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49</c:v>
                </c:pt>
                <c:pt idx="1">
                  <c:v>33</c:v>
                </c:pt>
                <c:pt idx="2">
                  <c:v>11</c:v>
                </c:pt>
                <c:pt idx="3">
                  <c:v>4</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81</c:v>
                </c:pt>
                <c:pt idx="1">
                  <c:v>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7</c:v>
                </c:pt>
                <c:pt idx="1">
                  <c:v>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603968"/>
        <c:axId val="35605504"/>
      </c:lineChart>
      <c:catAx>
        <c:axId val="356039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605504"/>
        <c:crosses val="autoZero"/>
        <c:auto val="1"/>
        <c:lblAlgn val="ctr"/>
        <c:lblOffset val="100"/>
        <c:noMultiLvlLbl val="0"/>
      </c:catAx>
      <c:valAx>
        <c:axId val="356055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6039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5"/>
                <c:pt idx="0">
                  <c:v>FIRST COASTAL PCN</c:v>
                </c:pt>
                <c:pt idx="1">
                  <c:v>FOUR COUNTIES PCN</c:v>
                </c:pt>
                <c:pt idx="2">
                  <c:v>MARINA PCN</c:v>
                </c:pt>
                <c:pt idx="3">
                  <c:v>BOSTON PCN</c:v>
                </c:pt>
                <c:pt idx="4">
                  <c:v>TRENT CARE PCN</c:v>
                </c:pt>
                <c:pt idx="5">
                  <c:v>ICS</c:v>
                </c:pt>
                <c:pt idx="6">
                  <c:v>APEX PCN</c:v>
                </c:pt>
                <c:pt idx="7">
                  <c:v>EAST LINDSEY PCN</c:v>
                </c:pt>
                <c:pt idx="8">
                  <c:v>SOLAS PCN</c:v>
                </c:pt>
                <c:pt idx="9">
                  <c:v>SPALDING &amp; MARKET DEEPING PCN</c:v>
                </c:pt>
                <c:pt idx="10">
                  <c:v>GRANTHAM AND RURAL PCN</c:v>
                </c:pt>
                <c:pt idx="11">
                  <c:v>SOUTH LINCOLNSHIRE RURAL PCN</c:v>
                </c:pt>
                <c:pt idx="12">
                  <c:v>K2 HEALTHCARE SLEAFORD PCN</c:v>
                </c:pt>
                <c:pt idx="13">
                  <c:v>IMP PCN</c:v>
                </c:pt>
                <c:pt idx="14">
                  <c:v>SOUTH LINCOLN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15"/>
                <c:pt idx="0">
                  <c:v>FIRST COASTAL PCN</c:v>
                </c:pt>
                <c:pt idx="1">
                  <c:v>FOUR COUNTIES PCN</c:v>
                </c:pt>
                <c:pt idx="2">
                  <c:v>MARINA PCN</c:v>
                </c:pt>
                <c:pt idx="3">
                  <c:v>BOSTON PCN</c:v>
                </c:pt>
                <c:pt idx="4">
                  <c:v>TRENT CARE PCN</c:v>
                </c:pt>
                <c:pt idx="5">
                  <c:v>ICS</c:v>
                </c:pt>
                <c:pt idx="6">
                  <c:v>APEX PCN</c:v>
                </c:pt>
                <c:pt idx="7">
                  <c:v>EAST LINDSEY PCN</c:v>
                </c:pt>
                <c:pt idx="8">
                  <c:v>SOLAS PCN</c:v>
                </c:pt>
                <c:pt idx="9">
                  <c:v>SPALDING &amp; MARKET DEEPING PCN</c:v>
                </c:pt>
                <c:pt idx="10">
                  <c:v>GRANTHAM AND RURAL PCN</c:v>
                </c:pt>
                <c:pt idx="11">
                  <c:v>SOUTH LINCOLNSHIRE RURAL PCN</c:v>
                </c:pt>
                <c:pt idx="12">
                  <c:v>K2 HEALTHCARE SLEAFORD PCN</c:v>
                </c:pt>
                <c:pt idx="13">
                  <c:v>IMP PCN</c:v>
                </c:pt>
                <c:pt idx="14">
                  <c:v>SOUTH LINCOLN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5"/>
                <c:pt idx="0">
                  <c:v>FIRST COASTAL PCN</c:v>
                </c:pt>
                <c:pt idx="1">
                  <c:v>FOUR COUNTIES PCN</c:v>
                </c:pt>
                <c:pt idx="2">
                  <c:v>MARINA PCN</c:v>
                </c:pt>
                <c:pt idx="3">
                  <c:v>BOSTON PCN</c:v>
                </c:pt>
                <c:pt idx="4">
                  <c:v>TRENT CARE PCN</c:v>
                </c:pt>
                <c:pt idx="5">
                  <c:v>ICS</c:v>
                </c:pt>
                <c:pt idx="6">
                  <c:v>APEX PCN</c:v>
                </c:pt>
                <c:pt idx="7">
                  <c:v>EAST LINDSEY PCN</c:v>
                </c:pt>
                <c:pt idx="8">
                  <c:v>SOLAS PCN</c:v>
                </c:pt>
                <c:pt idx="9">
                  <c:v>SPALDING &amp; MARKET DEEPING PCN</c:v>
                </c:pt>
                <c:pt idx="10">
                  <c:v>GRANTHAM AND RURAL PCN</c:v>
                </c:pt>
                <c:pt idx="11">
                  <c:v>SOUTH LINCOLNSHIRE RURAL PCN</c:v>
                </c:pt>
                <c:pt idx="12">
                  <c:v>K2 HEALTHCARE SLEAFORD PCN</c:v>
                </c:pt>
                <c:pt idx="13">
                  <c:v>IMP PCN</c:v>
                </c:pt>
                <c:pt idx="14">
                  <c:v>SOUTH LINCOLN PCN</c:v>
                </c:pt>
              </c:strCache>
            </c:strRef>
          </c:cat>
          <c:val>
            <c:numRef>
              <c:f>Sheet1!$F$2:$F$45</c:f>
              <c:numCache>
                <c:formatCode>General</c:formatCode>
                <c:ptCount val="44"/>
                <c:pt idx="0">
                  <c:v>0.67</c:v>
                </c:pt>
                <c:pt idx="1">
                  <c:v>0.71</c:v>
                </c:pt>
                <c:pt idx="2">
                  <c:v>0.74</c:v>
                </c:pt>
                <c:pt idx="3">
                  <c:v>0.77</c:v>
                </c:pt>
                <c:pt idx="4">
                  <c:v>0.81</c:v>
                </c:pt>
                <c:pt idx="5">
                  <c:v>0.82</c:v>
                </c:pt>
                <c:pt idx="6">
                  <c:v>0.82</c:v>
                </c:pt>
                <c:pt idx="7">
                  <c:v>0.83</c:v>
                </c:pt>
                <c:pt idx="8">
                  <c:v>0.84</c:v>
                </c:pt>
                <c:pt idx="9">
                  <c:v>0.84</c:v>
                </c:pt>
                <c:pt idx="10">
                  <c:v>0.85</c:v>
                </c:pt>
                <c:pt idx="11">
                  <c:v>0.87</c:v>
                </c:pt>
                <c:pt idx="12">
                  <c:v>0.88</c:v>
                </c:pt>
                <c:pt idx="13">
                  <c:v>0.89</c:v>
                </c:pt>
                <c:pt idx="14">
                  <c:v>0.89</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15"/>
                <c:pt idx="0">
                  <c:v>FIRST COASTAL PCN</c:v>
                </c:pt>
                <c:pt idx="1">
                  <c:v>FOUR COUNTIES PCN</c:v>
                </c:pt>
                <c:pt idx="2">
                  <c:v>MARINA PCN</c:v>
                </c:pt>
                <c:pt idx="3">
                  <c:v>BOSTON PCN</c:v>
                </c:pt>
                <c:pt idx="4">
                  <c:v>TRENT CARE PCN</c:v>
                </c:pt>
                <c:pt idx="5">
                  <c:v>ICS</c:v>
                </c:pt>
                <c:pt idx="6">
                  <c:v>APEX PCN</c:v>
                </c:pt>
                <c:pt idx="7">
                  <c:v>EAST LINDSEY PCN</c:v>
                </c:pt>
                <c:pt idx="8">
                  <c:v>SOLAS PCN</c:v>
                </c:pt>
                <c:pt idx="9">
                  <c:v>SPALDING &amp; MARKET DEEPING PCN</c:v>
                </c:pt>
                <c:pt idx="10">
                  <c:v>GRANTHAM AND RURAL PCN</c:v>
                </c:pt>
                <c:pt idx="11">
                  <c:v>SOUTH LINCOLNSHIRE RURAL PCN</c:v>
                </c:pt>
                <c:pt idx="12">
                  <c:v>K2 HEALTHCARE SLEAFORD PCN</c:v>
                </c:pt>
                <c:pt idx="13">
                  <c:v>IMP PCN</c:v>
                </c:pt>
                <c:pt idx="14">
                  <c:v>SOUTH LINCOLN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15"/>
                <c:pt idx="0">
                  <c:v>FIRST COASTAL PCN</c:v>
                </c:pt>
                <c:pt idx="1">
                  <c:v>FOUR COUNTIES PCN</c:v>
                </c:pt>
                <c:pt idx="2">
                  <c:v>MARINA PCN</c:v>
                </c:pt>
                <c:pt idx="3">
                  <c:v>BOSTON PCN</c:v>
                </c:pt>
                <c:pt idx="4">
                  <c:v>TRENT CARE PCN</c:v>
                </c:pt>
                <c:pt idx="5">
                  <c:v>ICS</c:v>
                </c:pt>
                <c:pt idx="6">
                  <c:v>APEX PCN</c:v>
                </c:pt>
                <c:pt idx="7">
                  <c:v>EAST LINDSEY PCN</c:v>
                </c:pt>
                <c:pt idx="8">
                  <c:v>SOLAS PCN</c:v>
                </c:pt>
                <c:pt idx="9">
                  <c:v>SPALDING &amp; MARKET DEEPING PCN</c:v>
                </c:pt>
                <c:pt idx="10">
                  <c:v>GRANTHAM AND RURAL PCN</c:v>
                </c:pt>
                <c:pt idx="11">
                  <c:v>SOUTH LINCOLNSHIRE RURAL PCN</c:v>
                </c:pt>
                <c:pt idx="12">
                  <c:v>K2 HEALTHCARE SLEAFORD PCN</c:v>
                </c:pt>
                <c:pt idx="13">
                  <c:v>IMP PCN</c:v>
                </c:pt>
                <c:pt idx="14">
                  <c:v>SOUTH LINCOLN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059776"/>
        <c:axId val="3605824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5"/>
                <c:pt idx="0">
                  <c:v>FIRST COASTAL PCN</c:v>
                </c:pt>
                <c:pt idx="1">
                  <c:v>FOUR COUNTIES PCN</c:v>
                </c:pt>
                <c:pt idx="2">
                  <c:v>MARINA PCN</c:v>
                </c:pt>
                <c:pt idx="3">
                  <c:v>BOSTON PCN</c:v>
                </c:pt>
                <c:pt idx="4">
                  <c:v>TRENT CARE PCN</c:v>
                </c:pt>
                <c:pt idx="5">
                  <c:v>ICS</c:v>
                </c:pt>
                <c:pt idx="6">
                  <c:v>APEX PCN</c:v>
                </c:pt>
                <c:pt idx="7">
                  <c:v>EAST LINDSEY PCN</c:v>
                </c:pt>
                <c:pt idx="8">
                  <c:v>SOLAS PCN</c:v>
                </c:pt>
                <c:pt idx="9">
                  <c:v>SPALDING &amp; MARKET DEEPING PCN</c:v>
                </c:pt>
                <c:pt idx="10">
                  <c:v>GRANTHAM AND RURAL PCN</c:v>
                </c:pt>
                <c:pt idx="11">
                  <c:v>SOUTH LINCOLNSHIRE RURAL PCN</c:v>
                </c:pt>
                <c:pt idx="12">
                  <c:v>K2 HEALTHCARE SLEAFORD PCN</c:v>
                </c:pt>
                <c:pt idx="13">
                  <c:v>IMP PCN</c:v>
                </c:pt>
                <c:pt idx="14">
                  <c:v>SOUTH LINCOLN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15"/>
                <c:pt idx="0">
                  <c:v>FIRST COASTAL PCN</c:v>
                </c:pt>
                <c:pt idx="1">
                  <c:v>FOUR COUNTIES PCN</c:v>
                </c:pt>
                <c:pt idx="2">
                  <c:v>MARINA PCN</c:v>
                </c:pt>
                <c:pt idx="3">
                  <c:v>BOSTON PCN</c:v>
                </c:pt>
                <c:pt idx="4">
                  <c:v>TRENT CARE PCN</c:v>
                </c:pt>
                <c:pt idx="5">
                  <c:v>ICS</c:v>
                </c:pt>
                <c:pt idx="6">
                  <c:v>APEX PCN</c:v>
                </c:pt>
                <c:pt idx="7">
                  <c:v>EAST LINDSEY PCN</c:v>
                </c:pt>
                <c:pt idx="8">
                  <c:v>SOLAS PCN</c:v>
                </c:pt>
                <c:pt idx="9">
                  <c:v>SPALDING &amp; MARKET DEEPING PCN</c:v>
                </c:pt>
                <c:pt idx="10">
                  <c:v>GRANTHAM AND RURAL PCN</c:v>
                </c:pt>
                <c:pt idx="11">
                  <c:v>SOUTH LINCOLNSHIRE RURAL PCN</c:v>
                </c:pt>
                <c:pt idx="12">
                  <c:v>K2 HEALTHCARE SLEAFORD PCN</c:v>
                </c:pt>
                <c:pt idx="13">
                  <c:v>IMP PCN</c:v>
                </c:pt>
                <c:pt idx="14">
                  <c:v>SOUTH LINCOLN PCN</c:v>
                </c:pt>
              </c:strCache>
            </c:strRef>
          </c:cat>
          <c:val>
            <c:numRef>
              <c:f>Sheet1!$C$2:$C$45</c:f>
              <c:numCache>
                <c:formatCode>0%</c:formatCode>
                <c:ptCount val="44"/>
                <c:pt idx="0">
                  <c:v>0.67</c:v>
                </c:pt>
                <c:pt idx="1">
                  <c:v>0.71</c:v>
                </c:pt>
                <c:pt idx="2">
                  <c:v>0.74</c:v>
                </c:pt>
                <c:pt idx="3">
                  <c:v>0.77</c:v>
                </c:pt>
                <c:pt idx="4">
                  <c:v>0.81</c:v>
                </c:pt>
                <c:pt idx="5">
                  <c:v>-10</c:v>
                </c:pt>
                <c:pt idx="6">
                  <c:v>0.82</c:v>
                </c:pt>
                <c:pt idx="7">
                  <c:v>0.83</c:v>
                </c:pt>
                <c:pt idx="8">
                  <c:v>0.84</c:v>
                </c:pt>
                <c:pt idx="9">
                  <c:v>0.84</c:v>
                </c:pt>
                <c:pt idx="10">
                  <c:v>0.85</c:v>
                </c:pt>
                <c:pt idx="11">
                  <c:v>0.87</c:v>
                </c:pt>
                <c:pt idx="12">
                  <c:v>0.88</c:v>
                </c:pt>
                <c:pt idx="13">
                  <c:v>0.89</c:v>
                </c:pt>
                <c:pt idx="14">
                  <c:v>0.89</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0.82</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5972224"/>
        <c:axId val="35974528"/>
      </c:lineChart>
      <c:catAx>
        <c:axId val="3597222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5974528"/>
        <c:crosses val="autoZero"/>
        <c:auto val="1"/>
        <c:lblAlgn val="ctr"/>
        <c:lblOffset val="100"/>
        <c:noMultiLvlLbl val="0"/>
      </c:catAx>
      <c:valAx>
        <c:axId val="359745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5972224"/>
        <c:crosses val="autoZero"/>
        <c:crossBetween val="between"/>
      </c:valAx>
      <c:valAx>
        <c:axId val="36058240"/>
        <c:scaling>
          <c:orientation val="minMax"/>
          <c:max val="1"/>
          <c:min val="0"/>
        </c:scaling>
        <c:delete val="0"/>
        <c:axPos val="r"/>
        <c:numFmt formatCode="0%" sourceLinked="1"/>
        <c:majorTickMark val="none"/>
        <c:minorTickMark val="none"/>
        <c:tickLblPos val="none"/>
        <c:spPr>
          <a:ln>
            <a:noFill/>
          </a:ln>
        </c:spPr>
        <c:crossAx val="36059776"/>
        <c:crosses val="max"/>
        <c:crossBetween val="between"/>
      </c:valAx>
      <c:catAx>
        <c:axId val="36059776"/>
        <c:scaling>
          <c:orientation val="minMax"/>
        </c:scaling>
        <c:delete val="1"/>
        <c:axPos val="b"/>
        <c:numFmt formatCode="General" sourceLinked="1"/>
        <c:majorTickMark val="out"/>
        <c:minorTickMark val="none"/>
        <c:tickLblPos val="nextTo"/>
        <c:crossAx val="3605824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20</c:v>
                </c:pt>
                <c:pt idx="1">
                  <c:v>46</c:v>
                </c:pt>
                <c:pt idx="2">
                  <c:v>21</c:v>
                </c:pt>
                <c:pt idx="3">
                  <c:v>13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24</c:v>
                </c:pt>
                <c:pt idx="1">
                  <c:v>76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64</c:v>
                </c:pt>
                <c:pt idx="1">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36</c:v>
                </c:pt>
                <c:pt idx="1">
                  <c:v>34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536512"/>
        <c:axId val="81538048"/>
      </c:lineChart>
      <c:catAx>
        <c:axId val="815365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538048"/>
        <c:crosses val="autoZero"/>
        <c:auto val="1"/>
        <c:lblAlgn val="ctr"/>
        <c:lblOffset val="100"/>
        <c:noMultiLvlLbl val="0"/>
      </c:catAx>
      <c:valAx>
        <c:axId val="8153804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5365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5"/>
                <c:pt idx="0">
                  <c:v>FIRST COASTAL PCN</c:v>
                </c:pt>
                <c:pt idx="1">
                  <c:v>FOUR COUNTIES PCN</c:v>
                </c:pt>
                <c:pt idx="2">
                  <c:v>MARINA PCN</c:v>
                </c:pt>
                <c:pt idx="3">
                  <c:v>BOSTON PCN</c:v>
                </c:pt>
                <c:pt idx="4">
                  <c:v>APEX PCN</c:v>
                </c:pt>
                <c:pt idx="5">
                  <c:v>SPALDING &amp; MARKET DEEPING PCN</c:v>
                </c:pt>
                <c:pt idx="6">
                  <c:v>ICS</c:v>
                </c:pt>
                <c:pt idx="7">
                  <c:v>EAST LINDSEY PCN</c:v>
                </c:pt>
                <c:pt idx="8">
                  <c:v>TRENT CARE PCN</c:v>
                </c:pt>
                <c:pt idx="9">
                  <c:v>GRANTHAM AND RURAL PCN</c:v>
                </c:pt>
                <c:pt idx="10">
                  <c:v>SOUTH LINCOLNSHIRE RURAL PCN</c:v>
                </c:pt>
                <c:pt idx="11">
                  <c:v>SOLAS PCN</c:v>
                </c:pt>
                <c:pt idx="12">
                  <c:v>SOUTH LINCOLN PCN</c:v>
                </c:pt>
                <c:pt idx="13">
                  <c:v>K2 HEALTHCARE SLEAFORD PCN</c:v>
                </c:pt>
                <c:pt idx="14">
                  <c:v>IMP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15"/>
                <c:pt idx="0">
                  <c:v>FIRST COASTAL PCN</c:v>
                </c:pt>
                <c:pt idx="1">
                  <c:v>FOUR COUNTIES PCN</c:v>
                </c:pt>
                <c:pt idx="2">
                  <c:v>MARINA PCN</c:v>
                </c:pt>
                <c:pt idx="3">
                  <c:v>BOSTON PCN</c:v>
                </c:pt>
                <c:pt idx="4">
                  <c:v>APEX PCN</c:v>
                </c:pt>
                <c:pt idx="5">
                  <c:v>SPALDING &amp; MARKET DEEPING PCN</c:v>
                </c:pt>
                <c:pt idx="6">
                  <c:v>ICS</c:v>
                </c:pt>
                <c:pt idx="7">
                  <c:v>EAST LINDSEY PCN</c:v>
                </c:pt>
                <c:pt idx="8">
                  <c:v>TRENT CARE PCN</c:v>
                </c:pt>
                <c:pt idx="9">
                  <c:v>GRANTHAM AND RURAL PCN</c:v>
                </c:pt>
                <c:pt idx="10">
                  <c:v>SOUTH LINCOLNSHIRE RURAL PCN</c:v>
                </c:pt>
                <c:pt idx="11">
                  <c:v>SOLAS PCN</c:v>
                </c:pt>
                <c:pt idx="12">
                  <c:v>SOUTH LINCOLN PCN</c:v>
                </c:pt>
                <c:pt idx="13">
                  <c:v>K2 HEALTHCARE SLEAFORD PCN</c:v>
                </c:pt>
                <c:pt idx="14">
                  <c:v>IMP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5"/>
                <c:pt idx="0">
                  <c:v>FIRST COASTAL PCN</c:v>
                </c:pt>
                <c:pt idx="1">
                  <c:v>FOUR COUNTIES PCN</c:v>
                </c:pt>
                <c:pt idx="2">
                  <c:v>MARINA PCN</c:v>
                </c:pt>
                <c:pt idx="3">
                  <c:v>BOSTON PCN</c:v>
                </c:pt>
                <c:pt idx="4">
                  <c:v>APEX PCN</c:v>
                </c:pt>
                <c:pt idx="5">
                  <c:v>SPALDING &amp; MARKET DEEPING PCN</c:v>
                </c:pt>
                <c:pt idx="6">
                  <c:v>ICS</c:v>
                </c:pt>
                <c:pt idx="7">
                  <c:v>EAST LINDSEY PCN</c:v>
                </c:pt>
                <c:pt idx="8">
                  <c:v>TRENT CARE PCN</c:v>
                </c:pt>
                <c:pt idx="9">
                  <c:v>GRANTHAM AND RURAL PCN</c:v>
                </c:pt>
                <c:pt idx="10">
                  <c:v>SOUTH LINCOLNSHIRE RURAL PCN</c:v>
                </c:pt>
                <c:pt idx="11">
                  <c:v>SOLAS PCN</c:v>
                </c:pt>
                <c:pt idx="12">
                  <c:v>SOUTH LINCOLN PCN</c:v>
                </c:pt>
                <c:pt idx="13">
                  <c:v>K2 HEALTHCARE SLEAFORD PCN</c:v>
                </c:pt>
                <c:pt idx="14">
                  <c:v>IMP PCN</c:v>
                </c:pt>
              </c:strCache>
            </c:strRef>
          </c:cat>
          <c:val>
            <c:numRef>
              <c:f>Sheet1!$F$2:$F$45</c:f>
              <c:numCache>
                <c:formatCode>General</c:formatCode>
                <c:ptCount val="44"/>
                <c:pt idx="0">
                  <c:v>0.24</c:v>
                </c:pt>
                <c:pt idx="1">
                  <c:v>0.46</c:v>
                </c:pt>
                <c:pt idx="2">
                  <c:v>0.55000000000000004</c:v>
                </c:pt>
                <c:pt idx="3">
                  <c:v>0.56999999999999995</c:v>
                </c:pt>
                <c:pt idx="4">
                  <c:v>0.59</c:v>
                </c:pt>
                <c:pt idx="5">
                  <c:v>0.59</c:v>
                </c:pt>
                <c:pt idx="6">
                  <c:v>0.66</c:v>
                </c:pt>
                <c:pt idx="7">
                  <c:v>0.69</c:v>
                </c:pt>
                <c:pt idx="8">
                  <c:v>0.71</c:v>
                </c:pt>
                <c:pt idx="9">
                  <c:v>0.75</c:v>
                </c:pt>
                <c:pt idx="10">
                  <c:v>0.77</c:v>
                </c:pt>
                <c:pt idx="11">
                  <c:v>0.78</c:v>
                </c:pt>
                <c:pt idx="12">
                  <c:v>0.79</c:v>
                </c:pt>
                <c:pt idx="13">
                  <c:v>0.81</c:v>
                </c:pt>
                <c:pt idx="14">
                  <c:v>0.83</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15"/>
                <c:pt idx="0">
                  <c:v>FIRST COASTAL PCN</c:v>
                </c:pt>
                <c:pt idx="1">
                  <c:v>FOUR COUNTIES PCN</c:v>
                </c:pt>
                <c:pt idx="2">
                  <c:v>MARINA PCN</c:v>
                </c:pt>
                <c:pt idx="3">
                  <c:v>BOSTON PCN</c:v>
                </c:pt>
                <c:pt idx="4">
                  <c:v>APEX PCN</c:v>
                </c:pt>
                <c:pt idx="5">
                  <c:v>SPALDING &amp; MARKET DEEPING PCN</c:v>
                </c:pt>
                <c:pt idx="6">
                  <c:v>ICS</c:v>
                </c:pt>
                <c:pt idx="7">
                  <c:v>EAST LINDSEY PCN</c:v>
                </c:pt>
                <c:pt idx="8">
                  <c:v>TRENT CARE PCN</c:v>
                </c:pt>
                <c:pt idx="9">
                  <c:v>GRANTHAM AND RURAL PCN</c:v>
                </c:pt>
                <c:pt idx="10">
                  <c:v>SOUTH LINCOLNSHIRE RURAL PCN</c:v>
                </c:pt>
                <c:pt idx="11">
                  <c:v>SOLAS PCN</c:v>
                </c:pt>
                <c:pt idx="12">
                  <c:v>SOUTH LINCOLN PCN</c:v>
                </c:pt>
                <c:pt idx="13">
                  <c:v>K2 HEALTHCARE SLEAFORD PCN</c:v>
                </c:pt>
                <c:pt idx="14">
                  <c:v>IMP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15"/>
                <c:pt idx="0">
                  <c:v>FIRST COASTAL PCN</c:v>
                </c:pt>
                <c:pt idx="1">
                  <c:v>FOUR COUNTIES PCN</c:v>
                </c:pt>
                <c:pt idx="2">
                  <c:v>MARINA PCN</c:v>
                </c:pt>
                <c:pt idx="3">
                  <c:v>BOSTON PCN</c:v>
                </c:pt>
                <c:pt idx="4">
                  <c:v>APEX PCN</c:v>
                </c:pt>
                <c:pt idx="5">
                  <c:v>SPALDING &amp; MARKET DEEPING PCN</c:v>
                </c:pt>
                <c:pt idx="6">
                  <c:v>ICS</c:v>
                </c:pt>
                <c:pt idx="7">
                  <c:v>EAST LINDSEY PCN</c:v>
                </c:pt>
                <c:pt idx="8">
                  <c:v>TRENT CARE PCN</c:v>
                </c:pt>
                <c:pt idx="9">
                  <c:v>GRANTHAM AND RURAL PCN</c:v>
                </c:pt>
                <c:pt idx="10">
                  <c:v>SOUTH LINCOLNSHIRE RURAL PCN</c:v>
                </c:pt>
                <c:pt idx="11">
                  <c:v>SOLAS PCN</c:v>
                </c:pt>
                <c:pt idx="12">
                  <c:v>SOUTH LINCOLN PCN</c:v>
                </c:pt>
                <c:pt idx="13">
                  <c:v>K2 HEALTHCARE SLEAFORD PCN</c:v>
                </c:pt>
                <c:pt idx="14">
                  <c:v>IMP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1722368"/>
        <c:axId val="817208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5"/>
                <c:pt idx="0">
                  <c:v>FIRST COASTAL PCN</c:v>
                </c:pt>
                <c:pt idx="1">
                  <c:v>FOUR COUNTIES PCN</c:v>
                </c:pt>
                <c:pt idx="2">
                  <c:v>MARINA PCN</c:v>
                </c:pt>
                <c:pt idx="3">
                  <c:v>BOSTON PCN</c:v>
                </c:pt>
                <c:pt idx="4">
                  <c:v>APEX PCN</c:v>
                </c:pt>
                <c:pt idx="5">
                  <c:v>SPALDING &amp; MARKET DEEPING PCN</c:v>
                </c:pt>
                <c:pt idx="6">
                  <c:v>ICS</c:v>
                </c:pt>
                <c:pt idx="7">
                  <c:v>EAST LINDSEY PCN</c:v>
                </c:pt>
                <c:pt idx="8">
                  <c:v>TRENT CARE PCN</c:v>
                </c:pt>
                <c:pt idx="9">
                  <c:v>GRANTHAM AND RURAL PCN</c:v>
                </c:pt>
                <c:pt idx="10">
                  <c:v>SOUTH LINCOLNSHIRE RURAL PCN</c:v>
                </c:pt>
                <c:pt idx="11">
                  <c:v>SOLAS PCN</c:v>
                </c:pt>
                <c:pt idx="12">
                  <c:v>SOUTH LINCOLN PCN</c:v>
                </c:pt>
                <c:pt idx="13">
                  <c:v>K2 HEALTHCARE SLEAFORD PCN</c:v>
                </c:pt>
                <c:pt idx="14">
                  <c:v>IMP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15"/>
                <c:pt idx="0">
                  <c:v>FIRST COASTAL PCN</c:v>
                </c:pt>
                <c:pt idx="1">
                  <c:v>FOUR COUNTIES PCN</c:v>
                </c:pt>
                <c:pt idx="2">
                  <c:v>MARINA PCN</c:v>
                </c:pt>
                <c:pt idx="3">
                  <c:v>BOSTON PCN</c:v>
                </c:pt>
                <c:pt idx="4">
                  <c:v>APEX PCN</c:v>
                </c:pt>
                <c:pt idx="5">
                  <c:v>SPALDING &amp; MARKET DEEPING PCN</c:v>
                </c:pt>
                <c:pt idx="6">
                  <c:v>ICS</c:v>
                </c:pt>
                <c:pt idx="7">
                  <c:v>EAST LINDSEY PCN</c:v>
                </c:pt>
                <c:pt idx="8">
                  <c:v>TRENT CARE PCN</c:v>
                </c:pt>
                <c:pt idx="9">
                  <c:v>GRANTHAM AND RURAL PCN</c:v>
                </c:pt>
                <c:pt idx="10">
                  <c:v>SOUTH LINCOLNSHIRE RURAL PCN</c:v>
                </c:pt>
                <c:pt idx="11">
                  <c:v>SOLAS PCN</c:v>
                </c:pt>
                <c:pt idx="12">
                  <c:v>SOUTH LINCOLN PCN</c:v>
                </c:pt>
                <c:pt idx="13">
                  <c:v>K2 HEALTHCARE SLEAFORD PCN</c:v>
                </c:pt>
                <c:pt idx="14">
                  <c:v>IMP PCN</c:v>
                </c:pt>
              </c:strCache>
            </c:strRef>
          </c:cat>
          <c:val>
            <c:numRef>
              <c:f>Sheet1!$C$2:$C$45</c:f>
              <c:numCache>
                <c:formatCode>0%</c:formatCode>
                <c:ptCount val="44"/>
                <c:pt idx="0">
                  <c:v>0.24</c:v>
                </c:pt>
                <c:pt idx="1">
                  <c:v>0.46</c:v>
                </c:pt>
                <c:pt idx="2">
                  <c:v>0.55000000000000004</c:v>
                </c:pt>
                <c:pt idx="3">
                  <c:v>0.56999999999999995</c:v>
                </c:pt>
                <c:pt idx="4">
                  <c:v>0.59</c:v>
                </c:pt>
                <c:pt idx="5">
                  <c:v>0.59</c:v>
                </c:pt>
                <c:pt idx="6">
                  <c:v>-10</c:v>
                </c:pt>
                <c:pt idx="7">
                  <c:v>0.69</c:v>
                </c:pt>
                <c:pt idx="8">
                  <c:v>0.71</c:v>
                </c:pt>
                <c:pt idx="9">
                  <c:v>0.75</c:v>
                </c:pt>
                <c:pt idx="10">
                  <c:v>0.77</c:v>
                </c:pt>
                <c:pt idx="11">
                  <c:v>0.78</c:v>
                </c:pt>
                <c:pt idx="12">
                  <c:v>0.79</c:v>
                </c:pt>
                <c:pt idx="13">
                  <c:v>0.81</c:v>
                </c:pt>
                <c:pt idx="14">
                  <c:v>0.83</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0.66</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1716736"/>
        <c:axId val="81719296"/>
      </c:lineChart>
      <c:catAx>
        <c:axId val="8171673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1719296"/>
        <c:crosses val="autoZero"/>
        <c:auto val="1"/>
        <c:lblAlgn val="ctr"/>
        <c:lblOffset val="100"/>
        <c:noMultiLvlLbl val="0"/>
      </c:catAx>
      <c:valAx>
        <c:axId val="8171929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1716736"/>
        <c:crosses val="autoZero"/>
        <c:crossBetween val="between"/>
      </c:valAx>
      <c:valAx>
        <c:axId val="81720832"/>
        <c:scaling>
          <c:orientation val="minMax"/>
          <c:max val="1"/>
          <c:min val="0"/>
        </c:scaling>
        <c:delete val="0"/>
        <c:axPos val="r"/>
        <c:numFmt formatCode="0%" sourceLinked="1"/>
        <c:majorTickMark val="none"/>
        <c:minorTickMark val="none"/>
        <c:tickLblPos val="none"/>
        <c:spPr>
          <a:ln>
            <a:noFill/>
          </a:ln>
        </c:spPr>
        <c:crossAx val="81722368"/>
        <c:crosses val="max"/>
        <c:crossBetween val="between"/>
      </c:valAx>
      <c:catAx>
        <c:axId val="81722368"/>
        <c:scaling>
          <c:orientation val="minMax"/>
        </c:scaling>
        <c:delete val="1"/>
        <c:axPos val="b"/>
        <c:numFmt formatCode="General" sourceLinked="1"/>
        <c:majorTickMark val="out"/>
        <c:minorTickMark val="none"/>
        <c:tickLblPos val="nextTo"/>
        <c:crossAx val="817208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45</c:v>
                </c:pt>
                <c:pt idx="1">
                  <c:v>45</c:v>
                </c:pt>
                <c:pt idx="2">
                  <c:v>8</c:v>
                </c:pt>
                <c:pt idx="3">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90</c:v>
                </c:pt>
                <c:pt idx="1">
                  <c:v>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10</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7771008"/>
        <c:axId val="87772544"/>
      </c:lineChart>
      <c:catAx>
        <c:axId val="8777100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7772544"/>
        <c:crosses val="autoZero"/>
        <c:auto val="1"/>
        <c:lblAlgn val="ctr"/>
        <c:lblOffset val="100"/>
        <c:noMultiLvlLbl val="0"/>
      </c:catAx>
      <c:valAx>
        <c:axId val="877725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777100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5"/>
                <c:pt idx="0">
                  <c:v>FIRST COASTAL PCN</c:v>
                </c:pt>
                <c:pt idx="1">
                  <c:v>MARINA PCN</c:v>
                </c:pt>
                <c:pt idx="2">
                  <c:v>FOUR COUNTIES PCN</c:v>
                </c:pt>
                <c:pt idx="3">
                  <c:v>ICS</c:v>
                </c:pt>
                <c:pt idx="4">
                  <c:v>EAST LINDSEY PCN</c:v>
                </c:pt>
                <c:pt idx="5">
                  <c:v>BOSTON PCN</c:v>
                </c:pt>
                <c:pt idx="6">
                  <c:v>SOUTH LINCOLNSHIRE RURAL PCN</c:v>
                </c:pt>
                <c:pt idx="7">
                  <c:v>APEX PCN</c:v>
                </c:pt>
                <c:pt idx="8">
                  <c:v>SPALDING &amp; MARKET DEEPING PCN</c:v>
                </c:pt>
                <c:pt idx="9">
                  <c:v>GRANTHAM AND RURAL PCN</c:v>
                </c:pt>
                <c:pt idx="10">
                  <c:v>TRENT CARE PCN</c:v>
                </c:pt>
                <c:pt idx="11">
                  <c:v>SOUTH LINCOLN PCN</c:v>
                </c:pt>
                <c:pt idx="12">
                  <c:v>SOLAS PCN</c:v>
                </c:pt>
                <c:pt idx="13">
                  <c:v>IMP PCN</c:v>
                </c:pt>
                <c:pt idx="14">
                  <c:v>K2 HEALTHCARE SLEAFORD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15"/>
                <c:pt idx="0">
                  <c:v>FIRST COASTAL PCN</c:v>
                </c:pt>
                <c:pt idx="1">
                  <c:v>MARINA PCN</c:v>
                </c:pt>
                <c:pt idx="2">
                  <c:v>FOUR COUNTIES PCN</c:v>
                </c:pt>
                <c:pt idx="3">
                  <c:v>ICS</c:v>
                </c:pt>
                <c:pt idx="4">
                  <c:v>EAST LINDSEY PCN</c:v>
                </c:pt>
                <c:pt idx="5">
                  <c:v>BOSTON PCN</c:v>
                </c:pt>
                <c:pt idx="6">
                  <c:v>SOUTH LINCOLNSHIRE RURAL PCN</c:v>
                </c:pt>
                <c:pt idx="7">
                  <c:v>APEX PCN</c:v>
                </c:pt>
                <c:pt idx="8">
                  <c:v>SPALDING &amp; MARKET DEEPING PCN</c:v>
                </c:pt>
                <c:pt idx="9">
                  <c:v>GRANTHAM AND RURAL PCN</c:v>
                </c:pt>
                <c:pt idx="10">
                  <c:v>TRENT CARE PCN</c:v>
                </c:pt>
                <c:pt idx="11">
                  <c:v>SOUTH LINCOLN PCN</c:v>
                </c:pt>
                <c:pt idx="12">
                  <c:v>SOLAS PCN</c:v>
                </c:pt>
                <c:pt idx="13">
                  <c:v>IMP PCN</c:v>
                </c:pt>
                <c:pt idx="14">
                  <c:v>K2 HEALTHCARE SLEAFORD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5"/>
                <c:pt idx="0">
                  <c:v>FIRST COASTAL PCN</c:v>
                </c:pt>
                <c:pt idx="1">
                  <c:v>MARINA PCN</c:v>
                </c:pt>
                <c:pt idx="2">
                  <c:v>FOUR COUNTIES PCN</c:v>
                </c:pt>
                <c:pt idx="3">
                  <c:v>ICS</c:v>
                </c:pt>
                <c:pt idx="4">
                  <c:v>EAST LINDSEY PCN</c:v>
                </c:pt>
                <c:pt idx="5">
                  <c:v>BOSTON PCN</c:v>
                </c:pt>
                <c:pt idx="6">
                  <c:v>SOUTH LINCOLNSHIRE RURAL PCN</c:v>
                </c:pt>
                <c:pt idx="7">
                  <c:v>APEX PCN</c:v>
                </c:pt>
                <c:pt idx="8">
                  <c:v>SPALDING &amp; MARKET DEEPING PCN</c:v>
                </c:pt>
                <c:pt idx="9">
                  <c:v>GRANTHAM AND RURAL PCN</c:v>
                </c:pt>
                <c:pt idx="10">
                  <c:v>TRENT CARE PCN</c:v>
                </c:pt>
                <c:pt idx="11">
                  <c:v>SOUTH LINCOLN PCN</c:v>
                </c:pt>
                <c:pt idx="12">
                  <c:v>SOLAS PCN</c:v>
                </c:pt>
                <c:pt idx="13">
                  <c:v>IMP PCN</c:v>
                </c:pt>
                <c:pt idx="14">
                  <c:v>K2 HEALTHCARE SLEAFORD PCN</c:v>
                </c:pt>
              </c:strCache>
            </c:strRef>
          </c:cat>
          <c:val>
            <c:numRef>
              <c:f>Sheet1!$F$2:$F$45</c:f>
              <c:numCache>
                <c:formatCode>General</c:formatCode>
                <c:ptCount val="44"/>
                <c:pt idx="0">
                  <c:v>0.78</c:v>
                </c:pt>
                <c:pt idx="1">
                  <c:v>0.84</c:v>
                </c:pt>
                <c:pt idx="2">
                  <c:v>0.86</c:v>
                </c:pt>
                <c:pt idx="3">
                  <c:v>0.89</c:v>
                </c:pt>
                <c:pt idx="4">
                  <c:v>0.89</c:v>
                </c:pt>
                <c:pt idx="5">
                  <c:v>0.89</c:v>
                </c:pt>
                <c:pt idx="6">
                  <c:v>0.9</c:v>
                </c:pt>
                <c:pt idx="7">
                  <c:v>0.9</c:v>
                </c:pt>
                <c:pt idx="8">
                  <c:v>0.9</c:v>
                </c:pt>
                <c:pt idx="9">
                  <c:v>0.9</c:v>
                </c:pt>
                <c:pt idx="10">
                  <c:v>0.91</c:v>
                </c:pt>
                <c:pt idx="11">
                  <c:v>0.92</c:v>
                </c:pt>
                <c:pt idx="12">
                  <c:v>0.93</c:v>
                </c:pt>
                <c:pt idx="13">
                  <c:v>0.93</c:v>
                </c:pt>
                <c:pt idx="14">
                  <c:v>0.93</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15"/>
                <c:pt idx="0">
                  <c:v>FIRST COASTAL PCN</c:v>
                </c:pt>
                <c:pt idx="1">
                  <c:v>MARINA PCN</c:v>
                </c:pt>
                <c:pt idx="2">
                  <c:v>FOUR COUNTIES PCN</c:v>
                </c:pt>
                <c:pt idx="3">
                  <c:v>ICS</c:v>
                </c:pt>
                <c:pt idx="4">
                  <c:v>EAST LINDSEY PCN</c:v>
                </c:pt>
                <c:pt idx="5">
                  <c:v>BOSTON PCN</c:v>
                </c:pt>
                <c:pt idx="6">
                  <c:v>SOUTH LINCOLNSHIRE RURAL PCN</c:v>
                </c:pt>
                <c:pt idx="7">
                  <c:v>APEX PCN</c:v>
                </c:pt>
                <c:pt idx="8">
                  <c:v>SPALDING &amp; MARKET DEEPING PCN</c:v>
                </c:pt>
                <c:pt idx="9">
                  <c:v>GRANTHAM AND RURAL PCN</c:v>
                </c:pt>
                <c:pt idx="10">
                  <c:v>TRENT CARE PCN</c:v>
                </c:pt>
                <c:pt idx="11">
                  <c:v>SOUTH LINCOLN PCN</c:v>
                </c:pt>
                <c:pt idx="12">
                  <c:v>SOLAS PCN</c:v>
                </c:pt>
                <c:pt idx="13">
                  <c:v>IMP PCN</c:v>
                </c:pt>
                <c:pt idx="14">
                  <c:v>K2 HEALTHCARE SLEAFORD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15"/>
                <c:pt idx="0">
                  <c:v>FIRST COASTAL PCN</c:v>
                </c:pt>
                <c:pt idx="1">
                  <c:v>MARINA PCN</c:v>
                </c:pt>
                <c:pt idx="2">
                  <c:v>FOUR COUNTIES PCN</c:v>
                </c:pt>
                <c:pt idx="3">
                  <c:v>ICS</c:v>
                </c:pt>
                <c:pt idx="4">
                  <c:v>EAST LINDSEY PCN</c:v>
                </c:pt>
                <c:pt idx="5">
                  <c:v>BOSTON PCN</c:v>
                </c:pt>
                <c:pt idx="6">
                  <c:v>SOUTH LINCOLNSHIRE RURAL PCN</c:v>
                </c:pt>
                <c:pt idx="7">
                  <c:v>APEX PCN</c:v>
                </c:pt>
                <c:pt idx="8">
                  <c:v>SPALDING &amp; MARKET DEEPING PCN</c:v>
                </c:pt>
                <c:pt idx="9">
                  <c:v>GRANTHAM AND RURAL PCN</c:v>
                </c:pt>
                <c:pt idx="10">
                  <c:v>TRENT CARE PCN</c:v>
                </c:pt>
                <c:pt idx="11">
                  <c:v>SOUTH LINCOLN PCN</c:v>
                </c:pt>
                <c:pt idx="12">
                  <c:v>SOLAS PCN</c:v>
                </c:pt>
                <c:pt idx="13">
                  <c:v>IMP PCN</c:v>
                </c:pt>
                <c:pt idx="14">
                  <c:v>K2 HEALTHCARE SLEAFORD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628672"/>
        <c:axId val="8962688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5"/>
                <c:pt idx="0">
                  <c:v>FIRST COASTAL PCN</c:v>
                </c:pt>
                <c:pt idx="1">
                  <c:v>MARINA PCN</c:v>
                </c:pt>
                <c:pt idx="2">
                  <c:v>FOUR COUNTIES PCN</c:v>
                </c:pt>
                <c:pt idx="3">
                  <c:v>ICS</c:v>
                </c:pt>
                <c:pt idx="4">
                  <c:v>EAST LINDSEY PCN</c:v>
                </c:pt>
                <c:pt idx="5">
                  <c:v>BOSTON PCN</c:v>
                </c:pt>
                <c:pt idx="6">
                  <c:v>SOUTH LINCOLNSHIRE RURAL PCN</c:v>
                </c:pt>
                <c:pt idx="7">
                  <c:v>APEX PCN</c:v>
                </c:pt>
                <c:pt idx="8">
                  <c:v>SPALDING &amp; MARKET DEEPING PCN</c:v>
                </c:pt>
                <c:pt idx="9">
                  <c:v>GRANTHAM AND RURAL PCN</c:v>
                </c:pt>
                <c:pt idx="10">
                  <c:v>TRENT CARE PCN</c:v>
                </c:pt>
                <c:pt idx="11">
                  <c:v>SOUTH LINCOLN PCN</c:v>
                </c:pt>
                <c:pt idx="12">
                  <c:v>SOLAS PCN</c:v>
                </c:pt>
                <c:pt idx="13">
                  <c:v>IMP PCN</c:v>
                </c:pt>
                <c:pt idx="14">
                  <c:v>K2 HEALTHCARE SLEAFORD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15"/>
                <c:pt idx="0">
                  <c:v>FIRST COASTAL PCN</c:v>
                </c:pt>
                <c:pt idx="1">
                  <c:v>MARINA PCN</c:v>
                </c:pt>
                <c:pt idx="2">
                  <c:v>FOUR COUNTIES PCN</c:v>
                </c:pt>
                <c:pt idx="3">
                  <c:v>ICS</c:v>
                </c:pt>
                <c:pt idx="4">
                  <c:v>EAST LINDSEY PCN</c:v>
                </c:pt>
                <c:pt idx="5">
                  <c:v>BOSTON PCN</c:v>
                </c:pt>
                <c:pt idx="6">
                  <c:v>SOUTH LINCOLNSHIRE RURAL PCN</c:v>
                </c:pt>
                <c:pt idx="7">
                  <c:v>APEX PCN</c:v>
                </c:pt>
                <c:pt idx="8">
                  <c:v>SPALDING &amp; MARKET DEEPING PCN</c:v>
                </c:pt>
                <c:pt idx="9">
                  <c:v>GRANTHAM AND RURAL PCN</c:v>
                </c:pt>
                <c:pt idx="10">
                  <c:v>TRENT CARE PCN</c:v>
                </c:pt>
                <c:pt idx="11">
                  <c:v>SOUTH LINCOLN PCN</c:v>
                </c:pt>
                <c:pt idx="12">
                  <c:v>SOLAS PCN</c:v>
                </c:pt>
                <c:pt idx="13">
                  <c:v>IMP PCN</c:v>
                </c:pt>
                <c:pt idx="14">
                  <c:v>K2 HEALTHCARE SLEAFORD PCN</c:v>
                </c:pt>
              </c:strCache>
            </c:strRef>
          </c:cat>
          <c:val>
            <c:numRef>
              <c:f>Sheet1!$C$2:$C$45</c:f>
              <c:numCache>
                <c:formatCode>0%</c:formatCode>
                <c:ptCount val="44"/>
                <c:pt idx="0">
                  <c:v>0.78</c:v>
                </c:pt>
                <c:pt idx="1">
                  <c:v>0.84</c:v>
                </c:pt>
                <c:pt idx="2">
                  <c:v>0.86</c:v>
                </c:pt>
                <c:pt idx="3">
                  <c:v>-10</c:v>
                </c:pt>
                <c:pt idx="4">
                  <c:v>0.89</c:v>
                </c:pt>
                <c:pt idx="5">
                  <c:v>0.89</c:v>
                </c:pt>
                <c:pt idx="6">
                  <c:v>0.9</c:v>
                </c:pt>
                <c:pt idx="7">
                  <c:v>0.9</c:v>
                </c:pt>
                <c:pt idx="8">
                  <c:v>0.9</c:v>
                </c:pt>
                <c:pt idx="9">
                  <c:v>0.9</c:v>
                </c:pt>
                <c:pt idx="10">
                  <c:v>0.91</c:v>
                </c:pt>
                <c:pt idx="11">
                  <c:v>0.92</c:v>
                </c:pt>
                <c:pt idx="12">
                  <c:v>0.93</c:v>
                </c:pt>
                <c:pt idx="13">
                  <c:v>0.93</c:v>
                </c:pt>
                <c:pt idx="14">
                  <c:v>0.93</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0.89</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618688"/>
        <c:axId val="89625344"/>
      </c:lineChart>
      <c:catAx>
        <c:axId val="8961868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625344"/>
        <c:crosses val="autoZero"/>
        <c:auto val="1"/>
        <c:lblAlgn val="ctr"/>
        <c:lblOffset val="100"/>
        <c:noMultiLvlLbl val="0"/>
      </c:catAx>
      <c:valAx>
        <c:axId val="8962534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618688"/>
        <c:crosses val="autoZero"/>
        <c:crossBetween val="between"/>
      </c:valAx>
      <c:valAx>
        <c:axId val="89626880"/>
        <c:scaling>
          <c:orientation val="minMax"/>
          <c:max val="1"/>
          <c:min val="0"/>
        </c:scaling>
        <c:delete val="0"/>
        <c:axPos val="r"/>
        <c:numFmt formatCode="0%" sourceLinked="1"/>
        <c:majorTickMark val="none"/>
        <c:minorTickMark val="none"/>
        <c:tickLblPos val="none"/>
        <c:spPr>
          <a:ln>
            <a:noFill/>
          </a:ln>
        </c:spPr>
        <c:crossAx val="89628672"/>
        <c:crosses val="max"/>
        <c:crossBetween val="between"/>
      </c:valAx>
      <c:catAx>
        <c:axId val="89628672"/>
        <c:scaling>
          <c:orientation val="minMax"/>
        </c:scaling>
        <c:delete val="1"/>
        <c:axPos val="b"/>
        <c:numFmt formatCode="General" sourceLinked="1"/>
        <c:majorTickMark val="out"/>
        <c:minorTickMark val="none"/>
        <c:tickLblPos val="nextTo"/>
        <c:crossAx val="8962688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20</c:v>
                </c:pt>
                <c:pt idx="1">
                  <c:v>28</c:v>
                </c:pt>
                <c:pt idx="2">
                  <c:v>7</c:v>
                </c:pt>
                <c:pt idx="3">
                  <c:v>19</c:v>
                </c:pt>
                <c:pt idx="4">
                  <c:v>54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0409216"/>
        <c:axId val="90415104"/>
      </c:barChart>
      <c:catAx>
        <c:axId val="9040921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0415104"/>
        <c:crosses val="autoZero"/>
        <c:auto val="1"/>
        <c:lblAlgn val="ctr"/>
        <c:lblOffset val="100"/>
        <c:noMultiLvlLbl val="0"/>
      </c:catAx>
      <c:valAx>
        <c:axId val="90415104"/>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040921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34</c:v>
                </c:pt>
                <c:pt idx="1">
                  <c:v>36</c:v>
                </c:pt>
                <c:pt idx="2">
                  <c:v>13</c:v>
                </c:pt>
                <c:pt idx="3">
                  <c:v>32</c:v>
                </c:pt>
                <c:pt idx="4">
                  <c:v>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10</c:v>
                </c:pt>
                <c:pt idx="1">
                  <c:v>22</c:v>
                </c:pt>
                <c:pt idx="2">
                  <c:v>3</c:v>
                </c:pt>
                <c:pt idx="3">
                  <c:v>10</c:v>
                </c:pt>
                <c:pt idx="4">
                  <c:v>39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0504576"/>
        <c:axId val="98370688"/>
      </c:stockChart>
      <c:catAx>
        <c:axId val="90504576"/>
        <c:scaling>
          <c:orientation val="minMax"/>
        </c:scaling>
        <c:delete val="1"/>
        <c:axPos val="b"/>
        <c:numFmt formatCode="m/d/yyyy" sourceLinked="1"/>
        <c:majorTickMark val="out"/>
        <c:minorTickMark val="none"/>
        <c:tickLblPos val="nextTo"/>
        <c:crossAx val="98370688"/>
        <c:crosses val="autoZero"/>
        <c:auto val="1"/>
        <c:lblAlgn val="ctr"/>
        <c:lblOffset val="100"/>
        <c:noMultiLvlLbl val="0"/>
      </c:catAx>
      <c:valAx>
        <c:axId val="98370688"/>
        <c:scaling>
          <c:orientation val="minMax"/>
          <c:max val="100"/>
          <c:min val="0"/>
        </c:scaling>
        <c:delete val="1"/>
        <c:axPos val="l"/>
        <c:numFmt formatCode="m/d/yyyy" sourceLinked="1"/>
        <c:majorTickMark val="out"/>
        <c:minorTickMark val="none"/>
        <c:tickLblPos val="nextTo"/>
        <c:crossAx val="9050457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28</c:v>
                </c:pt>
                <c:pt idx="1">
                  <c:v>51</c:v>
                </c:pt>
                <c:pt idx="2">
                  <c:v>16</c:v>
                </c:pt>
                <c:pt idx="3">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78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22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683776"/>
        <c:axId val="100685312"/>
      </c:lineChart>
      <c:catAx>
        <c:axId val="1006837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685312"/>
        <c:crosses val="autoZero"/>
        <c:auto val="1"/>
        <c:lblAlgn val="ctr"/>
        <c:lblOffset val="100"/>
        <c:noMultiLvlLbl val="0"/>
      </c:catAx>
      <c:valAx>
        <c:axId val="1006853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6837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5"/>
                <c:pt idx="0">
                  <c:v>FOUR COUNTIES PCN</c:v>
                </c:pt>
                <c:pt idx="1">
                  <c:v>MARINA PCN</c:v>
                </c:pt>
                <c:pt idx="2">
                  <c:v>BOSTON PCN</c:v>
                </c:pt>
                <c:pt idx="3">
                  <c:v>EAST LINDSEY PCN</c:v>
                </c:pt>
                <c:pt idx="4">
                  <c:v>TRENT CARE PCN</c:v>
                </c:pt>
                <c:pt idx="5">
                  <c:v>ICS</c:v>
                </c:pt>
                <c:pt idx="6">
                  <c:v>SOUTH LINCOLNSHIRE RURAL PCN</c:v>
                </c:pt>
                <c:pt idx="7">
                  <c:v>SPALDING &amp; MARKET DEEPING PCN</c:v>
                </c:pt>
                <c:pt idx="8">
                  <c:v>FIRST COASTAL PCN</c:v>
                </c:pt>
                <c:pt idx="9">
                  <c:v>APEX PCN</c:v>
                </c:pt>
                <c:pt idx="10">
                  <c:v>GRANTHAM AND RURAL PCN</c:v>
                </c:pt>
                <c:pt idx="11">
                  <c:v>SOUTH LINCOLN PCN</c:v>
                </c:pt>
                <c:pt idx="12">
                  <c:v>SOLAS PCN</c:v>
                </c:pt>
                <c:pt idx="13">
                  <c:v>IMP PCN</c:v>
                </c:pt>
                <c:pt idx="14">
                  <c:v>K2 HEALTHCARE SLEAFORD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5"/>
                <c:pt idx="0">
                  <c:v>FOUR COUNTIES PCN</c:v>
                </c:pt>
                <c:pt idx="1">
                  <c:v>MARINA PCN</c:v>
                </c:pt>
                <c:pt idx="2">
                  <c:v>BOSTON PCN</c:v>
                </c:pt>
                <c:pt idx="3">
                  <c:v>EAST LINDSEY PCN</c:v>
                </c:pt>
                <c:pt idx="4">
                  <c:v>TRENT CARE PCN</c:v>
                </c:pt>
                <c:pt idx="5">
                  <c:v>ICS</c:v>
                </c:pt>
                <c:pt idx="6">
                  <c:v>SOUTH LINCOLNSHIRE RURAL PCN</c:v>
                </c:pt>
                <c:pt idx="7">
                  <c:v>SPALDING &amp; MARKET DEEPING PCN</c:v>
                </c:pt>
                <c:pt idx="8">
                  <c:v>FIRST COASTAL PCN</c:v>
                </c:pt>
                <c:pt idx="9">
                  <c:v>APEX PCN</c:v>
                </c:pt>
                <c:pt idx="10">
                  <c:v>GRANTHAM AND RURAL PCN</c:v>
                </c:pt>
                <c:pt idx="11">
                  <c:v>SOUTH LINCOLN PCN</c:v>
                </c:pt>
                <c:pt idx="12">
                  <c:v>SOLAS PCN</c:v>
                </c:pt>
                <c:pt idx="13">
                  <c:v>IMP PCN</c:v>
                </c:pt>
                <c:pt idx="14">
                  <c:v>K2 HEALTHCARE SLEAFORD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5"/>
                <c:pt idx="0">
                  <c:v>FOUR COUNTIES PCN</c:v>
                </c:pt>
                <c:pt idx="1">
                  <c:v>MARINA PCN</c:v>
                </c:pt>
                <c:pt idx="2">
                  <c:v>BOSTON PCN</c:v>
                </c:pt>
                <c:pt idx="3">
                  <c:v>EAST LINDSEY PCN</c:v>
                </c:pt>
                <c:pt idx="4">
                  <c:v>TRENT CARE PCN</c:v>
                </c:pt>
                <c:pt idx="5">
                  <c:v>ICS</c:v>
                </c:pt>
                <c:pt idx="6">
                  <c:v>SOUTH LINCOLNSHIRE RURAL PCN</c:v>
                </c:pt>
                <c:pt idx="7">
                  <c:v>SPALDING &amp; MARKET DEEPING PCN</c:v>
                </c:pt>
                <c:pt idx="8">
                  <c:v>FIRST COASTAL PCN</c:v>
                </c:pt>
                <c:pt idx="9">
                  <c:v>APEX PCN</c:v>
                </c:pt>
                <c:pt idx="10">
                  <c:v>GRANTHAM AND RURAL PCN</c:v>
                </c:pt>
                <c:pt idx="11">
                  <c:v>SOUTH LINCOLN PCN</c:v>
                </c:pt>
                <c:pt idx="12">
                  <c:v>SOLAS PCN</c:v>
                </c:pt>
                <c:pt idx="13">
                  <c:v>IMP PCN</c:v>
                </c:pt>
                <c:pt idx="14">
                  <c:v>K2 HEALTHCARE SLEAFORD PCN</c:v>
                </c:pt>
              </c:strCache>
            </c:strRef>
          </c:cat>
          <c:val>
            <c:numRef>
              <c:f>Sheet1!$F$2:$F$45</c:f>
              <c:numCache>
                <c:formatCode>General</c:formatCode>
                <c:ptCount val="44"/>
                <c:pt idx="0">
                  <c:v>0.64</c:v>
                </c:pt>
                <c:pt idx="1">
                  <c:v>0.68</c:v>
                </c:pt>
                <c:pt idx="2">
                  <c:v>0.72</c:v>
                </c:pt>
                <c:pt idx="3">
                  <c:v>0.74</c:v>
                </c:pt>
                <c:pt idx="4">
                  <c:v>0.76</c:v>
                </c:pt>
                <c:pt idx="5">
                  <c:v>0.78</c:v>
                </c:pt>
                <c:pt idx="6">
                  <c:v>0.78</c:v>
                </c:pt>
                <c:pt idx="7">
                  <c:v>0.78</c:v>
                </c:pt>
                <c:pt idx="8">
                  <c:v>0.78</c:v>
                </c:pt>
                <c:pt idx="9">
                  <c:v>0.79</c:v>
                </c:pt>
                <c:pt idx="10">
                  <c:v>0.8</c:v>
                </c:pt>
                <c:pt idx="11">
                  <c:v>0.8</c:v>
                </c:pt>
                <c:pt idx="12">
                  <c:v>0.81</c:v>
                </c:pt>
                <c:pt idx="13">
                  <c:v>0.87</c:v>
                </c:pt>
                <c:pt idx="14">
                  <c:v>0.89</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5"/>
                <c:pt idx="0">
                  <c:v>FOUR COUNTIES PCN</c:v>
                </c:pt>
                <c:pt idx="1">
                  <c:v>MARINA PCN</c:v>
                </c:pt>
                <c:pt idx="2">
                  <c:v>BOSTON PCN</c:v>
                </c:pt>
                <c:pt idx="3">
                  <c:v>EAST LINDSEY PCN</c:v>
                </c:pt>
                <c:pt idx="4">
                  <c:v>TRENT CARE PCN</c:v>
                </c:pt>
                <c:pt idx="5">
                  <c:v>ICS</c:v>
                </c:pt>
                <c:pt idx="6">
                  <c:v>SOUTH LINCOLNSHIRE RURAL PCN</c:v>
                </c:pt>
                <c:pt idx="7">
                  <c:v>SPALDING &amp; MARKET DEEPING PCN</c:v>
                </c:pt>
                <c:pt idx="8">
                  <c:v>FIRST COASTAL PCN</c:v>
                </c:pt>
                <c:pt idx="9">
                  <c:v>APEX PCN</c:v>
                </c:pt>
                <c:pt idx="10">
                  <c:v>GRANTHAM AND RURAL PCN</c:v>
                </c:pt>
                <c:pt idx="11">
                  <c:v>SOUTH LINCOLN PCN</c:v>
                </c:pt>
                <c:pt idx="12">
                  <c:v>SOLAS PCN</c:v>
                </c:pt>
                <c:pt idx="13">
                  <c:v>IMP PCN</c:v>
                </c:pt>
                <c:pt idx="14">
                  <c:v>K2 HEALTHCARE SLEAFORD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5"/>
                <c:pt idx="0">
                  <c:v>FOUR COUNTIES PCN</c:v>
                </c:pt>
                <c:pt idx="1">
                  <c:v>MARINA PCN</c:v>
                </c:pt>
                <c:pt idx="2">
                  <c:v>BOSTON PCN</c:v>
                </c:pt>
                <c:pt idx="3">
                  <c:v>EAST LINDSEY PCN</c:v>
                </c:pt>
                <c:pt idx="4">
                  <c:v>TRENT CARE PCN</c:v>
                </c:pt>
                <c:pt idx="5">
                  <c:v>ICS</c:v>
                </c:pt>
                <c:pt idx="6">
                  <c:v>SOUTH LINCOLNSHIRE RURAL PCN</c:v>
                </c:pt>
                <c:pt idx="7">
                  <c:v>SPALDING &amp; MARKET DEEPING PCN</c:v>
                </c:pt>
                <c:pt idx="8">
                  <c:v>FIRST COASTAL PCN</c:v>
                </c:pt>
                <c:pt idx="9">
                  <c:v>APEX PCN</c:v>
                </c:pt>
                <c:pt idx="10">
                  <c:v>GRANTHAM AND RURAL PCN</c:v>
                </c:pt>
                <c:pt idx="11">
                  <c:v>SOUTH LINCOLN PCN</c:v>
                </c:pt>
                <c:pt idx="12">
                  <c:v>SOLAS PCN</c:v>
                </c:pt>
                <c:pt idx="13">
                  <c:v>IMP PCN</c:v>
                </c:pt>
                <c:pt idx="14">
                  <c:v>K2 HEALTHCARE SLEAFORD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0907648"/>
        <c:axId val="1009061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5"/>
                <c:pt idx="0">
                  <c:v>FOUR COUNTIES PCN</c:v>
                </c:pt>
                <c:pt idx="1">
                  <c:v>MARINA PCN</c:v>
                </c:pt>
                <c:pt idx="2">
                  <c:v>BOSTON PCN</c:v>
                </c:pt>
                <c:pt idx="3">
                  <c:v>EAST LINDSEY PCN</c:v>
                </c:pt>
                <c:pt idx="4">
                  <c:v>TRENT CARE PCN</c:v>
                </c:pt>
                <c:pt idx="5">
                  <c:v>ICS</c:v>
                </c:pt>
                <c:pt idx="6">
                  <c:v>SOUTH LINCOLNSHIRE RURAL PCN</c:v>
                </c:pt>
                <c:pt idx="7">
                  <c:v>SPALDING &amp; MARKET DEEPING PCN</c:v>
                </c:pt>
                <c:pt idx="8">
                  <c:v>FIRST COASTAL PCN</c:v>
                </c:pt>
                <c:pt idx="9">
                  <c:v>APEX PCN</c:v>
                </c:pt>
                <c:pt idx="10">
                  <c:v>GRANTHAM AND RURAL PCN</c:v>
                </c:pt>
                <c:pt idx="11">
                  <c:v>SOUTH LINCOLN PCN</c:v>
                </c:pt>
                <c:pt idx="12">
                  <c:v>SOLAS PCN</c:v>
                </c:pt>
                <c:pt idx="13">
                  <c:v>IMP PCN</c:v>
                </c:pt>
                <c:pt idx="14">
                  <c:v>K2 HEALTHCARE SLEAFORD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5"/>
                <c:pt idx="0">
                  <c:v>FOUR COUNTIES PCN</c:v>
                </c:pt>
                <c:pt idx="1">
                  <c:v>MARINA PCN</c:v>
                </c:pt>
                <c:pt idx="2">
                  <c:v>BOSTON PCN</c:v>
                </c:pt>
                <c:pt idx="3">
                  <c:v>EAST LINDSEY PCN</c:v>
                </c:pt>
                <c:pt idx="4">
                  <c:v>TRENT CARE PCN</c:v>
                </c:pt>
                <c:pt idx="5">
                  <c:v>ICS</c:v>
                </c:pt>
                <c:pt idx="6">
                  <c:v>SOUTH LINCOLNSHIRE RURAL PCN</c:v>
                </c:pt>
                <c:pt idx="7">
                  <c:v>SPALDING &amp; MARKET DEEPING PCN</c:v>
                </c:pt>
                <c:pt idx="8">
                  <c:v>FIRST COASTAL PCN</c:v>
                </c:pt>
                <c:pt idx="9">
                  <c:v>APEX PCN</c:v>
                </c:pt>
                <c:pt idx="10">
                  <c:v>GRANTHAM AND RURAL PCN</c:v>
                </c:pt>
                <c:pt idx="11">
                  <c:v>SOUTH LINCOLN PCN</c:v>
                </c:pt>
                <c:pt idx="12">
                  <c:v>SOLAS PCN</c:v>
                </c:pt>
                <c:pt idx="13">
                  <c:v>IMP PCN</c:v>
                </c:pt>
                <c:pt idx="14">
                  <c:v>K2 HEALTHCARE SLEAFORD PCN</c:v>
                </c:pt>
              </c:strCache>
            </c:strRef>
          </c:cat>
          <c:val>
            <c:numRef>
              <c:f>Sheet1!$C$2:$C$45</c:f>
              <c:numCache>
                <c:formatCode>0%</c:formatCode>
                <c:ptCount val="44"/>
                <c:pt idx="0">
                  <c:v>0.64</c:v>
                </c:pt>
                <c:pt idx="1">
                  <c:v>0.68</c:v>
                </c:pt>
                <c:pt idx="2">
                  <c:v>0.72</c:v>
                </c:pt>
                <c:pt idx="3">
                  <c:v>0.74</c:v>
                </c:pt>
                <c:pt idx="4">
                  <c:v>0.76</c:v>
                </c:pt>
                <c:pt idx="5">
                  <c:v>-10</c:v>
                </c:pt>
                <c:pt idx="6">
                  <c:v>0.78</c:v>
                </c:pt>
                <c:pt idx="7">
                  <c:v>0.78</c:v>
                </c:pt>
                <c:pt idx="8">
                  <c:v>0.78</c:v>
                </c:pt>
                <c:pt idx="9">
                  <c:v>0.79</c:v>
                </c:pt>
                <c:pt idx="10">
                  <c:v>0.8</c:v>
                </c:pt>
                <c:pt idx="11">
                  <c:v>0.8</c:v>
                </c:pt>
                <c:pt idx="12">
                  <c:v>0.81</c:v>
                </c:pt>
                <c:pt idx="13">
                  <c:v>0.87</c:v>
                </c:pt>
                <c:pt idx="14">
                  <c:v>0.89</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0.78</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0902016"/>
        <c:axId val="100904320"/>
      </c:lineChart>
      <c:catAx>
        <c:axId val="10090201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0904320"/>
        <c:crosses val="autoZero"/>
        <c:auto val="1"/>
        <c:lblAlgn val="ctr"/>
        <c:lblOffset val="100"/>
        <c:noMultiLvlLbl val="0"/>
      </c:catAx>
      <c:valAx>
        <c:axId val="1009043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0902016"/>
        <c:crosses val="autoZero"/>
        <c:crossBetween val="between"/>
      </c:valAx>
      <c:valAx>
        <c:axId val="100906112"/>
        <c:scaling>
          <c:orientation val="minMax"/>
          <c:max val="1"/>
          <c:min val="0"/>
        </c:scaling>
        <c:delete val="0"/>
        <c:axPos val="r"/>
        <c:numFmt formatCode="0%" sourceLinked="1"/>
        <c:majorTickMark val="none"/>
        <c:minorTickMark val="none"/>
        <c:tickLblPos val="none"/>
        <c:spPr>
          <a:ln>
            <a:noFill/>
          </a:ln>
        </c:spPr>
        <c:crossAx val="100907648"/>
        <c:crosses val="max"/>
        <c:crossBetween val="between"/>
      </c:valAx>
      <c:catAx>
        <c:axId val="100907648"/>
        <c:scaling>
          <c:orientation val="minMax"/>
        </c:scaling>
        <c:delete val="1"/>
        <c:axPos val="b"/>
        <c:numFmt formatCode="General" sourceLinked="1"/>
        <c:majorTickMark val="out"/>
        <c:minorTickMark val="none"/>
        <c:tickLblPos val="nextTo"/>
        <c:crossAx val="1009061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36</c:v>
                </c:pt>
                <c:pt idx="2">
                  <c:v>9</c:v>
                </c:pt>
                <c:pt idx="3">
                  <c:v>27</c:v>
                </c:pt>
                <c:pt idx="4">
                  <c:v>31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4494464"/>
        <c:axId val="114492928"/>
      </c:barChart>
      <c:valAx>
        <c:axId val="114492928"/>
        <c:scaling>
          <c:orientation val="minMax"/>
        </c:scaling>
        <c:delete val="1"/>
        <c:axPos val="t"/>
        <c:numFmt formatCode="General" sourceLinked="1"/>
        <c:majorTickMark val="out"/>
        <c:minorTickMark val="none"/>
        <c:tickLblPos val="nextTo"/>
        <c:crossAx val="114494464"/>
        <c:crosses val="autoZero"/>
        <c:crossBetween val="between"/>
      </c:valAx>
      <c:catAx>
        <c:axId val="11449446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4492928"/>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5"/>
                <c:pt idx="0">
                  <c:v>FIRST COASTAL PCN</c:v>
                </c:pt>
                <c:pt idx="1">
                  <c:v>MARINA PCN</c:v>
                </c:pt>
                <c:pt idx="2">
                  <c:v>BOSTON PCN</c:v>
                </c:pt>
                <c:pt idx="3">
                  <c:v>FOUR COUNTIES PCN</c:v>
                </c:pt>
                <c:pt idx="4">
                  <c:v>APEX PCN</c:v>
                </c:pt>
                <c:pt idx="5">
                  <c:v>SPALDING &amp; MARKET DEEPING PCN</c:v>
                </c:pt>
                <c:pt idx="6">
                  <c:v>SOUTH LINCOLNSHIRE RURAL PCN</c:v>
                </c:pt>
                <c:pt idx="7">
                  <c:v>TRENT CARE PCN</c:v>
                </c:pt>
                <c:pt idx="8">
                  <c:v>ICS</c:v>
                </c:pt>
                <c:pt idx="9">
                  <c:v>EAST LINDSEY PCN</c:v>
                </c:pt>
                <c:pt idx="10">
                  <c:v>SOLAS PCN</c:v>
                </c:pt>
                <c:pt idx="11">
                  <c:v>SOUTH LINCOLN PCN</c:v>
                </c:pt>
                <c:pt idx="12">
                  <c:v>GRANTHAM AND RURAL PCN</c:v>
                </c:pt>
                <c:pt idx="13">
                  <c:v>K2 HEALTHCARE SLEAFORD PCN</c:v>
                </c:pt>
                <c:pt idx="14">
                  <c:v>IMP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5"/>
                <c:pt idx="0">
                  <c:v>FIRST COASTAL PCN</c:v>
                </c:pt>
                <c:pt idx="1">
                  <c:v>MARINA PCN</c:v>
                </c:pt>
                <c:pt idx="2">
                  <c:v>BOSTON PCN</c:v>
                </c:pt>
                <c:pt idx="3">
                  <c:v>FOUR COUNTIES PCN</c:v>
                </c:pt>
                <c:pt idx="4">
                  <c:v>APEX PCN</c:v>
                </c:pt>
                <c:pt idx="5">
                  <c:v>SPALDING &amp; MARKET DEEPING PCN</c:v>
                </c:pt>
                <c:pt idx="6">
                  <c:v>SOUTH LINCOLNSHIRE RURAL PCN</c:v>
                </c:pt>
                <c:pt idx="7">
                  <c:v>TRENT CARE PCN</c:v>
                </c:pt>
                <c:pt idx="8">
                  <c:v>ICS</c:v>
                </c:pt>
                <c:pt idx="9">
                  <c:v>EAST LINDSEY PCN</c:v>
                </c:pt>
                <c:pt idx="10">
                  <c:v>SOLAS PCN</c:v>
                </c:pt>
                <c:pt idx="11">
                  <c:v>SOUTH LINCOLN PCN</c:v>
                </c:pt>
                <c:pt idx="12">
                  <c:v>GRANTHAM AND RURAL PCN</c:v>
                </c:pt>
                <c:pt idx="13">
                  <c:v>K2 HEALTHCARE SLEAFORD PCN</c:v>
                </c:pt>
                <c:pt idx="14">
                  <c:v>IMP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5"/>
                <c:pt idx="0">
                  <c:v>FIRST COASTAL PCN</c:v>
                </c:pt>
                <c:pt idx="1">
                  <c:v>MARINA PCN</c:v>
                </c:pt>
                <c:pt idx="2">
                  <c:v>BOSTON PCN</c:v>
                </c:pt>
                <c:pt idx="3">
                  <c:v>FOUR COUNTIES PCN</c:v>
                </c:pt>
                <c:pt idx="4">
                  <c:v>APEX PCN</c:v>
                </c:pt>
                <c:pt idx="5">
                  <c:v>SPALDING &amp; MARKET DEEPING PCN</c:v>
                </c:pt>
                <c:pt idx="6">
                  <c:v>SOUTH LINCOLNSHIRE RURAL PCN</c:v>
                </c:pt>
                <c:pt idx="7">
                  <c:v>TRENT CARE PCN</c:v>
                </c:pt>
                <c:pt idx="8">
                  <c:v>ICS</c:v>
                </c:pt>
                <c:pt idx="9">
                  <c:v>EAST LINDSEY PCN</c:v>
                </c:pt>
                <c:pt idx="10">
                  <c:v>SOLAS PCN</c:v>
                </c:pt>
                <c:pt idx="11">
                  <c:v>SOUTH LINCOLN PCN</c:v>
                </c:pt>
                <c:pt idx="12">
                  <c:v>GRANTHAM AND RURAL PCN</c:v>
                </c:pt>
                <c:pt idx="13">
                  <c:v>K2 HEALTHCARE SLEAFORD PCN</c:v>
                </c:pt>
                <c:pt idx="14">
                  <c:v>IMP PCN</c:v>
                </c:pt>
              </c:strCache>
            </c:strRef>
          </c:cat>
          <c:val>
            <c:numRef>
              <c:f>Sheet1!$F$2:$F$45</c:f>
              <c:numCache>
                <c:formatCode>General</c:formatCode>
                <c:ptCount val="44"/>
                <c:pt idx="0">
                  <c:v>0.54</c:v>
                </c:pt>
                <c:pt idx="1">
                  <c:v>0.61</c:v>
                </c:pt>
                <c:pt idx="2">
                  <c:v>0.63</c:v>
                </c:pt>
                <c:pt idx="3">
                  <c:v>0.65</c:v>
                </c:pt>
                <c:pt idx="4">
                  <c:v>0.66</c:v>
                </c:pt>
                <c:pt idx="5">
                  <c:v>0.67</c:v>
                </c:pt>
                <c:pt idx="6">
                  <c:v>0.68</c:v>
                </c:pt>
                <c:pt idx="7">
                  <c:v>0.68</c:v>
                </c:pt>
                <c:pt idx="8">
                  <c:v>0.69</c:v>
                </c:pt>
                <c:pt idx="9">
                  <c:v>0.69</c:v>
                </c:pt>
                <c:pt idx="10">
                  <c:v>0.7</c:v>
                </c:pt>
                <c:pt idx="11">
                  <c:v>0.71</c:v>
                </c:pt>
                <c:pt idx="12">
                  <c:v>0.77</c:v>
                </c:pt>
                <c:pt idx="13">
                  <c:v>0.79</c:v>
                </c:pt>
                <c:pt idx="14">
                  <c:v>0.8</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5"/>
                <c:pt idx="0">
                  <c:v>FIRST COASTAL PCN</c:v>
                </c:pt>
                <c:pt idx="1">
                  <c:v>MARINA PCN</c:v>
                </c:pt>
                <c:pt idx="2">
                  <c:v>BOSTON PCN</c:v>
                </c:pt>
                <c:pt idx="3">
                  <c:v>FOUR COUNTIES PCN</c:v>
                </c:pt>
                <c:pt idx="4">
                  <c:v>APEX PCN</c:v>
                </c:pt>
                <c:pt idx="5">
                  <c:v>SPALDING &amp; MARKET DEEPING PCN</c:v>
                </c:pt>
                <c:pt idx="6">
                  <c:v>SOUTH LINCOLNSHIRE RURAL PCN</c:v>
                </c:pt>
                <c:pt idx="7">
                  <c:v>TRENT CARE PCN</c:v>
                </c:pt>
                <c:pt idx="8">
                  <c:v>ICS</c:v>
                </c:pt>
                <c:pt idx="9">
                  <c:v>EAST LINDSEY PCN</c:v>
                </c:pt>
                <c:pt idx="10">
                  <c:v>SOLAS PCN</c:v>
                </c:pt>
                <c:pt idx="11">
                  <c:v>SOUTH LINCOLN PCN</c:v>
                </c:pt>
                <c:pt idx="12">
                  <c:v>GRANTHAM AND RURAL PCN</c:v>
                </c:pt>
                <c:pt idx="13">
                  <c:v>K2 HEALTHCARE SLEAFORD PCN</c:v>
                </c:pt>
                <c:pt idx="14">
                  <c:v>IMP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5"/>
                <c:pt idx="0">
                  <c:v>FIRST COASTAL PCN</c:v>
                </c:pt>
                <c:pt idx="1">
                  <c:v>MARINA PCN</c:v>
                </c:pt>
                <c:pt idx="2">
                  <c:v>BOSTON PCN</c:v>
                </c:pt>
                <c:pt idx="3">
                  <c:v>FOUR COUNTIES PCN</c:v>
                </c:pt>
                <c:pt idx="4">
                  <c:v>APEX PCN</c:v>
                </c:pt>
                <c:pt idx="5">
                  <c:v>SPALDING &amp; MARKET DEEPING PCN</c:v>
                </c:pt>
                <c:pt idx="6">
                  <c:v>SOUTH LINCOLNSHIRE RURAL PCN</c:v>
                </c:pt>
                <c:pt idx="7">
                  <c:v>TRENT CARE PCN</c:v>
                </c:pt>
                <c:pt idx="8">
                  <c:v>ICS</c:v>
                </c:pt>
                <c:pt idx="9">
                  <c:v>EAST LINDSEY PCN</c:v>
                </c:pt>
                <c:pt idx="10">
                  <c:v>SOLAS PCN</c:v>
                </c:pt>
                <c:pt idx="11">
                  <c:v>SOUTH LINCOLN PCN</c:v>
                </c:pt>
                <c:pt idx="12">
                  <c:v>GRANTHAM AND RURAL PCN</c:v>
                </c:pt>
                <c:pt idx="13">
                  <c:v>K2 HEALTHCARE SLEAFORD PCN</c:v>
                </c:pt>
                <c:pt idx="14">
                  <c:v>IMP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6907392"/>
        <c:axId val="11690585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5"/>
                <c:pt idx="0">
                  <c:v>FIRST COASTAL PCN</c:v>
                </c:pt>
                <c:pt idx="1">
                  <c:v>MARINA PCN</c:v>
                </c:pt>
                <c:pt idx="2">
                  <c:v>BOSTON PCN</c:v>
                </c:pt>
                <c:pt idx="3">
                  <c:v>FOUR COUNTIES PCN</c:v>
                </c:pt>
                <c:pt idx="4">
                  <c:v>APEX PCN</c:v>
                </c:pt>
                <c:pt idx="5">
                  <c:v>SPALDING &amp; MARKET DEEPING PCN</c:v>
                </c:pt>
                <c:pt idx="6">
                  <c:v>SOUTH LINCOLNSHIRE RURAL PCN</c:v>
                </c:pt>
                <c:pt idx="7">
                  <c:v>TRENT CARE PCN</c:v>
                </c:pt>
                <c:pt idx="8">
                  <c:v>ICS</c:v>
                </c:pt>
                <c:pt idx="9">
                  <c:v>EAST LINDSEY PCN</c:v>
                </c:pt>
                <c:pt idx="10">
                  <c:v>SOLAS PCN</c:v>
                </c:pt>
                <c:pt idx="11">
                  <c:v>SOUTH LINCOLN PCN</c:v>
                </c:pt>
                <c:pt idx="12">
                  <c:v>GRANTHAM AND RURAL PCN</c:v>
                </c:pt>
                <c:pt idx="13">
                  <c:v>K2 HEALTHCARE SLEAFORD PCN</c:v>
                </c:pt>
                <c:pt idx="14">
                  <c:v>IMP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5"/>
                <c:pt idx="0">
                  <c:v>FIRST COASTAL PCN</c:v>
                </c:pt>
                <c:pt idx="1">
                  <c:v>MARINA PCN</c:v>
                </c:pt>
                <c:pt idx="2">
                  <c:v>BOSTON PCN</c:v>
                </c:pt>
                <c:pt idx="3">
                  <c:v>FOUR COUNTIES PCN</c:v>
                </c:pt>
                <c:pt idx="4">
                  <c:v>APEX PCN</c:v>
                </c:pt>
                <c:pt idx="5">
                  <c:v>SPALDING &amp; MARKET DEEPING PCN</c:v>
                </c:pt>
                <c:pt idx="6">
                  <c:v>SOUTH LINCOLNSHIRE RURAL PCN</c:v>
                </c:pt>
                <c:pt idx="7">
                  <c:v>TRENT CARE PCN</c:v>
                </c:pt>
                <c:pt idx="8">
                  <c:v>ICS</c:v>
                </c:pt>
                <c:pt idx="9">
                  <c:v>EAST LINDSEY PCN</c:v>
                </c:pt>
                <c:pt idx="10">
                  <c:v>SOLAS PCN</c:v>
                </c:pt>
                <c:pt idx="11">
                  <c:v>SOUTH LINCOLN PCN</c:v>
                </c:pt>
                <c:pt idx="12">
                  <c:v>GRANTHAM AND RURAL PCN</c:v>
                </c:pt>
                <c:pt idx="13">
                  <c:v>K2 HEALTHCARE SLEAFORD PCN</c:v>
                </c:pt>
                <c:pt idx="14">
                  <c:v>IMP PCN</c:v>
                </c:pt>
              </c:strCache>
            </c:strRef>
          </c:cat>
          <c:val>
            <c:numRef>
              <c:f>Sheet1!$C$2:$C$45</c:f>
              <c:numCache>
                <c:formatCode>0%</c:formatCode>
                <c:ptCount val="44"/>
                <c:pt idx="0">
                  <c:v>0.54</c:v>
                </c:pt>
                <c:pt idx="1">
                  <c:v>0.61</c:v>
                </c:pt>
                <c:pt idx="2">
                  <c:v>0.63</c:v>
                </c:pt>
                <c:pt idx="3">
                  <c:v>0.65</c:v>
                </c:pt>
                <c:pt idx="4">
                  <c:v>0.66</c:v>
                </c:pt>
                <c:pt idx="5">
                  <c:v>0.67</c:v>
                </c:pt>
                <c:pt idx="6">
                  <c:v>0.68</c:v>
                </c:pt>
                <c:pt idx="7">
                  <c:v>0.68</c:v>
                </c:pt>
                <c:pt idx="8">
                  <c:v>-10</c:v>
                </c:pt>
                <c:pt idx="9">
                  <c:v>0.69</c:v>
                </c:pt>
                <c:pt idx="10">
                  <c:v>0.7</c:v>
                </c:pt>
                <c:pt idx="11">
                  <c:v>0.71</c:v>
                </c:pt>
                <c:pt idx="12">
                  <c:v>0.77</c:v>
                </c:pt>
                <c:pt idx="13">
                  <c:v>0.79</c:v>
                </c:pt>
                <c:pt idx="14">
                  <c:v>0.8</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0.69</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6897664"/>
        <c:axId val="116904320"/>
      </c:lineChart>
      <c:catAx>
        <c:axId val="1168976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6904320"/>
        <c:crosses val="autoZero"/>
        <c:auto val="1"/>
        <c:lblAlgn val="ctr"/>
        <c:lblOffset val="100"/>
        <c:noMultiLvlLbl val="0"/>
      </c:catAx>
      <c:valAx>
        <c:axId val="1169043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897664"/>
        <c:crosses val="autoZero"/>
        <c:crossBetween val="between"/>
      </c:valAx>
      <c:valAx>
        <c:axId val="116905856"/>
        <c:scaling>
          <c:orientation val="minMax"/>
          <c:max val="1"/>
          <c:min val="0"/>
        </c:scaling>
        <c:delete val="0"/>
        <c:axPos val="r"/>
        <c:numFmt formatCode="0%" sourceLinked="1"/>
        <c:majorTickMark val="none"/>
        <c:minorTickMark val="none"/>
        <c:tickLblPos val="none"/>
        <c:spPr>
          <a:ln>
            <a:noFill/>
          </a:ln>
        </c:spPr>
        <c:crossAx val="116907392"/>
        <c:crosses val="max"/>
        <c:crossBetween val="between"/>
      </c:valAx>
      <c:catAx>
        <c:axId val="116907392"/>
        <c:scaling>
          <c:orientation val="minMax"/>
        </c:scaling>
        <c:delete val="1"/>
        <c:axPos val="b"/>
        <c:numFmt formatCode="General" sourceLinked="1"/>
        <c:majorTickMark val="out"/>
        <c:minorTickMark val="none"/>
        <c:tickLblPos val="nextTo"/>
        <c:crossAx val="11690585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85</c:v>
                </c:pt>
                <c:pt idx="1">
                  <c:v>13</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5"/>
                <c:pt idx="0">
                  <c:v>FIRST COASTAL PCN</c:v>
                </c:pt>
                <c:pt idx="1">
                  <c:v>MARINA PCN</c:v>
                </c:pt>
                <c:pt idx="2">
                  <c:v>BOSTON PCN</c:v>
                </c:pt>
                <c:pt idx="3">
                  <c:v>SPALDING &amp; MARKET DEEPING PCN</c:v>
                </c:pt>
                <c:pt idx="4">
                  <c:v>FOUR COUNTIES PCN</c:v>
                </c:pt>
                <c:pt idx="5">
                  <c:v>TRENT CARE PCN</c:v>
                </c:pt>
                <c:pt idx="6">
                  <c:v>ICS</c:v>
                </c:pt>
                <c:pt idx="7">
                  <c:v>SOLAS PCN</c:v>
                </c:pt>
                <c:pt idx="8">
                  <c:v>EAST LINDSEY PCN</c:v>
                </c:pt>
                <c:pt idx="9">
                  <c:v>SOUTH LINCOLN PCN</c:v>
                </c:pt>
                <c:pt idx="10">
                  <c:v>APEX PCN</c:v>
                </c:pt>
                <c:pt idx="11">
                  <c:v>SOUTH LINCOLNSHIRE RURAL PCN</c:v>
                </c:pt>
                <c:pt idx="12">
                  <c:v>IMP PCN</c:v>
                </c:pt>
                <c:pt idx="13">
                  <c:v>GRANTHAM AND RURAL PCN</c:v>
                </c:pt>
                <c:pt idx="14">
                  <c:v>K2 HEALTHCARE SLEAFORD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5"/>
                <c:pt idx="0">
                  <c:v>FIRST COASTAL PCN</c:v>
                </c:pt>
                <c:pt idx="1">
                  <c:v>MARINA PCN</c:v>
                </c:pt>
                <c:pt idx="2">
                  <c:v>BOSTON PCN</c:v>
                </c:pt>
                <c:pt idx="3">
                  <c:v>SPALDING &amp; MARKET DEEPING PCN</c:v>
                </c:pt>
                <c:pt idx="4">
                  <c:v>FOUR COUNTIES PCN</c:v>
                </c:pt>
                <c:pt idx="5">
                  <c:v>TRENT CARE PCN</c:v>
                </c:pt>
                <c:pt idx="6">
                  <c:v>ICS</c:v>
                </c:pt>
                <c:pt idx="7">
                  <c:v>SOLAS PCN</c:v>
                </c:pt>
                <c:pt idx="8">
                  <c:v>EAST LINDSEY PCN</c:v>
                </c:pt>
                <c:pt idx="9">
                  <c:v>SOUTH LINCOLN PCN</c:v>
                </c:pt>
                <c:pt idx="10">
                  <c:v>APEX PCN</c:v>
                </c:pt>
                <c:pt idx="11">
                  <c:v>SOUTH LINCOLNSHIRE RURAL PCN</c:v>
                </c:pt>
                <c:pt idx="12">
                  <c:v>IMP PCN</c:v>
                </c:pt>
                <c:pt idx="13">
                  <c:v>GRANTHAM AND RURAL PCN</c:v>
                </c:pt>
                <c:pt idx="14">
                  <c:v>K2 HEALTHCARE SLEAFORD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5"/>
                <c:pt idx="0">
                  <c:v>FIRST COASTAL PCN</c:v>
                </c:pt>
                <c:pt idx="1">
                  <c:v>MARINA PCN</c:v>
                </c:pt>
                <c:pt idx="2">
                  <c:v>BOSTON PCN</c:v>
                </c:pt>
                <c:pt idx="3">
                  <c:v>SPALDING &amp; MARKET DEEPING PCN</c:v>
                </c:pt>
                <c:pt idx="4">
                  <c:v>FOUR COUNTIES PCN</c:v>
                </c:pt>
                <c:pt idx="5">
                  <c:v>TRENT CARE PCN</c:v>
                </c:pt>
                <c:pt idx="6">
                  <c:v>ICS</c:v>
                </c:pt>
                <c:pt idx="7">
                  <c:v>SOLAS PCN</c:v>
                </c:pt>
                <c:pt idx="8">
                  <c:v>EAST LINDSEY PCN</c:v>
                </c:pt>
                <c:pt idx="9">
                  <c:v>SOUTH LINCOLN PCN</c:v>
                </c:pt>
                <c:pt idx="10">
                  <c:v>APEX PCN</c:v>
                </c:pt>
                <c:pt idx="11">
                  <c:v>SOUTH LINCOLNSHIRE RURAL PCN</c:v>
                </c:pt>
                <c:pt idx="12">
                  <c:v>IMP PCN</c:v>
                </c:pt>
                <c:pt idx="13">
                  <c:v>GRANTHAM AND RURAL PCN</c:v>
                </c:pt>
                <c:pt idx="14">
                  <c:v>K2 HEALTHCARE SLEAFORD PCN</c:v>
                </c:pt>
              </c:strCache>
            </c:strRef>
          </c:cat>
          <c:val>
            <c:numRef>
              <c:f>Sheet1!$F$2:$F$45</c:f>
              <c:numCache>
                <c:formatCode>General</c:formatCode>
                <c:ptCount val="44"/>
                <c:pt idx="0">
                  <c:v>0.75</c:v>
                </c:pt>
                <c:pt idx="1">
                  <c:v>0.78</c:v>
                </c:pt>
                <c:pt idx="2">
                  <c:v>0.79</c:v>
                </c:pt>
                <c:pt idx="3">
                  <c:v>0.8</c:v>
                </c:pt>
                <c:pt idx="4">
                  <c:v>0.81</c:v>
                </c:pt>
                <c:pt idx="5">
                  <c:v>0.84</c:v>
                </c:pt>
                <c:pt idx="6">
                  <c:v>0.85</c:v>
                </c:pt>
                <c:pt idx="7">
                  <c:v>0.85</c:v>
                </c:pt>
                <c:pt idx="8">
                  <c:v>0.86</c:v>
                </c:pt>
                <c:pt idx="9">
                  <c:v>0.86</c:v>
                </c:pt>
                <c:pt idx="10">
                  <c:v>0.87</c:v>
                </c:pt>
                <c:pt idx="11">
                  <c:v>0.88</c:v>
                </c:pt>
                <c:pt idx="12">
                  <c:v>0.89</c:v>
                </c:pt>
                <c:pt idx="13">
                  <c:v>0.89</c:v>
                </c:pt>
                <c:pt idx="14">
                  <c:v>0.91</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5"/>
                <c:pt idx="0">
                  <c:v>FIRST COASTAL PCN</c:v>
                </c:pt>
                <c:pt idx="1">
                  <c:v>MARINA PCN</c:v>
                </c:pt>
                <c:pt idx="2">
                  <c:v>BOSTON PCN</c:v>
                </c:pt>
                <c:pt idx="3">
                  <c:v>SPALDING &amp; MARKET DEEPING PCN</c:v>
                </c:pt>
                <c:pt idx="4">
                  <c:v>FOUR COUNTIES PCN</c:v>
                </c:pt>
                <c:pt idx="5">
                  <c:v>TRENT CARE PCN</c:v>
                </c:pt>
                <c:pt idx="6">
                  <c:v>ICS</c:v>
                </c:pt>
                <c:pt idx="7">
                  <c:v>SOLAS PCN</c:v>
                </c:pt>
                <c:pt idx="8">
                  <c:v>EAST LINDSEY PCN</c:v>
                </c:pt>
                <c:pt idx="9">
                  <c:v>SOUTH LINCOLN PCN</c:v>
                </c:pt>
                <c:pt idx="10">
                  <c:v>APEX PCN</c:v>
                </c:pt>
                <c:pt idx="11">
                  <c:v>SOUTH LINCOLNSHIRE RURAL PCN</c:v>
                </c:pt>
                <c:pt idx="12">
                  <c:v>IMP PCN</c:v>
                </c:pt>
                <c:pt idx="13">
                  <c:v>GRANTHAM AND RURAL PCN</c:v>
                </c:pt>
                <c:pt idx="14">
                  <c:v>K2 HEALTHCARE SLEAFORD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5"/>
                <c:pt idx="0">
                  <c:v>FIRST COASTAL PCN</c:v>
                </c:pt>
                <c:pt idx="1">
                  <c:v>MARINA PCN</c:v>
                </c:pt>
                <c:pt idx="2">
                  <c:v>BOSTON PCN</c:v>
                </c:pt>
                <c:pt idx="3">
                  <c:v>SPALDING &amp; MARKET DEEPING PCN</c:v>
                </c:pt>
                <c:pt idx="4">
                  <c:v>FOUR COUNTIES PCN</c:v>
                </c:pt>
                <c:pt idx="5">
                  <c:v>TRENT CARE PCN</c:v>
                </c:pt>
                <c:pt idx="6">
                  <c:v>ICS</c:v>
                </c:pt>
                <c:pt idx="7">
                  <c:v>SOLAS PCN</c:v>
                </c:pt>
                <c:pt idx="8">
                  <c:v>EAST LINDSEY PCN</c:v>
                </c:pt>
                <c:pt idx="9">
                  <c:v>SOUTH LINCOLN PCN</c:v>
                </c:pt>
                <c:pt idx="10">
                  <c:v>APEX PCN</c:v>
                </c:pt>
                <c:pt idx="11">
                  <c:v>SOUTH LINCOLNSHIRE RURAL PCN</c:v>
                </c:pt>
                <c:pt idx="12">
                  <c:v>IMP PCN</c:v>
                </c:pt>
                <c:pt idx="13">
                  <c:v>GRANTHAM AND RURAL PCN</c:v>
                </c:pt>
                <c:pt idx="14">
                  <c:v>K2 HEALTHCARE SLEAFORD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431552"/>
        <c:axId val="12143001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5"/>
                <c:pt idx="0">
                  <c:v>FIRST COASTAL PCN</c:v>
                </c:pt>
                <c:pt idx="1">
                  <c:v>MARINA PCN</c:v>
                </c:pt>
                <c:pt idx="2">
                  <c:v>BOSTON PCN</c:v>
                </c:pt>
                <c:pt idx="3">
                  <c:v>SPALDING &amp; MARKET DEEPING PCN</c:v>
                </c:pt>
                <c:pt idx="4">
                  <c:v>FOUR COUNTIES PCN</c:v>
                </c:pt>
                <c:pt idx="5">
                  <c:v>TRENT CARE PCN</c:v>
                </c:pt>
                <c:pt idx="6">
                  <c:v>ICS</c:v>
                </c:pt>
                <c:pt idx="7">
                  <c:v>SOLAS PCN</c:v>
                </c:pt>
                <c:pt idx="8">
                  <c:v>EAST LINDSEY PCN</c:v>
                </c:pt>
                <c:pt idx="9">
                  <c:v>SOUTH LINCOLN PCN</c:v>
                </c:pt>
                <c:pt idx="10">
                  <c:v>APEX PCN</c:v>
                </c:pt>
                <c:pt idx="11">
                  <c:v>SOUTH LINCOLNSHIRE RURAL PCN</c:v>
                </c:pt>
                <c:pt idx="12">
                  <c:v>IMP PCN</c:v>
                </c:pt>
                <c:pt idx="13">
                  <c:v>GRANTHAM AND RURAL PCN</c:v>
                </c:pt>
                <c:pt idx="14">
                  <c:v>K2 HEALTHCARE SLEAFORD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5"/>
                <c:pt idx="0">
                  <c:v>FIRST COASTAL PCN</c:v>
                </c:pt>
                <c:pt idx="1">
                  <c:v>MARINA PCN</c:v>
                </c:pt>
                <c:pt idx="2">
                  <c:v>BOSTON PCN</c:v>
                </c:pt>
                <c:pt idx="3">
                  <c:v>SPALDING &amp; MARKET DEEPING PCN</c:v>
                </c:pt>
                <c:pt idx="4">
                  <c:v>FOUR COUNTIES PCN</c:v>
                </c:pt>
                <c:pt idx="5">
                  <c:v>TRENT CARE PCN</c:v>
                </c:pt>
                <c:pt idx="6">
                  <c:v>ICS</c:v>
                </c:pt>
                <c:pt idx="7">
                  <c:v>SOLAS PCN</c:v>
                </c:pt>
                <c:pt idx="8">
                  <c:v>EAST LINDSEY PCN</c:v>
                </c:pt>
                <c:pt idx="9">
                  <c:v>SOUTH LINCOLN PCN</c:v>
                </c:pt>
                <c:pt idx="10">
                  <c:v>APEX PCN</c:v>
                </c:pt>
                <c:pt idx="11">
                  <c:v>SOUTH LINCOLNSHIRE RURAL PCN</c:v>
                </c:pt>
                <c:pt idx="12">
                  <c:v>IMP PCN</c:v>
                </c:pt>
                <c:pt idx="13">
                  <c:v>GRANTHAM AND RURAL PCN</c:v>
                </c:pt>
                <c:pt idx="14">
                  <c:v>K2 HEALTHCARE SLEAFORD PCN</c:v>
                </c:pt>
              </c:strCache>
            </c:strRef>
          </c:cat>
          <c:val>
            <c:numRef>
              <c:f>Sheet1!$C$2:$C$45</c:f>
              <c:numCache>
                <c:formatCode>0%</c:formatCode>
                <c:ptCount val="44"/>
                <c:pt idx="0">
                  <c:v>0.75</c:v>
                </c:pt>
                <c:pt idx="1">
                  <c:v>0.78</c:v>
                </c:pt>
                <c:pt idx="2">
                  <c:v>0.79</c:v>
                </c:pt>
                <c:pt idx="3">
                  <c:v>0.8</c:v>
                </c:pt>
                <c:pt idx="4">
                  <c:v>0.81</c:v>
                </c:pt>
                <c:pt idx="5">
                  <c:v>0.84</c:v>
                </c:pt>
                <c:pt idx="6">
                  <c:v>-10</c:v>
                </c:pt>
                <c:pt idx="7">
                  <c:v>0.85</c:v>
                </c:pt>
                <c:pt idx="8">
                  <c:v>0.86</c:v>
                </c:pt>
                <c:pt idx="9">
                  <c:v>0.86</c:v>
                </c:pt>
                <c:pt idx="10">
                  <c:v>0.87</c:v>
                </c:pt>
                <c:pt idx="11">
                  <c:v>0.88</c:v>
                </c:pt>
                <c:pt idx="12">
                  <c:v>0.89</c:v>
                </c:pt>
                <c:pt idx="13">
                  <c:v>0.89</c:v>
                </c:pt>
                <c:pt idx="14">
                  <c:v>0.91</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0.85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417728"/>
        <c:axId val="121420032"/>
      </c:lineChart>
      <c:catAx>
        <c:axId val="12141772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420032"/>
        <c:crosses val="autoZero"/>
        <c:auto val="1"/>
        <c:lblAlgn val="ctr"/>
        <c:lblOffset val="100"/>
        <c:noMultiLvlLbl val="0"/>
      </c:catAx>
      <c:valAx>
        <c:axId val="1214200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417728"/>
        <c:crosses val="autoZero"/>
        <c:crossBetween val="between"/>
      </c:valAx>
      <c:valAx>
        <c:axId val="121430016"/>
        <c:scaling>
          <c:orientation val="minMax"/>
          <c:max val="1"/>
          <c:min val="0"/>
        </c:scaling>
        <c:delete val="0"/>
        <c:axPos val="r"/>
        <c:numFmt formatCode="0%" sourceLinked="1"/>
        <c:majorTickMark val="none"/>
        <c:minorTickMark val="none"/>
        <c:tickLblPos val="none"/>
        <c:spPr>
          <a:ln>
            <a:noFill/>
          </a:ln>
        </c:spPr>
        <c:crossAx val="121431552"/>
        <c:crosses val="max"/>
        <c:crossBetween val="between"/>
      </c:valAx>
      <c:catAx>
        <c:axId val="121431552"/>
        <c:scaling>
          <c:orientation val="minMax"/>
        </c:scaling>
        <c:delete val="1"/>
        <c:axPos val="b"/>
        <c:numFmt formatCode="General" sourceLinked="1"/>
        <c:majorTickMark val="out"/>
        <c:minorTickMark val="none"/>
        <c:tickLblPos val="nextTo"/>
        <c:crossAx val="12143001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3</c:v>
                </c:pt>
                <c:pt idx="1">
                  <c:v>8</c:v>
                </c:pt>
                <c:pt idx="2">
                  <c:v>3</c:v>
                </c:pt>
                <c:pt idx="3">
                  <c:v>3</c:v>
                </c:pt>
                <c:pt idx="4">
                  <c:v>7</c:v>
                </c:pt>
                <c:pt idx="5">
                  <c:v>10</c:v>
                </c:pt>
                <c:pt idx="6">
                  <c:v>3</c:v>
                </c:pt>
                <c:pt idx="7">
                  <c:v>2</c:v>
                </c:pt>
                <c:pt idx="8">
                  <c:v>12</c:v>
                </c:pt>
                <c:pt idx="9">
                  <c:v>7</c:v>
                </c:pt>
                <c:pt idx="10">
                  <c:v>27</c:v>
                </c:pt>
                <c:pt idx="11">
                  <c:v>30</c:v>
                </c:pt>
                <c:pt idx="12">
                  <c:v>13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810304"/>
        <c:axId val="121832576"/>
      </c:barChart>
      <c:catAx>
        <c:axId val="121810304"/>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832576"/>
        <c:crosses val="autoZero"/>
        <c:auto val="1"/>
        <c:lblAlgn val="ctr"/>
        <c:lblOffset val="100"/>
        <c:noMultiLvlLbl val="0"/>
      </c:catAx>
      <c:valAx>
        <c:axId val="12183257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810304"/>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37</c:v>
                </c:pt>
                <c:pt idx="2">
                  <c:v>16</c:v>
                </c:pt>
                <c:pt idx="3">
                  <c:v>8</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466496"/>
        <c:axId val="125468032"/>
      </c:lineChart>
      <c:catAx>
        <c:axId val="1254664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468032"/>
        <c:crosses val="autoZero"/>
        <c:auto val="1"/>
        <c:lblAlgn val="ctr"/>
        <c:lblOffset val="100"/>
        <c:noMultiLvlLbl val="0"/>
      </c:catAx>
      <c:valAx>
        <c:axId val="1254680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4664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5"/>
                <c:pt idx="0">
                  <c:v>FIRST COASTAL PCN</c:v>
                </c:pt>
                <c:pt idx="1">
                  <c:v>FOUR COUNTIES PCN</c:v>
                </c:pt>
                <c:pt idx="2">
                  <c:v>BOSTON PCN</c:v>
                </c:pt>
                <c:pt idx="3">
                  <c:v>MARINA PCN</c:v>
                </c:pt>
                <c:pt idx="4">
                  <c:v>TRENT CARE PCN</c:v>
                </c:pt>
                <c:pt idx="5">
                  <c:v>SPALDING &amp; MARKET DEEPING PCN</c:v>
                </c:pt>
                <c:pt idx="6">
                  <c:v>ICS</c:v>
                </c:pt>
                <c:pt idx="7">
                  <c:v>APEX PCN</c:v>
                </c:pt>
                <c:pt idx="8">
                  <c:v>EAST LINDSEY PCN</c:v>
                </c:pt>
                <c:pt idx="9">
                  <c:v>SOLAS PCN</c:v>
                </c:pt>
                <c:pt idx="10">
                  <c:v>GRANTHAM AND RURAL PCN</c:v>
                </c:pt>
                <c:pt idx="11">
                  <c:v>SOUTH LINCOLNSHIRE RURAL PCN</c:v>
                </c:pt>
                <c:pt idx="12">
                  <c:v>IMP PCN</c:v>
                </c:pt>
                <c:pt idx="13">
                  <c:v>SOUTH LINCOLN PCN</c:v>
                </c:pt>
                <c:pt idx="14">
                  <c:v>K2 HEALTHCARE SLEAFORD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15"/>
                <c:pt idx="0">
                  <c:v>FIRST COASTAL PCN</c:v>
                </c:pt>
                <c:pt idx="1">
                  <c:v>FOUR COUNTIES PCN</c:v>
                </c:pt>
                <c:pt idx="2">
                  <c:v>BOSTON PCN</c:v>
                </c:pt>
                <c:pt idx="3">
                  <c:v>MARINA PCN</c:v>
                </c:pt>
                <c:pt idx="4">
                  <c:v>TRENT CARE PCN</c:v>
                </c:pt>
                <c:pt idx="5">
                  <c:v>SPALDING &amp; MARKET DEEPING PCN</c:v>
                </c:pt>
                <c:pt idx="6">
                  <c:v>ICS</c:v>
                </c:pt>
                <c:pt idx="7">
                  <c:v>APEX PCN</c:v>
                </c:pt>
                <c:pt idx="8">
                  <c:v>EAST LINDSEY PCN</c:v>
                </c:pt>
                <c:pt idx="9">
                  <c:v>SOLAS PCN</c:v>
                </c:pt>
                <c:pt idx="10">
                  <c:v>GRANTHAM AND RURAL PCN</c:v>
                </c:pt>
                <c:pt idx="11">
                  <c:v>SOUTH LINCOLNSHIRE RURAL PCN</c:v>
                </c:pt>
                <c:pt idx="12">
                  <c:v>IMP PCN</c:v>
                </c:pt>
                <c:pt idx="13">
                  <c:v>SOUTH LINCOLN PCN</c:v>
                </c:pt>
                <c:pt idx="14">
                  <c:v>K2 HEALTHCARE SLEAFORD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5"/>
                <c:pt idx="0">
                  <c:v>FIRST COASTAL PCN</c:v>
                </c:pt>
                <c:pt idx="1">
                  <c:v>FOUR COUNTIES PCN</c:v>
                </c:pt>
                <c:pt idx="2">
                  <c:v>BOSTON PCN</c:v>
                </c:pt>
                <c:pt idx="3">
                  <c:v>MARINA PCN</c:v>
                </c:pt>
                <c:pt idx="4">
                  <c:v>TRENT CARE PCN</c:v>
                </c:pt>
                <c:pt idx="5">
                  <c:v>SPALDING &amp; MARKET DEEPING PCN</c:v>
                </c:pt>
                <c:pt idx="6">
                  <c:v>ICS</c:v>
                </c:pt>
                <c:pt idx="7">
                  <c:v>APEX PCN</c:v>
                </c:pt>
                <c:pt idx="8">
                  <c:v>EAST LINDSEY PCN</c:v>
                </c:pt>
                <c:pt idx="9">
                  <c:v>SOLAS PCN</c:v>
                </c:pt>
                <c:pt idx="10">
                  <c:v>GRANTHAM AND RURAL PCN</c:v>
                </c:pt>
                <c:pt idx="11">
                  <c:v>SOUTH LINCOLNSHIRE RURAL PCN</c:v>
                </c:pt>
                <c:pt idx="12">
                  <c:v>IMP PCN</c:v>
                </c:pt>
                <c:pt idx="13">
                  <c:v>SOUTH LINCOLN PCN</c:v>
                </c:pt>
                <c:pt idx="14">
                  <c:v>K2 HEALTHCARE SLEAFORD PCN</c:v>
                </c:pt>
              </c:strCache>
            </c:strRef>
          </c:cat>
          <c:val>
            <c:numRef>
              <c:f>Sheet1!$F$2:$F$45</c:f>
              <c:numCache>
                <c:formatCode>General</c:formatCode>
                <c:ptCount val="44"/>
                <c:pt idx="0">
                  <c:v>0.45</c:v>
                </c:pt>
                <c:pt idx="1">
                  <c:v>0.6</c:v>
                </c:pt>
                <c:pt idx="2">
                  <c:v>0.62</c:v>
                </c:pt>
                <c:pt idx="3">
                  <c:v>0.66</c:v>
                </c:pt>
                <c:pt idx="4">
                  <c:v>0.68</c:v>
                </c:pt>
                <c:pt idx="5">
                  <c:v>0.69</c:v>
                </c:pt>
                <c:pt idx="6">
                  <c:v>0.71</c:v>
                </c:pt>
                <c:pt idx="7">
                  <c:v>0.71</c:v>
                </c:pt>
                <c:pt idx="8">
                  <c:v>0.73</c:v>
                </c:pt>
                <c:pt idx="9">
                  <c:v>0.76</c:v>
                </c:pt>
                <c:pt idx="10">
                  <c:v>0.78</c:v>
                </c:pt>
                <c:pt idx="11">
                  <c:v>0.79</c:v>
                </c:pt>
                <c:pt idx="12">
                  <c:v>0.79</c:v>
                </c:pt>
                <c:pt idx="13">
                  <c:v>0.79</c:v>
                </c:pt>
                <c:pt idx="14">
                  <c:v>0.8</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15"/>
                <c:pt idx="0">
                  <c:v>FIRST COASTAL PCN</c:v>
                </c:pt>
                <c:pt idx="1">
                  <c:v>FOUR COUNTIES PCN</c:v>
                </c:pt>
                <c:pt idx="2">
                  <c:v>BOSTON PCN</c:v>
                </c:pt>
                <c:pt idx="3">
                  <c:v>MARINA PCN</c:v>
                </c:pt>
                <c:pt idx="4">
                  <c:v>TRENT CARE PCN</c:v>
                </c:pt>
                <c:pt idx="5">
                  <c:v>SPALDING &amp; MARKET DEEPING PCN</c:v>
                </c:pt>
                <c:pt idx="6">
                  <c:v>ICS</c:v>
                </c:pt>
                <c:pt idx="7">
                  <c:v>APEX PCN</c:v>
                </c:pt>
                <c:pt idx="8">
                  <c:v>EAST LINDSEY PCN</c:v>
                </c:pt>
                <c:pt idx="9">
                  <c:v>SOLAS PCN</c:v>
                </c:pt>
                <c:pt idx="10">
                  <c:v>GRANTHAM AND RURAL PCN</c:v>
                </c:pt>
                <c:pt idx="11">
                  <c:v>SOUTH LINCOLNSHIRE RURAL PCN</c:v>
                </c:pt>
                <c:pt idx="12">
                  <c:v>IMP PCN</c:v>
                </c:pt>
                <c:pt idx="13">
                  <c:v>SOUTH LINCOLN PCN</c:v>
                </c:pt>
                <c:pt idx="14">
                  <c:v>K2 HEALTHCARE SLEAFORD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15"/>
                <c:pt idx="0">
                  <c:v>FIRST COASTAL PCN</c:v>
                </c:pt>
                <c:pt idx="1">
                  <c:v>FOUR COUNTIES PCN</c:v>
                </c:pt>
                <c:pt idx="2">
                  <c:v>BOSTON PCN</c:v>
                </c:pt>
                <c:pt idx="3">
                  <c:v>MARINA PCN</c:v>
                </c:pt>
                <c:pt idx="4">
                  <c:v>TRENT CARE PCN</c:v>
                </c:pt>
                <c:pt idx="5">
                  <c:v>SPALDING &amp; MARKET DEEPING PCN</c:v>
                </c:pt>
                <c:pt idx="6">
                  <c:v>ICS</c:v>
                </c:pt>
                <c:pt idx="7">
                  <c:v>APEX PCN</c:v>
                </c:pt>
                <c:pt idx="8">
                  <c:v>EAST LINDSEY PCN</c:v>
                </c:pt>
                <c:pt idx="9">
                  <c:v>SOLAS PCN</c:v>
                </c:pt>
                <c:pt idx="10">
                  <c:v>GRANTHAM AND RURAL PCN</c:v>
                </c:pt>
                <c:pt idx="11">
                  <c:v>SOUTH LINCOLNSHIRE RURAL PCN</c:v>
                </c:pt>
                <c:pt idx="12">
                  <c:v>IMP PCN</c:v>
                </c:pt>
                <c:pt idx="13">
                  <c:v>SOUTH LINCOLN PCN</c:v>
                </c:pt>
                <c:pt idx="14">
                  <c:v>K2 HEALTHCARE SLEAFORD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694336"/>
        <c:axId val="1256925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5"/>
                <c:pt idx="0">
                  <c:v>FIRST COASTAL PCN</c:v>
                </c:pt>
                <c:pt idx="1">
                  <c:v>FOUR COUNTIES PCN</c:v>
                </c:pt>
                <c:pt idx="2">
                  <c:v>BOSTON PCN</c:v>
                </c:pt>
                <c:pt idx="3">
                  <c:v>MARINA PCN</c:v>
                </c:pt>
                <c:pt idx="4">
                  <c:v>TRENT CARE PCN</c:v>
                </c:pt>
                <c:pt idx="5">
                  <c:v>SPALDING &amp; MARKET DEEPING PCN</c:v>
                </c:pt>
                <c:pt idx="6">
                  <c:v>ICS</c:v>
                </c:pt>
                <c:pt idx="7">
                  <c:v>APEX PCN</c:v>
                </c:pt>
                <c:pt idx="8">
                  <c:v>EAST LINDSEY PCN</c:v>
                </c:pt>
                <c:pt idx="9">
                  <c:v>SOLAS PCN</c:v>
                </c:pt>
                <c:pt idx="10">
                  <c:v>GRANTHAM AND RURAL PCN</c:v>
                </c:pt>
                <c:pt idx="11">
                  <c:v>SOUTH LINCOLNSHIRE RURAL PCN</c:v>
                </c:pt>
                <c:pt idx="12">
                  <c:v>IMP PCN</c:v>
                </c:pt>
                <c:pt idx="13">
                  <c:v>SOUTH LINCOLN PCN</c:v>
                </c:pt>
                <c:pt idx="14">
                  <c:v>K2 HEALTHCARE SLEAFORD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15"/>
                <c:pt idx="0">
                  <c:v>FIRST COASTAL PCN</c:v>
                </c:pt>
                <c:pt idx="1">
                  <c:v>FOUR COUNTIES PCN</c:v>
                </c:pt>
                <c:pt idx="2">
                  <c:v>BOSTON PCN</c:v>
                </c:pt>
                <c:pt idx="3">
                  <c:v>MARINA PCN</c:v>
                </c:pt>
                <c:pt idx="4">
                  <c:v>TRENT CARE PCN</c:v>
                </c:pt>
                <c:pt idx="5">
                  <c:v>SPALDING &amp; MARKET DEEPING PCN</c:v>
                </c:pt>
                <c:pt idx="6">
                  <c:v>ICS</c:v>
                </c:pt>
                <c:pt idx="7">
                  <c:v>APEX PCN</c:v>
                </c:pt>
                <c:pt idx="8">
                  <c:v>EAST LINDSEY PCN</c:v>
                </c:pt>
                <c:pt idx="9">
                  <c:v>SOLAS PCN</c:v>
                </c:pt>
                <c:pt idx="10">
                  <c:v>GRANTHAM AND RURAL PCN</c:v>
                </c:pt>
                <c:pt idx="11">
                  <c:v>SOUTH LINCOLNSHIRE RURAL PCN</c:v>
                </c:pt>
                <c:pt idx="12">
                  <c:v>IMP PCN</c:v>
                </c:pt>
                <c:pt idx="13">
                  <c:v>SOUTH LINCOLN PCN</c:v>
                </c:pt>
                <c:pt idx="14">
                  <c:v>K2 HEALTHCARE SLEAFORD PCN</c:v>
                </c:pt>
              </c:strCache>
            </c:strRef>
          </c:cat>
          <c:val>
            <c:numRef>
              <c:f>Sheet1!$C$2:$C$45</c:f>
              <c:numCache>
                <c:formatCode>0%</c:formatCode>
                <c:ptCount val="44"/>
                <c:pt idx="0">
                  <c:v>0.45</c:v>
                </c:pt>
                <c:pt idx="1">
                  <c:v>0.6</c:v>
                </c:pt>
                <c:pt idx="2">
                  <c:v>0.62</c:v>
                </c:pt>
                <c:pt idx="3">
                  <c:v>0.66</c:v>
                </c:pt>
                <c:pt idx="4">
                  <c:v>0.68</c:v>
                </c:pt>
                <c:pt idx="5">
                  <c:v>0.69</c:v>
                </c:pt>
                <c:pt idx="6">
                  <c:v>-10</c:v>
                </c:pt>
                <c:pt idx="7">
                  <c:v>0.71</c:v>
                </c:pt>
                <c:pt idx="8">
                  <c:v>0.73</c:v>
                </c:pt>
                <c:pt idx="9">
                  <c:v>0.76</c:v>
                </c:pt>
                <c:pt idx="10">
                  <c:v>0.78</c:v>
                </c:pt>
                <c:pt idx="11">
                  <c:v>0.79</c:v>
                </c:pt>
                <c:pt idx="12">
                  <c:v>0.79</c:v>
                </c:pt>
                <c:pt idx="13">
                  <c:v>0.79</c:v>
                </c:pt>
                <c:pt idx="14">
                  <c:v>0.8</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0.71</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676160"/>
        <c:axId val="125691008"/>
      </c:lineChart>
      <c:catAx>
        <c:axId val="12567616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691008"/>
        <c:crosses val="autoZero"/>
        <c:auto val="1"/>
        <c:lblAlgn val="ctr"/>
        <c:lblOffset val="100"/>
        <c:noMultiLvlLbl val="0"/>
      </c:catAx>
      <c:valAx>
        <c:axId val="1256910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676160"/>
        <c:crosses val="autoZero"/>
        <c:crossBetween val="between"/>
      </c:valAx>
      <c:valAx>
        <c:axId val="125692544"/>
        <c:scaling>
          <c:orientation val="minMax"/>
          <c:max val="1"/>
          <c:min val="0"/>
        </c:scaling>
        <c:delete val="0"/>
        <c:axPos val="r"/>
        <c:numFmt formatCode="0%" sourceLinked="1"/>
        <c:majorTickMark val="none"/>
        <c:minorTickMark val="none"/>
        <c:tickLblPos val="none"/>
        <c:spPr>
          <a:ln>
            <a:noFill/>
          </a:ln>
        </c:spPr>
        <c:crossAx val="125694336"/>
        <c:crosses val="max"/>
        <c:crossBetween val="between"/>
      </c:valAx>
      <c:catAx>
        <c:axId val="125694336"/>
        <c:scaling>
          <c:orientation val="minMax"/>
        </c:scaling>
        <c:delete val="1"/>
        <c:axPos val="b"/>
        <c:numFmt formatCode="General" sourceLinked="1"/>
        <c:majorTickMark val="out"/>
        <c:minorTickMark val="none"/>
        <c:tickLblPos val="nextTo"/>
        <c:crossAx val="1256925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28</c:v>
                </c:pt>
                <c:pt idx="1">
                  <c:v>67</c:v>
                </c:pt>
                <c:pt idx="2">
                  <c:v>2</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910400"/>
        <c:axId val="125912192"/>
      </c:barChart>
      <c:catAx>
        <c:axId val="12591040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912192"/>
        <c:crosses val="autoZero"/>
        <c:auto val="1"/>
        <c:lblAlgn val="ctr"/>
        <c:lblOffset val="100"/>
        <c:noMultiLvlLbl val="0"/>
      </c:catAx>
      <c:valAx>
        <c:axId val="12591219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91040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37</c:v>
                </c:pt>
                <c:pt idx="1">
                  <c:v>71</c:v>
                </c:pt>
                <c:pt idx="2">
                  <c:v>5</c:v>
                </c:pt>
                <c:pt idx="3">
                  <c:v>6</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21</c:v>
                </c:pt>
                <c:pt idx="1">
                  <c:v>60</c:v>
                </c:pt>
                <c:pt idx="2">
                  <c:v>1</c:v>
                </c:pt>
                <c:pt idx="3">
                  <c:v>1</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985536"/>
        <c:axId val="125987072"/>
      </c:stockChart>
      <c:catAx>
        <c:axId val="125985536"/>
        <c:scaling>
          <c:orientation val="minMax"/>
        </c:scaling>
        <c:delete val="1"/>
        <c:axPos val="b"/>
        <c:numFmt formatCode="m/d/yyyy" sourceLinked="1"/>
        <c:majorTickMark val="out"/>
        <c:minorTickMark val="none"/>
        <c:tickLblPos val="nextTo"/>
        <c:crossAx val="125987072"/>
        <c:crosses val="autoZero"/>
        <c:auto val="1"/>
        <c:lblAlgn val="ctr"/>
        <c:lblOffset val="100"/>
        <c:noMultiLvlLbl val="0"/>
      </c:catAx>
      <c:valAx>
        <c:axId val="125987072"/>
        <c:scaling>
          <c:orientation val="minMax"/>
          <c:max val="100"/>
          <c:min val="0"/>
        </c:scaling>
        <c:delete val="1"/>
        <c:axPos val="l"/>
        <c:numFmt formatCode="m/d/yyyy" sourceLinked="1"/>
        <c:majorTickMark val="out"/>
        <c:minorTickMark val="none"/>
        <c:tickLblPos val="nextTo"/>
        <c:crossAx val="12598553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76</c:v>
                </c:pt>
                <c:pt idx="1">
                  <c:v>14</c:v>
                </c:pt>
                <c:pt idx="2">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5"/>
                <c:pt idx="0">
                  <c:v>FOUR COUNTIES PCN</c:v>
                </c:pt>
                <c:pt idx="1">
                  <c:v>FIRST COASTAL PCN</c:v>
                </c:pt>
                <c:pt idx="2">
                  <c:v>GRANTHAM AND RURAL PCN</c:v>
                </c:pt>
                <c:pt idx="3">
                  <c:v>TRENT CARE PCN</c:v>
                </c:pt>
                <c:pt idx="4">
                  <c:v>IMP PCN</c:v>
                </c:pt>
                <c:pt idx="5">
                  <c:v>K2 HEALTHCARE SLEAFORD PCN</c:v>
                </c:pt>
                <c:pt idx="6">
                  <c:v>ICS</c:v>
                </c:pt>
                <c:pt idx="7">
                  <c:v>SOLAS PCN</c:v>
                </c:pt>
                <c:pt idx="8">
                  <c:v>EAST LINDSEY PCN</c:v>
                </c:pt>
                <c:pt idx="9">
                  <c:v>APEX PCN</c:v>
                </c:pt>
                <c:pt idx="10">
                  <c:v>MARINA PCN</c:v>
                </c:pt>
                <c:pt idx="11">
                  <c:v>BOSTON PCN</c:v>
                </c:pt>
                <c:pt idx="12">
                  <c:v>SOUTH LINCOLNSHIRE RURAL PCN</c:v>
                </c:pt>
                <c:pt idx="13">
                  <c:v>SOUTH LINCOLN PCN</c:v>
                </c:pt>
                <c:pt idx="14">
                  <c:v>SPALDING &amp; MARKET DEEPING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5"/>
                <c:pt idx="0">
                  <c:v>FOUR COUNTIES PCN</c:v>
                </c:pt>
                <c:pt idx="1">
                  <c:v>FIRST COASTAL PCN</c:v>
                </c:pt>
                <c:pt idx="2">
                  <c:v>GRANTHAM AND RURAL PCN</c:v>
                </c:pt>
                <c:pt idx="3">
                  <c:v>TRENT CARE PCN</c:v>
                </c:pt>
                <c:pt idx="4">
                  <c:v>IMP PCN</c:v>
                </c:pt>
                <c:pt idx="5">
                  <c:v>K2 HEALTHCARE SLEAFORD PCN</c:v>
                </c:pt>
                <c:pt idx="6">
                  <c:v>ICS</c:v>
                </c:pt>
                <c:pt idx="7">
                  <c:v>SOLAS PCN</c:v>
                </c:pt>
                <c:pt idx="8">
                  <c:v>EAST LINDSEY PCN</c:v>
                </c:pt>
                <c:pt idx="9">
                  <c:v>APEX PCN</c:v>
                </c:pt>
                <c:pt idx="10">
                  <c:v>MARINA PCN</c:v>
                </c:pt>
                <c:pt idx="11">
                  <c:v>BOSTON PCN</c:v>
                </c:pt>
                <c:pt idx="12">
                  <c:v>SOUTH LINCOLNSHIRE RURAL PCN</c:v>
                </c:pt>
                <c:pt idx="13">
                  <c:v>SOUTH LINCOLN PCN</c:v>
                </c:pt>
                <c:pt idx="14">
                  <c:v>SPALDING &amp; MARKET DEEPING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5"/>
                <c:pt idx="0">
                  <c:v>FOUR COUNTIES PCN</c:v>
                </c:pt>
                <c:pt idx="1">
                  <c:v>FIRST COASTAL PCN</c:v>
                </c:pt>
                <c:pt idx="2">
                  <c:v>GRANTHAM AND RURAL PCN</c:v>
                </c:pt>
                <c:pt idx="3">
                  <c:v>TRENT CARE PCN</c:v>
                </c:pt>
                <c:pt idx="4">
                  <c:v>IMP PCN</c:v>
                </c:pt>
                <c:pt idx="5">
                  <c:v>K2 HEALTHCARE SLEAFORD PCN</c:v>
                </c:pt>
                <c:pt idx="6">
                  <c:v>ICS</c:v>
                </c:pt>
                <c:pt idx="7">
                  <c:v>SOLAS PCN</c:v>
                </c:pt>
                <c:pt idx="8">
                  <c:v>EAST LINDSEY PCN</c:v>
                </c:pt>
                <c:pt idx="9">
                  <c:v>APEX PCN</c:v>
                </c:pt>
                <c:pt idx="10">
                  <c:v>MARINA PCN</c:v>
                </c:pt>
                <c:pt idx="11">
                  <c:v>BOSTON PCN</c:v>
                </c:pt>
                <c:pt idx="12">
                  <c:v>SOUTH LINCOLNSHIRE RURAL PCN</c:v>
                </c:pt>
                <c:pt idx="13">
                  <c:v>SOUTH LINCOLN PCN</c:v>
                </c:pt>
                <c:pt idx="14">
                  <c:v>SPALDING &amp; MARKET DEEPING PCN</c:v>
                </c:pt>
              </c:strCache>
            </c:strRef>
          </c:cat>
          <c:val>
            <c:numRef>
              <c:f>Sheet1!$F$2:$F$45</c:f>
              <c:numCache>
                <c:formatCode>General</c:formatCode>
                <c:ptCount val="44"/>
                <c:pt idx="0">
                  <c:v>0.86</c:v>
                </c:pt>
                <c:pt idx="1">
                  <c:v>0.86</c:v>
                </c:pt>
                <c:pt idx="2">
                  <c:v>0.87</c:v>
                </c:pt>
                <c:pt idx="3">
                  <c:v>0.89</c:v>
                </c:pt>
                <c:pt idx="4">
                  <c:v>0.89</c:v>
                </c:pt>
                <c:pt idx="5">
                  <c:v>0.89</c:v>
                </c:pt>
                <c:pt idx="6">
                  <c:v>0.9</c:v>
                </c:pt>
                <c:pt idx="7">
                  <c:v>0.9</c:v>
                </c:pt>
                <c:pt idx="8">
                  <c:v>0.9</c:v>
                </c:pt>
                <c:pt idx="9">
                  <c:v>0.92</c:v>
                </c:pt>
                <c:pt idx="10">
                  <c:v>0.92</c:v>
                </c:pt>
                <c:pt idx="11">
                  <c:v>0.92</c:v>
                </c:pt>
                <c:pt idx="12">
                  <c:v>0.93</c:v>
                </c:pt>
                <c:pt idx="13">
                  <c:v>0.93</c:v>
                </c:pt>
                <c:pt idx="14">
                  <c:v>0.95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5"/>
                <c:pt idx="0">
                  <c:v>FOUR COUNTIES PCN</c:v>
                </c:pt>
                <c:pt idx="1">
                  <c:v>FIRST COASTAL PCN</c:v>
                </c:pt>
                <c:pt idx="2">
                  <c:v>GRANTHAM AND RURAL PCN</c:v>
                </c:pt>
                <c:pt idx="3">
                  <c:v>TRENT CARE PCN</c:v>
                </c:pt>
                <c:pt idx="4">
                  <c:v>IMP PCN</c:v>
                </c:pt>
                <c:pt idx="5">
                  <c:v>K2 HEALTHCARE SLEAFORD PCN</c:v>
                </c:pt>
                <c:pt idx="6">
                  <c:v>ICS</c:v>
                </c:pt>
                <c:pt idx="7">
                  <c:v>SOLAS PCN</c:v>
                </c:pt>
                <c:pt idx="8">
                  <c:v>EAST LINDSEY PCN</c:v>
                </c:pt>
                <c:pt idx="9">
                  <c:v>APEX PCN</c:v>
                </c:pt>
                <c:pt idx="10">
                  <c:v>MARINA PCN</c:v>
                </c:pt>
                <c:pt idx="11">
                  <c:v>BOSTON PCN</c:v>
                </c:pt>
                <c:pt idx="12">
                  <c:v>SOUTH LINCOLNSHIRE RURAL PCN</c:v>
                </c:pt>
                <c:pt idx="13">
                  <c:v>SOUTH LINCOLN PCN</c:v>
                </c:pt>
                <c:pt idx="14">
                  <c:v>SPALDING &amp; MARKET DEEPING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5"/>
                <c:pt idx="0">
                  <c:v>FOUR COUNTIES PCN</c:v>
                </c:pt>
                <c:pt idx="1">
                  <c:v>FIRST COASTAL PCN</c:v>
                </c:pt>
                <c:pt idx="2">
                  <c:v>GRANTHAM AND RURAL PCN</c:v>
                </c:pt>
                <c:pt idx="3">
                  <c:v>TRENT CARE PCN</c:v>
                </c:pt>
                <c:pt idx="4">
                  <c:v>IMP PCN</c:v>
                </c:pt>
                <c:pt idx="5">
                  <c:v>K2 HEALTHCARE SLEAFORD PCN</c:v>
                </c:pt>
                <c:pt idx="6">
                  <c:v>ICS</c:v>
                </c:pt>
                <c:pt idx="7">
                  <c:v>SOLAS PCN</c:v>
                </c:pt>
                <c:pt idx="8">
                  <c:v>EAST LINDSEY PCN</c:v>
                </c:pt>
                <c:pt idx="9">
                  <c:v>APEX PCN</c:v>
                </c:pt>
                <c:pt idx="10">
                  <c:v>MARINA PCN</c:v>
                </c:pt>
                <c:pt idx="11">
                  <c:v>BOSTON PCN</c:v>
                </c:pt>
                <c:pt idx="12">
                  <c:v>SOUTH LINCOLNSHIRE RURAL PCN</c:v>
                </c:pt>
                <c:pt idx="13">
                  <c:v>SOUTH LINCOLN PCN</c:v>
                </c:pt>
                <c:pt idx="14">
                  <c:v>SPALDING &amp; MARKET DEEPING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801984"/>
        <c:axId val="1278004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5"/>
                <c:pt idx="0">
                  <c:v>FOUR COUNTIES PCN</c:v>
                </c:pt>
                <c:pt idx="1">
                  <c:v>FIRST COASTAL PCN</c:v>
                </c:pt>
                <c:pt idx="2">
                  <c:v>GRANTHAM AND RURAL PCN</c:v>
                </c:pt>
                <c:pt idx="3">
                  <c:v>TRENT CARE PCN</c:v>
                </c:pt>
                <c:pt idx="4">
                  <c:v>IMP PCN</c:v>
                </c:pt>
                <c:pt idx="5">
                  <c:v>K2 HEALTHCARE SLEAFORD PCN</c:v>
                </c:pt>
                <c:pt idx="6">
                  <c:v>ICS</c:v>
                </c:pt>
                <c:pt idx="7">
                  <c:v>SOLAS PCN</c:v>
                </c:pt>
                <c:pt idx="8">
                  <c:v>EAST LINDSEY PCN</c:v>
                </c:pt>
                <c:pt idx="9">
                  <c:v>APEX PCN</c:v>
                </c:pt>
                <c:pt idx="10">
                  <c:v>MARINA PCN</c:v>
                </c:pt>
                <c:pt idx="11">
                  <c:v>BOSTON PCN</c:v>
                </c:pt>
                <c:pt idx="12">
                  <c:v>SOUTH LINCOLNSHIRE RURAL PCN</c:v>
                </c:pt>
                <c:pt idx="13">
                  <c:v>SOUTH LINCOLN PCN</c:v>
                </c:pt>
                <c:pt idx="14">
                  <c:v>SPALDING &amp; MARKET DEEPING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5"/>
                <c:pt idx="0">
                  <c:v>FOUR COUNTIES PCN</c:v>
                </c:pt>
                <c:pt idx="1">
                  <c:v>FIRST COASTAL PCN</c:v>
                </c:pt>
                <c:pt idx="2">
                  <c:v>GRANTHAM AND RURAL PCN</c:v>
                </c:pt>
                <c:pt idx="3">
                  <c:v>TRENT CARE PCN</c:v>
                </c:pt>
                <c:pt idx="4">
                  <c:v>IMP PCN</c:v>
                </c:pt>
                <c:pt idx="5">
                  <c:v>K2 HEALTHCARE SLEAFORD PCN</c:v>
                </c:pt>
                <c:pt idx="6">
                  <c:v>ICS</c:v>
                </c:pt>
                <c:pt idx="7">
                  <c:v>SOLAS PCN</c:v>
                </c:pt>
                <c:pt idx="8">
                  <c:v>EAST LINDSEY PCN</c:v>
                </c:pt>
                <c:pt idx="9">
                  <c:v>APEX PCN</c:v>
                </c:pt>
                <c:pt idx="10">
                  <c:v>MARINA PCN</c:v>
                </c:pt>
                <c:pt idx="11">
                  <c:v>BOSTON PCN</c:v>
                </c:pt>
                <c:pt idx="12">
                  <c:v>SOUTH LINCOLNSHIRE RURAL PCN</c:v>
                </c:pt>
                <c:pt idx="13">
                  <c:v>SOUTH LINCOLN PCN</c:v>
                </c:pt>
                <c:pt idx="14">
                  <c:v>SPALDING &amp; MARKET DEEPING PCN</c:v>
                </c:pt>
              </c:strCache>
            </c:strRef>
          </c:cat>
          <c:val>
            <c:numRef>
              <c:f>Sheet1!$C$2:$C$45</c:f>
              <c:numCache>
                <c:formatCode>0%</c:formatCode>
                <c:ptCount val="44"/>
                <c:pt idx="0">
                  <c:v>0.86</c:v>
                </c:pt>
                <c:pt idx="1">
                  <c:v>0.86</c:v>
                </c:pt>
                <c:pt idx="2">
                  <c:v>0.87</c:v>
                </c:pt>
                <c:pt idx="3">
                  <c:v>0.89</c:v>
                </c:pt>
                <c:pt idx="4">
                  <c:v>0.89</c:v>
                </c:pt>
                <c:pt idx="5">
                  <c:v>0.89</c:v>
                </c:pt>
                <c:pt idx="6">
                  <c:v>-10</c:v>
                </c:pt>
                <c:pt idx="7">
                  <c:v>0.9</c:v>
                </c:pt>
                <c:pt idx="8">
                  <c:v>0.9</c:v>
                </c:pt>
                <c:pt idx="9">
                  <c:v>0.92</c:v>
                </c:pt>
                <c:pt idx="10">
                  <c:v>0.92</c:v>
                </c:pt>
                <c:pt idx="11">
                  <c:v>0.92</c:v>
                </c:pt>
                <c:pt idx="12">
                  <c:v>0.93</c:v>
                </c:pt>
                <c:pt idx="13">
                  <c:v>0.93</c:v>
                </c:pt>
                <c:pt idx="14">
                  <c:v>0.95</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0.9</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517824"/>
        <c:axId val="127520128"/>
      </c:lineChart>
      <c:catAx>
        <c:axId val="12751782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520128"/>
        <c:crosses val="autoZero"/>
        <c:auto val="1"/>
        <c:lblAlgn val="ctr"/>
        <c:lblOffset val="100"/>
        <c:noMultiLvlLbl val="0"/>
      </c:catAx>
      <c:valAx>
        <c:axId val="1275201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517824"/>
        <c:crosses val="autoZero"/>
        <c:crossBetween val="between"/>
      </c:valAx>
      <c:valAx>
        <c:axId val="127800448"/>
        <c:scaling>
          <c:orientation val="minMax"/>
          <c:max val="1"/>
          <c:min val="0"/>
        </c:scaling>
        <c:delete val="0"/>
        <c:axPos val="r"/>
        <c:numFmt formatCode="0%" sourceLinked="1"/>
        <c:majorTickMark val="none"/>
        <c:minorTickMark val="none"/>
        <c:tickLblPos val="none"/>
        <c:spPr>
          <a:ln>
            <a:noFill/>
          </a:ln>
        </c:spPr>
        <c:crossAx val="127801984"/>
        <c:crosses val="max"/>
        <c:crossBetween val="between"/>
      </c:valAx>
      <c:catAx>
        <c:axId val="127801984"/>
        <c:scaling>
          <c:orientation val="minMax"/>
        </c:scaling>
        <c:delete val="1"/>
        <c:axPos val="b"/>
        <c:numFmt formatCode="General" sourceLinked="1"/>
        <c:majorTickMark val="out"/>
        <c:minorTickMark val="none"/>
        <c:tickLblPos val="nextTo"/>
        <c:crossAx val="1278004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55</c:v>
                </c:pt>
                <c:pt idx="1">
                  <c:v>55</c:v>
                </c:pt>
                <c:pt idx="2">
                  <c:v>57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34</c:v>
                </c:pt>
                <c:pt idx="1">
                  <c:v>34</c:v>
                </c:pt>
                <c:pt idx="2">
                  <c:v>31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9</c:v>
                </c:pt>
                <c:pt idx="1">
                  <c:v>8</c:v>
                </c:pt>
                <c:pt idx="2">
                  <c:v>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115840"/>
        <c:axId val="128117376"/>
      </c:barChart>
      <c:catAx>
        <c:axId val="12811584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117376"/>
        <c:crosses val="autoZero"/>
        <c:auto val="1"/>
        <c:lblAlgn val="ctr"/>
        <c:lblOffset val="100"/>
        <c:noMultiLvlLbl val="0"/>
      </c:catAx>
      <c:valAx>
        <c:axId val="12811737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11584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62</c:v>
                </c:pt>
                <c:pt idx="1">
                  <c:v>72</c:v>
                </c:pt>
                <c:pt idx="2">
                  <c:v>67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31</c:v>
                </c:pt>
                <c:pt idx="1">
                  <c:v>24</c:v>
                </c:pt>
                <c:pt idx="2">
                  <c:v>27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7</c:v>
                </c:pt>
                <c:pt idx="1">
                  <c:v>4</c:v>
                </c:pt>
                <c:pt idx="2">
                  <c:v>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488576"/>
        <c:axId val="128490112"/>
      </c:barChart>
      <c:catAx>
        <c:axId val="12848857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490112"/>
        <c:crosses val="autoZero"/>
        <c:auto val="1"/>
        <c:lblAlgn val="ctr"/>
        <c:lblOffset val="100"/>
        <c:noMultiLvlLbl val="0"/>
      </c:catAx>
      <c:valAx>
        <c:axId val="12849011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48857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29</c:v>
                </c:pt>
                <c:pt idx="2">
                  <c:v>14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86</c:v>
                </c:pt>
                <c:pt idx="1">
                  <c:v>86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14</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231872"/>
        <c:axId val="129250048"/>
      </c:lineChart>
      <c:catAx>
        <c:axId val="1292318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250048"/>
        <c:crosses val="autoZero"/>
        <c:auto val="1"/>
        <c:lblAlgn val="ctr"/>
        <c:lblOffset val="100"/>
        <c:noMultiLvlLbl val="0"/>
      </c:catAx>
      <c:valAx>
        <c:axId val="12925004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2318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38</c:v>
                </c:pt>
                <c:pt idx="1">
                  <c:v>34</c:v>
                </c:pt>
                <c:pt idx="2">
                  <c:v>28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76</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24</c:v>
                </c:pt>
                <c:pt idx="1">
                  <c:v>28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3354880"/>
        <c:axId val="143368960"/>
      </c:lineChart>
      <c:catAx>
        <c:axId val="1433548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3368960"/>
        <c:crosses val="autoZero"/>
        <c:auto val="1"/>
        <c:lblAlgn val="ctr"/>
        <c:lblOffset val="100"/>
        <c:noMultiLvlLbl val="0"/>
      </c:catAx>
      <c:valAx>
        <c:axId val="14336896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33548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5"/>
                <c:pt idx="0">
                  <c:v>FIRST COASTAL PCN</c:v>
                </c:pt>
                <c:pt idx="1">
                  <c:v>MARINA PCN</c:v>
                </c:pt>
                <c:pt idx="2">
                  <c:v>FOUR COUNTIES PCN</c:v>
                </c:pt>
                <c:pt idx="3">
                  <c:v>EAST LINDSEY PCN</c:v>
                </c:pt>
                <c:pt idx="4">
                  <c:v>ICS</c:v>
                </c:pt>
                <c:pt idx="5">
                  <c:v>BOSTON PCN</c:v>
                </c:pt>
                <c:pt idx="6">
                  <c:v>SOUTH LINCOLNSHIRE RURAL PCN</c:v>
                </c:pt>
                <c:pt idx="7">
                  <c:v>GRANTHAM AND RURAL PCN</c:v>
                </c:pt>
                <c:pt idx="8">
                  <c:v>APEX PCN</c:v>
                </c:pt>
                <c:pt idx="9">
                  <c:v>TRENT CARE PCN</c:v>
                </c:pt>
                <c:pt idx="10">
                  <c:v>SOLAS PCN</c:v>
                </c:pt>
                <c:pt idx="11">
                  <c:v>SPALDING &amp; MARKET DEEPING PCN</c:v>
                </c:pt>
                <c:pt idx="12">
                  <c:v>SOUTH LINCOLN PCN</c:v>
                </c:pt>
                <c:pt idx="13">
                  <c:v>IMP PCN</c:v>
                </c:pt>
                <c:pt idx="14">
                  <c:v>K2 HEALTHCARE SLEAFORD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5"/>
                <c:pt idx="0">
                  <c:v>FIRST COASTAL PCN</c:v>
                </c:pt>
                <c:pt idx="1">
                  <c:v>MARINA PCN</c:v>
                </c:pt>
                <c:pt idx="2">
                  <c:v>FOUR COUNTIES PCN</c:v>
                </c:pt>
                <c:pt idx="3">
                  <c:v>EAST LINDSEY PCN</c:v>
                </c:pt>
                <c:pt idx="4">
                  <c:v>ICS</c:v>
                </c:pt>
                <c:pt idx="5">
                  <c:v>BOSTON PCN</c:v>
                </c:pt>
                <c:pt idx="6">
                  <c:v>SOUTH LINCOLNSHIRE RURAL PCN</c:v>
                </c:pt>
                <c:pt idx="7">
                  <c:v>GRANTHAM AND RURAL PCN</c:v>
                </c:pt>
                <c:pt idx="8">
                  <c:v>APEX PCN</c:v>
                </c:pt>
                <c:pt idx="9">
                  <c:v>TRENT CARE PCN</c:v>
                </c:pt>
                <c:pt idx="10">
                  <c:v>SOLAS PCN</c:v>
                </c:pt>
                <c:pt idx="11">
                  <c:v>SPALDING &amp; MARKET DEEPING PCN</c:v>
                </c:pt>
                <c:pt idx="12">
                  <c:v>SOUTH LINCOLN PCN</c:v>
                </c:pt>
                <c:pt idx="13">
                  <c:v>IMP PCN</c:v>
                </c:pt>
                <c:pt idx="14">
                  <c:v>K2 HEALTHCARE SLEAFORD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5"/>
                <c:pt idx="0">
                  <c:v>FIRST COASTAL PCN</c:v>
                </c:pt>
                <c:pt idx="1">
                  <c:v>MARINA PCN</c:v>
                </c:pt>
                <c:pt idx="2">
                  <c:v>FOUR COUNTIES PCN</c:v>
                </c:pt>
                <c:pt idx="3">
                  <c:v>EAST LINDSEY PCN</c:v>
                </c:pt>
                <c:pt idx="4">
                  <c:v>ICS</c:v>
                </c:pt>
                <c:pt idx="5">
                  <c:v>BOSTON PCN</c:v>
                </c:pt>
                <c:pt idx="6">
                  <c:v>SOUTH LINCOLNSHIRE RURAL PCN</c:v>
                </c:pt>
                <c:pt idx="7">
                  <c:v>GRANTHAM AND RURAL PCN</c:v>
                </c:pt>
                <c:pt idx="8">
                  <c:v>APEX PCN</c:v>
                </c:pt>
                <c:pt idx="9">
                  <c:v>TRENT CARE PCN</c:v>
                </c:pt>
                <c:pt idx="10">
                  <c:v>SOLAS PCN</c:v>
                </c:pt>
                <c:pt idx="11">
                  <c:v>SPALDING &amp; MARKET DEEPING PCN</c:v>
                </c:pt>
                <c:pt idx="12">
                  <c:v>SOUTH LINCOLN PCN</c:v>
                </c:pt>
                <c:pt idx="13">
                  <c:v>IMP PCN</c:v>
                </c:pt>
                <c:pt idx="14">
                  <c:v>K2 HEALTHCARE SLEAFORD PCN</c:v>
                </c:pt>
              </c:strCache>
            </c:strRef>
          </c:cat>
          <c:val>
            <c:numRef>
              <c:f>Sheet1!$F$2:$F$45</c:f>
              <c:numCache>
                <c:formatCode>General</c:formatCode>
                <c:ptCount val="44"/>
                <c:pt idx="0">
                  <c:v>0.53</c:v>
                </c:pt>
                <c:pt idx="1">
                  <c:v>0.6</c:v>
                </c:pt>
                <c:pt idx="2">
                  <c:v>0.67</c:v>
                </c:pt>
                <c:pt idx="3">
                  <c:v>0.7</c:v>
                </c:pt>
                <c:pt idx="4">
                  <c:v>0.72</c:v>
                </c:pt>
                <c:pt idx="5">
                  <c:v>0.72</c:v>
                </c:pt>
                <c:pt idx="6">
                  <c:v>0.73</c:v>
                </c:pt>
                <c:pt idx="7">
                  <c:v>0.74</c:v>
                </c:pt>
                <c:pt idx="8">
                  <c:v>0.75</c:v>
                </c:pt>
                <c:pt idx="9">
                  <c:v>0.76</c:v>
                </c:pt>
                <c:pt idx="10">
                  <c:v>0.77</c:v>
                </c:pt>
                <c:pt idx="11">
                  <c:v>0.77</c:v>
                </c:pt>
                <c:pt idx="12">
                  <c:v>0.77</c:v>
                </c:pt>
                <c:pt idx="13">
                  <c:v>0.78</c:v>
                </c:pt>
                <c:pt idx="14">
                  <c:v>0.79</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5"/>
                <c:pt idx="0">
                  <c:v>FIRST COASTAL PCN</c:v>
                </c:pt>
                <c:pt idx="1">
                  <c:v>MARINA PCN</c:v>
                </c:pt>
                <c:pt idx="2">
                  <c:v>FOUR COUNTIES PCN</c:v>
                </c:pt>
                <c:pt idx="3">
                  <c:v>EAST LINDSEY PCN</c:v>
                </c:pt>
                <c:pt idx="4">
                  <c:v>ICS</c:v>
                </c:pt>
                <c:pt idx="5">
                  <c:v>BOSTON PCN</c:v>
                </c:pt>
                <c:pt idx="6">
                  <c:v>SOUTH LINCOLNSHIRE RURAL PCN</c:v>
                </c:pt>
                <c:pt idx="7">
                  <c:v>GRANTHAM AND RURAL PCN</c:v>
                </c:pt>
                <c:pt idx="8">
                  <c:v>APEX PCN</c:v>
                </c:pt>
                <c:pt idx="9">
                  <c:v>TRENT CARE PCN</c:v>
                </c:pt>
                <c:pt idx="10">
                  <c:v>SOLAS PCN</c:v>
                </c:pt>
                <c:pt idx="11">
                  <c:v>SPALDING &amp; MARKET DEEPING PCN</c:v>
                </c:pt>
                <c:pt idx="12">
                  <c:v>SOUTH LINCOLN PCN</c:v>
                </c:pt>
                <c:pt idx="13">
                  <c:v>IMP PCN</c:v>
                </c:pt>
                <c:pt idx="14">
                  <c:v>K2 HEALTHCARE SLEAFORD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5"/>
                <c:pt idx="0">
                  <c:v>FIRST COASTAL PCN</c:v>
                </c:pt>
                <c:pt idx="1">
                  <c:v>MARINA PCN</c:v>
                </c:pt>
                <c:pt idx="2">
                  <c:v>FOUR COUNTIES PCN</c:v>
                </c:pt>
                <c:pt idx="3">
                  <c:v>EAST LINDSEY PCN</c:v>
                </c:pt>
                <c:pt idx="4">
                  <c:v>ICS</c:v>
                </c:pt>
                <c:pt idx="5">
                  <c:v>BOSTON PCN</c:v>
                </c:pt>
                <c:pt idx="6">
                  <c:v>SOUTH LINCOLNSHIRE RURAL PCN</c:v>
                </c:pt>
                <c:pt idx="7">
                  <c:v>GRANTHAM AND RURAL PCN</c:v>
                </c:pt>
                <c:pt idx="8">
                  <c:v>APEX PCN</c:v>
                </c:pt>
                <c:pt idx="9">
                  <c:v>TRENT CARE PCN</c:v>
                </c:pt>
                <c:pt idx="10">
                  <c:v>SOLAS PCN</c:v>
                </c:pt>
                <c:pt idx="11">
                  <c:v>SPALDING &amp; MARKET DEEPING PCN</c:v>
                </c:pt>
                <c:pt idx="12">
                  <c:v>SOUTH LINCOLN PCN</c:v>
                </c:pt>
                <c:pt idx="13">
                  <c:v>IMP PCN</c:v>
                </c:pt>
                <c:pt idx="14">
                  <c:v>K2 HEALTHCARE SLEAFORD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574144"/>
        <c:axId val="1435600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5"/>
                <c:pt idx="0">
                  <c:v>FIRST COASTAL PCN</c:v>
                </c:pt>
                <c:pt idx="1">
                  <c:v>MARINA PCN</c:v>
                </c:pt>
                <c:pt idx="2">
                  <c:v>FOUR COUNTIES PCN</c:v>
                </c:pt>
                <c:pt idx="3">
                  <c:v>EAST LINDSEY PCN</c:v>
                </c:pt>
                <c:pt idx="4">
                  <c:v>ICS</c:v>
                </c:pt>
                <c:pt idx="5">
                  <c:v>BOSTON PCN</c:v>
                </c:pt>
                <c:pt idx="6">
                  <c:v>SOUTH LINCOLNSHIRE RURAL PCN</c:v>
                </c:pt>
                <c:pt idx="7">
                  <c:v>GRANTHAM AND RURAL PCN</c:v>
                </c:pt>
                <c:pt idx="8">
                  <c:v>APEX PCN</c:v>
                </c:pt>
                <c:pt idx="9">
                  <c:v>TRENT CARE PCN</c:v>
                </c:pt>
                <c:pt idx="10">
                  <c:v>SOLAS PCN</c:v>
                </c:pt>
                <c:pt idx="11">
                  <c:v>SPALDING &amp; MARKET DEEPING PCN</c:v>
                </c:pt>
                <c:pt idx="12">
                  <c:v>SOUTH LINCOLN PCN</c:v>
                </c:pt>
                <c:pt idx="13">
                  <c:v>IMP PCN</c:v>
                </c:pt>
                <c:pt idx="14">
                  <c:v>K2 HEALTHCARE SLEAFORD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5"/>
                <c:pt idx="0">
                  <c:v>FIRST COASTAL PCN</c:v>
                </c:pt>
                <c:pt idx="1">
                  <c:v>MARINA PCN</c:v>
                </c:pt>
                <c:pt idx="2">
                  <c:v>FOUR COUNTIES PCN</c:v>
                </c:pt>
                <c:pt idx="3">
                  <c:v>EAST LINDSEY PCN</c:v>
                </c:pt>
                <c:pt idx="4">
                  <c:v>ICS</c:v>
                </c:pt>
                <c:pt idx="5">
                  <c:v>BOSTON PCN</c:v>
                </c:pt>
                <c:pt idx="6">
                  <c:v>SOUTH LINCOLNSHIRE RURAL PCN</c:v>
                </c:pt>
                <c:pt idx="7">
                  <c:v>GRANTHAM AND RURAL PCN</c:v>
                </c:pt>
                <c:pt idx="8">
                  <c:v>APEX PCN</c:v>
                </c:pt>
                <c:pt idx="9">
                  <c:v>TRENT CARE PCN</c:v>
                </c:pt>
                <c:pt idx="10">
                  <c:v>SOLAS PCN</c:v>
                </c:pt>
                <c:pt idx="11">
                  <c:v>SPALDING &amp; MARKET DEEPING PCN</c:v>
                </c:pt>
                <c:pt idx="12">
                  <c:v>SOUTH LINCOLN PCN</c:v>
                </c:pt>
                <c:pt idx="13">
                  <c:v>IMP PCN</c:v>
                </c:pt>
                <c:pt idx="14">
                  <c:v>K2 HEALTHCARE SLEAFORD PCN</c:v>
                </c:pt>
              </c:strCache>
            </c:strRef>
          </c:cat>
          <c:val>
            <c:numRef>
              <c:f>Sheet1!$C$2:$C$45</c:f>
              <c:numCache>
                <c:formatCode>0%</c:formatCode>
                <c:ptCount val="44"/>
                <c:pt idx="0">
                  <c:v>0.53</c:v>
                </c:pt>
                <c:pt idx="1">
                  <c:v>0.6</c:v>
                </c:pt>
                <c:pt idx="2">
                  <c:v>0.67</c:v>
                </c:pt>
                <c:pt idx="3">
                  <c:v>0.7</c:v>
                </c:pt>
                <c:pt idx="4">
                  <c:v>-10</c:v>
                </c:pt>
                <c:pt idx="5">
                  <c:v>0.72</c:v>
                </c:pt>
                <c:pt idx="6">
                  <c:v>0.73</c:v>
                </c:pt>
                <c:pt idx="7">
                  <c:v>0.74</c:v>
                </c:pt>
                <c:pt idx="8">
                  <c:v>0.75</c:v>
                </c:pt>
                <c:pt idx="9">
                  <c:v>0.76</c:v>
                </c:pt>
                <c:pt idx="10">
                  <c:v>0.77</c:v>
                </c:pt>
                <c:pt idx="11">
                  <c:v>0.77</c:v>
                </c:pt>
                <c:pt idx="12">
                  <c:v>0.77</c:v>
                </c:pt>
                <c:pt idx="13">
                  <c:v>0.78</c:v>
                </c:pt>
                <c:pt idx="14">
                  <c:v>0.79</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0.72</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547776"/>
        <c:axId val="143558528"/>
      </c:lineChart>
      <c:catAx>
        <c:axId val="14354777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558528"/>
        <c:crosses val="autoZero"/>
        <c:auto val="1"/>
        <c:lblAlgn val="ctr"/>
        <c:lblOffset val="100"/>
        <c:noMultiLvlLbl val="0"/>
      </c:catAx>
      <c:valAx>
        <c:axId val="1435585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547776"/>
        <c:crosses val="autoZero"/>
        <c:crossBetween val="between"/>
      </c:valAx>
      <c:valAx>
        <c:axId val="143560064"/>
        <c:scaling>
          <c:orientation val="minMax"/>
          <c:max val="1"/>
          <c:min val="0"/>
        </c:scaling>
        <c:delete val="0"/>
        <c:axPos val="r"/>
        <c:numFmt formatCode="0%" sourceLinked="1"/>
        <c:majorTickMark val="none"/>
        <c:minorTickMark val="none"/>
        <c:tickLblPos val="none"/>
        <c:spPr>
          <a:ln>
            <a:noFill/>
          </a:ln>
        </c:spPr>
        <c:crossAx val="143574144"/>
        <c:crosses val="max"/>
        <c:crossBetween val="between"/>
      </c:valAx>
      <c:catAx>
        <c:axId val="143574144"/>
        <c:scaling>
          <c:orientation val="minMax"/>
        </c:scaling>
        <c:delete val="1"/>
        <c:axPos val="b"/>
        <c:numFmt formatCode="General" sourceLinked="1"/>
        <c:majorTickMark val="out"/>
        <c:minorTickMark val="none"/>
        <c:tickLblPos val="nextTo"/>
        <c:crossAx val="1435600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28</c:v>
                </c:pt>
                <c:pt idx="1">
                  <c:v>39</c:v>
                </c:pt>
                <c:pt idx="2">
                  <c:v>21</c:v>
                </c:pt>
                <c:pt idx="3">
                  <c:v>6</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62</c:v>
                </c:pt>
                <c:pt idx="1">
                  <c:v>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045376"/>
        <c:axId val="145046912"/>
      </c:lineChart>
      <c:catAx>
        <c:axId val="1450453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046912"/>
        <c:crosses val="autoZero"/>
        <c:auto val="1"/>
        <c:lblAlgn val="ctr"/>
        <c:lblOffset val="100"/>
        <c:noMultiLvlLbl val="0"/>
      </c:catAx>
      <c:valAx>
        <c:axId val="1450469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0453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5"/>
                <c:pt idx="0">
                  <c:v>FIRST COASTAL PCN</c:v>
                </c:pt>
                <c:pt idx="1">
                  <c:v>FOUR COUNTIES PCN</c:v>
                </c:pt>
                <c:pt idx="2">
                  <c:v>BOSTON PCN</c:v>
                </c:pt>
                <c:pt idx="3">
                  <c:v>TRENT CARE PCN</c:v>
                </c:pt>
                <c:pt idx="4">
                  <c:v>MARINA PCN</c:v>
                </c:pt>
                <c:pt idx="5">
                  <c:v>SPALDING &amp; MARKET DEEPING PCN</c:v>
                </c:pt>
                <c:pt idx="6">
                  <c:v>ICS</c:v>
                </c:pt>
                <c:pt idx="7">
                  <c:v>SOLAS PCN</c:v>
                </c:pt>
                <c:pt idx="8">
                  <c:v>EAST LINDSEY PCN</c:v>
                </c:pt>
                <c:pt idx="9">
                  <c:v>APEX PCN</c:v>
                </c:pt>
                <c:pt idx="10">
                  <c:v>GRANTHAM AND RURAL PCN</c:v>
                </c:pt>
                <c:pt idx="11">
                  <c:v>SOUTH LINCOLNSHIRE RURAL PCN</c:v>
                </c:pt>
                <c:pt idx="12">
                  <c:v>IMP PCN</c:v>
                </c:pt>
                <c:pt idx="13">
                  <c:v>K2 HEALTHCARE SLEAFORD PCN</c:v>
                </c:pt>
                <c:pt idx="14">
                  <c:v>SOUTH LINCOLN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15"/>
                <c:pt idx="0">
                  <c:v>FIRST COASTAL PCN</c:v>
                </c:pt>
                <c:pt idx="1">
                  <c:v>FOUR COUNTIES PCN</c:v>
                </c:pt>
                <c:pt idx="2">
                  <c:v>BOSTON PCN</c:v>
                </c:pt>
                <c:pt idx="3">
                  <c:v>TRENT CARE PCN</c:v>
                </c:pt>
                <c:pt idx="4">
                  <c:v>MARINA PCN</c:v>
                </c:pt>
                <c:pt idx="5">
                  <c:v>SPALDING &amp; MARKET DEEPING PCN</c:v>
                </c:pt>
                <c:pt idx="6">
                  <c:v>ICS</c:v>
                </c:pt>
                <c:pt idx="7">
                  <c:v>SOLAS PCN</c:v>
                </c:pt>
                <c:pt idx="8">
                  <c:v>EAST LINDSEY PCN</c:v>
                </c:pt>
                <c:pt idx="9">
                  <c:v>APEX PCN</c:v>
                </c:pt>
                <c:pt idx="10">
                  <c:v>GRANTHAM AND RURAL PCN</c:v>
                </c:pt>
                <c:pt idx="11">
                  <c:v>SOUTH LINCOLNSHIRE RURAL PCN</c:v>
                </c:pt>
                <c:pt idx="12">
                  <c:v>IMP PCN</c:v>
                </c:pt>
                <c:pt idx="13">
                  <c:v>K2 HEALTHCARE SLEAFORD PCN</c:v>
                </c:pt>
                <c:pt idx="14">
                  <c:v>SOUTH LINCOLN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5"/>
                <c:pt idx="0">
                  <c:v>FIRST COASTAL PCN</c:v>
                </c:pt>
                <c:pt idx="1">
                  <c:v>FOUR COUNTIES PCN</c:v>
                </c:pt>
                <c:pt idx="2">
                  <c:v>BOSTON PCN</c:v>
                </c:pt>
                <c:pt idx="3">
                  <c:v>TRENT CARE PCN</c:v>
                </c:pt>
                <c:pt idx="4">
                  <c:v>MARINA PCN</c:v>
                </c:pt>
                <c:pt idx="5">
                  <c:v>SPALDING &amp; MARKET DEEPING PCN</c:v>
                </c:pt>
                <c:pt idx="6">
                  <c:v>ICS</c:v>
                </c:pt>
                <c:pt idx="7">
                  <c:v>SOLAS PCN</c:v>
                </c:pt>
                <c:pt idx="8">
                  <c:v>EAST LINDSEY PCN</c:v>
                </c:pt>
                <c:pt idx="9">
                  <c:v>APEX PCN</c:v>
                </c:pt>
                <c:pt idx="10">
                  <c:v>GRANTHAM AND RURAL PCN</c:v>
                </c:pt>
                <c:pt idx="11">
                  <c:v>SOUTH LINCOLNSHIRE RURAL PCN</c:v>
                </c:pt>
                <c:pt idx="12">
                  <c:v>IMP PCN</c:v>
                </c:pt>
                <c:pt idx="13">
                  <c:v>K2 HEALTHCARE SLEAFORD PCN</c:v>
                </c:pt>
                <c:pt idx="14">
                  <c:v>SOUTH LINCOLN PCN</c:v>
                </c:pt>
              </c:strCache>
            </c:strRef>
          </c:cat>
          <c:val>
            <c:numRef>
              <c:f>Sheet1!$F$2:$F$45</c:f>
              <c:numCache>
                <c:formatCode>General</c:formatCode>
                <c:ptCount val="44"/>
                <c:pt idx="0">
                  <c:v>0.51</c:v>
                </c:pt>
                <c:pt idx="1">
                  <c:v>0.54</c:v>
                </c:pt>
                <c:pt idx="2">
                  <c:v>0.62</c:v>
                </c:pt>
                <c:pt idx="3">
                  <c:v>0.64</c:v>
                </c:pt>
                <c:pt idx="4">
                  <c:v>0.65</c:v>
                </c:pt>
                <c:pt idx="5">
                  <c:v>0.66</c:v>
                </c:pt>
                <c:pt idx="6">
                  <c:v>0.67</c:v>
                </c:pt>
                <c:pt idx="7">
                  <c:v>0.69</c:v>
                </c:pt>
                <c:pt idx="8">
                  <c:v>0.69</c:v>
                </c:pt>
                <c:pt idx="9">
                  <c:v>0.71</c:v>
                </c:pt>
                <c:pt idx="10">
                  <c:v>0.71</c:v>
                </c:pt>
                <c:pt idx="11">
                  <c:v>0.72</c:v>
                </c:pt>
                <c:pt idx="12">
                  <c:v>0.72</c:v>
                </c:pt>
                <c:pt idx="13">
                  <c:v>0.73</c:v>
                </c:pt>
                <c:pt idx="14">
                  <c:v>0.73</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15"/>
                <c:pt idx="0">
                  <c:v>FIRST COASTAL PCN</c:v>
                </c:pt>
                <c:pt idx="1">
                  <c:v>FOUR COUNTIES PCN</c:v>
                </c:pt>
                <c:pt idx="2">
                  <c:v>BOSTON PCN</c:v>
                </c:pt>
                <c:pt idx="3">
                  <c:v>TRENT CARE PCN</c:v>
                </c:pt>
                <c:pt idx="4">
                  <c:v>MARINA PCN</c:v>
                </c:pt>
                <c:pt idx="5">
                  <c:v>SPALDING &amp; MARKET DEEPING PCN</c:v>
                </c:pt>
                <c:pt idx="6">
                  <c:v>ICS</c:v>
                </c:pt>
                <c:pt idx="7">
                  <c:v>SOLAS PCN</c:v>
                </c:pt>
                <c:pt idx="8">
                  <c:v>EAST LINDSEY PCN</c:v>
                </c:pt>
                <c:pt idx="9">
                  <c:v>APEX PCN</c:v>
                </c:pt>
                <c:pt idx="10">
                  <c:v>GRANTHAM AND RURAL PCN</c:v>
                </c:pt>
                <c:pt idx="11">
                  <c:v>SOUTH LINCOLNSHIRE RURAL PCN</c:v>
                </c:pt>
                <c:pt idx="12">
                  <c:v>IMP PCN</c:v>
                </c:pt>
                <c:pt idx="13">
                  <c:v>K2 HEALTHCARE SLEAFORD PCN</c:v>
                </c:pt>
                <c:pt idx="14">
                  <c:v>SOUTH LINCOLN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15"/>
                <c:pt idx="0">
                  <c:v>FIRST COASTAL PCN</c:v>
                </c:pt>
                <c:pt idx="1">
                  <c:v>FOUR COUNTIES PCN</c:v>
                </c:pt>
                <c:pt idx="2">
                  <c:v>BOSTON PCN</c:v>
                </c:pt>
                <c:pt idx="3">
                  <c:v>TRENT CARE PCN</c:v>
                </c:pt>
                <c:pt idx="4">
                  <c:v>MARINA PCN</c:v>
                </c:pt>
                <c:pt idx="5">
                  <c:v>SPALDING &amp; MARKET DEEPING PCN</c:v>
                </c:pt>
                <c:pt idx="6">
                  <c:v>ICS</c:v>
                </c:pt>
                <c:pt idx="7">
                  <c:v>SOLAS PCN</c:v>
                </c:pt>
                <c:pt idx="8">
                  <c:v>EAST LINDSEY PCN</c:v>
                </c:pt>
                <c:pt idx="9">
                  <c:v>APEX PCN</c:v>
                </c:pt>
                <c:pt idx="10">
                  <c:v>GRANTHAM AND RURAL PCN</c:v>
                </c:pt>
                <c:pt idx="11">
                  <c:v>SOUTH LINCOLNSHIRE RURAL PCN</c:v>
                </c:pt>
                <c:pt idx="12">
                  <c:v>IMP PCN</c:v>
                </c:pt>
                <c:pt idx="13">
                  <c:v>K2 HEALTHCARE SLEAFORD PCN</c:v>
                </c:pt>
                <c:pt idx="14">
                  <c:v>SOUTH LINCOLN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282560"/>
        <c:axId val="1452810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5"/>
                <c:pt idx="0">
                  <c:v>FIRST COASTAL PCN</c:v>
                </c:pt>
                <c:pt idx="1">
                  <c:v>FOUR COUNTIES PCN</c:v>
                </c:pt>
                <c:pt idx="2">
                  <c:v>BOSTON PCN</c:v>
                </c:pt>
                <c:pt idx="3">
                  <c:v>TRENT CARE PCN</c:v>
                </c:pt>
                <c:pt idx="4">
                  <c:v>MARINA PCN</c:v>
                </c:pt>
                <c:pt idx="5">
                  <c:v>SPALDING &amp; MARKET DEEPING PCN</c:v>
                </c:pt>
                <c:pt idx="6">
                  <c:v>ICS</c:v>
                </c:pt>
                <c:pt idx="7">
                  <c:v>SOLAS PCN</c:v>
                </c:pt>
                <c:pt idx="8">
                  <c:v>EAST LINDSEY PCN</c:v>
                </c:pt>
                <c:pt idx="9">
                  <c:v>APEX PCN</c:v>
                </c:pt>
                <c:pt idx="10">
                  <c:v>GRANTHAM AND RURAL PCN</c:v>
                </c:pt>
                <c:pt idx="11">
                  <c:v>SOUTH LINCOLNSHIRE RURAL PCN</c:v>
                </c:pt>
                <c:pt idx="12">
                  <c:v>IMP PCN</c:v>
                </c:pt>
                <c:pt idx="13">
                  <c:v>K2 HEALTHCARE SLEAFORD PCN</c:v>
                </c:pt>
                <c:pt idx="14">
                  <c:v>SOUTH LINCOLN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15"/>
                <c:pt idx="0">
                  <c:v>FIRST COASTAL PCN</c:v>
                </c:pt>
                <c:pt idx="1">
                  <c:v>FOUR COUNTIES PCN</c:v>
                </c:pt>
                <c:pt idx="2">
                  <c:v>BOSTON PCN</c:v>
                </c:pt>
                <c:pt idx="3">
                  <c:v>TRENT CARE PCN</c:v>
                </c:pt>
                <c:pt idx="4">
                  <c:v>MARINA PCN</c:v>
                </c:pt>
                <c:pt idx="5">
                  <c:v>SPALDING &amp; MARKET DEEPING PCN</c:v>
                </c:pt>
                <c:pt idx="6">
                  <c:v>ICS</c:v>
                </c:pt>
                <c:pt idx="7">
                  <c:v>SOLAS PCN</c:v>
                </c:pt>
                <c:pt idx="8">
                  <c:v>EAST LINDSEY PCN</c:v>
                </c:pt>
                <c:pt idx="9">
                  <c:v>APEX PCN</c:v>
                </c:pt>
                <c:pt idx="10">
                  <c:v>GRANTHAM AND RURAL PCN</c:v>
                </c:pt>
                <c:pt idx="11">
                  <c:v>SOUTH LINCOLNSHIRE RURAL PCN</c:v>
                </c:pt>
                <c:pt idx="12">
                  <c:v>IMP PCN</c:v>
                </c:pt>
                <c:pt idx="13">
                  <c:v>K2 HEALTHCARE SLEAFORD PCN</c:v>
                </c:pt>
                <c:pt idx="14">
                  <c:v>SOUTH LINCOLN PCN</c:v>
                </c:pt>
              </c:strCache>
            </c:strRef>
          </c:cat>
          <c:val>
            <c:numRef>
              <c:f>Sheet1!$C$2:$C$45</c:f>
              <c:numCache>
                <c:formatCode>0%</c:formatCode>
                <c:ptCount val="44"/>
                <c:pt idx="0">
                  <c:v>0.51</c:v>
                </c:pt>
                <c:pt idx="1">
                  <c:v>0.54</c:v>
                </c:pt>
                <c:pt idx="2">
                  <c:v>0.62</c:v>
                </c:pt>
                <c:pt idx="3">
                  <c:v>0.64</c:v>
                </c:pt>
                <c:pt idx="4">
                  <c:v>0.65</c:v>
                </c:pt>
                <c:pt idx="5">
                  <c:v>0.66</c:v>
                </c:pt>
                <c:pt idx="6">
                  <c:v>-10</c:v>
                </c:pt>
                <c:pt idx="7">
                  <c:v>0.69</c:v>
                </c:pt>
                <c:pt idx="8">
                  <c:v>0.69</c:v>
                </c:pt>
                <c:pt idx="9">
                  <c:v>0.71</c:v>
                </c:pt>
                <c:pt idx="10">
                  <c:v>0.71</c:v>
                </c:pt>
                <c:pt idx="11">
                  <c:v>0.72</c:v>
                </c:pt>
                <c:pt idx="12">
                  <c:v>0.72</c:v>
                </c:pt>
                <c:pt idx="13">
                  <c:v>0.73</c:v>
                </c:pt>
                <c:pt idx="14">
                  <c:v>0.73</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0.67</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276928"/>
        <c:axId val="145279232"/>
      </c:lineChart>
      <c:catAx>
        <c:axId val="14527692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279232"/>
        <c:crosses val="autoZero"/>
        <c:auto val="1"/>
        <c:lblAlgn val="ctr"/>
        <c:lblOffset val="100"/>
        <c:noMultiLvlLbl val="0"/>
      </c:catAx>
      <c:valAx>
        <c:axId val="1452792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276928"/>
        <c:crosses val="autoZero"/>
        <c:crossBetween val="between"/>
      </c:valAx>
      <c:valAx>
        <c:axId val="145281024"/>
        <c:scaling>
          <c:orientation val="minMax"/>
          <c:max val="1"/>
          <c:min val="0"/>
        </c:scaling>
        <c:delete val="0"/>
        <c:axPos val="r"/>
        <c:numFmt formatCode="0%" sourceLinked="1"/>
        <c:majorTickMark val="none"/>
        <c:minorTickMark val="none"/>
        <c:tickLblPos val="none"/>
        <c:spPr>
          <a:ln>
            <a:noFill/>
          </a:ln>
        </c:spPr>
        <c:crossAx val="145282560"/>
        <c:crosses val="max"/>
        <c:crossBetween val="between"/>
      </c:valAx>
      <c:catAx>
        <c:axId val="145282560"/>
        <c:scaling>
          <c:orientation val="minMax"/>
        </c:scaling>
        <c:delete val="1"/>
        <c:axPos val="b"/>
        <c:numFmt formatCode="General" sourceLinked="1"/>
        <c:majorTickMark val="out"/>
        <c:minorTickMark val="none"/>
        <c:tickLblPos val="nextTo"/>
        <c:crossAx val="1452810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61</c:v>
                </c:pt>
                <c:pt idx="1">
                  <c:v>16</c:v>
                </c:pt>
                <c:pt idx="2">
                  <c:v>7</c:v>
                </c:pt>
                <c:pt idx="3">
                  <c:v>22</c:v>
                </c:pt>
                <c:pt idx="4">
                  <c:v>2</c:v>
                </c:pt>
                <c:pt idx="5">
                  <c:v>28</c:v>
                </c:pt>
                <c:pt idx="6">
                  <c:v>12</c:v>
                </c:pt>
                <c:pt idx="7">
                  <c:v>4</c:v>
                </c:pt>
                <c:pt idx="8">
                  <c:v>6</c:v>
                </c:pt>
                <c:pt idx="9">
                  <c:v>1</c:v>
                </c:pt>
                <c:pt idx="10">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469440"/>
        <c:axId val="145470976"/>
      </c:barChart>
      <c:catAx>
        <c:axId val="145469440"/>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470976"/>
        <c:crosses val="autoZero"/>
        <c:auto val="1"/>
        <c:lblAlgn val="ctr"/>
        <c:lblOffset val="100"/>
        <c:noMultiLvlLbl val="0"/>
      </c:catAx>
      <c:valAx>
        <c:axId val="14547097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469440"/>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72</c:v>
                </c:pt>
                <c:pt idx="1">
                  <c:v>28</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67</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33</c:v>
                </c:pt>
                <c:pt idx="1">
                  <c:v>28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998976"/>
        <c:axId val="146000512"/>
      </c:lineChart>
      <c:catAx>
        <c:axId val="1459989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000512"/>
        <c:crosses val="autoZero"/>
        <c:auto val="1"/>
        <c:lblAlgn val="ctr"/>
        <c:lblOffset val="100"/>
        <c:noMultiLvlLbl val="0"/>
      </c:catAx>
      <c:valAx>
        <c:axId val="1460005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9989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33</c:v>
                </c:pt>
                <c:pt idx="2">
                  <c:v>17</c:v>
                </c:pt>
                <c:pt idx="3">
                  <c:v>8</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7307136"/>
        <c:axId val="147321216"/>
      </c:lineChart>
      <c:catAx>
        <c:axId val="1473071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7321216"/>
        <c:crosses val="autoZero"/>
        <c:auto val="1"/>
        <c:lblAlgn val="ctr"/>
        <c:lblOffset val="100"/>
        <c:noMultiLvlLbl val="0"/>
      </c:catAx>
      <c:valAx>
        <c:axId val="14732121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73071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71E%20-%20NHS%20LINCOLNSHIRE%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LINCOLNSHIRE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16</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LINCOLNSHIRE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LINCOLNSHIRE ICS, 24,982</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11,403</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46%</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2031383954"/>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LINCOLNSHIRE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280135896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LINCOLNSHIRE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LINCOLNSHIRE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200879510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2438875169"/>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995811007"/>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3168076399"/>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8422700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2047685135"/>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1904004985"/>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(11,240); ICS 2020 (9,707); PCN bases range from 250 to 1,448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23430041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1156500564"/>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2587142231"/>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4162021578"/>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3297157275"/>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304625929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396166733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641485816"/>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1641891507"/>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87%</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3668779013"/>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382783164"/>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6,933 to 24,824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128174931"/>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4282436856"/>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(11,240); PCN bases range from 250 to 1,448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340873842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118533639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1661205718"/>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186377890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12998017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202301263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202080501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3566680290"/>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(10,842); ICS 2020 (9,517); PCN bases range from 241 to 1,394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22281781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299268787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1759827640"/>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3577248148"/>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3561526258"/>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24%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4287602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66060290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98981683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953074600"/>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311858344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2784649885"/>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(10,842); PCN bases range from 241 to 1,394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163795647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1724904697"/>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99313782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213406836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1651147679"/>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323081132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343103779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(10,911); ICS 2020 (9,716); PCN bases range from 244 to 1,407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4078869878"/>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4019485768"/>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1295775612"/>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3254539045"/>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782013028"/>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31544389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92973551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03370709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404026936"/>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2376851903"/>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492671469"/>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(10,911); PCN bases range from 244 to 1,407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79282358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978533255"/>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2915290752"/>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387552072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526645390"/>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(11,173); PCN bases range from 255 to 1,437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20918578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245493763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41619026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275683871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100480785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366624047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(5,800); ICS 2020 (3,880); PCN bases range from 118 to 834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1274061581"/>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889532439"/>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2419328662"/>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644366925"/>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2494369544"/>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3315244984"/>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17254390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224188860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385104486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260378100"/>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(47%)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91395395"/>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370344244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3292002654"/>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(5,800); PCN bases range from 118 to 834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76911227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306418182"/>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(7,658); PCN bases range from 174 to 991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2907331894"/>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17294410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1897258363"/>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2534884482"/>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708360"/>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3269254600"/>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2188603205"/>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1530357532"/>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881619929"/>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262219147"/>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257012741"/>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38550619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3773777714"/>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(7,658); PCN bases range from 174 to 991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03822103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287403146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(9,345); PCN bases range from 210 to 1,199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20377489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67551072"/>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85%</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3655608841"/>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84820519"/>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1003902039"/>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3343162008"/>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1807463290"/>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376370588"/>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3214045466"/>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526492085"/>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1311330567"/>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1482905312"/>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(10%)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305263677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75218821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2571717240"/>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(9,345); PCN bases range from 210 to 1,199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134655253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(1,030)</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2924685326"/>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885717806"/>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100417840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103427200"/>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324148348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227240734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3035619003"/>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3647285108"/>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1039514460"/>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1798377262"/>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199305311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(10,265); ICS 2020 (9,157); PCN bases range from 230 to 1,317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3520718007"/>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34467159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4349094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18853138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798791870"/>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3982656364"/>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(10,265); PCN bases range from 230 to 1,317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414198845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37246247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2520956034"/>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3131645936"/>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411705232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2446811205"/>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(10,374); PCN bases range from 239 to 1,338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243823850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350739109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696438249"/>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258894119"/>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(10,000); PCN bases range from 221 to 1,312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4544905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290450757"/>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105881867"/>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4140359463"/>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2377779996"/>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1546098646"/>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10%</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612898930"/>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2485350489"/>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90%</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3821400018"/>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603921450"/>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256788675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664607955"/>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(10,000); PCN bases range from 221 to 1,312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(10,414; 10,241; 10,312)</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73412326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1391941739"/>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4033623311"/>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985255704"/>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(9,138; 10,251; 10,294)</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08294839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1456508453"/>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026224364"/>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1391964617"/>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631670935"/>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254631684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117334947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88811121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25153546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3102033958"/>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(4,326); ICS 2020 (3,485); PCN bases range from 101 to 529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209361490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3356063086"/>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38540895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98932521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7297390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651042291"/>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2442023755"/>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1177200811"/>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3758890311"/>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047338430"/>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426195325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1170638397"/>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354408396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23460884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14815504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(4,323); ICS 2020 (3,935); PCN bases range from 97 to 557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3455474437"/>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2344574444"/>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2317628417"/>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4183389068"/>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3809721690"/>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14653305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227450301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215634563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246063058"/>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383552509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201571582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491352423"/>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(4,323); PCN bases range from 97 to 557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1474876963"/>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363727961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3949301021"/>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1314029398"/>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269425900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369491439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(9,675); ICS 2020 (8,879); PCN bases range from 198 to 1,246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3462689677"/>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474147148"/>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2607165310"/>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3329133574"/>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779819543"/>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4521440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427441268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36678424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239965433"/>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(7%)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931527106"/>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(9,675); 
PCN bases range from 198 to 1,246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157143883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414193807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(1,697)</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4023594558"/>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332789567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2220534116"/>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975965580"/>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1378612030"/>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1960686839"/>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48821928"/>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(1,573); ICS 2020 (1,502)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38767113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400364290"/>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1551729982"/>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104348281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652349754"/>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55609686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274446524"/>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1514139761"/>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4256369516"/>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4282522246"/>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2329784300"/>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(1,602); ICS 2020 (1,539)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41505216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860924816"/>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2860080958"/>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289086752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326553070"/>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2.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49885</TotalTime>
  <Words>5897</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LINCOLNSHIRE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