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notesSlides/notesSlide17.xml" ContentType="application/vnd.openxmlformats-officedocument.presentationml.notesSlide+xml"/>
  <Override PartName="/ppt/charts/chart26.xml" ContentType="application/vnd.openxmlformats-officedocument.drawingml.chart+xml"/>
  <Override PartName="/ppt/charts/chart27.xml" ContentType="application/vnd.openxmlformats-officedocument.drawingml.chart+xml"/>
  <Override PartName="/ppt/notesSlides/notesSlide18.xml" ContentType="application/vnd.openxmlformats-officedocument.presentationml.notesSlide+xml"/>
  <Override PartName="/ppt/charts/chart28.xml" ContentType="application/vnd.openxmlformats-officedocument.drawingml.chart+xml"/>
  <Override PartName="/ppt/theme/themeOverride2.xml" ContentType="application/vnd.openxmlformats-officedocument.themeOverride+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notesSlides/notesSlide19.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0.xml" ContentType="application/vnd.openxmlformats-officedocument.drawingml.chart+xml"/>
  <Override PartName="/ppt/theme/themeOverride3.xml" ContentType="application/vnd.openxmlformats-officedocument.themeOverride+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notesSlides/notesSlide23.xml" ContentType="application/vnd.openxmlformats-officedocument.presentationml.notesSlid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notesSlides/notesSlide24.xml" ContentType="application/vnd.openxmlformats-officedocument.presentationml.notesSlide+xml"/>
  <Override PartName="/ppt/charts/chart52.xml" ContentType="application/vnd.openxmlformats-officedocument.drawingml.chart+xml"/>
  <Override PartName="/ppt/charts/chart53.xml" ContentType="application/vnd.openxmlformats-officedocument.drawingml.chart+xml"/>
  <Override PartName="/ppt/notesSlides/notesSlide25.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theme/themeOverride4.xml" ContentType="application/vnd.openxmlformats-officedocument.themeOverride+xml"/>
  <Override PartName="/ppt/charts/chart60.xml" ContentType="application/vnd.openxmlformats-officedocument.drawingml.chart+xml"/>
  <Override PartName="/ppt/charts/chart61.xml" ContentType="application/vnd.openxmlformats-officedocument.drawingml.chart+xml"/>
  <Override PartName="/ppt/notesSlides/notesSlide28.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9.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30.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theme/themeOverride5.xml" ContentType="application/vnd.openxmlformats-officedocument.themeOverride+xml"/>
  <Override PartName="/ppt/notesSlides/notesSlide31.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notesSlides/notesSlide32.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3.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notesSlides/notesSlide34.xml" ContentType="application/vnd.openxmlformats-officedocument.presentationml.notesSlide+xml"/>
  <Override PartName="/ppt/charts/chart78.xml" ContentType="application/vnd.openxmlformats-officedocument.drawingml.chart+xml"/>
  <Override PartName="/ppt/theme/themeOverride6.xml" ContentType="application/vnd.openxmlformats-officedocument.themeOverr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notesSlides/notesSlide35.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6.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7.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notesSlides/notesSlide38.xml" ContentType="application/vnd.openxmlformats-officedocument.presentationml.notesSlide+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theme/themeOverride7.xml" ContentType="application/vnd.openxmlformats-officedocument.themeOverride+xml"/>
  <Override PartName="/ppt/notesSlides/notesSlide39.xml" ContentType="application/vnd.openxmlformats-officedocument.presentationml.notesSlide+xml"/>
  <Override PartName="/ppt/charts/chart100.xml" ContentType="application/vnd.openxmlformats-officedocument.drawingml.chart+xml"/>
  <Override PartName="/ppt/charts/chart101.xml" ContentType="application/vnd.openxmlformats-officedocument.drawingml.chart+xml"/>
  <Override PartName="/ppt/notesSlides/notesSlide40.xml" ContentType="application/vnd.openxmlformats-officedocument.presentationml.notesSlide+xml"/>
  <Override PartName="/ppt/charts/chart102.xml" ContentType="application/vnd.openxmlformats-officedocument.drawingml.chart+xml"/>
  <Override PartName="/ppt/charts/chart103.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04.xml" ContentType="application/vnd.openxmlformats-officedocument.drawingml.chart+xml"/>
  <Override PartName="/ppt/charts/chart105.xml" ContentType="application/vnd.openxmlformats-officedocument.drawingml.chart+xml"/>
  <Override PartName="/ppt/notesSlides/notesSlide43.xml" ContentType="application/vnd.openxmlformats-officedocument.presentationml.notesSlide+xml"/>
  <Override PartName="/ppt/charts/chart106.xml" ContentType="application/vnd.openxmlformats-officedocument.drawingml.chart+xml"/>
  <Override PartName="/ppt/charts/chart107.xml" ContentType="application/vnd.openxmlformats-officedocument.drawingml.chart+xml"/>
  <Override PartName="/ppt/notesSlides/notesSlide44.xml" ContentType="application/vnd.openxmlformats-officedocument.presentationml.notesSlide+xml"/>
  <Override PartName="/ppt/charts/chart108.xml" ContentType="application/vnd.openxmlformats-officedocument.drawingml.chart+xml"/>
  <Override PartName="/ppt/theme/themeOverride8.xml" ContentType="application/vnd.openxmlformats-officedocument.themeOverride+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16.xml" ContentType="application/vnd.openxmlformats-officedocument.drawingml.chart+xml"/>
  <Override PartName="/ppt/theme/themeOverride9.xml" ContentType="application/vnd.openxmlformats-officedocument.themeOverrid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47.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notesSlides/notesSlide48.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28.xml" ContentType="application/vnd.openxmlformats-officedocument.drawingml.chart+xml"/>
  <Override PartName="/ppt/theme/themeOverride10.xml" ContentType="application/vnd.openxmlformats-officedocument.themeOverride+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51.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notesSlides/notesSlide52.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40.xml" ContentType="application/vnd.openxmlformats-officedocument.drawingml.chart+xml"/>
  <Override PartName="/ppt/notesSlides/notesSlide55.xml" ContentType="application/vnd.openxmlformats-officedocument.presentationml.notesSlide+xml"/>
  <Override PartName="/ppt/charts/chart141.xml" ContentType="application/vnd.openxmlformats-officedocument.drawingml.chart+xml"/>
  <Override PartName="/ppt/charts/chart142.xml" ContentType="application/vnd.openxmlformats-officedocument.drawingml.chart+xml"/>
  <Override PartName="/ppt/theme/themeOverride11.xml" ContentType="application/vnd.openxmlformats-officedocument.themeOverr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notesSlides/notesSlide56.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theme/themeOverride12.xml" ContentType="application/vnd.openxmlformats-officedocument.themeOverride+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68"/>
  </p:notesMasterIdLst>
  <p:handoutMasterIdLst>
    <p:handoutMasterId r:id="rId6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1028" r:id="rId18"/>
    <p:sldId id="943" r:id="rId19"/>
    <p:sldId id="992" r:id="rId20"/>
    <p:sldId id="1008" r:id="rId21"/>
    <p:sldId id="1029" r:id="rId22"/>
    <p:sldId id="993" r:id="rId23"/>
    <p:sldId id="1009" r:id="rId24"/>
    <p:sldId id="1030" r:id="rId25"/>
    <p:sldId id="778" r:id="rId26"/>
    <p:sldId id="1011" r:id="rId27"/>
    <p:sldId id="994" r:id="rId28"/>
    <p:sldId id="1012" r:id="rId29"/>
    <p:sldId id="1031" r:id="rId30"/>
    <p:sldId id="788" r:id="rId31"/>
    <p:sldId id="995" r:id="rId32"/>
    <p:sldId id="1013" r:id="rId33"/>
    <p:sldId id="1032" r:id="rId34"/>
    <p:sldId id="996" r:id="rId35"/>
    <p:sldId id="1014" r:id="rId36"/>
    <p:sldId id="1033" r:id="rId37"/>
    <p:sldId id="1015" r:id="rId38"/>
    <p:sldId id="997" r:id="rId39"/>
    <p:sldId id="1016" r:id="rId40"/>
    <p:sldId id="1034" r:id="rId41"/>
    <p:sldId id="1027" r:id="rId42"/>
    <p:sldId id="1025" r:id="rId43"/>
    <p:sldId id="1026" r:id="rId44"/>
    <p:sldId id="1035" r:id="rId45"/>
    <p:sldId id="976" r:id="rId46"/>
    <p:sldId id="1017" r:id="rId47"/>
    <p:sldId id="1018" r:id="rId48"/>
    <p:sldId id="998" r:id="rId49"/>
    <p:sldId id="968" r:id="rId50"/>
    <p:sldId id="999" r:id="rId51"/>
    <p:sldId id="1019" r:id="rId52"/>
    <p:sldId id="1036" r:id="rId53"/>
    <p:sldId id="803" r:id="rId54"/>
    <p:sldId id="1000" r:id="rId55"/>
    <p:sldId id="1020" r:id="rId56"/>
    <p:sldId id="1037" r:id="rId57"/>
    <p:sldId id="826" r:id="rId58"/>
    <p:sldId id="927" r:id="rId59"/>
    <p:sldId id="1021" r:id="rId60"/>
    <p:sldId id="1002" r:id="rId61"/>
    <p:sldId id="885" r:id="rId62"/>
    <p:sldId id="1022" r:id="rId63"/>
    <p:sldId id="893" r:id="rId64"/>
    <p:sldId id="941" r:id="rId65"/>
    <p:sldId id="1004" r:id="rId66"/>
    <p:sldId id="825" r:id="rId67"/>
  </p:sldIdLst>
  <p:sldSz cx="9906000" cy="6858000" type="A4"/>
  <p:notesSz cx="6797675" cy="9926638"/>
  <p:custDataLst>
    <p:tags r:id="rId7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notesMaster" Target="notesMasters/notesMaster1.xml"/><Relationship Id="rId76" Type="http://schemas.microsoft.com/office/2006/relationships/vbaProject" Target="vbaProject.bin"/><Relationship Id="rId7" Type="http://schemas.openxmlformats.org/officeDocument/2006/relationships/slide" Target="slides/slide2.xml"/><Relationship Id="rId71"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gs" Target="tags/tag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themeOverride" Target="../theme/themeOverride2.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2" Type="http://schemas.openxmlformats.org/officeDocument/2006/relationships/package" Target="../embeddings/Microsoft_Excel_Worksheet40.xlsx"/><Relationship Id="rId1" Type="http://schemas.openxmlformats.org/officeDocument/2006/relationships/themeOverride" Target="../theme/themeOverride3.xml"/></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themeOverride" Target="../theme/themeOverride4.xml"/></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5.xml"/></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themeOverride" Target="../theme/themeOverride6.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7.xml"/></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8.xlsx"/><Relationship Id="rId1" Type="http://schemas.openxmlformats.org/officeDocument/2006/relationships/themeOverride" Target="../theme/themeOverride8.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9.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8.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10.xml"/></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11.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7.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2.xml"/></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37</c:v>
                </c:pt>
                <c:pt idx="2">
                  <c:v>12</c:v>
                </c:pt>
                <c:pt idx="3">
                  <c:v>5</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81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55904"/>
        <c:axId val="35757440"/>
      </c:lineChart>
      <c:catAx>
        <c:axId val="357559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57440"/>
        <c:crosses val="autoZero"/>
        <c:auto val="1"/>
        <c:lblAlgn val="ctr"/>
        <c:lblOffset val="100"/>
        <c:noMultiLvlLbl val="0"/>
      </c:catAx>
      <c:valAx>
        <c:axId val="357574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559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Sheet1!$F$2:$F$45</c:f>
              <c:numCache>
                <c:formatCode>General</c:formatCode>
                <c:ptCount val="44"/>
                <c:pt idx="0">
                  <c:v>0.72</c:v>
                </c:pt>
                <c:pt idx="1">
                  <c:v>0.74</c:v>
                </c:pt>
                <c:pt idx="2">
                  <c:v>0.74</c:v>
                </c:pt>
                <c:pt idx="3">
                  <c:v>0.75</c:v>
                </c:pt>
                <c:pt idx="4">
                  <c:v>0.75</c:v>
                </c:pt>
                <c:pt idx="5">
                  <c:v>0.76</c:v>
                </c:pt>
                <c:pt idx="6">
                  <c:v>0.76</c:v>
                </c:pt>
                <c:pt idx="7">
                  <c:v>0.76</c:v>
                </c:pt>
                <c:pt idx="8">
                  <c:v>0.76</c:v>
                </c:pt>
                <c:pt idx="9">
                  <c:v>0.78</c:v>
                </c:pt>
                <c:pt idx="10">
                  <c:v>0.78</c:v>
                </c:pt>
                <c:pt idx="11">
                  <c:v>0.78</c:v>
                </c:pt>
                <c:pt idx="12">
                  <c:v>0.78</c:v>
                </c:pt>
                <c:pt idx="13">
                  <c:v>0.79</c:v>
                </c:pt>
                <c:pt idx="14">
                  <c:v>0.79</c:v>
                </c:pt>
                <c:pt idx="15">
                  <c:v>0.79</c:v>
                </c:pt>
                <c:pt idx="16">
                  <c:v>0.79</c:v>
                </c:pt>
                <c:pt idx="17">
                  <c:v>0.79</c:v>
                </c:pt>
                <c:pt idx="18">
                  <c:v>0.79</c:v>
                </c:pt>
                <c:pt idx="19">
                  <c:v>0.79</c:v>
                </c:pt>
                <c:pt idx="20">
                  <c:v>0.79</c:v>
                </c:pt>
                <c:pt idx="21">
                  <c:v>0.79</c:v>
                </c:pt>
                <c:pt idx="22">
                  <c:v>0.8</c:v>
                </c:pt>
                <c:pt idx="23">
                  <c:v>0.8</c:v>
                </c:pt>
                <c:pt idx="24">
                  <c:v>0.81</c:v>
                </c:pt>
                <c:pt idx="25">
                  <c:v>0.81</c:v>
                </c:pt>
                <c:pt idx="26">
                  <c:v>0.82</c:v>
                </c:pt>
                <c:pt idx="27">
                  <c:v>0.82</c:v>
                </c:pt>
                <c:pt idx="28">
                  <c:v>0.83</c:v>
                </c:pt>
                <c:pt idx="29">
                  <c:v>0.83</c:v>
                </c:pt>
                <c:pt idx="30">
                  <c:v>0.83</c:v>
                </c:pt>
                <c:pt idx="31">
                  <c:v>0.83</c:v>
                </c:pt>
                <c:pt idx="32">
                  <c:v>0.84</c:v>
                </c:pt>
                <c:pt idx="33">
                  <c:v>0.84</c:v>
                </c:pt>
                <c:pt idx="34">
                  <c:v>0.84</c:v>
                </c:pt>
                <c:pt idx="35">
                  <c:v>0.84</c:v>
                </c:pt>
                <c:pt idx="36">
                  <c:v>0.84</c:v>
                </c:pt>
                <c:pt idx="37">
                  <c:v>0.84</c:v>
                </c:pt>
                <c:pt idx="38">
                  <c:v>0.85</c:v>
                </c:pt>
                <c:pt idx="39">
                  <c:v>0.85</c:v>
                </c:pt>
                <c:pt idx="40">
                  <c:v>0.85</c:v>
                </c:pt>
                <c:pt idx="41">
                  <c:v>0.85</c:v>
                </c:pt>
                <c:pt idx="42">
                  <c:v>0.86</c:v>
                </c:pt>
                <c:pt idx="43">
                  <c:v>0.86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211712"/>
        <c:axId val="36210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4"/>
                <c:pt idx="0">
                  <c:v>COLNE UNION PCN</c:v>
                </c:pt>
                <c:pt idx="1">
                  <c:v>NORTHOLT PCN</c:v>
                </c:pt>
                <c:pt idx="2">
                  <c:v>BRENT CENTRAL KWH PCN</c:v>
                </c:pt>
                <c:pt idx="3">
                  <c:v>BRENTWORTH PCN</c:v>
                </c:pt>
                <c:pt idx="4">
                  <c:v>GREAT WEST ROAD PCN</c:v>
                </c:pt>
                <c:pt idx="5">
                  <c:v>HARROW EAST PCN</c:v>
                </c:pt>
                <c:pt idx="6">
                  <c:v>BRENT NORTH KWH PCN</c:v>
                </c:pt>
                <c:pt idx="7">
                  <c:v>HEALTH ALLIANCE PCN</c:v>
                </c:pt>
                <c:pt idx="8">
                  <c:v>BRENT SOUTH KWH PCN</c:v>
                </c:pt>
                <c:pt idx="9">
                  <c:v>HARROW COLLABORATIVE PCN</c:v>
                </c:pt>
                <c:pt idx="10">
                  <c:v>HARNESS SOUTH PCN</c:v>
                </c:pt>
                <c:pt idx="11">
                  <c:v>NORTH HAMMERSMITH &amp; FULHAM PCN</c:v>
                </c:pt>
                <c:pt idx="12">
                  <c:v>SOUTH SOUTHALL PCN</c:v>
                </c:pt>
                <c:pt idx="13">
                  <c:v>HARNESS NORTH PCN</c:v>
                </c:pt>
                <c:pt idx="14">
                  <c:v>NGP PCN</c:v>
                </c:pt>
                <c:pt idx="15">
                  <c:v>WEST END &amp; MARYLEBONE PCN</c:v>
                </c:pt>
                <c:pt idx="16">
                  <c:v>HH COLLABORATIVE PCN</c:v>
                </c:pt>
                <c:pt idx="17">
                  <c:v>NORTH SOUTHALL PCN</c:v>
                </c:pt>
                <c:pt idx="18">
                  <c:v>SOUTH FULHAM PCN</c:v>
                </c:pt>
                <c:pt idx="19">
                  <c:v>BRENT WEST KWH PCN</c:v>
                </c:pt>
                <c:pt idx="20">
                  <c:v>HEALTHSENSE PCN</c:v>
                </c:pt>
                <c:pt idx="21">
                  <c:v>LONG LANE FIRST CARE GROUP PCN</c:v>
                </c:pt>
                <c:pt idx="22">
                  <c:v>NORTH CONNECT PCN</c:v>
                </c:pt>
                <c:pt idx="23">
                  <c:v>KILBURN PARTNERSHIP PCN</c:v>
                </c:pt>
                <c:pt idx="24">
                  <c:v>ICS</c:v>
                </c:pt>
                <c:pt idx="25">
                  <c:v>HOUNSLOW HEALTH PCN</c:v>
                </c:pt>
                <c:pt idx="26">
                  <c:v>HAMMERSMITH &amp; FULHAM PARTNERSHIP PCN</c:v>
                </c:pt>
                <c:pt idx="27">
                  <c:v>FELTHAM &amp; BEDFONNT PCN</c:v>
                </c:pt>
                <c:pt idx="28">
                  <c:v>REGENT HEALTH PCN</c:v>
                </c:pt>
                <c:pt idx="29">
                  <c:v>SOUTH CENTRAL EALING PCN</c:v>
                </c:pt>
                <c:pt idx="30">
                  <c:v>BABYLON GP AT HAND PCN</c:v>
                </c:pt>
                <c:pt idx="31">
                  <c:v>K AND C SOUTH PCN</c:v>
                </c:pt>
                <c:pt idx="32">
                  <c:v>SOUTH WESTMINSTER PCN</c:v>
                </c:pt>
                <c:pt idx="33">
                  <c:v>CELADINE HEALTH &amp; METROCARE PCN</c:v>
                </c:pt>
                <c:pt idx="34">
                  <c:v>GREENWELL PCN</c:v>
                </c:pt>
                <c:pt idx="35">
                  <c:v>NEOHEALTH PCN</c:v>
                </c:pt>
                <c:pt idx="36">
                  <c:v>SYNERGY PCN</c:v>
                </c:pt>
                <c:pt idx="37">
                  <c:v>ST JOHN'S WOOD &amp; MAIDA VALE PCN</c:v>
                </c:pt>
                <c:pt idx="38">
                  <c:v>CHISWICK PCN</c:v>
                </c:pt>
                <c:pt idx="39">
                  <c:v>HAMMERSMITH &amp; FULHAM CENTRAL PCN</c:v>
                </c:pt>
                <c:pt idx="40">
                  <c:v>ACTON PCN</c:v>
                </c:pt>
                <c:pt idx="41">
                  <c:v>THE EALING NETWORK PCN</c:v>
                </c:pt>
                <c:pt idx="42">
                  <c:v>BROMPTON HEALTH PCN</c:v>
                </c:pt>
                <c:pt idx="43">
                  <c:v>INCLUSIVE HEALTH PCN</c:v>
                </c:pt>
              </c:strCache>
            </c:strRef>
          </c:cat>
          <c:val>
            <c:numRef>
              <c:f>Sheet1!$C$2:$C$45</c:f>
              <c:numCache>
                <c:formatCode>0%</c:formatCode>
                <c:ptCount val="44"/>
                <c:pt idx="0">
                  <c:v>0.72</c:v>
                </c:pt>
                <c:pt idx="1">
                  <c:v>0.74</c:v>
                </c:pt>
                <c:pt idx="2">
                  <c:v>0.74</c:v>
                </c:pt>
                <c:pt idx="3">
                  <c:v>0.75</c:v>
                </c:pt>
                <c:pt idx="4">
                  <c:v>0.75</c:v>
                </c:pt>
                <c:pt idx="5">
                  <c:v>0.76</c:v>
                </c:pt>
                <c:pt idx="6">
                  <c:v>0.76</c:v>
                </c:pt>
                <c:pt idx="7">
                  <c:v>0.76</c:v>
                </c:pt>
                <c:pt idx="8">
                  <c:v>0.76</c:v>
                </c:pt>
                <c:pt idx="9">
                  <c:v>0.78</c:v>
                </c:pt>
                <c:pt idx="10">
                  <c:v>0.78</c:v>
                </c:pt>
                <c:pt idx="11">
                  <c:v>0.78</c:v>
                </c:pt>
                <c:pt idx="12">
                  <c:v>0.78</c:v>
                </c:pt>
                <c:pt idx="13">
                  <c:v>0.79</c:v>
                </c:pt>
                <c:pt idx="14">
                  <c:v>0.79</c:v>
                </c:pt>
                <c:pt idx="15">
                  <c:v>0.79</c:v>
                </c:pt>
                <c:pt idx="16">
                  <c:v>0.79</c:v>
                </c:pt>
                <c:pt idx="17">
                  <c:v>0.79</c:v>
                </c:pt>
                <c:pt idx="18">
                  <c:v>0.79</c:v>
                </c:pt>
                <c:pt idx="19">
                  <c:v>0.79</c:v>
                </c:pt>
                <c:pt idx="20">
                  <c:v>0.79</c:v>
                </c:pt>
                <c:pt idx="21">
                  <c:v>0.79</c:v>
                </c:pt>
                <c:pt idx="22">
                  <c:v>0.8</c:v>
                </c:pt>
                <c:pt idx="23">
                  <c:v>0.8</c:v>
                </c:pt>
                <c:pt idx="24">
                  <c:v>-10</c:v>
                </c:pt>
                <c:pt idx="25">
                  <c:v>0.81</c:v>
                </c:pt>
                <c:pt idx="26">
                  <c:v>0.82</c:v>
                </c:pt>
                <c:pt idx="27">
                  <c:v>0.82</c:v>
                </c:pt>
                <c:pt idx="28">
                  <c:v>0.83</c:v>
                </c:pt>
                <c:pt idx="29">
                  <c:v>0.83</c:v>
                </c:pt>
                <c:pt idx="30">
                  <c:v>0.83</c:v>
                </c:pt>
                <c:pt idx="31">
                  <c:v>0.83</c:v>
                </c:pt>
                <c:pt idx="32">
                  <c:v>0.84</c:v>
                </c:pt>
                <c:pt idx="33">
                  <c:v>0.84</c:v>
                </c:pt>
                <c:pt idx="34">
                  <c:v>0.84</c:v>
                </c:pt>
                <c:pt idx="35">
                  <c:v>0.84</c:v>
                </c:pt>
                <c:pt idx="36">
                  <c:v>0.84</c:v>
                </c:pt>
                <c:pt idx="37">
                  <c:v>0.84</c:v>
                </c:pt>
                <c:pt idx="38">
                  <c:v>0.85</c:v>
                </c:pt>
                <c:pt idx="39">
                  <c:v>0.85</c:v>
                </c:pt>
                <c:pt idx="40">
                  <c:v>0.85</c:v>
                </c:pt>
                <c:pt idx="41">
                  <c:v>0.85</c:v>
                </c:pt>
                <c:pt idx="42">
                  <c:v>0.86</c:v>
                </c:pt>
                <c:pt idx="43">
                  <c:v>0.86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0.81</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197888"/>
        <c:axId val="36208640"/>
      </c:lineChart>
      <c:catAx>
        <c:axId val="361978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08640"/>
        <c:crosses val="autoZero"/>
        <c:auto val="1"/>
        <c:lblAlgn val="ctr"/>
        <c:lblOffset val="100"/>
        <c:noMultiLvlLbl val="0"/>
      </c:catAx>
      <c:valAx>
        <c:axId val="36208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197888"/>
        <c:crosses val="autoZero"/>
        <c:crossBetween val="between"/>
      </c:valAx>
      <c:valAx>
        <c:axId val="36210176"/>
        <c:scaling>
          <c:orientation val="minMax"/>
          <c:max val="1"/>
          <c:min val="0"/>
        </c:scaling>
        <c:delete val="0"/>
        <c:axPos val="r"/>
        <c:numFmt formatCode="0%" sourceLinked="1"/>
        <c:majorTickMark val="none"/>
        <c:minorTickMark val="none"/>
        <c:tickLblPos val="none"/>
        <c:spPr>
          <a:ln>
            <a:noFill/>
          </a:ln>
        </c:spPr>
        <c:crossAx val="36211712"/>
        <c:crosses val="max"/>
        <c:crossBetween val="between"/>
      </c:valAx>
      <c:catAx>
        <c:axId val="36211712"/>
        <c:scaling>
          <c:orientation val="minMax"/>
        </c:scaling>
        <c:delete val="1"/>
        <c:axPos val="b"/>
        <c:numFmt formatCode="General" sourceLinked="1"/>
        <c:majorTickMark val="out"/>
        <c:minorTickMark val="none"/>
        <c:tickLblPos val="nextTo"/>
        <c:crossAx val="36210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SPHERE PCN</c:v>
                </c:pt>
                <c:pt idx="1">
                  <c:v>WEST-HILL HEALTH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
                <c:pt idx="0">
                  <c:v>SPHERE PCN</c:v>
                </c:pt>
                <c:pt idx="1">
                  <c:v>WEST-HILL HEALTH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SPHERE PCN</c:v>
                </c:pt>
                <c:pt idx="1">
                  <c:v>WEST-HILL HEALTH PCN</c:v>
                </c:pt>
              </c:strCache>
            </c:strRef>
          </c:cat>
          <c:val>
            <c:numRef>
              <c:f>Sheet1!$F$2:$F$45</c:f>
              <c:numCache>
                <c:formatCode>General</c:formatCode>
                <c:ptCount val="44"/>
                <c:pt idx="0">
                  <c:v>0.88</c:v>
                </c:pt>
                <c:pt idx="1">
                  <c:v>0.9</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
                <c:pt idx="0">
                  <c:v>SPHERE PCN</c:v>
                </c:pt>
                <c:pt idx="1">
                  <c:v>WEST-HILL HEALTH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
                <c:pt idx="0">
                  <c:v>SPHERE PCN</c:v>
                </c:pt>
                <c:pt idx="1">
                  <c:v>WEST-HILL HEALTH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191017344"/>
        <c:axId val="1910155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SPHERE PCN</c:v>
                </c:pt>
                <c:pt idx="1">
                  <c:v>WEST-HILL HEALTH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205-4086-8582-29BAD4A4738C}"/>
              </c:ext>
            </c:extLst>
          </c:dPt>
          <c:cat>
            <c:strRef>
              <c:f>Sheet1!$A$2:$A$45</c:f>
              <c:strCache>
                <c:ptCount val="2"/>
                <c:pt idx="0">
                  <c:v>SPHERE PCN</c:v>
                </c:pt>
                <c:pt idx="1">
                  <c:v>WEST-HILL HEALTH PCN</c:v>
                </c:pt>
              </c:strCache>
            </c:strRef>
          </c:cat>
          <c:val>
            <c:numRef>
              <c:f>Sheet1!$C$2:$C$45</c:f>
              <c:numCache>
                <c:formatCode>0%</c:formatCode>
                <c:ptCount val="44"/>
                <c:pt idx="0">
                  <c:v>0.88</c:v>
                </c:pt>
                <c:pt idx="1">
                  <c:v>0.9</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190884480"/>
        <c:axId val="191014016"/>
      </c:lineChart>
      <c:catAx>
        <c:axId val="19088448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1014016"/>
        <c:crosses val="autoZero"/>
        <c:auto val="1"/>
        <c:lblAlgn val="ctr"/>
        <c:lblOffset val="100"/>
        <c:noMultiLvlLbl val="0"/>
      </c:catAx>
      <c:valAx>
        <c:axId val="1910140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0884480"/>
        <c:crosses val="autoZero"/>
        <c:crossBetween val="between"/>
      </c:valAx>
      <c:valAx>
        <c:axId val="191015552"/>
        <c:scaling>
          <c:orientation val="minMax"/>
          <c:max val="1"/>
          <c:min val="0"/>
        </c:scaling>
        <c:delete val="0"/>
        <c:axPos val="r"/>
        <c:numFmt formatCode="0%" sourceLinked="1"/>
        <c:majorTickMark val="none"/>
        <c:minorTickMark val="none"/>
        <c:tickLblPos val="none"/>
        <c:spPr>
          <a:ln>
            <a:noFill/>
          </a:ln>
        </c:spPr>
        <c:crossAx val="191017344"/>
        <c:crosses val="max"/>
        <c:crossBetween val="between"/>
      </c:valAx>
      <c:catAx>
        <c:axId val="191017344"/>
        <c:scaling>
          <c:orientation val="minMax"/>
        </c:scaling>
        <c:delete val="1"/>
        <c:axPos val="b"/>
        <c:numFmt formatCode="General" sourceLinked="1"/>
        <c:majorTickMark val="out"/>
        <c:minorTickMark val="none"/>
        <c:tickLblPos val="nextTo"/>
        <c:crossAx val="1910155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26</c:v>
                </c:pt>
                <c:pt idx="1">
                  <c:v>47</c:v>
                </c:pt>
                <c:pt idx="2">
                  <c:v>19</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30</c:v>
                </c:pt>
                <c:pt idx="1">
                  <c:v>27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716736"/>
        <c:axId val="81718272"/>
      </c:lineChart>
      <c:catAx>
        <c:axId val="817167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718272"/>
        <c:crosses val="autoZero"/>
        <c:auto val="1"/>
        <c:lblAlgn val="ctr"/>
        <c:lblOffset val="100"/>
        <c:noMultiLvlLbl val="0"/>
      </c:catAx>
      <c:valAx>
        <c:axId val="817182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7167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Sheet1!$F$2:$F$45</c:f>
              <c:numCache>
                <c:formatCode>General</c:formatCode>
                <c:ptCount val="44"/>
                <c:pt idx="0">
                  <c:v>0.52</c:v>
                </c:pt>
                <c:pt idx="1">
                  <c:v>0.53</c:v>
                </c:pt>
                <c:pt idx="2">
                  <c:v>0.56000000000000005</c:v>
                </c:pt>
                <c:pt idx="3">
                  <c:v>0.56000000000000005</c:v>
                </c:pt>
                <c:pt idx="4">
                  <c:v>0.6</c:v>
                </c:pt>
                <c:pt idx="5">
                  <c:v>0.64</c:v>
                </c:pt>
                <c:pt idx="6">
                  <c:v>0.64</c:v>
                </c:pt>
                <c:pt idx="7">
                  <c:v>0.65</c:v>
                </c:pt>
                <c:pt idx="8">
                  <c:v>0.66</c:v>
                </c:pt>
                <c:pt idx="9">
                  <c:v>0.67</c:v>
                </c:pt>
                <c:pt idx="10">
                  <c:v>0.68</c:v>
                </c:pt>
                <c:pt idx="11">
                  <c:v>0.68</c:v>
                </c:pt>
                <c:pt idx="12">
                  <c:v>0.68</c:v>
                </c:pt>
                <c:pt idx="13">
                  <c:v>0.68</c:v>
                </c:pt>
                <c:pt idx="14">
                  <c:v>0.69</c:v>
                </c:pt>
                <c:pt idx="15">
                  <c:v>0.7</c:v>
                </c:pt>
                <c:pt idx="16">
                  <c:v>0.7</c:v>
                </c:pt>
                <c:pt idx="17">
                  <c:v>0.7</c:v>
                </c:pt>
                <c:pt idx="18">
                  <c:v>0.7</c:v>
                </c:pt>
                <c:pt idx="19">
                  <c:v>0.72</c:v>
                </c:pt>
                <c:pt idx="20">
                  <c:v>0.72</c:v>
                </c:pt>
                <c:pt idx="21">
                  <c:v>0.73</c:v>
                </c:pt>
                <c:pt idx="22">
                  <c:v>0.73</c:v>
                </c:pt>
                <c:pt idx="23">
                  <c:v>0.73</c:v>
                </c:pt>
                <c:pt idx="24">
                  <c:v>0.74</c:v>
                </c:pt>
                <c:pt idx="25">
                  <c:v>0.74</c:v>
                </c:pt>
                <c:pt idx="26">
                  <c:v>0.74</c:v>
                </c:pt>
                <c:pt idx="27">
                  <c:v>0.75</c:v>
                </c:pt>
                <c:pt idx="28">
                  <c:v>0.75</c:v>
                </c:pt>
                <c:pt idx="29">
                  <c:v>0.75</c:v>
                </c:pt>
                <c:pt idx="30">
                  <c:v>0.76</c:v>
                </c:pt>
                <c:pt idx="31">
                  <c:v>0.77</c:v>
                </c:pt>
                <c:pt idx="32">
                  <c:v>0.78</c:v>
                </c:pt>
                <c:pt idx="33">
                  <c:v>0.79</c:v>
                </c:pt>
                <c:pt idx="34">
                  <c:v>0.8</c:v>
                </c:pt>
                <c:pt idx="35">
                  <c:v>0.8</c:v>
                </c:pt>
                <c:pt idx="36">
                  <c:v>0.81</c:v>
                </c:pt>
                <c:pt idx="37">
                  <c:v>0.81</c:v>
                </c:pt>
                <c:pt idx="38">
                  <c:v>0.82</c:v>
                </c:pt>
                <c:pt idx="39">
                  <c:v>0.82</c:v>
                </c:pt>
                <c:pt idx="40">
                  <c:v>0.83</c:v>
                </c:pt>
                <c:pt idx="41">
                  <c:v>0.83</c:v>
                </c:pt>
                <c:pt idx="42">
                  <c:v>0.83</c:v>
                </c:pt>
                <c:pt idx="43">
                  <c:v>0.85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28960"/>
        <c:axId val="823274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4"/>
                <c:pt idx="0">
                  <c:v>BRENT SOUTH KWH PCN</c:v>
                </c:pt>
                <c:pt idx="1">
                  <c:v>BRENT CENTRAL KWH PCN</c:v>
                </c:pt>
                <c:pt idx="2">
                  <c:v>HEALTH ALLIANCE PCN</c:v>
                </c:pt>
                <c:pt idx="3">
                  <c:v>HEALTHSENSE PCN</c:v>
                </c:pt>
                <c:pt idx="4">
                  <c:v>BRENTWORTH PCN</c:v>
                </c:pt>
                <c:pt idx="5">
                  <c:v>COLNE UNION PCN</c:v>
                </c:pt>
                <c:pt idx="6">
                  <c:v>HH COLLABORATIVE PCN</c:v>
                </c:pt>
                <c:pt idx="7">
                  <c:v>BRENT NORTH KWH PCN</c:v>
                </c:pt>
                <c:pt idx="8">
                  <c:v>GREAT WEST ROAD PCN</c:v>
                </c:pt>
                <c:pt idx="9">
                  <c:v>KILBURN PARTNERSHIP PCN</c:v>
                </c:pt>
                <c:pt idx="10">
                  <c:v>HARNESS SOUTH PCN</c:v>
                </c:pt>
                <c:pt idx="11">
                  <c:v>NORTH SOUTHALL PCN</c:v>
                </c:pt>
                <c:pt idx="12">
                  <c:v>SOUTH FULHAM PCN</c:v>
                </c:pt>
                <c:pt idx="13">
                  <c:v>SOUTH SOUTHALL PCN</c:v>
                </c:pt>
                <c:pt idx="14">
                  <c:v>NORTHOLT PCN</c:v>
                </c:pt>
                <c:pt idx="15">
                  <c:v>NORTH CONNECT PCN</c:v>
                </c:pt>
                <c:pt idx="16">
                  <c:v>HARNESS NORTH PCN</c:v>
                </c:pt>
                <c:pt idx="17">
                  <c:v>HARROW EAST PCN</c:v>
                </c:pt>
                <c:pt idx="18">
                  <c:v>BRENT WEST KWH PCN</c:v>
                </c:pt>
                <c:pt idx="19">
                  <c:v>HAMMERSMITH &amp; FULHAM PARTNERSHIP PCN</c:v>
                </c:pt>
                <c:pt idx="20">
                  <c:v>LONG LANE FIRST CARE GROUP PCN</c:v>
                </c:pt>
                <c:pt idx="21">
                  <c:v>ICS</c:v>
                </c:pt>
                <c:pt idx="22">
                  <c:v>SOUTH CENTRAL EALING PCN</c:v>
                </c:pt>
                <c:pt idx="23">
                  <c:v>NORTH HAMMERSMITH &amp; FULHAM PCN</c:v>
                </c:pt>
                <c:pt idx="24">
                  <c:v>HOUNSLOW HEALTH PCN</c:v>
                </c:pt>
                <c:pt idx="25">
                  <c:v>NGP PCN</c:v>
                </c:pt>
                <c:pt idx="26">
                  <c:v>SYNERGY PCN</c:v>
                </c:pt>
                <c:pt idx="27">
                  <c:v>GREENWELL PCN</c:v>
                </c:pt>
                <c:pt idx="28">
                  <c:v>HAMMERSMITH &amp; FULHAM CENTRAL PCN</c:v>
                </c:pt>
                <c:pt idx="29">
                  <c:v>FELTHAM &amp; BEDFONNT PCN</c:v>
                </c:pt>
                <c:pt idx="30">
                  <c:v>HARROW COLLABORATIVE PCN</c:v>
                </c:pt>
                <c:pt idx="31">
                  <c:v>WEST END &amp; MARYLEBONE PCN</c:v>
                </c:pt>
                <c:pt idx="32">
                  <c:v>SPHERE PCN</c:v>
                </c:pt>
                <c:pt idx="33">
                  <c:v>SOUTH WESTMINSTER PCN</c:v>
                </c:pt>
                <c:pt idx="34">
                  <c:v>REGENT HEALTH PCN</c:v>
                </c:pt>
                <c:pt idx="35">
                  <c:v>THE EALING NETWORK PCN</c:v>
                </c:pt>
                <c:pt idx="36">
                  <c:v>CELADINE HEALTH &amp; METROCARE PCN</c:v>
                </c:pt>
                <c:pt idx="37">
                  <c:v>K AND C SOUTH PCN</c:v>
                </c:pt>
                <c:pt idx="38">
                  <c:v>CHISWICK PCN</c:v>
                </c:pt>
                <c:pt idx="39">
                  <c:v>ACTON PCN</c:v>
                </c:pt>
                <c:pt idx="40">
                  <c:v>BROMPTON HEALTH PCN</c:v>
                </c:pt>
                <c:pt idx="41">
                  <c:v>BABYLON GP AT HAND PCN</c:v>
                </c:pt>
                <c:pt idx="42">
                  <c:v>ST JOHN'S WOOD &amp; MAIDA VALE PCN</c:v>
                </c:pt>
                <c:pt idx="43">
                  <c:v>NEOHEALTH PCN</c:v>
                </c:pt>
              </c:strCache>
            </c:strRef>
          </c:cat>
          <c:val>
            <c:numRef>
              <c:f>Sheet1!$C$2:$C$45</c:f>
              <c:numCache>
                <c:formatCode>0%</c:formatCode>
                <c:ptCount val="44"/>
                <c:pt idx="0">
                  <c:v>0.52</c:v>
                </c:pt>
                <c:pt idx="1">
                  <c:v>0.53</c:v>
                </c:pt>
                <c:pt idx="2">
                  <c:v>0.56000000000000005</c:v>
                </c:pt>
                <c:pt idx="3">
                  <c:v>0.56000000000000005</c:v>
                </c:pt>
                <c:pt idx="4">
                  <c:v>0.6</c:v>
                </c:pt>
                <c:pt idx="5">
                  <c:v>0.64</c:v>
                </c:pt>
                <c:pt idx="6">
                  <c:v>0.64</c:v>
                </c:pt>
                <c:pt idx="7">
                  <c:v>0.65</c:v>
                </c:pt>
                <c:pt idx="8">
                  <c:v>0.66</c:v>
                </c:pt>
                <c:pt idx="9">
                  <c:v>0.67</c:v>
                </c:pt>
                <c:pt idx="10">
                  <c:v>0.68</c:v>
                </c:pt>
                <c:pt idx="11">
                  <c:v>0.68</c:v>
                </c:pt>
                <c:pt idx="12">
                  <c:v>0.68</c:v>
                </c:pt>
                <c:pt idx="13">
                  <c:v>0.68</c:v>
                </c:pt>
                <c:pt idx="14">
                  <c:v>0.69</c:v>
                </c:pt>
                <c:pt idx="15">
                  <c:v>0.7</c:v>
                </c:pt>
                <c:pt idx="16">
                  <c:v>0.7</c:v>
                </c:pt>
                <c:pt idx="17">
                  <c:v>0.7</c:v>
                </c:pt>
                <c:pt idx="18">
                  <c:v>0.7</c:v>
                </c:pt>
                <c:pt idx="19">
                  <c:v>0.72</c:v>
                </c:pt>
                <c:pt idx="20">
                  <c:v>0.72</c:v>
                </c:pt>
                <c:pt idx="21">
                  <c:v>-10</c:v>
                </c:pt>
                <c:pt idx="22">
                  <c:v>0.73</c:v>
                </c:pt>
                <c:pt idx="23">
                  <c:v>0.73</c:v>
                </c:pt>
                <c:pt idx="24">
                  <c:v>0.74</c:v>
                </c:pt>
                <c:pt idx="25">
                  <c:v>0.74</c:v>
                </c:pt>
                <c:pt idx="26">
                  <c:v>0.74</c:v>
                </c:pt>
                <c:pt idx="27">
                  <c:v>0.75</c:v>
                </c:pt>
                <c:pt idx="28">
                  <c:v>0.75</c:v>
                </c:pt>
                <c:pt idx="29">
                  <c:v>0.75</c:v>
                </c:pt>
                <c:pt idx="30">
                  <c:v>0.76</c:v>
                </c:pt>
                <c:pt idx="31">
                  <c:v>0.77</c:v>
                </c:pt>
                <c:pt idx="32">
                  <c:v>0.78</c:v>
                </c:pt>
                <c:pt idx="33">
                  <c:v>0.79</c:v>
                </c:pt>
                <c:pt idx="34">
                  <c:v>0.8</c:v>
                </c:pt>
                <c:pt idx="35">
                  <c:v>0.8</c:v>
                </c:pt>
                <c:pt idx="36">
                  <c:v>0.81</c:v>
                </c:pt>
                <c:pt idx="37">
                  <c:v>0.81</c:v>
                </c:pt>
                <c:pt idx="38">
                  <c:v>0.82</c:v>
                </c:pt>
                <c:pt idx="39">
                  <c:v>0.82</c:v>
                </c:pt>
                <c:pt idx="40">
                  <c:v>0.83</c:v>
                </c:pt>
                <c:pt idx="41">
                  <c:v>0.83</c:v>
                </c:pt>
                <c:pt idx="42">
                  <c:v>0.83</c:v>
                </c:pt>
                <c:pt idx="43">
                  <c:v>0.85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0.73</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19232"/>
        <c:axId val="82325888"/>
      </c:lineChart>
      <c:catAx>
        <c:axId val="82319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25888"/>
        <c:crosses val="autoZero"/>
        <c:auto val="1"/>
        <c:lblAlgn val="ctr"/>
        <c:lblOffset val="100"/>
        <c:noMultiLvlLbl val="0"/>
      </c:catAx>
      <c:valAx>
        <c:axId val="823258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19232"/>
        <c:crosses val="autoZero"/>
        <c:crossBetween val="between"/>
      </c:valAx>
      <c:valAx>
        <c:axId val="82327424"/>
        <c:scaling>
          <c:orientation val="minMax"/>
          <c:max val="1"/>
          <c:min val="0"/>
        </c:scaling>
        <c:delete val="0"/>
        <c:axPos val="r"/>
        <c:numFmt formatCode="0%" sourceLinked="1"/>
        <c:majorTickMark val="none"/>
        <c:minorTickMark val="none"/>
        <c:tickLblPos val="none"/>
        <c:spPr>
          <a:ln>
            <a:noFill/>
          </a:ln>
        </c:spPr>
        <c:crossAx val="82328960"/>
        <c:crosses val="max"/>
        <c:crossBetween val="between"/>
      </c:valAx>
      <c:catAx>
        <c:axId val="82328960"/>
        <c:scaling>
          <c:orientation val="minMax"/>
        </c:scaling>
        <c:delete val="1"/>
        <c:axPos val="b"/>
        <c:numFmt formatCode="General" sourceLinked="1"/>
        <c:majorTickMark val="out"/>
        <c:minorTickMark val="none"/>
        <c:tickLblPos val="nextTo"/>
        <c:crossAx val="823274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WEST-HILL HEALTH PCN</c:v>
                </c:pt>
                <c:pt idx="1">
                  <c:v>INCLUSIVE HEALTH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
                <c:pt idx="0">
                  <c:v>WEST-HILL HEALTH PCN</c:v>
                </c:pt>
                <c:pt idx="1">
                  <c:v>INCLUSIVE HEALTH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WEST-HILL HEALTH PCN</c:v>
                </c:pt>
                <c:pt idx="1">
                  <c:v>INCLUSIVE HEALTH PCN</c:v>
                </c:pt>
              </c:strCache>
            </c:strRef>
          </c:cat>
          <c:val>
            <c:numRef>
              <c:f>Sheet1!$F$2:$F$45</c:f>
              <c:numCache>
                <c:formatCode>General</c:formatCode>
                <c:ptCount val="44"/>
                <c:pt idx="0">
                  <c:v>0.87</c:v>
                </c:pt>
                <c:pt idx="1">
                  <c:v>0.87</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
                <c:pt idx="0">
                  <c:v>WEST-HILL HEALTH PCN</c:v>
                </c:pt>
                <c:pt idx="1">
                  <c:v>INCLUSIVE HEALTH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
                <c:pt idx="0">
                  <c:v>WEST-HILL HEALTH PCN</c:v>
                </c:pt>
                <c:pt idx="1">
                  <c:v>INCLUSIVE HEALTH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191591168"/>
        <c:axId val="1915770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WEST-HILL HEALTH PCN</c:v>
                </c:pt>
                <c:pt idx="1">
                  <c:v>INCLUSIVE HEALTH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BF36-4707-993B-0E42FBB23393}"/>
              </c:ext>
            </c:extLst>
          </c:dPt>
          <c:cat>
            <c:strRef>
              <c:f>Sheet1!$A$2:$A$45</c:f>
              <c:strCache>
                <c:ptCount val="2"/>
                <c:pt idx="0">
                  <c:v>WEST-HILL HEALTH PCN</c:v>
                </c:pt>
                <c:pt idx="1">
                  <c:v>INCLUSIVE HEALTH PCN</c:v>
                </c:pt>
              </c:strCache>
            </c:strRef>
          </c:cat>
          <c:val>
            <c:numRef>
              <c:f>Sheet1!$C$2:$C$45</c:f>
              <c:numCache>
                <c:formatCode>0%</c:formatCode>
                <c:ptCount val="44"/>
                <c:pt idx="0">
                  <c:v>0.87</c:v>
                </c:pt>
                <c:pt idx="1">
                  <c:v>0.87</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191564800"/>
        <c:axId val="191575552"/>
      </c:lineChart>
      <c:catAx>
        <c:axId val="1915648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1575552"/>
        <c:crosses val="autoZero"/>
        <c:auto val="1"/>
        <c:lblAlgn val="ctr"/>
        <c:lblOffset val="100"/>
        <c:noMultiLvlLbl val="0"/>
      </c:catAx>
      <c:valAx>
        <c:axId val="191575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1564800"/>
        <c:crosses val="autoZero"/>
        <c:crossBetween val="between"/>
      </c:valAx>
      <c:valAx>
        <c:axId val="191577088"/>
        <c:scaling>
          <c:orientation val="minMax"/>
          <c:max val="1"/>
          <c:min val="0"/>
        </c:scaling>
        <c:delete val="0"/>
        <c:axPos val="r"/>
        <c:numFmt formatCode="0%" sourceLinked="1"/>
        <c:majorTickMark val="none"/>
        <c:minorTickMark val="none"/>
        <c:tickLblPos val="none"/>
        <c:spPr>
          <a:ln>
            <a:noFill/>
          </a:ln>
        </c:spPr>
        <c:crossAx val="191591168"/>
        <c:crosses val="max"/>
        <c:crossBetween val="between"/>
      </c:valAx>
      <c:catAx>
        <c:axId val="191591168"/>
        <c:scaling>
          <c:orientation val="minMax"/>
        </c:scaling>
        <c:delete val="1"/>
        <c:axPos val="b"/>
        <c:numFmt formatCode="General" sourceLinked="1"/>
        <c:majorTickMark val="out"/>
        <c:minorTickMark val="none"/>
        <c:tickLblPos val="nextTo"/>
        <c:crossAx val="1915770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42</c:v>
                </c:pt>
                <c:pt idx="1">
                  <c:v>45</c:v>
                </c:pt>
                <c:pt idx="2">
                  <c:v>9</c:v>
                </c:pt>
                <c:pt idx="3">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37472"/>
        <c:axId val="89739264"/>
      </c:lineChart>
      <c:catAx>
        <c:axId val="89737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39264"/>
        <c:crosses val="autoZero"/>
        <c:auto val="1"/>
        <c:lblAlgn val="ctr"/>
        <c:lblOffset val="100"/>
        <c:noMultiLvlLbl val="0"/>
      </c:catAx>
      <c:valAx>
        <c:axId val="897392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37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Sheet1!$F$2:$F$45</c:f>
              <c:numCache>
                <c:formatCode>General</c:formatCode>
                <c:ptCount val="44"/>
                <c:pt idx="0">
                  <c:v>0.78</c:v>
                </c:pt>
                <c:pt idx="1">
                  <c:v>0.8</c:v>
                </c:pt>
                <c:pt idx="2">
                  <c:v>0.8</c:v>
                </c:pt>
                <c:pt idx="3">
                  <c:v>0.81</c:v>
                </c:pt>
                <c:pt idx="4">
                  <c:v>0.81</c:v>
                </c:pt>
                <c:pt idx="5">
                  <c:v>0.82</c:v>
                </c:pt>
                <c:pt idx="6">
                  <c:v>0.82</c:v>
                </c:pt>
                <c:pt idx="7">
                  <c:v>0.83</c:v>
                </c:pt>
                <c:pt idx="8">
                  <c:v>0.83</c:v>
                </c:pt>
                <c:pt idx="9">
                  <c:v>0.84</c:v>
                </c:pt>
                <c:pt idx="10">
                  <c:v>0.84</c:v>
                </c:pt>
                <c:pt idx="11">
                  <c:v>0.84</c:v>
                </c:pt>
                <c:pt idx="12">
                  <c:v>0.85</c:v>
                </c:pt>
                <c:pt idx="13">
                  <c:v>0.85</c:v>
                </c:pt>
                <c:pt idx="14">
                  <c:v>0.85</c:v>
                </c:pt>
                <c:pt idx="15">
                  <c:v>0.85</c:v>
                </c:pt>
                <c:pt idx="16">
                  <c:v>0.86</c:v>
                </c:pt>
                <c:pt idx="17">
                  <c:v>0.86</c:v>
                </c:pt>
                <c:pt idx="18">
                  <c:v>0.86</c:v>
                </c:pt>
                <c:pt idx="19">
                  <c:v>0.86</c:v>
                </c:pt>
                <c:pt idx="20">
                  <c:v>0.87</c:v>
                </c:pt>
                <c:pt idx="21">
                  <c:v>0.87</c:v>
                </c:pt>
                <c:pt idx="22">
                  <c:v>0.87</c:v>
                </c:pt>
                <c:pt idx="23">
                  <c:v>0.87</c:v>
                </c:pt>
                <c:pt idx="24">
                  <c:v>0.87</c:v>
                </c:pt>
                <c:pt idx="25">
                  <c:v>0.87</c:v>
                </c:pt>
                <c:pt idx="26">
                  <c:v>0.88</c:v>
                </c:pt>
                <c:pt idx="27">
                  <c:v>0.88</c:v>
                </c:pt>
                <c:pt idx="28">
                  <c:v>0.88</c:v>
                </c:pt>
                <c:pt idx="29">
                  <c:v>0.88</c:v>
                </c:pt>
                <c:pt idx="30">
                  <c:v>0.88</c:v>
                </c:pt>
                <c:pt idx="31">
                  <c:v>0.88</c:v>
                </c:pt>
                <c:pt idx="32">
                  <c:v>0.89</c:v>
                </c:pt>
                <c:pt idx="33">
                  <c:v>0.89</c:v>
                </c:pt>
                <c:pt idx="34">
                  <c:v>0.89</c:v>
                </c:pt>
                <c:pt idx="35">
                  <c:v>0.89</c:v>
                </c:pt>
                <c:pt idx="36">
                  <c:v>0.9</c:v>
                </c:pt>
                <c:pt idx="37">
                  <c:v>0.9</c:v>
                </c:pt>
                <c:pt idx="38">
                  <c:v>0.9</c:v>
                </c:pt>
                <c:pt idx="39">
                  <c:v>0.9</c:v>
                </c:pt>
                <c:pt idx="40">
                  <c:v>0.9</c:v>
                </c:pt>
                <c:pt idx="41">
                  <c:v>0.9</c:v>
                </c:pt>
                <c:pt idx="42">
                  <c:v>0.91</c:v>
                </c:pt>
                <c:pt idx="43">
                  <c:v>0.92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833856"/>
        <c:axId val="898320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4"/>
                <c:pt idx="0">
                  <c:v>BRENT CENTRAL KWH PCN</c:v>
                </c:pt>
                <c:pt idx="1">
                  <c:v>HARROW EAST PCN</c:v>
                </c:pt>
                <c:pt idx="2">
                  <c:v>HEALTH ALLIANCE PCN</c:v>
                </c:pt>
                <c:pt idx="3">
                  <c:v>BRENT NORTH KWH PCN</c:v>
                </c:pt>
                <c:pt idx="4">
                  <c:v>NORTHOLT PCN</c:v>
                </c:pt>
                <c:pt idx="5">
                  <c:v>BRENTWORTH PCN</c:v>
                </c:pt>
                <c:pt idx="6">
                  <c:v>BRENT SOUTH KWH PCN</c:v>
                </c:pt>
                <c:pt idx="7">
                  <c:v>BRENT WEST KWH PCN</c:v>
                </c:pt>
                <c:pt idx="8">
                  <c:v>SOUTH SOUTHALL PCN</c:v>
                </c:pt>
                <c:pt idx="9">
                  <c:v>HARNESS NORTH PCN</c:v>
                </c:pt>
                <c:pt idx="10">
                  <c:v>COLNE UNION PCN</c:v>
                </c:pt>
                <c:pt idx="11">
                  <c:v>NORTH SOUTHALL PCN</c:v>
                </c:pt>
                <c:pt idx="12">
                  <c:v>HARROW COLLABORATIVE PCN</c:v>
                </c:pt>
                <c:pt idx="13">
                  <c:v>SOUTH FULHAM PCN</c:v>
                </c:pt>
                <c:pt idx="14">
                  <c:v>GREAT WEST ROAD PCN</c:v>
                </c:pt>
                <c:pt idx="15">
                  <c:v>LONG LANE FIRST CARE GROUP PCN</c:v>
                </c:pt>
                <c:pt idx="16">
                  <c:v>HARNESS SOUTH PCN</c:v>
                </c:pt>
                <c:pt idx="17">
                  <c:v>GREENWELL PCN</c:v>
                </c:pt>
                <c:pt idx="18">
                  <c:v>HH COLLABORATIVE PCN</c:v>
                </c:pt>
                <c:pt idx="19">
                  <c:v>NORTH HAMMERSMITH &amp; FULHAM PCN</c:v>
                </c:pt>
                <c:pt idx="20">
                  <c:v>ICS</c:v>
                </c:pt>
                <c:pt idx="21">
                  <c:v>SOUTH CENTRAL EALING PCN</c:v>
                </c:pt>
                <c:pt idx="22">
                  <c:v>BABYLON GP AT HAND PCN</c:v>
                </c:pt>
                <c:pt idx="23">
                  <c:v>HOUNSLOW HEALTH PCN</c:v>
                </c:pt>
                <c:pt idx="24">
                  <c:v>HAMMERSMITH &amp; FULHAM CENTRAL PCN</c:v>
                </c:pt>
                <c:pt idx="25">
                  <c:v>FELTHAM &amp; BEDFONNT PCN</c:v>
                </c:pt>
                <c:pt idx="26">
                  <c:v>NORTH CONNECT PCN</c:v>
                </c:pt>
                <c:pt idx="27">
                  <c:v>HAMMERSMITH &amp; FULHAM PARTNERSHIP PCN</c:v>
                </c:pt>
                <c:pt idx="28">
                  <c:v>KILBURN PARTNERSHIP PCN</c:v>
                </c:pt>
                <c:pt idx="29">
                  <c:v>NGP PCN</c:v>
                </c:pt>
                <c:pt idx="30">
                  <c:v>WEST END &amp; MARYLEBONE PCN</c:v>
                </c:pt>
                <c:pt idx="31">
                  <c:v>K AND C SOUTH PCN</c:v>
                </c:pt>
                <c:pt idx="32">
                  <c:v>SOUTH WESTMINSTER PCN</c:v>
                </c:pt>
                <c:pt idx="33">
                  <c:v>ACTON PCN</c:v>
                </c:pt>
                <c:pt idx="34">
                  <c:v>HEALTHSENSE PCN</c:v>
                </c:pt>
                <c:pt idx="35">
                  <c:v>SPHERE PCN</c:v>
                </c:pt>
                <c:pt idx="36">
                  <c:v>BROMPTON HEALTH PCN</c:v>
                </c:pt>
                <c:pt idx="37">
                  <c:v>REGENT HEALTH PCN</c:v>
                </c:pt>
                <c:pt idx="38">
                  <c:v>SYNERGY PCN</c:v>
                </c:pt>
                <c:pt idx="39">
                  <c:v>ST JOHN'S WOOD &amp; MAIDA VALE PCN</c:v>
                </c:pt>
                <c:pt idx="40">
                  <c:v>INCLUSIVE HEALTH PCN</c:v>
                </c:pt>
                <c:pt idx="41">
                  <c:v>THE EALING NETWORK PCN</c:v>
                </c:pt>
                <c:pt idx="42">
                  <c:v>CHISWICK PCN</c:v>
                </c:pt>
                <c:pt idx="43">
                  <c:v>WEST-HILL HEALTH PCN</c:v>
                </c:pt>
              </c:strCache>
            </c:strRef>
          </c:cat>
          <c:val>
            <c:numRef>
              <c:f>Sheet1!$C$2:$C$45</c:f>
              <c:numCache>
                <c:formatCode>0%</c:formatCode>
                <c:ptCount val="44"/>
                <c:pt idx="0">
                  <c:v>0.78</c:v>
                </c:pt>
                <c:pt idx="1">
                  <c:v>0.8</c:v>
                </c:pt>
                <c:pt idx="2">
                  <c:v>0.8</c:v>
                </c:pt>
                <c:pt idx="3">
                  <c:v>0.81</c:v>
                </c:pt>
                <c:pt idx="4">
                  <c:v>0.81</c:v>
                </c:pt>
                <c:pt idx="5">
                  <c:v>0.82</c:v>
                </c:pt>
                <c:pt idx="6">
                  <c:v>0.82</c:v>
                </c:pt>
                <c:pt idx="7">
                  <c:v>0.83</c:v>
                </c:pt>
                <c:pt idx="8">
                  <c:v>0.83</c:v>
                </c:pt>
                <c:pt idx="9">
                  <c:v>0.84</c:v>
                </c:pt>
                <c:pt idx="10">
                  <c:v>0.84</c:v>
                </c:pt>
                <c:pt idx="11">
                  <c:v>0.84</c:v>
                </c:pt>
                <c:pt idx="12">
                  <c:v>0.85</c:v>
                </c:pt>
                <c:pt idx="13">
                  <c:v>0.85</c:v>
                </c:pt>
                <c:pt idx="14">
                  <c:v>0.85</c:v>
                </c:pt>
                <c:pt idx="15">
                  <c:v>0.85</c:v>
                </c:pt>
                <c:pt idx="16">
                  <c:v>0.86</c:v>
                </c:pt>
                <c:pt idx="17">
                  <c:v>0.86</c:v>
                </c:pt>
                <c:pt idx="18">
                  <c:v>0.86</c:v>
                </c:pt>
                <c:pt idx="19">
                  <c:v>0.86</c:v>
                </c:pt>
                <c:pt idx="20">
                  <c:v>-10</c:v>
                </c:pt>
                <c:pt idx="21">
                  <c:v>0.87</c:v>
                </c:pt>
                <c:pt idx="22">
                  <c:v>0.87</c:v>
                </c:pt>
                <c:pt idx="23">
                  <c:v>0.87</c:v>
                </c:pt>
                <c:pt idx="24">
                  <c:v>0.87</c:v>
                </c:pt>
                <c:pt idx="25">
                  <c:v>0.87</c:v>
                </c:pt>
                <c:pt idx="26">
                  <c:v>0.88</c:v>
                </c:pt>
                <c:pt idx="27">
                  <c:v>0.88</c:v>
                </c:pt>
                <c:pt idx="28">
                  <c:v>0.88</c:v>
                </c:pt>
                <c:pt idx="29">
                  <c:v>0.88</c:v>
                </c:pt>
                <c:pt idx="30">
                  <c:v>0.88</c:v>
                </c:pt>
                <c:pt idx="31">
                  <c:v>0.88</c:v>
                </c:pt>
                <c:pt idx="32">
                  <c:v>0.89</c:v>
                </c:pt>
                <c:pt idx="33">
                  <c:v>0.89</c:v>
                </c:pt>
                <c:pt idx="34">
                  <c:v>0.89</c:v>
                </c:pt>
                <c:pt idx="35">
                  <c:v>0.89</c:v>
                </c:pt>
                <c:pt idx="36">
                  <c:v>0.9</c:v>
                </c:pt>
                <c:pt idx="37">
                  <c:v>0.9</c:v>
                </c:pt>
                <c:pt idx="38">
                  <c:v>0.9</c:v>
                </c:pt>
                <c:pt idx="39">
                  <c:v>0.9</c:v>
                </c:pt>
                <c:pt idx="40">
                  <c:v>0.9</c:v>
                </c:pt>
                <c:pt idx="41">
                  <c:v>0.9</c:v>
                </c:pt>
                <c:pt idx="42">
                  <c:v>0.91</c:v>
                </c:pt>
                <c:pt idx="43">
                  <c:v>0.92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0.87</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827968"/>
        <c:axId val="89830528"/>
      </c:lineChart>
      <c:catAx>
        <c:axId val="8982796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830528"/>
        <c:crosses val="autoZero"/>
        <c:auto val="1"/>
        <c:lblAlgn val="ctr"/>
        <c:lblOffset val="100"/>
        <c:noMultiLvlLbl val="0"/>
      </c:catAx>
      <c:valAx>
        <c:axId val="898305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827968"/>
        <c:crosses val="autoZero"/>
        <c:crossBetween val="between"/>
      </c:valAx>
      <c:valAx>
        <c:axId val="89832064"/>
        <c:scaling>
          <c:orientation val="minMax"/>
          <c:max val="1"/>
          <c:min val="0"/>
        </c:scaling>
        <c:delete val="0"/>
        <c:axPos val="r"/>
        <c:numFmt formatCode="0%" sourceLinked="1"/>
        <c:majorTickMark val="none"/>
        <c:minorTickMark val="none"/>
        <c:tickLblPos val="none"/>
        <c:spPr>
          <a:ln>
            <a:noFill/>
          </a:ln>
        </c:spPr>
        <c:crossAx val="89833856"/>
        <c:crosses val="max"/>
        <c:crossBetween val="between"/>
      </c:valAx>
      <c:catAx>
        <c:axId val="89833856"/>
        <c:scaling>
          <c:orientation val="minMax"/>
        </c:scaling>
        <c:delete val="1"/>
        <c:axPos val="b"/>
        <c:numFmt formatCode="General" sourceLinked="1"/>
        <c:majorTickMark val="out"/>
        <c:minorTickMark val="none"/>
        <c:tickLblPos val="nextTo"/>
        <c:crossAx val="898320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CELADINE HEALTH &amp; METROCARE PCN</c:v>
                </c:pt>
                <c:pt idx="1">
                  <c:v>NEOHEALTH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
                <c:pt idx="0">
                  <c:v>CELADINE HEALTH &amp; METROCARE PCN</c:v>
                </c:pt>
                <c:pt idx="1">
                  <c:v>NEOHEALTH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CELADINE HEALTH &amp; METROCARE PCN</c:v>
                </c:pt>
                <c:pt idx="1">
                  <c:v>NEOHEALTH PCN</c:v>
                </c:pt>
              </c:strCache>
            </c:strRef>
          </c:cat>
          <c:val>
            <c:numRef>
              <c:f>Sheet1!$F$2:$F$45</c:f>
              <c:numCache>
                <c:formatCode>General</c:formatCode>
                <c:ptCount val="44"/>
                <c:pt idx="0">
                  <c:v>0.92</c:v>
                </c:pt>
                <c:pt idx="1">
                  <c:v>0.92</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
                <c:pt idx="0">
                  <c:v>CELADINE HEALTH &amp; METROCARE PCN</c:v>
                </c:pt>
                <c:pt idx="1">
                  <c:v>NEOHEALTH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
                <c:pt idx="0">
                  <c:v>CELADINE HEALTH &amp; METROCARE PCN</c:v>
                </c:pt>
                <c:pt idx="1">
                  <c:v>NEOHEALTH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192907136"/>
        <c:axId val="1929056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CELADINE HEALTH &amp; METROCARE PCN</c:v>
                </c:pt>
                <c:pt idx="1">
                  <c:v>NEOHEALTH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5F09-4F02-BA13-BD22460DB64F}"/>
              </c:ext>
            </c:extLst>
          </c:dPt>
          <c:cat>
            <c:strRef>
              <c:f>Sheet1!$A$2:$A$45</c:f>
              <c:strCache>
                <c:ptCount val="2"/>
                <c:pt idx="0">
                  <c:v>CELADINE HEALTH &amp; METROCARE PCN</c:v>
                </c:pt>
                <c:pt idx="1">
                  <c:v>NEOHEALTH PCN</c:v>
                </c:pt>
              </c:strCache>
            </c:strRef>
          </c:cat>
          <c:val>
            <c:numRef>
              <c:f>Sheet1!$C$2:$C$45</c:f>
              <c:numCache>
                <c:formatCode>0%</c:formatCode>
                <c:ptCount val="44"/>
                <c:pt idx="0">
                  <c:v>0.92</c:v>
                </c:pt>
                <c:pt idx="1">
                  <c:v>0.92</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192799104"/>
        <c:axId val="192801408"/>
      </c:lineChart>
      <c:catAx>
        <c:axId val="1927991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2801408"/>
        <c:crosses val="autoZero"/>
        <c:auto val="1"/>
        <c:lblAlgn val="ctr"/>
        <c:lblOffset val="100"/>
        <c:noMultiLvlLbl val="0"/>
      </c:catAx>
      <c:valAx>
        <c:axId val="1928014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2799104"/>
        <c:crosses val="autoZero"/>
        <c:crossBetween val="between"/>
      </c:valAx>
      <c:valAx>
        <c:axId val="192905600"/>
        <c:scaling>
          <c:orientation val="minMax"/>
          <c:max val="1"/>
          <c:min val="0"/>
        </c:scaling>
        <c:delete val="0"/>
        <c:axPos val="r"/>
        <c:numFmt formatCode="0%" sourceLinked="1"/>
        <c:majorTickMark val="none"/>
        <c:minorTickMark val="none"/>
        <c:tickLblPos val="none"/>
        <c:spPr>
          <a:ln>
            <a:noFill/>
          </a:ln>
        </c:spPr>
        <c:crossAx val="192907136"/>
        <c:crosses val="max"/>
        <c:crossBetween val="between"/>
      </c:valAx>
      <c:catAx>
        <c:axId val="192907136"/>
        <c:scaling>
          <c:orientation val="minMax"/>
        </c:scaling>
        <c:delete val="1"/>
        <c:axPos val="b"/>
        <c:numFmt formatCode="General" sourceLinked="1"/>
        <c:majorTickMark val="out"/>
        <c:minorTickMark val="none"/>
        <c:tickLblPos val="nextTo"/>
        <c:crossAx val="1929056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27</c:v>
                </c:pt>
                <c:pt idx="1">
                  <c:v>27</c:v>
                </c:pt>
                <c:pt idx="2">
                  <c:v>12</c:v>
                </c:pt>
                <c:pt idx="3">
                  <c:v>23</c:v>
                </c:pt>
                <c:pt idx="4">
                  <c:v>48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388608"/>
        <c:axId val="98402688"/>
      </c:barChart>
      <c:catAx>
        <c:axId val="9838860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402688"/>
        <c:crosses val="autoZero"/>
        <c:auto val="1"/>
        <c:lblAlgn val="ctr"/>
        <c:lblOffset val="100"/>
        <c:noMultiLvlLbl val="0"/>
      </c:catAx>
      <c:valAx>
        <c:axId val="9840268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38860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68</c:v>
                </c:pt>
                <c:pt idx="1">
                  <c:v>39</c:v>
                </c:pt>
                <c:pt idx="2">
                  <c:v>31</c:v>
                </c:pt>
                <c:pt idx="3">
                  <c:v>67</c:v>
                </c:pt>
                <c:pt idx="4">
                  <c:v>62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15</c:v>
                </c:pt>
                <c:pt idx="1">
                  <c:v>18</c:v>
                </c:pt>
                <c:pt idx="2">
                  <c:v>3</c:v>
                </c:pt>
                <c:pt idx="3">
                  <c:v>13</c:v>
                </c:pt>
                <c:pt idx="4">
                  <c:v>20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426880"/>
        <c:axId val="98428416"/>
      </c:stockChart>
      <c:catAx>
        <c:axId val="98426880"/>
        <c:scaling>
          <c:orientation val="minMax"/>
        </c:scaling>
        <c:delete val="1"/>
        <c:axPos val="b"/>
        <c:numFmt formatCode="m/d/yyyy" sourceLinked="1"/>
        <c:majorTickMark val="out"/>
        <c:minorTickMark val="none"/>
        <c:tickLblPos val="nextTo"/>
        <c:crossAx val="98428416"/>
        <c:crosses val="autoZero"/>
        <c:auto val="1"/>
        <c:lblAlgn val="ctr"/>
        <c:lblOffset val="100"/>
        <c:noMultiLvlLbl val="0"/>
      </c:catAx>
      <c:valAx>
        <c:axId val="98428416"/>
        <c:scaling>
          <c:orientation val="minMax"/>
          <c:max val="100"/>
          <c:min val="0"/>
        </c:scaling>
        <c:delete val="1"/>
        <c:axPos val="l"/>
        <c:numFmt formatCode="m/d/yyyy" sourceLinked="1"/>
        <c:majorTickMark val="out"/>
        <c:minorTickMark val="none"/>
        <c:tickLblPos val="nextTo"/>
        <c:crossAx val="9842688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28</c:v>
                </c:pt>
                <c:pt idx="1">
                  <c:v>48</c:v>
                </c:pt>
                <c:pt idx="2">
                  <c:v>17</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75</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25</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39808"/>
        <c:axId val="100841344"/>
      </c:lineChart>
      <c:catAx>
        <c:axId val="1008398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41344"/>
        <c:crosses val="autoZero"/>
        <c:auto val="1"/>
        <c:lblAlgn val="ctr"/>
        <c:lblOffset val="100"/>
        <c:noMultiLvlLbl val="0"/>
      </c:catAx>
      <c:valAx>
        <c:axId val="1008413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398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Sheet1!$F$2:$F$45</c:f>
              <c:numCache>
                <c:formatCode>General</c:formatCode>
                <c:ptCount val="44"/>
                <c:pt idx="0">
                  <c:v>0.64</c:v>
                </c:pt>
                <c:pt idx="1">
                  <c:v>0.65</c:v>
                </c:pt>
                <c:pt idx="2">
                  <c:v>0.66</c:v>
                </c:pt>
                <c:pt idx="3">
                  <c:v>0.67</c:v>
                </c:pt>
                <c:pt idx="4">
                  <c:v>0.68</c:v>
                </c:pt>
                <c:pt idx="5">
                  <c:v>0.68</c:v>
                </c:pt>
                <c:pt idx="6">
                  <c:v>0.7</c:v>
                </c:pt>
                <c:pt idx="7">
                  <c:v>0.71</c:v>
                </c:pt>
                <c:pt idx="8">
                  <c:v>0.71</c:v>
                </c:pt>
                <c:pt idx="9">
                  <c:v>0.71</c:v>
                </c:pt>
                <c:pt idx="10">
                  <c:v>0.72</c:v>
                </c:pt>
                <c:pt idx="11">
                  <c:v>0.72</c:v>
                </c:pt>
                <c:pt idx="12">
                  <c:v>0.73</c:v>
                </c:pt>
                <c:pt idx="13">
                  <c:v>0.73</c:v>
                </c:pt>
                <c:pt idx="14">
                  <c:v>0.73</c:v>
                </c:pt>
                <c:pt idx="15">
                  <c:v>0.74</c:v>
                </c:pt>
                <c:pt idx="16">
                  <c:v>0.74</c:v>
                </c:pt>
                <c:pt idx="17">
                  <c:v>0.74</c:v>
                </c:pt>
                <c:pt idx="18">
                  <c:v>0.74</c:v>
                </c:pt>
                <c:pt idx="19">
                  <c:v>0.74</c:v>
                </c:pt>
                <c:pt idx="20">
                  <c:v>0.75</c:v>
                </c:pt>
                <c:pt idx="21">
                  <c:v>0.75</c:v>
                </c:pt>
                <c:pt idx="22">
                  <c:v>0.75</c:v>
                </c:pt>
                <c:pt idx="23">
                  <c:v>0.76</c:v>
                </c:pt>
                <c:pt idx="24">
                  <c:v>0.76</c:v>
                </c:pt>
                <c:pt idx="25">
                  <c:v>0.76</c:v>
                </c:pt>
                <c:pt idx="26">
                  <c:v>0.76</c:v>
                </c:pt>
                <c:pt idx="27">
                  <c:v>0.76</c:v>
                </c:pt>
                <c:pt idx="28">
                  <c:v>0.76</c:v>
                </c:pt>
                <c:pt idx="29">
                  <c:v>0.76</c:v>
                </c:pt>
                <c:pt idx="30">
                  <c:v>0.77</c:v>
                </c:pt>
                <c:pt idx="31">
                  <c:v>0.77</c:v>
                </c:pt>
                <c:pt idx="32">
                  <c:v>0.77</c:v>
                </c:pt>
                <c:pt idx="33">
                  <c:v>0.77</c:v>
                </c:pt>
                <c:pt idx="34">
                  <c:v>0.78</c:v>
                </c:pt>
                <c:pt idx="35">
                  <c:v>0.78</c:v>
                </c:pt>
                <c:pt idx="36">
                  <c:v>0.78</c:v>
                </c:pt>
                <c:pt idx="37">
                  <c:v>0.79</c:v>
                </c:pt>
                <c:pt idx="38">
                  <c:v>0.79</c:v>
                </c:pt>
                <c:pt idx="39">
                  <c:v>0.8</c:v>
                </c:pt>
                <c:pt idx="40">
                  <c:v>0.81</c:v>
                </c:pt>
                <c:pt idx="41">
                  <c:v>0.81</c:v>
                </c:pt>
                <c:pt idx="42">
                  <c:v>0.81</c:v>
                </c:pt>
                <c:pt idx="43">
                  <c:v>0.81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28768"/>
        <c:axId val="1033272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BRENT NORTH KWH PCN</c:v>
                </c:pt>
                <c:pt idx="1">
                  <c:v>BRENT SOUTH KWH PCN</c:v>
                </c:pt>
                <c:pt idx="2">
                  <c:v>WEST END &amp; MARYLEBONE PCN</c:v>
                </c:pt>
                <c:pt idx="3">
                  <c:v>NORTH CONNECT PCN</c:v>
                </c:pt>
                <c:pt idx="4">
                  <c:v>HARNESS SOUTH PCN</c:v>
                </c:pt>
                <c:pt idx="5">
                  <c:v>BRENT CENTRAL KWH PCN</c:v>
                </c:pt>
                <c:pt idx="6">
                  <c:v>SOUTH FULHAM PCN</c:v>
                </c:pt>
                <c:pt idx="7">
                  <c:v>HARROW EAST PCN</c:v>
                </c:pt>
                <c:pt idx="8">
                  <c:v>HH COLLABORATIVE PCN</c:v>
                </c:pt>
                <c:pt idx="9">
                  <c:v>LONG LANE FIRST CARE GROUP PCN</c:v>
                </c:pt>
                <c:pt idx="10">
                  <c:v>K AND C SOUTH PCN</c:v>
                </c:pt>
                <c:pt idx="11">
                  <c:v>ST JOHN'S WOOD &amp; MAIDA VALE PCN</c:v>
                </c:pt>
                <c:pt idx="12">
                  <c:v>HARROW COLLABORATIVE PCN</c:v>
                </c:pt>
                <c:pt idx="13">
                  <c:v>KILBURN PARTNERSHIP PCN</c:v>
                </c:pt>
                <c:pt idx="14">
                  <c:v>HEALTH ALLIANCE PCN</c:v>
                </c:pt>
                <c:pt idx="15">
                  <c:v>HAMMERSMITH &amp; FULHAM PARTNERSHIP PCN</c:v>
                </c:pt>
                <c:pt idx="16">
                  <c:v>NGP PCN</c:v>
                </c:pt>
                <c:pt idx="17">
                  <c:v>COLNE UNION PCN</c:v>
                </c:pt>
                <c:pt idx="18">
                  <c:v>NORTH HAMMERSMITH &amp; FULHAM PCN</c:v>
                </c:pt>
                <c:pt idx="19">
                  <c:v>GREAT WEST ROAD PCN</c:v>
                </c:pt>
                <c:pt idx="20">
                  <c:v>HARNESS NORTH PCN</c:v>
                </c:pt>
                <c:pt idx="21">
                  <c:v>BRENTWORTH PCN</c:v>
                </c:pt>
                <c:pt idx="22">
                  <c:v>NORTHOLT PCN</c:v>
                </c:pt>
                <c:pt idx="23">
                  <c:v>ICS</c:v>
                </c:pt>
                <c:pt idx="24">
                  <c:v>SOUTH WESTMINSTER PCN</c:v>
                </c:pt>
                <c:pt idx="25">
                  <c:v>BROMPTON HEALTH PCN</c:v>
                </c:pt>
                <c:pt idx="26">
                  <c:v>CELADINE HEALTH &amp; METROCARE PCN</c:v>
                </c:pt>
                <c:pt idx="27">
                  <c:v>NEOHEALTH PCN</c:v>
                </c:pt>
                <c:pt idx="28">
                  <c:v>HAMMERSMITH &amp; FULHAM CENTRAL PCN</c:v>
                </c:pt>
                <c:pt idx="29">
                  <c:v>SPHERE PCN</c:v>
                </c:pt>
                <c:pt idx="30">
                  <c:v>REGENT HEALTH PCN</c:v>
                </c:pt>
                <c:pt idx="31">
                  <c:v>SOUTH CENTRAL EALING PCN</c:v>
                </c:pt>
                <c:pt idx="32">
                  <c:v>NORTH SOUTHALL PCN</c:v>
                </c:pt>
                <c:pt idx="33">
                  <c:v>HEALTHSENSE PCN</c:v>
                </c:pt>
                <c:pt idx="34">
                  <c:v>CHISWICK PCN</c:v>
                </c:pt>
                <c:pt idx="35">
                  <c:v>SOUTH SOUTHALL PCN</c:v>
                </c:pt>
                <c:pt idx="36">
                  <c:v>FELTHAM &amp; BEDFONNT PCN</c:v>
                </c:pt>
                <c:pt idx="37">
                  <c:v>WEST-HILL HEALTH PCN</c:v>
                </c:pt>
                <c:pt idx="38">
                  <c:v>SYNERGY PCN</c:v>
                </c:pt>
                <c:pt idx="39">
                  <c:v>THE EALING NETWORK PCN</c:v>
                </c:pt>
                <c:pt idx="40">
                  <c:v>GREENWELL PCN</c:v>
                </c:pt>
                <c:pt idx="41">
                  <c:v>BRENT WEST KWH PCN</c:v>
                </c:pt>
                <c:pt idx="42">
                  <c:v>ACTON PCN</c:v>
                </c:pt>
                <c:pt idx="43">
                  <c:v>INCLUSIVE HEALTH PCN</c:v>
                </c:pt>
              </c:strCache>
            </c:strRef>
          </c:cat>
          <c:val>
            <c:numRef>
              <c:f>Sheet1!$C$2:$C$45</c:f>
              <c:numCache>
                <c:formatCode>0%</c:formatCode>
                <c:ptCount val="44"/>
                <c:pt idx="0">
                  <c:v>0.64</c:v>
                </c:pt>
                <c:pt idx="1">
                  <c:v>0.65</c:v>
                </c:pt>
                <c:pt idx="2">
                  <c:v>0.66</c:v>
                </c:pt>
                <c:pt idx="3">
                  <c:v>0.67</c:v>
                </c:pt>
                <c:pt idx="4">
                  <c:v>0.68</c:v>
                </c:pt>
                <c:pt idx="5">
                  <c:v>0.68</c:v>
                </c:pt>
                <c:pt idx="6">
                  <c:v>0.7</c:v>
                </c:pt>
                <c:pt idx="7">
                  <c:v>0.71</c:v>
                </c:pt>
                <c:pt idx="8">
                  <c:v>0.71</c:v>
                </c:pt>
                <c:pt idx="9">
                  <c:v>0.71</c:v>
                </c:pt>
                <c:pt idx="10">
                  <c:v>0.72</c:v>
                </c:pt>
                <c:pt idx="11">
                  <c:v>0.72</c:v>
                </c:pt>
                <c:pt idx="12">
                  <c:v>0.73</c:v>
                </c:pt>
                <c:pt idx="13">
                  <c:v>0.73</c:v>
                </c:pt>
                <c:pt idx="14">
                  <c:v>0.73</c:v>
                </c:pt>
                <c:pt idx="15">
                  <c:v>0.74</c:v>
                </c:pt>
                <c:pt idx="16">
                  <c:v>0.74</c:v>
                </c:pt>
                <c:pt idx="17">
                  <c:v>0.74</c:v>
                </c:pt>
                <c:pt idx="18">
                  <c:v>0.74</c:v>
                </c:pt>
                <c:pt idx="19">
                  <c:v>0.74</c:v>
                </c:pt>
                <c:pt idx="20">
                  <c:v>0.75</c:v>
                </c:pt>
                <c:pt idx="21">
                  <c:v>0.75</c:v>
                </c:pt>
                <c:pt idx="22">
                  <c:v>0.75</c:v>
                </c:pt>
                <c:pt idx="23">
                  <c:v>-10</c:v>
                </c:pt>
                <c:pt idx="24">
                  <c:v>0.76</c:v>
                </c:pt>
                <c:pt idx="25">
                  <c:v>0.76</c:v>
                </c:pt>
                <c:pt idx="26">
                  <c:v>0.76</c:v>
                </c:pt>
                <c:pt idx="27">
                  <c:v>0.76</c:v>
                </c:pt>
                <c:pt idx="28">
                  <c:v>0.76</c:v>
                </c:pt>
                <c:pt idx="29">
                  <c:v>0.76</c:v>
                </c:pt>
                <c:pt idx="30">
                  <c:v>0.77</c:v>
                </c:pt>
                <c:pt idx="31">
                  <c:v>0.77</c:v>
                </c:pt>
                <c:pt idx="32">
                  <c:v>0.77</c:v>
                </c:pt>
                <c:pt idx="33">
                  <c:v>0.77</c:v>
                </c:pt>
                <c:pt idx="34">
                  <c:v>0.78</c:v>
                </c:pt>
                <c:pt idx="35">
                  <c:v>0.78</c:v>
                </c:pt>
                <c:pt idx="36">
                  <c:v>0.78</c:v>
                </c:pt>
                <c:pt idx="37">
                  <c:v>0.79</c:v>
                </c:pt>
                <c:pt idx="38">
                  <c:v>0.79</c:v>
                </c:pt>
                <c:pt idx="39">
                  <c:v>0.8</c:v>
                </c:pt>
                <c:pt idx="40">
                  <c:v>0.81</c:v>
                </c:pt>
                <c:pt idx="41">
                  <c:v>0.81</c:v>
                </c:pt>
                <c:pt idx="42">
                  <c:v>0.81</c:v>
                </c:pt>
                <c:pt idx="43">
                  <c:v>0.81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0.76</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23136"/>
        <c:axId val="103325696"/>
      </c:lineChart>
      <c:catAx>
        <c:axId val="1033231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25696"/>
        <c:crosses val="autoZero"/>
        <c:auto val="1"/>
        <c:lblAlgn val="ctr"/>
        <c:lblOffset val="100"/>
        <c:noMultiLvlLbl val="0"/>
      </c:catAx>
      <c:valAx>
        <c:axId val="1033256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23136"/>
        <c:crosses val="autoZero"/>
        <c:crossBetween val="between"/>
      </c:valAx>
      <c:valAx>
        <c:axId val="103327232"/>
        <c:scaling>
          <c:orientation val="minMax"/>
          <c:max val="1"/>
          <c:min val="0"/>
        </c:scaling>
        <c:delete val="0"/>
        <c:axPos val="r"/>
        <c:numFmt formatCode="0%" sourceLinked="1"/>
        <c:majorTickMark val="none"/>
        <c:minorTickMark val="none"/>
        <c:tickLblPos val="none"/>
        <c:spPr>
          <a:ln>
            <a:noFill/>
          </a:ln>
        </c:spPr>
        <c:crossAx val="103328768"/>
        <c:crosses val="max"/>
        <c:crossBetween val="between"/>
      </c:valAx>
      <c:catAx>
        <c:axId val="103328768"/>
        <c:scaling>
          <c:orientation val="minMax"/>
        </c:scaling>
        <c:delete val="1"/>
        <c:axPos val="b"/>
        <c:numFmt formatCode="General" sourceLinked="1"/>
        <c:majorTickMark val="out"/>
        <c:minorTickMark val="none"/>
        <c:tickLblPos val="nextTo"/>
        <c:crossAx val="1033272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HOUNSLOW HEALTH PCN</c:v>
                </c:pt>
                <c:pt idx="1">
                  <c:v>BABYLON GP AT HAND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
                <c:pt idx="0">
                  <c:v>HOUNSLOW HEALTH PCN</c:v>
                </c:pt>
                <c:pt idx="1">
                  <c:v>BABYLON GP AT HAND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HOUNSLOW HEALTH PCN</c:v>
                </c:pt>
                <c:pt idx="1">
                  <c:v>BABYLON GP AT HAND PCN</c:v>
                </c:pt>
              </c:strCache>
            </c:strRef>
          </c:cat>
          <c:val>
            <c:numRef>
              <c:f>Sheet1!$F$2:$F$45</c:f>
              <c:numCache>
                <c:formatCode>General</c:formatCode>
                <c:ptCount val="44"/>
                <c:pt idx="0">
                  <c:v>0.84</c:v>
                </c:pt>
                <c:pt idx="1">
                  <c:v>0.95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
                <c:pt idx="0">
                  <c:v>HOUNSLOW HEALTH PCN</c:v>
                </c:pt>
                <c:pt idx="1">
                  <c:v>BABYLON GP AT HAND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
                <c:pt idx="0">
                  <c:v>HOUNSLOW HEALTH PCN</c:v>
                </c:pt>
                <c:pt idx="1">
                  <c:v>BABYLON GP AT HAND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3342464"/>
        <c:axId val="1933409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HOUNSLOW HEALTH PCN</c:v>
                </c:pt>
                <c:pt idx="1">
                  <c:v>BABYLON GP AT HAND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
                <c:pt idx="0">
                  <c:v>HOUNSLOW HEALTH PCN</c:v>
                </c:pt>
                <c:pt idx="1">
                  <c:v>BABYLON GP AT HAND PCN</c:v>
                </c:pt>
              </c:strCache>
            </c:strRef>
          </c:cat>
          <c:val>
            <c:numRef>
              <c:f>Sheet1!$C$2:$C$45</c:f>
              <c:numCache>
                <c:formatCode>0%</c:formatCode>
                <c:ptCount val="44"/>
                <c:pt idx="0">
                  <c:v>0.84</c:v>
                </c:pt>
                <c:pt idx="1">
                  <c:v>0.95</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3336832"/>
        <c:axId val="193339392"/>
      </c:lineChart>
      <c:catAx>
        <c:axId val="19333683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3339392"/>
        <c:crosses val="autoZero"/>
        <c:auto val="1"/>
        <c:lblAlgn val="ctr"/>
        <c:lblOffset val="100"/>
        <c:noMultiLvlLbl val="0"/>
      </c:catAx>
      <c:valAx>
        <c:axId val="1933393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336832"/>
        <c:crosses val="autoZero"/>
        <c:crossBetween val="between"/>
      </c:valAx>
      <c:valAx>
        <c:axId val="193340928"/>
        <c:scaling>
          <c:orientation val="minMax"/>
          <c:max val="1"/>
          <c:min val="0"/>
        </c:scaling>
        <c:delete val="0"/>
        <c:axPos val="r"/>
        <c:numFmt formatCode="0%" sourceLinked="1"/>
        <c:majorTickMark val="none"/>
        <c:minorTickMark val="none"/>
        <c:tickLblPos val="none"/>
        <c:spPr>
          <a:ln>
            <a:noFill/>
          </a:ln>
        </c:spPr>
        <c:crossAx val="193342464"/>
        <c:crosses val="max"/>
        <c:crossBetween val="between"/>
      </c:valAx>
      <c:catAx>
        <c:axId val="193342464"/>
        <c:scaling>
          <c:orientation val="minMax"/>
        </c:scaling>
        <c:delete val="1"/>
        <c:axPos val="b"/>
        <c:numFmt formatCode="General" sourceLinked="1"/>
        <c:majorTickMark val="out"/>
        <c:minorTickMark val="none"/>
        <c:tickLblPos val="nextTo"/>
        <c:crossAx val="1933409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49</c:v>
                </c:pt>
                <c:pt idx="2">
                  <c:v>11</c:v>
                </c:pt>
                <c:pt idx="3">
                  <c:v>22</c:v>
                </c:pt>
                <c:pt idx="4">
                  <c:v>27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563328"/>
        <c:axId val="116561792"/>
      </c:barChart>
      <c:valAx>
        <c:axId val="116561792"/>
        <c:scaling>
          <c:orientation val="minMax"/>
        </c:scaling>
        <c:delete val="1"/>
        <c:axPos val="t"/>
        <c:numFmt formatCode="General" sourceLinked="1"/>
        <c:majorTickMark val="out"/>
        <c:minorTickMark val="none"/>
        <c:tickLblPos val="nextTo"/>
        <c:crossAx val="116563328"/>
        <c:crosses val="autoZero"/>
        <c:crossBetween val="between"/>
      </c:valAx>
      <c:catAx>
        <c:axId val="116563328"/>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561792"/>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Sheet1!$F$2:$F$45</c:f>
              <c:numCache>
                <c:formatCode>General</c:formatCode>
                <c:ptCount val="44"/>
                <c:pt idx="0">
                  <c:v>0.64</c:v>
                </c:pt>
                <c:pt idx="1">
                  <c:v>0.64</c:v>
                </c:pt>
                <c:pt idx="2">
                  <c:v>0.65</c:v>
                </c:pt>
                <c:pt idx="3">
                  <c:v>0.66</c:v>
                </c:pt>
                <c:pt idx="4">
                  <c:v>0.66</c:v>
                </c:pt>
                <c:pt idx="5">
                  <c:v>0.67</c:v>
                </c:pt>
                <c:pt idx="6">
                  <c:v>0.67</c:v>
                </c:pt>
                <c:pt idx="7">
                  <c:v>0.67</c:v>
                </c:pt>
                <c:pt idx="8">
                  <c:v>0.68</c:v>
                </c:pt>
                <c:pt idx="9">
                  <c:v>0.68</c:v>
                </c:pt>
                <c:pt idx="10">
                  <c:v>0.68</c:v>
                </c:pt>
                <c:pt idx="11">
                  <c:v>0.69</c:v>
                </c:pt>
                <c:pt idx="12">
                  <c:v>0.69</c:v>
                </c:pt>
                <c:pt idx="13">
                  <c:v>0.69</c:v>
                </c:pt>
                <c:pt idx="14">
                  <c:v>0.7</c:v>
                </c:pt>
                <c:pt idx="15">
                  <c:v>0.7</c:v>
                </c:pt>
                <c:pt idx="16">
                  <c:v>0.7</c:v>
                </c:pt>
                <c:pt idx="17">
                  <c:v>0.71</c:v>
                </c:pt>
                <c:pt idx="18">
                  <c:v>0.71</c:v>
                </c:pt>
                <c:pt idx="19">
                  <c:v>0.71</c:v>
                </c:pt>
                <c:pt idx="20">
                  <c:v>0.71</c:v>
                </c:pt>
                <c:pt idx="21">
                  <c:v>0.71</c:v>
                </c:pt>
                <c:pt idx="22">
                  <c:v>0.71</c:v>
                </c:pt>
                <c:pt idx="23">
                  <c:v>0.72</c:v>
                </c:pt>
                <c:pt idx="24">
                  <c:v>0.72</c:v>
                </c:pt>
                <c:pt idx="25">
                  <c:v>0.72</c:v>
                </c:pt>
                <c:pt idx="26">
                  <c:v>0.72</c:v>
                </c:pt>
                <c:pt idx="27">
                  <c:v>0.73</c:v>
                </c:pt>
                <c:pt idx="28">
                  <c:v>0.73</c:v>
                </c:pt>
                <c:pt idx="29">
                  <c:v>0.73</c:v>
                </c:pt>
                <c:pt idx="30">
                  <c:v>0.73</c:v>
                </c:pt>
                <c:pt idx="31">
                  <c:v>0.73</c:v>
                </c:pt>
                <c:pt idx="32">
                  <c:v>0.74</c:v>
                </c:pt>
                <c:pt idx="33">
                  <c:v>0.74</c:v>
                </c:pt>
                <c:pt idx="34">
                  <c:v>0.74</c:v>
                </c:pt>
                <c:pt idx="35">
                  <c:v>0.74</c:v>
                </c:pt>
                <c:pt idx="36">
                  <c:v>0.75</c:v>
                </c:pt>
                <c:pt idx="37">
                  <c:v>0.75</c:v>
                </c:pt>
                <c:pt idx="38">
                  <c:v>0.76</c:v>
                </c:pt>
                <c:pt idx="39">
                  <c:v>0.76</c:v>
                </c:pt>
                <c:pt idx="40">
                  <c:v>0.77</c:v>
                </c:pt>
                <c:pt idx="41">
                  <c:v>0.77</c:v>
                </c:pt>
                <c:pt idx="42">
                  <c:v>0.78</c:v>
                </c:pt>
                <c:pt idx="43">
                  <c:v>0.79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095872"/>
        <c:axId val="1170455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COLNE UNION PCN</c:v>
                </c:pt>
                <c:pt idx="1">
                  <c:v>GREAT WEST ROAD PCN</c:v>
                </c:pt>
                <c:pt idx="2">
                  <c:v>SYNERGY PCN</c:v>
                </c:pt>
                <c:pt idx="3">
                  <c:v>SOUTH CENTRAL EALING PCN</c:v>
                </c:pt>
                <c:pt idx="4">
                  <c:v>HARROW EAST PCN</c:v>
                </c:pt>
                <c:pt idx="5">
                  <c:v>NORTH CONNECT PCN</c:v>
                </c:pt>
                <c:pt idx="6">
                  <c:v>HEALTHSENSE PCN</c:v>
                </c:pt>
                <c:pt idx="7">
                  <c:v>NORTHOLT PCN</c:v>
                </c:pt>
                <c:pt idx="8">
                  <c:v>HAMMERSMITH &amp; FULHAM PARTNERSHIP PCN</c:v>
                </c:pt>
                <c:pt idx="9">
                  <c:v>GREENWELL PCN</c:v>
                </c:pt>
                <c:pt idx="10">
                  <c:v>BRENTWORTH PCN</c:v>
                </c:pt>
                <c:pt idx="11">
                  <c:v>SOUTH FULHAM PCN</c:v>
                </c:pt>
                <c:pt idx="12">
                  <c:v>NORTH HAMMERSMITH &amp; FULHAM PCN</c:v>
                </c:pt>
                <c:pt idx="13">
                  <c:v>BRENT SOUTH KWH PCN</c:v>
                </c:pt>
                <c:pt idx="14">
                  <c:v>CELADINE HEALTH &amp; METROCARE PCN</c:v>
                </c:pt>
                <c:pt idx="15">
                  <c:v>BRENT CENTRAL KWH PCN</c:v>
                </c:pt>
                <c:pt idx="16">
                  <c:v>FELTHAM &amp; BEDFONNT PCN</c:v>
                </c:pt>
                <c:pt idx="17">
                  <c:v>HARNESS SOUTH PCN</c:v>
                </c:pt>
                <c:pt idx="18">
                  <c:v>HARNESS NORTH PCN</c:v>
                </c:pt>
                <c:pt idx="19">
                  <c:v>HH COLLABORATIVE PCN</c:v>
                </c:pt>
                <c:pt idx="20">
                  <c:v>HAMMERSMITH &amp; FULHAM CENTRAL PCN</c:v>
                </c:pt>
                <c:pt idx="21">
                  <c:v>BRENT WEST KWH PCN</c:v>
                </c:pt>
                <c:pt idx="22">
                  <c:v>SOUTH SOUTHALL PCN</c:v>
                </c:pt>
                <c:pt idx="23">
                  <c:v>HOUNSLOW HEALTH PCN</c:v>
                </c:pt>
                <c:pt idx="24">
                  <c:v>KILBURN PARTNERSHIP PCN</c:v>
                </c:pt>
                <c:pt idx="25">
                  <c:v>WEST END &amp; MARYLEBONE PCN</c:v>
                </c:pt>
                <c:pt idx="26">
                  <c:v>HEALTH ALLIANCE PCN</c:v>
                </c:pt>
                <c:pt idx="27">
                  <c:v>ICS</c:v>
                </c:pt>
                <c:pt idx="28">
                  <c:v>CHISWICK PCN</c:v>
                </c:pt>
                <c:pt idx="29">
                  <c:v>NORTH SOUTHALL PCN</c:v>
                </c:pt>
                <c:pt idx="30">
                  <c:v>LONG LANE FIRST CARE GROUP PCN</c:v>
                </c:pt>
                <c:pt idx="31">
                  <c:v>THE EALING NETWORK PCN</c:v>
                </c:pt>
                <c:pt idx="32">
                  <c:v>HARROW COLLABORATIVE PCN</c:v>
                </c:pt>
                <c:pt idx="33">
                  <c:v>NGP PCN</c:v>
                </c:pt>
                <c:pt idx="34">
                  <c:v>NEOHEALTH PCN</c:v>
                </c:pt>
                <c:pt idx="35">
                  <c:v>BRENT NORTH KWH PCN</c:v>
                </c:pt>
                <c:pt idx="36">
                  <c:v>BROMPTON HEALTH PCN</c:v>
                </c:pt>
                <c:pt idx="37">
                  <c:v>ST JOHN'S WOOD &amp; MAIDA VALE PCN</c:v>
                </c:pt>
                <c:pt idx="38">
                  <c:v>K AND C SOUTH PCN</c:v>
                </c:pt>
                <c:pt idx="39">
                  <c:v>SPHERE PCN</c:v>
                </c:pt>
                <c:pt idx="40">
                  <c:v>SOUTH WESTMINSTER PCN</c:v>
                </c:pt>
                <c:pt idx="41">
                  <c:v>ACTON PCN</c:v>
                </c:pt>
                <c:pt idx="42">
                  <c:v>WEST-HILL HEALTH PCN</c:v>
                </c:pt>
                <c:pt idx="43">
                  <c:v>INCLUSIVE HEALTH PCN</c:v>
                </c:pt>
              </c:strCache>
            </c:strRef>
          </c:cat>
          <c:val>
            <c:numRef>
              <c:f>Sheet1!$C$2:$C$45</c:f>
              <c:numCache>
                <c:formatCode>0%</c:formatCode>
                <c:ptCount val="44"/>
                <c:pt idx="0">
                  <c:v>0.64</c:v>
                </c:pt>
                <c:pt idx="1">
                  <c:v>0.64</c:v>
                </c:pt>
                <c:pt idx="2">
                  <c:v>0.65</c:v>
                </c:pt>
                <c:pt idx="3">
                  <c:v>0.66</c:v>
                </c:pt>
                <c:pt idx="4">
                  <c:v>0.66</c:v>
                </c:pt>
                <c:pt idx="5">
                  <c:v>0.67</c:v>
                </c:pt>
                <c:pt idx="6">
                  <c:v>0.67</c:v>
                </c:pt>
                <c:pt idx="7">
                  <c:v>0.67</c:v>
                </c:pt>
                <c:pt idx="8">
                  <c:v>0.68</c:v>
                </c:pt>
                <c:pt idx="9">
                  <c:v>0.68</c:v>
                </c:pt>
                <c:pt idx="10">
                  <c:v>0.68</c:v>
                </c:pt>
                <c:pt idx="11">
                  <c:v>0.69</c:v>
                </c:pt>
                <c:pt idx="12">
                  <c:v>0.69</c:v>
                </c:pt>
                <c:pt idx="13">
                  <c:v>0.69</c:v>
                </c:pt>
                <c:pt idx="14">
                  <c:v>0.7</c:v>
                </c:pt>
                <c:pt idx="15">
                  <c:v>0.7</c:v>
                </c:pt>
                <c:pt idx="16">
                  <c:v>0.7</c:v>
                </c:pt>
                <c:pt idx="17">
                  <c:v>0.71</c:v>
                </c:pt>
                <c:pt idx="18">
                  <c:v>0.71</c:v>
                </c:pt>
                <c:pt idx="19">
                  <c:v>0.71</c:v>
                </c:pt>
                <c:pt idx="20">
                  <c:v>0.71</c:v>
                </c:pt>
                <c:pt idx="21">
                  <c:v>0.71</c:v>
                </c:pt>
                <c:pt idx="22">
                  <c:v>0.71</c:v>
                </c:pt>
                <c:pt idx="23">
                  <c:v>0.72</c:v>
                </c:pt>
                <c:pt idx="24">
                  <c:v>0.72</c:v>
                </c:pt>
                <c:pt idx="25">
                  <c:v>0.72</c:v>
                </c:pt>
                <c:pt idx="26">
                  <c:v>0.72</c:v>
                </c:pt>
                <c:pt idx="27">
                  <c:v>-10</c:v>
                </c:pt>
                <c:pt idx="28">
                  <c:v>0.73</c:v>
                </c:pt>
                <c:pt idx="29">
                  <c:v>0.73</c:v>
                </c:pt>
                <c:pt idx="30">
                  <c:v>0.73</c:v>
                </c:pt>
                <c:pt idx="31">
                  <c:v>0.73</c:v>
                </c:pt>
                <c:pt idx="32">
                  <c:v>0.74</c:v>
                </c:pt>
                <c:pt idx="33">
                  <c:v>0.74</c:v>
                </c:pt>
                <c:pt idx="34">
                  <c:v>0.74</c:v>
                </c:pt>
                <c:pt idx="35">
                  <c:v>0.74</c:v>
                </c:pt>
                <c:pt idx="36">
                  <c:v>0.75</c:v>
                </c:pt>
                <c:pt idx="37">
                  <c:v>0.75</c:v>
                </c:pt>
                <c:pt idx="38">
                  <c:v>0.76</c:v>
                </c:pt>
                <c:pt idx="39">
                  <c:v>0.76</c:v>
                </c:pt>
                <c:pt idx="40">
                  <c:v>0.77</c:v>
                </c:pt>
                <c:pt idx="41">
                  <c:v>0.77</c:v>
                </c:pt>
                <c:pt idx="42">
                  <c:v>0.78</c:v>
                </c:pt>
                <c:pt idx="43">
                  <c:v>0.79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0.73</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7037312"/>
        <c:axId val="117043968"/>
      </c:lineChart>
      <c:catAx>
        <c:axId val="11703731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7043968"/>
        <c:crosses val="autoZero"/>
        <c:auto val="1"/>
        <c:lblAlgn val="ctr"/>
        <c:lblOffset val="100"/>
        <c:noMultiLvlLbl val="0"/>
      </c:catAx>
      <c:valAx>
        <c:axId val="1170439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7037312"/>
        <c:crosses val="autoZero"/>
        <c:crossBetween val="between"/>
      </c:valAx>
      <c:valAx>
        <c:axId val="117045504"/>
        <c:scaling>
          <c:orientation val="minMax"/>
          <c:max val="1"/>
          <c:min val="0"/>
        </c:scaling>
        <c:delete val="0"/>
        <c:axPos val="r"/>
        <c:numFmt formatCode="0%" sourceLinked="1"/>
        <c:majorTickMark val="none"/>
        <c:minorTickMark val="none"/>
        <c:tickLblPos val="none"/>
        <c:spPr>
          <a:ln>
            <a:noFill/>
          </a:ln>
        </c:spPr>
        <c:crossAx val="118095872"/>
        <c:crosses val="max"/>
        <c:crossBetween val="between"/>
      </c:valAx>
      <c:catAx>
        <c:axId val="118095872"/>
        <c:scaling>
          <c:orientation val="minMax"/>
        </c:scaling>
        <c:delete val="1"/>
        <c:axPos val="b"/>
        <c:numFmt formatCode="General" sourceLinked="1"/>
        <c:majorTickMark val="out"/>
        <c:minorTickMark val="none"/>
        <c:tickLblPos val="nextTo"/>
        <c:crossAx val="1170455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REGENT HEALTH PCN</c:v>
                </c:pt>
                <c:pt idx="1">
                  <c:v>BABYLON GP AT HAND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
                <c:pt idx="0">
                  <c:v>REGENT HEALTH PCN</c:v>
                </c:pt>
                <c:pt idx="1">
                  <c:v>BABYLON GP AT HAND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REGENT HEALTH PCN</c:v>
                </c:pt>
                <c:pt idx="1">
                  <c:v>BABYLON GP AT HAND PCN</c:v>
                </c:pt>
              </c:strCache>
            </c:strRef>
          </c:cat>
          <c:val>
            <c:numRef>
              <c:f>Sheet1!$F$2:$F$45</c:f>
              <c:numCache>
                <c:formatCode>General</c:formatCode>
                <c:ptCount val="44"/>
                <c:pt idx="0">
                  <c:v>0.81</c:v>
                </c:pt>
                <c:pt idx="1">
                  <c:v>0.93</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
                <c:pt idx="0">
                  <c:v>REGENT HEALTH PCN</c:v>
                </c:pt>
                <c:pt idx="1">
                  <c:v>BABYLON GP AT HAND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
                <c:pt idx="0">
                  <c:v>REGENT HEALTH PCN</c:v>
                </c:pt>
                <c:pt idx="1">
                  <c:v>BABYLON GP AT HAND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3771008"/>
        <c:axId val="1937694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REGENT HEALTH PCN</c:v>
                </c:pt>
                <c:pt idx="1">
                  <c:v>BABYLON GP AT HAND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
                <c:pt idx="0">
                  <c:v>REGENT HEALTH PCN</c:v>
                </c:pt>
                <c:pt idx="1">
                  <c:v>BABYLON GP AT HAND PCN</c:v>
                </c:pt>
              </c:strCache>
            </c:strRef>
          </c:cat>
          <c:val>
            <c:numRef>
              <c:f>Sheet1!$C$2:$C$45</c:f>
              <c:numCache>
                <c:formatCode>0%</c:formatCode>
                <c:ptCount val="44"/>
                <c:pt idx="0">
                  <c:v>0.81</c:v>
                </c:pt>
                <c:pt idx="1">
                  <c:v>0.93</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3757184"/>
        <c:axId val="193759488"/>
      </c:lineChart>
      <c:catAx>
        <c:axId val="19375718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3759488"/>
        <c:crosses val="autoZero"/>
        <c:auto val="1"/>
        <c:lblAlgn val="ctr"/>
        <c:lblOffset val="100"/>
        <c:noMultiLvlLbl val="0"/>
      </c:catAx>
      <c:valAx>
        <c:axId val="1937594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3757184"/>
        <c:crosses val="autoZero"/>
        <c:crossBetween val="between"/>
      </c:valAx>
      <c:valAx>
        <c:axId val="193769472"/>
        <c:scaling>
          <c:orientation val="minMax"/>
          <c:max val="1"/>
          <c:min val="0"/>
        </c:scaling>
        <c:delete val="0"/>
        <c:axPos val="r"/>
        <c:numFmt formatCode="0%" sourceLinked="1"/>
        <c:majorTickMark val="none"/>
        <c:minorTickMark val="none"/>
        <c:tickLblPos val="none"/>
        <c:spPr>
          <a:ln>
            <a:noFill/>
          </a:ln>
        </c:spPr>
        <c:crossAx val="193771008"/>
        <c:crosses val="max"/>
        <c:crossBetween val="between"/>
      </c:valAx>
      <c:catAx>
        <c:axId val="193771008"/>
        <c:scaling>
          <c:orientation val="minMax"/>
        </c:scaling>
        <c:delete val="1"/>
        <c:axPos val="b"/>
        <c:numFmt formatCode="General" sourceLinked="1"/>
        <c:majorTickMark val="out"/>
        <c:minorTickMark val="none"/>
        <c:tickLblPos val="nextTo"/>
        <c:crossAx val="1937694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78</c:v>
                </c:pt>
                <c:pt idx="1">
                  <c:v>19</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Sheet1!$F$2:$F$45</c:f>
              <c:numCache>
                <c:formatCode>General</c:formatCode>
                <c:ptCount val="44"/>
                <c:pt idx="0">
                  <c:v>0.7</c:v>
                </c:pt>
                <c:pt idx="1">
                  <c:v>0.7</c:v>
                </c:pt>
                <c:pt idx="2">
                  <c:v>0.71</c:v>
                </c:pt>
                <c:pt idx="3">
                  <c:v>0.71</c:v>
                </c:pt>
                <c:pt idx="4">
                  <c:v>0.71</c:v>
                </c:pt>
                <c:pt idx="5">
                  <c:v>0.73</c:v>
                </c:pt>
                <c:pt idx="6">
                  <c:v>0.73</c:v>
                </c:pt>
                <c:pt idx="7">
                  <c:v>0.73</c:v>
                </c:pt>
                <c:pt idx="8">
                  <c:v>0.74</c:v>
                </c:pt>
                <c:pt idx="9">
                  <c:v>0.74</c:v>
                </c:pt>
                <c:pt idx="10">
                  <c:v>0.75</c:v>
                </c:pt>
                <c:pt idx="11">
                  <c:v>0.75</c:v>
                </c:pt>
                <c:pt idx="12">
                  <c:v>0.76</c:v>
                </c:pt>
                <c:pt idx="13">
                  <c:v>0.76</c:v>
                </c:pt>
                <c:pt idx="14">
                  <c:v>0.76</c:v>
                </c:pt>
                <c:pt idx="15">
                  <c:v>0.76</c:v>
                </c:pt>
                <c:pt idx="16">
                  <c:v>0.76</c:v>
                </c:pt>
                <c:pt idx="17">
                  <c:v>0.76</c:v>
                </c:pt>
                <c:pt idx="18">
                  <c:v>0.77</c:v>
                </c:pt>
                <c:pt idx="19">
                  <c:v>0.77</c:v>
                </c:pt>
                <c:pt idx="20">
                  <c:v>0.77</c:v>
                </c:pt>
                <c:pt idx="21">
                  <c:v>0.77</c:v>
                </c:pt>
                <c:pt idx="22">
                  <c:v>0.77</c:v>
                </c:pt>
                <c:pt idx="23">
                  <c:v>0.78</c:v>
                </c:pt>
                <c:pt idx="24">
                  <c:v>0.78</c:v>
                </c:pt>
                <c:pt idx="25">
                  <c:v>0.78</c:v>
                </c:pt>
                <c:pt idx="26">
                  <c:v>0.78</c:v>
                </c:pt>
                <c:pt idx="27">
                  <c:v>0.78</c:v>
                </c:pt>
                <c:pt idx="28">
                  <c:v>0.78</c:v>
                </c:pt>
                <c:pt idx="29">
                  <c:v>0.79</c:v>
                </c:pt>
                <c:pt idx="30">
                  <c:v>0.79</c:v>
                </c:pt>
                <c:pt idx="31">
                  <c:v>0.79</c:v>
                </c:pt>
                <c:pt idx="32">
                  <c:v>0.8</c:v>
                </c:pt>
                <c:pt idx="33">
                  <c:v>0.81</c:v>
                </c:pt>
                <c:pt idx="34">
                  <c:v>0.81</c:v>
                </c:pt>
                <c:pt idx="35">
                  <c:v>0.81</c:v>
                </c:pt>
                <c:pt idx="36">
                  <c:v>0.81</c:v>
                </c:pt>
                <c:pt idx="37">
                  <c:v>0.82</c:v>
                </c:pt>
                <c:pt idx="38">
                  <c:v>0.82</c:v>
                </c:pt>
                <c:pt idx="39">
                  <c:v>0.83</c:v>
                </c:pt>
                <c:pt idx="40">
                  <c:v>0.84</c:v>
                </c:pt>
                <c:pt idx="41">
                  <c:v>0.84</c:v>
                </c:pt>
                <c:pt idx="42">
                  <c:v>0.85</c:v>
                </c:pt>
                <c:pt idx="43">
                  <c:v>0.85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42528"/>
        <c:axId val="1215409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HARROW EAST PCN</c:v>
                </c:pt>
                <c:pt idx="1">
                  <c:v>SYNERGY PCN</c:v>
                </c:pt>
                <c:pt idx="2">
                  <c:v>BRENTWORTH PCN</c:v>
                </c:pt>
                <c:pt idx="3">
                  <c:v>BRENT WEST KWH PCN</c:v>
                </c:pt>
                <c:pt idx="4">
                  <c:v>NORTHOLT PCN</c:v>
                </c:pt>
                <c:pt idx="5">
                  <c:v>HAMMERSMITH &amp; FULHAM PARTNERSHIP PCN</c:v>
                </c:pt>
                <c:pt idx="6">
                  <c:v>BRENT NORTH KWH PCN</c:v>
                </c:pt>
                <c:pt idx="7">
                  <c:v>BRENT CENTRAL KWH PCN</c:v>
                </c:pt>
                <c:pt idx="8">
                  <c:v>HEALTH ALLIANCE PCN</c:v>
                </c:pt>
                <c:pt idx="9">
                  <c:v>NORTH HAMMERSMITH &amp; FULHAM PCN</c:v>
                </c:pt>
                <c:pt idx="10">
                  <c:v>COLNE UNION PCN</c:v>
                </c:pt>
                <c:pt idx="11">
                  <c:v>LONG LANE FIRST CARE GROUP PCN</c:v>
                </c:pt>
                <c:pt idx="12">
                  <c:v>HARROW COLLABORATIVE PCN</c:v>
                </c:pt>
                <c:pt idx="13">
                  <c:v>HARNESS SOUTH PCN</c:v>
                </c:pt>
                <c:pt idx="14">
                  <c:v>HARNESS NORTH PCN</c:v>
                </c:pt>
                <c:pt idx="15">
                  <c:v>WEST END &amp; MARYLEBONE PCN</c:v>
                </c:pt>
                <c:pt idx="16">
                  <c:v>BRENT SOUTH KWH PCN</c:v>
                </c:pt>
                <c:pt idx="17">
                  <c:v>SOUTH SOUTHALL PCN</c:v>
                </c:pt>
                <c:pt idx="18">
                  <c:v>KILBURN PARTNERSHIP PCN</c:v>
                </c:pt>
                <c:pt idx="19">
                  <c:v>HH COLLABORATIVE PCN</c:v>
                </c:pt>
                <c:pt idx="20">
                  <c:v>NORTH SOUTHALL PCN</c:v>
                </c:pt>
                <c:pt idx="21">
                  <c:v>SOUTH FULHAM PCN</c:v>
                </c:pt>
                <c:pt idx="22">
                  <c:v>GREAT WEST ROAD PCN</c:v>
                </c:pt>
                <c:pt idx="23">
                  <c:v>ICS</c:v>
                </c:pt>
                <c:pt idx="24">
                  <c:v>REGENT HEALTH PCN</c:v>
                </c:pt>
                <c:pt idx="25">
                  <c:v>HOUNSLOW HEALTH PCN</c:v>
                </c:pt>
                <c:pt idx="26">
                  <c:v>K AND C SOUTH PCN</c:v>
                </c:pt>
                <c:pt idx="27">
                  <c:v>HEALTHSENSE PCN</c:v>
                </c:pt>
                <c:pt idx="28">
                  <c:v>FELTHAM &amp; BEDFONNT PCN</c:v>
                </c:pt>
                <c:pt idx="29">
                  <c:v>SOUTH CENTRAL EALING PCN</c:v>
                </c:pt>
                <c:pt idx="30">
                  <c:v>NGP PCN</c:v>
                </c:pt>
                <c:pt idx="31">
                  <c:v>GREENWELL PCN</c:v>
                </c:pt>
                <c:pt idx="32">
                  <c:v>SPHERE PCN</c:v>
                </c:pt>
                <c:pt idx="33">
                  <c:v>SOUTH WESTMINSTER PCN</c:v>
                </c:pt>
                <c:pt idx="34">
                  <c:v>NORTH CONNECT PCN</c:v>
                </c:pt>
                <c:pt idx="35">
                  <c:v>CHISWICK PCN</c:v>
                </c:pt>
                <c:pt idx="36">
                  <c:v>THE EALING NETWORK PCN</c:v>
                </c:pt>
                <c:pt idx="37">
                  <c:v>BROMPTON HEALTH PCN</c:v>
                </c:pt>
                <c:pt idx="38">
                  <c:v>INCLUSIVE HEALTH PCN</c:v>
                </c:pt>
                <c:pt idx="39">
                  <c:v>NEOHEALTH PCN</c:v>
                </c:pt>
                <c:pt idx="40">
                  <c:v>CELADINE HEALTH &amp; METROCARE PCN</c:v>
                </c:pt>
                <c:pt idx="41">
                  <c:v>ST JOHN'S WOOD &amp; MAIDA VALE PCN</c:v>
                </c:pt>
                <c:pt idx="42">
                  <c:v>HAMMERSMITH &amp; FULHAM CENTRAL PCN</c:v>
                </c:pt>
                <c:pt idx="43">
                  <c:v>ACTON PCN</c:v>
                </c:pt>
              </c:strCache>
            </c:strRef>
          </c:cat>
          <c:val>
            <c:numRef>
              <c:f>Sheet1!$C$2:$C$45</c:f>
              <c:numCache>
                <c:formatCode>0%</c:formatCode>
                <c:ptCount val="44"/>
                <c:pt idx="0">
                  <c:v>0.7</c:v>
                </c:pt>
                <c:pt idx="1">
                  <c:v>0.7</c:v>
                </c:pt>
                <c:pt idx="2">
                  <c:v>0.71</c:v>
                </c:pt>
                <c:pt idx="3">
                  <c:v>0.71</c:v>
                </c:pt>
                <c:pt idx="4">
                  <c:v>0.71</c:v>
                </c:pt>
                <c:pt idx="5">
                  <c:v>0.73</c:v>
                </c:pt>
                <c:pt idx="6">
                  <c:v>0.73</c:v>
                </c:pt>
                <c:pt idx="7">
                  <c:v>0.73</c:v>
                </c:pt>
                <c:pt idx="8">
                  <c:v>0.74</c:v>
                </c:pt>
                <c:pt idx="9">
                  <c:v>0.74</c:v>
                </c:pt>
                <c:pt idx="10">
                  <c:v>0.75</c:v>
                </c:pt>
                <c:pt idx="11">
                  <c:v>0.75</c:v>
                </c:pt>
                <c:pt idx="12">
                  <c:v>0.76</c:v>
                </c:pt>
                <c:pt idx="13">
                  <c:v>0.76</c:v>
                </c:pt>
                <c:pt idx="14">
                  <c:v>0.76</c:v>
                </c:pt>
                <c:pt idx="15">
                  <c:v>0.76</c:v>
                </c:pt>
                <c:pt idx="16">
                  <c:v>0.76</c:v>
                </c:pt>
                <c:pt idx="17">
                  <c:v>0.76</c:v>
                </c:pt>
                <c:pt idx="18">
                  <c:v>0.77</c:v>
                </c:pt>
                <c:pt idx="19">
                  <c:v>0.77</c:v>
                </c:pt>
                <c:pt idx="20">
                  <c:v>0.77</c:v>
                </c:pt>
                <c:pt idx="21">
                  <c:v>0.77</c:v>
                </c:pt>
                <c:pt idx="22">
                  <c:v>0.77</c:v>
                </c:pt>
                <c:pt idx="23">
                  <c:v>-10</c:v>
                </c:pt>
                <c:pt idx="24">
                  <c:v>0.78</c:v>
                </c:pt>
                <c:pt idx="25">
                  <c:v>0.78</c:v>
                </c:pt>
                <c:pt idx="26">
                  <c:v>0.78</c:v>
                </c:pt>
                <c:pt idx="27">
                  <c:v>0.78</c:v>
                </c:pt>
                <c:pt idx="28">
                  <c:v>0.78</c:v>
                </c:pt>
                <c:pt idx="29">
                  <c:v>0.79</c:v>
                </c:pt>
                <c:pt idx="30">
                  <c:v>0.79</c:v>
                </c:pt>
                <c:pt idx="31">
                  <c:v>0.79</c:v>
                </c:pt>
                <c:pt idx="32">
                  <c:v>0.8</c:v>
                </c:pt>
                <c:pt idx="33">
                  <c:v>0.81</c:v>
                </c:pt>
                <c:pt idx="34">
                  <c:v>0.81</c:v>
                </c:pt>
                <c:pt idx="35">
                  <c:v>0.81</c:v>
                </c:pt>
                <c:pt idx="36">
                  <c:v>0.81</c:v>
                </c:pt>
                <c:pt idx="37">
                  <c:v>0.82</c:v>
                </c:pt>
                <c:pt idx="38">
                  <c:v>0.82</c:v>
                </c:pt>
                <c:pt idx="39">
                  <c:v>0.83</c:v>
                </c:pt>
                <c:pt idx="40">
                  <c:v>0.84</c:v>
                </c:pt>
                <c:pt idx="41">
                  <c:v>0.84</c:v>
                </c:pt>
                <c:pt idx="42">
                  <c:v>0.85</c:v>
                </c:pt>
                <c:pt idx="43">
                  <c:v>0.85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0.78</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532800"/>
        <c:axId val="121535104"/>
      </c:lineChart>
      <c:catAx>
        <c:axId val="1215328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535104"/>
        <c:crosses val="autoZero"/>
        <c:auto val="1"/>
        <c:lblAlgn val="ctr"/>
        <c:lblOffset val="100"/>
        <c:noMultiLvlLbl val="0"/>
      </c:catAx>
      <c:valAx>
        <c:axId val="1215351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532800"/>
        <c:crosses val="autoZero"/>
        <c:crossBetween val="between"/>
      </c:valAx>
      <c:valAx>
        <c:axId val="121540992"/>
        <c:scaling>
          <c:orientation val="minMax"/>
          <c:max val="1"/>
          <c:min val="0"/>
        </c:scaling>
        <c:delete val="0"/>
        <c:axPos val="r"/>
        <c:numFmt formatCode="0%" sourceLinked="1"/>
        <c:majorTickMark val="none"/>
        <c:minorTickMark val="none"/>
        <c:tickLblPos val="none"/>
        <c:spPr>
          <a:ln>
            <a:noFill/>
          </a:ln>
        </c:spPr>
        <c:crossAx val="121542528"/>
        <c:crosses val="max"/>
        <c:crossBetween val="between"/>
      </c:valAx>
      <c:catAx>
        <c:axId val="121542528"/>
        <c:scaling>
          <c:orientation val="minMax"/>
        </c:scaling>
        <c:delete val="1"/>
        <c:axPos val="b"/>
        <c:numFmt formatCode="General" sourceLinked="1"/>
        <c:majorTickMark val="out"/>
        <c:minorTickMark val="none"/>
        <c:tickLblPos val="nextTo"/>
        <c:crossAx val="1215409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WEST-HILL HEALTH PCN</c:v>
                </c:pt>
                <c:pt idx="1">
                  <c:v>BABYLON GP AT HAND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
                <c:pt idx="0">
                  <c:v>WEST-HILL HEALTH PCN</c:v>
                </c:pt>
                <c:pt idx="1">
                  <c:v>BABYLON GP AT HAND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WEST-HILL HEALTH PCN</c:v>
                </c:pt>
                <c:pt idx="1">
                  <c:v>BABYLON GP AT HAND PCN</c:v>
                </c:pt>
              </c:strCache>
            </c:strRef>
          </c:cat>
          <c:val>
            <c:numRef>
              <c:f>Sheet1!$F$2:$F$45</c:f>
              <c:numCache>
                <c:formatCode>General</c:formatCode>
                <c:ptCount val="44"/>
                <c:pt idx="0">
                  <c:v>0.86</c:v>
                </c:pt>
                <c:pt idx="1">
                  <c:v>0.89</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
                <c:pt idx="0">
                  <c:v>WEST-HILL HEALTH PCN</c:v>
                </c:pt>
                <c:pt idx="1">
                  <c:v>BABYLON GP AT HAND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
                <c:pt idx="0">
                  <c:v>WEST-HILL HEALTH PCN</c:v>
                </c:pt>
                <c:pt idx="1">
                  <c:v>BABYLON GP AT HAND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7020288"/>
        <c:axId val="1970187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WEST-HILL HEALTH PCN</c:v>
                </c:pt>
                <c:pt idx="1">
                  <c:v>BABYLON GP AT HAND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
                <c:pt idx="0">
                  <c:v>WEST-HILL HEALTH PCN</c:v>
                </c:pt>
                <c:pt idx="1">
                  <c:v>BABYLON GP AT HAND PCN</c:v>
                </c:pt>
              </c:strCache>
            </c:strRef>
          </c:cat>
          <c:val>
            <c:numRef>
              <c:f>Sheet1!$C$2:$C$45</c:f>
              <c:numCache>
                <c:formatCode>0%</c:formatCode>
                <c:ptCount val="44"/>
                <c:pt idx="0">
                  <c:v>0.86</c:v>
                </c:pt>
                <c:pt idx="1">
                  <c:v>0.89</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7006464"/>
        <c:axId val="197008768"/>
      </c:lineChart>
      <c:catAx>
        <c:axId val="1970064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7008768"/>
        <c:crosses val="autoZero"/>
        <c:auto val="1"/>
        <c:lblAlgn val="ctr"/>
        <c:lblOffset val="100"/>
        <c:noMultiLvlLbl val="0"/>
      </c:catAx>
      <c:valAx>
        <c:axId val="1970087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7006464"/>
        <c:crosses val="autoZero"/>
        <c:crossBetween val="between"/>
      </c:valAx>
      <c:valAx>
        <c:axId val="197018752"/>
        <c:scaling>
          <c:orientation val="minMax"/>
          <c:max val="1"/>
          <c:min val="0"/>
        </c:scaling>
        <c:delete val="0"/>
        <c:axPos val="r"/>
        <c:numFmt formatCode="0%" sourceLinked="1"/>
        <c:majorTickMark val="none"/>
        <c:minorTickMark val="none"/>
        <c:tickLblPos val="none"/>
        <c:spPr>
          <a:ln>
            <a:noFill/>
          </a:ln>
        </c:spPr>
        <c:crossAx val="197020288"/>
        <c:crosses val="max"/>
        <c:crossBetween val="between"/>
      </c:valAx>
      <c:catAx>
        <c:axId val="197020288"/>
        <c:scaling>
          <c:orientation val="minMax"/>
        </c:scaling>
        <c:delete val="1"/>
        <c:axPos val="b"/>
        <c:numFmt formatCode="General" sourceLinked="1"/>
        <c:majorTickMark val="out"/>
        <c:minorTickMark val="none"/>
        <c:tickLblPos val="nextTo"/>
        <c:crossAx val="1970187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10</c:v>
                </c:pt>
                <c:pt idx="1">
                  <c:v>8</c:v>
                </c:pt>
                <c:pt idx="2">
                  <c:v>4</c:v>
                </c:pt>
                <c:pt idx="3">
                  <c:v>5</c:v>
                </c:pt>
                <c:pt idx="4">
                  <c:v>10</c:v>
                </c:pt>
                <c:pt idx="5">
                  <c:v>11</c:v>
                </c:pt>
                <c:pt idx="6">
                  <c:v>3</c:v>
                </c:pt>
                <c:pt idx="7">
                  <c:v>6</c:v>
                </c:pt>
                <c:pt idx="8">
                  <c:v>13</c:v>
                </c:pt>
                <c:pt idx="9">
                  <c:v>11</c:v>
                </c:pt>
                <c:pt idx="10">
                  <c:v>14</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47808"/>
        <c:axId val="121849344"/>
      </c:barChart>
      <c:catAx>
        <c:axId val="12184780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49344"/>
        <c:crosses val="autoZero"/>
        <c:auto val="1"/>
        <c:lblAlgn val="ctr"/>
        <c:lblOffset val="100"/>
        <c:noMultiLvlLbl val="0"/>
      </c:catAx>
      <c:valAx>
        <c:axId val="12184934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4780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39</c:v>
                </c:pt>
                <c:pt idx="2">
                  <c:v>16</c:v>
                </c:pt>
                <c:pt idx="3">
                  <c:v>8</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75072"/>
        <c:axId val="125493248"/>
      </c:lineChart>
      <c:catAx>
        <c:axId val="1254750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93248"/>
        <c:crosses val="autoZero"/>
        <c:auto val="1"/>
        <c:lblAlgn val="ctr"/>
        <c:lblOffset val="100"/>
        <c:noMultiLvlLbl val="0"/>
      </c:catAx>
      <c:valAx>
        <c:axId val="1254932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750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Sheet1!$F$2:$F$45</c:f>
              <c:numCache>
                <c:formatCode>General</c:formatCode>
                <c:ptCount val="44"/>
                <c:pt idx="0">
                  <c:v>0.61</c:v>
                </c:pt>
                <c:pt idx="1">
                  <c:v>0.61</c:v>
                </c:pt>
                <c:pt idx="2">
                  <c:v>0.62</c:v>
                </c:pt>
                <c:pt idx="3">
                  <c:v>0.62</c:v>
                </c:pt>
                <c:pt idx="4">
                  <c:v>0.62</c:v>
                </c:pt>
                <c:pt idx="5">
                  <c:v>0.64</c:v>
                </c:pt>
                <c:pt idx="6">
                  <c:v>0.65</c:v>
                </c:pt>
                <c:pt idx="7">
                  <c:v>0.65</c:v>
                </c:pt>
                <c:pt idx="8">
                  <c:v>0.66</c:v>
                </c:pt>
                <c:pt idx="9">
                  <c:v>0.66</c:v>
                </c:pt>
                <c:pt idx="10">
                  <c:v>0.66</c:v>
                </c:pt>
                <c:pt idx="11">
                  <c:v>0.66</c:v>
                </c:pt>
                <c:pt idx="12">
                  <c:v>0.66</c:v>
                </c:pt>
                <c:pt idx="13">
                  <c:v>0.67</c:v>
                </c:pt>
                <c:pt idx="14">
                  <c:v>0.67</c:v>
                </c:pt>
                <c:pt idx="15">
                  <c:v>0.67</c:v>
                </c:pt>
                <c:pt idx="16">
                  <c:v>0.68</c:v>
                </c:pt>
                <c:pt idx="17">
                  <c:v>0.69</c:v>
                </c:pt>
                <c:pt idx="18">
                  <c:v>0.69</c:v>
                </c:pt>
                <c:pt idx="19">
                  <c:v>0.69</c:v>
                </c:pt>
                <c:pt idx="20">
                  <c:v>0.69</c:v>
                </c:pt>
                <c:pt idx="21">
                  <c:v>0.69</c:v>
                </c:pt>
                <c:pt idx="22">
                  <c:v>0.7</c:v>
                </c:pt>
                <c:pt idx="23">
                  <c:v>0.7</c:v>
                </c:pt>
                <c:pt idx="24">
                  <c:v>0.71</c:v>
                </c:pt>
                <c:pt idx="25">
                  <c:v>0.71</c:v>
                </c:pt>
                <c:pt idx="26">
                  <c:v>0.72</c:v>
                </c:pt>
                <c:pt idx="27">
                  <c:v>0.72</c:v>
                </c:pt>
                <c:pt idx="28">
                  <c:v>0.72</c:v>
                </c:pt>
                <c:pt idx="29">
                  <c:v>0.72</c:v>
                </c:pt>
                <c:pt idx="30">
                  <c:v>0.73</c:v>
                </c:pt>
                <c:pt idx="31">
                  <c:v>0.74</c:v>
                </c:pt>
                <c:pt idx="32">
                  <c:v>0.75</c:v>
                </c:pt>
                <c:pt idx="33">
                  <c:v>0.76</c:v>
                </c:pt>
                <c:pt idx="34">
                  <c:v>0.76</c:v>
                </c:pt>
                <c:pt idx="35">
                  <c:v>0.76</c:v>
                </c:pt>
                <c:pt idx="36">
                  <c:v>0.76</c:v>
                </c:pt>
                <c:pt idx="37">
                  <c:v>0.76</c:v>
                </c:pt>
                <c:pt idx="38">
                  <c:v>0.77</c:v>
                </c:pt>
                <c:pt idx="39">
                  <c:v>0.77</c:v>
                </c:pt>
                <c:pt idx="40">
                  <c:v>0.78</c:v>
                </c:pt>
                <c:pt idx="41">
                  <c:v>0.8</c:v>
                </c:pt>
                <c:pt idx="42">
                  <c:v>0.8</c:v>
                </c:pt>
                <c:pt idx="43">
                  <c:v>0.82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70144"/>
        <c:axId val="1256683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4"/>
                <c:pt idx="0">
                  <c:v>COLNE UNION PCN</c:v>
                </c:pt>
                <c:pt idx="1">
                  <c:v>BRENT CENTRAL KWH PCN</c:v>
                </c:pt>
                <c:pt idx="2">
                  <c:v>HARROW EAST PCN</c:v>
                </c:pt>
                <c:pt idx="3">
                  <c:v>BRENTWORTH PCN</c:v>
                </c:pt>
                <c:pt idx="4">
                  <c:v>BRENT SOUTH KWH PCN</c:v>
                </c:pt>
                <c:pt idx="5">
                  <c:v>HEALTH ALLIANCE PCN</c:v>
                </c:pt>
                <c:pt idx="6">
                  <c:v>GREAT WEST ROAD PCN</c:v>
                </c:pt>
                <c:pt idx="7">
                  <c:v>NORTHOLT PCN</c:v>
                </c:pt>
                <c:pt idx="8">
                  <c:v>HARNESS SOUTH PCN</c:v>
                </c:pt>
                <c:pt idx="9">
                  <c:v>KILBURN PARTNERSHIP PCN</c:v>
                </c:pt>
                <c:pt idx="10">
                  <c:v>BRENT NORTH KWH PCN</c:v>
                </c:pt>
                <c:pt idx="11">
                  <c:v>BRENT WEST KWH PCN</c:v>
                </c:pt>
                <c:pt idx="12">
                  <c:v>HEALTHSENSE PCN</c:v>
                </c:pt>
                <c:pt idx="13">
                  <c:v>HARNESS NORTH PCN</c:v>
                </c:pt>
                <c:pt idx="14">
                  <c:v>SOUTH SOUTHALL PCN</c:v>
                </c:pt>
                <c:pt idx="15">
                  <c:v>LONG LANE FIRST CARE GROUP PCN</c:v>
                </c:pt>
                <c:pt idx="16">
                  <c:v>WEST END &amp; MARYLEBONE PCN</c:v>
                </c:pt>
                <c:pt idx="17">
                  <c:v>NORTH CONNECT PCN</c:v>
                </c:pt>
                <c:pt idx="18">
                  <c:v>HARROW COLLABORATIVE PCN</c:v>
                </c:pt>
                <c:pt idx="19">
                  <c:v>HAMMERSMITH &amp; FULHAM PARTNERSHIP PCN</c:v>
                </c:pt>
                <c:pt idx="20">
                  <c:v>NORTH SOUTHALL PCN</c:v>
                </c:pt>
                <c:pt idx="21">
                  <c:v>SOUTH FULHAM PCN</c:v>
                </c:pt>
                <c:pt idx="22">
                  <c:v>HH COLLABORATIVE PCN</c:v>
                </c:pt>
                <c:pt idx="23">
                  <c:v>HAMMERSMITH &amp; FULHAM CENTRAL PCN</c:v>
                </c:pt>
                <c:pt idx="24">
                  <c:v>ICS</c:v>
                </c:pt>
                <c:pt idx="25">
                  <c:v>NGP PCN</c:v>
                </c:pt>
                <c:pt idx="26">
                  <c:v>REGENT HEALTH PCN</c:v>
                </c:pt>
                <c:pt idx="27">
                  <c:v>SYNERGY PCN</c:v>
                </c:pt>
                <c:pt idx="28">
                  <c:v>NORTH HAMMERSMITH &amp; FULHAM PCN</c:v>
                </c:pt>
                <c:pt idx="29">
                  <c:v>FELTHAM &amp; BEDFONNT PCN</c:v>
                </c:pt>
                <c:pt idx="30">
                  <c:v>HOUNSLOW HEALTH PCN</c:v>
                </c:pt>
                <c:pt idx="31">
                  <c:v>GREENWELL PCN</c:v>
                </c:pt>
                <c:pt idx="32">
                  <c:v>SOUTH CENTRAL EALING PCN</c:v>
                </c:pt>
                <c:pt idx="33">
                  <c:v>SOUTH WESTMINSTER PCN</c:v>
                </c:pt>
                <c:pt idx="34">
                  <c:v>CHISWICK PCN</c:v>
                </c:pt>
                <c:pt idx="35">
                  <c:v>K AND C SOUTH PCN</c:v>
                </c:pt>
                <c:pt idx="36">
                  <c:v>SPHERE PCN</c:v>
                </c:pt>
                <c:pt idx="37">
                  <c:v>THE EALING NETWORK PCN</c:v>
                </c:pt>
                <c:pt idx="38">
                  <c:v>BROMPTON HEALTH PCN</c:v>
                </c:pt>
                <c:pt idx="39">
                  <c:v>CELADINE HEALTH &amp; METROCARE PCN</c:v>
                </c:pt>
                <c:pt idx="40">
                  <c:v>ST JOHN'S WOOD &amp; MAIDA VALE PCN</c:v>
                </c:pt>
                <c:pt idx="41">
                  <c:v>NEOHEALTH PCN</c:v>
                </c:pt>
                <c:pt idx="42">
                  <c:v>ACTON PCN</c:v>
                </c:pt>
                <c:pt idx="43">
                  <c:v>INCLUSIVE HEALTH PCN</c:v>
                </c:pt>
              </c:strCache>
            </c:strRef>
          </c:cat>
          <c:val>
            <c:numRef>
              <c:f>Sheet1!$C$2:$C$45</c:f>
              <c:numCache>
                <c:formatCode>0%</c:formatCode>
                <c:ptCount val="44"/>
                <c:pt idx="0">
                  <c:v>0.61</c:v>
                </c:pt>
                <c:pt idx="1">
                  <c:v>0.61</c:v>
                </c:pt>
                <c:pt idx="2">
                  <c:v>0.62</c:v>
                </c:pt>
                <c:pt idx="3">
                  <c:v>0.62</c:v>
                </c:pt>
                <c:pt idx="4">
                  <c:v>0.62</c:v>
                </c:pt>
                <c:pt idx="5">
                  <c:v>0.64</c:v>
                </c:pt>
                <c:pt idx="6">
                  <c:v>0.65</c:v>
                </c:pt>
                <c:pt idx="7">
                  <c:v>0.65</c:v>
                </c:pt>
                <c:pt idx="8">
                  <c:v>0.66</c:v>
                </c:pt>
                <c:pt idx="9">
                  <c:v>0.66</c:v>
                </c:pt>
                <c:pt idx="10">
                  <c:v>0.66</c:v>
                </c:pt>
                <c:pt idx="11">
                  <c:v>0.66</c:v>
                </c:pt>
                <c:pt idx="12">
                  <c:v>0.66</c:v>
                </c:pt>
                <c:pt idx="13">
                  <c:v>0.67</c:v>
                </c:pt>
                <c:pt idx="14">
                  <c:v>0.67</c:v>
                </c:pt>
                <c:pt idx="15">
                  <c:v>0.67</c:v>
                </c:pt>
                <c:pt idx="16">
                  <c:v>0.68</c:v>
                </c:pt>
                <c:pt idx="17">
                  <c:v>0.69</c:v>
                </c:pt>
                <c:pt idx="18">
                  <c:v>0.69</c:v>
                </c:pt>
                <c:pt idx="19">
                  <c:v>0.69</c:v>
                </c:pt>
                <c:pt idx="20">
                  <c:v>0.69</c:v>
                </c:pt>
                <c:pt idx="21">
                  <c:v>0.69</c:v>
                </c:pt>
                <c:pt idx="22">
                  <c:v>0.7</c:v>
                </c:pt>
                <c:pt idx="23">
                  <c:v>0.7</c:v>
                </c:pt>
                <c:pt idx="24">
                  <c:v>-10</c:v>
                </c:pt>
                <c:pt idx="25">
                  <c:v>0.71</c:v>
                </c:pt>
                <c:pt idx="26">
                  <c:v>0.72</c:v>
                </c:pt>
                <c:pt idx="27">
                  <c:v>0.72</c:v>
                </c:pt>
                <c:pt idx="28">
                  <c:v>0.72</c:v>
                </c:pt>
                <c:pt idx="29">
                  <c:v>0.72</c:v>
                </c:pt>
                <c:pt idx="30">
                  <c:v>0.73</c:v>
                </c:pt>
                <c:pt idx="31">
                  <c:v>0.74</c:v>
                </c:pt>
                <c:pt idx="32">
                  <c:v>0.75</c:v>
                </c:pt>
                <c:pt idx="33">
                  <c:v>0.76</c:v>
                </c:pt>
                <c:pt idx="34">
                  <c:v>0.76</c:v>
                </c:pt>
                <c:pt idx="35">
                  <c:v>0.76</c:v>
                </c:pt>
                <c:pt idx="36">
                  <c:v>0.76</c:v>
                </c:pt>
                <c:pt idx="37">
                  <c:v>0.76</c:v>
                </c:pt>
                <c:pt idx="38">
                  <c:v>0.77</c:v>
                </c:pt>
                <c:pt idx="39">
                  <c:v>0.77</c:v>
                </c:pt>
                <c:pt idx="40">
                  <c:v>0.78</c:v>
                </c:pt>
                <c:pt idx="41">
                  <c:v>0.8</c:v>
                </c:pt>
                <c:pt idx="42">
                  <c:v>0.8</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0.71</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51968"/>
        <c:axId val="125666816"/>
      </c:lineChart>
      <c:catAx>
        <c:axId val="12565196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66816"/>
        <c:crosses val="autoZero"/>
        <c:auto val="1"/>
        <c:lblAlgn val="ctr"/>
        <c:lblOffset val="100"/>
        <c:noMultiLvlLbl val="0"/>
      </c:catAx>
      <c:valAx>
        <c:axId val="1256668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51968"/>
        <c:crosses val="autoZero"/>
        <c:crossBetween val="between"/>
      </c:valAx>
      <c:valAx>
        <c:axId val="125668352"/>
        <c:scaling>
          <c:orientation val="minMax"/>
          <c:max val="1"/>
          <c:min val="0"/>
        </c:scaling>
        <c:delete val="0"/>
        <c:axPos val="r"/>
        <c:numFmt formatCode="0%" sourceLinked="1"/>
        <c:majorTickMark val="none"/>
        <c:minorTickMark val="none"/>
        <c:tickLblPos val="none"/>
        <c:spPr>
          <a:ln>
            <a:noFill/>
          </a:ln>
        </c:spPr>
        <c:crossAx val="125670144"/>
        <c:crosses val="max"/>
        <c:crossBetween val="between"/>
      </c:valAx>
      <c:catAx>
        <c:axId val="125670144"/>
        <c:scaling>
          <c:orientation val="minMax"/>
        </c:scaling>
        <c:delete val="1"/>
        <c:axPos val="b"/>
        <c:numFmt formatCode="General" sourceLinked="1"/>
        <c:majorTickMark val="out"/>
        <c:minorTickMark val="none"/>
        <c:tickLblPos val="nextTo"/>
        <c:crossAx val="1256683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WEST-HILL HEALTH PCN</c:v>
                </c:pt>
                <c:pt idx="1">
                  <c:v>BABYLON GP AT HAND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
                <c:pt idx="0">
                  <c:v>WEST-HILL HEALTH PCN</c:v>
                </c:pt>
                <c:pt idx="1">
                  <c:v>BABYLON GP AT HAND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WEST-HILL HEALTH PCN</c:v>
                </c:pt>
                <c:pt idx="1">
                  <c:v>BABYLON GP AT HAND PCN</c:v>
                </c:pt>
              </c:strCache>
            </c:strRef>
          </c:cat>
          <c:val>
            <c:numRef>
              <c:f>Sheet1!$F$2:$F$45</c:f>
              <c:numCache>
                <c:formatCode>General</c:formatCode>
                <c:ptCount val="44"/>
                <c:pt idx="0">
                  <c:v>0.83</c:v>
                </c:pt>
                <c:pt idx="1">
                  <c:v>0.83</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
                <c:pt idx="0">
                  <c:v>WEST-HILL HEALTH PCN</c:v>
                </c:pt>
                <c:pt idx="1">
                  <c:v>BABYLON GP AT HAND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
                <c:pt idx="0">
                  <c:v>WEST-HILL HEALTH PCN</c:v>
                </c:pt>
                <c:pt idx="1">
                  <c:v>BABYLON GP AT HAND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98082560"/>
        <c:axId val="1977080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WEST-HILL HEALTH PCN</c:v>
                </c:pt>
                <c:pt idx="1">
                  <c:v>BABYLON GP AT HAND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4F08-4400-9115-A28A0ABFAD12}"/>
              </c:ext>
            </c:extLst>
          </c:dPt>
          <c:cat>
            <c:strRef>
              <c:f>Sheet1!$A$2:$A$45</c:f>
              <c:strCache>
                <c:ptCount val="2"/>
                <c:pt idx="0">
                  <c:v>WEST-HILL HEALTH PCN</c:v>
                </c:pt>
                <c:pt idx="1">
                  <c:v>BABYLON GP AT HAND PCN</c:v>
                </c:pt>
              </c:strCache>
            </c:strRef>
          </c:cat>
          <c:val>
            <c:numRef>
              <c:f>Sheet1!$C$2:$C$45</c:f>
              <c:numCache>
                <c:formatCode>0%</c:formatCode>
                <c:ptCount val="44"/>
                <c:pt idx="0">
                  <c:v>0.83</c:v>
                </c:pt>
                <c:pt idx="1">
                  <c:v>0.83</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97703936"/>
        <c:axId val="197706496"/>
      </c:lineChart>
      <c:catAx>
        <c:axId val="1977039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97706496"/>
        <c:crosses val="autoZero"/>
        <c:auto val="1"/>
        <c:lblAlgn val="ctr"/>
        <c:lblOffset val="100"/>
        <c:noMultiLvlLbl val="0"/>
      </c:catAx>
      <c:valAx>
        <c:axId val="1977064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7703936"/>
        <c:crosses val="autoZero"/>
        <c:crossBetween val="between"/>
      </c:valAx>
      <c:valAx>
        <c:axId val="197708032"/>
        <c:scaling>
          <c:orientation val="minMax"/>
          <c:max val="1"/>
          <c:min val="0"/>
        </c:scaling>
        <c:delete val="0"/>
        <c:axPos val="r"/>
        <c:numFmt formatCode="0%" sourceLinked="1"/>
        <c:majorTickMark val="none"/>
        <c:minorTickMark val="none"/>
        <c:tickLblPos val="none"/>
        <c:spPr>
          <a:ln>
            <a:noFill/>
          </a:ln>
        </c:spPr>
        <c:crossAx val="198082560"/>
        <c:crosses val="max"/>
        <c:crossBetween val="between"/>
      </c:valAx>
      <c:catAx>
        <c:axId val="198082560"/>
        <c:scaling>
          <c:orientation val="minMax"/>
        </c:scaling>
        <c:delete val="1"/>
        <c:axPos val="b"/>
        <c:numFmt formatCode="General" sourceLinked="1"/>
        <c:majorTickMark val="out"/>
        <c:minorTickMark val="none"/>
        <c:tickLblPos val="nextTo"/>
        <c:crossAx val="1977080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36</c:v>
                </c:pt>
                <c:pt idx="1">
                  <c:v>57</c:v>
                </c:pt>
                <c:pt idx="2">
                  <c:v>3</c:v>
                </c:pt>
                <c:pt idx="3">
                  <c:v>5</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19232"/>
        <c:axId val="125920768"/>
      </c:barChart>
      <c:catAx>
        <c:axId val="12591923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20768"/>
        <c:crosses val="autoZero"/>
        <c:auto val="1"/>
        <c:lblAlgn val="ctr"/>
        <c:lblOffset val="100"/>
        <c:noMultiLvlLbl val="0"/>
      </c:catAx>
      <c:valAx>
        <c:axId val="12592076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1923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68</c:v>
                </c:pt>
                <c:pt idx="2">
                  <c:v>8</c:v>
                </c:pt>
                <c:pt idx="3">
                  <c:v>54</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20</c:v>
                </c:pt>
                <c:pt idx="1">
                  <c:v>18</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65440"/>
        <c:axId val="125966976"/>
      </c:stockChart>
      <c:catAx>
        <c:axId val="125965440"/>
        <c:scaling>
          <c:orientation val="minMax"/>
        </c:scaling>
        <c:delete val="1"/>
        <c:axPos val="b"/>
        <c:numFmt formatCode="m/d/yyyy" sourceLinked="1"/>
        <c:majorTickMark val="out"/>
        <c:minorTickMark val="none"/>
        <c:tickLblPos val="nextTo"/>
        <c:crossAx val="125966976"/>
        <c:crosses val="autoZero"/>
        <c:auto val="1"/>
        <c:lblAlgn val="ctr"/>
        <c:lblOffset val="100"/>
        <c:noMultiLvlLbl val="0"/>
      </c:catAx>
      <c:valAx>
        <c:axId val="125966976"/>
        <c:scaling>
          <c:orientation val="minMax"/>
          <c:max val="100"/>
          <c:min val="0"/>
        </c:scaling>
        <c:delete val="1"/>
        <c:axPos val="l"/>
        <c:numFmt formatCode="m/d/yyyy" sourceLinked="1"/>
        <c:majorTickMark val="out"/>
        <c:minorTickMark val="none"/>
        <c:tickLblPos val="nextTo"/>
        <c:crossAx val="1259654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74</c:v>
                </c:pt>
                <c:pt idx="1">
                  <c:v>18</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Sheet1!$F$2:$F$45</c:f>
              <c:numCache>
                <c:formatCode>General</c:formatCode>
                <c:ptCount val="44"/>
                <c:pt idx="0">
                  <c:v>0.87</c:v>
                </c:pt>
                <c:pt idx="1">
                  <c:v>0.88</c:v>
                </c:pt>
                <c:pt idx="2">
                  <c:v>0.88</c:v>
                </c:pt>
                <c:pt idx="3">
                  <c:v>0.88</c:v>
                </c:pt>
                <c:pt idx="4">
                  <c:v>0.89</c:v>
                </c:pt>
                <c:pt idx="5">
                  <c:v>0.89</c:v>
                </c:pt>
                <c:pt idx="6">
                  <c:v>0.89</c:v>
                </c:pt>
                <c:pt idx="7">
                  <c:v>0.89</c:v>
                </c:pt>
                <c:pt idx="8">
                  <c:v>0.89</c:v>
                </c:pt>
                <c:pt idx="9">
                  <c:v>0.89</c:v>
                </c:pt>
                <c:pt idx="10">
                  <c:v>0.9</c:v>
                </c:pt>
                <c:pt idx="11">
                  <c:v>0.9</c:v>
                </c:pt>
                <c:pt idx="12">
                  <c:v>0.9</c:v>
                </c:pt>
                <c:pt idx="13">
                  <c:v>0.9</c:v>
                </c:pt>
                <c:pt idx="14">
                  <c:v>0.91</c:v>
                </c:pt>
                <c:pt idx="15">
                  <c:v>0.91</c:v>
                </c:pt>
                <c:pt idx="16">
                  <c:v>0.91</c:v>
                </c:pt>
                <c:pt idx="17">
                  <c:v>0.91</c:v>
                </c:pt>
                <c:pt idx="18">
                  <c:v>0.92</c:v>
                </c:pt>
                <c:pt idx="19">
                  <c:v>0.92</c:v>
                </c:pt>
                <c:pt idx="20">
                  <c:v>0.92</c:v>
                </c:pt>
                <c:pt idx="21">
                  <c:v>0.92</c:v>
                </c:pt>
                <c:pt idx="22">
                  <c:v>0.92</c:v>
                </c:pt>
                <c:pt idx="23">
                  <c:v>0.92</c:v>
                </c:pt>
                <c:pt idx="24">
                  <c:v>0.92</c:v>
                </c:pt>
                <c:pt idx="25">
                  <c:v>0.92</c:v>
                </c:pt>
                <c:pt idx="26">
                  <c:v>0.92</c:v>
                </c:pt>
                <c:pt idx="27">
                  <c:v>0.93</c:v>
                </c:pt>
                <c:pt idx="28">
                  <c:v>0.93</c:v>
                </c:pt>
                <c:pt idx="29">
                  <c:v>0.93</c:v>
                </c:pt>
                <c:pt idx="30">
                  <c:v>0.93</c:v>
                </c:pt>
                <c:pt idx="31">
                  <c:v>0.93</c:v>
                </c:pt>
                <c:pt idx="32">
                  <c:v>0.94</c:v>
                </c:pt>
                <c:pt idx="33">
                  <c:v>0.94</c:v>
                </c:pt>
                <c:pt idx="34">
                  <c:v>0.94</c:v>
                </c:pt>
                <c:pt idx="35">
                  <c:v>0.94</c:v>
                </c:pt>
                <c:pt idx="36">
                  <c:v>0.94</c:v>
                </c:pt>
                <c:pt idx="37">
                  <c:v>0.94</c:v>
                </c:pt>
                <c:pt idx="38">
                  <c:v>0.94</c:v>
                </c:pt>
                <c:pt idx="39">
                  <c:v>0.95</c:v>
                </c:pt>
                <c:pt idx="40">
                  <c:v>0.95</c:v>
                </c:pt>
                <c:pt idx="41">
                  <c:v>0.95</c:v>
                </c:pt>
                <c:pt idx="42">
                  <c:v>0.96</c:v>
                </c:pt>
                <c:pt idx="43">
                  <c:v>0.96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06464"/>
        <c:axId val="1278049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GREAT WEST ROAD PCN</c:v>
                </c:pt>
                <c:pt idx="1">
                  <c:v>SOUTH CENTRAL EALING PCN</c:v>
                </c:pt>
                <c:pt idx="2">
                  <c:v>HARROW EAST PCN</c:v>
                </c:pt>
                <c:pt idx="3">
                  <c:v>NORTH SOUTHALL PCN</c:v>
                </c:pt>
                <c:pt idx="4">
                  <c:v>HARNESS SOUTH PCN</c:v>
                </c:pt>
                <c:pt idx="5">
                  <c:v>HAMMERSMITH &amp; FULHAM PARTNERSHIP PCN</c:v>
                </c:pt>
                <c:pt idx="6">
                  <c:v>NGP PCN</c:v>
                </c:pt>
                <c:pt idx="7">
                  <c:v>COLNE UNION PCN</c:v>
                </c:pt>
                <c:pt idx="8">
                  <c:v>BRENT SOUTH KWH PCN</c:v>
                </c:pt>
                <c:pt idx="9">
                  <c:v>BRENT CENTRAL KWH PCN</c:v>
                </c:pt>
                <c:pt idx="10">
                  <c:v>HARNESS NORTH PCN</c:v>
                </c:pt>
                <c:pt idx="11">
                  <c:v>BRENT WEST KWH PCN</c:v>
                </c:pt>
                <c:pt idx="12">
                  <c:v>HEALTHSENSE PCN</c:v>
                </c:pt>
                <c:pt idx="13">
                  <c:v>NORTHOLT PCN</c:v>
                </c:pt>
                <c:pt idx="14">
                  <c:v>GREENWELL PCN</c:v>
                </c:pt>
                <c:pt idx="15">
                  <c:v>SYNERGY PCN</c:v>
                </c:pt>
                <c:pt idx="16">
                  <c:v>K AND C SOUTH PCN</c:v>
                </c:pt>
                <c:pt idx="17">
                  <c:v>SOUTH SOUTHALL PCN</c:v>
                </c:pt>
                <c:pt idx="18">
                  <c:v>ICS</c:v>
                </c:pt>
                <c:pt idx="19">
                  <c:v>BROMPTON HEALTH PCN</c:v>
                </c:pt>
                <c:pt idx="20">
                  <c:v>NORTH CONNECT PCN</c:v>
                </c:pt>
                <c:pt idx="21">
                  <c:v>WEST-HILL HEALTH PCN</c:v>
                </c:pt>
                <c:pt idx="22">
                  <c:v>NEOHEALTH PCN</c:v>
                </c:pt>
                <c:pt idx="23">
                  <c:v>BRENT NORTH KWH PCN</c:v>
                </c:pt>
                <c:pt idx="24">
                  <c:v>HEALTH ALLIANCE PCN</c:v>
                </c:pt>
                <c:pt idx="25">
                  <c:v>ST JOHN'S WOOD &amp; MAIDA VALE PCN</c:v>
                </c:pt>
                <c:pt idx="26">
                  <c:v>FELTHAM &amp; BEDFONNT PCN</c:v>
                </c:pt>
                <c:pt idx="27">
                  <c:v>HARROW COLLABORATIVE PCN</c:v>
                </c:pt>
                <c:pt idx="28">
                  <c:v>REGENT HEALTH PCN</c:v>
                </c:pt>
                <c:pt idx="29">
                  <c:v>HOUNSLOW HEALTH PCN</c:v>
                </c:pt>
                <c:pt idx="30">
                  <c:v>KILBURN PARTNERSHIP PCN</c:v>
                </c:pt>
                <c:pt idx="31">
                  <c:v>CELADINE HEALTH &amp; METROCARE PCN</c:v>
                </c:pt>
                <c:pt idx="32">
                  <c:v>WEST END &amp; MARYLEBONE PCN</c:v>
                </c:pt>
                <c:pt idx="33">
                  <c:v>HH COLLABORATIVE PCN</c:v>
                </c:pt>
                <c:pt idx="34">
                  <c:v>BRENTWORTH PCN</c:v>
                </c:pt>
                <c:pt idx="35">
                  <c:v>NORTH HAMMERSMITH &amp; FULHAM PCN</c:v>
                </c:pt>
                <c:pt idx="36">
                  <c:v>ACTON PCN</c:v>
                </c:pt>
                <c:pt idx="37">
                  <c:v>SPHERE PCN</c:v>
                </c:pt>
                <c:pt idx="38">
                  <c:v>INCLUSIVE HEALTH PCN</c:v>
                </c:pt>
                <c:pt idx="39">
                  <c:v>CHISWICK PCN</c:v>
                </c:pt>
                <c:pt idx="40">
                  <c:v>SOUTH FULHAM PCN</c:v>
                </c:pt>
                <c:pt idx="41">
                  <c:v>LONG LANE FIRST CARE GROUP PCN</c:v>
                </c:pt>
                <c:pt idx="42">
                  <c:v>SOUTH WESTMINSTER PCN</c:v>
                </c:pt>
                <c:pt idx="43">
                  <c:v>THE EALING NETWORK PCN</c:v>
                </c:pt>
              </c:strCache>
            </c:strRef>
          </c:cat>
          <c:val>
            <c:numRef>
              <c:f>Sheet1!$C$2:$C$45</c:f>
              <c:numCache>
                <c:formatCode>0%</c:formatCode>
                <c:ptCount val="44"/>
                <c:pt idx="0">
                  <c:v>0.87</c:v>
                </c:pt>
                <c:pt idx="1">
                  <c:v>0.88</c:v>
                </c:pt>
                <c:pt idx="2">
                  <c:v>0.88</c:v>
                </c:pt>
                <c:pt idx="3">
                  <c:v>0.88</c:v>
                </c:pt>
                <c:pt idx="4">
                  <c:v>0.89</c:v>
                </c:pt>
                <c:pt idx="5">
                  <c:v>0.89</c:v>
                </c:pt>
                <c:pt idx="6">
                  <c:v>0.89</c:v>
                </c:pt>
                <c:pt idx="7">
                  <c:v>0.89</c:v>
                </c:pt>
                <c:pt idx="8">
                  <c:v>0.89</c:v>
                </c:pt>
                <c:pt idx="9">
                  <c:v>0.89</c:v>
                </c:pt>
                <c:pt idx="10">
                  <c:v>0.9</c:v>
                </c:pt>
                <c:pt idx="11">
                  <c:v>0.9</c:v>
                </c:pt>
                <c:pt idx="12">
                  <c:v>0.9</c:v>
                </c:pt>
                <c:pt idx="13">
                  <c:v>0.9</c:v>
                </c:pt>
                <c:pt idx="14">
                  <c:v>0.91</c:v>
                </c:pt>
                <c:pt idx="15">
                  <c:v>0.91</c:v>
                </c:pt>
                <c:pt idx="16">
                  <c:v>0.91</c:v>
                </c:pt>
                <c:pt idx="17">
                  <c:v>0.91</c:v>
                </c:pt>
                <c:pt idx="18">
                  <c:v>-10</c:v>
                </c:pt>
                <c:pt idx="19">
                  <c:v>0.92</c:v>
                </c:pt>
                <c:pt idx="20">
                  <c:v>0.92</c:v>
                </c:pt>
                <c:pt idx="21">
                  <c:v>0.92</c:v>
                </c:pt>
                <c:pt idx="22">
                  <c:v>0.92</c:v>
                </c:pt>
                <c:pt idx="23">
                  <c:v>0.92</c:v>
                </c:pt>
                <c:pt idx="24">
                  <c:v>0.92</c:v>
                </c:pt>
                <c:pt idx="25">
                  <c:v>0.92</c:v>
                </c:pt>
                <c:pt idx="26">
                  <c:v>0.92</c:v>
                </c:pt>
                <c:pt idx="27">
                  <c:v>0.93</c:v>
                </c:pt>
                <c:pt idx="28">
                  <c:v>0.93</c:v>
                </c:pt>
                <c:pt idx="29">
                  <c:v>0.93</c:v>
                </c:pt>
                <c:pt idx="30">
                  <c:v>0.93</c:v>
                </c:pt>
                <c:pt idx="31">
                  <c:v>0.93</c:v>
                </c:pt>
                <c:pt idx="32">
                  <c:v>0.94</c:v>
                </c:pt>
                <c:pt idx="33">
                  <c:v>0.94</c:v>
                </c:pt>
                <c:pt idx="34">
                  <c:v>0.94</c:v>
                </c:pt>
                <c:pt idx="35">
                  <c:v>0.94</c:v>
                </c:pt>
                <c:pt idx="36">
                  <c:v>0.94</c:v>
                </c:pt>
                <c:pt idx="37">
                  <c:v>0.94</c:v>
                </c:pt>
                <c:pt idx="38">
                  <c:v>0.94</c:v>
                </c:pt>
                <c:pt idx="39">
                  <c:v>0.95</c:v>
                </c:pt>
                <c:pt idx="40">
                  <c:v>0.95</c:v>
                </c:pt>
                <c:pt idx="41">
                  <c:v>0.95</c:v>
                </c:pt>
                <c:pt idx="42">
                  <c:v>0.96</c:v>
                </c:pt>
                <c:pt idx="43">
                  <c:v>0.96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0.92</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796736"/>
        <c:axId val="127803392"/>
      </c:lineChart>
      <c:catAx>
        <c:axId val="1277967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03392"/>
        <c:crosses val="autoZero"/>
        <c:auto val="1"/>
        <c:lblAlgn val="ctr"/>
        <c:lblOffset val="100"/>
        <c:noMultiLvlLbl val="0"/>
      </c:catAx>
      <c:valAx>
        <c:axId val="1278033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796736"/>
        <c:crosses val="autoZero"/>
        <c:crossBetween val="between"/>
      </c:valAx>
      <c:valAx>
        <c:axId val="127804928"/>
        <c:scaling>
          <c:orientation val="minMax"/>
          <c:max val="1"/>
          <c:min val="0"/>
        </c:scaling>
        <c:delete val="0"/>
        <c:axPos val="r"/>
        <c:numFmt formatCode="0%" sourceLinked="1"/>
        <c:majorTickMark val="none"/>
        <c:minorTickMark val="none"/>
        <c:tickLblPos val="none"/>
        <c:spPr>
          <a:ln>
            <a:noFill/>
          </a:ln>
        </c:spPr>
        <c:crossAx val="127806464"/>
        <c:crosses val="max"/>
        <c:crossBetween val="between"/>
      </c:valAx>
      <c:catAx>
        <c:axId val="127806464"/>
        <c:scaling>
          <c:orientation val="minMax"/>
        </c:scaling>
        <c:delete val="1"/>
        <c:axPos val="b"/>
        <c:numFmt formatCode="General" sourceLinked="1"/>
        <c:majorTickMark val="out"/>
        <c:minorTickMark val="none"/>
        <c:tickLblPos val="nextTo"/>
        <c:crossAx val="1278049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HAMMERSMITH &amp; FULHAM CENTRAL PCN</c:v>
                </c:pt>
                <c:pt idx="1">
                  <c:v>BABYLON GP AT HAND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
                <c:pt idx="0">
                  <c:v>HAMMERSMITH &amp; FULHAM CENTRAL PCN</c:v>
                </c:pt>
                <c:pt idx="1">
                  <c:v>BABYLON GP AT HAND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HAMMERSMITH &amp; FULHAM CENTRAL PCN</c:v>
                </c:pt>
                <c:pt idx="1">
                  <c:v>BABYLON GP AT HAND PCN</c:v>
                </c:pt>
              </c:strCache>
            </c:strRef>
          </c:cat>
          <c:val>
            <c:numRef>
              <c:f>Sheet1!$F$2:$F$45</c:f>
              <c:numCache>
                <c:formatCode>General</c:formatCode>
                <c:ptCount val="44"/>
                <c:pt idx="0">
                  <c:v>0.97</c:v>
                </c:pt>
                <c:pt idx="1">
                  <c:v>0.99</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
                <c:pt idx="0">
                  <c:v>HAMMERSMITH &amp; FULHAM CENTRAL PCN</c:v>
                </c:pt>
                <c:pt idx="1">
                  <c:v>BABYLON GP AT HAND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
                <c:pt idx="0">
                  <c:v>HAMMERSMITH &amp; FULHAM CENTRAL PCN</c:v>
                </c:pt>
                <c:pt idx="1">
                  <c:v>BABYLON GP AT HAND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98451968"/>
        <c:axId val="198450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HAMMERSMITH &amp; FULHAM CENTRAL PCN</c:v>
                </c:pt>
                <c:pt idx="1">
                  <c:v>BABYLON GP AT HAND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
                <c:pt idx="0">
                  <c:v>HAMMERSMITH &amp; FULHAM CENTRAL PCN</c:v>
                </c:pt>
                <c:pt idx="1">
                  <c:v>BABYLON GP AT HAND PCN</c:v>
                </c:pt>
              </c:strCache>
            </c:strRef>
          </c:cat>
          <c:val>
            <c:numRef>
              <c:f>Sheet1!$C$2:$C$45</c:f>
              <c:numCache>
                <c:formatCode>0%</c:formatCode>
                <c:ptCount val="44"/>
                <c:pt idx="0">
                  <c:v>0.97</c:v>
                </c:pt>
                <c:pt idx="1">
                  <c:v>0.99</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98437888"/>
        <c:axId val="198448640"/>
      </c:lineChart>
      <c:catAx>
        <c:axId val="1984378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98448640"/>
        <c:crosses val="autoZero"/>
        <c:auto val="1"/>
        <c:lblAlgn val="ctr"/>
        <c:lblOffset val="100"/>
        <c:noMultiLvlLbl val="0"/>
      </c:catAx>
      <c:valAx>
        <c:axId val="198448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98437888"/>
        <c:crosses val="autoZero"/>
        <c:crossBetween val="between"/>
      </c:valAx>
      <c:valAx>
        <c:axId val="198450176"/>
        <c:scaling>
          <c:orientation val="minMax"/>
          <c:max val="1"/>
          <c:min val="0"/>
        </c:scaling>
        <c:delete val="0"/>
        <c:axPos val="r"/>
        <c:numFmt formatCode="0%" sourceLinked="1"/>
        <c:majorTickMark val="none"/>
        <c:minorTickMark val="none"/>
        <c:tickLblPos val="none"/>
        <c:spPr>
          <a:ln>
            <a:noFill/>
          </a:ln>
        </c:spPr>
        <c:crossAx val="198451968"/>
        <c:crosses val="max"/>
        <c:crossBetween val="between"/>
      </c:valAx>
      <c:catAx>
        <c:axId val="198451968"/>
        <c:scaling>
          <c:orientation val="minMax"/>
        </c:scaling>
        <c:delete val="1"/>
        <c:axPos val="b"/>
        <c:numFmt formatCode="General" sourceLinked="1"/>
        <c:majorTickMark val="out"/>
        <c:minorTickMark val="none"/>
        <c:tickLblPos val="nextTo"/>
        <c:crossAx val="198450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49</c:v>
                </c:pt>
                <c:pt idx="1">
                  <c:v>51</c:v>
                </c:pt>
                <c:pt idx="2">
                  <c:v>51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37</c:v>
                </c:pt>
                <c:pt idx="1">
                  <c:v>37</c:v>
                </c:pt>
                <c:pt idx="2">
                  <c:v>35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10</c:v>
                </c:pt>
                <c:pt idx="1">
                  <c:v>8</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112128"/>
        <c:axId val="128113664"/>
      </c:barChart>
      <c:catAx>
        <c:axId val="12811212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113664"/>
        <c:crosses val="autoZero"/>
        <c:auto val="1"/>
        <c:lblAlgn val="ctr"/>
        <c:lblOffset val="100"/>
        <c:noMultiLvlLbl val="0"/>
      </c:catAx>
      <c:valAx>
        <c:axId val="12811366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11212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56</c:v>
                </c:pt>
                <c:pt idx="1">
                  <c:v>66</c:v>
                </c:pt>
                <c:pt idx="2">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28</c:v>
                </c:pt>
                <c:pt idx="2">
                  <c:v>33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10</c:v>
                </c:pt>
                <c:pt idx="1">
                  <c:v>6</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88960"/>
        <c:axId val="128490496"/>
      </c:barChart>
      <c:catAx>
        <c:axId val="12848896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90496"/>
        <c:crosses val="autoZero"/>
        <c:auto val="1"/>
        <c:lblAlgn val="ctr"/>
        <c:lblOffset val="100"/>
        <c:noMultiLvlLbl val="0"/>
      </c:catAx>
      <c:valAx>
        <c:axId val="12849049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8896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31</c:v>
                </c:pt>
                <c:pt idx="2">
                  <c:v>18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62624"/>
        <c:axId val="129176704"/>
      </c:lineChart>
      <c:catAx>
        <c:axId val="1291626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76704"/>
        <c:crosses val="autoZero"/>
        <c:auto val="1"/>
        <c:lblAlgn val="ctr"/>
        <c:lblOffset val="100"/>
        <c:noMultiLvlLbl val="0"/>
      </c:catAx>
      <c:valAx>
        <c:axId val="1291767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626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36</c:v>
                </c:pt>
                <c:pt idx="2">
                  <c:v>30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30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330688"/>
        <c:axId val="143336576"/>
      </c:lineChart>
      <c:catAx>
        <c:axId val="1433306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336576"/>
        <c:crosses val="autoZero"/>
        <c:auto val="1"/>
        <c:lblAlgn val="ctr"/>
        <c:lblOffset val="100"/>
        <c:noMultiLvlLbl val="0"/>
      </c:catAx>
      <c:valAx>
        <c:axId val="14333657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3306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Sheet1!$F$2:$F$45</c:f>
              <c:numCache>
                <c:formatCode>General</c:formatCode>
                <c:ptCount val="44"/>
                <c:pt idx="0">
                  <c:v>0.59</c:v>
                </c:pt>
                <c:pt idx="1">
                  <c:v>0.59</c:v>
                </c:pt>
                <c:pt idx="2">
                  <c:v>0.61</c:v>
                </c:pt>
                <c:pt idx="3">
                  <c:v>0.62</c:v>
                </c:pt>
                <c:pt idx="4">
                  <c:v>0.64</c:v>
                </c:pt>
                <c:pt idx="5">
                  <c:v>0.64</c:v>
                </c:pt>
                <c:pt idx="6">
                  <c:v>0.64</c:v>
                </c:pt>
                <c:pt idx="7">
                  <c:v>0.64</c:v>
                </c:pt>
                <c:pt idx="8">
                  <c:v>0.65</c:v>
                </c:pt>
                <c:pt idx="9">
                  <c:v>0.66</c:v>
                </c:pt>
                <c:pt idx="10">
                  <c:v>0.66</c:v>
                </c:pt>
                <c:pt idx="11">
                  <c:v>0.66</c:v>
                </c:pt>
                <c:pt idx="12">
                  <c:v>0.66</c:v>
                </c:pt>
                <c:pt idx="13">
                  <c:v>0.67</c:v>
                </c:pt>
                <c:pt idx="14">
                  <c:v>0.68</c:v>
                </c:pt>
                <c:pt idx="15">
                  <c:v>0.69</c:v>
                </c:pt>
                <c:pt idx="16">
                  <c:v>0.69</c:v>
                </c:pt>
                <c:pt idx="17">
                  <c:v>0.69</c:v>
                </c:pt>
                <c:pt idx="18">
                  <c:v>0.7</c:v>
                </c:pt>
                <c:pt idx="19">
                  <c:v>0.7</c:v>
                </c:pt>
                <c:pt idx="20">
                  <c:v>0.7</c:v>
                </c:pt>
                <c:pt idx="21">
                  <c:v>0.7</c:v>
                </c:pt>
                <c:pt idx="22">
                  <c:v>0.7</c:v>
                </c:pt>
                <c:pt idx="23">
                  <c:v>0.7</c:v>
                </c:pt>
                <c:pt idx="24">
                  <c:v>0.7</c:v>
                </c:pt>
                <c:pt idx="25">
                  <c:v>0.71</c:v>
                </c:pt>
                <c:pt idx="26">
                  <c:v>0.71</c:v>
                </c:pt>
                <c:pt idx="27">
                  <c:v>0.71</c:v>
                </c:pt>
                <c:pt idx="28">
                  <c:v>0.71</c:v>
                </c:pt>
                <c:pt idx="29">
                  <c:v>0.72</c:v>
                </c:pt>
                <c:pt idx="30">
                  <c:v>0.72</c:v>
                </c:pt>
                <c:pt idx="31">
                  <c:v>0.72</c:v>
                </c:pt>
                <c:pt idx="32">
                  <c:v>0.73</c:v>
                </c:pt>
                <c:pt idx="33">
                  <c:v>0.73</c:v>
                </c:pt>
                <c:pt idx="34">
                  <c:v>0.73</c:v>
                </c:pt>
                <c:pt idx="35">
                  <c:v>0.73</c:v>
                </c:pt>
                <c:pt idx="36">
                  <c:v>0.73</c:v>
                </c:pt>
                <c:pt idx="37">
                  <c:v>0.74</c:v>
                </c:pt>
                <c:pt idx="38">
                  <c:v>0.74</c:v>
                </c:pt>
                <c:pt idx="39">
                  <c:v>0.75</c:v>
                </c:pt>
                <c:pt idx="40">
                  <c:v>0.76</c:v>
                </c:pt>
                <c:pt idx="41">
                  <c:v>0.76</c:v>
                </c:pt>
                <c:pt idx="42">
                  <c:v>0.77</c:v>
                </c:pt>
                <c:pt idx="43">
                  <c:v>0.77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41760"/>
        <c:axId val="1435402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4"/>
                <c:pt idx="0">
                  <c:v>HARNESS NORTH PCN</c:v>
                </c:pt>
                <c:pt idx="1">
                  <c:v>NORTH HAMMERSMITH &amp; FULHAM PCN</c:v>
                </c:pt>
                <c:pt idx="2">
                  <c:v>HARNESS SOUTH PCN</c:v>
                </c:pt>
                <c:pt idx="3">
                  <c:v>BABYLON GP AT HAND PCN</c:v>
                </c:pt>
                <c:pt idx="4">
                  <c:v>BRENT NORTH KWH PCN</c:v>
                </c:pt>
                <c:pt idx="5">
                  <c:v>HEALTH ALLIANCE PCN</c:v>
                </c:pt>
                <c:pt idx="6">
                  <c:v>NORTHOLT PCN</c:v>
                </c:pt>
                <c:pt idx="7">
                  <c:v>BRENT CENTRAL KWH PCN</c:v>
                </c:pt>
                <c:pt idx="8">
                  <c:v>GREAT WEST ROAD PCN</c:v>
                </c:pt>
                <c:pt idx="9">
                  <c:v>HARROW COLLABORATIVE PCN</c:v>
                </c:pt>
                <c:pt idx="10">
                  <c:v>KILBURN PARTNERSHIP PCN</c:v>
                </c:pt>
                <c:pt idx="11">
                  <c:v>COLNE UNION PCN</c:v>
                </c:pt>
                <c:pt idx="12">
                  <c:v>HEALTHSENSE PCN</c:v>
                </c:pt>
                <c:pt idx="13">
                  <c:v>WEST-HILL HEALTH PCN</c:v>
                </c:pt>
                <c:pt idx="14">
                  <c:v>NEOHEALTH PCN</c:v>
                </c:pt>
                <c:pt idx="15">
                  <c:v>SOUTH WESTMINSTER PCN</c:v>
                </c:pt>
                <c:pt idx="16">
                  <c:v>HH COLLABORATIVE PCN</c:v>
                </c:pt>
                <c:pt idx="17">
                  <c:v>SOUTH FULHAM PCN</c:v>
                </c:pt>
                <c:pt idx="18">
                  <c:v>ICS</c:v>
                </c:pt>
                <c:pt idx="19">
                  <c:v>HOUNSLOW HEALTH PCN</c:v>
                </c:pt>
                <c:pt idx="20">
                  <c:v>WEST END &amp; MARYLEBONE PCN</c:v>
                </c:pt>
                <c:pt idx="21">
                  <c:v>GREENWELL PCN</c:v>
                </c:pt>
                <c:pt idx="22">
                  <c:v>NORTH SOUTHALL PCN</c:v>
                </c:pt>
                <c:pt idx="23">
                  <c:v>BRENTWORTH PCN</c:v>
                </c:pt>
                <c:pt idx="24">
                  <c:v>LONG LANE FIRST CARE GROUP PCN</c:v>
                </c:pt>
                <c:pt idx="25">
                  <c:v>NORTH CONNECT PCN</c:v>
                </c:pt>
                <c:pt idx="26">
                  <c:v>NGP PCN</c:v>
                </c:pt>
                <c:pt idx="27">
                  <c:v>BRENT SOUTH KWH PCN</c:v>
                </c:pt>
                <c:pt idx="28">
                  <c:v>SOUTH SOUTHALL PCN</c:v>
                </c:pt>
                <c:pt idx="29">
                  <c:v>BRENT WEST KWH PCN</c:v>
                </c:pt>
                <c:pt idx="30">
                  <c:v>ST JOHN'S WOOD &amp; MAIDA VALE PCN</c:v>
                </c:pt>
                <c:pt idx="31">
                  <c:v>FELTHAM &amp; BEDFONNT PCN</c:v>
                </c:pt>
                <c:pt idx="32">
                  <c:v>REGENT HEALTH PCN</c:v>
                </c:pt>
                <c:pt idx="33">
                  <c:v>HAMMERSMITH &amp; FULHAM PARTNERSHIP PCN</c:v>
                </c:pt>
                <c:pt idx="34">
                  <c:v>HAMMERSMITH &amp; FULHAM CENTRAL PCN</c:v>
                </c:pt>
                <c:pt idx="35">
                  <c:v>K AND C SOUTH PCN</c:v>
                </c:pt>
                <c:pt idx="36">
                  <c:v>INCLUSIVE HEALTH PCN</c:v>
                </c:pt>
                <c:pt idx="37">
                  <c:v>SOUTH CENTRAL EALING PCN</c:v>
                </c:pt>
                <c:pt idx="38">
                  <c:v>THE EALING NETWORK PCN</c:v>
                </c:pt>
                <c:pt idx="39">
                  <c:v>ACTON PCN</c:v>
                </c:pt>
                <c:pt idx="40">
                  <c:v>BROMPTON HEALTH PCN</c:v>
                </c:pt>
                <c:pt idx="41">
                  <c:v>HARROW EAST PCN</c:v>
                </c:pt>
                <c:pt idx="42">
                  <c:v>CELADINE HEALTH &amp; METROCARE PCN</c:v>
                </c:pt>
                <c:pt idx="43">
                  <c:v>SPHERE PCN</c:v>
                </c:pt>
              </c:strCache>
            </c:strRef>
          </c:cat>
          <c:val>
            <c:numRef>
              <c:f>Sheet1!$C$2:$C$45</c:f>
              <c:numCache>
                <c:formatCode>0%</c:formatCode>
                <c:ptCount val="44"/>
                <c:pt idx="0">
                  <c:v>0.59</c:v>
                </c:pt>
                <c:pt idx="1">
                  <c:v>0.59</c:v>
                </c:pt>
                <c:pt idx="2">
                  <c:v>0.61</c:v>
                </c:pt>
                <c:pt idx="3">
                  <c:v>0.62</c:v>
                </c:pt>
                <c:pt idx="4">
                  <c:v>0.64</c:v>
                </c:pt>
                <c:pt idx="5">
                  <c:v>0.64</c:v>
                </c:pt>
                <c:pt idx="6">
                  <c:v>0.64</c:v>
                </c:pt>
                <c:pt idx="7">
                  <c:v>0.64</c:v>
                </c:pt>
                <c:pt idx="8">
                  <c:v>0.65</c:v>
                </c:pt>
                <c:pt idx="9">
                  <c:v>0.66</c:v>
                </c:pt>
                <c:pt idx="10">
                  <c:v>0.66</c:v>
                </c:pt>
                <c:pt idx="11">
                  <c:v>0.66</c:v>
                </c:pt>
                <c:pt idx="12">
                  <c:v>0.66</c:v>
                </c:pt>
                <c:pt idx="13">
                  <c:v>0.67</c:v>
                </c:pt>
                <c:pt idx="14">
                  <c:v>0.68</c:v>
                </c:pt>
                <c:pt idx="15">
                  <c:v>0.69</c:v>
                </c:pt>
                <c:pt idx="16">
                  <c:v>0.69</c:v>
                </c:pt>
                <c:pt idx="17">
                  <c:v>0.69</c:v>
                </c:pt>
                <c:pt idx="18">
                  <c:v>-10</c:v>
                </c:pt>
                <c:pt idx="19">
                  <c:v>0.7</c:v>
                </c:pt>
                <c:pt idx="20">
                  <c:v>0.7</c:v>
                </c:pt>
                <c:pt idx="21">
                  <c:v>0.7</c:v>
                </c:pt>
                <c:pt idx="22">
                  <c:v>0.7</c:v>
                </c:pt>
                <c:pt idx="23">
                  <c:v>0.7</c:v>
                </c:pt>
                <c:pt idx="24">
                  <c:v>0.7</c:v>
                </c:pt>
                <c:pt idx="25">
                  <c:v>0.71</c:v>
                </c:pt>
                <c:pt idx="26">
                  <c:v>0.71</c:v>
                </c:pt>
                <c:pt idx="27">
                  <c:v>0.71</c:v>
                </c:pt>
                <c:pt idx="28">
                  <c:v>0.71</c:v>
                </c:pt>
                <c:pt idx="29">
                  <c:v>0.72</c:v>
                </c:pt>
                <c:pt idx="30">
                  <c:v>0.72</c:v>
                </c:pt>
                <c:pt idx="31">
                  <c:v>0.72</c:v>
                </c:pt>
                <c:pt idx="32">
                  <c:v>0.73</c:v>
                </c:pt>
                <c:pt idx="33">
                  <c:v>0.73</c:v>
                </c:pt>
                <c:pt idx="34">
                  <c:v>0.73</c:v>
                </c:pt>
                <c:pt idx="35">
                  <c:v>0.73</c:v>
                </c:pt>
                <c:pt idx="36">
                  <c:v>0.73</c:v>
                </c:pt>
                <c:pt idx="37">
                  <c:v>0.74</c:v>
                </c:pt>
                <c:pt idx="38">
                  <c:v>0.74</c:v>
                </c:pt>
                <c:pt idx="39">
                  <c:v>0.75</c:v>
                </c:pt>
                <c:pt idx="40">
                  <c:v>0.76</c:v>
                </c:pt>
                <c:pt idx="41">
                  <c:v>0.76</c:v>
                </c:pt>
                <c:pt idx="42">
                  <c:v>0.77</c:v>
                </c:pt>
                <c:pt idx="43">
                  <c:v>0.77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0.7</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519744"/>
        <c:axId val="143522048"/>
      </c:lineChart>
      <c:catAx>
        <c:axId val="14351974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22048"/>
        <c:crosses val="autoZero"/>
        <c:auto val="1"/>
        <c:lblAlgn val="ctr"/>
        <c:lblOffset val="100"/>
        <c:noMultiLvlLbl val="0"/>
      </c:catAx>
      <c:valAx>
        <c:axId val="143522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519744"/>
        <c:crosses val="autoZero"/>
        <c:crossBetween val="between"/>
      </c:valAx>
      <c:valAx>
        <c:axId val="143540224"/>
        <c:scaling>
          <c:orientation val="minMax"/>
          <c:max val="1"/>
          <c:min val="0"/>
        </c:scaling>
        <c:delete val="0"/>
        <c:axPos val="r"/>
        <c:numFmt formatCode="0%" sourceLinked="1"/>
        <c:majorTickMark val="none"/>
        <c:minorTickMark val="none"/>
        <c:tickLblPos val="none"/>
        <c:spPr>
          <a:ln>
            <a:noFill/>
          </a:ln>
        </c:spPr>
        <c:crossAx val="143541760"/>
        <c:crosses val="max"/>
        <c:crossBetween val="between"/>
      </c:valAx>
      <c:catAx>
        <c:axId val="143541760"/>
        <c:scaling>
          <c:orientation val="minMax"/>
        </c:scaling>
        <c:delete val="1"/>
        <c:axPos val="b"/>
        <c:numFmt formatCode="General" sourceLinked="1"/>
        <c:majorTickMark val="out"/>
        <c:minorTickMark val="none"/>
        <c:tickLblPos val="nextTo"/>
        <c:crossAx val="1435402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SYNERGY PCN</c:v>
                </c:pt>
                <c:pt idx="1">
                  <c:v>CHISWICK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
                <c:pt idx="0">
                  <c:v>SYNERGY PCN</c:v>
                </c:pt>
                <c:pt idx="1">
                  <c:v>CHISWICK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SYNERGY PCN</c:v>
                </c:pt>
                <c:pt idx="1">
                  <c:v>CHISWICK PCN</c:v>
                </c:pt>
              </c:strCache>
            </c:strRef>
          </c:cat>
          <c:val>
            <c:numRef>
              <c:f>Sheet1!$F$2:$F$45</c:f>
              <c:numCache>
                <c:formatCode>General</c:formatCode>
                <c:ptCount val="44"/>
                <c:pt idx="0">
                  <c:v>0.79</c:v>
                </c:pt>
                <c:pt idx="1">
                  <c:v>0.8</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
                <c:pt idx="0">
                  <c:v>SYNERGY PCN</c:v>
                </c:pt>
                <c:pt idx="1">
                  <c:v>CHISWICK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
                <c:pt idx="0">
                  <c:v>SYNERGY PCN</c:v>
                </c:pt>
                <c:pt idx="1">
                  <c:v>CHISWICK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200169344"/>
        <c:axId val="2001678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SYNERGY PCN</c:v>
                </c:pt>
                <c:pt idx="1">
                  <c:v>CHISWICK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EE50-4179-899A-5ACC15050FE2}"/>
              </c:ext>
            </c:extLst>
          </c:dPt>
          <c:cat>
            <c:strRef>
              <c:f>Sheet1!$A$2:$A$45</c:f>
              <c:strCache>
                <c:ptCount val="2"/>
                <c:pt idx="0">
                  <c:v>SYNERGY PCN</c:v>
                </c:pt>
                <c:pt idx="1">
                  <c:v>CHISWICK PCN</c:v>
                </c:pt>
              </c:strCache>
            </c:strRef>
          </c:cat>
          <c:val>
            <c:numRef>
              <c:f>Sheet1!$C$2:$C$45</c:f>
              <c:numCache>
                <c:formatCode>0%</c:formatCode>
                <c:ptCount val="44"/>
                <c:pt idx="0">
                  <c:v>0.79</c:v>
                </c:pt>
                <c:pt idx="1">
                  <c:v>0.8</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200147328"/>
        <c:axId val="200149632"/>
      </c:lineChart>
      <c:catAx>
        <c:axId val="20014732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200149632"/>
        <c:crosses val="autoZero"/>
        <c:auto val="1"/>
        <c:lblAlgn val="ctr"/>
        <c:lblOffset val="100"/>
        <c:noMultiLvlLbl val="0"/>
      </c:catAx>
      <c:valAx>
        <c:axId val="2001496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00147328"/>
        <c:crosses val="autoZero"/>
        <c:crossBetween val="between"/>
      </c:valAx>
      <c:valAx>
        <c:axId val="200167808"/>
        <c:scaling>
          <c:orientation val="minMax"/>
          <c:max val="1"/>
          <c:min val="0"/>
        </c:scaling>
        <c:delete val="0"/>
        <c:axPos val="r"/>
        <c:numFmt formatCode="0%" sourceLinked="1"/>
        <c:majorTickMark val="none"/>
        <c:minorTickMark val="none"/>
        <c:tickLblPos val="none"/>
        <c:spPr>
          <a:ln>
            <a:noFill/>
          </a:ln>
        </c:spPr>
        <c:crossAx val="200169344"/>
        <c:crosses val="max"/>
        <c:crossBetween val="between"/>
      </c:valAx>
      <c:catAx>
        <c:axId val="200169344"/>
        <c:scaling>
          <c:orientation val="minMax"/>
        </c:scaling>
        <c:delete val="1"/>
        <c:axPos val="b"/>
        <c:numFmt formatCode="General" sourceLinked="1"/>
        <c:majorTickMark val="out"/>
        <c:minorTickMark val="none"/>
        <c:tickLblPos val="nextTo"/>
        <c:crossAx val="2001678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28</c:v>
                </c:pt>
                <c:pt idx="1">
                  <c:v>40</c:v>
                </c:pt>
                <c:pt idx="2">
                  <c:v>19</c:v>
                </c:pt>
                <c:pt idx="3">
                  <c:v>7</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205504"/>
        <c:axId val="145231872"/>
      </c:lineChart>
      <c:catAx>
        <c:axId val="1452055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231872"/>
        <c:crosses val="autoZero"/>
        <c:auto val="1"/>
        <c:lblAlgn val="ctr"/>
        <c:lblOffset val="100"/>
        <c:noMultiLvlLbl val="0"/>
      </c:catAx>
      <c:valAx>
        <c:axId val="1452318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2055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Sheet1!$F$2:$F$45</c:f>
              <c:numCache>
                <c:formatCode>General</c:formatCode>
                <c:ptCount val="44"/>
                <c:pt idx="0">
                  <c:v>0.6</c:v>
                </c:pt>
                <c:pt idx="1">
                  <c:v>0.61</c:v>
                </c:pt>
                <c:pt idx="2">
                  <c:v>0.62</c:v>
                </c:pt>
                <c:pt idx="3">
                  <c:v>0.62</c:v>
                </c:pt>
                <c:pt idx="4">
                  <c:v>0.62</c:v>
                </c:pt>
                <c:pt idx="5">
                  <c:v>0.62</c:v>
                </c:pt>
                <c:pt idx="6">
                  <c:v>0.62</c:v>
                </c:pt>
                <c:pt idx="7">
                  <c:v>0.63</c:v>
                </c:pt>
                <c:pt idx="8">
                  <c:v>0.63</c:v>
                </c:pt>
                <c:pt idx="9">
                  <c:v>0.63</c:v>
                </c:pt>
                <c:pt idx="10">
                  <c:v>0.64</c:v>
                </c:pt>
                <c:pt idx="11">
                  <c:v>0.65</c:v>
                </c:pt>
                <c:pt idx="12">
                  <c:v>0.65</c:v>
                </c:pt>
                <c:pt idx="13">
                  <c:v>0.66</c:v>
                </c:pt>
                <c:pt idx="14">
                  <c:v>0.66</c:v>
                </c:pt>
                <c:pt idx="15">
                  <c:v>0.66</c:v>
                </c:pt>
                <c:pt idx="16">
                  <c:v>0.67</c:v>
                </c:pt>
                <c:pt idx="17">
                  <c:v>0.67</c:v>
                </c:pt>
                <c:pt idx="18">
                  <c:v>0.67</c:v>
                </c:pt>
                <c:pt idx="19">
                  <c:v>0.67</c:v>
                </c:pt>
                <c:pt idx="20">
                  <c:v>0.67</c:v>
                </c:pt>
                <c:pt idx="21">
                  <c:v>0.68</c:v>
                </c:pt>
                <c:pt idx="22">
                  <c:v>0.68</c:v>
                </c:pt>
                <c:pt idx="23">
                  <c:v>0.68</c:v>
                </c:pt>
                <c:pt idx="24">
                  <c:v>0.68</c:v>
                </c:pt>
                <c:pt idx="25">
                  <c:v>0.69</c:v>
                </c:pt>
                <c:pt idx="26">
                  <c:v>0.69</c:v>
                </c:pt>
                <c:pt idx="27">
                  <c:v>0.69</c:v>
                </c:pt>
                <c:pt idx="28">
                  <c:v>0.69</c:v>
                </c:pt>
                <c:pt idx="29">
                  <c:v>0.69</c:v>
                </c:pt>
                <c:pt idx="30">
                  <c:v>0.69</c:v>
                </c:pt>
                <c:pt idx="31">
                  <c:v>0.7</c:v>
                </c:pt>
                <c:pt idx="32">
                  <c:v>0.7</c:v>
                </c:pt>
                <c:pt idx="33">
                  <c:v>0.71</c:v>
                </c:pt>
                <c:pt idx="34">
                  <c:v>0.71</c:v>
                </c:pt>
                <c:pt idx="35">
                  <c:v>0.71</c:v>
                </c:pt>
                <c:pt idx="36">
                  <c:v>0.71</c:v>
                </c:pt>
                <c:pt idx="37">
                  <c:v>0.72</c:v>
                </c:pt>
                <c:pt idx="38">
                  <c:v>0.72</c:v>
                </c:pt>
                <c:pt idx="39">
                  <c:v>0.72</c:v>
                </c:pt>
                <c:pt idx="40">
                  <c:v>0.72</c:v>
                </c:pt>
                <c:pt idx="41">
                  <c:v>0.73</c:v>
                </c:pt>
                <c:pt idx="42">
                  <c:v>0.74</c:v>
                </c:pt>
                <c:pt idx="43">
                  <c:v>0.75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389440"/>
        <c:axId val="145387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4"/>
                <c:pt idx="0">
                  <c:v>HEALTH ALLIANCE PCN</c:v>
                </c:pt>
                <c:pt idx="1">
                  <c:v>BRENT SOUTH KWH PCN</c:v>
                </c:pt>
                <c:pt idx="2">
                  <c:v>NORTH CONNECT PCN</c:v>
                </c:pt>
                <c:pt idx="3">
                  <c:v>COLNE UNION PCN</c:v>
                </c:pt>
                <c:pt idx="4">
                  <c:v>WEST END &amp; MARYLEBONE PCN</c:v>
                </c:pt>
                <c:pt idx="5">
                  <c:v>BRENTWORTH PCN</c:v>
                </c:pt>
                <c:pt idx="6">
                  <c:v>HEALTHSENSE PCN</c:v>
                </c:pt>
                <c:pt idx="7">
                  <c:v>REGENT HEALTH PCN</c:v>
                </c:pt>
                <c:pt idx="8">
                  <c:v>HARROW EAST PCN</c:v>
                </c:pt>
                <c:pt idx="9">
                  <c:v>BRENT NORTH KWH PCN</c:v>
                </c:pt>
                <c:pt idx="10">
                  <c:v>NORTHOLT PCN</c:v>
                </c:pt>
                <c:pt idx="11">
                  <c:v>HH COLLABORATIVE PCN</c:v>
                </c:pt>
                <c:pt idx="12">
                  <c:v>BRENT CENTRAL KWH PCN</c:v>
                </c:pt>
                <c:pt idx="13">
                  <c:v>SOUTH CENTRAL EALING PCN</c:v>
                </c:pt>
                <c:pt idx="14">
                  <c:v>HAMMERSMITH &amp; FULHAM PARTNERSHIP PCN</c:v>
                </c:pt>
                <c:pt idx="15">
                  <c:v>SOUTH FULHAM PCN</c:v>
                </c:pt>
                <c:pt idx="16">
                  <c:v>HARROW COLLABORATIVE PCN</c:v>
                </c:pt>
                <c:pt idx="17">
                  <c:v>HARNESS SOUTH PCN</c:v>
                </c:pt>
                <c:pt idx="18">
                  <c:v>KILBURN PARTNERSHIP PCN</c:v>
                </c:pt>
                <c:pt idx="19">
                  <c:v>NGP PCN</c:v>
                </c:pt>
                <c:pt idx="20">
                  <c:v>HAMMERSMITH &amp; FULHAM CENTRAL PCN</c:v>
                </c:pt>
                <c:pt idx="21">
                  <c:v>ICS</c:v>
                </c:pt>
                <c:pt idx="22">
                  <c:v>GREENWELL PCN</c:v>
                </c:pt>
                <c:pt idx="23">
                  <c:v>GREAT WEST ROAD PCN</c:v>
                </c:pt>
                <c:pt idx="24">
                  <c:v>LONG LANE FIRST CARE GROUP PCN</c:v>
                </c:pt>
                <c:pt idx="25">
                  <c:v>SOUTH WESTMINSTER PCN</c:v>
                </c:pt>
                <c:pt idx="26">
                  <c:v>HARNESS NORTH PCN</c:v>
                </c:pt>
                <c:pt idx="27">
                  <c:v>CELADINE HEALTH &amp; METROCARE PCN</c:v>
                </c:pt>
                <c:pt idx="28">
                  <c:v>CHISWICK PCN</c:v>
                </c:pt>
                <c:pt idx="29">
                  <c:v>NORTH HAMMERSMITH &amp; FULHAM PCN</c:v>
                </c:pt>
                <c:pt idx="30">
                  <c:v>SOUTH SOUTHALL PCN</c:v>
                </c:pt>
                <c:pt idx="31">
                  <c:v>BRENT WEST KWH PCN</c:v>
                </c:pt>
                <c:pt idx="32">
                  <c:v>THE EALING NETWORK PCN</c:v>
                </c:pt>
                <c:pt idx="33">
                  <c:v>SYNERGY PCN</c:v>
                </c:pt>
                <c:pt idx="34">
                  <c:v>K AND C SOUTH PCN</c:v>
                </c:pt>
                <c:pt idx="35">
                  <c:v>ST JOHN'S WOOD &amp; MAIDA VALE PCN</c:v>
                </c:pt>
                <c:pt idx="36">
                  <c:v>SPHERE PCN</c:v>
                </c:pt>
                <c:pt idx="37">
                  <c:v>BROMPTON HEALTH PCN</c:v>
                </c:pt>
                <c:pt idx="38">
                  <c:v>HOUNSLOW HEALTH PCN</c:v>
                </c:pt>
                <c:pt idx="39">
                  <c:v>NORTH SOUTHALL PCN</c:v>
                </c:pt>
                <c:pt idx="40">
                  <c:v>FELTHAM &amp; BEDFONNT PCN</c:v>
                </c:pt>
                <c:pt idx="41">
                  <c:v>ACTON PCN</c:v>
                </c:pt>
                <c:pt idx="42">
                  <c:v>INCLUSIVE HEALTH PCN</c:v>
                </c:pt>
                <c:pt idx="43">
                  <c:v>NEOHEALTH PCN</c:v>
                </c:pt>
              </c:strCache>
            </c:strRef>
          </c:cat>
          <c:val>
            <c:numRef>
              <c:f>Sheet1!$C$2:$C$45</c:f>
              <c:numCache>
                <c:formatCode>0%</c:formatCode>
                <c:ptCount val="44"/>
                <c:pt idx="0">
                  <c:v>0.6</c:v>
                </c:pt>
                <c:pt idx="1">
                  <c:v>0.61</c:v>
                </c:pt>
                <c:pt idx="2">
                  <c:v>0.62</c:v>
                </c:pt>
                <c:pt idx="3">
                  <c:v>0.62</c:v>
                </c:pt>
                <c:pt idx="4">
                  <c:v>0.62</c:v>
                </c:pt>
                <c:pt idx="5">
                  <c:v>0.62</c:v>
                </c:pt>
                <c:pt idx="6">
                  <c:v>0.62</c:v>
                </c:pt>
                <c:pt idx="7">
                  <c:v>0.63</c:v>
                </c:pt>
                <c:pt idx="8">
                  <c:v>0.63</c:v>
                </c:pt>
                <c:pt idx="9">
                  <c:v>0.63</c:v>
                </c:pt>
                <c:pt idx="10">
                  <c:v>0.64</c:v>
                </c:pt>
                <c:pt idx="11">
                  <c:v>0.65</c:v>
                </c:pt>
                <c:pt idx="12">
                  <c:v>0.65</c:v>
                </c:pt>
                <c:pt idx="13">
                  <c:v>0.66</c:v>
                </c:pt>
                <c:pt idx="14">
                  <c:v>0.66</c:v>
                </c:pt>
                <c:pt idx="15">
                  <c:v>0.66</c:v>
                </c:pt>
                <c:pt idx="16">
                  <c:v>0.67</c:v>
                </c:pt>
                <c:pt idx="17">
                  <c:v>0.67</c:v>
                </c:pt>
                <c:pt idx="18">
                  <c:v>0.67</c:v>
                </c:pt>
                <c:pt idx="19">
                  <c:v>0.67</c:v>
                </c:pt>
                <c:pt idx="20">
                  <c:v>0.67</c:v>
                </c:pt>
                <c:pt idx="21">
                  <c:v>-10</c:v>
                </c:pt>
                <c:pt idx="22">
                  <c:v>0.68</c:v>
                </c:pt>
                <c:pt idx="23">
                  <c:v>0.68</c:v>
                </c:pt>
                <c:pt idx="24">
                  <c:v>0.68</c:v>
                </c:pt>
                <c:pt idx="25">
                  <c:v>0.69</c:v>
                </c:pt>
                <c:pt idx="26">
                  <c:v>0.69</c:v>
                </c:pt>
                <c:pt idx="27">
                  <c:v>0.69</c:v>
                </c:pt>
                <c:pt idx="28">
                  <c:v>0.69</c:v>
                </c:pt>
                <c:pt idx="29">
                  <c:v>0.69</c:v>
                </c:pt>
                <c:pt idx="30">
                  <c:v>0.69</c:v>
                </c:pt>
                <c:pt idx="31">
                  <c:v>0.7</c:v>
                </c:pt>
                <c:pt idx="32">
                  <c:v>0.7</c:v>
                </c:pt>
                <c:pt idx="33">
                  <c:v>0.71</c:v>
                </c:pt>
                <c:pt idx="34">
                  <c:v>0.71</c:v>
                </c:pt>
                <c:pt idx="35">
                  <c:v>0.71</c:v>
                </c:pt>
                <c:pt idx="36">
                  <c:v>0.71</c:v>
                </c:pt>
                <c:pt idx="37">
                  <c:v>0.72</c:v>
                </c:pt>
                <c:pt idx="38">
                  <c:v>0.72</c:v>
                </c:pt>
                <c:pt idx="39">
                  <c:v>0.72</c:v>
                </c:pt>
                <c:pt idx="40">
                  <c:v>0.72</c:v>
                </c:pt>
                <c:pt idx="41">
                  <c:v>0.73</c:v>
                </c:pt>
                <c:pt idx="42">
                  <c:v>0.74</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0.68</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375616"/>
        <c:axId val="145377920"/>
      </c:lineChart>
      <c:catAx>
        <c:axId val="14537561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377920"/>
        <c:crosses val="autoZero"/>
        <c:auto val="1"/>
        <c:lblAlgn val="ctr"/>
        <c:lblOffset val="100"/>
        <c:noMultiLvlLbl val="0"/>
      </c:catAx>
      <c:valAx>
        <c:axId val="1453779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375616"/>
        <c:crosses val="autoZero"/>
        <c:crossBetween val="between"/>
      </c:valAx>
      <c:valAx>
        <c:axId val="145387904"/>
        <c:scaling>
          <c:orientation val="minMax"/>
          <c:max val="1"/>
          <c:min val="0"/>
        </c:scaling>
        <c:delete val="0"/>
        <c:axPos val="r"/>
        <c:numFmt formatCode="0%" sourceLinked="1"/>
        <c:majorTickMark val="none"/>
        <c:minorTickMark val="none"/>
        <c:tickLblPos val="none"/>
        <c:spPr>
          <a:ln>
            <a:noFill/>
          </a:ln>
        </c:spPr>
        <c:crossAx val="145389440"/>
        <c:crosses val="max"/>
        <c:crossBetween val="between"/>
      </c:valAx>
      <c:catAx>
        <c:axId val="145389440"/>
        <c:scaling>
          <c:orientation val="minMax"/>
        </c:scaling>
        <c:delete val="1"/>
        <c:axPos val="b"/>
        <c:numFmt formatCode="General" sourceLinked="1"/>
        <c:majorTickMark val="out"/>
        <c:minorTickMark val="none"/>
        <c:tickLblPos val="nextTo"/>
        <c:crossAx val="145387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
                <c:pt idx="0">
                  <c:v>WEST-HILL HEALTH PCN</c:v>
                </c:pt>
                <c:pt idx="1">
                  <c:v>BABYLON GP AT HAND PCN</c:v>
                </c:pt>
              </c:strCache>
            </c:strRef>
          </c:cat>
          <c:val>
            <c:numRef>
              <c:f>Sheet1!$D$2:$D$45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
                <c:pt idx="0">
                  <c:v>WEST-HILL HEALTH PCN</c:v>
                </c:pt>
                <c:pt idx="1">
                  <c:v>BABYLON GP AT HAND PCN</c:v>
                </c:pt>
              </c:strCache>
            </c:strRef>
          </c:cat>
          <c:val>
            <c:numRef>
              <c:f>Sheet1!$E$2:$E$45</c:f>
              <c:numCache>
                <c:formatCode>0%</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
                <c:pt idx="0">
                  <c:v>WEST-HILL HEALTH PCN</c:v>
                </c:pt>
                <c:pt idx="1">
                  <c:v>BABYLON GP AT HAND PCN</c:v>
                </c:pt>
              </c:strCache>
            </c:strRef>
          </c:cat>
          <c:val>
            <c:numRef>
              <c:f>Sheet1!$F$2:$F$45</c:f>
              <c:numCache>
                <c:formatCode>General</c:formatCode>
                <c:ptCount val="44"/>
                <c:pt idx="0">
                  <c:v>0.77</c:v>
                </c:pt>
                <c:pt idx="1">
                  <c:v>0.77</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
                <c:pt idx="0">
                  <c:v>WEST-HILL HEALTH PCN</c:v>
                </c:pt>
                <c:pt idx="1">
                  <c:v>BABYLON GP AT HAND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
                <c:pt idx="0">
                  <c:v>WEST-HILL HEALTH PCN</c:v>
                </c:pt>
                <c:pt idx="1">
                  <c:v>BABYLON GP AT HAND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200982912"/>
        <c:axId val="2009811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
                <c:pt idx="0">
                  <c:v>WEST-HILL HEALTH PCN</c:v>
                </c:pt>
                <c:pt idx="1">
                  <c:v>BABYLON GP AT HAND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8-AAF7-4CCA-8C7F-315BE54A2593}"/>
              </c:ext>
            </c:extLst>
          </c:dPt>
          <c:cat>
            <c:strRef>
              <c:f>Sheet1!$A$2:$A$45</c:f>
              <c:strCache>
                <c:ptCount val="2"/>
                <c:pt idx="0">
                  <c:v>WEST-HILL HEALTH PCN</c:v>
                </c:pt>
                <c:pt idx="1">
                  <c:v>BABYLON GP AT HAND PCN</c:v>
                </c:pt>
              </c:strCache>
            </c:strRef>
          </c:cat>
          <c:val>
            <c:numRef>
              <c:f>Sheet1!$C$2:$C$45</c:f>
              <c:numCache>
                <c:formatCode>0%</c:formatCode>
                <c:ptCount val="44"/>
                <c:pt idx="0">
                  <c:v>0.77</c:v>
                </c:pt>
                <c:pt idx="1">
                  <c:v>0.77</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200837760"/>
        <c:axId val="200979584"/>
      </c:lineChart>
      <c:catAx>
        <c:axId val="20083776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200979584"/>
        <c:crosses val="autoZero"/>
        <c:auto val="1"/>
        <c:lblAlgn val="ctr"/>
        <c:lblOffset val="100"/>
        <c:noMultiLvlLbl val="0"/>
      </c:catAx>
      <c:valAx>
        <c:axId val="2009795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200837760"/>
        <c:crosses val="autoZero"/>
        <c:crossBetween val="between"/>
      </c:valAx>
      <c:valAx>
        <c:axId val="200981120"/>
        <c:scaling>
          <c:orientation val="minMax"/>
          <c:max val="1"/>
          <c:min val="0"/>
        </c:scaling>
        <c:delete val="0"/>
        <c:axPos val="r"/>
        <c:numFmt formatCode="0%" sourceLinked="1"/>
        <c:majorTickMark val="none"/>
        <c:minorTickMark val="none"/>
        <c:tickLblPos val="none"/>
        <c:spPr>
          <a:ln>
            <a:noFill/>
          </a:ln>
        </c:spPr>
        <c:crossAx val="200982912"/>
        <c:crosses val="max"/>
        <c:crossBetween val="between"/>
      </c:valAx>
      <c:catAx>
        <c:axId val="200982912"/>
        <c:scaling>
          <c:orientation val="minMax"/>
        </c:scaling>
        <c:delete val="1"/>
        <c:axPos val="b"/>
        <c:numFmt formatCode="General" sourceLinked="1"/>
        <c:majorTickMark val="out"/>
        <c:minorTickMark val="none"/>
        <c:tickLblPos val="nextTo"/>
        <c:crossAx val="2009811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xmlns:c16r2="http://schemas.microsoft.com/office/drawing/2015/06/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48</c:v>
                </c:pt>
                <c:pt idx="1">
                  <c:v>16</c:v>
                </c:pt>
                <c:pt idx="2">
                  <c:v>10</c:v>
                </c:pt>
                <c:pt idx="3">
                  <c:v>18</c:v>
                </c:pt>
                <c:pt idx="4">
                  <c:v>2</c:v>
                </c:pt>
                <c:pt idx="5">
                  <c:v>27</c:v>
                </c:pt>
                <c:pt idx="6">
                  <c:v>17</c:v>
                </c:pt>
                <c:pt idx="7">
                  <c:v>5</c:v>
                </c:pt>
                <c:pt idx="8">
                  <c:v>6</c:v>
                </c:pt>
                <c:pt idx="9">
                  <c:v>4</c:v>
                </c:pt>
                <c:pt idx="10">
                  <c:v>13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658240"/>
        <c:axId val="145659776"/>
      </c:barChart>
      <c:catAx>
        <c:axId val="14565824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659776"/>
        <c:crosses val="autoZero"/>
        <c:auto val="1"/>
        <c:lblAlgn val="ctr"/>
        <c:lblOffset val="100"/>
        <c:noMultiLvlLbl val="0"/>
      </c:catAx>
      <c:valAx>
        <c:axId val="14565977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65824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65</c:v>
                </c:pt>
                <c:pt idx="1">
                  <c:v>35</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54</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46</c:v>
                </c:pt>
                <c:pt idx="1">
                  <c:v>35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118144"/>
        <c:axId val="146119680"/>
      </c:lineChart>
      <c:catAx>
        <c:axId val="1461181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119680"/>
        <c:crosses val="autoZero"/>
        <c:auto val="1"/>
        <c:lblAlgn val="ctr"/>
        <c:lblOffset val="100"/>
        <c:noMultiLvlLbl val="0"/>
      </c:catAx>
      <c:valAx>
        <c:axId val="1461196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1181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33</c:v>
                </c:pt>
                <c:pt idx="2">
                  <c:v>20</c:v>
                </c:pt>
                <c:pt idx="3">
                  <c:v>10</c:v>
                </c:pt>
                <c:pt idx="4">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585536"/>
        <c:axId val="155624192"/>
      </c:lineChart>
      <c:catAx>
        <c:axId val="1555855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624192"/>
        <c:crosses val="autoZero"/>
        <c:auto val="1"/>
        <c:lblAlgn val="ctr"/>
        <c:lblOffset val="100"/>
        <c:noMultiLvlLbl val="0"/>
      </c:catAx>
      <c:valAx>
        <c:axId val="1556241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5855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41.xml"/><Relationship Id="rId13" Type="http://schemas.openxmlformats.org/officeDocument/2006/relationships/slide" Target="slide59.xml"/><Relationship Id="rId3" Type="http://schemas.openxmlformats.org/officeDocument/2006/relationships/slide" Target="slide3.xml"/><Relationship Id="rId7" Type="http://schemas.openxmlformats.org/officeDocument/2006/relationships/slide" Target="slide26.xml"/><Relationship Id="rId12" Type="http://schemas.openxmlformats.org/officeDocument/2006/relationships/slide" Target="slide5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21.xml"/><Relationship Id="rId11" Type="http://schemas.openxmlformats.org/officeDocument/2006/relationships/slide" Target="slide53.xml"/><Relationship Id="rId5" Type="http://schemas.openxmlformats.org/officeDocument/2006/relationships/slide" Target="slide14.xml"/><Relationship Id="rId10" Type="http://schemas.openxmlformats.org/officeDocument/2006/relationships/slide" Target="slide49.xml"/><Relationship Id="rId4" Type="http://schemas.openxmlformats.org/officeDocument/2006/relationships/slide" Target="slide9.xml"/><Relationship Id="rId9" Type="http://schemas.openxmlformats.org/officeDocument/2006/relationships/slide" Target="slide4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W2U3Z%20-%20NHS%20NORTH%20WEST%20LONDO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chart" Target="../charts/char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chart" Target="../charts/chart16.xml"/><Relationship Id="rId7" Type="http://schemas.openxmlformats.org/officeDocument/2006/relationships/chart" Target="../charts/chart20.xml"/><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chart" Target="../charts/chart19.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chart" Target="../charts/chart17.xml"/><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chart" Target="../charts/chart25.xml"/></Relationships>
</file>

<file path=ppt/slides/_rels/slide17.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27.xml"/></Relationships>
</file>

<file path=ppt/slides/_rels/slide18.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chart" Target="../charts/chart31.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chart" Target="../charts/chart29.xml"/><Relationship Id="rId9" Type="http://schemas.openxmlformats.org/officeDocument/2006/relationships/chart" Target="../charts/chart34.xml"/></Relationships>
</file>

<file path=ppt/slides/_rels/slide19.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chart" Target="../charts/chart37.xml"/></Relationships>
</file>

<file path=ppt/slides/_rels/slide20.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chart" Target="../charts/chart3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chart" Target="../charts/chart43.xml"/><Relationship Id="rId5" Type="http://schemas.openxmlformats.org/officeDocument/2006/relationships/chart" Target="../charts/chart42.xml"/><Relationship Id="rId4" Type="http://schemas.openxmlformats.org/officeDocument/2006/relationships/chart" Target="../charts/chart41.xml"/></Relationships>
</file>

<file path=ppt/slides/_rels/slide23.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chart" Target="../charts/chart44.xml"/><Relationship Id="rId7" Type="http://schemas.openxmlformats.org/officeDocument/2006/relationships/chart" Target="../charts/chart48.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47.xml"/><Relationship Id="rId5" Type="http://schemas.openxmlformats.org/officeDocument/2006/relationships/chart" Target="../charts/chart46.xml"/><Relationship Id="rId10" Type="http://schemas.openxmlformats.org/officeDocument/2006/relationships/chart" Target="../charts/chart51.xml"/><Relationship Id="rId4" Type="http://schemas.openxmlformats.org/officeDocument/2006/relationships/chart" Target="../charts/chart45.xml"/><Relationship Id="rId9" Type="http://schemas.openxmlformats.org/officeDocument/2006/relationships/chart" Target="../charts/chart50.xml"/></Relationships>
</file>

<file path=ppt/slides/_rels/slide24.xml.rels><?xml version="1.0" encoding="UTF-8" standalone="yes"?>
<Relationships xmlns="http://schemas.openxmlformats.org/package/2006/relationships"><Relationship Id="rId3" Type="http://schemas.openxmlformats.org/officeDocument/2006/relationships/chart" Target="../charts/chart52.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3.xml"/></Relationships>
</file>

<file path=ppt/slides/_rels/slide25.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8.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9.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30.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chart" Target="../charts/chart67.xml"/></Relationships>
</file>

<file path=ppt/slides/_rels/slide31.xml.rels><?xml version="1.0" encoding="UTF-8" standalone="yes"?>
<Relationships xmlns="http://schemas.openxmlformats.org/package/2006/relationships"><Relationship Id="rId3" Type="http://schemas.openxmlformats.org/officeDocument/2006/relationships/chart" Target="../charts/chart72.xml"/><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chart" Target="../charts/chart73.xml"/></Relationships>
</file>

<file path=ppt/slides/_rels/slide32.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3.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3.xml"/><Relationship Id="rId1" Type="http://schemas.openxmlformats.org/officeDocument/2006/relationships/slideLayout" Target="../slideLayouts/slideLayout10.xml"/><Relationship Id="rId4" Type="http://schemas.openxmlformats.org/officeDocument/2006/relationships/chart" Target="../charts/chart77.xml"/></Relationships>
</file>

<file path=ppt/slides/_rels/slide34.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chart" Target="../charts/chart78.xml"/><Relationship Id="rId7" Type="http://schemas.openxmlformats.org/officeDocument/2006/relationships/chart" Target="../charts/chart82.xml"/><Relationship Id="rId2" Type="http://schemas.openxmlformats.org/officeDocument/2006/relationships/notesSlide" Target="../notesSlides/notesSlide34.xml"/><Relationship Id="rId1" Type="http://schemas.openxmlformats.org/officeDocument/2006/relationships/slideLayout" Target="../slideLayouts/slideLayout10.xml"/><Relationship Id="rId6" Type="http://schemas.openxmlformats.org/officeDocument/2006/relationships/chart" Target="../charts/chart81.xml"/><Relationship Id="rId5" Type="http://schemas.openxmlformats.org/officeDocument/2006/relationships/chart" Target="../charts/chart80.xml"/><Relationship Id="rId10" Type="http://schemas.openxmlformats.org/officeDocument/2006/relationships/chart" Target="../charts/chart85.xml"/><Relationship Id="rId4" Type="http://schemas.openxmlformats.org/officeDocument/2006/relationships/chart" Target="../charts/chart79.xml"/><Relationship Id="rId9" Type="http://schemas.openxmlformats.org/officeDocument/2006/relationships/chart" Target="../charts/chart84.xml"/></Relationships>
</file>

<file path=ppt/slides/_rels/slide35.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6.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7.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chart" Target="../charts/chart91.xml"/></Relationships>
</file>

<file path=ppt/slides/_rels/slide38.xml.rels><?xml version="1.0" encoding="UTF-8" standalone="yes"?>
<Relationships xmlns="http://schemas.openxmlformats.org/package/2006/relationships"><Relationship Id="rId8" Type="http://schemas.openxmlformats.org/officeDocument/2006/relationships/chart" Target="../charts/chart99.xml"/><Relationship Id="rId3" Type="http://schemas.openxmlformats.org/officeDocument/2006/relationships/chart" Target="../charts/chart94.xml"/><Relationship Id="rId7" Type="http://schemas.openxmlformats.org/officeDocument/2006/relationships/chart" Target="../charts/chart98.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97.xml"/><Relationship Id="rId5" Type="http://schemas.openxmlformats.org/officeDocument/2006/relationships/chart" Target="../charts/chart96.xml"/><Relationship Id="rId4" Type="http://schemas.openxmlformats.org/officeDocument/2006/relationships/chart" Target="../charts/chart95.xml"/></Relationships>
</file>

<file path=ppt/slides/_rels/slide39.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1.xml"/></Relationships>
</file>

<file path=ppt/slides/_rels/slide40.xml.rels><?xml version="1.0" encoding="UTF-8" standalone="yes"?>
<Relationships xmlns="http://schemas.openxmlformats.org/package/2006/relationships"><Relationship Id="rId3" Type="http://schemas.openxmlformats.org/officeDocument/2006/relationships/chart" Target="../charts/chart102.xml"/><Relationship Id="rId2" Type="http://schemas.openxmlformats.org/officeDocument/2006/relationships/notesSlide" Target="../notesSlides/notesSlide40.xml"/><Relationship Id="rId1" Type="http://schemas.openxmlformats.org/officeDocument/2006/relationships/slideLayout" Target="../slideLayouts/slideLayout10.xml"/><Relationship Id="rId4" Type="http://schemas.openxmlformats.org/officeDocument/2006/relationships/chart" Target="../charts/chart10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chart" Target="../charts/chart104.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05.xml"/></Relationships>
</file>

<file path=ppt/slides/_rels/slide43.xml.rels><?xml version="1.0" encoding="UTF-8" standalone="yes"?>
<Relationships xmlns="http://schemas.openxmlformats.org/package/2006/relationships"><Relationship Id="rId3" Type="http://schemas.openxmlformats.org/officeDocument/2006/relationships/chart" Target="../charts/chart106.xml"/><Relationship Id="rId2" Type="http://schemas.openxmlformats.org/officeDocument/2006/relationships/notesSlide" Target="../notesSlides/notesSlide43.xml"/><Relationship Id="rId1" Type="http://schemas.openxmlformats.org/officeDocument/2006/relationships/slideLayout" Target="../slideLayouts/slideLayout10.xml"/><Relationship Id="rId4" Type="http://schemas.openxmlformats.org/officeDocument/2006/relationships/chart" Target="../charts/chart107.xml"/></Relationships>
</file>

<file path=ppt/slides/_rels/slide44.xml.rels><?xml version="1.0" encoding="UTF-8" standalone="yes"?>
<Relationships xmlns="http://schemas.openxmlformats.org/package/2006/relationships"><Relationship Id="rId8" Type="http://schemas.openxmlformats.org/officeDocument/2006/relationships/chart" Target="../charts/chart113.xml"/><Relationship Id="rId3" Type="http://schemas.openxmlformats.org/officeDocument/2006/relationships/chart" Target="../charts/chart108.xml"/><Relationship Id="rId7" Type="http://schemas.openxmlformats.org/officeDocument/2006/relationships/chart" Target="../charts/chart112.xml"/><Relationship Id="rId2" Type="http://schemas.openxmlformats.org/officeDocument/2006/relationships/notesSlide" Target="../notesSlides/notesSlide44.xml"/><Relationship Id="rId1" Type="http://schemas.openxmlformats.org/officeDocument/2006/relationships/slideLayout" Target="../slideLayouts/slideLayout10.xml"/><Relationship Id="rId6" Type="http://schemas.openxmlformats.org/officeDocument/2006/relationships/chart" Target="../charts/chart111.xml"/><Relationship Id="rId5" Type="http://schemas.openxmlformats.org/officeDocument/2006/relationships/chart" Target="../charts/chart110.xml"/><Relationship Id="rId10" Type="http://schemas.openxmlformats.org/officeDocument/2006/relationships/chart" Target="../charts/chart115.xml"/><Relationship Id="rId4" Type="http://schemas.openxmlformats.org/officeDocument/2006/relationships/chart" Target="../charts/chart109.xml"/><Relationship Id="rId9" Type="http://schemas.openxmlformats.org/officeDocument/2006/relationships/chart" Target="../charts/chart1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21.xml"/><Relationship Id="rId3" Type="http://schemas.openxmlformats.org/officeDocument/2006/relationships/chart" Target="../charts/chart116.xml"/><Relationship Id="rId7" Type="http://schemas.openxmlformats.org/officeDocument/2006/relationships/chart" Target="../charts/chart12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19.xml"/><Relationship Id="rId5" Type="http://schemas.openxmlformats.org/officeDocument/2006/relationships/chart" Target="../charts/chart118.xml"/><Relationship Id="rId10" Type="http://schemas.openxmlformats.org/officeDocument/2006/relationships/chart" Target="../charts/chart123.xml"/><Relationship Id="rId4" Type="http://schemas.openxmlformats.org/officeDocument/2006/relationships/chart" Target="../charts/chart117.xml"/><Relationship Id="rId9" Type="http://schemas.openxmlformats.org/officeDocument/2006/relationships/chart" Target="../charts/chart122.xml"/></Relationships>
</file>

<file path=ppt/slides/_rels/slide47.xml.rels><?xml version="1.0" encoding="UTF-8" standalone="yes"?>
<Relationships xmlns="http://schemas.openxmlformats.org/package/2006/relationships"><Relationship Id="rId3" Type="http://schemas.openxmlformats.org/officeDocument/2006/relationships/chart" Target="../charts/chart124.xml"/><Relationship Id="rId2" Type="http://schemas.openxmlformats.org/officeDocument/2006/relationships/notesSlide" Target="../notesSlides/notesSlide47.xml"/><Relationship Id="rId1" Type="http://schemas.openxmlformats.org/officeDocument/2006/relationships/slideLayout" Target="../slideLayouts/slideLayout10.xml"/><Relationship Id="rId4" Type="http://schemas.openxmlformats.org/officeDocument/2006/relationships/chart" Target="../charts/chart125.xml"/></Relationships>
</file>

<file path=ppt/slides/_rels/slide48.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48.xml"/><Relationship Id="rId1" Type="http://schemas.openxmlformats.org/officeDocument/2006/relationships/slideLayout" Target="../slideLayouts/slideLayout10.xml"/><Relationship Id="rId4" Type="http://schemas.openxmlformats.org/officeDocument/2006/relationships/chart" Target="../charts/chart12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chart" Target="../charts/chart128.xml"/><Relationship Id="rId7" Type="http://schemas.openxmlformats.org/officeDocument/2006/relationships/chart" Target="../charts/chart132.xml"/><Relationship Id="rId2" Type="http://schemas.openxmlformats.org/officeDocument/2006/relationships/notesSlide" Target="../notesSlides/notesSlide50.xml"/><Relationship Id="rId1" Type="http://schemas.openxmlformats.org/officeDocument/2006/relationships/slideLayout" Target="../slideLayouts/slideLayout10.xml"/><Relationship Id="rId6" Type="http://schemas.openxmlformats.org/officeDocument/2006/relationships/chart" Target="../charts/chart131.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chart" Target="../charts/chart129.xml"/><Relationship Id="rId9" Type="http://schemas.openxmlformats.org/officeDocument/2006/relationships/chart" Target="../charts/chart134.xml"/></Relationships>
</file>

<file path=ppt/slides/_rels/slide51.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1.xml"/><Relationship Id="rId1" Type="http://schemas.openxmlformats.org/officeDocument/2006/relationships/slideLayout" Target="../slideLayouts/slideLayout10.xml"/><Relationship Id="rId4" Type="http://schemas.openxmlformats.org/officeDocument/2006/relationships/chart" Target="../charts/chart137.xml"/></Relationships>
</file>

<file path=ppt/slides/_rels/slide52.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2.xml"/><Relationship Id="rId1" Type="http://schemas.openxmlformats.org/officeDocument/2006/relationships/slideLayout" Target="../slideLayouts/slideLayout10.xml"/><Relationship Id="rId4" Type="http://schemas.openxmlformats.org/officeDocument/2006/relationships/chart" Target="../charts/chart139.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3" Type="http://schemas.openxmlformats.org/officeDocument/2006/relationships/chart" Target="../charts/chart141.xml"/><Relationship Id="rId7" Type="http://schemas.openxmlformats.org/officeDocument/2006/relationships/chart" Target="../charts/chart145.xml"/><Relationship Id="rId2" Type="http://schemas.openxmlformats.org/officeDocument/2006/relationships/notesSlide" Target="../notesSlides/notesSlide55.xml"/><Relationship Id="rId1" Type="http://schemas.openxmlformats.org/officeDocument/2006/relationships/slideLayout" Target="../slideLayouts/slideLayout10.xml"/><Relationship Id="rId6" Type="http://schemas.openxmlformats.org/officeDocument/2006/relationships/chart" Target="../charts/chart144.xml"/><Relationship Id="rId5" Type="http://schemas.openxmlformats.org/officeDocument/2006/relationships/chart" Target="../charts/chart143.xml"/><Relationship Id="rId4" Type="http://schemas.openxmlformats.org/officeDocument/2006/relationships/chart" Target="../charts/chart142.xml"/></Relationships>
</file>

<file path=ppt/slides/_rels/slide56.xml.rels><?xml version="1.0" encoding="UTF-8" standalone="yes"?>
<Relationships xmlns="http://schemas.openxmlformats.org/package/2006/relationships"><Relationship Id="rId3" Type="http://schemas.openxmlformats.org/officeDocument/2006/relationships/chart" Target="../charts/chart146.xml"/><Relationship Id="rId7" Type="http://schemas.openxmlformats.org/officeDocument/2006/relationships/chart" Target="../charts/chart150.xml"/><Relationship Id="rId2" Type="http://schemas.openxmlformats.org/officeDocument/2006/relationships/notesSlide" Target="../notesSlides/notesSlide56.xml"/><Relationship Id="rId1" Type="http://schemas.openxmlformats.org/officeDocument/2006/relationships/slideLayout" Target="../slideLayouts/slideLayout10.xml"/><Relationship Id="rId6" Type="http://schemas.openxmlformats.org/officeDocument/2006/relationships/chart" Target="../charts/chart149.xml"/><Relationship Id="rId5" Type="http://schemas.openxmlformats.org/officeDocument/2006/relationships/chart" Target="../charts/chart148.xml"/><Relationship Id="rId4" Type="http://schemas.openxmlformats.org/officeDocument/2006/relationships/chart" Target="../charts/chart14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6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6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6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NORTH WEST LONDON HEALTH &amp; CARE PARTNERSHIP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NORTH WEST LONDON HEALTH &amp; CARE PARTNERSHIP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NORTH WEST LONDON HEALTH &amp; CARE PARTNERSHIP ICS, 162,001</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42,638</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26%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651300245"/>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NORTH WEST LONDON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15827915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646331"/>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NORTH WEST LONDON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738664"/>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NORTH WEST LONDON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5287050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405367394"/>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797822633"/>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4234919651"/>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58278124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1439091059"/>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601274322"/>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(41,834); ICS 2020 (33,479); PCN bases range from 161 to 1,798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6868675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728642438"/>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4266080098"/>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79359641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08435833"/>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41436992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9907787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18730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368398877"/>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5503827"/>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58749283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22,554 to 41,834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94040723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093109349"/>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(41,834); PCN bases range from 161 to 1,798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5797229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38446874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788636615"/>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(41,834); PCN bases range from 161 to 1,798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2969676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4443085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85436587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08432411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18333558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301671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9726094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6356604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581404906"/>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(40,496); ICS 2020 (32,969); PCN bases range from 140 to 1,739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7792919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33486667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104795239"/>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571703076"/>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50006376"/>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5703918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382475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4150497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566669997"/>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00264029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3845512896"/>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(40,496); PCN bases range from 140 to 1,739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6192081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45507767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77029619"/>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(40,496); PCN bases range from 140 to 1,739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831636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2004551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1106891254"/>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92522323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07686524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71049729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13223032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03839971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(40,904); ICS 2020 (33,877); PCN bases range from 127 to 1,765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180427356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86702818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135917405"/>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790541866"/>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308161787"/>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7255037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40212525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33453960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253235174"/>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44024934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20109452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(40,904); PCN bases range from 127 to 1,765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30444666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57422705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144611300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(40,904); PCN bases range from 127 to 1,765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2474609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71124660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242885290"/>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273526618"/>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41226125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4107290464"/>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(41,747); PCN bases range from 160 to 1,790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27963544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41414466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23549843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400179925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43197254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34483542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(22,697); ICS 2020 (14,645); PCN bases range from 83 to 842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341432035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723631286"/>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547169206"/>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10799249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381856722"/>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993188778"/>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4397915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93605625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21026082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310079270"/>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(39%)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176437909"/>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67368478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451883346"/>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(22,697); PCN bases range from 83 to 842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284539499"/>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030831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668293668"/>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(22,697); PCN bases range from 83 to 842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10182632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012102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4223006736"/>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(29,796); PCN bases range from 126 to 1,288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529964725"/>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6194619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901665186"/>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409783149"/>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97033458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315122071"/>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3845535706"/>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73%</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2930888652"/>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252216015"/>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2530324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89970755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7877045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399415875"/>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(29,796); PCN bases range from 126 to 1,288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214597241"/>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290482626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940876381"/>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(29,796); PCN bases range from 126 to 1,288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35338911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6944316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8610587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(35,844); PCN bases range from 139 to 1,587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8269208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555789980"/>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78%</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494468137"/>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576401369"/>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069736318"/>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73043840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32496512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2172128797"/>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19%</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554382968"/>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13089751"/>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2757976841"/>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10511777"/>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(7%)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35417198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40756350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018014085"/>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(35,844); PCN bases range from 139 to 1,587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316704621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7554823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00619015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(35,844); PCN bases range from 139 to 1,587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8344650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27250041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(3,144)</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4030695111"/>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449229283"/>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65445766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355133582"/>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178416352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26344122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812654825"/>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4049606322"/>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654971366"/>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94555623"/>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36119238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(38,338); ICS 2020 (31,395); PCN bases range from 141 to 1,657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20770835"/>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739631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97000420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63514402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242604419"/>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798367606"/>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(38,338); PCN bases range from 141 to 1,657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51191573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7004138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985950587"/>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(38,338); PCN bases range from 141 to 1,657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315075490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16929769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3617161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039510411"/>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44872715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89000465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282553002"/>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(38,115); PCN bases range from 147 to 1,674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14803322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5460658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93347003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1056372085"/>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(36,170); PCN bases range from 142 to 1,592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6333270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638631284"/>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235041386"/>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144443596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4260677161"/>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72319008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952864505"/>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444345920"/>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910675862"/>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28604781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342069151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60040122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(36,170); PCN bases range from 142 to 1,592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27230900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371439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2764252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(36,170); PCN bases range from 142 to 1,592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0946605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(38,187; 37,372; 37,648)</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9758879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78798802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786635866"/>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508083933"/>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(33,266; 37,026; 37,017)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40729026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421074581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79551009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06351307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10%</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8%</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043952604"/>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42690443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59532757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77404362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13459132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203282331"/>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(18,639); ICS 2020 (14,242); PCN bases range from 57 to 792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07304944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47024085"/>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9426725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31325992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68449314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638298458"/>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1477695197"/>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612092654"/>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649210228"/>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36017509"/>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55047278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2086892361"/>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76732878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55112818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6674881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(13,071); ICS 2020 (11,543); PCN bases range from 48 to 564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96399878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371861594"/>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732207955"/>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081536720"/>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907567615"/>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4714919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04938514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9993878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633200289"/>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78729303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917614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171225509"/>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(13,071); PCN bases range from 48 to 564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39257054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18271006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461312384"/>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(13,071); PCN bases range from 48 to 564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192352036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535453582"/>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70484810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24116251"/>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913516929"/>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4387282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34020053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(38,145); ICS 2020 (31,808); PCN bases range from 136 to 1,663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422691976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063593696"/>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272661159"/>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469327486"/>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465006528"/>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7921641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09192959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60221236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473442595"/>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516858135"/>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(38,145); 
PCN bases range from 136 to 1,663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22408040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6435531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3333401539"/>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(38,145); 
PCN bases range from 136 to 1,663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97401160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38872534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371095438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(8,248)</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386638900"/>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0048379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448050295"/>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431162759"/>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920321832"/>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3624947819"/>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972709802"/>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(7,199); ICS 2020 (5,924)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2240642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691869535"/>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4251549948"/>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38704450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768150852"/>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24415286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752821840"/>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932506062"/>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1209486838"/>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87074788"/>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193260140"/>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(7,714); ICS 2020 (6,189)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1720169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290296968"/>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175245216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20600964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738067074"/>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7216</Words>
  <Application>Microsoft Office PowerPoint</Application>
  <PresentationFormat>A4 Paper (210x297 mm)</PresentationFormat>
  <Paragraphs>795</Paragraphs>
  <Slides>62</Slides>
  <Notes>62</Notes>
  <HiddenSlides>0</HiddenSlides>
  <MMClips>0</MMClips>
  <ScaleCrop>false</ScaleCrop>
  <HeadingPairs>
    <vt:vector size="4" baseType="variant">
      <vt:variant>
        <vt:lpstr>Theme</vt:lpstr>
      </vt:variant>
      <vt:variant>
        <vt:i4>2</vt:i4>
      </vt:variant>
      <vt:variant>
        <vt:lpstr>Slide Titles</vt:lpstr>
      </vt:variant>
      <vt:variant>
        <vt:i4>62</vt:i4>
      </vt:variant>
    </vt:vector>
  </HeadingPairs>
  <TitlesOfParts>
    <vt:vector size="64" baseType="lpstr">
      <vt:lpstr>UK - Ipsos SRI</vt:lpstr>
      <vt:lpstr>1_UK - Ipsos SRI</vt:lpstr>
      <vt:lpstr>NORTH WEST LONDON HEALTH &amp; CARE PARTNERSHIP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Ease of getting through to GP practice on the phone: how the PCNs within the ICS compare</vt:lpstr>
      <vt:lpstr>Helpfulness of receptionists at GP practice </vt:lpstr>
      <vt:lpstr>Helpfulness of receptionists at GP practice: how the PCNs within the ICS compare</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Ease of use of online services:  how the PCNs within the ICS compare</vt:lpstr>
      <vt:lpstr>PowerPoint Presentation</vt:lpstr>
      <vt:lpstr>Choice of appointment</vt:lpstr>
      <vt:lpstr>Choice of appointment:  how the PCNs within the ICS compare</vt:lpstr>
      <vt:lpstr>Choice of appointment:  how the PCNs within the ICS compare</vt:lpstr>
      <vt:lpstr>Satisfaction with appointment offered</vt:lpstr>
      <vt:lpstr>Satisfaction with appointment offered:  how the PCNs within the ICS compare</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Overall experience of making an appointment: how the PCNs within the ICS compare</vt:lpstr>
      <vt:lpstr>Type of appointment</vt:lpstr>
      <vt:lpstr>Given a time for appointment</vt:lpstr>
      <vt:lpstr>Given a time for appointment: how the PCNs within the ICS compare</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