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49</c:v>
                </c:pt>
                <c:pt idx="1">
                  <c:v>34</c:v>
                </c:pt>
                <c:pt idx="2">
                  <c:v>10</c:v>
                </c:pt>
                <c:pt idx="3">
                  <c:v>5</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7</c:v>
                </c:pt>
                <c:pt idx="1">
                  <c:v>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734656"/>
        <c:axId val="35736192"/>
      </c:lineChart>
      <c:catAx>
        <c:axId val="3573465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736192"/>
        <c:crosses val="autoZero"/>
        <c:auto val="1"/>
        <c:lblAlgn val="ctr"/>
        <c:lblOffset val="100"/>
        <c:noMultiLvlLbl val="0"/>
      </c:catAx>
      <c:valAx>
        <c:axId val="3573619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73465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HULL MODALITY PARTNERSHIP PCN</c:v>
                </c:pt>
                <c:pt idx="1">
                  <c:v>HARTHILL EAST RIDING PCN</c:v>
                </c:pt>
                <c:pt idx="2">
                  <c:v>SCARBOROUGH CORE PCN</c:v>
                </c:pt>
                <c:pt idx="3">
                  <c:v>HOLDERNESS PRIMARY CARE HOME PCN</c:v>
                </c:pt>
                <c:pt idx="4">
                  <c:v>YORK CITY CENTRE PCN</c:v>
                </c:pt>
                <c:pt idx="5">
                  <c:v>YORK MEDICAL GROUP PCN</c:v>
                </c:pt>
                <c:pt idx="6">
                  <c:v>HULL MEDICAS PCN</c:v>
                </c:pt>
                <c:pt idx="7">
                  <c:v>HULL NEXUS PCN</c:v>
                </c:pt>
                <c:pt idx="8">
                  <c:v>NORTH LINCOLNSHIRE EAST PCN</c:v>
                </c:pt>
                <c:pt idx="9">
                  <c:v>PRIORY MEDICAL GROUP YORK PCN</c:v>
                </c:pt>
                <c:pt idx="10">
                  <c:v>HULL SYMPHONIE PCN</c:v>
                </c:pt>
                <c:pt idx="11">
                  <c:v>BRIDLINGTON PCN</c:v>
                </c:pt>
                <c:pt idx="12">
                  <c:v>NORTH LINCOLNSHIRE WEST PCN</c:v>
                </c:pt>
                <c:pt idx="13">
                  <c:v>YORKSHIRE COAST &amp; WOLDS PCN</c:v>
                </c:pt>
                <c:pt idx="14">
                  <c:v>ICS</c:v>
                </c:pt>
                <c:pt idx="15">
                  <c:v>MERIDIAN HEALTH GROUP NEL PCN</c:v>
                </c:pt>
                <c:pt idx="16">
                  <c:v>NORTH LINCOLNSHIRE SOUTH PCN</c:v>
                </c:pt>
                <c:pt idx="17">
                  <c:v>HULL BEVAN LTD PCN</c:v>
                </c:pt>
                <c:pt idx="18">
                  <c:v>PANACEA PCN</c:v>
                </c:pt>
                <c:pt idx="19">
                  <c:v>FRESHNEY PELHAM NEL PCN</c:v>
                </c:pt>
                <c:pt idx="20">
                  <c:v>YORKSHIRE EAST PCN</c:v>
                </c:pt>
                <c:pt idx="21">
                  <c:v>NORTH LINCOLNSHIRE NORTH PCN</c:v>
                </c:pt>
                <c:pt idx="22">
                  <c:v>FILEY AND SCARBOROUGH PCN</c:v>
                </c:pt>
                <c:pt idx="23">
                  <c:v>CYGNET EAST RIDING PCN</c:v>
                </c:pt>
                <c:pt idx="24">
                  <c:v>SELBY TOWN PCN</c:v>
                </c:pt>
                <c:pt idx="25">
                  <c:v>WEST OUTER AND NORTH EAST YORK PCN</c:v>
                </c:pt>
                <c:pt idx="26">
                  <c:v>HAMBLETON SOUTH PCN</c:v>
                </c:pt>
                <c:pt idx="27">
                  <c:v>HEART OF HARROGATE PCN</c:v>
                </c:pt>
                <c:pt idx="28">
                  <c:v>TADCASTER AND SELBY PCN</c:v>
                </c:pt>
                <c:pt idx="29">
                  <c:v>SOUTH HAMBLETON &amp; RYEDALE PCN</c:v>
                </c:pt>
                <c:pt idx="30">
                  <c:v>RICHMONDSHIRE PCN</c:v>
                </c:pt>
                <c:pt idx="31">
                  <c:v>WHITBY COAST &amp; MOORS PCN</c:v>
                </c:pt>
                <c:pt idx="32">
                  <c:v>MOWBRAY SQUARE PCN</c:v>
                </c:pt>
                <c:pt idx="33">
                  <c:v>KNARESBOROUGH &amp; RURAL PCN</c:v>
                </c:pt>
                <c:pt idx="34">
                  <c:v>HAMBLETON NORTH PCN</c:v>
                </c:pt>
                <c:pt idx="35">
                  <c:v>BEVERLEY PCN</c:v>
                </c:pt>
                <c:pt idx="36">
                  <c:v>NORTH RIDING HEALTHY COMMUNITY PCN</c:v>
                </c:pt>
                <c:pt idx="37">
                  <c:v>RIVER &amp; WOLDS EAST RIDING PCN</c:v>
                </c:pt>
                <c:pt idx="38">
                  <c:v>RIPON &amp; MASHAM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39"/>
                <c:pt idx="0">
                  <c:v>HULL MODALITY PARTNERSHIP PCN</c:v>
                </c:pt>
                <c:pt idx="1">
                  <c:v>HARTHILL EAST RIDING PCN</c:v>
                </c:pt>
                <c:pt idx="2">
                  <c:v>SCARBOROUGH CORE PCN</c:v>
                </c:pt>
                <c:pt idx="3">
                  <c:v>HOLDERNESS PRIMARY CARE HOME PCN</c:v>
                </c:pt>
                <c:pt idx="4">
                  <c:v>YORK CITY CENTRE PCN</c:v>
                </c:pt>
                <c:pt idx="5">
                  <c:v>YORK MEDICAL GROUP PCN</c:v>
                </c:pt>
                <c:pt idx="6">
                  <c:v>HULL MEDICAS PCN</c:v>
                </c:pt>
                <c:pt idx="7">
                  <c:v>HULL NEXUS PCN</c:v>
                </c:pt>
                <c:pt idx="8">
                  <c:v>NORTH LINCOLNSHIRE EAST PCN</c:v>
                </c:pt>
                <c:pt idx="9">
                  <c:v>PRIORY MEDICAL GROUP YORK PCN</c:v>
                </c:pt>
                <c:pt idx="10">
                  <c:v>HULL SYMPHONIE PCN</c:v>
                </c:pt>
                <c:pt idx="11">
                  <c:v>BRIDLINGTON PCN</c:v>
                </c:pt>
                <c:pt idx="12">
                  <c:v>NORTH LINCOLNSHIRE WEST PCN</c:v>
                </c:pt>
                <c:pt idx="13">
                  <c:v>YORKSHIRE COAST &amp; WOLDS PCN</c:v>
                </c:pt>
                <c:pt idx="14">
                  <c:v>ICS</c:v>
                </c:pt>
                <c:pt idx="15">
                  <c:v>MERIDIAN HEALTH GROUP NEL PCN</c:v>
                </c:pt>
                <c:pt idx="16">
                  <c:v>NORTH LINCOLNSHIRE SOUTH PCN</c:v>
                </c:pt>
                <c:pt idx="17">
                  <c:v>HULL BEVAN LTD PCN</c:v>
                </c:pt>
                <c:pt idx="18">
                  <c:v>PANACEA PCN</c:v>
                </c:pt>
                <c:pt idx="19">
                  <c:v>FRESHNEY PELHAM NEL PCN</c:v>
                </c:pt>
                <c:pt idx="20">
                  <c:v>YORKSHIRE EAST PCN</c:v>
                </c:pt>
                <c:pt idx="21">
                  <c:v>NORTH LINCOLNSHIRE NORTH PCN</c:v>
                </c:pt>
                <c:pt idx="22">
                  <c:v>FILEY AND SCARBOROUGH PCN</c:v>
                </c:pt>
                <c:pt idx="23">
                  <c:v>CYGNET EAST RIDING PCN</c:v>
                </c:pt>
                <c:pt idx="24">
                  <c:v>SELBY TOWN PCN</c:v>
                </c:pt>
                <c:pt idx="25">
                  <c:v>WEST OUTER AND NORTH EAST YORK PCN</c:v>
                </c:pt>
                <c:pt idx="26">
                  <c:v>HAMBLETON SOUTH PCN</c:v>
                </c:pt>
                <c:pt idx="27">
                  <c:v>HEART OF HARROGATE PCN</c:v>
                </c:pt>
                <c:pt idx="28">
                  <c:v>TADCASTER AND SELBY PCN</c:v>
                </c:pt>
                <c:pt idx="29">
                  <c:v>SOUTH HAMBLETON &amp; RYEDALE PCN</c:v>
                </c:pt>
                <c:pt idx="30">
                  <c:v>RICHMONDSHIRE PCN</c:v>
                </c:pt>
                <c:pt idx="31">
                  <c:v>WHITBY COAST &amp; MOORS PCN</c:v>
                </c:pt>
                <c:pt idx="32">
                  <c:v>MOWBRAY SQUARE PCN</c:v>
                </c:pt>
                <c:pt idx="33">
                  <c:v>KNARESBOROUGH &amp; RURAL PCN</c:v>
                </c:pt>
                <c:pt idx="34">
                  <c:v>HAMBLETON NORTH PCN</c:v>
                </c:pt>
                <c:pt idx="35">
                  <c:v>BEVERLEY PCN</c:v>
                </c:pt>
                <c:pt idx="36">
                  <c:v>NORTH RIDING HEALTHY COMMUNITY PCN</c:v>
                </c:pt>
                <c:pt idx="37">
                  <c:v>RIVER &amp; WOLDS EAST RIDING PCN</c:v>
                </c:pt>
                <c:pt idx="38">
                  <c:v>RIPON &amp; MASHAM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HULL MODALITY PARTNERSHIP PCN</c:v>
                </c:pt>
                <c:pt idx="1">
                  <c:v>HARTHILL EAST RIDING PCN</c:v>
                </c:pt>
                <c:pt idx="2">
                  <c:v>SCARBOROUGH CORE PCN</c:v>
                </c:pt>
                <c:pt idx="3">
                  <c:v>HOLDERNESS PRIMARY CARE HOME PCN</c:v>
                </c:pt>
                <c:pt idx="4">
                  <c:v>YORK CITY CENTRE PCN</c:v>
                </c:pt>
                <c:pt idx="5">
                  <c:v>YORK MEDICAL GROUP PCN</c:v>
                </c:pt>
                <c:pt idx="6">
                  <c:v>HULL MEDICAS PCN</c:v>
                </c:pt>
                <c:pt idx="7">
                  <c:v>HULL NEXUS PCN</c:v>
                </c:pt>
                <c:pt idx="8">
                  <c:v>NORTH LINCOLNSHIRE EAST PCN</c:v>
                </c:pt>
                <c:pt idx="9">
                  <c:v>PRIORY MEDICAL GROUP YORK PCN</c:v>
                </c:pt>
                <c:pt idx="10">
                  <c:v>HULL SYMPHONIE PCN</c:v>
                </c:pt>
                <c:pt idx="11">
                  <c:v>BRIDLINGTON PCN</c:v>
                </c:pt>
                <c:pt idx="12">
                  <c:v>NORTH LINCOLNSHIRE WEST PCN</c:v>
                </c:pt>
                <c:pt idx="13">
                  <c:v>YORKSHIRE COAST &amp; WOLDS PCN</c:v>
                </c:pt>
                <c:pt idx="14">
                  <c:v>ICS</c:v>
                </c:pt>
                <c:pt idx="15">
                  <c:v>MERIDIAN HEALTH GROUP NEL PCN</c:v>
                </c:pt>
                <c:pt idx="16">
                  <c:v>NORTH LINCOLNSHIRE SOUTH PCN</c:v>
                </c:pt>
                <c:pt idx="17">
                  <c:v>HULL BEVAN LTD PCN</c:v>
                </c:pt>
                <c:pt idx="18">
                  <c:v>PANACEA PCN</c:v>
                </c:pt>
                <c:pt idx="19">
                  <c:v>FRESHNEY PELHAM NEL PCN</c:v>
                </c:pt>
                <c:pt idx="20">
                  <c:v>YORKSHIRE EAST PCN</c:v>
                </c:pt>
                <c:pt idx="21">
                  <c:v>NORTH LINCOLNSHIRE NORTH PCN</c:v>
                </c:pt>
                <c:pt idx="22">
                  <c:v>FILEY AND SCARBOROUGH PCN</c:v>
                </c:pt>
                <c:pt idx="23">
                  <c:v>CYGNET EAST RIDING PCN</c:v>
                </c:pt>
                <c:pt idx="24">
                  <c:v>SELBY TOWN PCN</c:v>
                </c:pt>
                <c:pt idx="25">
                  <c:v>WEST OUTER AND NORTH EAST YORK PCN</c:v>
                </c:pt>
                <c:pt idx="26">
                  <c:v>HAMBLETON SOUTH PCN</c:v>
                </c:pt>
                <c:pt idx="27">
                  <c:v>HEART OF HARROGATE PCN</c:v>
                </c:pt>
                <c:pt idx="28">
                  <c:v>TADCASTER AND SELBY PCN</c:v>
                </c:pt>
                <c:pt idx="29">
                  <c:v>SOUTH HAMBLETON &amp; RYEDALE PCN</c:v>
                </c:pt>
                <c:pt idx="30">
                  <c:v>RICHMONDSHIRE PCN</c:v>
                </c:pt>
                <c:pt idx="31">
                  <c:v>WHITBY COAST &amp; MOORS PCN</c:v>
                </c:pt>
                <c:pt idx="32">
                  <c:v>MOWBRAY SQUARE PCN</c:v>
                </c:pt>
                <c:pt idx="33">
                  <c:v>KNARESBOROUGH &amp; RURAL PCN</c:v>
                </c:pt>
                <c:pt idx="34">
                  <c:v>HAMBLETON NORTH PCN</c:v>
                </c:pt>
                <c:pt idx="35">
                  <c:v>BEVERLEY PCN</c:v>
                </c:pt>
                <c:pt idx="36">
                  <c:v>NORTH RIDING HEALTHY COMMUNITY PCN</c:v>
                </c:pt>
                <c:pt idx="37">
                  <c:v>RIVER &amp; WOLDS EAST RIDING PCN</c:v>
                </c:pt>
                <c:pt idx="38">
                  <c:v>RIPON &amp; MASHAM PCN</c:v>
                </c:pt>
              </c:strCache>
            </c:strRef>
          </c:cat>
          <c:val>
            <c:numRef>
              <c:f>Sheet1!$F$2:$F$45</c:f>
              <c:numCache>
                <c:formatCode>General</c:formatCode>
                <c:ptCount val="44"/>
                <c:pt idx="0">
                  <c:v>0.62</c:v>
                </c:pt>
                <c:pt idx="1">
                  <c:v>0.71</c:v>
                </c:pt>
                <c:pt idx="2">
                  <c:v>0.73</c:v>
                </c:pt>
                <c:pt idx="3">
                  <c:v>0.74</c:v>
                </c:pt>
                <c:pt idx="4">
                  <c:v>0.75</c:v>
                </c:pt>
                <c:pt idx="5">
                  <c:v>0.75</c:v>
                </c:pt>
                <c:pt idx="6">
                  <c:v>0.76</c:v>
                </c:pt>
                <c:pt idx="7">
                  <c:v>0.78</c:v>
                </c:pt>
                <c:pt idx="8">
                  <c:v>0.79</c:v>
                </c:pt>
                <c:pt idx="9">
                  <c:v>0.79</c:v>
                </c:pt>
                <c:pt idx="10">
                  <c:v>0.8</c:v>
                </c:pt>
                <c:pt idx="11">
                  <c:v>0.81</c:v>
                </c:pt>
                <c:pt idx="12">
                  <c:v>0.82</c:v>
                </c:pt>
                <c:pt idx="13">
                  <c:v>0.82</c:v>
                </c:pt>
                <c:pt idx="14">
                  <c:v>0.83</c:v>
                </c:pt>
                <c:pt idx="15">
                  <c:v>0.83</c:v>
                </c:pt>
                <c:pt idx="16">
                  <c:v>0.83</c:v>
                </c:pt>
                <c:pt idx="17">
                  <c:v>0.83</c:v>
                </c:pt>
                <c:pt idx="18">
                  <c:v>0.83</c:v>
                </c:pt>
                <c:pt idx="19">
                  <c:v>0.84</c:v>
                </c:pt>
                <c:pt idx="20">
                  <c:v>0.85</c:v>
                </c:pt>
                <c:pt idx="21">
                  <c:v>0.85</c:v>
                </c:pt>
                <c:pt idx="22">
                  <c:v>0.86</c:v>
                </c:pt>
                <c:pt idx="23">
                  <c:v>0.86</c:v>
                </c:pt>
                <c:pt idx="24">
                  <c:v>0.87</c:v>
                </c:pt>
                <c:pt idx="25">
                  <c:v>0.88</c:v>
                </c:pt>
                <c:pt idx="26">
                  <c:v>0.89</c:v>
                </c:pt>
                <c:pt idx="27">
                  <c:v>0.89</c:v>
                </c:pt>
                <c:pt idx="28">
                  <c:v>0.9</c:v>
                </c:pt>
                <c:pt idx="29">
                  <c:v>0.9</c:v>
                </c:pt>
                <c:pt idx="30">
                  <c:v>0.91</c:v>
                </c:pt>
                <c:pt idx="31">
                  <c:v>0.91</c:v>
                </c:pt>
                <c:pt idx="32">
                  <c:v>0.91</c:v>
                </c:pt>
                <c:pt idx="33">
                  <c:v>0.92</c:v>
                </c:pt>
                <c:pt idx="34">
                  <c:v>0.92</c:v>
                </c:pt>
                <c:pt idx="35">
                  <c:v>0.93</c:v>
                </c:pt>
                <c:pt idx="36">
                  <c:v>0.93</c:v>
                </c:pt>
                <c:pt idx="37">
                  <c:v>0.93</c:v>
                </c:pt>
                <c:pt idx="38">
                  <c:v>0.95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39"/>
                <c:pt idx="0">
                  <c:v>HULL MODALITY PARTNERSHIP PCN</c:v>
                </c:pt>
                <c:pt idx="1">
                  <c:v>HARTHILL EAST RIDING PCN</c:v>
                </c:pt>
                <c:pt idx="2">
                  <c:v>SCARBOROUGH CORE PCN</c:v>
                </c:pt>
                <c:pt idx="3">
                  <c:v>HOLDERNESS PRIMARY CARE HOME PCN</c:v>
                </c:pt>
                <c:pt idx="4">
                  <c:v>YORK CITY CENTRE PCN</c:v>
                </c:pt>
                <c:pt idx="5">
                  <c:v>YORK MEDICAL GROUP PCN</c:v>
                </c:pt>
                <c:pt idx="6">
                  <c:v>HULL MEDICAS PCN</c:v>
                </c:pt>
                <c:pt idx="7">
                  <c:v>HULL NEXUS PCN</c:v>
                </c:pt>
                <c:pt idx="8">
                  <c:v>NORTH LINCOLNSHIRE EAST PCN</c:v>
                </c:pt>
                <c:pt idx="9">
                  <c:v>PRIORY MEDICAL GROUP YORK PCN</c:v>
                </c:pt>
                <c:pt idx="10">
                  <c:v>HULL SYMPHONIE PCN</c:v>
                </c:pt>
                <c:pt idx="11">
                  <c:v>BRIDLINGTON PCN</c:v>
                </c:pt>
                <c:pt idx="12">
                  <c:v>NORTH LINCOLNSHIRE WEST PCN</c:v>
                </c:pt>
                <c:pt idx="13">
                  <c:v>YORKSHIRE COAST &amp; WOLDS PCN</c:v>
                </c:pt>
                <c:pt idx="14">
                  <c:v>ICS</c:v>
                </c:pt>
                <c:pt idx="15">
                  <c:v>MERIDIAN HEALTH GROUP NEL PCN</c:v>
                </c:pt>
                <c:pt idx="16">
                  <c:v>NORTH LINCOLNSHIRE SOUTH PCN</c:v>
                </c:pt>
                <c:pt idx="17">
                  <c:v>HULL BEVAN LTD PCN</c:v>
                </c:pt>
                <c:pt idx="18">
                  <c:v>PANACEA PCN</c:v>
                </c:pt>
                <c:pt idx="19">
                  <c:v>FRESHNEY PELHAM NEL PCN</c:v>
                </c:pt>
                <c:pt idx="20">
                  <c:v>YORKSHIRE EAST PCN</c:v>
                </c:pt>
                <c:pt idx="21">
                  <c:v>NORTH LINCOLNSHIRE NORTH PCN</c:v>
                </c:pt>
                <c:pt idx="22">
                  <c:v>FILEY AND SCARBOROUGH PCN</c:v>
                </c:pt>
                <c:pt idx="23">
                  <c:v>CYGNET EAST RIDING PCN</c:v>
                </c:pt>
                <c:pt idx="24">
                  <c:v>SELBY TOWN PCN</c:v>
                </c:pt>
                <c:pt idx="25">
                  <c:v>WEST OUTER AND NORTH EAST YORK PCN</c:v>
                </c:pt>
                <c:pt idx="26">
                  <c:v>HAMBLETON SOUTH PCN</c:v>
                </c:pt>
                <c:pt idx="27">
                  <c:v>HEART OF HARROGATE PCN</c:v>
                </c:pt>
                <c:pt idx="28">
                  <c:v>TADCASTER AND SELBY PCN</c:v>
                </c:pt>
                <c:pt idx="29">
                  <c:v>SOUTH HAMBLETON &amp; RYEDALE PCN</c:v>
                </c:pt>
                <c:pt idx="30">
                  <c:v>RICHMONDSHIRE PCN</c:v>
                </c:pt>
                <c:pt idx="31">
                  <c:v>WHITBY COAST &amp; MOORS PCN</c:v>
                </c:pt>
                <c:pt idx="32">
                  <c:v>MOWBRAY SQUARE PCN</c:v>
                </c:pt>
                <c:pt idx="33">
                  <c:v>KNARESBOROUGH &amp; RURAL PCN</c:v>
                </c:pt>
                <c:pt idx="34">
                  <c:v>HAMBLETON NORTH PCN</c:v>
                </c:pt>
                <c:pt idx="35">
                  <c:v>BEVERLEY PCN</c:v>
                </c:pt>
                <c:pt idx="36">
                  <c:v>NORTH RIDING HEALTHY COMMUNITY PCN</c:v>
                </c:pt>
                <c:pt idx="37">
                  <c:v>RIVER &amp; WOLDS EAST RIDING PCN</c:v>
                </c:pt>
                <c:pt idx="38">
                  <c:v>RIPON &amp; MASHAM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39"/>
                <c:pt idx="0">
                  <c:v>HULL MODALITY PARTNERSHIP PCN</c:v>
                </c:pt>
                <c:pt idx="1">
                  <c:v>HARTHILL EAST RIDING PCN</c:v>
                </c:pt>
                <c:pt idx="2">
                  <c:v>SCARBOROUGH CORE PCN</c:v>
                </c:pt>
                <c:pt idx="3">
                  <c:v>HOLDERNESS PRIMARY CARE HOME PCN</c:v>
                </c:pt>
                <c:pt idx="4">
                  <c:v>YORK CITY CENTRE PCN</c:v>
                </c:pt>
                <c:pt idx="5">
                  <c:v>YORK MEDICAL GROUP PCN</c:v>
                </c:pt>
                <c:pt idx="6">
                  <c:v>HULL MEDICAS PCN</c:v>
                </c:pt>
                <c:pt idx="7">
                  <c:v>HULL NEXUS PCN</c:v>
                </c:pt>
                <c:pt idx="8">
                  <c:v>NORTH LINCOLNSHIRE EAST PCN</c:v>
                </c:pt>
                <c:pt idx="9">
                  <c:v>PRIORY MEDICAL GROUP YORK PCN</c:v>
                </c:pt>
                <c:pt idx="10">
                  <c:v>HULL SYMPHONIE PCN</c:v>
                </c:pt>
                <c:pt idx="11">
                  <c:v>BRIDLINGTON PCN</c:v>
                </c:pt>
                <c:pt idx="12">
                  <c:v>NORTH LINCOLNSHIRE WEST PCN</c:v>
                </c:pt>
                <c:pt idx="13">
                  <c:v>YORKSHIRE COAST &amp; WOLDS PCN</c:v>
                </c:pt>
                <c:pt idx="14">
                  <c:v>ICS</c:v>
                </c:pt>
                <c:pt idx="15">
                  <c:v>MERIDIAN HEALTH GROUP NEL PCN</c:v>
                </c:pt>
                <c:pt idx="16">
                  <c:v>NORTH LINCOLNSHIRE SOUTH PCN</c:v>
                </c:pt>
                <c:pt idx="17">
                  <c:v>HULL BEVAN LTD PCN</c:v>
                </c:pt>
                <c:pt idx="18">
                  <c:v>PANACEA PCN</c:v>
                </c:pt>
                <c:pt idx="19">
                  <c:v>FRESHNEY PELHAM NEL PCN</c:v>
                </c:pt>
                <c:pt idx="20">
                  <c:v>YORKSHIRE EAST PCN</c:v>
                </c:pt>
                <c:pt idx="21">
                  <c:v>NORTH LINCOLNSHIRE NORTH PCN</c:v>
                </c:pt>
                <c:pt idx="22">
                  <c:v>FILEY AND SCARBOROUGH PCN</c:v>
                </c:pt>
                <c:pt idx="23">
                  <c:v>CYGNET EAST RIDING PCN</c:v>
                </c:pt>
                <c:pt idx="24">
                  <c:v>SELBY TOWN PCN</c:v>
                </c:pt>
                <c:pt idx="25">
                  <c:v>WEST OUTER AND NORTH EAST YORK PCN</c:v>
                </c:pt>
                <c:pt idx="26">
                  <c:v>HAMBLETON SOUTH PCN</c:v>
                </c:pt>
                <c:pt idx="27">
                  <c:v>HEART OF HARROGATE PCN</c:v>
                </c:pt>
                <c:pt idx="28">
                  <c:v>TADCASTER AND SELBY PCN</c:v>
                </c:pt>
                <c:pt idx="29">
                  <c:v>SOUTH HAMBLETON &amp; RYEDALE PCN</c:v>
                </c:pt>
                <c:pt idx="30">
                  <c:v>RICHMONDSHIRE PCN</c:v>
                </c:pt>
                <c:pt idx="31">
                  <c:v>WHITBY COAST &amp; MOORS PCN</c:v>
                </c:pt>
                <c:pt idx="32">
                  <c:v>MOWBRAY SQUARE PCN</c:v>
                </c:pt>
                <c:pt idx="33">
                  <c:v>KNARESBOROUGH &amp; RURAL PCN</c:v>
                </c:pt>
                <c:pt idx="34">
                  <c:v>HAMBLETON NORTH PCN</c:v>
                </c:pt>
                <c:pt idx="35">
                  <c:v>BEVERLEY PCN</c:v>
                </c:pt>
                <c:pt idx="36">
                  <c:v>NORTH RIDING HEALTHY COMMUNITY PCN</c:v>
                </c:pt>
                <c:pt idx="37">
                  <c:v>RIVER &amp; WOLDS EAST RIDING PCN</c:v>
                </c:pt>
                <c:pt idx="38">
                  <c:v>RIPON &amp; MASHAM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227328"/>
        <c:axId val="362257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HULL MODALITY PARTNERSHIP PCN</c:v>
                </c:pt>
                <c:pt idx="1">
                  <c:v>HARTHILL EAST RIDING PCN</c:v>
                </c:pt>
                <c:pt idx="2">
                  <c:v>SCARBOROUGH CORE PCN</c:v>
                </c:pt>
                <c:pt idx="3">
                  <c:v>HOLDERNESS PRIMARY CARE HOME PCN</c:v>
                </c:pt>
                <c:pt idx="4">
                  <c:v>YORK CITY CENTRE PCN</c:v>
                </c:pt>
                <c:pt idx="5">
                  <c:v>YORK MEDICAL GROUP PCN</c:v>
                </c:pt>
                <c:pt idx="6">
                  <c:v>HULL MEDICAS PCN</c:v>
                </c:pt>
                <c:pt idx="7">
                  <c:v>HULL NEXUS PCN</c:v>
                </c:pt>
                <c:pt idx="8">
                  <c:v>NORTH LINCOLNSHIRE EAST PCN</c:v>
                </c:pt>
                <c:pt idx="9">
                  <c:v>PRIORY MEDICAL GROUP YORK PCN</c:v>
                </c:pt>
                <c:pt idx="10">
                  <c:v>HULL SYMPHONIE PCN</c:v>
                </c:pt>
                <c:pt idx="11">
                  <c:v>BRIDLINGTON PCN</c:v>
                </c:pt>
                <c:pt idx="12">
                  <c:v>NORTH LINCOLNSHIRE WEST PCN</c:v>
                </c:pt>
                <c:pt idx="13">
                  <c:v>YORKSHIRE COAST &amp; WOLDS PCN</c:v>
                </c:pt>
                <c:pt idx="14">
                  <c:v>ICS</c:v>
                </c:pt>
                <c:pt idx="15">
                  <c:v>MERIDIAN HEALTH GROUP NEL PCN</c:v>
                </c:pt>
                <c:pt idx="16">
                  <c:v>NORTH LINCOLNSHIRE SOUTH PCN</c:v>
                </c:pt>
                <c:pt idx="17">
                  <c:v>HULL BEVAN LTD PCN</c:v>
                </c:pt>
                <c:pt idx="18">
                  <c:v>PANACEA PCN</c:v>
                </c:pt>
                <c:pt idx="19">
                  <c:v>FRESHNEY PELHAM NEL PCN</c:v>
                </c:pt>
                <c:pt idx="20">
                  <c:v>YORKSHIRE EAST PCN</c:v>
                </c:pt>
                <c:pt idx="21">
                  <c:v>NORTH LINCOLNSHIRE NORTH PCN</c:v>
                </c:pt>
                <c:pt idx="22">
                  <c:v>FILEY AND SCARBOROUGH PCN</c:v>
                </c:pt>
                <c:pt idx="23">
                  <c:v>CYGNET EAST RIDING PCN</c:v>
                </c:pt>
                <c:pt idx="24">
                  <c:v>SELBY TOWN PCN</c:v>
                </c:pt>
                <c:pt idx="25">
                  <c:v>WEST OUTER AND NORTH EAST YORK PCN</c:v>
                </c:pt>
                <c:pt idx="26">
                  <c:v>HAMBLETON SOUTH PCN</c:v>
                </c:pt>
                <c:pt idx="27">
                  <c:v>HEART OF HARROGATE PCN</c:v>
                </c:pt>
                <c:pt idx="28">
                  <c:v>TADCASTER AND SELBY PCN</c:v>
                </c:pt>
                <c:pt idx="29">
                  <c:v>SOUTH HAMBLETON &amp; RYEDALE PCN</c:v>
                </c:pt>
                <c:pt idx="30">
                  <c:v>RICHMONDSHIRE PCN</c:v>
                </c:pt>
                <c:pt idx="31">
                  <c:v>WHITBY COAST &amp; MOORS PCN</c:v>
                </c:pt>
                <c:pt idx="32">
                  <c:v>MOWBRAY SQUARE PCN</c:v>
                </c:pt>
                <c:pt idx="33">
                  <c:v>KNARESBOROUGH &amp; RURAL PCN</c:v>
                </c:pt>
                <c:pt idx="34">
                  <c:v>HAMBLETON NORTH PCN</c:v>
                </c:pt>
                <c:pt idx="35">
                  <c:v>BEVERLEY PCN</c:v>
                </c:pt>
                <c:pt idx="36">
                  <c:v>NORTH RIDING HEALTHY COMMUNITY PCN</c:v>
                </c:pt>
                <c:pt idx="37">
                  <c:v>RIVER &amp; WOLDS EAST RIDING PCN</c:v>
                </c:pt>
                <c:pt idx="38">
                  <c:v>RIPON &amp; MASHAM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39"/>
                <c:pt idx="0">
                  <c:v>HULL MODALITY PARTNERSHIP PCN</c:v>
                </c:pt>
                <c:pt idx="1">
                  <c:v>HARTHILL EAST RIDING PCN</c:v>
                </c:pt>
                <c:pt idx="2">
                  <c:v>SCARBOROUGH CORE PCN</c:v>
                </c:pt>
                <c:pt idx="3">
                  <c:v>HOLDERNESS PRIMARY CARE HOME PCN</c:v>
                </c:pt>
                <c:pt idx="4">
                  <c:v>YORK CITY CENTRE PCN</c:v>
                </c:pt>
                <c:pt idx="5">
                  <c:v>YORK MEDICAL GROUP PCN</c:v>
                </c:pt>
                <c:pt idx="6">
                  <c:v>HULL MEDICAS PCN</c:v>
                </c:pt>
                <c:pt idx="7">
                  <c:v>HULL NEXUS PCN</c:v>
                </c:pt>
                <c:pt idx="8">
                  <c:v>NORTH LINCOLNSHIRE EAST PCN</c:v>
                </c:pt>
                <c:pt idx="9">
                  <c:v>PRIORY MEDICAL GROUP YORK PCN</c:v>
                </c:pt>
                <c:pt idx="10">
                  <c:v>HULL SYMPHONIE PCN</c:v>
                </c:pt>
                <c:pt idx="11">
                  <c:v>BRIDLINGTON PCN</c:v>
                </c:pt>
                <c:pt idx="12">
                  <c:v>NORTH LINCOLNSHIRE WEST PCN</c:v>
                </c:pt>
                <c:pt idx="13">
                  <c:v>YORKSHIRE COAST &amp; WOLDS PCN</c:v>
                </c:pt>
                <c:pt idx="14">
                  <c:v>ICS</c:v>
                </c:pt>
                <c:pt idx="15">
                  <c:v>MERIDIAN HEALTH GROUP NEL PCN</c:v>
                </c:pt>
                <c:pt idx="16">
                  <c:v>NORTH LINCOLNSHIRE SOUTH PCN</c:v>
                </c:pt>
                <c:pt idx="17">
                  <c:v>HULL BEVAN LTD PCN</c:v>
                </c:pt>
                <c:pt idx="18">
                  <c:v>PANACEA PCN</c:v>
                </c:pt>
                <c:pt idx="19">
                  <c:v>FRESHNEY PELHAM NEL PCN</c:v>
                </c:pt>
                <c:pt idx="20">
                  <c:v>YORKSHIRE EAST PCN</c:v>
                </c:pt>
                <c:pt idx="21">
                  <c:v>NORTH LINCOLNSHIRE NORTH PCN</c:v>
                </c:pt>
                <c:pt idx="22">
                  <c:v>FILEY AND SCARBOROUGH PCN</c:v>
                </c:pt>
                <c:pt idx="23">
                  <c:v>CYGNET EAST RIDING PCN</c:v>
                </c:pt>
                <c:pt idx="24">
                  <c:v>SELBY TOWN PCN</c:v>
                </c:pt>
                <c:pt idx="25">
                  <c:v>WEST OUTER AND NORTH EAST YORK PCN</c:v>
                </c:pt>
                <c:pt idx="26">
                  <c:v>HAMBLETON SOUTH PCN</c:v>
                </c:pt>
                <c:pt idx="27">
                  <c:v>HEART OF HARROGATE PCN</c:v>
                </c:pt>
                <c:pt idx="28">
                  <c:v>TADCASTER AND SELBY PCN</c:v>
                </c:pt>
                <c:pt idx="29">
                  <c:v>SOUTH HAMBLETON &amp; RYEDALE PCN</c:v>
                </c:pt>
                <c:pt idx="30">
                  <c:v>RICHMONDSHIRE PCN</c:v>
                </c:pt>
                <c:pt idx="31">
                  <c:v>WHITBY COAST &amp; MOORS PCN</c:v>
                </c:pt>
                <c:pt idx="32">
                  <c:v>MOWBRAY SQUARE PCN</c:v>
                </c:pt>
                <c:pt idx="33">
                  <c:v>KNARESBOROUGH &amp; RURAL PCN</c:v>
                </c:pt>
                <c:pt idx="34">
                  <c:v>HAMBLETON NORTH PCN</c:v>
                </c:pt>
                <c:pt idx="35">
                  <c:v>BEVERLEY PCN</c:v>
                </c:pt>
                <c:pt idx="36">
                  <c:v>NORTH RIDING HEALTHY COMMUNITY PCN</c:v>
                </c:pt>
                <c:pt idx="37">
                  <c:v>RIVER &amp; WOLDS EAST RIDING PCN</c:v>
                </c:pt>
                <c:pt idx="38">
                  <c:v>RIPON &amp; MASHAM PCN</c:v>
                </c:pt>
              </c:strCache>
            </c:strRef>
          </c:cat>
          <c:val>
            <c:numRef>
              <c:f>Sheet1!$C$2:$C$45</c:f>
              <c:numCache>
                <c:formatCode>0%</c:formatCode>
                <c:ptCount val="44"/>
                <c:pt idx="0">
                  <c:v>0.62</c:v>
                </c:pt>
                <c:pt idx="1">
                  <c:v>0.71</c:v>
                </c:pt>
                <c:pt idx="2">
                  <c:v>0.73</c:v>
                </c:pt>
                <c:pt idx="3">
                  <c:v>0.74</c:v>
                </c:pt>
                <c:pt idx="4">
                  <c:v>0.75</c:v>
                </c:pt>
                <c:pt idx="5">
                  <c:v>0.75</c:v>
                </c:pt>
                <c:pt idx="6">
                  <c:v>0.76</c:v>
                </c:pt>
                <c:pt idx="7">
                  <c:v>0.78</c:v>
                </c:pt>
                <c:pt idx="8">
                  <c:v>0.79</c:v>
                </c:pt>
                <c:pt idx="9">
                  <c:v>0.79</c:v>
                </c:pt>
                <c:pt idx="10">
                  <c:v>0.8</c:v>
                </c:pt>
                <c:pt idx="11">
                  <c:v>0.81</c:v>
                </c:pt>
                <c:pt idx="12">
                  <c:v>0.82</c:v>
                </c:pt>
                <c:pt idx="13">
                  <c:v>0.82</c:v>
                </c:pt>
                <c:pt idx="14">
                  <c:v>-10</c:v>
                </c:pt>
                <c:pt idx="15">
                  <c:v>0.83</c:v>
                </c:pt>
                <c:pt idx="16">
                  <c:v>0.83</c:v>
                </c:pt>
                <c:pt idx="17">
                  <c:v>0.83</c:v>
                </c:pt>
                <c:pt idx="18">
                  <c:v>0.83</c:v>
                </c:pt>
                <c:pt idx="19">
                  <c:v>0.84</c:v>
                </c:pt>
                <c:pt idx="20">
                  <c:v>0.85</c:v>
                </c:pt>
                <c:pt idx="21">
                  <c:v>0.85</c:v>
                </c:pt>
                <c:pt idx="22">
                  <c:v>0.86</c:v>
                </c:pt>
                <c:pt idx="23">
                  <c:v>0.86</c:v>
                </c:pt>
                <c:pt idx="24">
                  <c:v>0.87</c:v>
                </c:pt>
                <c:pt idx="25">
                  <c:v>0.88</c:v>
                </c:pt>
                <c:pt idx="26">
                  <c:v>0.89</c:v>
                </c:pt>
                <c:pt idx="27">
                  <c:v>0.89</c:v>
                </c:pt>
                <c:pt idx="28">
                  <c:v>0.9</c:v>
                </c:pt>
                <c:pt idx="29">
                  <c:v>0.9</c:v>
                </c:pt>
                <c:pt idx="30">
                  <c:v>0.91</c:v>
                </c:pt>
                <c:pt idx="31">
                  <c:v>0.91</c:v>
                </c:pt>
                <c:pt idx="32">
                  <c:v>0.91</c:v>
                </c:pt>
                <c:pt idx="33">
                  <c:v>0.92</c:v>
                </c:pt>
                <c:pt idx="34">
                  <c:v>0.92</c:v>
                </c:pt>
                <c:pt idx="35">
                  <c:v>0.93</c:v>
                </c:pt>
                <c:pt idx="36">
                  <c:v>0.93</c:v>
                </c:pt>
                <c:pt idx="37">
                  <c:v>0.93</c:v>
                </c:pt>
                <c:pt idx="38">
                  <c:v>0.95</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0.83</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209408"/>
        <c:axId val="36211712"/>
      </c:lineChart>
      <c:catAx>
        <c:axId val="3620940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11712"/>
        <c:crosses val="autoZero"/>
        <c:auto val="1"/>
        <c:lblAlgn val="ctr"/>
        <c:lblOffset val="100"/>
        <c:noMultiLvlLbl val="0"/>
      </c:catAx>
      <c:valAx>
        <c:axId val="3621171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209408"/>
        <c:crosses val="autoZero"/>
        <c:crossBetween val="between"/>
      </c:valAx>
      <c:valAx>
        <c:axId val="36225792"/>
        <c:scaling>
          <c:orientation val="minMax"/>
          <c:max val="1"/>
          <c:min val="0"/>
        </c:scaling>
        <c:delete val="0"/>
        <c:axPos val="r"/>
        <c:numFmt formatCode="0%" sourceLinked="1"/>
        <c:majorTickMark val="none"/>
        <c:minorTickMark val="none"/>
        <c:tickLblPos val="none"/>
        <c:spPr>
          <a:ln>
            <a:noFill/>
          </a:ln>
        </c:spPr>
        <c:crossAx val="36227328"/>
        <c:crosses val="max"/>
        <c:crossBetween val="between"/>
      </c:valAx>
      <c:catAx>
        <c:axId val="36227328"/>
        <c:scaling>
          <c:orientation val="minMax"/>
        </c:scaling>
        <c:delete val="1"/>
        <c:axPos val="b"/>
        <c:numFmt formatCode="General" sourceLinked="1"/>
        <c:majorTickMark val="out"/>
        <c:minorTickMark val="none"/>
        <c:tickLblPos val="nextTo"/>
        <c:crossAx val="362257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19</c:v>
                </c:pt>
                <c:pt idx="1">
                  <c:v>47</c:v>
                </c:pt>
                <c:pt idx="2">
                  <c:v>21</c:v>
                </c:pt>
                <c:pt idx="3">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36</c:v>
                </c:pt>
                <c:pt idx="1">
                  <c:v>64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63</c:v>
                </c:pt>
                <c:pt idx="1">
                  <c:v>66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37</c:v>
                </c:pt>
                <c:pt idx="1">
                  <c:v>34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798272"/>
        <c:axId val="81799808"/>
      </c:lineChart>
      <c:catAx>
        <c:axId val="817982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799808"/>
        <c:crosses val="autoZero"/>
        <c:auto val="1"/>
        <c:lblAlgn val="ctr"/>
        <c:lblOffset val="100"/>
        <c:noMultiLvlLbl val="0"/>
      </c:catAx>
      <c:valAx>
        <c:axId val="8179980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7982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HOLDERNESS PRIMARY CARE HOME PCN</c:v>
                </c:pt>
                <c:pt idx="1">
                  <c:v>HULL MODALITY PARTNERSHIP PCN</c:v>
                </c:pt>
                <c:pt idx="2">
                  <c:v>PRIORY MEDICAL GROUP YORK PCN</c:v>
                </c:pt>
                <c:pt idx="3">
                  <c:v>HULL MEDICAS PCN</c:v>
                </c:pt>
                <c:pt idx="4">
                  <c:v>SCARBOROUGH CORE PCN</c:v>
                </c:pt>
                <c:pt idx="5">
                  <c:v>YORK MEDICAL GROUP PCN</c:v>
                </c:pt>
                <c:pt idx="6">
                  <c:v>MERIDIAN HEALTH GROUP NEL PCN</c:v>
                </c:pt>
                <c:pt idx="7">
                  <c:v>HARTHILL EAST RIDING PCN</c:v>
                </c:pt>
                <c:pt idx="8">
                  <c:v>NORTH LINCOLNSHIRE SOUTH PCN</c:v>
                </c:pt>
                <c:pt idx="9">
                  <c:v>YORKSHIRE COAST &amp; WOLDS PCN</c:v>
                </c:pt>
                <c:pt idx="10">
                  <c:v>NORTH LINCOLNSHIRE NORTH PCN</c:v>
                </c:pt>
                <c:pt idx="11">
                  <c:v>NORTH LINCOLNSHIRE WEST PCN</c:v>
                </c:pt>
                <c:pt idx="12">
                  <c:v>HULL NEXUS PCN</c:v>
                </c:pt>
                <c:pt idx="13">
                  <c:v>WEST OUTER AND NORTH EAST YORK PCN</c:v>
                </c:pt>
                <c:pt idx="14">
                  <c:v>BRIDLINGTON PCN</c:v>
                </c:pt>
                <c:pt idx="15">
                  <c:v>HULL SYMPHONIE PCN</c:v>
                </c:pt>
                <c:pt idx="16">
                  <c:v>ICS</c:v>
                </c:pt>
                <c:pt idx="17">
                  <c:v>FRESHNEY PELHAM NEL PCN</c:v>
                </c:pt>
                <c:pt idx="18">
                  <c:v>NORTH LINCOLNSHIRE EAST PCN</c:v>
                </c:pt>
                <c:pt idx="19">
                  <c:v>YORK CITY CENTRE PCN</c:v>
                </c:pt>
                <c:pt idx="20">
                  <c:v>CYGNET EAST RIDING PCN</c:v>
                </c:pt>
                <c:pt idx="21">
                  <c:v>PANACEA PCN</c:v>
                </c:pt>
                <c:pt idx="22">
                  <c:v>MOWBRAY SQUARE PCN</c:v>
                </c:pt>
                <c:pt idx="23">
                  <c:v>HULL BEVAN LTD PCN</c:v>
                </c:pt>
                <c:pt idx="24">
                  <c:v>SELBY TOWN PCN</c:v>
                </c:pt>
                <c:pt idx="25">
                  <c:v>YORKSHIRE EAST PCN</c:v>
                </c:pt>
                <c:pt idx="26">
                  <c:v>TADCASTER AND SELBY PCN</c:v>
                </c:pt>
                <c:pt idx="27">
                  <c:v>BEVERLEY PCN</c:v>
                </c:pt>
                <c:pt idx="28">
                  <c:v>HAMBLETON NORTH PCN</c:v>
                </c:pt>
                <c:pt idx="29">
                  <c:v>RIVER &amp; WOLDS EAST RIDING PCN</c:v>
                </c:pt>
                <c:pt idx="30">
                  <c:v>HAMBLETON SOUTH PCN</c:v>
                </c:pt>
                <c:pt idx="31">
                  <c:v>HEART OF HARROGATE PCN</c:v>
                </c:pt>
                <c:pt idx="32">
                  <c:v>WHITBY COAST &amp; MOORS PCN</c:v>
                </c:pt>
                <c:pt idx="33">
                  <c:v>NORTH RIDING HEALTHY COMMUNITY PCN</c:v>
                </c:pt>
                <c:pt idx="34">
                  <c:v>FILEY AND SCARBOROUGH PCN</c:v>
                </c:pt>
                <c:pt idx="35">
                  <c:v>SOUTH HAMBLETON &amp; RYEDALE PCN</c:v>
                </c:pt>
                <c:pt idx="36">
                  <c:v>KNARESBOROUGH &amp; RURAL PCN</c:v>
                </c:pt>
                <c:pt idx="37">
                  <c:v>RICHMONDSHIRE PCN</c:v>
                </c:pt>
                <c:pt idx="38">
                  <c:v>RIPON &amp; MASHAM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39"/>
                <c:pt idx="0">
                  <c:v>HOLDERNESS PRIMARY CARE HOME PCN</c:v>
                </c:pt>
                <c:pt idx="1">
                  <c:v>HULL MODALITY PARTNERSHIP PCN</c:v>
                </c:pt>
                <c:pt idx="2">
                  <c:v>PRIORY MEDICAL GROUP YORK PCN</c:v>
                </c:pt>
                <c:pt idx="3">
                  <c:v>HULL MEDICAS PCN</c:v>
                </c:pt>
                <c:pt idx="4">
                  <c:v>SCARBOROUGH CORE PCN</c:v>
                </c:pt>
                <c:pt idx="5">
                  <c:v>YORK MEDICAL GROUP PCN</c:v>
                </c:pt>
                <c:pt idx="6">
                  <c:v>MERIDIAN HEALTH GROUP NEL PCN</c:v>
                </c:pt>
                <c:pt idx="7">
                  <c:v>HARTHILL EAST RIDING PCN</c:v>
                </c:pt>
                <c:pt idx="8">
                  <c:v>NORTH LINCOLNSHIRE SOUTH PCN</c:v>
                </c:pt>
                <c:pt idx="9">
                  <c:v>YORKSHIRE COAST &amp; WOLDS PCN</c:v>
                </c:pt>
                <c:pt idx="10">
                  <c:v>NORTH LINCOLNSHIRE NORTH PCN</c:v>
                </c:pt>
                <c:pt idx="11">
                  <c:v>NORTH LINCOLNSHIRE WEST PCN</c:v>
                </c:pt>
                <c:pt idx="12">
                  <c:v>HULL NEXUS PCN</c:v>
                </c:pt>
                <c:pt idx="13">
                  <c:v>WEST OUTER AND NORTH EAST YORK PCN</c:v>
                </c:pt>
                <c:pt idx="14">
                  <c:v>BRIDLINGTON PCN</c:v>
                </c:pt>
                <c:pt idx="15">
                  <c:v>HULL SYMPHONIE PCN</c:v>
                </c:pt>
                <c:pt idx="16">
                  <c:v>ICS</c:v>
                </c:pt>
                <c:pt idx="17">
                  <c:v>FRESHNEY PELHAM NEL PCN</c:v>
                </c:pt>
                <c:pt idx="18">
                  <c:v>NORTH LINCOLNSHIRE EAST PCN</c:v>
                </c:pt>
                <c:pt idx="19">
                  <c:v>YORK CITY CENTRE PCN</c:v>
                </c:pt>
                <c:pt idx="20">
                  <c:v>CYGNET EAST RIDING PCN</c:v>
                </c:pt>
                <c:pt idx="21">
                  <c:v>PANACEA PCN</c:v>
                </c:pt>
                <c:pt idx="22">
                  <c:v>MOWBRAY SQUARE PCN</c:v>
                </c:pt>
                <c:pt idx="23">
                  <c:v>HULL BEVAN LTD PCN</c:v>
                </c:pt>
                <c:pt idx="24">
                  <c:v>SELBY TOWN PCN</c:v>
                </c:pt>
                <c:pt idx="25">
                  <c:v>YORKSHIRE EAST PCN</c:v>
                </c:pt>
                <c:pt idx="26">
                  <c:v>TADCASTER AND SELBY PCN</c:v>
                </c:pt>
                <c:pt idx="27">
                  <c:v>BEVERLEY PCN</c:v>
                </c:pt>
                <c:pt idx="28">
                  <c:v>HAMBLETON NORTH PCN</c:v>
                </c:pt>
                <c:pt idx="29">
                  <c:v>RIVER &amp; WOLDS EAST RIDING PCN</c:v>
                </c:pt>
                <c:pt idx="30">
                  <c:v>HAMBLETON SOUTH PCN</c:v>
                </c:pt>
                <c:pt idx="31">
                  <c:v>HEART OF HARROGATE PCN</c:v>
                </c:pt>
                <c:pt idx="32">
                  <c:v>WHITBY COAST &amp; MOORS PCN</c:v>
                </c:pt>
                <c:pt idx="33">
                  <c:v>NORTH RIDING HEALTHY COMMUNITY PCN</c:v>
                </c:pt>
                <c:pt idx="34">
                  <c:v>FILEY AND SCARBOROUGH PCN</c:v>
                </c:pt>
                <c:pt idx="35">
                  <c:v>SOUTH HAMBLETON &amp; RYEDALE PCN</c:v>
                </c:pt>
                <c:pt idx="36">
                  <c:v>KNARESBOROUGH &amp; RURAL PCN</c:v>
                </c:pt>
                <c:pt idx="37">
                  <c:v>RICHMONDSHIRE PCN</c:v>
                </c:pt>
                <c:pt idx="38">
                  <c:v>RIPON &amp; MASHAM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HOLDERNESS PRIMARY CARE HOME PCN</c:v>
                </c:pt>
                <c:pt idx="1">
                  <c:v>HULL MODALITY PARTNERSHIP PCN</c:v>
                </c:pt>
                <c:pt idx="2">
                  <c:v>PRIORY MEDICAL GROUP YORK PCN</c:v>
                </c:pt>
                <c:pt idx="3">
                  <c:v>HULL MEDICAS PCN</c:v>
                </c:pt>
                <c:pt idx="4">
                  <c:v>SCARBOROUGH CORE PCN</c:v>
                </c:pt>
                <c:pt idx="5">
                  <c:v>YORK MEDICAL GROUP PCN</c:v>
                </c:pt>
                <c:pt idx="6">
                  <c:v>MERIDIAN HEALTH GROUP NEL PCN</c:v>
                </c:pt>
                <c:pt idx="7">
                  <c:v>HARTHILL EAST RIDING PCN</c:v>
                </c:pt>
                <c:pt idx="8">
                  <c:v>NORTH LINCOLNSHIRE SOUTH PCN</c:v>
                </c:pt>
                <c:pt idx="9">
                  <c:v>YORKSHIRE COAST &amp; WOLDS PCN</c:v>
                </c:pt>
                <c:pt idx="10">
                  <c:v>NORTH LINCOLNSHIRE NORTH PCN</c:v>
                </c:pt>
                <c:pt idx="11">
                  <c:v>NORTH LINCOLNSHIRE WEST PCN</c:v>
                </c:pt>
                <c:pt idx="12">
                  <c:v>HULL NEXUS PCN</c:v>
                </c:pt>
                <c:pt idx="13">
                  <c:v>WEST OUTER AND NORTH EAST YORK PCN</c:v>
                </c:pt>
                <c:pt idx="14">
                  <c:v>BRIDLINGTON PCN</c:v>
                </c:pt>
                <c:pt idx="15">
                  <c:v>HULL SYMPHONIE PCN</c:v>
                </c:pt>
                <c:pt idx="16">
                  <c:v>ICS</c:v>
                </c:pt>
                <c:pt idx="17">
                  <c:v>FRESHNEY PELHAM NEL PCN</c:v>
                </c:pt>
                <c:pt idx="18">
                  <c:v>NORTH LINCOLNSHIRE EAST PCN</c:v>
                </c:pt>
                <c:pt idx="19">
                  <c:v>YORK CITY CENTRE PCN</c:v>
                </c:pt>
                <c:pt idx="20">
                  <c:v>CYGNET EAST RIDING PCN</c:v>
                </c:pt>
                <c:pt idx="21">
                  <c:v>PANACEA PCN</c:v>
                </c:pt>
                <c:pt idx="22">
                  <c:v>MOWBRAY SQUARE PCN</c:v>
                </c:pt>
                <c:pt idx="23">
                  <c:v>HULL BEVAN LTD PCN</c:v>
                </c:pt>
                <c:pt idx="24">
                  <c:v>SELBY TOWN PCN</c:v>
                </c:pt>
                <c:pt idx="25">
                  <c:v>YORKSHIRE EAST PCN</c:v>
                </c:pt>
                <c:pt idx="26">
                  <c:v>TADCASTER AND SELBY PCN</c:v>
                </c:pt>
                <c:pt idx="27">
                  <c:v>BEVERLEY PCN</c:v>
                </c:pt>
                <c:pt idx="28">
                  <c:v>HAMBLETON NORTH PCN</c:v>
                </c:pt>
                <c:pt idx="29">
                  <c:v>RIVER &amp; WOLDS EAST RIDING PCN</c:v>
                </c:pt>
                <c:pt idx="30">
                  <c:v>HAMBLETON SOUTH PCN</c:v>
                </c:pt>
                <c:pt idx="31">
                  <c:v>HEART OF HARROGATE PCN</c:v>
                </c:pt>
                <c:pt idx="32">
                  <c:v>WHITBY COAST &amp; MOORS PCN</c:v>
                </c:pt>
                <c:pt idx="33">
                  <c:v>NORTH RIDING HEALTHY COMMUNITY PCN</c:v>
                </c:pt>
                <c:pt idx="34">
                  <c:v>FILEY AND SCARBOROUGH PCN</c:v>
                </c:pt>
                <c:pt idx="35">
                  <c:v>SOUTH HAMBLETON &amp; RYEDALE PCN</c:v>
                </c:pt>
                <c:pt idx="36">
                  <c:v>KNARESBOROUGH &amp; RURAL PCN</c:v>
                </c:pt>
                <c:pt idx="37">
                  <c:v>RICHMONDSHIRE PCN</c:v>
                </c:pt>
                <c:pt idx="38">
                  <c:v>RIPON &amp; MASHAM PCN</c:v>
                </c:pt>
              </c:strCache>
            </c:strRef>
          </c:cat>
          <c:val>
            <c:numRef>
              <c:f>Sheet1!$F$2:$F$45</c:f>
              <c:numCache>
                <c:formatCode>General</c:formatCode>
                <c:ptCount val="44"/>
                <c:pt idx="0">
                  <c:v>0.36</c:v>
                </c:pt>
                <c:pt idx="1">
                  <c:v>0.37</c:v>
                </c:pt>
                <c:pt idx="2">
                  <c:v>0.44</c:v>
                </c:pt>
                <c:pt idx="3">
                  <c:v>0.45</c:v>
                </c:pt>
                <c:pt idx="4">
                  <c:v>0.45</c:v>
                </c:pt>
                <c:pt idx="5">
                  <c:v>0.47</c:v>
                </c:pt>
                <c:pt idx="6">
                  <c:v>0.5</c:v>
                </c:pt>
                <c:pt idx="7">
                  <c:v>0.55000000000000004</c:v>
                </c:pt>
                <c:pt idx="8">
                  <c:v>0.55000000000000004</c:v>
                </c:pt>
                <c:pt idx="9">
                  <c:v>0.56000000000000005</c:v>
                </c:pt>
                <c:pt idx="10">
                  <c:v>0.56999999999999995</c:v>
                </c:pt>
                <c:pt idx="11">
                  <c:v>0.6</c:v>
                </c:pt>
                <c:pt idx="12">
                  <c:v>0.62</c:v>
                </c:pt>
                <c:pt idx="13">
                  <c:v>0.62</c:v>
                </c:pt>
                <c:pt idx="14">
                  <c:v>0.62</c:v>
                </c:pt>
                <c:pt idx="15">
                  <c:v>0.64</c:v>
                </c:pt>
                <c:pt idx="16">
                  <c:v>0.66</c:v>
                </c:pt>
                <c:pt idx="17">
                  <c:v>0.66</c:v>
                </c:pt>
                <c:pt idx="18">
                  <c:v>0.68</c:v>
                </c:pt>
                <c:pt idx="19">
                  <c:v>0.68</c:v>
                </c:pt>
                <c:pt idx="20">
                  <c:v>0.7</c:v>
                </c:pt>
                <c:pt idx="21">
                  <c:v>0.71</c:v>
                </c:pt>
                <c:pt idx="22">
                  <c:v>0.71</c:v>
                </c:pt>
                <c:pt idx="23">
                  <c:v>0.72</c:v>
                </c:pt>
                <c:pt idx="24">
                  <c:v>0.72</c:v>
                </c:pt>
                <c:pt idx="25">
                  <c:v>0.73</c:v>
                </c:pt>
                <c:pt idx="26">
                  <c:v>0.74</c:v>
                </c:pt>
                <c:pt idx="27">
                  <c:v>0.74</c:v>
                </c:pt>
                <c:pt idx="28">
                  <c:v>0.74</c:v>
                </c:pt>
                <c:pt idx="29">
                  <c:v>0.79</c:v>
                </c:pt>
                <c:pt idx="30">
                  <c:v>0.8</c:v>
                </c:pt>
                <c:pt idx="31">
                  <c:v>0.8</c:v>
                </c:pt>
                <c:pt idx="32">
                  <c:v>0.84</c:v>
                </c:pt>
                <c:pt idx="33">
                  <c:v>0.86</c:v>
                </c:pt>
                <c:pt idx="34">
                  <c:v>0.86</c:v>
                </c:pt>
                <c:pt idx="35">
                  <c:v>0.86</c:v>
                </c:pt>
                <c:pt idx="36">
                  <c:v>0.9</c:v>
                </c:pt>
                <c:pt idx="37">
                  <c:v>0.93</c:v>
                </c:pt>
                <c:pt idx="38">
                  <c:v>0.95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39"/>
                <c:pt idx="0">
                  <c:v>HOLDERNESS PRIMARY CARE HOME PCN</c:v>
                </c:pt>
                <c:pt idx="1">
                  <c:v>HULL MODALITY PARTNERSHIP PCN</c:v>
                </c:pt>
                <c:pt idx="2">
                  <c:v>PRIORY MEDICAL GROUP YORK PCN</c:v>
                </c:pt>
                <c:pt idx="3">
                  <c:v>HULL MEDICAS PCN</c:v>
                </c:pt>
                <c:pt idx="4">
                  <c:v>SCARBOROUGH CORE PCN</c:v>
                </c:pt>
                <c:pt idx="5">
                  <c:v>YORK MEDICAL GROUP PCN</c:v>
                </c:pt>
                <c:pt idx="6">
                  <c:v>MERIDIAN HEALTH GROUP NEL PCN</c:v>
                </c:pt>
                <c:pt idx="7">
                  <c:v>HARTHILL EAST RIDING PCN</c:v>
                </c:pt>
                <c:pt idx="8">
                  <c:v>NORTH LINCOLNSHIRE SOUTH PCN</c:v>
                </c:pt>
                <c:pt idx="9">
                  <c:v>YORKSHIRE COAST &amp; WOLDS PCN</c:v>
                </c:pt>
                <c:pt idx="10">
                  <c:v>NORTH LINCOLNSHIRE NORTH PCN</c:v>
                </c:pt>
                <c:pt idx="11">
                  <c:v>NORTH LINCOLNSHIRE WEST PCN</c:v>
                </c:pt>
                <c:pt idx="12">
                  <c:v>HULL NEXUS PCN</c:v>
                </c:pt>
                <c:pt idx="13">
                  <c:v>WEST OUTER AND NORTH EAST YORK PCN</c:v>
                </c:pt>
                <c:pt idx="14">
                  <c:v>BRIDLINGTON PCN</c:v>
                </c:pt>
                <c:pt idx="15">
                  <c:v>HULL SYMPHONIE PCN</c:v>
                </c:pt>
                <c:pt idx="16">
                  <c:v>ICS</c:v>
                </c:pt>
                <c:pt idx="17">
                  <c:v>FRESHNEY PELHAM NEL PCN</c:v>
                </c:pt>
                <c:pt idx="18">
                  <c:v>NORTH LINCOLNSHIRE EAST PCN</c:v>
                </c:pt>
                <c:pt idx="19">
                  <c:v>YORK CITY CENTRE PCN</c:v>
                </c:pt>
                <c:pt idx="20">
                  <c:v>CYGNET EAST RIDING PCN</c:v>
                </c:pt>
                <c:pt idx="21">
                  <c:v>PANACEA PCN</c:v>
                </c:pt>
                <c:pt idx="22">
                  <c:v>MOWBRAY SQUARE PCN</c:v>
                </c:pt>
                <c:pt idx="23">
                  <c:v>HULL BEVAN LTD PCN</c:v>
                </c:pt>
                <c:pt idx="24">
                  <c:v>SELBY TOWN PCN</c:v>
                </c:pt>
                <c:pt idx="25">
                  <c:v>YORKSHIRE EAST PCN</c:v>
                </c:pt>
                <c:pt idx="26">
                  <c:v>TADCASTER AND SELBY PCN</c:v>
                </c:pt>
                <c:pt idx="27">
                  <c:v>BEVERLEY PCN</c:v>
                </c:pt>
                <c:pt idx="28">
                  <c:v>HAMBLETON NORTH PCN</c:v>
                </c:pt>
                <c:pt idx="29">
                  <c:v>RIVER &amp; WOLDS EAST RIDING PCN</c:v>
                </c:pt>
                <c:pt idx="30">
                  <c:v>HAMBLETON SOUTH PCN</c:v>
                </c:pt>
                <c:pt idx="31">
                  <c:v>HEART OF HARROGATE PCN</c:v>
                </c:pt>
                <c:pt idx="32">
                  <c:v>WHITBY COAST &amp; MOORS PCN</c:v>
                </c:pt>
                <c:pt idx="33">
                  <c:v>NORTH RIDING HEALTHY COMMUNITY PCN</c:v>
                </c:pt>
                <c:pt idx="34">
                  <c:v>FILEY AND SCARBOROUGH PCN</c:v>
                </c:pt>
                <c:pt idx="35">
                  <c:v>SOUTH HAMBLETON &amp; RYEDALE PCN</c:v>
                </c:pt>
                <c:pt idx="36">
                  <c:v>KNARESBOROUGH &amp; RURAL PCN</c:v>
                </c:pt>
                <c:pt idx="37">
                  <c:v>RICHMONDSHIRE PCN</c:v>
                </c:pt>
                <c:pt idx="38">
                  <c:v>RIPON &amp; MASHAM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39"/>
                <c:pt idx="0">
                  <c:v>HOLDERNESS PRIMARY CARE HOME PCN</c:v>
                </c:pt>
                <c:pt idx="1">
                  <c:v>HULL MODALITY PARTNERSHIP PCN</c:v>
                </c:pt>
                <c:pt idx="2">
                  <c:v>PRIORY MEDICAL GROUP YORK PCN</c:v>
                </c:pt>
                <c:pt idx="3">
                  <c:v>HULL MEDICAS PCN</c:v>
                </c:pt>
                <c:pt idx="4">
                  <c:v>SCARBOROUGH CORE PCN</c:v>
                </c:pt>
                <c:pt idx="5">
                  <c:v>YORK MEDICAL GROUP PCN</c:v>
                </c:pt>
                <c:pt idx="6">
                  <c:v>MERIDIAN HEALTH GROUP NEL PCN</c:v>
                </c:pt>
                <c:pt idx="7">
                  <c:v>HARTHILL EAST RIDING PCN</c:v>
                </c:pt>
                <c:pt idx="8">
                  <c:v>NORTH LINCOLNSHIRE SOUTH PCN</c:v>
                </c:pt>
                <c:pt idx="9">
                  <c:v>YORKSHIRE COAST &amp; WOLDS PCN</c:v>
                </c:pt>
                <c:pt idx="10">
                  <c:v>NORTH LINCOLNSHIRE NORTH PCN</c:v>
                </c:pt>
                <c:pt idx="11">
                  <c:v>NORTH LINCOLNSHIRE WEST PCN</c:v>
                </c:pt>
                <c:pt idx="12">
                  <c:v>HULL NEXUS PCN</c:v>
                </c:pt>
                <c:pt idx="13">
                  <c:v>WEST OUTER AND NORTH EAST YORK PCN</c:v>
                </c:pt>
                <c:pt idx="14">
                  <c:v>BRIDLINGTON PCN</c:v>
                </c:pt>
                <c:pt idx="15">
                  <c:v>HULL SYMPHONIE PCN</c:v>
                </c:pt>
                <c:pt idx="16">
                  <c:v>ICS</c:v>
                </c:pt>
                <c:pt idx="17">
                  <c:v>FRESHNEY PELHAM NEL PCN</c:v>
                </c:pt>
                <c:pt idx="18">
                  <c:v>NORTH LINCOLNSHIRE EAST PCN</c:v>
                </c:pt>
                <c:pt idx="19">
                  <c:v>YORK CITY CENTRE PCN</c:v>
                </c:pt>
                <c:pt idx="20">
                  <c:v>CYGNET EAST RIDING PCN</c:v>
                </c:pt>
                <c:pt idx="21">
                  <c:v>PANACEA PCN</c:v>
                </c:pt>
                <c:pt idx="22">
                  <c:v>MOWBRAY SQUARE PCN</c:v>
                </c:pt>
                <c:pt idx="23">
                  <c:v>HULL BEVAN LTD PCN</c:v>
                </c:pt>
                <c:pt idx="24">
                  <c:v>SELBY TOWN PCN</c:v>
                </c:pt>
                <c:pt idx="25">
                  <c:v>YORKSHIRE EAST PCN</c:v>
                </c:pt>
                <c:pt idx="26">
                  <c:v>TADCASTER AND SELBY PCN</c:v>
                </c:pt>
                <c:pt idx="27">
                  <c:v>BEVERLEY PCN</c:v>
                </c:pt>
                <c:pt idx="28">
                  <c:v>HAMBLETON NORTH PCN</c:v>
                </c:pt>
                <c:pt idx="29">
                  <c:v>RIVER &amp; WOLDS EAST RIDING PCN</c:v>
                </c:pt>
                <c:pt idx="30">
                  <c:v>HAMBLETON SOUTH PCN</c:v>
                </c:pt>
                <c:pt idx="31">
                  <c:v>HEART OF HARROGATE PCN</c:v>
                </c:pt>
                <c:pt idx="32">
                  <c:v>WHITBY COAST &amp; MOORS PCN</c:v>
                </c:pt>
                <c:pt idx="33">
                  <c:v>NORTH RIDING HEALTHY COMMUNITY PCN</c:v>
                </c:pt>
                <c:pt idx="34">
                  <c:v>FILEY AND SCARBOROUGH PCN</c:v>
                </c:pt>
                <c:pt idx="35">
                  <c:v>SOUTH HAMBLETON &amp; RYEDALE PCN</c:v>
                </c:pt>
                <c:pt idx="36">
                  <c:v>KNARESBOROUGH &amp; RURAL PCN</c:v>
                </c:pt>
                <c:pt idx="37">
                  <c:v>RICHMONDSHIRE PCN</c:v>
                </c:pt>
                <c:pt idx="38">
                  <c:v>RIPON &amp; MASHAM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40864"/>
        <c:axId val="8233932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HOLDERNESS PRIMARY CARE HOME PCN</c:v>
                </c:pt>
                <c:pt idx="1">
                  <c:v>HULL MODALITY PARTNERSHIP PCN</c:v>
                </c:pt>
                <c:pt idx="2">
                  <c:v>PRIORY MEDICAL GROUP YORK PCN</c:v>
                </c:pt>
                <c:pt idx="3">
                  <c:v>HULL MEDICAS PCN</c:v>
                </c:pt>
                <c:pt idx="4">
                  <c:v>SCARBOROUGH CORE PCN</c:v>
                </c:pt>
                <c:pt idx="5">
                  <c:v>YORK MEDICAL GROUP PCN</c:v>
                </c:pt>
                <c:pt idx="6">
                  <c:v>MERIDIAN HEALTH GROUP NEL PCN</c:v>
                </c:pt>
                <c:pt idx="7">
                  <c:v>HARTHILL EAST RIDING PCN</c:v>
                </c:pt>
                <c:pt idx="8">
                  <c:v>NORTH LINCOLNSHIRE SOUTH PCN</c:v>
                </c:pt>
                <c:pt idx="9">
                  <c:v>YORKSHIRE COAST &amp; WOLDS PCN</c:v>
                </c:pt>
                <c:pt idx="10">
                  <c:v>NORTH LINCOLNSHIRE NORTH PCN</c:v>
                </c:pt>
                <c:pt idx="11">
                  <c:v>NORTH LINCOLNSHIRE WEST PCN</c:v>
                </c:pt>
                <c:pt idx="12">
                  <c:v>HULL NEXUS PCN</c:v>
                </c:pt>
                <c:pt idx="13">
                  <c:v>WEST OUTER AND NORTH EAST YORK PCN</c:v>
                </c:pt>
                <c:pt idx="14">
                  <c:v>BRIDLINGTON PCN</c:v>
                </c:pt>
                <c:pt idx="15">
                  <c:v>HULL SYMPHONIE PCN</c:v>
                </c:pt>
                <c:pt idx="16">
                  <c:v>ICS</c:v>
                </c:pt>
                <c:pt idx="17">
                  <c:v>FRESHNEY PELHAM NEL PCN</c:v>
                </c:pt>
                <c:pt idx="18">
                  <c:v>NORTH LINCOLNSHIRE EAST PCN</c:v>
                </c:pt>
                <c:pt idx="19">
                  <c:v>YORK CITY CENTRE PCN</c:v>
                </c:pt>
                <c:pt idx="20">
                  <c:v>CYGNET EAST RIDING PCN</c:v>
                </c:pt>
                <c:pt idx="21">
                  <c:v>PANACEA PCN</c:v>
                </c:pt>
                <c:pt idx="22">
                  <c:v>MOWBRAY SQUARE PCN</c:v>
                </c:pt>
                <c:pt idx="23">
                  <c:v>HULL BEVAN LTD PCN</c:v>
                </c:pt>
                <c:pt idx="24">
                  <c:v>SELBY TOWN PCN</c:v>
                </c:pt>
                <c:pt idx="25">
                  <c:v>YORKSHIRE EAST PCN</c:v>
                </c:pt>
                <c:pt idx="26">
                  <c:v>TADCASTER AND SELBY PCN</c:v>
                </c:pt>
                <c:pt idx="27">
                  <c:v>BEVERLEY PCN</c:v>
                </c:pt>
                <c:pt idx="28">
                  <c:v>HAMBLETON NORTH PCN</c:v>
                </c:pt>
                <c:pt idx="29">
                  <c:v>RIVER &amp; WOLDS EAST RIDING PCN</c:v>
                </c:pt>
                <c:pt idx="30">
                  <c:v>HAMBLETON SOUTH PCN</c:v>
                </c:pt>
                <c:pt idx="31">
                  <c:v>HEART OF HARROGATE PCN</c:v>
                </c:pt>
                <c:pt idx="32">
                  <c:v>WHITBY COAST &amp; MOORS PCN</c:v>
                </c:pt>
                <c:pt idx="33">
                  <c:v>NORTH RIDING HEALTHY COMMUNITY PCN</c:v>
                </c:pt>
                <c:pt idx="34">
                  <c:v>FILEY AND SCARBOROUGH PCN</c:v>
                </c:pt>
                <c:pt idx="35">
                  <c:v>SOUTH HAMBLETON &amp; RYEDALE PCN</c:v>
                </c:pt>
                <c:pt idx="36">
                  <c:v>KNARESBOROUGH &amp; RURAL PCN</c:v>
                </c:pt>
                <c:pt idx="37">
                  <c:v>RICHMONDSHIRE PCN</c:v>
                </c:pt>
                <c:pt idx="38">
                  <c:v>RIPON &amp; MASHAM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39"/>
                <c:pt idx="0">
                  <c:v>HOLDERNESS PRIMARY CARE HOME PCN</c:v>
                </c:pt>
                <c:pt idx="1">
                  <c:v>HULL MODALITY PARTNERSHIP PCN</c:v>
                </c:pt>
                <c:pt idx="2">
                  <c:v>PRIORY MEDICAL GROUP YORK PCN</c:v>
                </c:pt>
                <c:pt idx="3">
                  <c:v>HULL MEDICAS PCN</c:v>
                </c:pt>
                <c:pt idx="4">
                  <c:v>SCARBOROUGH CORE PCN</c:v>
                </c:pt>
                <c:pt idx="5">
                  <c:v>YORK MEDICAL GROUP PCN</c:v>
                </c:pt>
                <c:pt idx="6">
                  <c:v>MERIDIAN HEALTH GROUP NEL PCN</c:v>
                </c:pt>
                <c:pt idx="7">
                  <c:v>HARTHILL EAST RIDING PCN</c:v>
                </c:pt>
                <c:pt idx="8">
                  <c:v>NORTH LINCOLNSHIRE SOUTH PCN</c:v>
                </c:pt>
                <c:pt idx="9">
                  <c:v>YORKSHIRE COAST &amp; WOLDS PCN</c:v>
                </c:pt>
                <c:pt idx="10">
                  <c:v>NORTH LINCOLNSHIRE NORTH PCN</c:v>
                </c:pt>
                <c:pt idx="11">
                  <c:v>NORTH LINCOLNSHIRE WEST PCN</c:v>
                </c:pt>
                <c:pt idx="12">
                  <c:v>HULL NEXUS PCN</c:v>
                </c:pt>
                <c:pt idx="13">
                  <c:v>WEST OUTER AND NORTH EAST YORK PCN</c:v>
                </c:pt>
                <c:pt idx="14">
                  <c:v>BRIDLINGTON PCN</c:v>
                </c:pt>
                <c:pt idx="15">
                  <c:v>HULL SYMPHONIE PCN</c:v>
                </c:pt>
                <c:pt idx="16">
                  <c:v>ICS</c:v>
                </c:pt>
                <c:pt idx="17">
                  <c:v>FRESHNEY PELHAM NEL PCN</c:v>
                </c:pt>
                <c:pt idx="18">
                  <c:v>NORTH LINCOLNSHIRE EAST PCN</c:v>
                </c:pt>
                <c:pt idx="19">
                  <c:v>YORK CITY CENTRE PCN</c:v>
                </c:pt>
                <c:pt idx="20">
                  <c:v>CYGNET EAST RIDING PCN</c:v>
                </c:pt>
                <c:pt idx="21">
                  <c:v>PANACEA PCN</c:v>
                </c:pt>
                <c:pt idx="22">
                  <c:v>MOWBRAY SQUARE PCN</c:v>
                </c:pt>
                <c:pt idx="23">
                  <c:v>HULL BEVAN LTD PCN</c:v>
                </c:pt>
                <c:pt idx="24">
                  <c:v>SELBY TOWN PCN</c:v>
                </c:pt>
                <c:pt idx="25">
                  <c:v>YORKSHIRE EAST PCN</c:v>
                </c:pt>
                <c:pt idx="26">
                  <c:v>TADCASTER AND SELBY PCN</c:v>
                </c:pt>
                <c:pt idx="27">
                  <c:v>BEVERLEY PCN</c:v>
                </c:pt>
                <c:pt idx="28">
                  <c:v>HAMBLETON NORTH PCN</c:v>
                </c:pt>
                <c:pt idx="29">
                  <c:v>RIVER &amp; WOLDS EAST RIDING PCN</c:v>
                </c:pt>
                <c:pt idx="30">
                  <c:v>HAMBLETON SOUTH PCN</c:v>
                </c:pt>
                <c:pt idx="31">
                  <c:v>HEART OF HARROGATE PCN</c:v>
                </c:pt>
                <c:pt idx="32">
                  <c:v>WHITBY COAST &amp; MOORS PCN</c:v>
                </c:pt>
                <c:pt idx="33">
                  <c:v>NORTH RIDING HEALTHY COMMUNITY PCN</c:v>
                </c:pt>
                <c:pt idx="34">
                  <c:v>FILEY AND SCARBOROUGH PCN</c:v>
                </c:pt>
                <c:pt idx="35">
                  <c:v>SOUTH HAMBLETON &amp; RYEDALE PCN</c:v>
                </c:pt>
                <c:pt idx="36">
                  <c:v>KNARESBOROUGH &amp; RURAL PCN</c:v>
                </c:pt>
                <c:pt idx="37">
                  <c:v>RICHMONDSHIRE PCN</c:v>
                </c:pt>
                <c:pt idx="38">
                  <c:v>RIPON &amp; MASHAM PCN</c:v>
                </c:pt>
              </c:strCache>
            </c:strRef>
          </c:cat>
          <c:val>
            <c:numRef>
              <c:f>Sheet1!$C$2:$C$45</c:f>
              <c:numCache>
                <c:formatCode>0%</c:formatCode>
                <c:ptCount val="44"/>
                <c:pt idx="0">
                  <c:v>0.36</c:v>
                </c:pt>
                <c:pt idx="1">
                  <c:v>0.37</c:v>
                </c:pt>
                <c:pt idx="2">
                  <c:v>0.44</c:v>
                </c:pt>
                <c:pt idx="3">
                  <c:v>0.45</c:v>
                </c:pt>
                <c:pt idx="4">
                  <c:v>0.45</c:v>
                </c:pt>
                <c:pt idx="5">
                  <c:v>0.47</c:v>
                </c:pt>
                <c:pt idx="6">
                  <c:v>0.5</c:v>
                </c:pt>
                <c:pt idx="7">
                  <c:v>0.55000000000000004</c:v>
                </c:pt>
                <c:pt idx="8">
                  <c:v>0.55000000000000004</c:v>
                </c:pt>
                <c:pt idx="9">
                  <c:v>0.56000000000000005</c:v>
                </c:pt>
                <c:pt idx="10">
                  <c:v>0.56999999999999995</c:v>
                </c:pt>
                <c:pt idx="11">
                  <c:v>0.6</c:v>
                </c:pt>
                <c:pt idx="12">
                  <c:v>0.62</c:v>
                </c:pt>
                <c:pt idx="13">
                  <c:v>0.62</c:v>
                </c:pt>
                <c:pt idx="14">
                  <c:v>0.62</c:v>
                </c:pt>
                <c:pt idx="15">
                  <c:v>0.64</c:v>
                </c:pt>
                <c:pt idx="16">
                  <c:v>-10</c:v>
                </c:pt>
                <c:pt idx="17">
                  <c:v>0.66</c:v>
                </c:pt>
                <c:pt idx="18">
                  <c:v>0.68</c:v>
                </c:pt>
                <c:pt idx="19">
                  <c:v>0.68</c:v>
                </c:pt>
                <c:pt idx="20">
                  <c:v>0.7</c:v>
                </c:pt>
                <c:pt idx="21">
                  <c:v>0.71</c:v>
                </c:pt>
                <c:pt idx="22">
                  <c:v>0.71</c:v>
                </c:pt>
                <c:pt idx="23">
                  <c:v>0.72</c:v>
                </c:pt>
                <c:pt idx="24">
                  <c:v>0.72</c:v>
                </c:pt>
                <c:pt idx="25">
                  <c:v>0.73</c:v>
                </c:pt>
                <c:pt idx="26">
                  <c:v>0.74</c:v>
                </c:pt>
                <c:pt idx="27">
                  <c:v>0.74</c:v>
                </c:pt>
                <c:pt idx="28">
                  <c:v>0.74</c:v>
                </c:pt>
                <c:pt idx="29">
                  <c:v>0.79</c:v>
                </c:pt>
                <c:pt idx="30">
                  <c:v>0.8</c:v>
                </c:pt>
                <c:pt idx="31">
                  <c:v>0.8</c:v>
                </c:pt>
                <c:pt idx="32">
                  <c:v>0.84</c:v>
                </c:pt>
                <c:pt idx="33">
                  <c:v>0.86</c:v>
                </c:pt>
                <c:pt idx="34">
                  <c:v>0.86</c:v>
                </c:pt>
                <c:pt idx="35">
                  <c:v>0.86</c:v>
                </c:pt>
                <c:pt idx="36">
                  <c:v>0.9</c:v>
                </c:pt>
                <c:pt idx="37">
                  <c:v>0.93</c:v>
                </c:pt>
                <c:pt idx="38">
                  <c:v>0.95</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0.66</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35232"/>
        <c:axId val="82337792"/>
      </c:lineChart>
      <c:catAx>
        <c:axId val="82335232"/>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37792"/>
        <c:crosses val="autoZero"/>
        <c:auto val="1"/>
        <c:lblAlgn val="ctr"/>
        <c:lblOffset val="100"/>
        <c:noMultiLvlLbl val="0"/>
      </c:catAx>
      <c:valAx>
        <c:axId val="8233779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35232"/>
        <c:crosses val="autoZero"/>
        <c:crossBetween val="between"/>
      </c:valAx>
      <c:valAx>
        <c:axId val="82339328"/>
        <c:scaling>
          <c:orientation val="minMax"/>
          <c:max val="1"/>
          <c:min val="0"/>
        </c:scaling>
        <c:delete val="0"/>
        <c:axPos val="r"/>
        <c:numFmt formatCode="0%" sourceLinked="1"/>
        <c:majorTickMark val="none"/>
        <c:minorTickMark val="none"/>
        <c:tickLblPos val="none"/>
        <c:spPr>
          <a:ln>
            <a:noFill/>
          </a:ln>
        </c:spPr>
        <c:crossAx val="82340864"/>
        <c:crosses val="max"/>
        <c:crossBetween val="between"/>
      </c:valAx>
      <c:catAx>
        <c:axId val="82340864"/>
        <c:scaling>
          <c:orientation val="minMax"/>
        </c:scaling>
        <c:delete val="1"/>
        <c:axPos val="b"/>
        <c:numFmt formatCode="General" sourceLinked="1"/>
        <c:majorTickMark val="out"/>
        <c:minorTickMark val="none"/>
        <c:tickLblPos val="nextTo"/>
        <c:crossAx val="8233932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46</c:v>
                </c:pt>
                <c:pt idx="1">
                  <c:v>43</c:v>
                </c:pt>
                <c:pt idx="2">
                  <c:v>8</c:v>
                </c:pt>
                <c:pt idx="3">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89</c:v>
                </c:pt>
                <c:pt idx="1">
                  <c:v>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642880"/>
        <c:axId val="89644416"/>
      </c:lineChart>
      <c:catAx>
        <c:axId val="8964288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644416"/>
        <c:crosses val="autoZero"/>
        <c:auto val="1"/>
        <c:lblAlgn val="ctr"/>
        <c:lblOffset val="100"/>
        <c:noMultiLvlLbl val="0"/>
      </c:catAx>
      <c:valAx>
        <c:axId val="8964441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64288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HULL MODALITY PARTNERSHIP PCN</c:v>
                </c:pt>
                <c:pt idx="1">
                  <c:v>HARTHILL EAST RIDING PCN</c:v>
                </c:pt>
                <c:pt idx="2">
                  <c:v>HOLDERNESS PRIMARY CARE HOME PCN</c:v>
                </c:pt>
                <c:pt idx="3">
                  <c:v>SCARBOROUGH CORE PCN</c:v>
                </c:pt>
                <c:pt idx="4">
                  <c:v>PRIORY MEDICAL GROUP YORK PCN</c:v>
                </c:pt>
                <c:pt idx="5">
                  <c:v>NORTH LINCOLNSHIRE EAST PCN</c:v>
                </c:pt>
                <c:pt idx="6">
                  <c:v>YORK MEDICAL GROUP PCN</c:v>
                </c:pt>
                <c:pt idx="7">
                  <c:v>HULL NEXUS PCN</c:v>
                </c:pt>
                <c:pt idx="8">
                  <c:v>MERIDIAN HEALTH GROUP NEL PCN</c:v>
                </c:pt>
                <c:pt idx="9">
                  <c:v>BRIDLINGTON PCN</c:v>
                </c:pt>
                <c:pt idx="10">
                  <c:v>HAMBLETON SOUTH PCN</c:v>
                </c:pt>
                <c:pt idx="11">
                  <c:v>HULL MEDICAS PCN</c:v>
                </c:pt>
                <c:pt idx="12">
                  <c:v>ICS</c:v>
                </c:pt>
                <c:pt idx="13">
                  <c:v>YORK CITY CENTRE PCN</c:v>
                </c:pt>
                <c:pt idx="14">
                  <c:v>NORTH LINCOLNSHIRE SOUTH PCN</c:v>
                </c:pt>
                <c:pt idx="15">
                  <c:v>HULL BEVAN LTD PCN</c:v>
                </c:pt>
                <c:pt idx="16">
                  <c:v>HULL SYMPHONIE PCN</c:v>
                </c:pt>
                <c:pt idx="17">
                  <c:v>YORKSHIRE COAST &amp; WOLDS PCN</c:v>
                </c:pt>
                <c:pt idx="18">
                  <c:v>TADCASTER AND SELBY PCN</c:v>
                </c:pt>
                <c:pt idx="19">
                  <c:v>FRESHNEY PELHAM NEL PCN</c:v>
                </c:pt>
                <c:pt idx="20">
                  <c:v>WEST OUTER AND NORTH EAST YORK PCN</c:v>
                </c:pt>
                <c:pt idx="21">
                  <c:v>FILEY AND SCARBOROUGH PCN</c:v>
                </c:pt>
                <c:pt idx="22">
                  <c:v>SOUTH HAMBLETON &amp; RYEDALE PCN</c:v>
                </c:pt>
                <c:pt idx="23">
                  <c:v>NORTH LINCOLNSHIRE WEST PCN</c:v>
                </c:pt>
                <c:pt idx="24">
                  <c:v>PANACEA PCN</c:v>
                </c:pt>
                <c:pt idx="25">
                  <c:v>RIVER &amp; WOLDS EAST RIDING PCN</c:v>
                </c:pt>
                <c:pt idx="26">
                  <c:v>CYGNET EAST RIDING PCN</c:v>
                </c:pt>
                <c:pt idx="27">
                  <c:v>HEART OF HARROGATE PCN</c:v>
                </c:pt>
                <c:pt idx="28">
                  <c:v>NORTH LINCOLNSHIRE NORTH PCN</c:v>
                </c:pt>
                <c:pt idx="29">
                  <c:v>BEVERLEY PCN</c:v>
                </c:pt>
                <c:pt idx="30">
                  <c:v>MOWBRAY SQUARE PCN</c:v>
                </c:pt>
                <c:pt idx="31">
                  <c:v>RICHMONDSHIRE PCN</c:v>
                </c:pt>
                <c:pt idx="32">
                  <c:v>KNARESBOROUGH &amp; RURAL PCN</c:v>
                </c:pt>
                <c:pt idx="33">
                  <c:v>SELBY TOWN PCN</c:v>
                </c:pt>
                <c:pt idx="34">
                  <c:v>YORKSHIRE EAST PCN</c:v>
                </c:pt>
                <c:pt idx="35">
                  <c:v>RIPON &amp; MASHAM PCN</c:v>
                </c:pt>
                <c:pt idx="36">
                  <c:v>NORTH RIDING HEALTHY COMMUNITY PCN</c:v>
                </c:pt>
                <c:pt idx="37">
                  <c:v>HAMBLETON NORTH PCN</c:v>
                </c:pt>
                <c:pt idx="38">
                  <c:v>WHITBY COAST &amp; MOORS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39"/>
                <c:pt idx="0">
                  <c:v>HULL MODALITY PARTNERSHIP PCN</c:v>
                </c:pt>
                <c:pt idx="1">
                  <c:v>HARTHILL EAST RIDING PCN</c:v>
                </c:pt>
                <c:pt idx="2">
                  <c:v>HOLDERNESS PRIMARY CARE HOME PCN</c:v>
                </c:pt>
                <c:pt idx="3">
                  <c:v>SCARBOROUGH CORE PCN</c:v>
                </c:pt>
                <c:pt idx="4">
                  <c:v>PRIORY MEDICAL GROUP YORK PCN</c:v>
                </c:pt>
                <c:pt idx="5">
                  <c:v>NORTH LINCOLNSHIRE EAST PCN</c:v>
                </c:pt>
                <c:pt idx="6">
                  <c:v>YORK MEDICAL GROUP PCN</c:v>
                </c:pt>
                <c:pt idx="7">
                  <c:v>HULL NEXUS PCN</c:v>
                </c:pt>
                <c:pt idx="8">
                  <c:v>MERIDIAN HEALTH GROUP NEL PCN</c:v>
                </c:pt>
                <c:pt idx="9">
                  <c:v>BRIDLINGTON PCN</c:v>
                </c:pt>
                <c:pt idx="10">
                  <c:v>HAMBLETON SOUTH PCN</c:v>
                </c:pt>
                <c:pt idx="11">
                  <c:v>HULL MEDICAS PCN</c:v>
                </c:pt>
                <c:pt idx="12">
                  <c:v>ICS</c:v>
                </c:pt>
                <c:pt idx="13">
                  <c:v>YORK CITY CENTRE PCN</c:v>
                </c:pt>
                <c:pt idx="14">
                  <c:v>NORTH LINCOLNSHIRE SOUTH PCN</c:v>
                </c:pt>
                <c:pt idx="15">
                  <c:v>HULL BEVAN LTD PCN</c:v>
                </c:pt>
                <c:pt idx="16">
                  <c:v>HULL SYMPHONIE PCN</c:v>
                </c:pt>
                <c:pt idx="17">
                  <c:v>YORKSHIRE COAST &amp; WOLDS PCN</c:v>
                </c:pt>
                <c:pt idx="18">
                  <c:v>TADCASTER AND SELBY PCN</c:v>
                </c:pt>
                <c:pt idx="19">
                  <c:v>FRESHNEY PELHAM NEL PCN</c:v>
                </c:pt>
                <c:pt idx="20">
                  <c:v>WEST OUTER AND NORTH EAST YORK PCN</c:v>
                </c:pt>
                <c:pt idx="21">
                  <c:v>FILEY AND SCARBOROUGH PCN</c:v>
                </c:pt>
                <c:pt idx="22">
                  <c:v>SOUTH HAMBLETON &amp; RYEDALE PCN</c:v>
                </c:pt>
                <c:pt idx="23">
                  <c:v>NORTH LINCOLNSHIRE WEST PCN</c:v>
                </c:pt>
                <c:pt idx="24">
                  <c:v>PANACEA PCN</c:v>
                </c:pt>
                <c:pt idx="25">
                  <c:v>RIVER &amp; WOLDS EAST RIDING PCN</c:v>
                </c:pt>
                <c:pt idx="26">
                  <c:v>CYGNET EAST RIDING PCN</c:v>
                </c:pt>
                <c:pt idx="27">
                  <c:v>HEART OF HARROGATE PCN</c:v>
                </c:pt>
                <c:pt idx="28">
                  <c:v>NORTH LINCOLNSHIRE NORTH PCN</c:v>
                </c:pt>
                <c:pt idx="29">
                  <c:v>BEVERLEY PCN</c:v>
                </c:pt>
                <c:pt idx="30">
                  <c:v>MOWBRAY SQUARE PCN</c:v>
                </c:pt>
                <c:pt idx="31">
                  <c:v>RICHMONDSHIRE PCN</c:v>
                </c:pt>
                <c:pt idx="32">
                  <c:v>KNARESBOROUGH &amp; RURAL PCN</c:v>
                </c:pt>
                <c:pt idx="33">
                  <c:v>SELBY TOWN PCN</c:v>
                </c:pt>
                <c:pt idx="34">
                  <c:v>YORKSHIRE EAST PCN</c:v>
                </c:pt>
                <c:pt idx="35">
                  <c:v>RIPON &amp; MASHAM PCN</c:v>
                </c:pt>
                <c:pt idx="36">
                  <c:v>NORTH RIDING HEALTHY COMMUNITY PCN</c:v>
                </c:pt>
                <c:pt idx="37">
                  <c:v>HAMBLETON NORTH PCN</c:v>
                </c:pt>
                <c:pt idx="38">
                  <c:v>WHITBY COAST &amp; MOORS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HULL MODALITY PARTNERSHIP PCN</c:v>
                </c:pt>
                <c:pt idx="1">
                  <c:v>HARTHILL EAST RIDING PCN</c:v>
                </c:pt>
                <c:pt idx="2">
                  <c:v>HOLDERNESS PRIMARY CARE HOME PCN</c:v>
                </c:pt>
                <c:pt idx="3">
                  <c:v>SCARBOROUGH CORE PCN</c:v>
                </c:pt>
                <c:pt idx="4">
                  <c:v>PRIORY MEDICAL GROUP YORK PCN</c:v>
                </c:pt>
                <c:pt idx="5">
                  <c:v>NORTH LINCOLNSHIRE EAST PCN</c:v>
                </c:pt>
                <c:pt idx="6">
                  <c:v>YORK MEDICAL GROUP PCN</c:v>
                </c:pt>
                <c:pt idx="7">
                  <c:v>HULL NEXUS PCN</c:v>
                </c:pt>
                <c:pt idx="8">
                  <c:v>MERIDIAN HEALTH GROUP NEL PCN</c:v>
                </c:pt>
                <c:pt idx="9">
                  <c:v>BRIDLINGTON PCN</c:v>
                </c:pt>
                <c:pt idx="10">
                  <c:v>HAMBLETON SOUTH PCN</c:v>
                </c:pt>
                <c:pt idx="11">
                  <c:v>HULL MEDICAS PCN</c:v>
                </c:pt>
                <c:pt idx="12">
                  <c:v>ICS</c:v>
                </c:pt>
                <c:pt idx="13">
                  <c:v>YORK CITY CENTRE PCN</c:v>
                </c:pt>
                <c:pt idx="14">
                  <c:v>NORTH LINCOLNSHIRE SOUTH PCN</c:v>
                </c:pt>
                <c:pt idx="15">
                  <c:v>HULL BEVAN LTD PCN</c:v>
                </c:pt>
                <c:pt idx="16">
                  <c:v>HULL SYMPHONIE PCN</c:v>
                </c:pt>
                <c:pt idx="17">
                  <c:v>YORKSHIRE COAST &amp; WOLDS PCN</c:v>
                </c:pt>
                <c:pt idx="18">
                  <c:v>TADCASTER AND SELBY PCN</c:v>
                </c:pt>
                <c:pt idx="19">
                  <c:v>FRESHNEY PELHAM NEL PCN</c:v>
                </c:pt>
                <c:pt idx="20">
                  <c:v>WEST OUTER AND NORTH EAST YORK PCN</c:v>
                </c:pt>
                <c:pt idx="21">
                  <c:v>FILEY AND SCARBOROUGH PCN</c:v>
                </c:pt>
                <c:pt idx="22">
                  <c:v>SOUTH HAMBLETON &amp; RYEDALE PCN</c:v>
                </c:pt>
                <c:pt idx="23">
                  <c:v>NORTH LINCOLNSHIRE WEST PCN</c:v>
                </c:pt>
                <c:pt idx="24">
                  <c:v>PANACEA PCN</c:v>
                </c:pt>
                <c:pt idx="25">
                  <c:v>RIVER &amp; WOLDS EAST RIDING PCN</c:v>
                </c:pt>
                <c:pt idx="26">
                  <c:v>CYGNET EAST RIDING PCN</c:v>
                </c:pt>
                <c:pt idx="27">
                  <c:v>HEART OF HARROGATE PCN</c:v>
                </c:pt>
                <c:pt idx="28">
                  <c:v>NORTH LINCOLNSHIRE NORTH PCN</c:v>
                </c:pt>
                <c:pt idx="29">
                  <c:v>BEVERLEY PCN</c:v>
                </c:pt>
                <c:pt idx="30">
                  <c:v>MOWBRAY SQUARE PCN</c:v>
                </c:pt>
                <c:pt idx="31">
                  <c:v>RICHMONDSHIRE PCN</c:v>
                </c:pt>
                <c:pt idx="32">
                  <c:v>KNARESBOROUGH &amp; RURAL PCN</c:v>
                </c:pt>
                <c:pt idx="33">
                  <c:v>SELBY TOWN PCN</c:v>
                </c:pt>
                <c:pt idx="34">
                  <c:v>YORKSHIRE EAST PCN</c:v>
                </c:pt>
                <c:pt idx="35">
                  <c:v>RIPON &amp; MASHAM PCN</c:v>
                </c:pt>
                <c:pt idx="36">
                  <c:v>NORTH RIDING HEALTHY COMMUNITY PCN</c:v>
                </c:pt>
                <c:pt idx="37">
                  <c:v>HAMBLETON NORTH PCN</c:v>
                </c:pt>
                <c:pt idx="38">
                  <c:v>WHITBY COAST &amp; MOORS PCN</c:v>
                </c:pt>
              </c:strCache>
            </c:strRef>
          </c:cat>
          <c:val>
            <c:numRef>
              <c:f>Sheet1!$F$2:$F$45</c:f>
              <c:numCache>
                <c:formatCode>General</c:formatCode>
                <c:ptCount val="44"/>
                <c:pt idx="0">
                  <c:v>0.77</c:v>
                </c:pt>
                <c:pt idx="1">
                  <c:v>0.81</c:v>
                </c:pt>
                <c:pt idx="2">
                  <c:v>0.81</c:v>
                </c:pt>
                <c:pt idx="3">
                  <c:v>0.81</c:v>
                </c:pt>
                <c:pt idx="4">
                  <c:v>0.84</c:v>
                </c:pt>
                <c:pt idx="5">
                  <c:v>0.85</c:v>
                </c:pt>
                <c:pt idx="6">
                  <c:v>0.86</c:v>
                </c:pt>
                <c:pt idx="7">
                  <c:v>0.87</c:v>
                </c:pt>
                <c:pt idx="8">
                  <c:v>0.88</c:v>
                </c:pt>
                <c:pt idx="9">
                  <c:v>0.88</c:v>
                </c:pt>
                <c:pt idx="10">
                  <c:v>0.88</c:v>
                </c:pt>
                <c:pt idx="11">
                  <c:v>0.88</c:v>
                </c:pt>
                <c:pt idx="12">
                  <c:v>0.89</c:v>
                </c:pt>
                <c:pt idx="13">
                  <c:v>0.89</c:v>
                </c:pt>
                <c:pt idx="14">
                  <c:v>0.89</c:v>
                </c:pt>
                <c:pt idx="15">
                  <c:v>0.89</c:v>
                </c:pt>
                <c:pt idx="16">
                  <c:v>0.89</c:v>
                </c:pt>
                <c:pt idx="17">
                  <c:v>0.89</c:v>
                </c:pt>
                <c:pt idx="18">
                  <c:v>0.9</c:v>
                </c:pt>
                <c:pt idx="19">
                  <c:v>0.9</c:v>
                </c:pt>
                <c:pt idx="20">
                  <c:v>0.9</c:v>
                </c:pt>
                <c:pt idx="21">
                  <c:v>0.9</c:v>
                </c:pt>
                <c:pt idx="22">
                  <c:v>0.9</c:v>
                </c:pt>
                <c:pt idx="23">
                  <c:v>0.9</c:v>
                </c:pt>
                <c:pt idx="24">
                  <c:v>0.9</c:v>
                </c:pt>
                <c:pt idx="25">
                  <c:v>0.91</c:v>
                </c:pt>
                <c:pt idx="26">
                  <c:v>0.92</c:v>
                </c:pt>
                <c:pt idx="27">
                  <c:v>0.92</c:v>
                </c:pt>
                <c:pt idx="28">
                  <c:v>0.92</c:v>
                </c:pt>
                <c:pt idx="29">
                  <c:v>0.93</c:v>
                </c:pt>
                <c:pt idx="30">
                  <c:v>0.93</c:v>
                </c:pt>
                <c:pt idx="31">
                  <c:v>0.94</c:v>
                </c:pt>
                <c:pt idx="32">
                  <c:v>0.94</c:v>
                </c:pt>
                <c:pt idx="33">
                  <c:v>0.94</c:v>
                </c:pt>
                <c:pt idx="34">
                  <c:v>0.95</c:v>
                </c:pt>
                <c:pt idx="35">
                  <c:v>0.95</c:v>
                </c:pt>
                <c:pt idx="36">
                  <c:v>0.95</c:v>
                </c:pt>
                <c:pt idx="37">
                  <c:v>0.95</c:v>
                </c:pt>
                <c:pt idx="38">
                  <c:v>0.95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39"/>
                <c:pt idx="0">
                  <c:v>HULL MODALITY PARTNERSHIP PCN</c:v>
                </c:pt>
                <c:pt idx="1">
                  <c:v>HARTHILL EAST RIDING PCN</c:v>
                </c:pt>
                <c:pt idx="2">
                  <c:v>HOLDERNESS PRIMARY CARE HOME PCN</c:v>
                </c:pt>
                <c:pt idx="3">
                  <c:v>SCARBOROUGH CORE PCN</c:v>
                </c:pt>
                <c:pt idx="4">
                  <c:v>PRIORY MEDICAL GROUP YORK PCN</c:v>
                </c:pt>
                <c:pt idx="5">
                  <c:v>NORTH LINCOLNSHIRE EAST PCN</c:v>
                </c:pt>
                <c:pt idx="6">
                  <c:v>YORK MEDICAL GROUP PCN</c:v>
                </c:pt>
                <c:pt idx="7">
                  <c:v>HULL NEXUS PCN</c:v>
                </c:pt>
                <c:pt idx="8">
                  <c:v>MERIDIAN HEALTH GROUP NEL PCN</c:v>
                </c:pt>
                <c:pt idx="9">
                  <c:v>BRIDLINGTON PCN</c:v>
                </c:pt>
                <c:pt idx="10">
                  <c:v>HAMBLETON SOUTH PCN</c:v>
                </c:pt>
                <c:pt idx="11">
                  <c:v>HULL MEDICAS PCN</c:v>
                </c:pt>
                <c:pt idx="12">
                  <c:v>ICS</c:v>
                </c:pt>
                <c:pt idx="13">
                  <c:v>YORK CITY CENTRE PCN</c:v>
                </c:pt>
                <c:pt idx="14">
                  <c:v>NORTH LINCOLNSHIRE SOUTH PCN</c:v>
                </c:pt>
                <c:pt idx="15">
                  <c:v>HULL BEVAN LTD PCN</c:v>
                </c:pt>
                <c:pt idx="16">
                  <c:v>HULL SYMPHONIE PCN</c:v>
                </c:pt>
                <c:pt idx="17">
                  <c:v>YORKSHIRE COAST &amp; WOLDS PCN</c:v>
                </c:pt>
                <c:pt idx="18">
                  <c:v>TADCASTER AND SELBY PCN</c:v>
                </c:pt>
                <c:pt idx="19">
                  <c:v>FRESHNEY PELHAM NEL PCN</c:v>
                </c:pt>
                <c:pt idx="20">
                  <c:v>WEST OUTER AND NORTH EAST YORK PCN</c:v>
                </c:pt>
                <c:pt idx="21">
                  <c:v>FILEY AND SCARBOROUGH PCN</c:v>
                </c:pt>
                <c:pt idx="22">
                  <c:v>SOUTH HAMBLETON &amp; RYEDALE PCN</c:v>
                </c:pt>
                <c:pt idx="23">
                  <c:v>NORTH LINCOLNSHIRE WEST PCN</c:v>
                </c:pt>
                <c:pt idx="24">
                  <c:v>PANACEA PCN</c:v>
                </c:pt>
                <c:pt idx="25">
                  <c:v>RIVER &amp; WOLDS EAST RIDING PCN</c:v>
                </c:pt>
                <c:pt idx="26">
                  <c:v>CYGNET EAST RIDING PCN</c:v>
                </c:pt>
                <c:pt idx="27">
                  <c:v>HEART OF HARROGATE PCN</c:v>
                </c:pt>
                <c:pt idx="28">
                  <c:v>NORTH LINCOLNSHIRE NORTH PCN</c:v>
                </c:pt>
                <c:pt idx="29">
                  <c:v>BEVERLEY PCN</c:v>
                </c:pt>
                <c:pt idx="30">
                  <c:v>MOWBRAY SQUARE PCN</c:v>
                </c:pt>
                <c:pt idx="31">
                  <c:v>RICHMONDSHIRE PCN</c:v>
                </c:pt>
                <c:pt idx="32">
                  <c:v>KNARESBOROUGH &amp; RURAL PCN</c:v>
                </c:pt>
                <c:pt idx="33">
                  <c:v>SELBY TOWN PCN</c:v>
                </c:pt>
                <c:pt idx="34">
                  <c:v>YORKSHIRE EAST PCN</c:v>
                </c:pt>
                <c:pt idx="35">
                  <c:v>RIPON &amp; MASHAM PCN</c:v>
                </c:pt>
                <c:pt idx="36">
                  <c:v>NORTH RIDING HEALTHY COMMUNITY PCN</c:v>
                </c:pt>
                <c:pt idx="37">
                  <c:v>HAMBLETON NORTH PCN</c:v>
                </c:pt>
                <c:pt idx="38">
                  <c:v>WHITBY COAST &amp; MOORS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39"/>
                <c:pt idx="0">
                  <c:v>HULL MODALITY PARTNERSHIP PCN</c:v>
                </c:pt>
                <c:pt idx="1">
                  <c:v>HARTHILL EAST RIDING PCN</c:v>
                </c:pt>
                <c:pt idx="2">
                  <c:v>HOLDERNESS PRIMARY CARE HOME PCN</c:v>
                </c:pt>
                <c:pt idx="3">
                  <c:v>SCARBOROUGH CORE PCN</c:v>
                </c:pt>
                <c:pt idx="4">
                  <c:v>PRIORY MEDICAL GROUP YORK PCN</c:v>
                </c:pt>
                <c:pt idx="5">
                  <c:v>NORTH LINCOLNSHIRE EAST PCN</c:v>
                </c:pt>
                <c:pt idx="6">
                  <c:v>YORK MEDICAL GROUP PCN</c:v>
                </c:pt>
                <c:pt idx="7">
                  <c:v>HULL NEXUS PCN</c:v>
                </c:pt>
                <c:pt idx="8">
                  <c:v>MERIDIAN HEALTH GROUP NEL PCN</c:v>
                </c:pt>
                <c:pt idx="9">
                  <c:v>BRIDLINGTON PCN</c:v>
                </c:pt>
                <c:pt idx="10">
                  <c:v>HAMBLETON SOUTH PCN</c:v>
                </c:pt>
                <c:pt idx="11">
                  <c:v>HULL MEDICAS PCN</c:v>
                </c:pt>
                <c:pt idx="12">
                  <c:v>ICS</c:v>
                </c:pt>
                <c:pt idx="13">
                  <c:v>YORK CITY CENTRE PCN</c:v>
                </c:pt>
                <c:pt idx="14">
                  <c:v>NORTH LINCOLNSHIRE SOUTH PCN</c:v>
                </c:pt>
                <c:pt idx="15">
                  <c:v>HULL BEVAN LTD PCN</c:v>
                </c:pt>
                <c:pt idx="16">
                  <c:v>HULL SYMPHONIE PCN</c:v>
                </c:pt>
                <c:pt idx="17">
                  <c:v>YORKSHIRE COAST &amp; WOLDS PCN</c:v>
                </c:pt>
                <c:pt idx="18">
                  <c:v>TADCASTER AND SELBY PCN</c:v>
                </c:pt>
                <c:pt idx="19">
                  <c:v>FRESHNEY PELHAM NEL PCN</c:v>
                </c:pt>
                <c:pt idx="20">
                  <c:v>WEST OUTER AND NORTH EAST YORK PCN</c:v>
                </c:pt>
                <c:pt idx="21">
                  <c:v>FILEY AND SCARBOROUGH PCN</c:v>
                </c:pt>
                <c:pt idx="22">
                  <c:v>SOUTH HAMBLETON &amp; RYEDALE PCN</c:v>
                </c:pt>
                <c:pt idx="23">
                  <c:v>NORTH LINCOLNSHIRE WEST PCN</c:v>
                </c:pt>
                <c:pt idx="24">
                  <c:v>PANACEA PCN</c:v>
                </c:pt>
                <c:pt idx="25">
                  <c:v>RIVER &amp; WOLDS EAST RIDING PCN</c:v>
                </c:pt>
                <c:pt idx="26">
                  <c:v>CYGNET EAST RIDING PCN</c:v>
                </c:pt>
                <c:pt idx="27">
                  <c:v>HEART OF HARROGATE PCN</c:v>
                </c:pt>
                <c:pt idx="28">
                  <c:v>NORTH LINCOLNSHIRE NORTH PCN</c:v>
                </c:pt>
                <c:pt idx="29">
                  <c:v>BEVERLEY PCN</c:v>
                </c:pt>
                <c:pt idx="30">
                  <c:v>MOWBRAY SQUARE PCN</c:v>
                </c:pt>
                <c:pt idx="31">
                  <c:v>RICHMONDSHIRE PCN</c:v>
                </c:pt>
                <c:pt idx="32">
                  <c:v>KNARESBOROUGH &amp; RURAL PCN</c:v>
                </c:pt>
                <c:pt idx="33">
                  <c:v>SELBY TOWN PCN</c:v>
                </c:pt>
                <c:pt idx="34">
                  <c:v>YORKSHIRE EAST PCN</c:v>
                </c:pt>
                <c:pt idx="35">
                  <c:v>RIPON &amp; MASHAM PCN</c:v>
                </c:pt>
                <c:pt idx="36">
                  <c:v>NORTH RIDING HEALTHY COMMUNITY PCN</c:v>
                </c:pt>
                <c:pt idx="37">
                  <c:v>HAMBLETON NORTH PCN</c:v>
                </c:pt>
                <c:pt idx="38">
                  <c:v>WHITBY COAST &amp; MOORS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382336"/>
        <c:axId val="903805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HULL MODALITY PARTNERSHIP PCN</c:v>
                </c:pt>
                <c:pt idx="1">
                  <c:v>HARTHILL EAST RIDING PCN</c:v>
                </c:pt>
                <c:pt idx="2">
                  <c:v>HOLDERNESS PRIMARY CARE HOME PCN</c:v>
                </c:pt>
                <c:pt idx="3">
                  <c:v>SCARBOROUGH CORE PCN</c:v>
                </c:pt>
                <c:pt idx="4">
                  <c:v>PRIORY MEDICAL GROUP YORK PCN</c:v>
                </c:pt>
                <c:pt idx="5">
                  <c:v>NORTH LINCOLNSHIRE EAST PCN</c:v>
                </c:pt>
                <c:pt idx="6">
                  <c:v>YORK MEDICAL GROUP PCN</c:v>
                </c:pt>
                <c:pt idx="7">
                  <c:v>HULL NEXUS PCN</c:v>
                </c:pt>
                <c:pt idx="8">
                  <c:v>MERIDIAN HEALTH GROUP NEL PCN</c:v>
                </c:pt>
                <c:pt idx="9">
                  <c:v>BRIDLINGTON PCN</c:v>
                </c:pt>
                <c:pt idx="10">
                  <c:v>HAMBLETON SOUTH PCN</c:v>
                </c:pt>
                <c:pt idx="11">
                  <c:v>HULL MEDICAS PCN</c:v>
                </c:pt>
                <c:pt idx="12">
                  <c:v>ICS</c:v>
                </c:pt>
                <c:pt idx="13">
                  <c:v>YORK CITY CENTRE PCN</c:v>
                </c:pt>
                <c:pt idx="14">
                  <c:v>NORTH LINCOLNSHIRE SOUTH PCN</c:v>
                </c:pt>
                <c:pt idx="15">
                  <c:v>HULL BEVAN LTD PCN</c:v>
                </c:pt>
                <c:pt idx="16">
                  <c:v>HULL SYMPHONIE PCN</c:v>
                </c:pt>
                <c:pt idx="17">
                  <c:v>YORKSHIRE COAST &amp; WOLDS PCN</c:v>
                </c:pt>
                <c:pt idx="18">
                  <c:v>TADCASTER AND SELBY PCN</c:v>
                </c:pt>
                <c:pt idx="19">
                  <c:v>FRESHNEY PELHAM NEL PCN</c:v>
                </c:pt>
                <c:pt idx="20">
                  <c:v>WEST OUTER AND NORTH EAST YORK PCN</c:v>
                </c:pt>
                <c:pt idx="21">
                  <c:v>FILEY AND SCARBOROUGH PCN</c:v>
                </c:pt>
                <c:pt idx="22">
                  <c:v>SOUTH HAMBLETON &amp; RYEDALE PCN</c:v>
                </c:pt>
                <c:pt idx="23">
                  <c:v>NORTH LINCOLNSHIRE WEST PCN</c:v>
                </c:pt>
                <c:pt idx="24">
                  <c:v>PANACEA PCN</c:v>
                </c:pt>
                <c:pt idx="25">
                  <c:v>RIVER &amp; WOLDS EAST RIDING PCN</c:v>
                </c:pt>
                <c:pt idx="26">
                  <c:v>CYGNET EAST RIDING PCN</c:v>
                </c:pt>
                <c:pt idx="27">
                  <c:v>HEART OF HARROGATE PCN</c:v>
                </c:pt>
                <c:pt idx="28">
                  <c:v>NORTH LINCOLNSHIRE NORTH PCN</c:v>
                </c:pt>
                <c:pt idx="29">
                  <c:v>BEVERLEY PCN</c:v>
                </c:pt>
                <c:pt idx="30">
                  <c:v>MOWBRAY SQUARE PCN</c:v>
                </c:pt>
                <c:pt idx="31">
                  <c:v>RICHMONDSHIRE PCN</c:v>
                </c:pt>
                <c:pt idx="32">
                  <c:v>KNARESBOROUGH &amp; RURAL PCN</c:v>
                </c:pt>
                <c:pt idx="33">
                  <c:v>SELBY TOWN PCN</c:v>
                </c:pt>
                <c:pt idx="34">
                  <c:v>YORKSHIRE EAST PCN</c:v>
                </c:pt>
                <c:pt idx="35">
                  <c:v>RIPON &amp; MASHAM PCN</c:v>
                </c:pt>
                <c:pt idx="36">
                  <c:v>NORTH RIDING HEALTHY COMMUNITY PCN</c:v>
                </c:pt>
                <c:pt idx="37">
                  <c:v>HAMBLETON NORTH PCN</c:v>
                </c:pt>
                <c:pt idx="38">
                  <c:v>WHITBY COAST &amp; MOORS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39"/>
                <c:pt idx="0">
                  <c:v>HULL MODALITY PARTNERSHIP PCN</c:v>
                </c:pt>
                <c:pt idx="1">
                  <c:v>HARTHILL EAST RIDING PCN</c:v>
                </c:pt>
                <c:pt idx="2">
                  <c:v>HOLDERNESS PRIMARY CARE HOME PCN</c:v>
                </c:pt>
                <c:pt idx="3">
                  <c:v>SCARBOROUGH CORE PCN</c:v>
                </c:pt>
                <c:pt idx="4">
                  <c:v>PRIORY MEDICAL GROUP YORK PCN</c:v>
                </c:pt>
                <c:pt idx="5">
                  <c:v>NORTH LINCOLNSHIRE EAST PCN</c:v>
                </c:pt>
                <c:pt idx="6">
                  <c:v>YORK MEDICAL GROUP PCN</c:v>
                </c:pt>
                <c:pt idx="7">
                  <c:v>HULL NEXUS PCN</c:v>
                </c:pt>
                <c:pt idx="8">
                  <c:v>MERIDIAN HEALTH GROUP NEL PCN</c:v>
                </c:pt>
                <c:pt idx="9">
                  <c:v>BRIDLINGTON PCN</c:v>
                </c:pt>
                <c:pt idx="10">
                  <c:v>HAMBLETON SOUTH PCN</c:v>
                </c:pt>
                <c:pt idx="11">
                  <c:v>HULL MEDICAS PCN</c:v>
                </c:pt>
                <c:pt idx="12">
                  <c:v>ICS</c:v>
                </c:pt>
                <c:pt idx="13">
                  <c:v>YORK CITY CENTRE PCN</c:v>
                </c:pt>
                <c:pt idx="14">
                  <c:v>NORTH LINCOLNSHIRE SOUTH PCN</c:v>
                </c:pt>
                <c:pt idx="15">
                  <c:v>HULL BEVAN LTD PCN</c:v>
                </c:pt>
                <c:pt idx="16">
                  <c:v>HULL SYMPHONIE PCN</c:v>
                </c:pt>
                <c:pt idx="17">
                  <c:v>YORKSHIRE COAST &amp; WOLDS PCN</c:v>
                </c:pt>
                <c:pt idx="18">
                  <c:v>TADCASTER AND SELBY PCN</c:v>
                </c:pt>
                <c:pt idx="19">
                  <c:v>FRESHNEY PELHAM NEL PCN</c:v>
                </c:pt>
                <c:pt idx="20">
                  <c:v>WEST OUTER AND NORTH EAST YORK PCN</c:v>
                </c:pt>
                <c:pt idx="21">
                  <c:v>FILEY AND SCARBOROUGH PCN</c:v>
                </c:pt>
                <c:pt idx="22">
                  <c:v>SOUTH HAMBLETON &amp; RYEDALE PCN</c:v>
                </c:pt>
                <c:pt idx="23">
                  <c:v>NORTH LINCOLNSHIRE WEST PCN</c:v>
                </c:pt>
                <c:pt idx="24">
                  <c:v>PANACEA PCN</c:v>
                </c:pt>
                <c:pt idx="25">
                  <c:v>RIVER &amp; WOLDS EAST RIDING PCN</c:v>
                </c:pt>
                <c:pt idx="26">
                  <c:v>CYGNET EAST RIDING PCN</c:v>
                </c:pt>
                <c:pt idx="27">
                  <c:v>HEART OF HARROGATE PCN</c:v>
                </c:pt>
                <c:pt idx="28">
                  <c:v>NORTH LINCOLNSHIRE NORTH PCN</c:v>
                </c:pt>
                <c:pt idx="29">
                  <c:v>BEVERLEY PCN</c:v>
                </c:pt>
                <c:pt idx="30">
                  <c:v>MOWBRAY SQUARE PCN</c:v>
                </c:pt>
                <c:pt idx="31">
                  <c:v>RICHMONDSHIRE PCN</c:v>
                </c:pt>
                <c:pt idx="32">
                  <c:v>KNARESBOROUGH &amp; RURAL PCN</c:v>
                </c:pt>
                <c:pt idx="33">
                  <c:v>SELBY TOWN PCN</c:v>
                </c:pt>
                <c:pt idx="34">
                  <c:v>YORKSHIRE EAST PCN</c:v>
                </c:pt>
                <c:pt idx="35">
                  <c:v>RIPON &amp; MASHAM PCN</c:v>
                </c:pt>
                <c:pt idx="36">
                  <c:v>NORTH RIDING HEALTHY COMMUNITY PCN</c:v>
                </c:pt>
                <c:pt idx="37">
                  <c:v>HAMBLETON NORTH PCN</c:v>
                </c:pt>
                <c:pt idx="38">
                  <c:v>WHITBY COAST &amp; MOORS PCN</c:v>
                </c:pt>
              </c:strCache>
            </c:strRef>
          </c:cat>
          <c:val>
            <c:numRef>
              <c:f>Sheet1!$C$2:$C$45</c:f>
              <c:numCache>
                <c:formatCode>0%</c:formatCode>
                <c:ptCount val="44"/>
                <c:pt idx="0">
                  <c:v>0.77</c:v>
                </c:pt>
                <c:pt idx="1">
                  <c:v>0.81</c:v>
                </c:pt>
                <c:pt idx="2">
                  <c:v>0.81</c:v>
                </c:pt>
                <c:pt idx="3">
                  <c:v>0.81</c:v>
                </c:pt>
                <c:pt idx="4">
                  <c:v>0.84</c:v>
                </c:pt>
                <c:pt idx="5">
                  <c:v>0.85</c:v>
                </c:pt>
                <c:pt idx="6">
                  <c:v>0.86</c:v>
                </c:pt>
                <c:pt idx="7">
                  <c:v>0.87</c:v>
                </c:pt>
                <c:pt idx="8">
                  <c:v>0.88</c:v>
                </c:pt>
                <c:pt idx="9">
                  <c:v>0.88</c:v>
                </c:pt>
                <c:pt idx="10">
                  <c:v>0.88</c:v>
                </c:pt>
                <c:pt idx="11">
                  <c:v>0.88</c:v>
                </c:pt>
                <c:pt idx="12">
                  <c:v>-10</c:v>
                </c:pt>
                <c:pt idx="13">
                  <c:v>0.89</c:v>
                </c:pt>
                <c:pt idx="14">
                  <c:v>0.89</c:v>
                </c:pt>
                <c:pt idx="15">
                  <c:v>0.89</c:v>
                </c:pt>
                <c:pt idx="16">
                  <c:v>0.89</c:v>
                </c:pt>
                <c:pt idx="17">
                  <c:v>0.89</c:v>
                </c:pt>
                <c:pt idx="18">
                  <c:v>0.9</c:v>
                </c:pt>
                <c:pt idx="19">
                  <c:v>0.9</c:v>
                </c:pt>
                <c:pt idx="20">
                  <c:v>0.9</c:v>
                </c:pt>
                <c:pt idx="21">
                  <c:v>0.9</c:v>
                </c:pt>
                <c:pt idx="22">
                  <c:v>0.9</c:v>
                </c:pt>
                <c:pt idx="23">
                  <c:v>0.9</c:v>
                </c:pt>
                <c:pt idx="24">
                  <c:v>0.9</c:v>
                </c:pt>
                <c:pt idx="25">
                  <c:v>0.91</c:v>
                </c:pt>
                <c:pt idx="26">
                  <c:v>0.92</c:v>
                </c:pt>
                <c:pt idx="27">
                  <c:v>0.92</c:v>
                </c:pt>
                <c:pt idx="28">
                  <c:v>0.92</c:v>
                </c:pt>
                <c:pt idx="29">
                  <c:v>0.93</c:v>
                </c:pt>
                <c:pt idx="30">
                  <c:v>0.93</c:v>
                </c:pt>
                <c:pt idx="31">
                  <c:v>0.94</c:v>
                </c:pt>
                <c:pt idx="32">
                  <c:v>0.94</c:v>
                </c:pt>
                <c:pt idx="33">
                  <c:v>0.94</c:v>
                </c:pt>
                <c:pt idx="34">
                  <c:v>0.95</c:v>
                </c:pt>
                <c:pt idx="35">
                  <c:v>0.95</c:v>
                </c:pt>
                <c:pt idx="36">
                  <c:v>0.95</c:v>
                </c:pt>
                <c:pt idx="37">
                  <c:v>0.95</c:v>
                </c:pt>
                <c:pt idx="38">
                  <c:v>0.95</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0.89</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376448"/>
        <c:axId val="90379008"/>
      </c:lineChart>
      <c:catAx>
        <c:axId val="9037644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379008"/>
        <c:crosses val="autoZero"/>
        <c:auto val="1"/>
        <c:lblAlgn val="ctr"/>
        <c:lblOffset val="100"/>
        <c:noMultiLvlLbl val="0"/>
      </c:catAx>
      <c:valAx>
        <c:axId val="903790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376448"/>
        <c:crosses val="autoZero"/>
        <c:crossBetween val="between"/>
      </c:valAx>
      <c:valAx>
        <c:axId val="90380544"/>
        <c:scaling>
          <c:orientation val="minMax"/>
          <c:max val="1"/>
          <c:min val="0"/>
        </c:scaling>
        <c:delete val="0"/>
        <c:axPos val="r"/>
        <c:numFmt formatCode="0%" sourceLinked="1"/>
        <c:majorTickMark val="none"/>
        <c:minorTickMark val="none"/>
        <c:tickLblPos val="none"/>
        <c:spPr>
          <a:ln>
            <a:noFill/>
          </a:ln>
        </c:spPr>
        <c:crossAx val="90382336"/>
        <c:crosses val="max"/>
        <c:crossBetween val="between"/>
      </c:valAx>
      <c:catAx>
        <c:axId val="90382336"/>
        <c:scaling>
          <c:orientation val="minMax"/>
        </c:scaling>
        <c:delete val="1"/>
        <c:axPos val="b"/>
        <c:numFmt formatCode="General" sourceLinked="1"/>
        <c:majorTickMark val="out"/>
        <c:minorTickMark val="none"/>
        <c:tickLblPos val="nextTo"/>
        <c:crossAx val="903805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14</c:v>
                </c:pt>
                <c:pt idx="1">
                  <c:v>28</c:v>
                </c:pt>
                <c:pt idx="2">
                  <c:v>8</c:v>
                </c:pt>
                <c:pt idx="3">
                  <c:v>14</c:v>
                </c:pt>
                <c:pt idx="4">
                  <c:v>59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646272"/>
        <c:axId val="98652160"/>
      </c:barChart>
      <c:catAx>
        <c:axId val="98646272"/>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652160"/>
        <c:crosses val="autoZero"/>
        <c:auto val="1"/>
        <c:lblAlgn val="ctr"/>
        <c:lblOffset val="100"/>
        <c:noMultiLvlLbl val="0"/>
      </c:catAx>
      <c:valAx>
        <c:axId val="98652160"/>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646272"/>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34</c:v>
                </c:pt>
                <c:pt idx="1">
                  <c:v>39</c:v>
                </c:pt>
                <c:pt idx="2">
                  <c:v>16</c:v>
                </c:pt>
                <c:pt idx="3">
                  <c:v>24</c:v>
                </c:pt>
                <c:pt idx="4">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4</c:v>
                </c:pt>
                <c:pt idx="1">
                  <c:v>19</c:v>
                </c:pt>
                <c:pt idx="2">
                  <c:v>2</c:v>
                </c:pt>
                <c:pt idx="3">
                  <c:v>9</c:v>
                </c:pt>
                <c:pt idx="4">
                  <c:v>44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8692480"/>
        <c:axId val="98694272"/>
      </c:stockChart>
      <c:catAx>
        <c:axId val="98692480"/>
        <c:scaling>
          <c:orientation val="minMax"/>
        </c:scaling>
        <c:delete val="1"/>
        <c:axPos val="b"/>
        <c:numFmt formatCode="m/d/yyyy" sourceLinked="1"/>
        <c:majorTickMark val="out"/>
        <c:minorTickMark val="none"/>
        <c:tickLblPos val="nextTo"/>
        <c:crossAx val="98694272"/>
        <c:crosses val="autoZero"/>
        <c:auto val="1"/>
        <c:lblAlgn val="ctr"/>
        <c:lblOffset val="100"/>
        <c:noMultiLvlLbl val="0"/>
      </c:catAx>
      <c:valAx>
        <c:axId val="98694272"/>
        <c:scaling>
          <c:orientation val="minMax"/>
          <c:max val="100"/>
          <c:min val="0"/>
        </c:scaling>
        <c:delete val="1"/>
        <c:axPos val="l"/>
        <c:numFmt formatCode="m/d/yyyy" sourceLinked="1"/>
        <c:majorTickMark val="out"/>
        <c:minorTickMark val="none"/>
        <c:tickLblPos val="nextTo"/>
        <c:crossAx val="98692480"/>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52</c:v>
                </c:pt>
                <c:pt idx="1">
                  <c:v>48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88</c:v>
                </c:pt>
                <c:pt idx="1">
                  <c:v>12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51</c:v>
                </c:pt>
                <c:pt idx="2">
                  <c:v>17</c:v>
                </c:pt>
                <c:pt idx="3">
                  <c:v>7</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0912512"/>
        <c:axId val="100922496"/>
      </c:lineChart>
      <c:catAx>
        <c:axId val="10091251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0922496"/>
        <c:crosses val="autoZero"/>
        <c:auto val="1"/>
        <c:lblAlgn val="ctr"/>
        <c:lblOffset val="100"/>
        <c:noMultiLvlLbl val="0"/>
      </c:catAx>
      <c:valAx>
        <c:axId val="10092249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091251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HOLDERNESS PRIMARY CARE HOME PCN</c:v>
                </c:pt>
                <c:pt idx="1">
                  <c:v>HULL MODALITY PARTNERSHIP PCN</c:v>
                </c:pt>
                <c:pt idx="2">
                  <c:v>YORK CITY CENTRE PCN</c:v>
                </c:pt>
                <c:pt idx="3">
                  <c:v>YORK MEDICAL GROUP PCN</c:v>
                </c:pt>
                <c:pt idx="4">
                  <c:v>NORTH LINCOLNSHIRE EAST PCN</c:v>
                </c:pt>
                <c:pt idx="5">
                  <c:v>PRIORY MEDICAL GROUP YORK PCN</c:v>
                </c:pt>
                <c:pt idx="6">
                  <c:v>NORTH LINCOLNSHIRE NORTH PCN</c:v>
                </c:pt>
                <c:pt idx="7">
                  <c:v>HULL SYMPHONIE PCN</c:v>
                </c:pt>
                <c:pt idx="8">
                  <c:v>SCARBOROUGH CORE PCN</c:v>
                </c:pt>
                <c:pt idx="9">
                  <c:v>HULL NEXUS PCN</c:v>
                </c:pt>
                <c:pt idx="10">
                  <c:v>PANACEA PCN</c:v>
                </c:pt>
                <c:pt idx="11">
                  <c:v>BRIDLINGTON PCN</c:v>
                </c:pt>
                <c:pt idx="12">
                  <c:v>HARTHILL EAST RIDING PCN</c:v>
                </c:pt>
                <c:pt idx="13">
                  <c:v>ICS</c:v>
                </c:pt>
                <c:pt idx="14">
                  <c:v>HULL MEDICAS PCN</c:v>
                </c:pt>
                <c:pt idx="15">
                  <c:v>MERIDIAN HEALTH GROUP NEL PCN</c:v>
                </c:pt>
                <c:pt idx="16">
                  <c:v>NORTH LINCOLNSHIRE SOUTH PCN</c:v>
                </c:pt>
                <c:pt idx="17">
                  <c:v>FILEY AND SCARBOROUGH PCN</c:v>
                </c:pt>
                <c:pt idx="18">
                  <c:v>YORKSHIRE COAST &amp; WOLDS PCN</c:v>
                </c:pt>
                <c:pt idx="19">
                  <c:v>YORKSHIRE EAST PCN</c:v>
                </c:pt>
                <c:pt idx="20">
                  <c:v>HULL BEVAN LTD PCN</c:v>
                </c:pt>
                <c:pt idx="21">
                  <c:v>MOWBRAY SQUARE PCN</c:v>
                </c:pt>
                <c:pt idx="22">
                  <c:v>TADCASTER AND SELBY PCN</c:v>
                </c:pt>
                <c:pt idx="23">
                  <c:v>NORTH LINCOLNSHIRE WEST PCN</c:v>
                </c:pt>
                <c:pt idx="24">
                  <c:v>HAMBLETON SOUTH PCN</c:v>
                </c:pt>
                <c:pt idx="25">
                  <c:v>SOUTH HAMBLETON &amp; RYEDALE PCN</c:v>
                </c:pt>
                <c:pt idx="26">
                  <c:v>HEART OF HARROGATE PCN</c:v>
                </c:pt>
                <c:pt idx="27">
                  <c:v>RIPON &amp; MASHAM PCN</c:v>
                </c:pt>
                <c:pt idx="28">
                  <c:v>BEVERLEY PCN</c:v>
                </c:pt>
                <c:pt idx="29">
                  <c:v>WEST OUTER AND NORTH EAST YORK PCN</c:v>
                </c:pt>
                <c:pt idx="30">
                  <c:v>SELBY TOWN PCN</c:v>
                </c:pt>
                <c:pt idx="31">
                  <c:v>WHITBY COAST &amp; MOORS PCN</c:v>
                </c:pt>
                <c:pt idx="32">
                  <c:v>FRESHNEY PELHAM NEL PCN</c:v>
                </c:pt>
                <c:pt idx="33">
                  <c:v>KNARESBOROUGH &amp; RURAL PCN</c:v>
                </c:pt>
                <c:pt idx="34">
                  <c:v>RIVER &amp; WOLDS EAST RIDING PCN</c:v>
                </c:pt>
                <c:pt idx="35">
                  <c:v>CYGNET EAST RIDING PCN</c:v>
                </c:pt>
                <c:pt idx="36">
                  <c:v>RICHMONDSHIRE PCN</c:v>
                </c:pt>
                <c:pt idx="37">
                  <c:v>NORTH RIDING HEALTHY COMMUNITY PCN</c:v>
                </c:pt>
                <c:pt idx="38">
                  <c:v>HAMBLETON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9"/>
                <c:pt idx="0">
                  <c:v>HOLDERNESS PRIMARY CARE HOME PCN</c:v>
                </c:pt>
                <c:pt idx="1">
                  <c:v>HULL MODALITY PARTNERSHIP PCN</c:v>
                </c:pt>
                <c:pt idx="2">
                  <c:v>YORK CITY CENTRE PCN</c:v>
                </c:pt>
                <c:pt idx="3">
                  <c:v>YORK MEDICAL GROUP PCN</c:v>
                </c:pt>
                <c:pt idx="4">
                  <c:v>NORTH LINCOLNSHIRE EAST PCN</c:v>
                </c:pt>
                <c:pt idx="5">
                  <c:v>PRIORY MEDICAL GROUP YORK PCN</c:v>
                </c:pt>
                <c:pt idx="6">
                  <c:v>NORTH LINCOLNSHIRE NORTH PCN</c:v>
                </c:pt>
                <c:pt idx="7">
                  <c:v>HULL SYMPHONIE PCN</c:v>
                </c:pt>
                <c:pt idx="8">
                  <c:v>SCARBOROUGH CORE PCN</c:v>
                </c:pt>
                <c:pt idx="9">
                  <c:v>HULL NEXUS PCN</c:v>
                </c:pt>
                <c:pt idx="10">
                  <c:v>PANACEA PCN</c:v>
                </c:pt>
                <c:pt idx="11">
                  <c:v>BRIDLINGTON PCN</c:v>
                </c:pt>
                <c:pt idx="12">
                  <c:v>HARTHILL EAST RIDING PCN</c:v>
                </c:pt>
                <c:pt idx="13">
                  <c:v>ICS</c:v>
                </c:pt>
                <c:pt idx="14">
                  <c:v>HULL MEDICAS PCN</c:v>
                </c:pt>
                <c:pt idx="15">
                  <c:v>MERIDIAN HEALTH GROUP NEL PCN</c:v>
                </c:pt>
                <c:pt idx="16">
                  <c:v>NORTH LINCOLNSHIRE SOUTH PCN</c:v>
                </c:pt>
                <c:pt idx="17">
                  <c:v>FILEY AND SCARBOROUGH PCN</c:v>
                </c:pt>
                <c:pt idx="18">
                  <c:v>YORKSHIRE COAST &amp; WOLDS PCN</c:v>
                </c:pt>
                <c:pt idx="19">
                  <c:v>YORKSHIRE EAST PCN</c:v>
                </c:pt>
                <c:pt idx="20">
                  <c:v>HULL BEVAN LTD PCN</c:v>
                </c:pt>
                <c:pt idx="21">
                  <c:v>MOWBRAY SQUARE PCN</c:v>
                </c:pt>
                <c:pt idx="22">
                  <c:v>TADCASTER AND SELBY PCN</c:v>
                </c:pt>
                <c:pt idx="23">
                  <c:v>NORTH LINCOLNSHIRE WEST PCN</c:v>
                </c:pt>
                <c:pt idx="24">
                  <c:v>HAMBLETON SOUTH PCN</c:v>
                </c:pt>
                <c:pt idx="25">
                  <c:v>SOUTH HAMBLETON &amp; RYEDALE PCN</c:v>
                </c:pt>
                <c:pt idx="26">
                  <c:v>HEART OF HARROGATE PCN</c:v>
                </c:pt>
                <c:pt idx="27">
                  <c:v>RIPON &amp; MASHAM PCN</c:v>
                </c:pt>
                <c:pt idx="28">
                  <c:v>BEVERLEY PCN</c:v>
                </c:pt>
                <c:pt idx="29">
                  <c:v>WEST OUTER AND NORTH EAST YORK PCN</c:v>
                </c:pt>
                <c:pt idx="30">
                  <c:v>SELBY TOWN PCN</c:v>
                </c:pt>
                <c:pt idx="31">
                  <c:v>WHITBY COAST &amp; MOORS PCN</c:v>
                </c:pt>
                <c:pt idx="32">
                  <c:v>FRESHNEY PELHAM NEL PCN</c:v>
                </c:pt>
                <c:pt idx="33">
                  <c:v>KNARESBOROUGH &amp; RURAL PCN</c:v>
                </c:pt>
                <c:pt idx="34">
                  <c:v>RIVER &amp; WOLDS EAST RIDING PCN</c:v>
                </c:pt>
                <c:pt idx="35">
                  <c:v>CYGNET EAST RIDING PCN</c:v>
                </c:pt>
                <c:pt idx="36">
                  <c:v>RICHMONDSHIRE PCN</c:v>
                </c:pt>
                <c:pt idx="37">
                  <c:v>NORTH RIDING HEALTHY COMMUNITY PCN</c:v>
                </c:pt>
                <c:pt idx="38">
                  <c:v>HAMBLETON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HOLDERNESS PRIMARY CARE HOME PCN</c:v>
                </c:pt>
                <c:pt idx="1">
                  <c:v>HULL MODALITY PARTNERSHIP PCN</c:v>
                </c:pt>
                <c:pt idx="2">
                  <c:v>YORK CITY CENTRE PCN</c:v>
                </c:pt>
                <c:pt idx="3">
                  <c:v>YORK MEDICAL GROUP PCN</c:v>
                </c:pt>
                <c:pt idx="4">
                  <c:v>NORTH LINCOLNSHIRE EAST PCN</c:v>
                </c:pt>
                <c:pt idx="5">
                  <c:v>PRIORY MEDICAL GROUP YORK PCN</c:v>
                </c:pt>
                <c:pt idx="6">
                  <c:v>NORTH LINCOLNSHIRE NORTH PCN</c:v>
                </c:pt>
                <c:pt idx="7">
                  <c:v>HULL SYMPHONIE PCN</c:v>
                </c:pt>
                <c:pt idx="8">
                  <c:v>SCARBOROUGH CORE PCN</c:v>
                </c:pt>
                <c:pt idx="9">
                  <c:v>HULL NEXUS PCN</c:v>
                </c:pt>
                <c:pt idx="10">
                  <c:v>PANACEA PCN</c:v>
                </c:pt>
                <c:pt idx="11">
                  <c:v>BRIDLINGTON PCN</c:v>
                </c:pt>
                <c:pt idx="12">
                  <c:v>HARTHILL EAST RIDING PCN</c:v>
                </c:pt>
                <c:pt idx="13">
                  <c:v>ICS</c:v>
                </c:pt>
                <c:pt idx="14">
                  <c:v>HULL MEDICAS PCN</c:v>
                </c:pt>
                <c:pt idx="15">
                  <c:v>MERIDIAN HEALTH GROUP NEL PCN</c:v>
                </c:pt>
                <c:pt idx="16">
                  <c:v>NORTH LINCOLNSHIRE SOUTH PCN</c:v>
                </c:pt>
                <c:pt idx="17">
                  <c:v>FILEY AND SCARBOROUGH PCN</c:v>
                </c:pt>
                <c:pt idx="18">
                  <c:v>YORKSHIRE COAST &amp; WOLDS PCN</c:v>
                </c:pt>
                <c:pt idx="19">
                  <c:v>YORKSHIRE EAST PCN</c:v>
                </c:pt>
                <c:pt idx="20">
                  <c:v>HULL BEVAN LTD PCN</c:v>
                </c:pt>
                <c:pt idx="21">
                  <c:v>MOWBRAY SQUARE PCN</c:v>
                </c:pt>
                <c:pt idx="22">
                  <c:v>TADCASTER AND SELBY PCN</c:v>
                </c:pt>
                <c:pt idx="23">
                  <c:v>NORTH LINCOLNSHIRE WEST PCN</c:v>
                </c:pt>
                <c:pt idx="24">
                  <c:v>HAMBLETON SOUTH PCN</c:v>
                </c:pt>
                <c:pt idx="25">
                  <c:v>SOUTH HAMBLETON &amp; RYEDALE PCN</c:v>
                </c:pt>
                <c:pt idx="26">
                  <c:v>HEART OF HARROGATE PCN</c:v>
                </c:pt>
                <c:pt idx="27">
                  <c:v>RIPON &amp; MASHAM PCN</c:v>
                </c:pt>
                <c:pt idx="28">
                  <c:v>BEVERLEY PCN</c:v>
                </c:pt>
                <c:pt idx="29">
                  <c:v>WEST OUTER AND NORTH EAST YORK PCN</c:v>
                </c:pt>
                <c:pt idx="30">
                  <c:v>SELBY TOWN PCN</c:v>
                </c:pt>
                <c:pt idx="31">
                  <c:v>WHITBY COAST &amp; MOORS PCN</c:v>
                </c:pt>
                <c:pt idx="32">
                  <c:v>FRESHNEY PELHAM NEL PCN</c:v>
                </c:pt>
                <c:pt idx="33">
                  <c:v>KNARESBOROUGH &amp; RURAL PCN</c:v>
                </c:pt>
                <c:pt idx="34">
                  <c:v>RIVER &amp; WOLDS EAST RIDING PCN</c:v>
                </c:pt>
                <c:pt idx="35">
                  <c:v>CYGNET EAST RIDING PCN</c:v>
                </c:pt>
                <c:pt idx="36">
                  <c:v>RICHMONDSHIRE PCN</c:v>
                </c:pt>
                <c:pt idx="37">
                  <c:v>NORTH RIDING HEALTHY COMMUNITY PCN</c:v>
                </c:pt>
                <c:pt idx="38">
                  <c:v>HAMBLETON NORTH PCN</c:v>
                </c:pt>
              </c:strCache>
            </c:strRef>
          </c:cat>
          <c:val>
            <c:numRef>
              <c:f>Sheet1!$F$2:$F$45</c:f>
              <c:numCache>
                <c:formatCode>General</c:formatCode>
                <c:ptCount val="44"/>
                <c:pt idx="0">
                  <c:v>0.52</c:v>
                </c:pt>
                <c:pt idx="1">
                  <c:v>0.56000000000000005</c:v>
                </c:pt>
                <c:pt idx="2">
                  <c:v>0.62</c:v>
                </c:pt>
                <c:pt idx="3">
                  <c:v>0.63</c:v>
                </c:pt>
                <c:pt idx="4">
                  <c:v>0.66</c:v>
                </c:pt>
                <c:pt idx="5">
                  <c:v>0.69</c:v>
                </c:pt>
                <c:pt idx="6">
                  <c:v>0.69</c:v>
                </c:pt>
                <c:pt idx="7">
                  <c:v>0.7</c:v>
                </c:pt>
                <c:pt idx="8">
                  <c:v>0.71</c:v>
                </c:pt>
                <c:pt idx="9">
                  <c:v>0.72</c:v>
                </c:pt>
                <c:pt idx="10">
                  <c:v>0.72</c:v>
                </c:pt>
                <c:pt idx="11">
                  <c:v>0.73</c:v>
                </c:pt>
                <c:pt idx="12">
                  <c:v>0.75</c:v>
                </c:pt>
                <c:pt idx="13">
                  <c:v>0.76</c:v>
                </c:pt>
                <c:pt idx="14">
                  <c:v>0.77</c:v>
                </c:pt>
                <c:pt idx="15">
                  <c:v>0.78</c:v>
                </c:pt>
                <c:pt idx="16">
                  <c:v>0.78</c:v>
                </c:pt>
                <c:pt idx="17">
                  <c:v>0.78</c:v>
                </c:pt>
                <c:pt idx="18">
                  <c:v>0.78</c:v>
                </c:pt>
                <c:pt idx="19">
                  <c:v>0.79</c:v>
                </c:pt>
                <c:pt idx="20">
                  <c:v>0.79</c:v>
                </c:pt>
                <c:pt idx="21">
                  <c:v>0.79</c:v>
                </c:pt>
                <c:pt idx="22">
                  <c:v>0.8</c:v>
                </c:pt>
                <c:pt idx="23">
                  <c:v>0.8</c:v>
                </c:pt>
                <c:pt idx="24">
                  <c:v>0.81</c:v>
                </c:pt>
                <c:pt idx="25">
                  <c:v>0.81</c:v>
                </c:pt>
                <c:pt idx="26">
                  <c:v>0.82</c:v>
                </c:pt>
                <c:pt idx="27">
                  <c:v>0.83</c:v>
                </c:pt>
                <c:pt idx="28">
                  <c:v>0.83</c:v>
                </c:pt>
                <c:pt idx="29">
                  <c:v>0.83</c:v>
                </c:pt>
                <c:pt idx="30">
                  <c:v>0.83</c:v>
                </c:pt>
                <c:pt idx="31">
                  <c:v>0.83</c:v>
                </c:pt>
                <c:pt idx="32">
                  <c:v>0.84</c:v>
                </c:pt>
                <c:pt idx="33">
                  <c:v>0.84</c:v>
                </c:pt>
                <c:pt idx="34">
                  <c:v>0.84</c:v>
                </c:pt>
                <c:pt idx="35">
                  <c:v>0.85</c:v>
                </c:pt>
                <c:pt idx="36">
                  <c:v>0.88</c:v>
                </c:pt>
                <c:pt idx="37">
                  <c:v>0.88</c:v>
                </c:pt>
                <c:pt idx="38">
                  <c:v>0.88</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9"/>
                <c:pt idx="0">
                  <c:v>HOLDERNESS PRIMARY CARE HOME PCN</c:v>
                </c:pt>
                <c:pt idx="1">
                  <c:v>HULL MODALITY PARTNERSHIP PCN</c:v>
                </c:pt>
                <c:pt idx="2">
                  <c:v>YORK CITY CENTRE PCN</c:v>
                </c:pt>
                <c:pt idx="3">
                  <c:v>YORK MEDICAL GROUP PCN</c:v>
                </c:pt>
                <c:pt idx="4">
                  <c:v>NORTH LINCOLNSHIRE EAST PCN</c:v>
                </c:pt>
                <c:pt idx="5">
                  <c:v>PRIORY MEDICAL GROUP YORK PCN</c:v>
                </c:pt>
                <c:pt idx="6">
                  <c:v>NORTH LINCOLNSHIRE NORTH PCN</c:v>
                </c:pt>
                <c:pt idx="7">
                  <c:v>HULL SYMPHONIE PCN</c:v>
                </c:pt>
                <c:pt idx="8">
                  <c:v>SCARBOROUGH CORE PCN</c:v>
                </c:pt>
                <c:pt idx="9">
                  <c:v>HULL NEXUS PCN</c:v>
                </c:pt>
                <c:pt idx="10">
                  <c:v>PANACEA PCN</c:v>
                </c:pt>
                <c:pt idx="11">
                  <c:v>BRIDLINGTON PCN</c:v>
                </c:pt>
                <c:pt idx="12">
                  <c:v>HARTHILL EAST RIDING PCN</c:v>
                </c:pt>
                <c:pt idx="13">
                  <c:v>ICS</c:v>
                </c:pt>
                <c:pt idx="14">
                  <c:v>HULL MEDICAS PCN</c:v>
                </c:pt>
                <c:pt idx="15">
                  <c:v>MERIDIAN HEALTH GROUP NEL PCN</c:v>
                </c:pt>
                <c:pt idx="16">
                  <c:v>NORTH LINCOLNSHIRE SOUTH PCN</c:v>
                </c:pt>
                <c:pt idx="17">
                  <c:v>FILEY AND SCARBOROUGH PCN</c:v>
                </c:pt>
                <c:pt idx="18">
                  <c:v>YORKSHIRE COAST &amp; WOLDS PCN</c:v>
                </c:pt>
                <c:pt idx="19">
                  <c:v>YORKSHIRE EAST PCN</c:v>
                </c:pt>
                <c:pt idx="20">
                  <c:v>HULL BEVAN LTD PCN</c:v>
                </c:pt>
                <c:pt idx="21">
                  <c:v>MOWBRAY SQUARE PCN</c:v>
                </c:pt>
                <c:pt idx="22">
                  <c:v>TADCASTER AND SELBY PCN</c:v>
                </c:pt>
                <c:pt idx="23">
                  <c:v>NORTH LINCOLNSHIRE WEST PCN</c:v>
                </c:pt>
                <c:pt idx="24">
                  <c:v>HAMBLETON SOUTH PCN</c:v>
                </c:pt>
                <c:pt idx="25">
                  <c:v>SOUTH HAMBLETON &amp; RYEDALE PCN</c:v>
                </c:pt>
                <c:pt idx="26">
                  <c:v>HEART OF HARROGATE PCN</c:v>
                </c:pt>
                <c:pt idx="27">
                  <c:v>RIPON &amp; MASHAM PCN</c:v>
                </c:pt>
                <c:pt idx="28">
                  <c:v>BEVERLEY PCN</c:v>
                </c:pt>
                <c:pt idx="29">
                  <c:v>WEST OUTER AND NORTH EAST YORK PCN</c:v>
                </c:pt>
                <c:pt idx="30">
                  <c:v>SELBY TOWN PCN</c:v>
                </c:pt>
                <c:pt idx="31">
                  <c:v>WHITBY COAST &amp; MOORS PCN</c:v>
                </c:pt>
                <c:pt idx="32">
                  <c:v>FRESHNEY PELHAM NEL PCN</c:v>
                </c:pt>
                <c:pt idx="33">
                  <c:v>KNARESBOROUGH &amp; RURAL PCN</c:v>
                </c:pt>
                <c:pt idx="34">
                  <c:v>RIVER &amp; WOLDS EAST RIDING PCN</c:v>
                </c:pt>
                <c:pt idx="35">
                  <c:v>CYGNET EAST RIDING PCN</c:v>
                </c:pt>
                <c:pt idx="36">
                  <c:v>RICHMONDSHIRE PCN</c:v>
                </c:pt>
                <c:pt idx="37">
                  <c:v>NORTH RIDING HEALTHY COMMUNITY PCN</c:v>
                </c:pt>
                <c:pt idx="38">
                  <c:v>HAMBLETON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9"/>
                <c:pt idx="0">
                  <c:v>HOLDERNESS PRIMARY CARE HOME PCN</c:v>
                </c:pt>
                <c:pt idx="1">
                  <c:v>HULL MODALITY PARTNERSHIP PCN</c:v>
                </c:pt>
                <c:pt idx="2">
                  <c:v>YORK CITY CENTRE PCN</c:v>
                </c:pt>
                <c:pt idx="3">
                  <c:v>YORK MEDICAL GROUP PCN</c:v>
                </c:pt>
                <c:pt idx="4">
                  <c:v>NORTH LINCOLNSHIRE EAST PCN</c:v>
                </c:pt>
                <c:pt idx="5">
                  <c:v>PRIORY MEDICAL GROUP YORK PCN</c:v>
                </c:pt>
                <c:pt idx="6">
                  <c:v>NORTH LINCOLNSHIRE NORTH PCN</c:v>
                </c:pt>
                <c:pt idx="7">
                  <c:v>HULL SYMPHONIE PCN</c:v>
                </c:pt>
                <c:pt idx="8">
                  <c:v>SCARBOROUGH CORE PCN</c:v>
                </c:pt>
                <c:pt idx="9">
                  <c:v>HULL NEXUS PCN</c:v>
                </c:pt>
                <c:pt idx="10">
                  <c:v>PANACEA PCN</c:v>
                </c:pt>
                <c:pt idx="11">
                  <c:v>BRIDLINGTON PCN</c:v>
                </c:pt>
                <c:pt idx="12">
                  <c:v>HARTHILL EAST RIDING PCN</c:v>
                </c:pt>
                <c:pt idx="13">
                  <c:v>ICS</c:v>
                </c:pt>
                <c:pt idx="14">
                  <c:v>HULL MEDICAS PCN</c:v>
                </c:pt>
                <c:pt idx="15">
                  <c:v>MERIDIAN HEALTH GROUP NEL PCN</c:v>
                </c:pt>
                <c:pt idx="16">
                  <c:v>NORTH LINCOLNSHIRE SOUTH PCN</c:v>
                </c:pt>
                <c:pt idx="17">
                  <c:v>FILEY AND SCARBOROUGH PCN</c:v>
                </c:pt>
                <c:pt idx="18">
                  <c:v>YORKSHIRE COAST &amp; WOLDS PCN</c:v>
                </c:pt>
                <c:pt idx="19">
                  <c:v>YORKSHIRE EAST PCN</c:v>
                </c:pt>
                <c:pt idx="20">
                  <c:v>HULL BEVAN LTD PCN</c:v>
                </c:pt>
                <c:pt idx="21">
                  <c:v>MOWBRAY SQUARE PCN</c:v>
                </c:pt>
                <c:pt idx="22">
                  <c:v>TADCASTER AND SELBY PCN</c:v>
                </c:pt>
                <c:pt idx="23">
                  <c:v>NORTH LINCOLNSHIRE WEST PCN</c:v>
                </c:pt>
                <c:pt idx="24">
                  <c:v>HAMBLETON SOUTH PCN</c:v>
                </c:pt>
                <c:pt idx="25">
                  <c:v>SOUTH HAMBLETON &amp; RYEDALE PCN</c:v>
                </c:pt>
                <c:pt idx="26">
                  <c:v>HEART OF HARROGATE PCN</c:v>
                </c:pt>
                <c:pt idx="27">
                  <c:v>RIPON &amp; MASHAM PCN</c:v>
                </c:pt>
                <c:pt idx="28">
                  <c:v>BEVERLEY PCN</c:v>
                </c:pt>
                <c:pt idx="29">
                  <c:v>WEST OUTER AND NORTH EAST YORK PCN</c:v>
                </c:pt>
                <c:pt idx="30">
                  <c:v>SELBY TOWN PCN</c:v>
                </c:pt>
                <c:pt idx="31">
                  <c:v>WHITBY COAST &amp; MOORS PCN</c:v>
                </c:pt>
                <c:pt idx="32">
                  <c:v>FRESHNEY PELHAM NEL PCN</c:v>
                </c:pt>
                <c:pt idx="33">
                  <c:v>KNARESBOROUGH &amp; RURAL PCN</c:v>
                </c:pt>
                <c:pt idx="34">
                  <c:v>RIVER &amp; WOLDS EAST RIDING PCN</c:v>
                </c:pt>
                <c:pt idx="35">
                  <c:v>CYGNET EAST RIDING PCN</c:v>
                </c:pt>
                <c:pt idx="36">
                  <c:v>RICHMONDSHIRE PCN</c:v>
                </c:pt>
                <c:pt idx="37">
                  <c:v>NORTH RIDING HEALTHY COMMUNITY PCN</c:v>
                </c:pt>
                <c:pt idx="38">
                  <c:v>HAMBLETON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336192"/>
        <c:axId val="10333465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HOLDERNESS PRIMARY CARE HOME PCN</c:v>
                </c:pt>
                <c:pt idx="1">
                  <c:v>HULL MODALITY PARTNERSHIP PCN</c:v>
                </c:pt>
                <c:pt idx="2">
                  <c:v>YORK CITY CENTRE PCN</c:v>
                </c:pt>
                <c:pt idx="3">
                  <c:v>YORK MEDICAL GROUP PCN</c:v>
                </c:pt>
                <c:pt idx="4">
                  <c:v>NORTH LINCOLNSHIRE EAST PCN</c:v>
                </c:pt>
                <c:pt idx="5">
                  <c:v>PRIORY MEDICAL GROUP YORK PCN</c:v>
                </c:pt>
                <c:pt idx="6">
                  <c:v>NORTH LINCOLNSHIRE NORTH PCN</c:v>
                </c:pt>
                <c:pt idx="7">
                  <c:v>HULL SYMPHONIE PCN</c:v>
                </c:pt>
                <c:pt idx="8">
                  <c:v>SCARBOROUGH CORE PCN</c:v>
                </c:pt>
                <c:pt idx="9">
                  <c:v>HULL NEXUS PCN</c:v>
                </c:pt>
                <c:pt idx="10">
                  <c:v>PANACEA PCN</c:v>
                </c:pt>
                <c:pt idx="11">
                  <c:v>BRIDLINGTON PCN</c:v>
                </c:pt>
                <c:pt idx="12">
                  <c:v>HARTHILL EAST RIDING PCN</c:v>
                </c:pt>
                <c:pt idx="13">
                  <c:v>ICS</c:v>
                </c:pt>
                <c:pt idx="14">
                  <c:v>HULL MEDICAS PCN</c:v>
                </c:pt>
                <c:pt idx="15">
                  <c:v>MERIDIAN HEALTH GROUP NEL PCN</c:v>
                </c:pt>
                <c:pt idx="16">
                  <c:v>NORTH LINCOLNSHIRE SOUTH PCN</c:v>
                </c:pt>
                <c:pt idx="17">
                  <c:v>FILEY AND SCARBOROUGH PCN</c:v>
                </c:pt>
                <c:pt idx="18">
                  <c:v>YORKSHIRE COAST &amp; WOLDS PCN</c:v>
                </c:pt>
                <c:pt idx="19">
                  <c:v>YORKSHIRE EAST PCN</c:v>
                </c:pt>
                <c:pt idx="20">
                  <c:v>HULL BEVAN LTD PCN</c:v>
                </c:pt>
                <c:pt idx="21">
                  <c:v>MOWBRAY SQUARE PCN</c:v>
                </c:pt>
                <c:pt idx="22">
                  <c:v>TADCASTER AND SELBY PCN</c:v>
                </c:pt>
                <c:pt idx="23">
                  <c:v>NORTH LINCOLNSHIRE WEST PCN</c:v>
                </c:pt>
                <c:pt idx="24">
                  <c:v>HAMBLETON SOUTH PCN</c:v>
                </c:pt>
                <c:pt idx="25">
                  <c:v>SOUTH HAMBLETON &amp; RYEDALE PCN</c:v>
                </c:pt>
                <c:pt idx="26">
                  <c:v>HEART OF HARROGATE PCN</c:v>
                </c:pt>
                <c:pt idx="27">
                  <c:v>RIPON &amp; MASHAM PCN</c:v>
                </c:pt>
                <c:pt idx="28">
                  <c:v>BEVERLEY PCN</c:v>
                </c:pt>
                <c:pt idx="29">
                  <c:v>WEST OUTER AND NORTH EAST YORK PCN</c:v>
                </c:pt>
                <c:pt idx="30">
                  <c:v>SELBY TOWN PCN</c:v>
                </c:pt>
                <c:pt idx="31">
                  <c:v>WHITBY COAST &amp; MOORS PCN</c:v>
                </c:pt>
                <c:pt idx="32">
                  <c:v>FRESHNEY PELHAM NEL PCN</c:v>
                </c:pt>
                <c:pt idx="33">
                  <c:v>KNARESBOROUGH &amp; RURAL PCN</c:v>
                </c:pt>
                <c:pt idx="34">
                  <c:v>RIVER &amp; WOLDS EAST RIDING PCN</c:v>
                </c:pt>
                <c:pt idx="35">
                  <c:v>CYGNET EAST RIDING PCN</c:v>
                </c:pt>
                <c:pt idx="36">
                  <c:v>RICHMONDSHIRE PCN</c:v>
                </c:pt>
                <c:pt idx="37">
                  <c:v>NORTH RIDING HEALTHY COMMUNITY PCN</c:v>
                </c:pt>
                <c:pt idx="38">
                  <c:v>HAMBLETON NORTH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9"/>
                <c:pt idx="0">
                  <c:v>HOLDERNESS PRIMARY CARE HOME PCN</c:v>
                </c:pt>
                <c:pt idx="1">
                  <c:v>HULL MODALITY PARTNERSHIP PCN</c:v>
                </c:pt>
                <c:pt idx="2">
                  <c:v>YORK CITY CENTRE PCN</c:v>
                </c:pt>
                <c:pt idx="3">
                  <c:v>YORK MEDICAL GROUP PCN</c:v>
                </c:pt>
                <c:pt idx="4">
                  <c:v>NORTH LINCOLNSHIRE EAST PCN</c:v>
                </c:pt>
                <c:pt idx="5">
                  <c:v>PRIORY MEDICAL GROUP YORK PCN</c:v>
                </c:pt>
                <c:pt idx="6">
                  <c:v>NORTH LINCOLNSHIRE NORTH PCN</c:v>
                </c:pt>
                <c:pt idx="7">
                  <c:v>HULL SYMPHONIE PCN</c:v>
                </c:pt>
                <c:pt idx="8">
                  <c:v>SCARBOROUGH CORE PCN</c:v>
                </c:pt>
                <c:pt idx="9">
                  <c:v>HULL NEXUS PCN</c:v>
                </c:pt>
                <c:pt idx="10">
                  <c:v>PANACEA PCN</c:v>
                </c:pt>
                <c:pt idx="11">
                  <c:v>BRIDLINGTON PCN</c:v>
                </c:pt>
                <c:pt idx="12">
                  <c:v>HARTHILL EAST RIDING PCN</c:v>
                </c:pt>
                <c:pt idx="13">
                  <c:v>ICS</c:v>
                </c:pt>
                <c:pt idx="14">
                  <c:v>HULL MEDICAS PCN</c:v>
                </c:pt>
                <c:pt idx="15">
                  <c:v>MERIDIAN HEALTH GROUP NEL PCN</c:v>
                </c:pt>
                <c:pt idx="16">
                  <c:v>NORTH LINCOLNSHIRE SOUTH PCN</c:v>
                </c:pt>
                <c:pt idx="17">
                  <c:v>FILEY AND SCARBOROUGH PCN</c:v>
                </c:pt>
                <c:pt idx="18">
                  <c:v>YORKSHIRE COAST &amp; WOLDS PCN</c:v>
                </c:pt>
                <c:pt idx="19">
                  <c:v>YORKSHIRE EAST PCN</c:v>
                </c:pt>
                <c:pt idx="20">
                  <c:v>HULL BEVAN LTD PCN</c:v>
                </c:pt>
                <c:pt idx="21">
                  <c:v>MOWBRAY SQUARE PCN</c:v>
                </c:pt>
                <c:pt idx="22">
                  <c:v>TADCASTER AND SELBY PCN</c:v>
                </c:pt>
                <c:pt idx="23">
                  <c:v>NORTH LINCOLNSHIRE WEST PCN</c:v>
                </c:pt>
                <c:pt idx="24">
                  <c:v>HAMBLETON SOUTH PCN</c:v>
                </c:pt>
                <c:pt idx="25">
                  <c:v>SOUTH HAMBLETON &amp; RYEDALE PCN</c:v>
                </c:pt>
                <c:pt idx="26">
                  <c:v>HEART OF HARROGATE PCN</c:v>
                </c:pt>
                <c:pt idx="27">
                  <c:v>RIPON &amp; MASHAM PCN</c:v>
                </c:pt>
                <c:pt idx="28">
                  <c:v>BEVERLEY PCN</c:v>
                </c:pt>
                <c:pt idx="29">
                  <c:v>WEST OUTER AND NORTH EAST YORK PCN</c:v>
                </c:pt>
                <c:pt idx="30">
                  <c:v>SELBY TOWN PCN</c:v>
                </c:pt>
                <c:pt idx="31">
                  <c:v>WHITBY COAST &amp; MOORS PCN</c:v>
                </c:pt>
                <c:pt idx="32">
                  <c:v>FRESHNEY PELHAM NEL PCN</c:v>
                </c:pt>
                <c:pt idx="33">
                  <c:v>KNARESBOROUGH &amp; RURAL PCN</c:v>
                </c:pt>
                <c:pt idx="34">
                  <c:v>RIVER &amp; WOLDS EAST RIDING PCN</c:v>
                </c:pt>
                <c:pt idx="35">
                  <c:v>CYGNET EAST RIDING PCN</c:v>
                </c:pt>
                <c:pt idx="36">
                  <c:v>RICHMONDSHIRE PCN</c:v>
                </c:pt>
                <c:pt idx="37">
                  <c:v>NORTH RIDING HEALTHY COMMUNITY PCN</c:v>
                </c:pt>
                <c:pt idx="38">
                  <c:v>HAMBLETON NORTH PCN</c:v>
                </c:pt>
              </c:strCache>
            </c:strRef>
          </c:cat>
          <c:val>
            <c:numRef>
              <c:f>Sheet1!$C$2:$C$45</c:f>
              <c:numCache>
                <c:formatCode>0%</c:formatCode>
                <c:ptCount val="44"/>
                <c:pt idx="0">
                  <c:v>0.52</c:v>
                </c:pt>
                <c:pt idx="1">
                  <c:v>0.56000000000000005</c:v>
                </c:pt>
                <c:pt idx="2">
                  <c:v>0.62</c:v>
                </c:pt>
                <c:pt idx="3">
                  <c:v>0.63</c:v>
                </c:pt>
                <c:pt idx="4">
                  <c:v>0.66</c:v>
                </c:pt>
                <c:pt idx="5">
                  <c:v>0.69</c:v>
                </c:pt>
                <c:pt idx="6">
                  <c:v>0.69</c:v>
                </c:pt>
                <c:pt idx="7">
                  <c:v>0.7</c:v>
                </c:pt>
                <c:pt idx="8">
                  <c:v>0.71</c:v>
                </c:pt>
                <c:pt idx="9">
                  <c:v>0.72</c:v>
                </c:pt>
                <c:pt idx="10">
                  <c:v>0.72</c:v>
                </c:pt>
                <c:pt idx="11">
                  <c:v>0.73</c:v>
                </c:pt>
                <c:pt idx="12">
                  <c:v>0.75</c:v>
                </c:pt>
                <c:pt idx="13">
                  <c:v>-10</c:v>
                </c:pt>
                <c:pt idx="14">
                  <c:v>0.77</c:v>
                </c:pt>
                <c:pt idx="15">
                  <c:v>0.78</c:v>
                </c:pt>
                <c:pt idx="16">
                  <c:v>0.78</c:v>
                </c:pt>
                <c:pt idx="17">
                  <c:v>0.78</c:v>
                </c:pt>
                <c:pt idx="18">
                  <c:v>0.78</c:v>
                </c:pt>
                <c:pt idx="19">
                  <c:v>0.79</c:v>
                </c:pt>
                <c:pt idx="20">
                  <c:v>0.79</c:v>
                </c:pt>
                <c:pt idx="21">
                  <c:v>0.79</c:v>
                </c:pt>
                <c:pt idx="22">
                  <c:v>0.8</c:v>
                </c:pt>
                <c:pt idx="23">
                  <c:v>0.8</c:v>
                </c:pt>
                <c:pt idx="24">
                  <c:v>0.81</c:v>
                </c:pt>
                <c:pt idx="25">
                  <c:v>0.81</c:v>
                </c:pt>
                <c:pt idx="26">
                  <c:v>0.82</c:v>
                </c:pt>
                <c:pt idx="27">
                  <c:v>0.83</c:v>
                </c:pt>
                <c:pt idx="28">
                  <c:v>0.83</c:v>
                </c:pt>
                <c:pt idx="29">
                  <c:v>0.83</c:v>
                </c:pt>
                <c:pt idx="30">
                  <c:v>0.83</c:v>
                </c:pt>
                <c:pt idx="31">
                  <c:v>0.83</c:v>
                </c:pt>
                <c:pt idx="32">
                  <c:v>0.84</c:v>
                </c:pt>
                <c:pt idx="33">
                  <c:v>0.84</c:v>
                </c:pt>
                <c:pt idx="34">
                  <c:v>0.84</c:v>
                </c:pt>
                <c:pt idx="35">
                  <c:v>0.85</c:v>
                </c:pt>
                <c:pt idx="36">
                  <c:v>0.88</c:v>
                </c:pt>
                <c:pt idx="37">
                  <c:v>0.88</c:v>
                </c:pt>
                <c:pt idx="38">
                  <c:v>0.88</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0.76</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26464"/>
        <c:axId val="103328768"/>
      </c:lineChart>
      <c:catAx>
        <c:axId val="1033264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328768"/>
        <c:crosses val="autoZero"/>
        <c:auto val="1"/>
        <c:lblAlgn val="ctr"/>
        <c:lblOffset val="100"/>
        <c:noMultiLvlLbl val="0"/>
      </c:catAx>
      <c:valAx>
        <c:axId val="10332876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26464"/>
        <c:crosses val="autoZero"/>
        <c:crossBetween val="between"/>
      </c:valAx>
      <c:valAx>
        <c:axId val="103334656"/>
        <c:scaling>
          <c:orientation val="minMax"/>
          <c:max val="1"/>
          <c:min val="0"/>
        </c:scaling>
        <c:delete val="0"/>
        <c:axPos val="r"/>
        <c:numFmt formatCode="0%" sourceLinked="1"/>
        <c:majorTickMark val="none"/>
        <c:minorTickMark val="none"/>
        <c:tickLblPos val="none"/>
        <c:spPr>
          <a:ln>
            <a:noFill/>
          </a:ln>
        </c:spPr>
        <c:crossAx val="103336192"/>
        <c:crosses val="max"/>
        <c:crossBetween val="between"/>
      </c:valAx>
      <c:catAx>
        <c:axId val="103336192"/>
        <c:scaling>
          <c:orientation val="minMax"/>
        </c:scaling>
        <c:delete val="1"/>
        <c:axPos val="b"/>
        <c:numFmt formatCode="General" sourceLinked="1"/>
        <c:majorTickMark val="out"/>
        <c:minorTickMark val="none"/>
        <c:tickLblPos val="nextTo"/>
        <c:crossAx val="10333465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16</c:v>
                </c:pt>
                <c:pt idx="1">
                  <c:v>37</c:v>
                </c:pt>
                <c:pt idx="2">
                  <c:v>8</c:v>
                </c:pt>
                <c:pt idx="3">
                  <c:v>24</c:v>
                </c:pt>
                <c:pt idx="4">
                  <c:v>32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726400"/>
        <c:axId val="116724864"/>
      </c:barChart>
      <c:valAx>
        <c:axId val="116724864"/>
        <c:scaling>
          <c:orientation val="minMax"/>
        </c:scaling>
        <c:delete val="1"/>
        <c:axPos val="t"/>
        <c:numFmt formatCode="General" sourceLinked="1"/>
        <c:majorTickMark val="out"/>
        <c:minorTickMark val="none"/>
        <c:tickLblPos val="nextTo"/>
        <c:crossAx val="116726400"/>
        <c:crosses val="autoZero"/>
        <c:crossBetween val="between"/>
      </c:valAx>
      <c:catAx>
        <c:axId val="116726400"/>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724864"/>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53</c:v>
                </c:pt>
                <c:pt idx="1">
                  <c:v>47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83</c:v>
                </c:pt>
                <c:pt idx="1">
                  <c:v>17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HULL MODALITY PARTNERSHIP PCN</c:v>
                </c:pt>
                <c:pt idx="1">
                  <c:v>HOLDERNESS PRIMARY CARE HOME PCN</c:v>
                </c:pt>
                <c:pt idx="2">
                  <c:v>HULL MEDICAS PCN</c:v>
                </c:pt>
                <c:pt idx="3">
                  <c:v>SCARBOROUGH CORE PCN</c:v>
                </c:pt>
                <c:pt idx="4">
                  <c:v>PRIORY MEDICAL GROUP YORK PCN</c:v>
                </c:pt>
                <c:pt idx="5">
                  <c:v>HARTHILL EAST RIDING PCN</c:v>
                </c:pt>
                <c:pt idx="6">
                  <c:v>YORK CITY CENTRE PCN</c:v>
                </c:pt>
                <c:pt idx="7">
                  <c:v>HULL NEXUS PCN</c:v>
                </c:pt>
                <c:pt idx="8">
                  <c:v>NORTH LINCOLNSHIRE EAST PCN</c:v>
                </c:pt>
                <c:pt idx="9">
                  <c:v>FILEY AND SCARBOROUGH PCN</c:v>
                </c:pt>
                <c:pt idx="10">
                  <c:v>HULL SYMPHONIE PCN</c:v>
                </c:pt>
                <c:pt idx="11">
                  <c:v>YORK MEDICAL GROUP PCN</c:v>
                </c:pt>
                <c:pt idx="12">
                  <c:v>ICS</c:v>
                </c:pt>
                <c:pt idx="13">
                  <c:v>TADCASTER AND SELBY PCN</c:v>
                </c:pt>
                <c:pt idx="14">
                  <c:v>HULL BEVAN LTD PCN</c:v>
                </c:pt>
                <c:pt idx="15">
                  <c:v>YORKSHIRE COAST &amp; WOLDS PCN</c:v>
                </c:pt>
                <c:pt idx="16">
                  <c:v>PANACEA PCN</c:v>
                </c:pt>
                <c:pt idx="17">
                  <c:v>FRESHNEY PELHAM NEL PCN</c:v>
                </c:pt>
                <c:pt idx="18">
                  <c:v>WEST OUTER AND NORTH EAST YORK PCN</c:v>
                </c:pt>
                <c:pt idx="19">
                  <c:v>NORTH LINCOLNSHIRE SOUTH PCN</c:v>
                </c:pt>
                <c:pt idx="20">
                  <c:v>BRIDLINGTON PCN</c:v>
                </c:pt>
                <c:pt idx="21">
                  <c:v>HAMBLETON SOUTH PCN</c:v>
                </c:pt>
                <c:pt idx="22">
                  <c:v>NORTH LINCOLNSHIRE WEST PCN</c:v>
                </c:pt>
                <c:pt idx="23">
                  <c:v>SELBY TOWN PCN</c:v>
                </c:pt>
                <c:pt idx="24">
                  <c:v>MOWBRAY SQUARE PCN</c:v>
                </c:pt>
                <c:pt idx="25">
                  <c:v>YORKSHIRE EAST PCN</c:v>
                </c:pt>
                <c:pt idx="26">
                  <c:v>BEVERLEY PCN</c:v>
                </c:pt>
                <c:pt idx="27">
                  <c:v>CYGNET EAST RIDING PCN</c:v>
                </c:pt>
                <c:pt idx="28">
                  <c:v>NORTH LINCOLNSHIRE NORTH PCN</c:v>
                </c:pt>
                <c:pt idx="29">
                  <c:v>NORTH RIDING HEALTHY COMMUNITY PCN</c:v>
                </c:pt>
                <c:pt idx="30">
                  <c:v>HAMBLETON NORTH PCN</c:v>
                </c:pt>
                <c:pt idx="31">
                  <c:v>HEART OF HARROGATE PCN</c:v>
                </c:pt>
                <c:pt idx="32">
                  <c:v>RIVER &amp; WOLDS EAST RIDING PCN</c:v>
                </c:pt>
                <c:pt idx="33">
                  <c:v>SOUTH HAMBLETON &amp; RYEDALE PCN</c:v>
                </c:pt>
                <c:pt idx="34">
                  <c:v>RICHMONDSHIRE PCN</c:v>
                </c:pt>
                <c:pt idx="35">
                  <c:v>RIPON &amp; MASHAM PCN</c:v>
                </c:pt>
                <c:pt idx="36">
                  <c:v>MERIDIAN HEALTH GROUP NEL PCN</c:v>
                </c:pt>
                <c:pt idx="37">
                  <c:v>KNARESBOROUGH &amp; RURAL PCN</c:v>
                </c:pt>
                <c:pt idx="38">
                  <c:v>WHITBY COAST &amp; MOORS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9"/>
                <c:pt idx="0">
                  <c:v>HULL MODALITY PARTNERSHIP PCN</c:v>
                </c:pt>
                <c:pt idx="1">
                  <c:v>HOLDERNESS PRIMARY CARE HOME PCN</c:v>
                </c:pt>
                <c:pt idx="2">
                  <c:v>HULL MEDICAS PCN</c:v>
                </c:pt>
                <c:pt idx="3">
                  <c:v>SCARBOROUGH CORE PCN</c:v>
                </c:pt>
                <c:pt idx="4">
                  <c:v>PRIORY MEDICAL GROUP YORK PCN</c:v>
                </c:pt>
                <c:pt idx="5">
                  <c:v>HARTHILL EAST RIDING PCN</c:v>
                </c:pt>
                <c:pt idx="6">
                  <c:v>YORK CITY CENTRE PCN</c:v>
                </c:pt>
                <c:pt idx="7">
                  <c:v>HULL NEXUS PCN</c:v>
                </c:pt>
                <c:pt idx="8">
                  <c:v>NORTH LINCOLNSHIRE EAST PCN</c:v>
                </c:pt>
                <c:pt idx="9">
                  <c:v>FILEY AND SCARBOROUGH PCN</c:v>
                </c:pt>
                <c:pt idx="10">
                  <c:v>HULL SYMPHONIE PCN</c:v>
                </c:pt>
                <c:pt idx="11">
                  <c:v>YORK MEDICAL GROUP PCN</c:v>
                </c:pt>
                <c:pt idx="12">
                  <c:v>ICS</c:v>
                </c:pt>
                <c:pt idx="13">
                  <c:v>TADCASTER AND SELBY PCN</c:v>
                </c:pt>
                <c:pt idx="14">
                  <c:v>HULL BEVAN LTD PCN</c:v>
                </c:pt>
                <c:pt idx="15">
                  <c:v>YORKSHIRE COAST &amp; WOLDS PCN</c:v>
                </c:pt>
                <c:pt idx="16">
                  <c:v>PANACEA PCN</c:v>
                </c:pt>
                <c:pt idx="17">
                  <c:v>FRESHNEY PELHAM NEL PCN</c:v>
                </c:pt>
                <c:pt idx="18">
                  <c:v>WEST OUTER AND NORTH EAST YORK PCN</c:v>
                </c:pt>
                <c:pt idx="19">
                  <c:v>NORTH LINCOLNSHIRE SOUTH PCN</c:v>
                </c:pt>
                <c:pt idx="20">
                  <c:v>BRIDLINGTON PCN</c:v>
                </c:pt>
                <c:pt idx="21">
                  <c:v>HAMBLETON SOUTH PCN</c:v>
                </c:pt>
                <c:pt idx="22">
                  <c:v>NORTH LINCOLNSHIRE WEST PCN</c:v>
                </c:pt>
                <c:pt idx="23">
                  <c:v>SELBY TOWN PCN</c:v>
                </c:pt>
                <c:pt idx="24">
                  <c:v>MOWBRAY SQUARE PCN</c:v>
                </c:pt>
                <c:pt idx="25">
                  <c:v>YORKSHIRE EAST PCN</c:v>
                </c:pt>
                <c:pt idx="26">
                  <c:v>BEVERLEY PCN</c:v>
                </c:pt>
                <c:pt idx="27">
                  <c:v>CYGNET EAST RIDING PCN</c:v>
                </c:pt>
                <c:pt idx="28">
                  <c:v>NORTH LINCOLNSHIRE NORTH PCN</c:v>
                </c:pt>
                <c:pt idx="29">
                  <c:v>NORTH RIDING HEALTHY COMMUNITY PCN</c:v>
                </c:pt>
                <c:pt idx="30">
                  <c:v>HAMBLETON NORTH PCN</c:v>
                </c:pt>
                <c:pt idx="31">
                  <c:v>HEART OF HARROGATE PCN</c:v>
                </c:pt>
                <c:pt idx="32">
                  <c:v>RIVER &amp; WOLDS EAST RIDING PCN</c:v>
                </c:pt>
                <c:pt idx="33">
                  <c:v>SOUTH HAMBLETON &amp; RYEDALE PCN</c:v>
                </c:pt>
                <c:pt idx="34">
                  <c:v>RICHMONDSHIRE PCN</c:v>
                </c:pt>
                <c:pt idx="35">
                  <c:v>RIPON &amp; MASHAM PCN</c:v>
                </c:pt>
                <c:pt idx="36">
                  <c:v>MERIDIAN HEALTH GROUP NEL PCN</c:v>
                </c:pt>
                <c:pt idx="37">
                  <c:v>KNARESBOROUGH &amp; RURAL PCN</c:v>
                </c:pt>
                <c:pt idx="38">
                  <c:v>WHITBY COAST &amp; MOORS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HULL MODALITY PARTNERSHIP PCN</c:v>
                </c:pt>
                <c:pt idx="1">
                  <c:v>HOLDERNESS PRIMARY CARE HOME PCN</c:v>
                </c:pt>
                <c:pt idx="2">
                  <c:v>HULL MEDICAS PCN</c:v>
                </c:pt>
                <c:pt idx="3">
                  <c:v>SCARBOROUGH CORE PCN</c:v>
                </c:pt>
                <c:pt idx="4">
                  <c:v>PRIORY MEDICAL GROUP YORK PCN</c:v>
                </c:pt>
                <c:pt idx="5">
                  <c:v>HARTHILL EAST RIDING PCN</c:v>
                </c:pt>
                <c:pt idx="6">
                  <c:v>YORK CITY CENTRE PCN</c:v>
                </c:pt>
                <c:pt idx="7">
                  <c:v>HULL NEXUS PCN</c:v>
                </c:pt>
                <c:pt idx="8">
                  <c:v>NORTH LINCOLNSHIRE EAST PCN</c:v>
                </c:pt>
                <c:pt idx="9">
                  <c:v>FILEY AND SCARBOROUGH PCN</c:v>
                </c:pt>
                <c:pt idx="10">
                  <c:v>HULL SYMPHONIE PCN</c:v>
                </c:pt>
                <c:pt idx="11">
                  <c:v>YORK MEDICAL GROUP PCN</c:v>
                </c:pt>
                <c:pt idx="12">
                  <c:v>ICS</c:v>
                </c:pt>
                <c:pt idx="13">
                  <c:v>TADCASTER AND SELBY PCN</c:v>
                </c:pt>
                <c:pt idx="14">
                  <c:v>HULL BEVAN LTD PCN</c:v>
                </c:pt>
                <c:pt idx="15">
                  <c:v>YORKSHIRE COAST &amp; WOLDS PCN</c:v>
                </c:pt>
                <c:pt idx="16">
                  <c:v>PANACEA PCN</c:v>
                </c:pt>
                <c:pt idx="17">
                  <c:v>FRESHNEY PELHAM NEL PCN</c:v>
                </c:pt>
                <c:pt idx="18">
                  <c:v>WEST OUTER AND NORTH EAST YORK PCN</c:v>
                </c:pt>
                <c:pt idx="19">
                  <c:v>NORTH LINCOLNSHIRE SOUTH PCN</c:v>
                </c:pt>
                <c:pt idx="20">
                  <c:v>BRIDLINGTON PCN</c:v>
                </c:pt>
                <c:pt idx="21">
                  <c:v>HAMBLETON SOUTH PCN</c:v>
                </c:pt>
                <c:pt idx="22">
                  <c:v>NORTH LINCOLNSHIRE WEST PCN</c:v>
                </c:pt>
                <c:pt idx="23">
                  <c:v>SELBY TOWN PCN</c:v>
                </c:pt>
                <c:pt idx="24">
                  <c:v>MOWBRAY SQUARE PCN</c:v>
                </c:pt>
                <c:pt idx="25">
                  <c:v>YORKSHIRE EAST PCN</c:v>
                </c:pt>
                <c:pt idx="26">
                  <c:v>BEVERLEY PCN</c:v>
                </c:pt>
                <c:pt idx="27">
                  <c:v>CYGNET EAST RIDING PCN</c:v>
                </c:pt>
                <c:pt idx="28">
                  <c:v>NORTH LINCOLNSHIRE NORTH PCN</c:v>
                </c:pt>
                <c:pt idx="29">
                  <c:v>NORTH RIDING HEALTHY COMMUNITY PCN</c:v>
                </c:pt>
                <c:pt idx="30">
                  <c:v>HAMBLETON NORTH PCN</c:v>
                </c:pt>
                <c:pt idx="31">
                  <c:v>HEART OF HARROGATE PCN</c:v>
                </c:pt>
                <c:pt idx="32">
                  <c:v>RIVER &amp; WOLDS EAST RIDING PCN</c:v>
                </c:pt>
                <c:pt idx="33">
                  <c:v>SOUTH HAMBLETON &amp; RYEDALE PCN</c:v>
                </c:pt>
                <c:pt idx="34">
                  <c:v>RICHMONDSHIRE PCN</c:v>
                </c:pt>
                <c:pt idx="35">
                  <c:v>RIPON &amp; MASHAM PCN</c:v>
                </c:pt>
                <c:pt idx="36">
                  <c:v>MERIDIAN HEALTH GROUP NEL PCN</c:v>
                </c:pt>
                <c:pt idx="37">
                  <c:v>KNARESBOROUGH &amp; RURAL PCN</c:v>
                </c:pt>
                <c:pt idx="38">
                  <c:v>WHITBY COAST &amp; MOORS PCN</c:v>
                </c:pt>
              </c:strCache>
            </c:strRef>
          </c:cat>
          <c:val>
            <c:numRef>
              <c:f>Sheet1!$F$2:$F$45</c:f>
              <c:numCache>
                <c:formatCode>General</c:formatCode>
                <c:ptCount val="44"/>
                <c:pt idx="0">
                  <c:v>0.53</c:v>
                </c:pt>
                <c:pt idx="1">
                  <c:v>0.55000000000000004</c:v>
                </c:pt>
                <c:pt idx="2">
                  <c:v>0.56000000000000005</c:v>
                </c:pt>
                <c:pt idx="3">
                  <c:v>0.56999999999999995</c:v>
                </c:pt>
                <c:pt idx="4">
                  <c:v>0.57999999999999996</c:v>
                </c:pt>
                <c:pt idx="5">
                  <c:v>0.6</c:v>
                </c:pt>
                <c:pt idx="6">
                  <c:v>0.64</c:v>
                </c:pt>
                <c:pt idx="7">
                  <c:v>0.65</c:v>
                </c:pt>
                <c:pt idx="8">
                  <c:v>0.65</c:v>
                </c:pt>
                <c:pt idx="9">
                  <c:v>0.66</c:v>
                </c:pt>
                <c:pt idx="10">
                  <c:v>0.66</c:v>
                </c:pt>
                <c:pt idx="11">
                  <c:v>0.67</c:v>
                </c:pt>
                <c:pt idx="12">
                  <c:v>0.68</c:v>
                </c:pt>
                <c:pt idx="13">
                  <c:v>0.68</c:v>
                </c:pt>
                <c:pt idx="14">
                  <c:v>0.68</c:v>
                </c:pt>
                <c:pt idx="15">
                  <c:v>0.68</c:v>
                </c:pt>
                <c:pt idx="16">
                  <c:v>0.68</c:v>
                </c:pt>
                <c:pt idx="17">
                  <c:v>0.69</c:v>
                </c:pt>
                <c:pt idx="18">
                  <c:v>0.69</c:v>
                </c:pt>
                <c:pt idx="19">
                  <c:v>0.69</c:v>
                </c:pt>
                <c:pt idx="20">
                  <c:v>0.69</c:v>
                </c:pt>
                <c:pt idx="21">
                  <c:v>0.69</c:v>
                </c:pt>
                <c:pt idx="22">
                  <c:v>0.69</c:v>
                </c:pt>
                <c:pt idx="23">
                  <c:v>0.69</c:v>
                </c:pt>
                <c:pt idx="24">
                  <c:v>0.7</c:v>
                </c:pt>
                <c:pt idx="25">
                  <c:v>0.71</c:v>
                </c:pt>
                <c:pt idx="26">
                  <c:v>0.71</c:v>
                </c:pt>
                <c:pt idx="27">
                  <c:v>0.72</c:v>
                </c:pt>
                <c:pt idx="28">
                  <c:v>0.72</c:v>
                </c:pt>
                <c:pt idx="29">
                  <c:v>0.75</c:v>
                </c:pt>
                <c:pt idx="30">
                  <c:v>0.75</c:v>
                </c:pt>
                <c:pt idx="31">
                  <c:v>0.75</c:v>
                </c:pt>
                <c:pt idx="32">
                  <c:v>0.75</c:v>
                </c:pt>
                <c:pt idx="33">
                  <c:v>0.76</c:v>
                </c:pt>
                <c:pt idx="34">
                  <c:v>0.79</c:v>
                </c:pt>
                <c:pt idx="35">
                  <c:v>0.79</c:v>
                </c:pt>
                <c:pt idx="36">
                  <c:v>0.79</c:v>
                </c:pt>
                <c:pt idx="37">
                  <c:v>0.79</c:v>
                </c:pt>
                <c:pt idx="38">
                  <c:v>0.83</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9"/>
                <c:pt idx="0">
                  <c:v>HULL MODALITY PARTNERSHIP PCN</c:v>
                </c:pt>
                <c:pt idx="1">
                  <c:v>HOLDERNESS PRIMARY CARE HOME PCN</c:v>
                </c:pt>
                <c:pt idx="2">
                  <c:v>HULL MEDICAS PCN</c:v>
                </c:pt>
                <c:pt idx="3">
                  <c:v>SCARBOROUGH CORE PCN</c:v>
                </c:pt>
                <c:pt idx="4">
                  <c:v>PRIORY MEDICAL GROUP YORK PCN</c:v>
                </c:pt>
                <c:pt idx="5">
                  <c:v>HARTHILL EAST RIDING PCN</c:v>
                </c:pt>
                <c:pt idx="6">
                  <c:v>YORK CITY CENTRE PCN</c:v>
                </c:pt>
                <c:pt idx="7">
                  <c:v>HULL NEXUS PCN</c:v>
                </c:pt>
                <c:pt idx="8">
                  <c:v>NORTH LINCOLNSHIRE EAST PCN</c:v>
                </c:pt>
                <c:pt idx="9">
                  <c:v>FILEY AND SCARBOROUGH PCN</c:v>
                </c:pt>
                <c:pt idx="10">
                  <c:v>HULL SYMPHONIE PCN</c:v>
                </c:pt>
                <c:pt idx="11">
                  <c:v>YORK MEDICAL GROUP PCN</c:v>
                </c:pt>
                <c:pt idx="12">
                  <c:v>ICS</c:v>
                </c:pt>
                <c:pt idx="13">
                  <c:v>TADCASTER AND SELBY PCN</c:v>
                </c:pt>
                <c:pt idx="14">
                  <c:v>HULL BEVAN LTD PCN</c:v>
                </c:pt>
                <c:pt idx="15">
                  <c:v>YORKSHIRE COAST &amp; WOLDS PCN</c:v>
                </c:pt>
                <c:pt idx="16">
                  <c:v>PANACEA PCN</c:v>
                </c:pt>
                <c:pt idx="17">
                  <c:v>FRESHNEY PELHAM NEL PCN</c:v>
                </c:pt>
                <c:pt idx="18">
                  <c:v>WEST OUTER AND NORTH EAST YORK PCN</c:v>
                </c:pt>
                <c:pt idx="19">
                  <c:v>NORTH LINCOLNSHIRE SOUTH PCN</c:v>
                </c:pt>
                <c:pt idx="20">
                  <c:v>BRIDLINGTON PCN</c:v>
                </c:pt>
                <c:pt idx="21">
                  <c:v>HAMBLETON SOUTH PCN</c:v>
                </c:pt>
                <c:pt idx="22">
                  <c:v>NORTH LINCOLNSHIRE WEST PCN</c:v>
                </c:pt>
                <c:pt idx="23">
                  <c:v>SELBY TOWN PCN</c:v>
                </c:pt>
                <c:pt idx="24">
                  <c:v>MOWBRAY SQUARE PCN</c:v>
                </c:pt>
                <c:pt idx="25">
                  <c:v>YORKSHIRE EAST PCN</c:v>
                </c:pt>
                <c:pt idx="26">
                  <c:v>BEVERLEY PCN</c:v>
                </c:pt>
                <c:pt idx="27">
                  <c:v>CYGNET EAST RIDING PCN</c:v>
                </c:pt>
                <c:pt idx="28">
                  <c:v>NORTH LINCOLNSHIRE NORTH PCN</c:v>
                </c:pt>
                <c:pt idx="29">
                  <c:v>NORTH RIDING HEALTHY COMMUNITY PCN</c:v>
                </c:pt>
                <c:pt idx="30">
                  <c:v>HAMBLETON NORTH PCN</c:v>
                </c:pt>
                <c:pt idx="31">
                  <c:v>HEART OF HARROGATE PCN</c:v>
                </c:pt>
                <c:pt idx="32">
                  <c:v>RIVER &amp; WOLDS EAST RIDING PCN</c:v>
                </c:pt>
                <c:pt idx="33">
                  <c:v>SOUTH HAMBLETON &amp; RYEDALE PCN</c:v>
                </c:pt>
                <c:pt idx="34">
                  <c:v>RICHMONDSHIRE PCN</c:v>
                </c:pt>
                <c:pt idx="35">
                  <c:v>RIPON &amp; MASHAM PCN</c:v>
                </c:pt>
                <c:pt idx="36">
                  <c:v>MERIDIAN HEALTH GROUP NEL PCN</c:v>
                </c:pt>
                <c:pt idx="37">
                  <c:v>KNARESBOROUGH &amp; RURAL PCN</c:v>
                </c:pt>
                <c:pt idx="38">
                  <c:v>WHITBY COAST &amp; MOORS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9"/>
                <c:pt idx="0">
                  <c:v>HULL MODALITY PARTNERSHIP PCN</c:v>
                </c:pt>
                <c:pt idx="1">
                  <c:v>HOLDERNESS PRIMARY CARE HOME PCN</c:v>
                </c:pt>
                <c:pt idx="2">
                  <c:v>HULL MEDICAS PCN</c:v>
                </c:pt>
                <c:pt idx="3">
                  <c:v>SCARBOROUGH CORE PCN</c:v>
                </c:pt>
                <c:pt idx="4">
                  <c:v>PRIORY MEDICAL GROUP YORK PCN</c:v>
                </c:pt>
                <c:pt idx="5">
                  <c:v>HARTHILL EAST RIDING PCN</c:v>
                </c:pt>
                <c:pt idx="6">
                  <c:v>YORK CITY CENTRE PCN</c:v>
                </c:pt>
                <c:pt idx="7">
                  <c:v>HULL NEXUS PCN</c:v>
                </c:pt>
                <c:pt idx="8">
                  <c:v>NORTH LINCOLNSHIRE EAST PCN</c:v>
                </c:pt>
                <c:pt idx="9">
                  <c:v>FILEY AND SCARBOROUGH PCN</c:v>
                </c:pt>
                <c:pt idx="10">
                  <c:v>HULL SYMPHONIE PCN</c:v>
                </c:pt>
                <c:pt idx="11">
                  <c:v>YORK MEDICAL GROUP PCN</c:v>
                </c:pt>
                <c:pt idx="12">
                  <c:v>ICS</c:v>
                </c:pt>
                <c:pt idx="13">
                  <c:v>TADCASTER AND SELBY PCN</c:v>
                </c:pt>
                <c:pt idx="14">
                  <c:v>HULL BEVAN LTD PCN</c:v>
                </c:pt>
                <c:pt idx="15">
                  <c:v>YORKSHIRE COAST &amp; WOLDS PCN</c:v>
                </c:pt>
                <c:pt idx="16">
                  <c:v>PANACEA PCN</c:v>
                </c:pt>
                <c:pt idx="17">
                  <c:v>FRESHNEY PELHAM NEL PCN</c:v>
                </c:pt>
                <c:pt idx="18">
                  <c:v>WEST OUTER AND NORTH EAST YORK PCN</c:v>
                </c:pt>
                <c:pt idx="19">
                  <c:v>NORTH LINCOLNSHIRE SOUTH PCN</c:v>
                </c:pt>
                <c:pt idx="20">
                  <c:v>BRIDLINGTON PCN</c:v>
                </c:pt>
                <c:pt idx="21">
                  <c:v>HAMBLETON SOUTH PCN</c:v>
                </c:pt>
                <c:pt idx="22">
                  <c:v>NORTH LINCOLNSHIRE WEST PCN</c:v>
                </c:pt>
                <c:pt idx="23">
                  <c:v>SELBY TOWN PCN</c:v>
                </c:pt>
                <c:pt idx="24">
                  <c:v>MOWBRAY SQUARE PCN</c:v>
                </c:pt>
                <c:pt idx="25">
                  <c:v>YORKSHIRE EAST PCN</c:v>
                </c:pt>
                <c:pt idx="26">
                  <c:v>BEVERLEY PCN</c:v>
                </c:pt>
                <c:pt idx="27">
                  <c:v>CYGNET EAST RIDING PCN</c:v>
                </c:pt>
                <c:pt idx="28">
                  <c:v>NORTH LINCOLNSHIRE NORTH PCN</c:v>
                </c:pt>
                <c:pt idx="29">
                  <c:v>NORTH RIDING HEALTHY COMMUNITY PCN</c:v>
                </c:pt>
                <c:pt idx="30">
                  <c:v>HAMBLETON NORTH PCN</c:v>
                </c:pt>
                <c:pt idx="31">
                  <c:v>HEART OF HARROGATE PCN</c:v>
                </c:pt>
                <c:pt idx="32">
                  <c:v>RIVER &amp; WOLDS EAST RIDING PCN</c:v>
                </c:pt>
                <c:pt idx="33">
                  <c:v>SOUTH HAMBLETON &amp; RYEDALE PCN</c:v>
                </c:pt>
                <c:pt idx="34">
                  <c:v>RICHMONDSHIRE PCN</c:v>
                </c:pt>
                <c:pt idx="35">
                  <c:v>RIPON &amp; MASHAM PCN</c:v>
                </c:pt>
                <c:pt idx="36">
                  <c:v>MERIDIAN HEALTH GROUP NEL PCN</c:v>
                </c:pt>
                <c:pt idx="37">
                  <c:v>KNARESBOROUGH &amp; RURAL PCN</c:v>
                </c:pt>
                <c:pt idx="38">
                  <c:v>WHITBY COAST &amp; MOORS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107136"/>
        <c:axId val="11810560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HULL MODALITY PARTNERSHIP PCN</c:v>
                </c:pt>
                <c:pt idx="1">
                  <c:v>HOLDERNESS PRIMARY CARE HOME PCN</c:v>
                </c:pt>
                <c:pt idx="2">
                  <c:v>HULL MEDICAS PCN</c:v>
                </c:pt>
                <c:pt idx="3">
                  <c:v>SCARBOROUGH CORE PCN</c:v>
                </c:pt>
                <c:pt idx="4">
                  <c:v>PRIORY MEDICAL GROUP YORK PCN</c:v>
                </c:pt>
                <c:pt idx="5">
                  <c:v>HARTHILL EAST RIDING PCN</c:v>
                </c:pt>
                <c:pt idx="6">
                  <c:v>YORK CITY CENTRE PCN</c:v>
                </c:pt>
                <c:pt idx="7">
                  <c:v>HULL NEXUS PCN</c:v>
                </c:pt>
                <c:pt idx="8">
                  <c:v>NORTH LINCOLNSHIRE EAST PCN</c:v>
                </c:pt>
                <c:pt idx="9">
                  <c:v>FILEY AND SCARBOROUGH PCN</c:v>
                </c:pt>
                <c:pt idx="10">
                  <c:v>HULL SYMPHONIE PCN</c:v>
                </c:pt>
                <c:pt idx="11">
                  <c:v>YORK MEDICAL GROUP PCN</c:v>
                </c:pt>
                <c:pt idx="12">
                  <c:v>ICS</c:v>
                </c:pt>
                <c:pt idx="13">
                  <c:v>TADCASTER AND SELBY PCN</c:v>
                </c:pt>
                <c:pt idx="14">
                  <c:v>HULL BEVAN LTD PCN</c:v>
                </c:pt>
                <c:pt idx="15">
                  <c:v>YORKSHIRE COAST &amp; WOLDS PCN</c:v>
                </c:pt>
                <c:pt idx="16">
                  <c:v>PANACEA PCN</c:v>
                </c:pt>
                <c:pt idx="17">
                  <c:v>FRESHNEY PELHAM NEL PCN</c:v>
                </c:pt>
                <c:pt idx="18">
                  <c:v>WEST OUTER AND NORTH EAST YORK PCN</c:v>
                </c:pt>
                <c:pt idx="19">
                  <c:v>NORTH LINCOLNSHIRE SOUTH PCN</c:v>
                </c:pt>
                <c:pt idx="20">
                  <c:v>BRIDLINGTON PCN</c:v>
                </c:pt>
                <c:pt idx="21">
                  <c:v>HAMBLETON SOUTH PCN</c:v>
                </c:pt>
                <c:pt idx="22">
                  <c:v>NORTH LINCOLNSHIRE WEST PCN</c:v>
                </c:pt>
                <c:pt idx="23">
                  <c:v>SELBY TOWN PCN</c:v>
                </c:pt>
                <c:pt idx="24">
                  <c:v>MOWBRAY SQUARE PCN</c:v>
                </c:pt>
                <c:pt idx="25">
                  <c:v>YORKSHIRE EAST PCN</c:v>
                </c:pt>
                <c:pt idx="26">
                  <c:v>BEVERLEY PCN</c:v>
                </c:pt>
                <c:pt idx="27">
                  <c:v>CYGNET EAST RIDING PCN</c:v>
                </c:pt>
                <c:pt idx="28">
                  <c:v>NORTH LINCOLNSHIRE NORTH PCN</c:v>
                </c:pt>
                <c:pt idx="29">
                  <c:v>NORTH RIDING HEALTHY COMMUNITY PCN</c:v>
                </c:pt>
                <c:pt idx="30">
                  <c:v>HAMBLETON NORTH PCN</c:v>
                </c:pt>
                <c:pt idx="31">
                  <c:v>HEART OF HARROGATE PCN</c:v>
                </c:pt>
                <c:pt idx="32">
                  <c:v>RIVER &amp; WOLDS EAST RIDING PCN</c:v>
                </c:pt>
                <c:pt idx="33">
                  <c:v>SOUTH HAMBLETON &amp; RYEDALE PCN</c:v>
                </c:pt>
                <c:pt idx="34">
                  <c:v>RICHMONDSHIRE PCN</c:v>
                </c:pt>
                <c:pt idx="35">
                  <c:v>RIPON &amp; MASHAM PCN</c:v>
                </c:pt>
                <c:pt idx="36">
                  <c:v>MERIDIAN HEALTH GROUP NEL PCN</c:v>
                </c:pt>
                <c:pt idx="37">
                  <c:v>KNARESBOROUGH &amp; RURAL PCN</c:v>
                </c:pt>
                <c:pt idx="38">
                  <c:v>WHITBY COAST &amp; MOORS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9"/>
                <c:pt idx="0">
                  <c:v>HULL MODALITY PARTNERSHIP PCN</c:v>
                </c:pt>
                <c:pt idx="1">
                  <c:v>HOLDERNESS PRIMARY CARE HOME PCN</c:v>
                </c:pt>
                <c:pt idx="2">
                  <c:v>HULL MEDICAS PCN</c:v>
                </c:pt>
                <c:pt idx="3">
                  <c:v>SCARBOROUGH CORE PCN</c:v>
                </c:pt>
                <c:pt idx="4">
                  <c:v>PRIORY MEDICAL GROUP YORK PCN</c:v>
                </c:pt>
                <c:pt idx="5">
                  <c:v>HARTHILL EAST RIDING PCN</c:v>
                </c:pt>
                <c:pt idx="6">
                  <c:v>YORK CITY CENTRE PCN</c:v>
                </c:pt>
                <c:pt idx="7">
                  <c:v>HULL NEXUS PCN</c:v>
                </c:pt>
                <c:pt idx="8">
                  <c:v>NORTH LINCOLNSHIRE EAST PCN</c:v>
                </c:pt>
                <c:pt idx="9">
                  <c:v>FILEY AND SCARBOROUGH PCN</c:v>
                </c:pt>
                <c:pt idx="10">
                  <c:v>HULL SYMPHONIE PCN</c:v>
                </c:pt>
                <c:pt idx="11">
                  <c:v>YORK MEDICAL GROUP PCN</c:v>
                </c:pt>
                <c:pt idx="12">
                  <c:v>ICS</c:v>
                </c:pt>
                <c:pt idx="13">
                  <c:v>TADCASTER AND SELBY PCN</c:v>
                </c:pt>
                <c:pt idx="14">
                  <c:v>HULL BEVAN LTD PCN</c:v>
                </c:pt>
                <c:pt idx="15">
                  <c:v>YORKSHIRE COAST &amp; WOLDS PCN</c:v>
                </c:pt>
                <c:pt idx="16">
                  <c:v>PANACEA PCN</c:v>
                </c:pt>
                <c:pt idx="17">
                  <c:v>FRESHNEY PELHAM NEL PCN</c:v>
                </c:pt>
                <c:pt idx="18">
                  <c:v>WEST OUTER AND NORTH EAST YORK PCN</c:v>
                </c:pt>
                <c:pt idx="19">
                  <c:v>NORTH LINCOLNSHIRE SOUTH PCN</c:v>
                </c:pt>
                <c:pt idx="20">
                  <c:v>BRIDLINGTON PCN</c:v>
                </c:pt>
                <c:pt idx="21">
                  <c:v>HAMBLETON SOUTH PCN</c:v>
                </c:pt>
                <c:pt idx="22">
                  <c:v>NORTH LINCOLNSHIRE WEST PCN</c:v>
                </c:pt>
                <c:pt idx="23">
                  <c:v>SELBY TOWN PCN</c:v>
                </c:pt>
                <c:pt idx="24">
                  <c:v>MOWBRAY SQUARE PCN</c:v>
                </c:pt>
                <c:pt idx="25">
                  <c:v>YORKSHIRE EAST PCN</c:v>
                </c:pt>
                <c:pt idx="26">
                  <c:v>BEVERLEY PCN</c:v>
                </c:pt>
                <c:pt idx="27">
                  <c:v>CYGNET EAST RIDING PCN</c:v>
                </c:pt>
                <c:pt idx="28">
                  <c:v>NORTH LINCOLNSHIRE NORTH PCN</c:v>
                </c:pt>
                <c:pt idx="29">
                  <c:v>NORTH RIDING HEALTHY COMMUNITY PCN</c:v>
                </c:pt>
                <c:pt idx="30">
                  <c:v>HAMBLETON NORTH PCN</c:v>
                </c:pt>
                <c:pt idx="31">
                  <c:v>HEART OF HARROGATE PCN</c:v>
                </c:pt>
                <c:pt idx="32">
                  <c:v>RIVER &amp; WOLDS EAST RIDING PCN</c:v>
                </c:pt>
                <c:pt idx="33">
                  <c:v>SOUTH HAMBLETON &amp; RYEDALE PCN</c:v>
                </c:pt>
                <c:pt idx="34">
                  <c:v>RICHMONDSHIRE PCN</c:v>
                </c:pt>
                <c:pt idx="35">
                  <c:v>RIPON &amp; MASHAM PCN</c:v>
                </c:pt>
                <c:pt idx="36">
                  <c:v>MERIDIAN HEALTH GROUP NEL PCN</c:v>
                </c:pt>
                <c:pt idx="37">
                  <c:v>KNARESBOROUGH &amp; RURAL PCN</c:v>
                </c:pt>
                <c:pt idx="38">
                  <c:v>WHITBY COAST &amp; MOORS PCN</c:v>
                </c:pt>
              </c:strCache>
            </c:strRef>
          </c:cat>
          <c:val>
            <c:numRef>
              <c:f>Sheet1!$C$2:$C$45</c:f>
              <c:numCache>
                <c:formatCode>0%</c:formatCode>
                <c:ptCount val="44"/>
                <c:pt idx="0">
                  <c:v>0.53</c:v>
                </c:pt>
                <c:pt idx="1">
                  <c:v>0.55000000000000004</c:v>
                </c:pt>
                <c:pt idx="2">
                  <c:v>0.56000000000000005</c:v>
                </c:pt>
                <c:pt idx="3">
                  <c:v>0.56999999999999995</c:v>
                </c:pt>
                <c:pt idx="4">
                  <c:v>0.57999999999999996</c:v>
                </c:pt>
                <c:pt idx="5">
                  <c:v>0.6</c:v>
                </c:pt>
                <c:pt idx="6">
                  <c:v>0.64</c:v>
                </c:pt>
                <c:pt idx="7">
                  <c:v>0.65</c:v>
                </c:pt>
                <c:pt idx="8">
                  <c:v>0.65</c:v>
                </c:pt>
                <c:pt idx="9">
                  <c:v>0.66</c:v>
                </c:pt>
                <c:pt idx="10">
                  <c:v>0.66</c:v>
                </c:pt>
                <c:pt idx="11">
                  <c:v>0.67</c:v>
                </c:pt>
                <c:pt idx="12">
                  <c:v>-10</c:v>
                </c:pt>
                <c:pt idx="13">
                  <c:v>0.68</c:v>
                </c:pt>
                <c:pt idx="14">
                  <c:v>0.68</c:v>
                </c:pt>
                <c:pt idx="15">
                  <c:v>0.68</c:v>
                </c:pt>
                <c:pt idx="16">
                  <c:v>0.68</c:v>
                </c:pt>
                <c:pt idx="17">
                  <c:v>0.69</c:v>
                </c:pt>
                <c:pt idx="18">
                  <c:v>0.69</c:v>
                </c:pt>
                <c:pt idx="19">
                  <c:v>0.69</c:v>
                </c:pt>
                <c:pt idx="20">
                  <c:v>0.69</c:v>
                </c:pt>
                <c:pt idx="21">
                  <c:v>0.69</c:v>
                </c:pt>
                <c:pt idx="22">
                  <c:v>0.69</c:v>
                </c:pt>
                <c:pt idx="23">
                  <c:v>0.69</c:v>
                </c:pt>
                <c:pt idx="24">
                  <c:v>0.7</c:v>
                </c:pt>
                <c:pt idx="25">
                  <c:v>0.71</c:v>
                </c:pt>
                <c:pt idx="26">
                  <c:v>0.71</c:v>
                </c:pt>
                <c:pt idx="27">
                  <c:v>0.72</c:v>
                </c:pt>
                <c:pt idx="28">
                  <c:v>0.72</c:v>
                </c:pt>
                <c:pt idx="29">
                  <c:v>0.75</c:v>
                </c:pt>
                <c:pt idx="30">
                  <c:v>0.75</c:v>
                </c:pt>
                <c:pt idx="31">
                  <c:v>0.75</c:v>
                </c:pt>
                <c:pt idx="32">
                  <c:v>0.75</c:v>
                </c:pt>
                <c:pt idx="33">
                  <c:v>0.76</c:v>
                </c:pt>
                <c:pt idx="34">
                  <c:v>0.79</c:v>
                </c:pt>
                <c:pt idx="35">
                  <c:v>0.79</c:v>
                </c:pt>
                <c:pt idx="36">
                  <c:v>0.79</c:v>
                </c:pt>
                <c:pt idx="37">
                  <c:v>0.79</c:v>
                </c:pt>
                <c:pt idx="38">
                  <c:v>0.83</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0.68</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101504"/>
        <c:axId val="118104064"/>
      </c:lineChart>
      <c:catAx>
        <c:axId val="11810150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104064"/>
        <c:crosses val="autoZero"/>
        <c:auto val="1"/>
        <c:lblAlgn val="ctr"/>
        <c:lblOffset val="100"/>
        <c:noMultiLvlLbl val="0"/>
      </c:catAx>
      <c:valAx>
        <c:axId val="11810406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101504"/>
        <c:crosses val="autoZero"/>
        <c:crossBetween val="between"/>
      </c:valAx>
      <c:valAx>
        <c:axId val="118105600"/>
        <c:scaling>
          <c:orientation val="minMax"/>
          <c:max val="1"/>
          <c:min val="0"/>
        </c:scaling>
        <c:delete val="0"/>
        <c:axPos val="r"/>
        <c:numFmt formatCode="0%" sourceLinked="1"/>
        <c:majorTickMark val="none"/>
        <c:minorTickMark val="none"/>
        <c:tickLblPos val="none"/>
        <c:spPr>
          <a:ln>
            <a:noFill/>
          </a:ln>
        </c:spPr>
        <c:crossAx val="118107136"/>
        <c:crosses val="max"/>
        <c:crossBetween val="between"/>
      </c:valAx>
      <c:catAx>
        <c:axId val="118107136"/>
        <c:scaling>
          <c:orientation val="minMax"/>
        </c:scaling>
        <c:delete val="1"/>
        <c:axPos val="b"/>
        <c:numFmt formatCode="General" sourceLinked="1"/>
        <c:majorTickMark val="out"/>
        <c:minorTickMark val="none"/>
        <c:tickLblPos val="nextTo"/>
        <c:crossAx val="11810560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91</c:v>
                </c:pt>
                <c:pt idx="1">
                  <c:v>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82</c:v>
                </c:pt>
                <c:pt idx="1">
                  <c:v>15</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HULL MODALITY PARTNERSHIP PCN</c:v>
                </c:pt>
                <c:pt idx="1">
                  <c:v>PRIORY MEDICAL GROUP YORK PCN</c:v>
                </c:pt>
                <c:pt idx="2">
                  <c:v>SCARBOROUGH CORE PCN</c:v>
                </c:pt>
                <c:pt idx="3">
                  <c:v>HARTHILL EAST RIDING PCN</c:v>
                </c:pt>
                <c:pt idx="4">
                  <c:v>HULL MEDICAS PCN</c:v>
                </c:pt>
                <c:pt idx="5">
                  <c:v>HULL NEXUS PCN</c:v>
                </c:pt>
                <c:pt idx="6">
                  <c:v>YORK CITY CENTRE PCN</c:v>
                </c:pt>
                <c:pt idx="7">
                  <c:v>WEST OUTER AND NORTH EAST YORK PCN</c:v>
                </c:pt>
                <c:pt idx="8">
                  <c:v>HULL SYMPHONIE PCN</c:v>
                </c:pt>
                <c:pt idx="9">
                  <c:v>BRIDLINGTON PCN</c:v>
                </c:pt>
                <c:pt idx="10">
                  <c:v>HOLDERNESS PRIMARY CARE HOME PCN</c:v>
                </c:pt>
                <c:pt idx="11">
                  <c:v>HULL BEVAN LTD PCN</c:v>
                </c:pt>
                <c:pt idx="12">
                  <c:v>ICS</c:v>
                </c:pt>
                <c:pt idx="13">
                  <c:v>HAMBLETON SOUTH PCN</c:v>
                </c:pt>
                <c:pt idx="14">
                  <c:v>RIVER &amp; WOLDS EAST RIDING PCN</c:v>
                </c:pt>
                <c:pt idx="15">
                  <c:v>NORTH LINCOLNSHIRE EAST PCN</c:v>
                </c:pt>
                <c:pt idx="16">
                  <c:v>YORK MEDICAL GROUP PCN</c:v>
                </c:pt>
                <c:pt idx="17">
                  <c:v>NORTH LINCOLNSHIRE WEST PCN</c:v>
                </c:pt>
                <c:pt idx="18">
                  <c:v>YORKSHIRE COAST &amp; WOLDS PCN</c:v>
                </c:pt>
                <c:pt idx="19">
                  <c:v>YORKSHIRE EAST PCN</c:v>
                </c:pt>
                <c:pt idx="20">
                  <c:v>FILEY AND SCARBOROUGH PCN</c:v>
                </c:pt>
                <c:pt idx="21">
                  <c:v>TADCASTER AND SELBY PCN</c:v>
                </c:pt>
                <c:pt idx="22">
                  <c:v>NORTH LINCOLNSHIRE SOUTH PCN</c:v>
                </c:pt>
                <c:pt idx="23">
                  <c:v>CYGNET EAST RIDING PCN</c:v>
                </c:pt>
                <c:pt idx="24">
                  <c:v>SELBY TOWN PCN</c:v>
                </c:pt>
                <c:pt idx="25">
                  <c:v>HEART OF HARROGATE PCN</c:v>
                </c:pt>
                <c:pt idx="26">
                  <c:v>PANACEA PCN</c:v>
                </c:pt>
                <c:pt idx="27">
                  <c:v>FRESHNEY PELHAM NEL PCN</c:v>
                </c:pt>
                <c:pt idx="28">
                  <c:v>SOUTH HAMBLETON &amp; RYEDALE PCN</c:v>
                </c:pt>
                <c:pt idx="29">
                  <c:v>NORTH LINCOLNSHIRE NORTH PCN</c:v>
                </c:pt>
                <c:pt idx="30">
                  <c:v>HAMBLETON NORTH PCN</c:v>
                </c:pt>
                <c:pt idx="31">
                  <c:v>WHITBY COAST &amp; MOORS PCN</c:v>
                </c:pt>
                <c:pt idx="32">
                  <c:v>BEVERLEY PCN</c:v>
                </c:pt>
                <c:pt idx="33">
                  <c:v>MOWBRAY SQUARE PCN</c:v>
                </c:pt>
                <c:pt idx="34">
                  <c:v>MERIDIAN HEALTH GROUP NEL PCN</c:v>
                </c:pt>
                <c:pt idx="35">
                  <c:v>NORTH RIDING HEALTHY COMMUNITY PCN</c:v>
                </c:pt>
                <c:pt idx="36">
                  <c:v>RICHMONDSHIRE PCN</c:v>
                </c:pt>
                <c:pt idx="37">
                  <c:v>RIPON &amp; MASHAM PCN</c:v>
                </c:pt>
                <c:pt idx="38">
                  <c:v>KNARESBOROUGH &amp; RURAL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9"/>
                <c:pt idx="0">
                  <c:v>HULL MODALITY PARTNERSHIP PCN</c:v>
                </c:pt>
                <c:pt idx="1">
                  <c:v>PRIORY MEDICAL GROUP YORK PCN</c:v>
                </c:pt>
                <c:pt idx="2">
                  <c:v>SCARBOROUGH CORE PCN</c:v>
                </c:pt>
                <c:pt idx="3">
                  <c:v>HARTHILL EAST RIDING PCN</c:v>
                </c:pt>
                <c:pt idx="4">
                  <c:v>HULL MEDICAS PCN</c:v>
                </c:pt>
                <c:pt idx="5">
                  <c:v>HULL NEXUS PCN</c:v>
                </c:pt>
                <c:pt idx="6">
                  <c:v>YORK CITY CENTRE PCN</c:v>
                </c:pt>
                <c:pt idx="7">
                  <c:v>WEST OUTER AND NORTH EAST YORK PCN</c:v>
                </c:pt>
                <c:pt idx="8">
                  <c:v>HULL SYMPHONIE PCN</c:v>
                </c:pt>
                <c:pt idx="9">
                  <c:v>BRIDLINGTON PCN</c:v>
                </c:pt>
                <c:pt idx="10">
                  <c:v>HOLDERNESS PRIMARY CARE HOME PCN</c:v>
                </c:pt>
                <c:pt idx="11">
                  <c:v>HULL BEVAN LTD PCN</c:v>
                </c:pt>
                <c:pt idx="12">
                  <c:v>ICS</c:v>
                </c:pt>
                <c:pt idx="13">
                  <c:v>HAMBLETON SOUTH PCN</c:v>
                </c:pt>
                <c:pt idx="14">
                  <c:v>RIVER &amp; WOLDS EAST RIDING PCN</c:v>
                </c:pt>
                <c:pt idx="15">
                  <c:v>NORTH LINCOLNSHIRE EAST PCN</c:v>
                </c:pt>
                <c:pt idx="16">
                  <c:v>YORK MEDICAL GROUP PCN</c:v>
                </c:pt>
                <c:pt idx="17">
                  <c:v>NORTH LINCOLNSHIRE WEST PCN</c:v>
                </c:pt>
                <c:pt idx="18">
                  <c:v>YORKSHIRE COAST &amp; WOLDS PCN</c:v>
                </c:pt>
                <c:pt idx="19">
                  <c:v>YORKSHIRE EAST PCN</c:v>
                </c:pt>
                <c:pt idx="20">
                  <c:v>FILEY AND SCARBOROUGH PCN</c:v>
                </c:pt>
                <c:pt idx="21">
                  <c:v>TADCASTER AND SELBY PCN</c:v>
                </c:pt>
                <c:pt idx="22">
                  <c:v>NORTH LINCOLNSHIRE SOUTH PCN</c:v>
                </c:pt>
                <c:pt idx="23">
                  <c:v>CYGNET EAST RIDING PCN</c:v>
                </c:pt>
                <c:pt idx="24">
                  <c:v>SELBY TOWN PCN</c:v>
                </c:pt>
                <c:pt idx="25">
                  <c:v>HEART OF HARROGATE PCN</c:v>
                </c:pt>
                <c:pt idx="26">
                  <c:v>PANACEA PCN</c:v>
                </c:pt>
                <c:pt idx="27">
                  <c:v>FRESHNEY PELHAM NEL PCN</c:v>
                </c:pt>
                <c:pt idx="28">
                  <c:v>SOUTH HAMBLETON &amp; RYEDALE PCN</c:v>
                </c:pt>
                <c:pt idx="29">
                  <c:v>NORTH LINCOLNSHIRE NORTH PCN</c:v>
                </c:pt>
                <c:pt idx="30">
                  <c:v>HAMBLETON NORTH PCN</c:v>
                </c:pt>
                <c:pt idx="31">
                  <c:v>WHITBY COAST &amp; MOORS PCN</c:v>
                </c:pt>
                <c:pt idx="32">
                  <c:v>BEVERLEY PCN</c:v>
                </c:pt>
                <c:pt idx="33">
                  <c:v>MOWBRAY SQUARE PCN</c:v>
                </c:pt>
                <c:pt idx="34">
                  <c:v>MERIDIAN HEALTH GROUP NEL PCN</c:v>
                </c:pt>
                <c:pt idx="35">
                  <c:v>NORTH RIDING HEALTHY COMMUNITY PCN</c:v>
                </c:pt>
                <c:pt idx="36">
                  <c:v>RICHMONDSHIRE PCN</c:v>
                </c:pt>
                <c:pt idx="37">
                  <c:v>RIPON &amp; MASHAM PCN</c:v>
                </c:pt>
                <c:pt idx="38">
                  <c:v>KNARESBOROUGH &amp; RURAL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HULL MODALITY PARTNERSHIP PCN</c:v>
                </c:pt>
                <c:pt idx="1">
                  <c:v>PRIORY MEDICAL GROUP YORK PCN</c:v>
                </c:pt>
                <c:pt idx="2">
                  <c:v>SCARBOROUGH CORE PCN</c:v>
                </c:pt>
                <c:pt idx="3">
                  <c:v>HARTHILL EAST RIDING PCN</c:v>
                </c:pt>
                <c:pt idx="4">
                  <c:v>HULL MEDICAS PCN</c:v>
                </c:pt>
                <c:pt idx="5">
                  <c:v>HULL NEXUS PCN</c:v>
                </c:pt>
                <c:pt idx="6">
                  <c:v>YORK CITY CENTRE PCN</c:v>
                </c:pt>
                <c:pt idx="7">
                  <c:v>WEST OUTER AND NORTH EAST YORK PCN</c:v>
                </c:pt>
                <c:pt idx="8">
                  <c:v>HULL SYMPHONIE PCN</c:v>
                </c:pt>
                <c:pt idx="9">
                  <c:v>BRIDLINGTON PCN</c:v>
                </c:pt>
                <c:pt idx="10">
                  <c:v>HOLDERNESS PRIMARY CARE HOME PCN</c:v>
                </c:pt>
                <c:pt idx="11">
                  <c:v>HULL BEVAN LTD PCN</c:v>
                </c:pt>
                <c:pt idx="12">
                  <c:v>ICS</c:v>
                </c:pt>
                <c:pt idx="13">
                  <c:v>HAMBLETON SOUTH PCN</c:v>
                </c:pt>
                <c:pt idx="14">
                  <c:v>RIVER &amp; WOLDS EAST RIDING PCN</c:v>
                </c:pt>
                <c:pt idx="15">
                  <c:v>NORTH LINCOLNSHIRE EAST PCN</c:v>
                </c:pt>
                <c:pt idx="16">
                  <c:v>YORK MEDICAL GROUP PCN</c:v>
                </c:pt>
                <c:pt idx="17">
                  <c:v>NORTH LINCOLNSHIRE WEST PCN</c:v>
                </c:pt>
                <c:pt idx="18">
                  <c:v>YORKSHIRE COAST &amp; WOLDS PCN</c:v>
                </c:pt>
                <c:pt idx="19">
                  <c:v>YORKSHIRE EAST PCN</c:v>
                </c:pt>
                <c:pt idx="20">
                  <c:v>FILEY AND SCARBOROUGH PCN</c:v>
                </c:pt>
                <c:pt idx="21">
                  <c:v>TADCASTER AND SELBY PCN</c:v>
                </c:pt>
                <c:pt idx="22">
                  <c:v>NORTH LINCOLNSHIRE SOUTH PCN</c:v>
                </c:pt>
                <c:pt idx="23">
                  <c:v>CYGNET EAST RIDING PCN</c:v>
                </c:pt>
                <c:pt idx="24">
                  <c:v>SELBY TOWN PCN</c:v>
                </c:pt>
                <c:pt idx="25">
                  <c:v>HEART OF HARROGATE PCN</c:v>
                </c:pt>
                <c:pt idx="26">
                  <c:v>PANACEA PCN</c:v>
                </c:pt>
                <c:pt idx="27">
                  <c:v>FRESHNEY PELHAM NEL PCN</c:v>
                </c:pt>
                <c:pt idx="28">
                  <c:v>SOUTH HAMBLETON &amp; RYEDALE PCN</c:v>
                </c:pt>
                <c:pt idx="29">
                  <c:v>NORTH LINCOLNSHIRE NORTH PCN</c:v>
                </c:pt>
                <c:pt idx="30">
                  <c:v>HAMBLETON NORTH PCN</c:v>
                </c:pt>
                <c:pt idx="31">
                  <c:v>WHITBY COAST &amp; MOORS PCN</c:v>
                </c:pt>
                <c:pt idx="32">
                  <c:v>BEVERLEY PCN</c:v>
                </c:pt>
                <c:pt idx="33">
                  <c:v>MOWBRAY SQUARE PCN</c:v>
                </c:pt>
                <c:pt idx="34">
                  <c:v>MERIDIAN HEALTH GROUP NEL PCN</c:v>
                </c:pt>
                <c:pt idx="35">
                  <c:v>NORTH RIDING HEALTHY COMMUNITY PCN</c:v>
                </c:pt>
                <c:pt idx="36">
                  <c:v>RICHMONDSHIRE PCN</c:v>
                </c:pt>
                <c:pt idx="37">
                  <c:v>RIPON &amp; MASHAM PCN</c:v>
                </c:pt>
                <c:pt idx="38">
                  <c:v>KNARESBOROUGH &amp; RURAL PCN</c:v>
                </c:pt>
              </c:strCache>
            </c:strRef>
          </c:cat>
          <c:val>
            <c:numRef>
              <c:f>Sheet1!$F$2:$F$45</c:f>
              <c:numCache>
                <c:formatCode>General</c:formatCode>
                <c:ptCount val="44"/>
                <c:pt idx="0">
                  <c:v>0.67</c:v>
                </c:pt>
                <c:pt idx="1">
                  <c:v>0.72</c:v>
                </c:pt>
                <c:pt idx="2">
                  <c:v>0.72</c:v>
                </c:pt>
                <c:pt idx="3">
                  <c:v>0.74</c:v>
                </c:pt>
                <c:pt idx="4">
                  <c:v>0.76</c:v>
                </c:pt>
                <c:pt idx="5">
                  <c:v>0.78</c:v>
                </c:pt>
                <c:pt idx="6">
                  <c:v>0.78</c:v>
                </c:pt>
                <c:pt idx="7">
                  <c:v>0.79</c:v>
                </c:pt>
                <c:pt idx="8">
                  <c:v>0.79</c:v>
                </c:pt>
                <c:pt idx="9">
                  <c:v>0.8</c:v>
                </c:pt>
                <c:pt idx="10">
                  <c:v>0.81</c:v>
                </c:pt>
                <c:pt idx="11">
                  <c:v>0.81</c:v>
                </c:pt>
                <c:pt idx="12">
                  <c:v>0.82</c:v>
                </c:pt>
                <c:pt idx="13">
                  <c:v>0.82</c:v>
                </c:pt>
                <c:pt idx="14">
                  <c:v>0.82</c:v>
                </c:pt>
                <c:pt idx="15">
                  <c:v>0.83</c:v>
                </c:pt>
                <c:pt idx="16">
                  <c:v>0.83</c:v>
                </c:pt>
                <c:pt idx="17">
                  <c:v>0.83</c:v>
                </c:pt>
                <c:pt idx="18">
                  <c:v>0.83</c:v>
                </c:pt>
                <c:pt idx="19">
                  <c:v>0.84</c:v>
                </c:pt>
                <c:pt idx="20">
                  <c:v>0.84</c:v>
                </c:pt>
                <c:pt idx="21">
                  <c:v>0.85</c:v>
                </c:pt>
                <c:pt idx="22">
                  <c:v>0.85</c:v>
                </c:pt>
                <c:pt idx="23">
                  <c:v>0.85</c:v>
                </c:pt>
                <c:pt idx="24">
                  <c:v>0.85</c:v>
                </c:pt>
                <c:pt idx="25">
                  <c:v>0.85</c:v>
                </c:pt>
                <c:pt idx="26">
                  <c:v>0.85</c:v>
                </c:pt>
                <c:pt idx="27">
                  <c:v>0.86</c:v>
                </c:pt>
                <c:pt idx="28">
                  <c:v>0.86</c:v>
                </c:pt>
                <c:pt idx="29">
                  <c:v>0.86</c:v>
                </c:pt>
                <c:pt idx="30">
                  <c:v>0.87</c:v>
                </c:pt>
                <c:pt idx="31">
                  <c:v>0.87</c:v>
                </c:pt>
                <c:pt idx="32">
                  <c:v>0.88</c:v>
                </c:pt>
                <c:pt idx="33">
                  <c:v>0.88</c:v>
                </c:pt>
                <c:pt idx="34">
                  <c:v>0.89</c:v>
                </c:pt>
                <c:pt idx="35">
                  <c:v>0.89</c:v>
                </c:pt>
                <c:pt idx="36">
                  <c:v>0.9</c:v>
                </c:pt>
                <c:pt idx="37">
                  <c:v>0.91</c:v>
                </c:pt>
                <c:pt idx="38">
                  <c:v>0.91</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9"/>
                <c:pt idx="0">
                  <c:v>HULL MODALITY PARTNERSHIP PCN</c:v>
                </c:pt>
                <c:pt idx="1">
                  <c:v>PRIORY MEDICAL GROUP YORK PCN</c:v>
                </c:pt>
                <c:pt idx="2">
                  <c:v>SCARBOROUGH CORE PCN</c:v>
                </c:pt>
                <c:pt idx="3">
                  <c:v>HARTHILL EAST RIDING PCN</c:v>
                </c:pt>
                <c:pt idx="4">
                  <c:v>HULL MEDICAS PCN</c:v>
                </c:pt>
                <c:pt idx="5">
                  <c:v>HULL NEXUS PCN</c:v>
                </c:pt>
                <c:pt idx="6">
                  <c:v>YORK CITY CENTRE PCN</c:v>
                </c:pt>
                <c:pt idx="7">
                  <c:v>WEST OUTER AND NORTH EAST YORK PCN</c:v>
                </c:pt>
                <c:pt idx="8">
                  <c:v>HULL SYMPHONIE PCN</c:v>
                </c:pt>
                <c:pt idx="9">
                  <c:v>BRIDLINGTON PCN</c:v>
                </c:pt>
                <c:pt idx="10">
                  <c:v>HOLDERNESS PRIMARY CARE HOME PCN</c:v>
                </c:pt>
                <c:pt idx="11">
                  <c:v>HULL BEVAN LTD PCN</c:v>
                </c:pt>
                <c:pt idx="12">
                  <c:v>ICS</c:v>
                </c:pt>
                <c:pt idx="13">
                  <c:v>HAMBLETON SOUTH PCN</c:v>
                </c:pt>
                <c:pt idx="14">
                  <c:v>RIVER &amp; WOLDS EAST RIDING PCN</c:v>
                </c:pt>
                <c:pt idx="15">
                  <c:v>NORTH LINCOLNSHIRE EAST PCN</c:v>
                </c:pt>
                <c:pt idx="16">
                  <c:v>YORK MEDICAL GROUP PCN</c:v>
                </c:pt>
                <c:pt idx="17">
                  <c:v>NORTH LINCOLNSHIRE WEST PCN</c:v>
                </c:pt>
                <c:pt idx="18">
                  <c:v>YORKSHIRE COAST &amp; WOLDS PCN</c:v>
                </c:pt>
                <c:pt idx="19">
                  <c:v>YORKSHIRE EAST PCN</c:v>
                </c:pt>
                <c:pt idx="20">
                  <c:v>FILEY AND SCARBOROUGH PCN</c:v>
                </c:pt>
                <c:pt idx="21">
                  <c:v>TADCASTER AND SELBY PCN</c:v>
                </c:pt>
                <c:pt idx="22">
                  <c:v>NORTH LINCOLNSHIRE SOUTH PCN</c:v>
                </c:pt>
                <c:pt idx="23">
                  <c:v>CYGNET EAST RIDING PCN</c:v>
                </c:pt>
                <c:pt idx="24">
                  <c:v>SELBY TOWN PCN</c:v>
                </c:pt>
                <c:pt idx="25">
                  <c:v>HEART OF HARROGATE PCN</c:v>
                </c:pt>
                <c:pt idx="26">
                  <c:v>PANACEA PCN</c:v>
                </c:pt>
                <c:pt idx="27">
                  <c:v>FRESHNEY PELHAM NEL PCN</c:v>
                </c:pt>
                <c:pt idx="28">
                  <c:v>SOUTH HAMBLETON &amp; RYEDALE PCN</c:v>
                </c:pt>
                <c:pt idx="29">
                  <c:v>NORTH LINCOLNSHIRE NORTH PCN</c:v>
                </c:pt>
                <c:pt idx="30">
                  <c:v>HAMBLETON NORTH PCN</c:v>
                </c:pt>
                <c:pt idx="31">
                  <c:v>WHITBY COAST &amp; MOORS PCN</c:v>
                </c:pt>
                <c:pt idx="32">
                  <c:v>BEVERLEY PCN</c:v>
                </c:pt>
                <c:pt idx="33">
                  <c:v>MOWBRAY SQUARE PCN</c:v>
                </c:pt>
                <c:pt idx="34">
                  <c:v>MERIDIAN HEALTH GROUP NEL PCN</c:v>
                </c:pt>
                <c:pt idx="35">
                  <c:v>NORTH RIDING HEALTHY COMMUNITY PCN</c:v>
                </c:pt>
                <c:pt idx="36">
                  <c:v>RICHMONDSHIRE PCN</c:v>
                </c:pt>
                <c:pt idx="37">
                  <c:v>RIPON &amp; MASHAM PCN</c:v>
                </c:pt>
                <c:pt idx="38">
                  <c:v>KNARESBOROUGH &amp; RURAL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9"/>
                <c:pt idx="0">
                  <c:v>HULL MODALITY PARTNERSHIP PCN</c:v>
                </c:pt>
                <c:pt idx="1">
                  <c:v>PRIORY MEDICAL GROUP YORK PCN</c:v>
                </c:pt>
                <c:pt idx="2">
                  <c:v>SCARBOROUGH CORE PCN</c:v>
                </c:pt>
                <c:pt idx="3">
                  <c:v>HARTHILL EAST RIDING PCN</c:v>
                </c:pt>
                <c:pt idx="4">
                  <c:v>HULL MEDICAS PCN</c:v>
                </c:pt>
                <c:pt idx="5">
                  <c:v>HULL NEXUS PCN</c:v>
                </c:pt>
                <c:pt idx="6">
                  <c:v>YORK CITY CENTRE PCN</c:v>
                </c:pt>
                <c:pt idx="7">
                  <c:v>WEST OUTER AND NORTH EAST YORK PCN</c:v>
                </c:pt>
                <c:pt idx="8">
                  <c:v>HULL SYMPHONIE PCN</c:v>
                </c:pt>
                <c:pt idx="9">
                  <c:v>BRIDLINGTON PCN</c:v>
                </c:pt>
                <c:pt idx="10">
                  <c:v>HOLDERNESS PRIMARY CARE HOME PCN</c:v>
                </c:pt>
                <c:pt idx="11">
                  <c:v>HULL BEVAN LTD PCN</c:v>
                </c:pt>
                <c:pt idx="12">
                  <c:v>ICS</c:v>
                </c:pt>
                <c:pt idx="13">
                  <c:v>HAMBLETON SOUTH PCN</c:v>
                </c:pt>
                <c:pt idx="14">
                  <c:v>RIVER &amp; WOLDS EAST RIDING PCN</c:v>
                </c:pt>
                <c:pt idx="15">
                  <c:v>NORTH LINCOLNSHIRE EAST PCN</c:v>
                </c:pt>
                <c:pt idx="16">
                  <c:v>YORK MEDICAL GROUP PCN</c:v>
                </c:pt>
                <c:pt idx="17">
                  <c:v>NORTH LINCOLNSHIRE WEST PCN</c:v>
                </c:pt>
                <c:pt idx="18">
                  <c:v>YORKSHIRE COAST &amp; WOLDS PCN</c:v>
                </c:pt>
                <c:pt idx="19">
                  <c:v>YORKSHIRE EAST PCN</c:v>
                </c:pt>
                <c:pt idx="20">
                  <c:v>FILEY AND SCARBOROUGH PCN</c:v>
                </c:pt>
                <c:pt idx="21">
                  <c:v>TADCASTER AND SELBY PCN</c:v>
                </c:pt>
                <c:pt idx="22">
                  <c:v>NORTH LINCOLNSHIRE SOUTH PCN</c:v>
                </c:pt>
                <c:pt idx="23">
                  <c:v>CYGNET EAST RIDING PCN</c:v>
                </c:pt>
                <c:pt idx="24">
                  <c:v>SELBY TOWN PCN</c:v>
                </c:pt>
                <c:pt idx="25">
                  <c:v>HEART OF HARROGATE PCN</c:v>
                </c:pt>
                <c:pt idx="26">
                  <c:v>PANACEA PCN</c:v>
                </c:pt>
                <c:pt idx="27">
                  <c:v>FRESHNEY PELHAM NEL PCN</c:v>
                </c:pt>
                <c:pt idx="28">
                  <c:v>SOUTH HAMBLETON &amp; RYEDALE PCN</c:v>
                </c:pt>
                <c:pt idx="29">
                  <c:v>NORTH LINCOLNSHIRE NORTH PCN</c:v>
                </c:pt>
                <c:pt idx="30">
                  <c:v>HAMBLETON NORTH PCN</c:v>
                </c:pt>
                <c:pt idx="31">
                  <c:v>WHITBY COAST &amp; MOORS PCN</c:v>
                </c:pt>
                <c:pt idx="32">
                  <c:v>BEVERLEY PCN</c:v>
                </c:pt>
                <c:pt idx="33">
                  <c:v>MOWBRAY SQUARE PCN</c:v>
                </c:pt>
                <c:pt idx="34">
                  <c:v>MERIDIAN HEALTH GROUP NEL PCN</c:v>
                </c:pt>
                <c:pt idx="35">
                  <c:v>NORTH RIDING HEALTHY COMMUNITY PCN</c:v>
                </c:pt>
                <c:pt idx="36">
                  <c:v>RICHMONDSHIRE PCN</c:v>
                </c:pt>
                <c:pt idx="37">
                  <c:v>RIPON &amp; MASHAM PCN</c:v>
                </c:pt>
                <c:pt idx="38">
                  <c:v>KNARESBOROUGH &amp; RURAL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533568"/>
        <c:axId val="1215317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HULL MODALITY PARTNERSHIP PCN</c:v>
                </c:pt>
                <c:pt idx="1">
                  <c:v>PRIORY MEDICAL GROUP YORK PCN</c:v>
                </c:pt>
                <c:pt idx="2">
                  <c:v>SCARBOROUGH CORE PCN</c:v>
                </c:pt>
                <c:pt idx="3">
                  <c:v>HARTHILL EAST RIDING PCN</c:v>
                </c:pt>
                <c:pt idx="4">
                  <c:v>HULL MEDICAS PCN</c:v>
                </c:pt>
                <c:pt idx="5">
                  <c:v>HULL NEXUS PCN</c:v>
                </c:pt>
                <c:pt idx="6">
                  <c:v>YORK CITY CENTRE PCN</c:v>
                </c:pt>
                <c:pt idx="7">
                  <c:v>WEST OUTER AND NORTH EAST YORK PCN</c:v>
                </c:pt>
                <c:pt idx="8">
                  <c:v>HULL SYMPHONIE PCN</c:v>
                </c:pt>
                <c:pt idx="9">
                  <c:v>BRIDLINGTON PCN</c:v>
                </c:pt>
                <c:pt idx="10">
                  <c:v>HOLDERNESS PRIMARY CARE HOME PCN</c:v>
                </c:pt>
                <c:pt idx="11">
                  <c:v>HULL BEVAN LTD PCN</c:v>
                </c:pt>
                <c:pt idx="12">
                  <c:v>ICS</c:v>
                </c:pt>
                <c:pt idx="13">
                  <c:v>HAMBLETON SOUTH PCN</c:v>
                </c:pt>
                <c:pt idx="14">
                  <c:v>RIVER &amp; WOLDS EAST RIDING PCN</c:v>
                </c:pt>
                <c:pt idx="15">
                  <c:v>NORTH LINCOLNSHIRE EAST PCN</c:v>
                </c:pt>
                <c:pt idx="16">
                  <c:v>YORK MEDICAL GROUP PCN</c:v>
                </c:pt>
                <c:pt idx="17">
                  <c:v>NORTH LINCOLNSHIRE WEST PCN</c:v>
                </c:pt>
                <c:pt idx="18">
                  <c:v>YORKSHIRE COAST &amp; WOLDS PCN</c:v>
                </c:pt>
                <c:pt idx="19">
                  <c:v>YORKSHIRE EAST PCN</c:v>
                </c:pt>
                <c:pt idx="20">
                  <c:v>FILEY AND SCARBOROUGH PCN</c:v>
                </c:pt>
                <c:pt idx="21">
                  <c:v>TADCASTER AND SELBY PCN</c:v>
                </c:pt>
                <c:pt idx="22">
                  <c:v>NORTH LINCOLNSHIRE SOUTH PCN</c:v>
                </c:pt>
                <c:pt idx="23">
                  <c:v>CYGNET EAST RIDING PCN</c:v>
                </c:pt>
                <c:pt idx="24">
                  <c:v>SELBY TOWN PCN</c:v>
                </c:pt>
                <c:pt idx="25">
                  <c:v>HEART OF HARROGATE PCN</c:v>
                </c:pt>
                <c:pt idx="26">
                  <c:v>PANACEA PCN</c:v>
                </c:pt>
                <c:pt idx="27">
                  <c:v>FRESHNEY PELHAM NEL PCN</c:v>
                </c:pt>
                <c:pt idx="28">
                  <c:v>SOUTH HAMBLETON &amp; RYEDALE PCN</c:v>
                </c:pt>
                <c:pt idx="29">
                  <c:v>NORTH LINCOLNSHIRE NORTH PCN</c:v>
                </c:pt>
                <c:pt idx="30">
                  <c:v>HAMBLETON NORTH PCN</c:v>
                </c:pt>
                <c:pt idx="31">
                  <c:v>WHITBY COAST &amp; MOORS PCN</c:v>
                </c:pt>
                <c:pt idx="32">
                  <c:v>BEVERLEY PCN</c:v>
                </c:pt>
                <c:pt idx="33">
                  <c:v>MOWBRAY SQUARE PCN</c:v>
                </c:pt>
                <c:pt idx="34">
                  <c:v>MERIDIAN HEALTH GROUP NEL PCN</c:v>
                </c:pt>
                <c:pt idx="35">
                  <c:v>NORTH RIDING HEALTHY COMMUNITY PCN</c:v>
                </c:pt>
                <c:pt idx="36">
                  <c:v>RICHMONDSHIRE PCN</c:v>
                </c:pt>
                <c:pt idx="37">
                  <c:v>RIPON &amp; MASHAM PCN</c:v>
                </c:pt>
                <c:pt idx="38">
                  <c:v>KNARESBOROUGH &amp; RURAL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9"/>
                <c:pt idx="0">
                  <c:v>HULL MODALITY PARTNERSHIP PCN</c:v>
                </c:pt>
                <c:pt idx="1">
                  <c:v>PRIORY MEDICAL GROUP YORK PCN</c:v>
                </c:pt>
                <c:pt idx="2">
                  <c:v>SCARBOROUGH CORE PCN</c:v>
                </c:pt>
                <c:pt idx="3">
                  <c:v>HARTHILL EAST RIDING PCN</c:v>
                </c:pt>
                <c:pt idx="4">
                  <c:v>HULL MEDICAS PCN</c:v>
                </c:pt>
                <c:pt idx="5">
                  <c:v>HULL NEXUS PCN</c:v>
                </c:pt>
                <c:pt idx="6">
                  <c:v>YORK CITY CENTRE PCN</c:v>
                </c:pt>
                <c:pt idx="7">
                  <c:v>WEST OUTER AND NORTH EAST YORK PCN</c:v>
                </c:pt>
                <c:pt idx="8">
                  <c:v>HULL SYMPHONIE PCN</c:v>
                </c:pt>
                <c:pt idx="9">
                  <c:v>BRIDLINGTON PCN</c:v>
                </c:pt>
                <c:pt idx="10">
                  <c:v>HOLDERNESS PRIMARY CARE HOME PCN</c:v>
                </c:pt>
                <c:pt idx="11">
                  <c:v>HULL BEVAN LTD PCN</c:v>
                </c:pt>
                <c:pt idx="12">
                  <c:v>ICS</c:v>
                </c:pt>
                <c:pt idx="13">
                  <c:v>HAMBLETON SOUTH PCN</c:v>
                </c:pt>
                <c:pt idx="14">
                  <c:v>RIVER &amp; WOLDS EAST RIDING PCN</c:v>
                </c:pt>
                <c:pt idx="15">
                  <c:v>NORTH LINCOLNSHIRE EAST PCN</c:v>
                </c:pt>
                <c:pt idx="16">
                  <c:v>YORK MEDICAL GROUP PCN</c:v>
                </c:pt>
                <c:pt idx="17">
                  <c:v>NORTH LINCOLNSHIRE WEST PCN</c:v>
                </c:pt>
                <c:pt idx="18">
                  <c:v>YORKSHIRE COAST &amp; WOLDS PCN</c:v>
                </c:pt>
                <c:pt idx="19">
                  <c:v>YORKSHIRE EAST PCN</c:v>
                </c:pt>
                <c:pt idx="20">
                  <c:v>FILEY AND SCARBOROUGH PCN</c:v>
                </c:pt>
                <c:pt idx="21">
                  <c:v>TADCASTER AND SELBY PCN</c:v>
                </c:pt>
                <c:pt idx="22">
                  <c:v>NORTH LINCOLNSHIRE SOUTH PCN</c:v>
                </c:pt>
                <c:pt idx="23">
                  <c:v>CYGNET EAST RIDING PCN</c:v>
                </c:pt>
                <c:pt idx="24">
                  <c:v>SELBY TOWN PCN</c:v>
                </c:pt>
                <c:pt idx="25">
                  <c:v>HEART OF HARROGATE PCN</c:v>
                </c:pt>
                <c:pt idx="26">
                  <c:v>PANACEA PCN</c:v>
                </c:pt>
                <c:pt idx="27">
                  <c:v>FRESHNEY PELHAM NEL PCN</c:v>
                </c:pt>
                <c:pt idx="28">
                  <c:v>SOUTH HAMBLETON &amp; RYEDALE PCN</c:v>
                </c:pt>
                <c:pt idx="29">
                  <c:v>NORTH LINCOLNSHIRE NORTH PCN</c:v>
                </c:pt>
                <c:pt idx="30">
                  <c:v>HAMBLETON NORTH PCN</c:v>
                </c:pt>
                <c:pt idx="31">
                  <c:v>WHITBY COAST &amp; MOORS PCN</c:v>
                </c:pt>
                <c:pt idx="32">
                  <c:v>BEVERLEY PCN</c:v>
                </c:pt>
                <c:pt idx="33">
                  <c:v>MOWBRAY SQUARE PCN</c:v>
                </c:pt>
                <c:pt idx="34">
                  <c:v>MERIDIAN HEALTH GROUP NEL PCN</c:v>
                </c:pt>
                <c:pt idx="35">
                  <c:v>NORTH RIDING HEALTHY COMMUNITY PCN</c:v>
                </c:pt>
                <c:pt idx="36">
                  <c:v>RICHMONDSHIRE PCN</c:v>
                </c:pt>
                <c:pt idx="37">
                  <c:v>RIPON &amp; MASHAM PCN</c:v>
                </c:pt>
                <c:pt idx="38">
                  <c:v>KNARESBOROUGH &amp; RURAL PCN</c:v>
                </c:pt>
              </c:strCache>
            </c:strRef>
          </c:cat>
          <c:val>
            <c:numRef>
              <c:f>Sheet1!$C$2:$C$45</c:f>
              <c:numCache>
                <c:formatCode>0%</c:formatCode>
                <c:ptCount val="44"/>
                <c:pt idx="0">
                  <c:v>0.67</c:v>
                </c:pt>
                <c:pt idx="1">
                  <c:v>0.72</c:v>
                </c:pt>
                <c:pt idx="2">
                  <c:v>0.72</c:v>
                </c:pt>
                <c:pt idx="3">
                  <c:v>0.74</c:v>
                </c:pt>
                <c:pt idx="4">
                  <c:v>0.76</c:v>
                </c:pt>
                <c:pt idx="5">
                  <c:v>0.78</c:v>
                </c:pt>
                <c:pt idx="6">
                  <c:v>0.78</c:v>
                </c:pt>
                <c:pt idx="7">
                  <c:v>0.79</c:v>
                </c:pt>
                <c:pt idx="8">
                  <c:v>0.79</c:v>
                </c:pt>
                <c:pt idx="9">
                  <c:v>0.8</c:v>
                </c:pt>
                <c:pt idx="10">
                  <c:v>0.81</c:v>
                </c:pt>
                <c:pt idx="11">
                  <c:v>0.81</c:v>
                </c:pt>
                <c:pt idx="12">
                  <c:v>-10</c:v>
                </c:pt>
                <c:pt idx="13">
                  <c:v>0.82</c:v>
                </c:pt>
                <c:pt idx="14">
                  <c:v>0.82</c:v>
                </c:pt>
                <c:pt idx="15">
                  <c:v>0.83</c:v>
                </c:pt>
                <c:pt idx="16">
                  <c:v>0.83</c:v>
                </c:pt>
                <c:pt idx="17">
                  <c:v>0.83</c:v>
                </c:pt>
                <c:pt idx="18">
                  <c:v>0.83</c:v>
                </c:pt>
                <c:pt idx="19">
                  <c:v>0.84</c:v>
                </c:pt>
                <c:pt idx="20">
                  <c:v>0.84</c:v>
                </c:pt>
                <c:pt idx="21">
                  <c:v>0.85</c:v>
                </c:pt>
                <c:pt idx="22">
                  <c:v>0.85</c:v>
                </c:pt>
                <c:pt idx="23">
                  <c:v>0.85</c:v>
                </c:pt>
                <c:pt idx="24">
                  <c:v>0.85</c:v>
                </c:pt>
                <c:pt idx="25">
                  <c:v>0.85</c:v>
                </c:pt>
                <c:pt idx="26">
                  <c:v>0.85</c:v>
                </c:pt>
                <c:pt idx="27">
                  <c:v>0.86</c:v>
                </c:pt>
                <c:pt idx="28">
                  <c:v>0.86</c:v>
                </c:pt>
                <c:pt idx="29">
                  <c:v>0.86</c:v>
                </c:pt>
                <c:pt idx="30">
                  <c:v>0.87</c:v>
                </c:pt>
                <c:pt idx="31">
                  <c:v>0.87</c:v>
                </c:pt>
                <c:pt idx="32">
                  <c:v>0.88</c:v>
                </c:pt>
                <c:pt idx="33">
                  <c:v>0.88</c:v>
                </c:pt>
                <c:pt idx="34">
                  <c:v>0.89</c:v>
                </c:pt>
                <c:pt idx="35">
                  <c:v>0.89</c:v>
                </c:pt>
                <c:pt idx="36">
                  <c:v>0.9</c:v>
                </c:pt>
                <c:pt idx="37">
                  <c:v>0.91</c:v>
                </c:pt>
                <c:pt idx="38">
                  <c:v>0.91</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0.82</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515392"/>
        <c:axId val="121530240"/>
      </c:lineChart>
      <c:catAx>
        <c:axId val="121515392"/>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530240"/>
        <c:crosses val="autoZero"/>
        <c:auto val="1"/>
        <c:lblAlgn val="ctr"/>
        <c:lblOffset val="100"/>
        <c:noMultiLvlLbl val="0"/>
      </c:catAx>
      <c:valAx>
        <c:axId val="1215302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515392"/>
        <c:crosses val="autoZero"/>
        <c:crossBetween val="between"/>
      </c:valAx>
      <c:valAx>
        <c:axId val="121531776"/>
        <c:scaling>
          <c:orientation val="minMax"/>
          <c:max val="1"/>
          <c:min val="0"/>
        </c:scaling>
        <c:delete val="0"/>
        <c:axPos val="r"/>
        <c:numFmt formatCode="0%" sourceLinked="1"/>
        <c:majorTickMark val="none"/>
        <c:minorTickMark val="none"/>
        <c:tickLblPos val="none"/>
        <c:spPr>
          <a:ln>
            <a:noFill/>
          </a:ln>
        </c:spPr>
        <c:crossAx val="121533568"/>
        <c:crosses val="max"/>
        <c:crossBetween val="between"/>
      </c:valAx>
      <c:catAx>
        <c:axId val="121533568"/>
        <c:scaling>
          <c:orientation val="minMax"/>
        </c:scaling>
        <c:delete val="1"/>
        <c:axPos val="b"/>
        <c:numFmt formatCode="General" sourceLinked="1"/>
        <c:majorTickMark val="out"/>
        <c:minorTickMark val="none"/>
        <c:tickLblPos val="nextTo"/>
        <c:crossAx val="1215317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4</c:v>
                </c:pt>
                <c:pt idx="1">
                  <c:v>7</c:v>
                </c:pt>
                <c:pt idx="2">
                  <c:v>3</c:v>
                </c:pt>
                <c:pt idx="3">
                  <c:v>2</c:v>
                </c:pt>
                <c:pt idx="4">
                  <c:v>6</c:v>
                </c:pt>
                <c:pt idx="5">
                  <c:v>9</c:v>
                </c:pt>
                <c:pt idx="6">
                  <c:v>4</c:v>
                </c:pt>
                <c:pt idx="7">
                  <c:v>3</c:v>
                </c:pt>
                <c:pt idx="8">
                  <c:v>14</c:v>
                </c:pt>
                <c:pt idx="9">
                  <c:v>7</c:v>
                </c:pt>
                <c:pt idx="10">
                  <c:v>19</c:v>
                </c:pt>
                <c:pt idx="11">
                  <c:v>34</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838592"/>
        <c:axId val="121860864"/>
      </c:barChart>
      <c:catAx>
        <c:axId val="121838592"/>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860864"/>
        <c:crosses val="autoZero"/>
        <c:auto val="1"/>
        <c:lblAlgn val="ctr"/>
        <c:lblOffset val="100"/>
        <c:noMultiLvlLbl val="0"/>
      </c:catAx>
      <c:valAx>
        <c:axId val="12186086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838592"/>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32</c:v>
                </c:pt>
                <c:pt idx="1">
                  <c:v>38</c:v>
                </c:pt>
                <c:pt idx="2">
                  <c:v>16</c:v>
                </c:pt>
                <c:pt idx="3">
                  <c:v>9</c:v>
                </c:pt>
                <c:pt idx="4">
                  <c:v>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87</c:v>
                </c:pt>
                <c:pt idx="1">
                  <c:v>13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17</c:v>
                </c:pt>
                <c:pt idx="1">
                  <c:v>14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470208"/>
        <c:axId val="125471744"/>
      </c:lineChart>
      <c:catAx>
        <c:axId val="12547020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471744"/>
        <c:crosses val="autoZero"/>
        <c:auto val="1"/>
        <c:lblAlgn val="ctr"/>
        <c:lblOffset val="100"/>
        <c:noMultiLvlLbl val="0"/>
      </c:catAx>
      <c:valAx>
        <c:axId val="1254717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47020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HULL MODALITY PARTNERSHIP PCN</c:v>
                </c:pt>
                <c:pt idx="1">
                  <c:v>HOLDERNESS PRIMARY CARE HOME PCN</c:v>
                </c:pt>
                <c:pt idx="2">
                  <c:v>PRIORY MEDICAL GROUP YORK PCN</c:v>
                </c:pt>
                <c:pt idx="3">
                  <c:v>YORK MEDICAL GROUP PCN</c:v>
                </c:pt>
                <c:pt idx="4">
                  <c:v>HARTHILL EAST RIDING PCN</c:v>
                </c:pt>
                <c:pt idx="5">
                  <c:v>SCARBOROUGH CORE PCN</c:v>
                </c:pt>
                <c:pt idx="6">
                  <c:v>HULL MEDICAS PCN</c:v>
                </c:pt>
                <c:pt idx="7">
                  <c:v>HULL NEXUS PCN</c:v>
                </c:pt>
                <c:pt idx="8">
                  <c:v>BRIDLINGTON PCN</c:v>
                </c:pt>
                <c:pt idx="9">
                  <c:v>NORTH LINCOLNSHIRE WEST PCN</c:v>
                </c:pt>
                <c:pt idx="10">
                  <c:v>HULL SYMPHONIE PCN</c:v>
                </c:pt>
                <c:pt idx="11">
                  <c:v>NORTH LINCOLNSHIRE NORTH PCN</c:v>
                </c:pt>
                <c:pt idx="12">
                  <c:v>NORTH LINCOLNSHIRE SOUTH PCN</c:v>
                </c:pt>
                <c:pt idx="13">
                  <c:v>ICS</c:v>
                </c:pt>
                <c:pt idx="14">
                  <c:v>NORTH LINCOLNSHIRE EAST PCN</c:v>
                </c:pt>
                <c:pt idx="15">
                  <c:v>HAMBLETON SOUTH PCN</c:v>
                </c:pt>
                <c:pt idx="16">
                  <c:v>YORKSHIRE COAST &amp; WOLDS PCN</c:v>
                </c:pt>
                <c:pt idx="17">
                  <c:v>FRESHNEY PELHAM NEL PCN</c:v>
                </c:pt>
                <c:pt idx="18">
                  <c:v>SELBY TOWN PCN</c:v>
                </c:pt>
                <c:pt idx="19">
                  <c:v>MERIDIAN HEALTH GROUP NEL PCN</c:v>
                </c:pt>
                <c:pt idx="20">
                  <c:v>WEST OUTER AND NORTH EAST YORK PCN</c:v>
                </c:pt>
                <c:pt idx="21">
                  <c:v>YORK CITY CENTRE PCN</c:v>
                </c:pt>
                <c:pt idx="22">
                  <c:v>PANACEA PCN</c:v>
                </c:pt>
                <c:pt idx="23">
                  <c:v>HULL BEVAN LTD PCN</c:v>
                </c:pt>
                <c:pt idx="24">
                  <c:v>YORKSHIRE EAST PCN</c:v>
                </c:pt>
                <c:pt idx="25">
                  <c:v>CYGNET EAST RIDING PCN</c:v>
                </c:pt>
                <c:pt idx="26">
                  <c:v>HEART OF HARROGATE PCN</c:v>
                </c:pt>
                <c:pt idx="27">
                  <c:v>TADCASTER AND SELBY PCN</c:v>
                </c:pt>
                <c:pt idx="28">
                  <c:v>FILEY AND SCARBOROUGH PCN</c:v>
                </c:pt>
                <c:pt idx="29">
                  <c:v>BEVERLEY PCN</c:v>
                </c:pt>
                <c:pt idx="30">
                  <c:v>SOUTH HAMBLETON &amp; RYEDALE PCN</c:v>
                </c:pt>
                <c:pt idx="31">
                  <c:v>RIVER &amp; WOLDS EAST RIDING PCN</c:v>
                </c:pt>
                <c:pt idx="32">
                  <c:v>MOWBRAY SQUARE PCN</c:v>
                </c:pt>
                <c:pt idx="33">
                  <c:v>HAMBLETON NORTH PCN</c:v>
                </c:pt>
                <c:pt idx="34">
                  <c:v>WHITBY COAST &amp; MOORS PCN</c:v>
                </c:pt>
                <c:pt idx="35">
                  <c:v>RICHMONDSHIRE PCN</c:v>
                </c:pt>
                <c:pt idx="36">
                  <c:v>NORTH RIDING HEALTHY COMMUNITY PCN</c:v>
                </c:pt>
                <c:pt idx="37">
                  <c:v>KNARESBOROUGH &amp; RURAL PCN</c:v>
                </c:pt>
                <c:pt idx="38">
                  <c:v>RIPON &amp; MASHAM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39"/>
                <c:pt idx="0">
                  <c:v>HULL MODALITY PARTNERSHIP PCN</c:v>
                </c:pt>
                <c:pt idx="1">
                  <c:v>HOLDERNESS PRIMARY CARE HOME PCN</c:v>
                </c:pt>
                <c:pt idx="2">
                  <c:v>PRIORY MEDICAL GROUP YORK PCN</c:v>
                </c:pt>
                <c:pt idx="3">
                  <c:v>YORK MEDICAL GROUP PCN</c:v>
                </c:pt>
                <c:pt idx="4">
                  <c:v>HARTHILL EAST RIDING PCN</c:v>
                </c:pt>
                <c:pt idx="5">
                  <c:v>SCARBOROUGH CORE PCN</c:v>
                </c:pt>
                <c:pt idx="6">
                  <c:v>HULL MEDICAS PCN</c:v>
                </c:pt>
                <c:pt idx="7">
                  <c:v>HULL NEXUS PCN</c:v>
                </c:pt>
                <c:pt idx="8">
                  <c:v>BRIDLINGTON PCN</c:v>
                </c:pt>
                <c:pt idx="9">
                  <c:v>NORTH LINCOLNSHIRE WEST PCN</c:v>
                </c:pt>
                <c:pt idx="10">
                  <c:v>HULL SYMPHONIE PCN</c:v>
                </c:pt>
                <c:pt idx="11">
                  <c:v>NORTH LINCOLNSHIRE NORTH PCN</c:v>
                </c:pt>
                <c:pt idx="12">
                  <c:v>NORTH LINCOLNSHIRE SOUTH PCN</c:v>
                </c:pt>
                <c:pt idx="13">
                  <c:v>ICS</c:v>
                </c:pt>
                <c:pt idx="14">
                  <c:v>NORTH LINCOLNSHIRE EAST PCN</c:v>
                </c:pt>
                <c:pt idx="15">
                  <c:v>HAMBLETON SOUTH PCN</c:v>
                </c:pt>
                <c:pt idx="16">
                  <c:v>YORKSHIRE COAST &amp; WOLDS PCN</c:v>
                </c:pt>
                <c:pt idx="17">
                  <c:v>FRESHNEY PELHAM NEL PCN</c:v>
                </c:pt>
                <c:pt idx="18">
                  <c:v>SELBY TOWN PCN</c:v>
                </c:pt>
                <c:pt idx="19">
                  <c:v>MERIDIAN HEALTH GROUP NEL PCN</c:v>
                </c:pt>
                <c:pt idx="20">
                  <c:v>WEST OUTER AND NORTH EAST YORK PCN</c:v>
                </c:pt>
                <c:pt idx="21">
                  <c:v>YORK CITY CENTRE PCN</c:v>
                </c:pt>
                <c:pt idx="22">
                  <c:v>PANACEA PCN</c:v>
                </c:pt>
                <c:pt idx="23">
                  <c:v>HULL BEVAN LTD PCN</c:v>
                </c:pt>
                <c:pt idx="24">
                  <c:v>YORKSHIRE EAST PCN</c:v>
                </c:pt>
                <c:pt idx="25">
                  <c:v>CYGNET EAST RIDING PCN</c:v>
                </c:pt>
                <c:pt idx="26">
                  <c:v>HEART OF HARROGATE PCN</c:v>
                </c:pt>
                <c:pt idx="27">
                  <c:v>TADCASTER AND SELBY PCN</c:v>
                </c:pt>
                <c:pt idx="28">
                  <c:v>FILEY AND SCARBOROUGH PCN</c:v>
                </c:pt>
                <c:pt idx="29">
                  <c:v>BEVERLEY PCN</c:v>
                </c:pt>
                <c:pt idx="30">
                  <c:v>SOUTH HAMBLETON &amp; RYEDALE PCN</c:v>
                </c:pt>
                <c:pt idx="31">
                  <c:v>RIVER &amp; WOLDS EAST RIDING PCN</c:v>
                </c:pt>
                <c:pt idx="32">
                  <c:v>MOWBRAY SQUARE PCN</c:v>
                </c:pt>
                <c:pt idx="33">
                  <c:v>HAMBLETON NORTH PCN</c:v>
                </c:pt>
                <c:pt idx="34">
                  <c:v>WHITBY COAST &amp; MOORS PCN</c:v>
                </c:pt>
                <c:pt idx="35">
                  <c:v>RICHMONDSHIRE PCN</c:v>
                </c:pt>
                <c:pt idx="36">
                  <c:v>NORTH RIDING HEALTHY COMMUNITY PCN</c:v>
                </c:pt>
                <c:pt idx="37">
                  <c:v>KNARESBOROUGH &amp; RURAL PCN</c:v>
                </c:pt>
                <c:pt idx="38">
                  <c:v>RIPON &amp; MASHAM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HULL MODALITY PARTNERSHIP PCN</c:v>
                </c:pt>
                <c:pt idx="1">
                  <c:v>HOLDERNESS PRIMARY CARE HOME PCN</c:v>
                </c:pt>
                <c:pt idx="2">
                  <c:v>PRIORY MEDICAL GROUP YORK PCN</c:v>
                </c:pt>
                <c:pt idx="3">
                  <c:v>YORK MEDICAL GROUP PCN</c:v>
                </c:pt>
                <c:pt idx="4">
                  <c:v>HARTHILL EAST RIDING PCN</c:v>
                </c:pt>
                <c:pt idx="5">
                  <c:v>SCARBOROUGH CORE PCN</c:v>
                </c:pt>
                <c:pt idx="6">
                  <c:v>HULL MEDICAS PCN</c:v>
                </c:pt>
                <c:pt idx="7">
                  <c:v>HULL NEXUS PCN</c:v>
                </c:pt>
                <c:pt idx="8">
                  <c:v>BRIDLINGTON PCN</c:v>
                </c:pt>
                <c:pt idx="9">
                  <c:v>NORTH LINCOLNSHIRE WEST PCN</c:v>
                </c:pt>
                <c:pt idx="10">
                  <c:v>HULL SYMPHONIE PCN</c:v>
                </c:pt>
                <c:pt idx="11">
                  <c:v>NORTH LINCOLNSHIRE NORTH PCN</c:v>
                </c:pt>
                <c:pt idx="12">
                  <c:v>NORTH LINCOLNSHIRE SOUTH PCN</c:v>
                </c:pt>
                <c:pt idx="13">
                  <c:v>ICS</c:v>
                </c:pt>
                <c:pt idx="14">
                  <c:v>NORTH LINCOLNSHIRE EAST PCN</c:v>
                </c:pt>
                <c:pt idx="15">
                  <c:v>HAMBLETON SOUTH PCN</c:v>
                </c:pt>
                <c:pt idx="16">
                  <c:v>YORKSHIRE COAST &amp; WOLDS PCN</c:v>
                </c:pt>
                <c:pt idx="17">
                  <c:v>FRESHNEY PELHAM NEL PCN</c:v>
                </c:pt>
                <c:pt idx="18">
                  <c:v>SELBY TOWN PCN</c:v>
                </c:pt>
                <c:pt idx="19">
                  <c:v>MERIDIAN HEALTH GROUP NEL PCN</c:v>
                </c:pt>
                <c:pt idx="20">
                  <c:v>WEST OUTER AND NORTH EAST YORK PCN</c:v>
                </c:pt>
                <c:pt idx="21">
                  <c:v>YORK CITY CENTRE PCN</c:v>
                </c:pt>
                <c:pt idx="22">
                  <c:v>PANACEA PCN</c:v>
                </c:pt>
                <c:pt idx="23">
                  <c:v>HULL BEVAN LTD PCN</c:v>
                </c:pt>
                <c:pt idx="24">
                  <c:v>YORKSHIRE EAST PCN</c:v>
                </c:pt>
                <c:pt idx="25">
                  <c:v>CYGNET EAST RIDING PCN</c:v>
                </c:pt>
                <c:pt idx="26">
                  <c:v>HEART OF HARROGATE PCN</c:v>
                </c:pt>
                <c:pt idx="27">
                  <c:v>TADCASTER AND SELBY PCN</c:v>
                </c:pt>
                <c:pt idx="28">
                  <c:v>FILEY AND SCARBOROUGH PCN</c:v>
                </c:pt>
                <c:pt idx="29">
                  <c:v>BEVERLEY PCN</c:v>
                </c:pt>
                <c:pt idx="30">
                  <c:v>SOUTH HAMBLETON &amp; RYEDALE PCN</c:v>
                </c:pt>
                <c:pt idx="31">
                  <c:v>RIVER &amp; WOLDS EAST RIDING PCN</c:v>
                </c:pt>
                <c:pt idx="32">
                  <c:v>MOWBRAY SQUARE PCN</c:v>
                </c:pt>
                <c:pt idx="33">
                  <c:v>HAMBLETON NORTH PCN</c:v>
                </c:pt>
                <c:pt idx="34">
                  <c:v>WHITBY COAST &amp; MOORS PCN</c:v>
                </c:pt>
                <c:pt idx="35">
                  <c:v>RICHMONDSHIRE PCN</c:v>
                </c:pt>
                <c:pt idx="36">
                  <c:v>NORTH RIDING HEALTHY COMMUNITY PCN</c:v>
                </c:pt>
                <c:pt idx="37">
                  <c:v>KNARESBOROUGH &amp; RURAL PCN</c:v>
                </c:pt>
                <c:pt idx="38">
                  <c:v>RIPON &amp; MASHAM PCN</c:v>
                </c:pt>
              </c:strCache>
            </c:strRef>
          </c:cat>
          <c:val>
            <c:numRef>
              <c:f>Sheet1!$F$2:$F$45</c:f>
              <c:numCache>
                <c:formatCode>General</c:formatCode>
                <c:ptCount val="44"/>
                <c:pt idx="0">
                  <c:v>0.44</c:v>
                </c:pt>
                <c:pt idx="1">
                  <c:v>0.48</c:v>
                </c:pt>
                <c:pt idx="2">
                  <c:v>0.54</c:v>
                </c:pt>
                <c:pt idx="3">
                  <c:v>0.54</c:v>
                </c:pt>
                <c:pt idx="4">
                  <c:v>0.56999999999999995</c:v>
                </c:pt>
                <c:pt idx="5">
                  <c:v>0.56999999999999995</c:v>
                </c:pt>
                <c:pt idx="6">
                  <c:v>0.61</c:v>
                </c:pt>
                <c:pt idx="7">
                  <c:v>0.63</c:v>
                </c:pt>
                <c:pt idx="8">
                  <c:v>0.67</c:v>
                </c:pt>
                <c:pt idx="9">
                  <c:v>0.68</c:v>
                </c:pt>
                <c:pt idx="10">
                  <c:v>0.68</c:v>
                </c:pt>
                <c:pt idx="11">
                  <c:v>0.68</c:v>
                </c:pt>
                <c:pt idx="12">
                  <c:v>0.69</c:v>
                </c:pt>
                <c:pt idx="13">
                  <c:v>0.7</c:v>
                </c:pt>
                <c:pt idx="14">
                  <c:v>0.7</c:v>
                </c:pt>
                <c:pt idx="15">
                  <c:v>0.7</c:v>
                </c:pt>
                <c:pt idx="16">
                  <c:v>0.7</c:v>
                </c:pt>
                <c:pt idx="17">
                  <c:v>0.71</c:v>
                </c:pt>
                <c:pt idx="18">
                  <c:v>0.71</c:v>
                </c:pt>
                <c:pt idx="19">
                  <c:v>0.72</c:v>
                </c:pt>
                <c:pt idx="20">
                  <c:v>0.72</c:v>
                </c:pt>
                <c:pt idx="21">
                  <c:v>0.72</c:v>
                </c:pt>
                <c:pt idx="22">
                  <c:v>0.72</c:v>
                </c:pt>
                <c:pt idx="23">
                  <c:v>0.73</c:v>
                </c:pt>
                <c:pt idx="24">
                  <c:v>0.74</c:v>
                </c:pt>
                <c:pt idx="25">
                  <c:v>0.74</c:v>
                </c:pt>
                <c:pt idx="26">
                  <c:v>0.74</c:v>
                </c:pt>
                <c:pt idx="27">
                  <c:v>0.75</c:v>
                </c:pt>
                <c:pt idx="28">
                  <c:v>0.75</c:v>
                </c:pt>
                <c:pt idx="29">
                  <c:v>0.79</c:v>
                </c:pt>
                <c:pt idx="30">
                  <c:v>0.8</c:v>
                </c:pt>
                <c:pt idx="31">
                  <c:v>0.8</c:v>
                </c:pt>
                <c:pt idx="32">
                  <c:v>0.82</c:v>
                </c:pt>
                <c:pt idx="33">
                  <c:v>0.83</c:v>
                </c:pt>
                <c:pt idx="34">
                  <c:v>0.83</c:v>
                </c:pt>
                <c:pt idx="35">
                  <c:v>0.85</c:v>
                </c:pt>
                <c:pt idx="36">
                  <c:v>0.85</c:v>
                </c:pt>
                <c:pt idx="37">
                  <c:v>0.85</c:v>
                </c:pt>
                <c:pt idx="38">
                  <c:v>0.87</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39"/>
                <c:pt idx="0">
                  <c:v>HULL MODALITY PARTNERSHIP PCN</c:v>
                </c:pt>
                <c:pt idx="1">
                  <c:v>HOLDERNESS PRIMARY CARE HOME PCN</c:v>
                </c:pt>
                <c:pt idx="2">
                  <c:v>PRIORY MEDICAL GROUP YORK PCN</c:v>
                </c:pt>
                <c:pt idx="3">
                  <c:v>YORK MEDICAL GROUP PCN</c:v>
                </c:pt>
                <c:pt idx="4">
                  <c:v>HARTHILL EAST RIDING PCN</c:v>
                </c:pt>
                <c:pt idx="5">
                  <c:v>SCARBOROUGH CORE PCN</c:v>
                </c:pt>
                <c:pt idx="6">
                  <c:v>HULL MEDICAS PCN</c:v>
                </c:pt>
                <c:pt idx="7">
                  <c:v>HULL NEXUS PCN</c:v>
                </c:pt>
                <c:pt idx="8">
                  <c:v>BRIDLINGTON PCN</c:v>
                </c:pt>
                <c:pt idx="9">
                  <c:v>NORTH LINCOLNSHIRE WEST PCN</c:v>
                </c:pt>
                <c:pt idx="10">
                  <c:v>HULL SYMPHONIE PCN</c:v>
                </c:pt>
                <c:pt idx="11">
                  <c:v>NORTH LINCOLNSHIRE NORTH PCN</c:v>
                </c:pt>
                <c:pt idx="12">
                  <c:v>NORTH LINCOLNSHIRE SOUTH PCN</c:v>
                </c:pt>
                <c:pt idx="13">
                  <c:v>ICS</c:v>
                </c:pt>
                <c:pt idx="14">
                  <c:v>NORTH LINCOLNSHIRE EAST PCN</c:v>
                </c:pt>
                <c:pt idx="15">
                  <c:v>HAMBLETON SOUTH PCN</c:v>
                </c:pt>
                <c:pt idx="16">
                  <c:v>YORKSHIRE COAST &amp; WOLDS PCN</c:v>
                </c:pt>
                <c:pt idx="17">
                  <c:v>FRESHNEY PELHAM NEL PCN</c:v>
                </c:pt>
                <c:pt idx="18">
                  <c:v>SELBY TOWN PCN</c:v>
                </c:pt>
                <c:pt idx="19">
                  <c:v>MERIDIAN HEALTH GROUP NEL PCN</c:v>
                </c:pt>
                <c:pt idx="20">
                  <c:v>WEST OUTER AND NORTH EAST YORK PCN</c:v>
                </c:pt>
                <c:pt idx="21">
                  <c:v>YORK CITY CENTRE PCN</c:v>
                </c:pt>
                <c:pt idx="22">
                  <c:v>PANACEA PCN</c:v>
                </c:pt>
                <c:pt idx="23">
                  <c:v>HULL BEVAN LTD PCN</c:v>
                </c:pt>
                <c:pt idx="24">
                  <c:v>YORKSHIRE EAST PCN</c:v>
                </c:pt>
                <c:pt idx="25">
                  <c:v>CYGNET EAST RIDING PCN</c:v>
                </c:pt>
                <c:pt idx="26">
                  <c:v>HEART OF HARROGATE PCN</c:v>
                </c:pt>
                <c:pt idx="27">
                  <c:v>TADCASTER AND SELBY PCN</c:v>
                </c:pt>
                <c:pt idx="28">
                  <c:v>FILEY AND SCARBOROUGH PCN</c:v>
                </c:pt>
                <c:pt idx="29">
                  <c:v>BEVERLEY PCN</c:v>
                </c:pt>
                <c:pt idx="30">
                  <c:v>SOUTH HAMBLETON &amp; RYEDALE PCN</c:v>
                </c:pt>
                <c:pt idx="31">
                  <c:v>RIVER &amp; WOLDS EAST RIDING PCN</c:v>
                </c:pt>
                <c:pt idx="32">
                  <c:v>MOWBRAY SQUARE PCN</c:v>
                </c:pt>
                <c:pt idx="33">
                  <c:v>HAMBLETON NORTH PCN</c:v>
                </c:pt>
                <c:pt idx="34">
                  <c:v>WHITBY COAST &amp; MOORS PCN</c:v>
                </c:pt>
                <c:pt idx="35">
                  <c:v>RICHMONDSHIRE PCN</c:v>
                </c:pt>
                <c:pt idx="36">
                  <c:v>NORTH RIDING HEALTHY COMMUNITY PCN</c:v>
                </c:pt>
                <c:pt idx="37">
                  <c:v>KNARESBOROUGH &amp; RURAL PCN</c:v>
                </c:pt>
                <c:pt idx="38">
                  <c:v>RIPON &amp; MASHAM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39"/>
                <c:pt idx="0">
                  <c:v>HULL MODALITY PARTNERSHIP PCN</c:v>
                </c:pt>
                <c:pt idx="1">
                  <c:v>HOLDERNESS PRIMARY CARE HOME PCN</c:v>
                </c:pt>
                <c:pt idx="2">
                  <c:v>PRIORY MEDICAL GROUP YORK PCN</c:v>
                </c:pt>
                <c:pt idx="3">
                  <c:v>YORK MEDICAL GROUP PCN</c:v>
                </c:pt>
                <c:pt idx="4">
                  <c:v>HARTHILL EAST RIDING PCN</c:v>
                </c:pt>
                <c:pt idx="5">
                  <c:v>SCARBOROUGH CORE PCN</c:v>
                </c:pt>
                <c:pt idx="6">
                  <c:v>HULL MEDICAS PCN</c:v>
                </c:pt>
                <c:pt idx="7">
                  <c:v>HULL NEXUS PCN</c:v>
                </c:pt>
                <c:pt idx="8">
                  <c:v>BRIDLINGTON PCN</c:v>
                </c:pt>
                <c:pt idx="9">
                  <c:v>NORTH LINCOLNSHIRE WEST PCN</c:v>
                </c:pt>
                <c:pt idx="10">
                  <c:v>HULL SYMPHONIE PCN</c:v>
                </c:pt>
                <c:pt idx="11">
                  <c:v>NORTH LINCOLNSHIRE NORTH PCN</c:v>
                </c:pt>
                <c:pt idx="12">
                  <c:v>NORTH LINCOLNSHIRE SOUTH PCN</c:v>
                </c:pt>
                <c:pt idx="13">
                  <c:v>ICS</c:v>
                </c:pt>
                <c:pt idx="14">
                  <c:v>NORTH LINCOLNSHIRE EAST PCN</c:v>
                </c:pt>
                <c:pt idx="15">
                  <c:v>HAMBLETON SOUTH PCN</c:v>
                </c:pt>
                <c:pt idx="16">
                  <c:v>YORKSHIRE COAST &amp; WOLDS PCN</c:v>
                </c:pt>
                <c:pt idx="17">
                  <c:v>FRESHNEY PELHAM NEL PCN</c:v>
                </c:pt>
                <c:pt idx="18">
                  <c:v>SELBY TOWN PCN</c:v>
                </c:pt>
                <c:pt idx="19">
                  <c:v>MERIDIAN HEALTH GROUP NEL PCN</c:v>
                </c:pt>
                <c:pt idx="20">
                  <c:v>WEST OUTER AND NORTH EAST YORK PCN</c:v>
                </c:pt>
                <c:pt idx="21">
                  <c:v>YORK CITY CENTRE PCN</c:v>
                </c:pt>
                <c:pt idx="22">
                  <c:v>PANACEA PCN</c:v>
                </c:pt>
                <c:pt idx="23">
                  <c:v>HULL BEVAN LTD PCN</c:v>
                </c:pt>
                <c:pt idx="24">
                  <c:v>YORKSHIRE EAST PCN</c:v>
                </c:pt>
                <c:pt idx="25">
                  <c:v>CYGNET EAST RIDING PCN</c:v>
                </c:pt>
                <c:pt idx="26">
                  <c:v>HEART OF HARROGATE PCN</c:v>
                </c:pt>
                <c:pt idx="27">
                  <c:v>TADCASTER AND SELBY PCN</c:v>
                </c:pt>
                <c:pt idx="28">
                  <c:v>FILEY AND SCARBOROUGH PCN</c:v>
                </c:pt>
                <c:pt idx="29">
                  <c:v>BEVERLEY PCN</c:v>
                </c:pt>
                <c:pt idx="30">
                  <c:v>SOUTH HAMBLETON &amp; RYEDALE PCN</c:v>
                </c:pt>
                <c:pt idx="31">
                  <c:v>RIVER &amp; WOLDS EAST RIDING PCN</c:v>
                </c:pt>
                <c:pt idx="32">
                  <c:v>MOWBRAY SQUARE PCN</c:v>
                </c:pt>
                <c:pt idx="33">
                  <c:v>HAMBLETON NORTH PCN</c:v>
                </c:pt>
                <c:pt idx="34">
                  <c:v>WHITBY COAST &amp; MOORS PCN</c:v>
                </c:pt>
                <c:pt idx="35">
                  <c:v>RICHMONDSHIRE PCN</c:v>
                </c:pt>
                <c:pt idx="36">
                  <c:v>NORTH RIDING HEALTHY COMMUNITY PCN</c:v>
                </c:pt>
                <c:pt idx="37">
                  <c:v>KNARESBOROUGH &amp; RURAL PCN</c:v>
                </c:pt>
                <c:pt idx="38">
                  <c:v>RIPON &amp; MASHAM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677568"/>
        <c:axId val="12567577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HULL MODALITY PARTNERSHIP PCN</c:v>
                </c:pt>
                <c:pt idx="1">
                  <c:v>HOLDERNESS PRIMARY CARE HOME PCN</c:v>
                </c:pt>
                <c:pt idx="2">
                  <c:v>PRIORY MEDICAL GROUP YORK PCN</c:v>
                </c:pt>
                <c:pt idx="3">
                  <c:v>YORK MEDICAL GROUP PCN</c:v>
                </c:pt>
                <c:pt idx="4">
                  <c:v>HARTHILL EAST RIDING PCN</c:v>
                </c:pt>
                <c:pt idx="5">
                  <c:v>SCARBOROUGH CORE PCN</c:v>
                </c:pt>
                <c:pt idx="6">
                  <c:v>HULL MEDICAS PCN</c:v>
                </c:pt>
                <c:pt idx="7">
                  <c:v>HULL NEXUS PCN</c:v>
                </c:pt>
                <c:pt idx="8">
                  <c:v>BRIDLINGTON PCN</c:v>
                </c:pt>
                <c:pt idx="9">
                  <c:v>NORTH LINCOLNSHIRE WEST PCN</c:v>
                </c:pt>
                <c:pt idx="10">
                  <c:v>HULL SYMPHONIE PCN</c:v>
                </c:pt>
                <c:pt idx="11">
                  <c:v>NORTH LINCOLNSHIRE NORTH PCN</c:v>
                </c:pt>
                <c:pt idx="12">
                  <c:v>NORTH LINCOLNSHIRE SOUTH PCN</c:v>
                </c:pt>
                <c:pt idx="13">
                  <c:v>ICS</c:v>
                </c:pt>
                <c:pt idx="14">
                  <c:v>NORTH LINCOLNSHIRE EAST PCN</c:v>
                </c:pt>
                <c:pt idx="15">
                  <c:v>HAMBLETON SOUTH PCN</c:v>
                </c:pt>
                <c:pt idx="16">
                  <c:v>YORKSHIRE COAST &amp; WOLDS PCN</c:v>
                </c:pt>
                <c:pt idx="17">
                  <c:v>FRESHNEY PELHAM NEL PCN</c:v>
                </c:pt>
                <c:pt idx="18">
                  <c:v>SELBY TOWN PCN</c:v>
                </c:pt>
                <c:pt idx="19">
                  <c:v>MERIDIAN HEALTH GROUP NEL PCN</c:v>
                </c:pt>
                <c:pt idx="20">
                  <c:v>WEST OUTER AND NORTH EAST YORK PCN</c:v>
                </c:pt>
                <c:pt idx="21">
                  <c:v>YORK CITY CENTRE PCN</c:v>
                </c:pt>
                <c:pt idx="22">
                  <c:v>PANACEA PCN</c:v>
                </c:pt>
                <c:pt idx="23">
                  <c:v>HULL BEVAN LTD PCN</c:v>
                </c:pt>
                <c:pt idx="24">
                  <c:v>YORKSHIRE EAST PCN</c:v>
                </c:pt>
                <c:pt idx="25">
                  <c:v>CYGNET EAST RIDING PCN</c:v>
                </c:pt>
                <c:pt idx="26">
                  <c:v>HEART OF HARROGATE PCN</c:v>
                </c:pt>
                <c:pt idx="27">
                  <c:v>TADCASTER AND SELBY PCN</c:v>
                </c:pt>
                <c:pt idx="28">
                  <c:v>FILEY AND SCARBOROUGH PCN</c:v>
                </c:pt>
                <c:pt idx="29">
                  <c:v>BEVERLEY PCN</c:v>
                </c:pt>
                <c:pt idx="30">
                  <c:v>SOUTH HAMBLETON &amp; RYEDALE PCN</c:v>
                </c:pt>
                <c:pt idx="31">
                  <c:v>RIVER &amp; WOLDS EAST RIDING PCN</c:v>
                </c:pt>
                <c:pt idx="32">
                  <c:v>MOWBRAY SQUARE PCN</c:v>
                </c:pt>
                <c:pt idx="33">
                  <c:v>HAMBLETON NORTH PCN</c:v>
                </c:pt>
                <c:pt idx="34">
                  <c:v>WHITBY COAST &amp; MOORS PCN</c:v>
                </c:pt>
                <c:pt idx="35">
                  <c:v>RICHMONDSHIRE PCN</c:v>
                </c:pt>
                <c:pt idx="36">
                  <c:v>NORTH RIDING HEALTHY COMMUNITY PCN</c:v>
                </c:pt>
                <c:pt idx="37">
                  <c:v>KNARESBOROUGH &amp; RURAL PCN</c:v>
                </c:pt>
                <c:pt idx="38">
                  <c:v>RIPON &amp; MASHAM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39"/>
                <c:pt idx="0">
                  <c:v>HULL MODALITY PARTNERSHIP PCN</c:v>
                </c:pt>
                <c:pt idx="1">
                  <c:v>HOLDERNESS PRIMARY CARE HOME PCN</c:v>
                </c:pt>
                <c:pt idx="2">
                  <c:v>PRIORY MEDICAL GROUP YORK PCN</c:v>
                </c:pt>
                <c:pt idx="3">
                  <c:v>YORK MEDICAL GROUP PCN</c:v>
                </c:pt>
                <c:pt idx="4">
                  <c:v>HARTHILL EAST RIDING PCN</c:v>
                </c:pt>
                <c:pt idx="5">
                  <c:v>SCARBOROUGH CORE PCN</c:v>
                </c:pt>
                <c:pt idx="6">
                  <c:v>HULL MEDICAS PCN</c:v>
                </c:pt>
                <c:pt idx="7">
                  <c:v>HULL NEXUS PCN</c:v>
                </c:pt>
                <c:pt idx="8">
                  <c:v>BRIDLINGTON PCN</c:v>
                </c:pt>
                <c:pt idx="9">
                  <c:v>NORTH LINCOLNSHIRE WEST PCN</c:v>
                </c:pt>
                <c:pt idx="10">
                  <c:v>HULL SYMPHONIE PCN</c:v>
                </c:pt>
                <c:pt idx="11">
                  <c:v>NORTH LINCOLNSHIRE NORTH PCN</c:v>
                </c:pt>
                <c:pt idx="12">
                  <c:v>NORTH LINCOLNSHIRE SOUTH PCN</c:v>
                </c:pt>
                <c:pt idx="13">
                  <c:v>ICS</c:v>
                </c:pt>
                <c:pt idx="14">
                  <c:v>NORTH LINCOLNSHIRE EAST PCN</c:v>
                </c:pt>
                <c:pt idx="15">
                  <c:v>HAMBLETON SOUTH PCN</c:v>
                </c:pt>
                <c:pt idx="16">
                  <c:v>YORKSHIRE COAST &amp; WOLDS PCN</c:v>
                </c:pt>
                <c:pt idx="17">
                  <c:v>FRESHNEY PELHAM NEL PCN</c:v>
                </c:pt>
                <c:pt idx="18">
                  <c:v>SELBY TOWN PCN</c:v>
                </c:pt>
                <c:pt idx="19">
                  <c:v>MERIDIAN HEALTH GROUP NEL PCN</c:v>
                </c:pt>
                <c:pt idx="20">
                  <c:v>WEST OUTER AND NORTH EAST YORK PCN</c:v>
                </c:pt>
                <c:pt idx="21">
                  <c:v>YORK CITY CENTRE PCN</c:v>
                </c:pt>
                <c:pt idx="22">
                  <c:v>PANACEA PCN</c:v>
                </c:pt>
                <c:pt idx="23">
                  <c:v>HULL BEVAN LTD PCN</c:v>
                </c:pt>
                <c:pt idx="24">
                  <c:v>YORKSHIRE EAST PCN</c:v>
                </c:pt>
                <c:pt idx="25">
                  <c:v>CYGNET EAST RIDING PCN</c:v>
                </c:pt>
                <c:pt idx="26">
                  <c:v>HEART OF HARROGATE PCN</c:v>
                </c:pt>
                <c:pt idx="27">
                  <c:v>TADCASTER AND SELBY PCN</c:v>
                </c:pt>
                <c:pt idx="28">
                  <c:v>FILEY AND SCARBOROUGH PCN</c:v>
                </c:pt>
                <c:pt idx="29">
                  <c:v>BEVERLEY PCN</c:v>
                </c:pt>
                <c:pt idx="30">
                  <c:v>SOUTH HAMBLETON &amp; RYEDALE PCN</c:v>
                </c:pt>
                <c:pt idx="31">
                  <c:v>RIVER &amp; WOLDS EAST RIDING PCN</c:v>
                </c:pt>
                <c:pt idx="32">
                  <c:v>MOWBRAY SQUARE PCN</c:v>
                </c:pt>
                <c:pt idx="33">
                  <c:v>HAMBLETON NORTH PCN</c:v>
                </c:pt>
                <c:pt idx="34">
                  <c:v>WHITBY COAST &amp; MOORS PCN</c:v>
                </c:pt>
                <c:pt idx="35">
                  <c:v>RICHMONDSHIRE PCN</c:v>
                </c:pt>
                <c:pt idx="36">
                  <c:v>NORTH RIDING HEALTHY COMMUNITY PCN</c:v>
                </c:pt>
                <c:pt idx="37">
                  <c:v>KNARESBOROUGH &amp; RURAL PCN</c:v>
                </c:pt>
                <c:pt idx="38">
                  <c:v>RIPON &amp; MASHAM PCN</c:v>
                </c:pt>
              </c:strCache>
            </c:strRef>
          </c:cat>
          <c:val>
            <c:numRef>
              <c:f>Sheet1!$C$2:$C$45</c:f>
              <c:numCache>
                <c:formatCode>0%</c:formatCode>
                <c:ptCount val="44"/>
                <c:pt idx="0">
                  <c:v>0.44</c:v>
                </c:pt>
                <c:pt idx="1">
                  <c:v>0.48</c:v>
                </c:pt>
                <c:pt idx="2">
                  <c:v>0.54</c:v>
                </c:pt>
                <c:pt idx="3">
                  <c:v>0.54</c:v>
                </c:pt>
                <c:pt idx="4">
                  <c:v>0.56999999999999995</c:v>
                </c:pt>
                <c:pt idx="5">
                  <c:v>0.56999999999999995</c:v>
                </c:pt>
                <c:pt idx="6">
                  <c:v>0.61</c:v>
                </c:pt>
                <c:pt idx="7">
                  <c:v>0.63</c:v>
                </c:pt>
                <c:pt idx="8">
                  <c:v>0.67</c:v>
                </c:pt>
                <c:pt idx="9">
                  <c:v>0.68</c:v>
                </c:pt>
                <c:pt idx="10">
                  <c:v>0.68</c:v>
                </c:pt>
                <c:pt idx="11">
                  <c:v>0.68</c:v>
                </c:pt>
                <c:pt idx="12">
                  <c:v>0.69</c:v>
                </c:pt>
                <c:pt idx="13">
                  <c:v>-10</c:v>
                </c:pt>
                <c:pt idx="14">
                  <c:v>0.7</c:v>
                </c:pt>
                <c:pt idx="15">
                  <c:v>0.7</c:v>
                </c:pt>
                <c:pt idx="16">
                  <c:v>0.7</c:v>
                </c:pt>
                <c:pt idx="17">
                  <c:v>0.71</c:v>
                </c:pt>
                <c:pt idx="18">
                  <c:v>0.71</c:v>
                </c:pt>
                <c:pt idx="19">
                  <c:v>0.72</c:v>
                </c:pt>
                <c:pt idx="20">
                  <c:v>0.72</c:v>
                </c:pt>
                <c:pt idx="21">
                  <c:v>0.72</c:v>
                </c:pt>
                <c:pt idx="22">
                  <c:v>0.72</c:v>
                </c:pt>
                <c:pt idx="23">
                  <c:v>0.73</c:v>
                </c:pt>
                <c:pt idx="24">
                  <c:v>0.74</c:v>
                </c:pt>
                <c:pt idx="25">
                  <c:v>0.74</c:v>
                </c:pt>
                <c:pt idx="26">
                  <c:v>0.74</c:v>
                </c:pt>
                <c:pt idx="27">
                  <c:v>0.75</c:v>
                </c:pt>
                <c:pt idx="28">
                  <c:v>0.75</c:v>
                </c:pt>
                <c:pt idx="29">
                  <c:v>0.79</c:v>
                </c:pt>
                <c:pt idx="30">
                  <c:v>0.8</c:v>
                </c:pt>
                <c:pt idx="31">
                  <c:v>0.8</c:v>
                </c:pt>
                <c:pt idx="32">
                  <c:v>0.82</c:v>
                </c:pt>
                <c:pt idx="33">
                  <c:v>0.83</c:v>
                </c:pt>
                <c:pt idx="34">
                  <c:v>0.83</c:v>
                </c:pt>
                <c:pt idx="35">
                  <c:v>0.85</c:v>
                </c:pt>
                <c:pt idx="36">
                  <c:v>0.85</c:v>
                </c:pt>
                <c:pt idx="37">
                  <c:v>0.85</c:v>
                </c:pt>
                <c:pt idx="38">
                  <c:v>0.87</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663488"/>
        <c:axId val="125674240"/>
      </c:lineChart>
      <c:catAx>
        <c:axId val="12566348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674240"/>
        <c:crosses val="autoZero"/>
        <c:auto val="1"/>
        <c:lblAlgn val="ctr"/>
        <c:lblOffset val="100"/>
        <c:noMultiLvlLbl val="0"/>
      </c:catAx>
      <c:valAx>
        <c:axId val="125674240"/>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663488"/>
        <c:crosses val="autoZero"/>
        <c:crossBetween val="between"/>
      </c:valAx>
      <c:valAx>
        <c:axId val="125675776"/>
        <c:scaling>
          <c:orientation val="minMax"/>
          <c:max val="1"/>
          <c:min val="0"/>
        </c:scaling>
        <c:delete val="0"/>
        <c:axPos val="r"/>
        <c:numFmt formatCode="0%" sourceLinked="1"/>
        <c:majorTickMark val="none"/>
        <c:minorTickMark val="none"/>
        <c:tickLblPos val="none"/>
        <c:spPr>
          <a:ln>
            <a:noFill/>
          </a:ln>
        </c:spPr>
        <c:crossAx val="125677568"/>
        <c:crosses val="max"/>
        <c:crossBetween val="between"/>
      </c:valAx>
      <c:catAx>
        <c:axId val="125677568"/>
        <c:scaling>
          <c:orientation val="minMax"/>
        </c:scaling>
        <c:delete val="1"/>
        <c:axPos val="b"/>
        <c:numFmt formatCode="General" sourceLinked="1"/>
        <c:majorTickMark val="out"/>
        <c:minorTickMark val="none"/>
        <c:tickLblPos val="nextTo"/>
        <c:crossAx val="12567577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30</c:v>
                </c:pt>
                <c:pt idx="1">
                  <c:v>64</c:v>
                </c:pt>
                <c:pt idx="2">
                  <c:v>4</c:v>
                </c:pt>
                <c:pt idx="3">
                  <c:v>1</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946880"/>
        <c:axId val="125948672"/>
      </c:barChart>
      <c:catAx>
        <c:axId val="12594688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948672"/>
        <c:crosses val="autoZero"/>
        <c:auto val="1"/>
        <c:lblAlgn val="ctr"/>
        <c:lblOffset val="100"/>
        <c:noMultiLvlLbl val="0"/>
      </c:catAx>
      <c:valAx>
        <c:axId val="12594867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94688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39</c:v>
                </c:pt>
                <c:pt idx="1">
                  <c:v>72</c:v>
                </c:pt>
                <c:pt idx="2">
                  <c:v>19</c:v>
                </c:pt>
                <c:pt idx="3">
                  <c:v>5</c:v>
                </c:pt>
                <c:pt idx="4">
                  <c:v>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22</c:v>
                </c:pt>
                <c:pt idx="1">
                  <c:v>49</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981056"/>
        <c:axId val="125982592"/>
      </c:stockChart>
      <c:catAx>
        <c:axId val="125981056"/>
        <c:scaling>
          <c:orientation val="minMax"/>
        </c:scaling>
        <c:delete val="1"/>
        <c:axPos val="b"/>
        <c:numFmt formatCode="m/d/yyyy" sourceLinked="1"/>
        <c:majorTickMark val="out"/>
        <c:minorTickMark val="none"/>
        <c:tickLblPos val="nextTo"/>
        <c:crossAx val="125982592"/>
        <c:crosses val="autoZero"/>
        <c:auto val="1"/>
        <c:lblAlgn val="ctr"/>
        <c:lblOffset val="100"/>
        <c:noMultiLvlLbl val="0"/>
      </c:catAx>
      <c:valAx>
        <c:axId val="125982592"/>
        <c:scaling>
          <c:orientation val="minMax"/>
          <c:max val="100"/>
          <c:min val="0"/>
        </c:scaling>
        <c:delete val="1"/>
        <c:axPos val="l"/>
        <c:numFmt formatCode="m/d/yyyy" sourceLinked="1"/>
        <c:majorTickMark val="out"/>
        <c:minorTickMark val="none"/>
        <c:tickLblPos val="nextTo"/>
        <c:crossAx val="12598105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77</c:v>
                </c:pt>
                <c:pt idx="1">
                  <c:v>15</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FRESHNEY PELHAM NEL PCN</c:v>
                </c:pt>
                <c:pt idx="1">
                  <c:v>HOLDERNESS PRIMARY CARE HOME PCN</c:v>
                </c:pt>
                <c:pt idx="2">
                  <c:v>MOWBRAY SQUARE PCN</c:v>
                </c:pt>
                <c:pt idx="3">
                  <c:v>SCARBOROUGH CORE PCN</c:v>
                </c:pt>
                <c:pt idx="4">
                  <c:v>HULL MODALITY PARTNERSHIP PCN</c:v>
                </c:pt>
                <c:pt idx="5">
                  <c:v>HULL MEDICAS PCN</c:v>
                </c:pt>
                <c:pt idx="6">
                  <c:v>MERIDIAN HEALTH GROUP NEL PCN</c:v>
                </c:pt>
                <c:pt idx="7">
                  <c:v>TADCASTER AND SELBY PCN</c:v>
                </c:pt>
                <c:pt idx="8">
                  <c:v>BRIDLINGTON PCN</c:v>
                </c:pt>
                <c:pt idx="9">
                  <c:v>HULL NEXUS PCN</c:v>
                </c:pt>
                <c:pt idx="10">
                  <c:v>HARTHILL EAST RIDING PCN</c:v>
                </c:pt>
                <c:pt idx="11">
                  <c:v>NORTH LINCOLNSHIRE EAST PCN</c:v>
                </c:pt>
                <c:pt idx="12">
                  <c:v>PRIORY MEDICAL GROUP YORK PCN</c:v>
                </c:pt>
                <c:pt idx="13">
                  <c:v>FILEY AND SCARBOROUGH PCN</c:v>
                </c:pt>
                <c:pt idx="14">
                  <c:v>CYGNET EAST RIDING PCN</c:v>
                </c:pt>
                <c:pt idx="15">
                  <c:v>HULL BEVAN LTD PCN</c:v>
                </c:pt>
                <c:pt idx="16">
                  <c:v>SELBY TOWN PCN</c:v>
                </c:pt>
                <c:pt idx="17">
                  <c:v>HULL SYMPHONIE PCN</c:v>
                </c:pt>
                <c:pt idx="18">
                  <c:v>PANACEA PCN</c:v>
                </c:pt>
                <c:pt idx="19">
                  <c:v>ICS</c:v>
                </c:pt>
                <c:pt idx="20">
                  <c:v>WEST OUTER AND NORTH EAST YORK PCN</c:v>
                </c:pt>
                <c:pt idx="21">
                  <c:v>YORK CITY CENTRE PCN</c:v>
                </c:pt>
                <c:pt idx="22">
                  <c:v>NORTH LINCOLNSHIRE SOUTH PCN</c:v>
                </c:pt>
                <c:pt idx="23">
                  <c:v>YORK MEDICAL GROUP PCN</c:v>
                </c:pt>
                <c:pt idx="24">
                  <c:v>YORKSHIRE COAST &amp; WOLDS PCN</c:v>
                </c:pt>
                <c:pt idx="25">
                  <c:v>RICHMONDSHIRE PCN</c:v>
                </c:pt>
                <c:pt idx="26">
                  <c:v>RIPON &amp; MASHAM PCN</c:v>
                </c:pt>
                <c:pt idx="27">
                  <c:v>KNARESBOROUGH &amp; RURAL PCN</c:v>
                </c:pt>
                <c:pt idx="28">
                  <c:v>HAMBLETON SOUTH PCN</c:v>
                </c:pt>
                <c:pt idx="29">
                  <c:v>NORTH LINCOLNSHIRE NORTH PCN</c:v>
                </c:pt>
                <c:pt idx="30">
                  <c:v>RIVER &amp; WOLDS EAST RIDING PCN</c:v>
                </c:pt>
                <c:pt idx="31">
                  <c:v>NORTH LINCOLNSHIRE WEST PCN</c:v>
                </c:pt>
                <c:pt idx="32">
                  <c:v>NORTH RIDING HEALTHY COMMUNITY PCN</c:v>
                </c:pt>
                <c:pt idx="33">
                  <c:v>WHITBY COAST &amp; MOORS PCN</c:v>
                </c:pt>
                <c:pt idx="34">
                  <c:v>YORKSHIRE EAST PCN</c:v>
                </c:pt>
                <c:pt idx="35">
                  <c:v>HEART OF HARROGATE PCN</c:v>
                </c:pt>
                <c:pt idx="36">
                  <c:v>BEVERLEY PCN</c:v>
                </c:pt>
                <c:pt idx="37">
                  <c:v>SOUTH HAMBLETON &amp; RYEDALE PCN</c:v>
                </c:pt>
                <c:pt idx="38">
                  <c:v>HAMBLETON NORTH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9"/>
                <c:pt idx="0">
                  <c:v>FRESHNEY PELHAM NEL PCN</c:v>
                </c:pt>
                <c:pt idx="1">
                  <c:v>HOLDERNESS PRIMARY CARE HOME PCN</c:v>
                </c:pt>
                <c:pt idx="2">
                  <c:v>MOWBRAY SQUARE PCN</c:v>
                </c:pt>
                <c:pt idx="3">
                  <c:v>SCARBOROUGH CORE PCN</c:v>
                </c:pt>
                <c:pt idx="4">
                  <c:v>HULL MODALITY PARTNERSHIP PCN</c:v>
                </c:pt>
                <c:pt idx="5">
                  <c:v>HULL MEDICAS PCN</c:v>
                </c:pt>
                <c:pt idx="6">
                  <c:v>MERIDIAN HEALTH GROUP NEL PCN</c:v>
                </c:pt>
                <c:pt idx="7">
                  <c:v>TADCASTER AND SELBY PCN</c:v>
                </c:pt>
                <c:pt idx="8">
                  <c:v>BRIDLINGTON PCN</c:v>
                </c:pt>
                <c:pt idx="9">
                  <c:v>HULL NEXUS PCN</c:v>
                </c:pt>
                <c:pt idx="10">
                  <c:v>HARTHILL EAST RIDING PCN</c:v>
                </c:pt>
                <c:pt idx="11">
                  <c:v>NORTH LINCOLNSHIRE EAST PCN</c:v>
                </c:pt>
                <c:pt idx="12">
                  <c:v>PRIORY MEDICAL GROUP YORK PCN</c:v>
                </c:pt>
                <c:pt idx="13">
                  <c:v>FILEY AND SCARBOROUGH PCN</c:v>
                </c:pt>
                <c:pt idx="14">
                  <c:v>CYGNET EAST RIDING PCN</c:v>
                </c:pt>
                <c:pt idx="15">
                  <c:v>HULL BEVAN LTD PCN</c:v>
                </c:pt>
                <c:pt idx="16">
                  <c:v>SELBY TOWN PCN</c:v>
                </c:pt>
                <c:pt idx="17">
                  <c:v>HULL SYMPHONIE PCN</c:v>
                </c:pt>
                <c:pt idx="18">
                  <c:v>PANACEA PCN</c:v>
                </c:pt>
                <c:pt idx="19">
                  <c:v>ICS</c:v>
                </c:pt>
                <c:pt idx="20">
                  <c:v>WEST OUTER AND NORTH EAST YORK PCN</c:v>
                </c:pt>
                <c:pt idx="21">
                  <c:v>YORK CITY CENTRE PCN</c:v>
                </c:pt>
                <c:pt idx="22">
                  <c:v>NORTH LINCOLNSHIRE SOUTH PCN</c:v>
                </c:pt>
                <c:pt idx="23">
                  <c:v>YORK MEDICAL GROUP PCN</c:v>
                </c:pt>
                <c:pt idx="24">
                  <c:v>YORKSHIRE COAST &amp; WOLDS PCN</c:v>
                </c:pt>
                <c:pt idx="25">
                  <c:v>RICHMONDSHIRE PCN</c:v>
                </c:pt>
                <c:pt idx="26">
                  <c:v>RIPON &amp; MASHAM PCN</c:v>
                </c:pt>
                <c:pt idx="27">
                  <c:v>KNARESBOROUGH &amp; RURAL PCN</c:v>
                </c:pt>
                <c:pt idx="28">
                  <c:v>HAMBLETON SOUTH PCN</c:v>
                </c:pt>
                <c:pt idx="29">
                  <c:v>NORTH LINCOLNSHIRE NORTH PCN</c:v>
                </c:pt>
                <c:pt idx="30">
                  <c:v>RIVER &amp; WOLDS EAST RIDING PCN</c:v>
                </c:pt>
                <c:pt idx="31">
                  <c:v>NORTH LINCOLNSHIRE WEST PCN</c:v>
                </c:pt>
                <c:pt idx="32">
                  <c:v>NORTH RIDING HEALTHY COMMUNITY PCN</c:v>
                </c:pt>
                <c:pt idx="33">
                  <c:v>WHITBY COAST &amp; MOORS PCN</c:v>
                </c:pt>
                <c:pt idx="34">
                  <c:v>YORKSHIRE EAST PCN</c:v>
                </c:pt>
                <c:pt idx="35">
                  <c:v>HEART OF HARROGATE PCN</c:v>
                </c:pt>
                <c:pt idx="36">
                  <c:v>BEVERLEY PCN</c:v>
                </c:pt>
                <c:pt idx="37">
                  <c:v>SOUTH HAMBLETON &amp; RYEDALE PCN</c:v>
                </c:pt>
                <c:pt idx="38">
                  <c:v>HAMBLETON NORTH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FRESHNEY PELHAM NEL PCN</c:v>
                </c:pt>
                <c:pt idx="1">
                  <c:v>HOLDERNESS PRIMARY CARE HOME PCN</c:v>
                </c:pt>
                <c:pt idx="2">
                  <c:v>MOWBRAY SQUARE PCN</c:v>
                </c:pt>
                <c:pt idx="3">
                  <c:v>SCARBOROUGH CORE PCN</c:v>
                </c:pt>
                <c:pt idx="4">
                  <c:v>HULL MODALITY PARTNERSHIP PCN</c:v>
                </c:pt>
                <c:pt idx="5">
                  <c:v>HULL MEDICAS PCN</c:v>
                </c:pt>
                <c:pt idx="6">
                  <c:v>MERIDIAN HEALTH GROUP NEL PCN</c:v>
                </c:pt>
                <c:pt idx="7">
                  <c:v>TADCASTER AND SELBY PCN</c:v>
                </c:pt>
                <c:pt idx="8">
                  <c:v>BRIDLINGTON PCN</c:v>
                </c:pt>
                <c:pt idx="9">
                  <c:v>HULL NEXUS PCN</c:v>
                </c:pt>
                <c:pt idx="10">
                  <c:v>HARTHILL EAST RIDING PCN</c:v>
                </c:pt>
                <c:pt idx="11">
                  <c:v>NORTH LINCOLNSHIRE EAST PCN</c:v>
                </c:pt>
                <c:pt idx="12">
                  <c:v>PRIORY MEDICAL GROUP YORK PCN</c:v>
                </c:pt>
                <c:pt idx="13">
                  <c:v>FILEY AND SCARBOROUGH PCN</c:v>
                </c:pt>
                <c:pt idx="14">
                  <c:v>CYGNET EAST RIDING PCN</c:v>
                </c:pt>
                <c:pt idx="15">
                  <c:v>HULL BEVAN LTD PCN</c:v>
                </c:pt>
                <c:pt idx="16">
                  <c:v>SELBY TOWN PCN</c:v>
                </c:pt>
                <c:pt idx="17">
                  <c:v>HULL SYMPHONIE PCN</c:v>
                </c:pt>
                <c:pt idx="18">
                  <c:v>PANACEA PCN</c:v>
                </c:pt>
                <c:pt idx="19">
                  <c:v>ICS</c:v>
                </c:pt>
                <c:pt idx="20">
                  <c:v>WEST OUTER AND NORTH EAST YORK PCN</c:v>
                </c:pt>
                <c:pt idx="21">
                  <c:v>YORK CITY CENTRE PCN</c:v>
                </c:pt>
                <c:pt idx="22">
                  <c:v>NORTH LINCOLNSHIRE SOUTH PCN</c:v>
                </c:pt>
                <c:pt idx="23">
                  <c:v>YORK MEDICAL GROUP PCN</c:v>
                </c:pt>
                <c:pt idx="24">
                  <c:v>YORKSHIRE COAST &amp; WOLDS PCN</c:v>
                </c:pt>
                <c:pt idx="25">
                  <c:v>RICHMONDSHIRE PCN</c:v>
                </c:pt>
                <c:pt idx="26">
                  <c:v>RIPON &amp; MASHAM PCN</c:v>
                </c:pt>
                <c:pt idx="27">
                  <c:v>KNARESBOROUGH &amp; RURAL PCN</c:v>
                </c:pt>
                <c:pt idx="28">
                  <c:v>HAMBLETON SOUTH PCN</c:v>
                </c:pt>
                <c:pt idx="29">
                  <c:v>NORTH LINCOLNSHIRE NORTH PCN</c:v>
                </c:pt>
                <c:pt idx="30">
                  <c:v>RIVER &amp; WOLDS EAST RIDING PCN</c:v>
                </c:pt>
                <c:pt idx="31">
                  <c:v>NORTH LINCOLNSHIRE WEST PCN</c:v>
                </c:pt>
                <c:pt idx="32">
                  <c:v>NORTH RIDING HEALTHY COMMUNITY PCN</c:v>
                </c:pt>
                <c:pt idx="33">
                  <c:v>WHITBY COAST &amp; MOORS PCN</c:v>
                </c:pt>
                <c:pt idx="34">
                  <c:v>YORKSHIRE EAST PCN</c:v>
                </c:pt>
                <c:pt idx="35">
                  <c:v>HEART OF HARROGATE PCN</c:v>
                </c:pt>
                <c:pt idx="36">
                  <c:v>BEVERLEY PCN</c:v>
                </c:pt>
                <c:pt idx="37">
                  <c:v>SOUTH HAMBLETON &amp; RYEDALE PCN</c:v>
                </c:pt>
                <c:pt idx="38">
                  <c:v>HAMBLETON NORTH PCN</c:v>
                </c:pt>
              </c:strCache>
            </c:strRef>
          </c:cat>
          <c:val>
            <c:numRef>
              <c:f>Sheet1!$F$2:$F$45</c:f>
              <c:numCache>
                <c:formatCode>General</c:formatCode>
                <c:ptCount val="44"/>
                <c:pt idx="0">
                  <c:v>0.85</c:v>
                </c:pt>
                <c:pt idx="1">
                  <c:v>0.87</c:v>
                </c:pt>
                <c:pt idx="2">
                  <c:v>0.87</c:v>
                </c:pt>
                <c:pt idx="3">
                  <c:v>0.87</c:v>
                </c:pt>
                <c:pt idx="4">
                  <c:v>0.88</c:v>
                </c:pt>
                <c:pt idx="5">
                  <c:v>0.89</c:v>
                </c:pt>
                <c:pt idx="6">
                  <c:v>0.9</c:v>
                </c:pt>
                <c:pt idx="7">
                  <c:v>0.9</c:v>
                </c:pt>
                <c:pt idx="8">
                  <c:v>0.9</c:v>
                </c:pt>
                <c:pt idx="9">
                  <c:v>0.91</c:v>
                </c:pt>
                <c:pt idx="10">
                  <c:v>0.91</c:v>
                </c:pt>
                <c:pt idx="11">
                  <c:v>0.91</c:v>
                </c:pt>
                <c:pt idx="12">
                  <c:v>0.91</c:v>
                </c:pt>
                <c:pt idx="13">
                  <c:v>0.91</c:v>
                </c:pt>
                <c:pt idx="14">
                  <c:v>0.91</c:v>
                </c:pt>
                <c:pt idx="15">
                  <c:v>0.91</c:v>
                </c:pt>
                <c:pt idx="16">
                  <c:v>0.91</c:v>
                </c:pt>
                <c:pt idx="17">
                  <c:v>0.91</c:v>
                </c:pt>
                <c:pt idx="18">
                  <c:v>0.91</c:v>
                </c:pt>
                <c:pt idx="19">
                  <c:v>0.92</c:v>
                </c:pt>
                <c:pt idx="20">
                  <c:v>0.92</c:v>
                </c:pt>
                <c:pt idx="21">
                  <c:v>0.92</c:v>
                </c:pt>
                <c:pt idx="22">
                  <c:v>0.92</c:v>
                </c:pt>
                <c:pt idx="23">
                  <c:v>0.92</c:v>
                </c:pt>
                <c:pt idx="24">
                  <c:v>0.92</c:v>
                </c:pt>
                <c:pt idx="25">
                  <c:v>0.93</c:v>
                </c:pt>
                <c:pt idx="26">
                  <c:v>0.93</c:v>
                </c:pt>
                <c:pt idx="27">
                  <c:v>0.93</c:v>
                </c:pt>
                <c:pt idx="28">
                  <c:v>0.93</c:v>
                </c:pt>
                <c:pt idx="29">
                  <c:v>0.93</c:v>
                </c:pt>
                <c:pt idx="30">
                  <c:v>0.93</c:v>
                </c:pt>
                <c:pt idx="31">
                  <c:v>0.94</c:v>
                </c:pt>
                <c:pt idx="32">
                  <c:v>0.95</c:v>
                </c:pt>
                <c:pt idx="33">
                  <c:v>0.95</c:v>
                </c:pt>
                <c:pt idx="34">
                  <c:v>0.96</c:v>
                </c:pt>
                <c:pt idx="35">
                  <c:v>0.96</c:v>
                </c:pt>
                <c:pt idx="36">
                  <c:v>0.97</c:v>
                </c:pt>
                <c:pt idx="37">
                  <c:v>0.97</c:v>
                </c:pt>
                <c:pt idx="38">
                  <c:v>0.97</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9"/>
                <c:pt idx="0">
                  <c:v>FRESHNEY PELHAM NEL PCN</c:v>
                </c:pt>
                <c:pt idx="1">
                  <c:v>HOLDERNESS PRIMARY CARE HOME PCN</c:v>
                </c:pt>
                <c:pt idx="2">
                  <c:v>MOWBRAY SQUARE PCN</c:v>
                </c:pt>
                <c:pt idx="3">
                  <c:v>SCARBOROUGH CORE PCN</c:v>
                </c:pt>
                <c:pt idx="4">
                  <c:v>HULL MODALITY PARTNERSHIP PCN</c:v>
                </c:pt>
                <c:pt idx="5">
                  <c:v>HULL MEDICAS PCN</c:v>
                </c:pt>
                <c:pt idx="6">
                  <c:v>MERIDIAN HEALTH GROUP NEL PCN</c:v>
                </c:pt>
                <c:pt idx="7">
                  <c:v>TADCASTER AND SELBY PCN</c:v>
                </c:pt>
                <c:pt idx="8">
                  <c:v>BRIDLINGTON PCN</c:v>
                </c:pt>
                <c:pt idx="9">
                  <c:v>HULL NEXUS PCN</c:v>
                </c:pt>
                <c:pt idx="10">
                  <c:v>HARTHILL EAST RIDING PCN</c:v>
                </c:pt>
                <c:pt idx="11">
                  <c:v>NORTH LINCOLNSHIRE EAST PCN</c:v>
                </c:pt>
                <c:pt idx="12">
                  <c:v>PRIORY MEDICAL GROUP YORK PCN</c:v>
                </c:pt>
                <c:pt idx="13">
                  <c:v>FILEY AND SCARBOROUGH PCN</c:v>
                </c:pt>
                <c:pt idx="14">
                  <c:v>CYGNET EAST RIDING PCN</c:v>
                </c:pt>
                <c:pt idx="15">
                  <c:v>HULL BEVAN LTD PCN</c:v>
                </c:pt>
                <c:pt idx="16">
                  <c:v>SELBY TOWN PCN</c:v>
                </c:pt>
                <c:pt idx="17">
                  <c:v>HULL SYMPHONIE PCN</c:v>
                </c:pt>
                <c:pt idx="18">
                  <c:v>PANACEA PCN</c:v>
                </c:pt>
                <c:pt idx="19">
                  <c:v>ICS</c:v>
                </c:pt>
                <c:pt idx="20">
                  <c:v>WEST OUTER AND NORTH EAST YORK PCN</c:v>
                </c:pt>
                <c:pt idx="21">
                  <c:v>YORK CITY CENTRE PCN</c:v>
                </c:pt>
                <c:pt idx="22">
                  <c:v>NORTH LINCOLNSHIRE SOUTH PCN</c:v>
                </c:pt>
                <c:pt idx="23">
                  <c:v>YORK MEDICAL GROUP PCN</c:v>
                </c:pt>
                <c:pt idx="24">
                  <c:v>YORKSHIRE COAST &amp; WOLDS PCN</c:v>
                </c:pt>
                <c:pt idx="25">
                  <c:v>RICHMONDSHIRE PCN</c:v>
                </c:pt>
                <c:pt idx="26">
                  <c:v>RIPON &amp; MASHAM PCN</c:v>
                </c:pt>
                <c:pt idx="27">
                  <c:v>KNARESBOROUGH &amp; RURAL PCN</c:v>
                </c:pt>
                <c:pt idx="28">
                  <c:v>HAMBLETON SOUTH PCN</c:v>
                </c:pt>
                <c:pt idx="29">
                  <c:v>NORTH LINCOLNSHIRE NORTH PCN</c:v>
                </c:pt>
                <c:pt idx="30">
                  <c:v>RIVER &amp; WOLDS EAST RIDING PCN</c:v>
                </c:pt>
                <c:pt idx="31">
                  <c:v>NORTH LINCOLNSHIRE WEST PCN</c:v>
                </c:pt>
                <c:pt idx="32">
                  <c:v>NORTH RIDING HEALTHY COMMUNITY PCN</c:v>
                </c:pt>
                <c:pt idx="33">
                  <c:v>WHITBY COAST &amp; MOORS PCN</c:v>
                </c:pt>
                <c:pt idx="34">
                  <c:v>YORKSHIRE EAST PCN</c:v>
                </c:pt>
                <c:pt idx="35">
                  <c:v>HEART OF HARROGATE PCN</c:v>
                </c:pt>
                <c:pt idx="36">
                  <c:v>BEVERLEY PCN</c:v>
                </c:pt>
                <c:pt idx="37">
                  <c:v>SOUTH HAMBLETON &amp; RYEDALE PCN</c:v>
                </c:pt>
                <c:pt idx="38">
                  <c:v>HAMBLETON NORTH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9"/>
                <c:pt idx="0">
                  <c:v>FRESHNEY PELHAM NEL PCN</c:v>
                </c:pt>
                <c:pt idx="1">
                  <c:v>HOLDERNESS PRIMARY CARE HOME PCN</c:v>
                </c:pt>
                <c:pt idx="2">
                  <c:v>MOWBRAY SQUARE PCN</c:v>
                </c:pt>
                <c:pt idx="3">
                  <c:v>SCARBOROUGH CORE PCN</c:v>
                </c:pt>
                <c:pt idx="4">
                  <c:v>HULL MODALITY PARTNERSHIP PCN</c:v>
                </c:pt>
                <c:pt idx="5">
                  <c:v>HULL MEDICAS PCN</c:v>
                </c:pt>
                <c:pt idx="6">
                  <c:v>MERIDIAN HEALTH GROUP NEL PCN</c:v>
                </c:pt>
                <c:pt idx="7">
                  <c:v>TADCASTER AND SELBY PCN</c:v>
                </c:pt>
                <c:pt idx="8">
                  <c:v>BRIDLINGTON PCN</c:v>
                </c:pt>
                <c:pt idx="9">
                  <c:v>HULL NEXUS PCN</c:v>
                </c:pt>
                <c:pt idx="10">
                  <c:v>HARTHILL EAST RIDING PCN</c:v>
                </c:pt>
                <c:pt idx="11">
                  <c:v>NORTH LINCOLNSHIRE EAST PCN</c:v>
                </c:pt>
                <c:pt idx="12">
                  <c:v>PRIORY MEDICAL GROUP YORK PCN</c:v>
                </c:pt>
                <c:pt idx="13">
                  <c:v>FILEY AND SCARBOROUGH PCN</c:v>
                </c:pt>
                <c:pt idx="14">
                  <c:v>CYGNET EAST RIDING PCN</c:v>
                </c:pt>
                <c:pt idx="15">
                  <c:v>HULL BEVAN LTD PCN</c:v>
                </c:pt>
                <c:pt idx="16">
                  <c:v>SELBY TOWN PCN</c:v>
                </c:pt>
                <c:pt idx="17">
                  <c:v>HULL SYMPHONIE PCN</c:v>
                </c:pt>
                <c:pt idx="18">
                  <c:v>PANACEA PCN</c:v>
                </c:pt>
                <c:pt idx="19">
                  <c:v>ICS</c:v>
                </c:pt>
                <c:pt idx="20">
                  <c:v>WEST OUTER AND NORTH EAST YORK PCN</c:v>
                </c:pt>
                <c:pt idx="21">
                  <c:v>YORK CITY CENTRE PCN</c:v>
                </c:pt>
                <c:pt idx="22">
                  <c:v>NORTH LINCOLNSHIRE SOUTH PCN</c:v>
                </c:pt>
                <c:pt idx="23">
                  <c:v>YORK MEDICAL GROUP PCN</c:v>
                </c:pt>
                <c:pt idx="24">
                  <c:v>YORKSHIRE COAST &amp; WOLDS PCN</c:v>
                </c:pt>
                <c:pt idx="25">
                  <c:v>RICHMONDSHIRE PCN</c:v>
                </c:pt>
                <c:pt idx="26">
                  <c:v>RIPON &amp; MASHAM PCN</c:v>
                </c:pt>
                <c:pt idx="27">
                  <c:v>KNARESBOROUGH &amp; RURAL PCN</c:v>
                </c:pt>
                <c:pt idx="28">
                  <c:v>HAMBLETON SOUTH PCN</c:v>
                </c:pt>
                <c:pt idx="29">
                  <c:v>NORTH LINCOLNSHIRE NORTH PCN</c:v>
                </c:pt>
                <c:pt idx="30">
                  <c:v>RIVER &amp; WOLDS EAST RIDING PCN</c:v>
                </c:pt>
                <c:pt idx="31">
                  <c:v>NORTH LINCOLNSHIRE WEST PCN</c:v>
                </c:pt>
                <c:pt idx="32">
                  <c:v>NORTH RIDING HEALTHY COMMUNITY PCN</c:v>
                </c:pt>
                <c:pt idx="33">
                  <c:v>WHITBY COAST &amp; MOORS PCN</c:v>
                </c:pt>
                <c:pt idx="34">
                  <c:v>YORKSHIRE EAST PCN</c:v>
                </c:pt>
                <c:pt idx="35">
                  <c:v>HEART OF HARROGATE PCN</c:v>
                </c:pt>
                <c:pt idx="36">
                  <c:v>BEVERLEY PCN</c:v>
                </c:pt>
                <c:pt idx="37">
                  <c:v>SOUTH HAMBLETON &amp; RYEDALE PCN</c:v>
                </c:pt>
                <c:pt idx="38">
                  <c:v>HAMBLETON NORTH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7514880"/>
        <c:axId val="1275133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FRESHNEY PELHAM NEL PCN</c:v>
                </c:pt>
                <c:pt idx="1">
                  <c:v>HOLDERNESS PRIMARY CARE HOME PCN</c:v>
                </c:pt>
                <c:pt idx="2">
                  <c:v>MOWBRAY SQUARE PCN</c:v>
                </c:pt>
                <c:pt idx="3">
                  <c:v>SCARBOROUGH CORE PCN</c:v>
                </c:pt>
                <c:pt idx="4">
                  <c:v>HULL MODALITY PARTNERSHIP PCN</c:v>
                </c:pt>
                <c:pt idx="5">
                  <c:v>HULL MEDICAS PCN</c:v>
                </c:pt>
                <c:pt idx="6">
                  <c:v>MERIDIAN HEALTH GROUP NEL PCN</c:v>
                </c:pt>
                <c:pt idx="7">
                  <c:v>TADCASTER AND SELBY PCN</c:v>
                </c:pt>
                <c:pt idx="8">
                  <c:v>BRIDLINGTON PCN</c:v>
                </c:pt>
                <c:pt idx="9">
                  <c:v>HULL NEXUS PCN</c:v>
                </c:pt>
                <c:pt idx="10">
                  <c:v>HARTHILL EAST RIDING PCN</c:v>
                </c:pt>
                <c:pt idx="11">
                  <c:v>NORTH LINCOLNSHIRE EAST PCN</c:v>
                </c:pt>
                <c:pt idx="12">
                  <c:v>PRIORY MEDICAL GROUP YORK PCN</c:v>
                </c:pt>
                <c:pt idx="13">
                  <c:v>FILEY AND SCARBOROUGH PCN</c:v>
                </c:pt>
                <c:pt idx="14">
                  <c:v>CYGNET EAST RIDING PCN</c:v>
                </c:pt>
                <c:pt idx="15">
                  <c:v>HULL BEVAN LTD PCN</c:v>
                </c:pt>
                <c:pt idx="16">
                  <c:v>SELBY TOWN PCN</c:v>
                </c:pt>
                <c:pt idx="17">
                  <c:v>HULL SYMPHONIE PCN</c:v>
                </c:pt>
                <c:pt idx="18">
                  <c:v>PANACEA PCN</c:v>
                </c:pt>
                <c:pt idx="19">
                  <c:v>ICS</c:v>
                </c:pt>
                <c:pt idx="20">
                  <c:v>WEST OUTER AND NORTH EAST YORK PCN</c:v>
                </c:pt>
                <c:pt idx="21">
                  <c:v>YORK CITY CENTRE PCN</c:v>
                </c:pt>
                <c:pt idx="22">
                  <c:v>NORTH LINCOLNSHIRE SOUTH PCN</c:v>
                </c:pt>
                <c:pt idx="23">
                  <c:v>YORK MEDICAL GROUP PCN</c:v>
                </c:pt>
                <c:pt idx="24">
                  <c:v>YORKSHIRE COAST &amp; WOLDS PCN</c:v>
                </c:pt>
                <c:pt idx="25">
                  <c:v>RICHMONDSHIRE PCN</c:v>
                </c:pt>
                <c:pt idx="26">
                  <c:v>RIPON &amp; MASHAM PCN</c:v>
                </c:pt>
                <c:pt idx="27">
                  <c:v>KNARESBOROUGH &amp; RURAL PCN</c:v>
                </c:pt>
                <c:pt idx="28">
                  <c:v>HAMBLETON SOUTH PCN</c:v>
                </c:pt>
                <c:pt idx="29">
                  <c:v>NORTH LINCOLNSHIRE NORTH PCN</c:v>
                </c:pt>
                <c:pt idx="30">
                  <c:v>RIVER &amp; WOLDS EAST RIDING PCN</c:v>
                </c:pt>
                <c:pt idx="31">
                  <c:v>NORTH LINCOLNSHIRE WEST PCN</c:v>
                </c:pt>
                <c:pt idx="32">
                  <c:v>NORTH RIDING HEALTHY COMMUNITY PCN</c:v>
                </c:pt>
                <c:pt idx="33">
                  <c:v>WHITBY COAST &amp; MOORS PCN</c:v>
                </c:pt>
                <c:pt idx="34">
                  <c:v>YORKSHIRE EAST PCN</c:v>
                </c:pt>
                <c:pt idx="35">
                  <c:v>HEART OF HARROGATE PCN</c:v>
                </c:pt>
                <c:pt idx="36">
                  <c:v>BEVERLEY PCN</c:v>
                </c:pt>
                <c:pt idx="37">
                  <c:v>SOUTH HAMBLETON &amp; RYEDALE PCN</c:v>
                </c:pt>
                <c:pt idx="38">
                  <c:v>HAMBLETON NORTH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9"/>
                <c:pt idx="0">
                  <c:v>FRESHNEY PELHAM NEL PCN</c:v>
                </c:pt>
                <c:pt idx="1">
                  <c:v>HOLDERNESS PRIMARY CARE HOME PCN</c:v>
                </c:pt>
                <c:pt idx="2">
                  <c:v>MOWBRAY SQUARE PCN</c:v>
                </c:pt>
                <c:pt idx="3">
                  <c:v>SCARBOROUGH CORE PCN</c:v>
                </c:pt>
                <c:pt idx="4">
                  <c:v>HULL MODALITY PARTNERSHIP PCN</c:v>
                </c:pt>
                <c:pt idx="5">
                  <c:v>HULL MEDICAS PCN</c:v>
                </c:pt>
                <c:pt idx="6">
                  <c:v>MERIDIAN HEALTH GROUP NEL PCN</c:v>
                </c:pt>
                <c:pt idx="7">
                  <c:v>TADCASTER AND SELBY PCN</c:v>
                </c:pt>
                <c:pt idx="8">
                  <c:v>BRIDLINGTON PCN</c:v>
                </c:pt>
                <c:pt idx="9">
                  <c:v>HULL NEXUS PCN</c:v>
                </c:pt>
                <c:pt idx="10">
                  <c:v>HARTHILL EAST RIDING PCN</c:v>
                </c:pt>
                <c:pt idx="11">
                  <c:v>NORTH LINCOLNSHIRE EAST PCN</c:v>
                </c:pt>
                <c:pt idx="12">
                  <c:v>PRIORY MEDICAL GROUP YORK PCN</c:v>
                </c:pt>
                <c:pt idx="13">
                  <c:v>FILEY AND SCARBOROUGH PCN</c:v>
                </c:pt>
                <c:pt idx="14">
                  <c:v>CYGNET EAST RIDING PCN</c:v>
                </c:pt>
                <c:pt idx="15">
                  <c:v>HULL BEVAN LTD PCN</c:v>
                </c:pt>
                <c:pt idx="16">
                  <c:v>SELBY TOWN PCN</c:v>
                </c:pt>
                <c:pt idx="17">
                  <c:v>HULL SYMPHONIE PCN</c:v>
                </c:pt>
                <c:pt idx="18">
                  <c:v>PANACEA PCN</c:v>
                </c:pt>
                <c:pt idx="19">
                  <c:v>ICS</c:v>
                </c:pt>
                <c:pt idx="20">
                  <c:v>WEST OUTER AND NORTH EAST YORK PCN</c:v>
                </c:pt>
                <c:pt idx="21">
                  <c:v>YORK CITY CENTRE PCN</c:v>
                </c:pt>
                <c:pt idx="22">
                  <c:v>NORTH LINCOLNSHIRE SOUTH PCN</c:v>
                </c:pt>
                <c:pt idx="23">
                  <c:v>YORK MEDICAL GROUP PCN</c:v>
                </c:pt>
                <c:pt idx="24">
                  <c:v>YORKSHIRE COAST &amp; WOLDS PCN</c:v>
                </c:pt>
                <c:pt idx="25">
                  <c:v>RICHMONDSHIRE PCN</c:v>
                </c:pt>
                <c:pt idx="26">
                  <c:v>RIPON &amp; MASHAM PCN</c:v>
                </c:pt>
                <c:pt idx="27">
                  <c:v>KNARESBOROUGH &amp; RURAL PCN</c:v>
                </c:pt>
                <c:pt idx="28">
                  <c:v>HAMBLETON SOUTH PCN</c:v>
                </c:pt>
                <c:pt idx="29">
                  <c:v>NORTH LINCOLNSHIRE NORTH PCN</c:v>
                </c:pt>
                <c:pt idx="30">
                  <c:v>RIVER &amp; WOLDS EAST RIDING PCN</c:v>
                </c:pt>
                <c:pt idx="31">
                  <c:v>NORTH LINCOLNSHIRE WEST PCN</c:v>
                </c:pt>
                <c:pt idx="32">
                  <c:v>NORTH RIDING HEALTHY COMMUNITY PCN</c:v>
                </c:pt>
                <c:pt idx="33">
                  <c:v>WHITBY COAST &amp; MOORS PCN</c:v>
                </c:pt>
                <c:pt idx="34">
                  <c:v>YORKSHIRE EAST PCN</c:v>
                </c:pt>
                <c:pt idx="35">
                  <c:v>HEART OF HARROGATE PCN</c:v>
                </c:pt>
                <c:pt idx="36">
                  <c:v>BEVERLEY PCN</c:v>
                </c:pt>
                <c:pt idx="37">
                  <c:v>SOUTH HAMBLETON &amp; RYEDALE PCN</c:v>
                </c:pt>
                <c:pt idx="38">
                  <c:v>HAMBLETON NORTH PCN</c:v>
                </c:pt>
              </c:strCache>
            </c:strRef>
          </c:cat>
          <c:val>
            <c:numRef>
              <c:f>Sheet1!$C$2:$C$45</c:f>
              <c:numCache>
                <c:formatCode>0%</c:formatCode>
                <c:ptCount val="44"/>
                <c:pt idx="0">
                  <c:v>0.85</c:v>
                </c:pt>
                <c:pt idx="1">
                  <c:v>0.87</c:v>
                </c:pt>
                <c:pt idx="2">
                  <c:v>0.87</c:v>
                </c:pt>
                <c:pt idx="3">
                  <c:v>0.87</c:v>
                </c:pt>
                <c:pt idx="4">
                  <c:v>0.88</c:v>
                </c:pt>
                <c:pt idx="5">
                  <c:v>0.89</c:v>
                </c:pt>
                <c:pt idx="6">
                  <c:v>0.9</c:v>
                </c:pt>
                <c:pt idx="7">
                  <c:v>0.9</c:v>
                </c:pt>
                <c:pt idx="8">
                  <c:v>0.9</c:v>
                </c:pt>
                <c:pt idx="9">
                  <c:v>0.91</c:v>
                </c:pt>
                <c:pt idx="10">
                  <c:v>0.91</c:v>
                </c:pt>
                <c:pt idx="11">
                  <c:v>0.91</c:v>
                </c:pt>
                <c:pt idx="12">
                  <c:v>0.91</c:v>
                </c:pt>
                <c:pt idx="13">
                  <c:v>0.91</c:v>
                </c:pt>
                <c:pt idx="14">
                  <c:v>0.91</c:v>
                </c:pt>
                <c:pt idx="15">
                  <c:v>0.91</c:v>
                </c:pt>
                <c:pt idx="16">
                  <c:v>0.91</c:v>
                </c:pt>
                <c:pt idx="17">
                  <c:v>0.91</c:v>
                </c:pt>
                <c:pt idx="18">
                  <c:v>0.91</c:v>
                </c:pt>
                <c:pt idx="19">
                  <c:v>-10</c:v>
                </c:pt>
                <c:pt idx="20">
                  <c:v>0.92</c:v>
                </c:pt>
                <c:pt idx="21">
                  <c:v>0.92</c:v>
                </c:pt>
                <c:pt idx="22">
                  <c:v>0.92</c:v>
                </c:pt>
                <c:pt idx="23">
                  <c:v>0.92</c:v>
                </c:pt>
                <c:pt idx="24">
                  <c:v>0.92</c:v>
                </c:pt>
                <c:pt idx="25">
                  <c:v>0.93</c:v>
                </c:pt>
                <c:pt idx="26">
                  <c:v>0.93</c:v>
                </c:pt>
                <c:pt idx="27">
                  <c:v>0.93</c:v>
                </c:pt>
                <c:pt idx="28">
                  <c:v>0.93</c:v>
                </c:pt>
                <c:pt idx="29">
                  <c:v>0.93</c:v>
                </c:pt>
                <c:pt idx="30">
                  <c:v>0.93</c:v>
                </c:pt>
                <c:pt idx="31">
                  <c:v>0.94</c:v>
                </c:pt>
                <c:pt idx="32">
                  <c:v>0.95</c:v>
                </c:pt>
                <c:pt idx="33">
                  <c:v>0.95</c:v>
                </c:pt>
                <c:pt idx="34">
                  <c:v>0.96</c:v>
                </c:pt>
                <c:pt idx="35">
                  <c:v>0.96</c:v>
                </c:pt>
                <c:pt idx="36">
                  <c:v>0.97</c:v>
                </c:pt>
                <c:pt idx="37">
                  <c:v>0.97</c:v>
                </c:pt>
                <c:pt idx="38">
                  <c:v>0.97</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0.92</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7509248"/>
        <c:axId val="127511552"/>
      </c:lineChart>
      <c:catAx>
        <c:axId val="12750924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7511552"/>
        <c:crosses val="autoZero"/>
        <c:auto val="1"/>
        <c:lblAlgn val="ctr"/>
        <c:lblOffset val="100"/>
        <c:noMultiLvlLbl val="0"/>
      </c:catAx>
      <c:valAx>
        <c:axId val="1275115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7509248"/>
        <c:crosses val="autoZero"/>
        <c:crossBetween val="between"/>
      </c:valAx>
      <c:valAx>
        <c:axId val="127513344"/>
        <c:scaling>
          <c:orientation val="minMax"/>
          <c:max val="1"/>
          <c:min val="0"/>
        </c:scaling>
        <c:delete val="0"/>
        <c:axPos val="r"/>
        <c:numFmt formatCode="0%" sourceLinked="1"/>
        <c:majorTickMark val="none"/>
        <c:minorTickMark val="none"/>
        <c:tickLblPos val="none"/>
        <c:spPr>
          <a:ln>
            <a:noFill/>
          </a:ln>
        </c:spPr>
        <c:crossAx val="127514880"/>
        <c:crosses val="max"/>
        <c:crossBetween val="between"/>
      </c:valAx>
      <c:catAx>
        <c:axId val="127514880"/>
        <c:scaling>
          <c:orientation val="minMax"/>
        </c:scaling>
        <c:delete val="1"/>
        <c:axPos val="b"/>
        <c:numFmt formatCode="General" sourceLinked="1"/>
        <c:majorTickMark val="out"/>
        <c:minorTickMark val="none"/>
        <c:tickLblPos val="nextTo"/>
        <c:crossAx val="1275133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55</c:v>
                </c:pt>
                <c:pt idx="1">
                  <c:v>57</c:v>
                </c:pt>
                <c:pt idx="2">
                  <c:v>58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34</c:v>
                </c:pt>
                <c:pt idx="1">
                  <c:v>33</c:v>
                </c:pt>
                <c:pt idx="2">
                  <c:v>31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8</c:v>
                </c:pt>
                <c:pt idx="1">
                  <c:v>7</c:v>
                </c:pt>
                <c:pt idx="2">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2</c:v>
                </c:pt>
                <c:pt idx="1">
                  <c:v>2</c:v>
                </c:pt>
                <c:pt idx="2">
                  <c:v>2</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8099072"/>
        <c:axId val="128100608"/>
      </c:barChart>
      <c:catAx>
        <c:axId val="128099072"/>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100608"/>
        <c:crosses val="autoZero"/>
        <c:auto val="1"/>
        <c:lblAlgn val="ctr"/>
        <c:lblOffset val="100"/>
        <c:noMultiLvlLbl val="0"/>
      </c:catAx>
      <c:valAx>
        <c:axId val="128100608"/>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099072"/>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62</c:v>
                </c:pt>
                <c:pt idx="1">
                  <c:v>73</c:v>
                </c:pt>
                <c:pt idx="2">
                  <c:v>66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31</c:v>
                </c:pt>
                <c:pt idx="1">
                  <c:v>23</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7</c:v>
                </c:pt>
                <c:pt idx="1">
                  <c:v>4</c:v>
                </c:pt>
                <c:pt idx="2">
                  <c:v>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480000"/>
        <c:axId val="128481536"/>
      </c:barChart>
      <c:catAx>
        <c:axId val="12848000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481536"/>
        <c:crosses val="autoZero"/>
        <c:auto val="1"/>
        <c:lblAlgn val="ctr"/>
        <c:lblOffset val="100"/>
        <c:noMultiLvlLbl val="0"/>
      </c:catAx>
      <c:valAx>
        <c:axId val="12848153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48000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57</c:v>
                </c:pt>
                <c:pt idx="1">
                  <c:v>30</c:v>
                </c:pt>
                <c:pt idx="2">
                  <c:v>13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85</c:v>
                </c:pt>
                <c:pt idx="1">
                  <c:v>87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9145472"/>
        <c:axId val="129167744"/>
      </c:lineChart>
      <c:catAx>
        <c:axId val="12914547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9167744"/>
        <c:crosses val="autoZero"/>
        <c:auto val="1"/>
        <c:lblAlgn val="ctr"/>
        <c:lblOffset val="100"/>
        <c:noMultiLvlLbl val="0"/>
      </c:catAx>
      <c:valAx>
        <c:axId val="129167744"/>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914547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73</c:v>
                </c:pt>
                <c:pt idx="1">
                  <c:v>27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37</c:v>
                </c:pt>
                <c:pt idx="1">
                  <c:v>38</c:v>
                </c:pt>
                <c:pt idx="2">
                  <c:v>25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90</c:v>
                </c:pt>
                <c:pt idx="1">
                  <c:v>10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78</c:v>
                </c:pt>
                <c:pt idx="1">
                  <c:v>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22</c:v>
                </c:pt>
                <c:pt idx="1">
                  <c:v>25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693760"/>
        <c:axId val="130707840"/>
      </c:lineChart>
      <c:catAx>
        <c:axId val="13069376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707840"/>
        <c:crosses val="autoZero"/>
        <c:auto val="1"/>
        <c:lblAlgn val="ctr"/>
        <c:lblOffset val="100"/>
        <c:noMultiLvlLbl val="0"/>
      </c:catAx>
      <c:valAx>
        <c:axId val="13070784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69376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HULL MODALITY PARTNERSHIP PCN</c:v>
                </c:pt>
                <c:pt idx="1">
                  <c:v>HULL MEDICAS PCN</c:v>
                </c:pt>
                <c:pt idx="2">
                  <c:v>HULL NEXUS PCN</c:v>
                </c:pt>
                <c:pt idx="3">
                  <c:v>NORTH LINCOLNSHIRE EAST PCN</c:v>
                </c:pt>
                <c:pt idx="4">
                  <c:v>YORK CITY CENTRE PCN</c:v>
                </c:pt>
                <c:pt idx="5">
                  <c:v>NORTH LINCOLNSHIRE SOUTH PCN</c:v>
                </c:pt>
                <c:pt idx="6">
                  <c:v>SCARBOROUGH CORE PCN</c:v>
                </c:pt>
                <c:pt idx="7">
                  <c:v>HULL BEVAN LTD PCN</c:v>
                </c:pt>
                <c:pt idx="8">
                  <c:v>MERIDIAN HEALTH GROUP NEL PCN</c:v>
                </c:pt>
                <c:pt idx="9">
                  <c:v>NORTH LINCOLNSHIRE WEST PCN</c:v>
                </c:pt>
                <c:pt idx="10">
                  <c:v>PRIORY MEDICAL GROUP YORK PCN</c:v>
                </c:pt>
                <c:pt idx="11">
                  <c:v>FILEY AND SCARBOROUGH PCN</c:v>
                </c:pt>
                <c:pt idx="12">
                  <c:v>HULL SYMPHONIE PCN</c:v>
                </c:pt>
                <c:pt idx="13">
                  <c:v>YORKSHIRE COAST &amp; WOLDS PCN</c:v>
                </c:pt>
                <c:pt idx="14">
                  <c:v>BRIDLINGTON PCN</c:v>
                </c:pt>
                <c:pt idx="15">
                  <c:v>ICS</c:v>
                </c:pt>
                <c:pt idx="16">
                  <c:v>HARTHILL EAST RIDING PCN</c:v>
                </c:pt>
                <c:pt idx="17">
                  <c:v>HOLDERNESS PRIMARY CARE HOME PCN</c:v>
                </c:pt>
                <c:pt idx="18">
                  <c:v>PANACEA PCN</c:v>
                </c:pt>
                <c:pt idx="19">
                  <c:v>WHITBY COAST &amp; MOORS PCN</c:v>
                </c:pt>
                <c:pt idx="20">
                  <c:v>MOWBRAY SQUARE PCN</c:v>
                </c:pt>
                <c:pt idx="21">
                  <c:v>HAMBLETON NORTH PCN</c:v>
                </c:pt>
                <c:pt idx="22">
                  <c:v>WEST OUTER AND NORTH EAST YORK PCN</c:v>
                </c:pt>
                <c:pt idx="23">
                  <c:v>NORTH RIDING HEALTHY COMMUNITY PCN</c:v>
                </c:pt>
                <c:pt idx="24">
                  <c:v>YORK MEDICAL GROUP PCN</c:v>
                </c:pt>
                <c:pt idx="25">
                  <c:v>SELBY TOWN PCN</c:v>
                </c:pt>
                <c:pt idx="26">
                  <c:v>CYGNET EAST RIDING PCN</c:v>
                </c:pt>
                <c:pt idx="27">
                  <c:v>YORKSHIRE EAST PCN</c:v>
                </c:pt>
                <c:pt idx="28">
                  <c:v>FRESHNEY PELHAM NEL PCN</c:v>
                </c:pt>
                <c:pt idx="29">
                  <c:v>RICHMONDSHIRE PCN</c:v>
                </c:pt>
                <c:pt idx="30">
                  <c:v>TADCASTER AND SELBY PCN</c:v>
                </c:pt>
                <c:pt idx="31">
                  <c:v>BEVERLEY PCN</c:v>
                </c:pt>
                <c:pt idx="32">
                  <c:v>RIPON &amp; MASHAM PCN</c:v>
                </c:pt>
                <c:pt idx="33">
                  <c:v>HAMBLETON SOUTH PCN</c:v>
                </c:pt>
                <c:pt idx="34">
                  <c:v>SOUTH HAMBLETON &amp; RYEDALE PCN</c:v>
                </c:pt>
                <c:pt idx="35">
                  <c:v>RIVER &amp; WOLDS EAST RIDING PCN</c:v>
                </c:pt>
                <c:pt idx="36">
                  <c:v>NORTH LINCOLNSHIRE NORTH PCN</c:v>
                </c:pt>
                <c:pt idx="37">
                  <c:v>KNARESBOROUGH &amp; RURAL PCN</c:v>
                </c:pt>
                <c:pt idx="38">
                  <c:v>HEART OF HARROGATE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9"/>
                <c:pt idx="0">
                  <c:v>HULL MODALITY PARTNERSHIP PCN</c:v>
                </c:pt>
                <c:pt idx="1">
                  <c:v>HULL MEDICAS PCN</c:v>
                </c:pt>
                <c:pt idx="2">
                  <c:v>HULL NEXUS PCN</c:v>
                </c:pt>
                <c:pt idx="3">
                  <c:v>NORTH LINCOLNSHIRE EAST PCN</c:v>
                </c:pt>
                <c:pt idx="4">
                  <c:v>YORK CITY CENTRE PCN</c:v>
                </c:pt>
                <c:pt idx="5">
                  <c:v>NORTH LINCOLNSHIRE SOUTH PCN</c:v>
                </c:pt>
                <c:pt idx="6">
                  <c:v>SCARBOROUGH CORE PCN</c:v>
                </c:pt>
                <c:pt idx="7">
                  <c:v>HULL BEVAN LTD PCN</c:v>
                </c:pt>
                <c:pt idx="8">
                  <c:v>MERIDIAN HEALTH GROUP NEL PCN</c:v>
                </c:pt>
                <c:pt idx="9">
                  <c:v>NORTH LINCOLNSHIRE WEST PCN</c:v>
                </c:pt>
                <c:pt idx="10">
                  <c:v>PRIORY MEDICAL GROUP YORK PCN</c:v>
                </c:pt>
                <c:pt idx="11">
                  <c:v>FILEY AND SCARBOROUGH PCN</c:v>
                </c:pt>
                <c:pt idx="12">
                  <c:v>HULL SYMPHONIE PCN</c:v>
                </c:pt>
                <c:pt idx="13">
                  <c:v>YORKSHIRE COAST &amp; WOLDS PCN</c:v>
                </c:pt>
                <c:pt idx="14">
                  <c:v>BRIDLINGTON PCN</c:v>
                </c:pt>
                <c:pt idx="15">
                  <c:v>ICS</c:v>
                </c:pt>
                <c:pt idx="16">
                  <c:v>HARTHILL EAST RIDING PCN</c:v>
                </c:pt>
                <c:pt idx="17">
                  <c:v>HOLDERNESS PRIMARY CARE HOME PCN</c:v>
                </c:pt>
                <c:pt idx="18">
                  <c:v>PANACEA PCN</c:v>
                </c:pt>
                <c:pt idx="19">
                  <c:v>WHITBY COAST &amp; MOORS PCN</c:v>
                </c:pt>
                <c:pt idx="20">
                  <c:v>MOWBRAY SQUARE PCN</c:v>
                </c:pt>
                <c:pt idx="21">
                  <c:v>HAMBLETON NORTH PCN</c:v>
                </c:pt>
                <c:pt idx="22">
                  <c:v>WEST OUTER AND NORTH EAST YORK PCN</c:v>
                </c:pt>
                <c:pt idx="23">
                  <c:v>NORTH RIDING HEALTHY COMMUNITY PCN</c:v>
                </c:pt>
                <c:pt idx="24">
                  <c:v>YORK MEDICAL GROUP PCN</c:v>
                </c:pt>
                <c:pt idx="25">
                  <c:v>SELBY TOWN PCN</c:v>
                </c:pt>
                <c:pt idx="26">
                  <c:v>CYGNET EAST RIDING PCN</c:v>
                </c:pt>
                <c:pt idx="27">
                  <c:v>YORKSHIRE EAST PCN</c:v>
                </c:pt>
                <c:pt idx="28">
                  <c:v>FRESHNEY PELHAM NEL PCN</c:v>
                </c:pt>
                <c:pt idx="29">
                  <c:v>RICHMONDSHIRE PCN</c:v>
                </c:pt>
                <c:pt idx="30">
                  <c:v>TADCASTER AND SELBY PCN</c:v>
                </c:pt>
                <c:pt idx="31">
                  <c:v>BEVERLEY PCN</c:v>
                </c:pt>
                <c:pt idx="32">
                  <c:v>RIPON &amp; MASHAM PCN</c:v>
                </c:pt>
                <c:pt idx="33">
                  <c:v>HAMBLETON SOUTH PCN</c:v>
                </c:pt>
                <c:pt idx="34">
                  <c:v>SOUTH HAMBLETON &amp; RYEDALE PCN</c:v>
                </c:pt>
                <c:pt idx="35">
                  <c:v>RIVER &amp; WOLDS EAST RIDING PCN</c:v>
                </c:pt>
                <c:pt idx="36">
                  <c:v>NORTH LINCOLNSHIRE NORTH PCN</c:v>
                </c:pt>
                <c:pt idx="37">
                  <c:v>KNARESBOROUGH &amp; RURAL PCN</c:v>
                </c:pt>
                <c:pt idx="38">
                  <c:v>HEART OF HARROGATE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HULL MODALITY PARTNERSHIP PCN</c:v>
                </c:pt>
                <c:pt idx="1">
                  <c:v>HULL MEDICAS PCN</c:v>
                </c:pt>
                <c:pt idx="2">
                  <c:v>HULL NEXUS PCN</c:v>
                </c:pt>
                <c:pt idx="3">
                  <c:v>NORTH LINCOLNSHIRE EAST PCN</c:v>
                </c:pt>
                <c:pt idx="4">
                  <c:v>YORK CITY CENTRE PCN</c:v>
                </c:pt>
                <c:pt idx="5">
                  <c:v>NORTH LINCOLNSHIRE SOUTH PCN</c:v>
                </c:pt>
                <c:pt idx="6">
                  <c:v>SCARBOROUGH CORE PCN</c:v>
                </c:pt>
                <c:pt idx="7">
                  <c:v>HULL BEVAN LTD PCN</c:v>
                </c:pt>
                <c:pt idx="8">
                  <c:v>MERIDIAN HEALTH GROUP NEL PCN</c:v>
                </c:pt>
                <c:pt idx="9">
                  <c:v>NORTH LINCOLNSHIRE WEST PCN</c:v>
                </c:pt>
                <c:pt idx="10">
                  <c:v>PRIORY MEDICAL GROUP YORK PCN</c:v>
                </c:pt>
                <c:pt idx="11">
                  <c:v>FILEY AND SCARBOROUGH PCN</c:v>
                </c:pt>
                <c:pt idx="12">
                  <c:v>HULL SYMPHONIE PCN</c:v>
                </c:pt>
                <c:pt idx="13">
                  <c:v>YORKSHIRE COAST &amp; WOLDS PCN</c:v>
                </c:pt>
                <c:pt idx="14">
                  <c:v>BRIDLINGTON PCN</c:v>
                </c:pt>
                <c:pt idx="15">
                  <c:v>ICS</c:v>
                </c:pt>
                <c:pt idx="16">
                  <c:v>HARTHILL EAST RIDING PCN</c:v>
                </c:pt>
                <c:pt idx="17">
                  <c:v>HOLDERNESS PRIMARY CARE HOME PCN</c:v>
                </c:pt>
                <c:pt idx="18">
                  <c:v>PANACEA PCN</c:v>
                </c:pt>
                <c:pt idx="19">
                  <c:v>WHITBY COAST &amp; MOORS PCN</c:v>
                </c:pt>
                <c:pt idx="20">
                  <c:v>MOWBRAY SQUARE PCN</c:v>
                </c:pt>
                <c:pt idx="21">
                  <c:v>HAMBLETON NORTH PCN</c:v>
                </c:pt>
                <c:pt idx="22">
                  <c:v>WEST OUTER AND NORTH EAST YORK PCN</c:v>
                </c:pt>
                <c:pt idx="23">
                  <c:v>NORTH RIDING HEALTHY COMMUNITY PCN</c:v>
                </c:pt>
                <c:pt idx="24">
                  <c:v>YORK MEDICAL GROUP PCN</c:v>
                </c:pt>
                <c:pt idx="25">
                  <c:v>SELBY TOWN PCN</c:v>
                </c:pt>
                <c:pt idx="26">
                  <c:v>CYGNET EAST RIDING PCN</c:v>
                </c:pt>
                <c:pt idx="27">
                  <c:v>YORKSHIRE EAST PCN</c:v>
                </c:pt>
                <c:pt idx="28">
                  <c:v>FRESHNEY PELHAM NEL PCN</c:v>
                </c:pt>
                <c:pt idx="29">
                  <c:v>RICHMONDSHIRE PCN</c:v>
                </c:pt>
                <c:pt idx="30">
                  <c:v>TADCASTER AND SELBY PCN</c:v>
                </c:pt>
                <c:pt idx="31">
                  <c:v>BEVERLEY PCN</c:v>
                </c:pt>
                <c:pt idx="32">
                  <c:v>RIPON &amp; MASHAM PCN</c:v>
                </c:pt>
                <c:pt idx="33">
                  <c:v>HAMBLETON SOUTH PCN</c:v>
                </c:pt>
                <c:pt idx="34">
                  <c:v>SOUTH HAMBLETON &amp; RYEDALE PCN</c:v>
                </c:pt>
                <c:pt idx="35">
                  <c:v>RIVER &amp; WOLDS EAST RIDING PCN</c:v>
                </c:pt>
                <c:pt idx="36">
                  <c:v>NORTH LINCOLNSHIRE NORTH PCN</c:v>
                </c:pt>
                <c:pt idx="37">
                  <c:v>KNARESBOROUGH &amp; RURAL PCN</c:v>
                </c:pt>
                <c:pt idx="38">
                  <c:v>HEART OF HARROGATE PCN</c:v>
                </c:pt>
              </c:strCache>
            </c:strRef>
          </c:cat>
          <c:val>
            <c:numRef>
              <c:f>Sheet1!$F$2:$F$45</c:f>
              <c:numCache>
                <c:formatCode>General</c:formatCode>
                <c:ptCount val="44"/>
                <c:pt idx="0">
                  <c:v>0.56999999999999995</c:v>
                </c:pt>
                <c:pt idx="1">
                  <c:v>0.62</c:v>
                </c:pt>
                <c:pt idx="2">
                  <c:v>0.67</c:v>
                </c:pt>
                <c:pt idx="3">
                  <c:v>0.67</c:v>
                </c:pt>
                <c:pt idx="4">
                  <c:v>0.68</c:v>
                </c:pt>
                <c:pt idx="5">
                  <c:v>0.68</c:v>
                </c:pt>
                <c:pt idx="6">
                  <c:v>0.68</c:v>
                </c:pt>
                <c:pt idx="7">
                  <c:v>0.69</c:v>
                </c:pt>
                <c:pt idx="8">
                  <c:v>0.7</c:v>
                </c:pt>
                <c:pt idx="9">
                  <c:v>0.71</c:v>
                </c:pt>
                <c:pt idx="10">
                  <c:v>0.72</c:v>
                </c:pt>
                <c:pt idx="11">
                  <c:v>0.72</c:v>
                </c:pt>
                <c:pt idx="12">
                  <c:v>0.72</c:v>
                </c:pt>
                <c:pt idx="13">
                  <c:v>0.72</c:v>
                </c:pt>
                <c:pt idx="14">
                  <c:v>0.73</c:v>
                </c:pt>
                <c:pt idx="15">
                  <c:v>0.75</c:v>
                </c:pt>
                <c:pt idx="16">
                  <c:v>0.75</c:v>
                </c:pt>
                <c:pt idx="17">
                  <c:v>0.75</c:v>
                </c:pt>
                <c:pt idx="18">
                  <c:v>0.75</c:v>
                </c:pt>
                <c:pt idx="19">
                  <c:v>0.77</c:v>
                </c:pt>
                <c:pt idx="20">
                  <c:v>0.77</c:v>
                </c:pt>
                <c:pt idx="21">
                  <c:v>0.78</c:v>
                </c:pt>
                <c:pt idx="22">
                  <c:v>0.79</c:v>
                </c:pt>
                <c:pt idx="23">
                  <c:v>0.79</c:v>
                </c:pt>
                <c:pt idx="24">
                  <c:v>0.79</c:v>
                </c:pt>
                <c:pt idx="25">
                  <c:v>0.79</c:v>
                </c:pt>
                <c:pt idx="26">
                  <c:v>0.8</c:v>
                </c:pt>
                <c:pt idx="27">
                  <c:v>0.81</c:v>
                </c:pt>
                <c:pt idx="28">
                  <c:v>0.81</c:v>
                </c:pt>
                <c:pt idx="29">
                  <c:v>0.82</c:v>
                </c:pt>
                <c:pt idx="30">
                  <c:v>0.82</c:v>
                </c:pt>
                <c:pt idx="31">
                  <c:v>0.83</c:v>
                </c:pt>
                <c:pt idx="32">
                  <c:v>0.84</c:v>
                </c:pt>
                <c:pt idx="33">
                  <c:v>0.84</c:v>
                </c:pt>
                <c:pt idx="34">
                  <c:v>0.84</c:v>
                </c:pt>
                <c:pt idx="35">
                  <c:v>0.85</c:v>
                </c:pt>
                <c:pt idx="36">
                  <c:v>0.86</c:v>
                </c:pt>
                <c:pt idx="37">
                  <c:v>0.89</c:v>
                </c:pt>
                <c:pt idx="38">
                  <c:v>0.9</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9"/>
                <c:pt idx="0">
                  <c:v>HULL MODALITY PARTNERSHIP PCN</c:v>
                </c:pt>
                <c:pt idx="1">
                  <c:v>HULL MEDICAS PCN</c:v>
                </c:pt>
                <c:pt idx="2">
                  <c:v>HULL NEXUS PCN</c:v>
                </c:pt>
                <c:pt idx="3">
                  <c:v>NORTH LINCOLNSHIRE EAST PCN</c:v>
                </c:pt>
                <c:pt idx="4">
                  <c:v>YORK CITY CENTRE PCN</c:v>
                </c:pt>
                <c:pt idx="5">
                  <c:v>NORTH LINCOLNSHIRE SOUTH PCN</c:v>
                </c:pt>
                <c:pt idx="6">
                  <c:v>SCARBOROUGH CORE PCN</c:v>
                </c:pt>
                <c:pt idx="7">
                  <c:v>HULL BEVAN LTD PCN</c:v>
                </c:pt>
                <c:pt idx="8">
                  <c:v>MERIDIAN HEALTH GROUP NEL PCN</c:v>
                </c:pt>
                <c:pt idx="9">
                  <c:v>NORTH LINCOLNSHIRE WEST PCN</c:v>
                </c:pt>
                <c:pt idx="10">
                  <c:v>PRIORY MEDICAL GROUP YORK PCN</c:v>
                </c:pt>
                <c:pt idx="11">
                  <c:v>FILEY AND SCARBOROUGH PCN</c:v>
                </c:pt>
                <c:pt idx="12">
                  <c:v>HULL SYMPHONIE PCN</c:v>
                </c:pt>
                <c:pt idx="13">
                  <c:v>YORKSHIRE COAST &amp; WOLDS PCN</c:v>
                </c:pt>
                <c:pt idx="14">
                  <c:v>BRIDLINGTON PCN</c:v>
                </c:pt>
                <c:pt idx="15">
                  <c:v>ICS</c:v>
                </c:pt>
                <c:pt idx="16">
                  <c:v>HARTHILL EAST RIDING PCN</c:v>
                </c:pt>
                <c:pt idx="17">
                  <c:v>HOLDERNESS PRIMARY CARE HOME PCN</c:v>
                </c:pt>
                <c:pt idx="18">
                  <c:v>PANACEA PCN</c:v>
                </c:pt>
                <c:pt idx="19">
                  <c:v>WHITBY COAST &amp; MOORS PCN</c:v>
                </c:pt>
                <c:pt idx="20">
                  <c:v>MOWBRAY SQUARE PCN</c:v>
                </c:pt>
                <c:pt idx="21">
                  <c:v>HAMBLETON NORTH PCN</c:v>
                </c:pt>
                <c:pt idx="22">
                  <c:v>WEST OUTER AND NORTH EAST YORK PCN</c:v>
                </c:pt>
                <c:pt idx="23">
                  <c:v>NORTH RIDING HEALTHY COMMUNITY PCN</c:v>
                </c:pt>
                <c:pt idx="24">
                  <c:v>YORK MEDICAL GROUP PCN</c:v>
                </c:pt>
                <c:pt idx="25">
                  <c:v>SELBY TOWN PCN</c:v>
                </c:pt>
                <c:pt idx="26">
                  <c:v>CYGNET EAST RIDING PCN</c:v>
                </c:pt>
                <c:pt idx="27">
                  <c:v>YORKSHIRE EAST PCN</c:v>
                </c:pt>
                <c:pt idx="28">
                  <c:v>FRESHNEY PELHAM NEL PCN</c:v>
                </c:pt>
                <c:pt idx="29">
                  <c:v>RICHMONDSHIRE PCN</c:v>
                </c:pt>
                <c:pt idx="30">
                  <c:v>TADCASTER AND SELBY PCN</c:v>
                </c:pt>
                <c:pt idx="31">
                  <c:v>BEVERLEY PCN</c:v>
                </c:pt>
                <c:pt idx="32">
                  <c:v>RIPON &amp; MASHAM PCN</c:v>
                </c:pt>
                <c:pt idx="33">
                  <c:v>HAMBLETON SOUTH PCN</c:v>
                </c:pt>
                <c:pt idx="34">
                  <c:v>SOUTH HAMBLETON &amp; RYEDALE PCN</c:v>
                </c:pt>
                <c:pt idx="35">
                  <c:v>RIVER &amp; WOLDS EAST RIDING PCN</c:v>
                </c:pt>
                <c:pt idx="36">
                  <c:v>NORTH LINCOLNSHIRE NORTH PCN</c:v>
                </c:pt>
                <c:pt idx="37">
                  <c:v>KNARESBOROUGH &amp; RURAL PCN</c:v>
                </c:pt>
                <c:pt idx="38">
                  <c:v>HEART OF HARROGATE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9"/>
                <c:pt idx="0">
                  <c:v>HULL MODALITY PARTNERSHIP PCN</c:v>
                </c:pt>
                <c:pt idx="1">
                  <c:v>HULL MEDICAS PCN</c:v>
                </c:pt>
                <c:pt idx="2">
                  <c:v>HULL NEXUS PCN</c:v>
                </c:pt>
                <c:pt idx="3">
                  <c:v>NORTH LINCOLNSHIRE EAST PCN</c:v>
                </c:pt>
                <c:pt idx="4">
                  <c:v>YORK CITY CENTRE PCN</c:v>
                </c:pt>
                <c:pt idx="5">
                  <c:v>NORTH LINCOLNSHIRE SOUTH PCN</c:v>
                </c:pt>
                <c:pt idx="6">
                  <c:v>SCARBOROUGH CORE PCN</c:v>
                </c:pt>
                <c:pt idx="7">
                  <c:v>HULL BEVAN LTD PCN</c:v>
                </c:pt>
                <c:pt idx="8">
                  <c:v>MERIDIAN HEALTH GROUP NEL PCN</c:v>
                </c:pt>
                <c:pt idx="9">
                  <c:v>NORTH LINCOLNSHIRE WEST PCN</c:v>
                </c:pt>
                <c:pt idx="10">
                  <c:v>PRIORY MEDICAL GROUP YORK PCN</c:v>
                </c:pt>
                <c:pt idx="11">
                  <c:v>FILEY AND SCARBOROUGH PCN</c:v>
                </c:pt>
                <c:pt idx="12">
                  <c:v>HULL SYMPHONIE PCN</c:v>
                </c:pt>
                <c:pt idx="13">
                  <c:v>YORKSHIRE COAST &amp; WOLDS PCN</c:v>
                </c:pt>
                <c:pt idx="14">
                  <c:v>BRIDLINGTON PCN</c:v>
                </c:pt>
                <c:pt idx="15">
                  <c:v>ICS</c:v>
                </c:pt>
                <c:pt idx="16">
                  <c:v>HARTHILL EAST RIDING PCN</c:v>
                </c:pt>
                <c:pt idx="17">
                  <c:v>HOLDERNESS PRIMARY CARE HOME PCN</c:v>
                </c:pt>
                <c:pt idx="18">
                  <c:v>PANACEA PCN</c:v>
                </c:pt>
                <c:pt idx="19">
                  <c:v>WHITBY COAST &amp; MOORS PCN</c:v>
                </c:pt>
                <c:pt idx="20">
                  <c:v>MOWBRAY SQUARE PCN</c:v>
                </c:pt>
                <c:pt idx="21">
                  <c:v>HAMBLETON NORTH PCN</c:v>
                </c:pt>
                <c:pt idx="22">
                  <c:v>WEST OUTER AND NORTH EAST YORK PCN</c:v>
                </c:pt>
                <c:pt idx="23">
                  <c:v>NORTH RIDING HEALTHY COMMUNITY PCN</c:v>
                </c:pt>
                <c:pt idx="24">
                  <c:v>YORK MEDICAL GROUP PCN</c:v>
                </c:pt>
                <c:pt idx="25">
                  <c:v>SELBY TOWN PCN</c:v>
                </c:pt>
                <c:pt idx="26">
                  <c:v>CYGNET EAST RIDING PCN</c:v>
                </c:pt>
                <c:pt idx="27">
                  <c:v>YORKSHIRE EAST PCN</c:v>
                </c:pt>
                <c:pt idx="28">
                  <c:v>FRESHNEY PELHAM NEL PCN</c:v>
                </c:pt>
                <c:pt idx="29">
                  <c:v>RICHMONDSHIRE PCN</c:v>
                </c:pt>
                <c:pt idx="30">
                  <c:v>TADCASTER AND SELBY PCN</c:v>
                </c:pt>
                <c:pt idx="31">
                  <c:v>BEVERLEY PCN</c:v>
                </c:pt>
                <c:pt idx="32">
                  <c:v>RIPON &amp; MASHAM PCN</c:v>
                </c:pt>
                <c:pt idx="33">
                  <c:v>HAMBLETON SOUTH PCN</c:v>
                </c:pt>
                <c:pt idx="34">
                  <c:v>SOUTH HAMBLETON &amp; RYEDALE PCN</c:v>
                </c:pt>
                <c:pt idx="35">
                  <c:v>RIVER &amp; WOLDS EAST RIDING PCN</c:v>
                </c:pt>
                <c:pt idx="36">
                  <c:v>NORTH LINCOLNSHIRE NORTH PCN</c:v>
                </c:pt>
                <c:pt idx="37">
                  <c:v>KNARESBOROUGH &amp; RURAL PCN</c:v>
                </c:pt>
                <c:pt idx="38">
                  <c:v>HEART OF HARROGATE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487744"/>
        <c:axId val="1434777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HULL MODALITY PARTNERSHIP PCN</c:v>
                </c:pt>
                <c:pt idx="1">
                  <c:v>HULL MEDICAS PCN</c:v>
                </c:pt>
                <c:pt idx="2">
                  <c:v>HULL NEXUS PCN</c:v>
                </c:pt>
                <c:pt idx="3">
                  <c:v>NORTH LINCOLNSHIRE EAST PCN</c:v>
                </c:pt>
                <c:pt idx="4">
                  <c:v>YORK CITY CENTRE PCN</c:v>
                </c:pt>
                <c:pt idx="5">
                  <c:v>NORTH LINCOLNSHIRE SOUTH PCN</c:v>
                </c:pt>
                <c:pt idx="6">
                  <c:v>SCARBOROUGH CORE PCN</c:v>
                </c:pt>
                <c:pt idx="7">
                  <c:v>HULL BEVAN LTD PCN</c:v>
                </c:pt>
                <c:pt idx="8">
                  <c:v>MERIDIAN HEALTH GROUP NEL PCN</c:v>
                </c:pt>
                <c:pt idx="9">
                  <c:v>NORTH LINCOLNSHIRE WEST PCN</c:v>
                </c:pt>
                <c:pt idx="10">
                  <c:v>PRIORY MEDICAL GROUP YORK PCN</c:v>
                </c:pt>
                <c:pt idx="11">
                  <c:v>FILEY AND SCARBOROUGH PCN</c:v>
                </c:pt>
                <c:pt idx="12">
                  <c:v>HULL SYMPHONIE PCN</c:v>
                </c:pt>
                <c:pt idx="13">
                  <c:v>YORKSHIRE COAST &amp; WOLDS PCN</c:v>
                </c:pt>
                <c:pt idx="14">
                  <c:v>BRIDLINGTON PCN</c:v>
                </c:pt>
                <c:pt idx="15">
                  <c:v>ICS</c:v>
                </c:pt>
                <c:pt idx="16">
                  <c:v>HARTHILL EAST RIDING PCN</c:v>
                </c:pt>
                <c:pt idx="17">
                  <c:v>HOLDERNESS PRIMARY CARE HOME PCN</c:v>
                </c:pt>
                <c:pt idx="18">
                  <c:v>PANACEA PCN</c:v>
                </c:pt>
                <c:pt idx="19">
                  <c:v>WHITBY COAST &amp; MOORS PCN</c:v>
                </c:pt>
                <c:pt idx="20">
                  <c:v>MOWBRAY SQUARE PCN</c:v>
                </c:pt>
                <c:pt idx="21">
                  <c:v>HAMBLETON NORTH PCN</c:v>
                </c:pt>
                <c:pt idx="22">
                  <c:v>WEST OUTER AND NORTH EAST YORK PCN</c:v>
                </c:pt>
                <c:pt idx="23">
                  <c:v>NORTH RIDING HEALTHY COMMUNITY PCN</c:v>
                </c:pt>
                <c:pt idx="24">
                  <c:v>YORK MEDICAL GROUP PCN</c:v>
                </c:pt>
                <c:pt idx="25">
                  <c:v>SELBY TOWN PCN</c:v>
                </c:pt>
                <c:pt idx="26">
                  <c:v>CYGNET EAST RIDING PCN</c:v>
                </c:pt>
                <c:pt idx="27">
                  <c:v>YORKSHIRE EAST PCN</c:v>
                </c:pt>
                <c:pt idx="28">
                  <c:v>FRESHNEY PELHAM NEL PCN</c:v>
                </c:pt>
                <c:pt idx="29">
                  <c:v>RICHMONDSHIRE PCN</c:v>
                </c:pt>
                <c:pt idx="30">
                  <c:v>TADCASTER AND SELBY PCN</c:v>
                </c:pt>
                <c:pt idx="31">
                  <c:v>BEVERLEY PCN</c:v>
                </c:pt>
                <c:pt idx="32">
                  <c:v>RIPON &amp; MASHAM PCN</c:v>
                </c:pt>
                <c:pt idx="33">
                  <c:v>HAMBLETON SOUTH PCN</c:v>
                </c:pt>
                <c:pt idx="34">
                  <c:v>SOUTH HAMBLETON &amp; RYEDALE PCN</c:v>
                </c:pt>
                <c:pt idx="35">
                  <c:v>RIVER &amp; WOLDS EAST RIDING PCN</c:v>
                </c:pt>
                <c:pt idx="36">
                  <c:v>NORTH LINCOLNSHIRE NORTH PCN</c:v>
                </c:pt>
                <c:pt idx="37">
                  <c:v>KNARESBOROUGH &amp; RURAL PCN</c:v>
                </c:pt>
                <c:pt idx="38">
                  <c:v>HEART OF HARROGATE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9"/>
                <c:pt idx="0">
                  <c:v>HULL MODALITY PARTNERSHIP PCN</c:v>
                </c:pt>
                <c:pt idx="1">
                  <c:v>HULL MEDICAS PCN</c:v>
                </c:pt>
                <c:pt idx="2">
                  <c:v>HULL NEXUS PCN</c:v>
                </c:pt>
                <c:pt idx="3">
                  <c:v>NORTH LINCOLNSHIRE EAST PCN</c:v>
                </c:pt>
                <c:pt idx="4">
                  <c:v>YORK CITY CENTRE PCN</c:v>
                </c:pt>
                <c:pt idx="5">
                  <c:v>NORTH LINCOLNSHIRE SOUTH PCN</c:v>
                </c:pt>
                <c:pt idx="6">
                  <c:v>SCARBOROUGH CORE PCN</c:v>
                </c:pt>
                <c:pt idx="7">
                  <c:v>HULL BEVAN LTD PCN</c:v>
                </c:pt>
                <c:pt idx="8">
                  <c:v>MERIDIAN HEALTH GROUP NEL PCN</c:v>
                </c:pt>
                <c:pt idx="9">
                  <c:v>NORTH LINCOLNSHIRE WEST PCN</c:v>
                </c:pt>
                <c:pt idx="10">
                  <c:v>PRIORY MEDICAL GROUP YORK PCN</c:v>
                </c:pt>
                <c:pt idx="11">
                  <c:v>FILEY AND SCARBOROUGH PCN</c:v>
                </c:pt>
                <c:pt idx="12">
                  <c:v>HULL SYMPHONIE PCN</c:v>
                </c:pt>
                <c:pt idx="13">
                  <c:v>YORKSHIRE COAST &amp; WOLDS PCN</c:v>
                </c:pt>
                <c:pt idx="14">
                  <c:v>BRIDLINGTON PCN</c:v>
                </c:pt>
                <c:pt idx="15">
                  <c:v>ICS</c:v>
                </c:pt>
                <c:pt idx="16">
                  <c:v>HARTHILL EAST RIDING PCN</c:v>
                </c:pt>
                <c:pt idx="17">
                  <c:v>HOLDERNESS PRIMARY CARE HOME PCN</c:v>
                </c:pt>
                <c:pt idx="18">
                  <c:v>PANACEA PCN</c:v>
                </c:pt>
                <c:pt idx="19">
                  <c:v>WHITBY COAST &amp; MOORS PCN</c:v>
                </c:pt>
                <c:pt idx="20">
                  <c:v>MOWBRAY SQUARE PCN</c:v>
                </c:pt>
                <c:pt idx="21">
                  <c:v>HAMBLETON NORTH PCN</c:v>
                </c:pt>
                <c:pt idx="22">
                  <c:v>WEST OUTER AND NORTH EAST YORK PCN</c:v>
                </c:pt>
                <c:pt idx="23">
                  <c:v>NORTH RIDING HEALTHY COMMUNITY PCN</c:v>
                </c:pt>
                <c:pt idx="24">
                  <c:v>YORK MEDICAL GROUP PCN</c:v>
                </c:pt>
                <c:pt idx="25">
                  <c:v>SELBY TOWN PCN</c:v>
                </c:pt>
                <c:pt idx="26">
                  <c:v>CYGNET EAST RIDING PCN</c:v>
                </c:pt>
                <c:pt idx="27">
                  <c:v>YORKSHIRE EAST PCN</c:v>
                </c:pt>
                <c:pt idx="28">
                  <c:v>FRESHNEY PELHAM NEL PCN</c:v>
                </c:pt>
                <c:pt idx="29">
                  <c:v>RICHMONDSHIRE PCN</c:v>
                </c:pt>
                <c:pt idx="30">
                  <c:v>TADCASTER AND SELBY PCN</c:v>
                </c:pt>
                <c:pt idx="31">
                  <c:v>BEVERLEY PCN</c:v>
                </c:pt>
                <c:pt idx="32">
                  <c:v>RIPON &amp; MASHAM PCN</c:v>
                </c:pt>
                <c:pt idx="33">
                  <c:v>HAMBLETON SOUTH PCN</c:v>
                </c:pt>
                <c:pt idx="34">
                  <c:v>SOUTH HAMBLETON &amp; RYEDALE PCN</c:v>
                </c:pt>
                <c:pt idx="35">
                  <c:v>RIVER &amp; WOLDS EAST RIDING PCN</c:v>
                </c:pt>
                <c:pt idx="36">
                  <c:v>NORTH LINCOLNSHIRE NORTH PCN</c:v>
                </c:pt>
                <c:pt idx="37">
                  <c:v>KNARESBOROUGH &amp; RURAL PCN</c:v>
                </c:pt>
                <c:pt idx="38">
                  <c:v>HEART OF HARROGATE PCN</c:v>
                </c:pt>
              </c:strCache>
            </c:strRef>
          </c:cat>
          <c:val>
            <c:numRef>
              <c:f>Sheet1!$C$2:$C$45</c:f>
              <c:numCache>
                <c:formatCode>0%</c:formatCode>
                <c:ptCount val="44"/>
                <c:pt idx="0">
                  <c:v>0.56999999999999995</c:v>
                </c:pt>
                <c:pt idx="1">
                  <c:v>0.62</c:v>
                </c:pt>
                <c:pt idx="2">
                  <c:v>0.67</c:v>
                </c:pt>
                <c:pt idx="3">
                  <c:v>0.67</c:v>
                </c:pt>
                <c:pt idx="4">
                  <c:v>0.68</c:v>
                </c:pt>
                <c:pt idx="5">
                  <c:v>0.68</c:v>
                </c:pt>
                <c:pt idx="6">
                  <c:v>0.68</c:v>
                </c:pt>
                <c:pt idx="7">
                  <c:v>0.69</c:v>
                </c:pt>
                <c:pt idx="8">
                  <c:v>0.7</c:v>
                </c:pt>
                <c:pt idx="9">
                  <c:v>0.71</c:v>
                </c:pt>
                <c:pt idx="10">
                  <c:v>0.72</c:v>
                </c:pt>
                <c:pt idx="11">
                  <c:v>0.72</c:v>
                </c:pt>
                <c:pt idx="12">
                  <c:v>0.72</c:v>
                </c:pt>
                <c:pt idx="13">
                  <c:v>0.72</c:v>
                </c:pt>
                <c:pt idx="14">
                  <c:v>0.73</c:v>
                </c:pt>
                <c:pt idx="15">
                  <c:v>-10</c:v>
                </c:pt>
                <c:pt idx="16">
                  <c:v>0.75</c:v>
                </c:pt>
                <c:pt idx="17">
                  <c:v>0.75</c:v>
                </c:pt>
                <c:pt idx="18">
                  <c:v>0.75</c:v>
                </c:pt>
                <c:pt idx="19">
                  <c:v>0.77</c:v>
                </c:pt>
                <c:pt idx="20">
                  <c:v>0.77</c:v>
                </c:pt>
                <c:pt idx="21">
                  <c:v>0.78</c:v>
                </c:pt>
                <c:pt idx="22">
                  <c:v>0.79</c:v>
                </c:pt>
                <c:pt idx="23">
                  <c:v>0.79</c:v>
                </c:pt>
                <c:pt idx="24">
                  <c:v>0.79</c:v>
                </c:pt>
                <c:pt idx="25">
                  <c:v>0.79</c:v>
                </c:pt>
                <c:pt idx="26">
                  <c:v>0.8</c:v>
                </c:pt>
                <c:pt idx="27">
                  <c:v>0.81</c:v>
                </c:pt>
                <c:pt idx="28">
                  <c:v>0.81</c:v>
                </c:pt>
                <c:pt idx="29">
                  <c:v>0.82</c:v>
                </c:pt>
                <c:pt idx="30">
                  <c:v>0.82</c:v>
                </c:pt>
                <c:pt idx="31">
                  <c:v>0.83</c:v>
                </c:pt>
                <c:pt idx="32">
                  <c:v>0.84</c:v>
                </c:pt>
                <c:pt idx="33">
                  <c:v>0.84</c:v>
                </c:pt>
                <c:pt idx="34">
                  <c:v>0.84</c:v>
                </c:pt>
                <c:pt idx="35">
                  <c:v>0.85</c:v>
                </c:pt>
                <c:pt idx="36">
                  <c:v>0.86</c:v>
                </c:pt>
                <c:pt idx="37">
                  <c:v>0.89</c:v>
                </c:pt>
                <c:pt idx="38">
                  <c:v>0.9</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0.75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473664"/>
        <c:axId val="143476224"/>
      </c:lineChart>
      <c:catAx>
        <c:axId val="1434736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476224"/>
        <c:crosses val="autoZero"/>
        <c:auto val="1"/>
        <c:lblAlgn val="ctr"/>
        <c:lblOffset val="100"/>
        <c:noMultiLvlLbl val="0"/>
      </c:catAx>
      <c:valAx>
        <c:axId val="14347622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473664"/>
        <c:crosses val="autoZero"/>
        <c:crossBetween val="between"/>
      </c:valAx>
      <c:valAx>
        <c:axId val="143477760"/>
        <c:scaling>
          <c:orientation val="minMax"/>
          <c:max val="1"/>
          <c:min val="0"/>
        </c:scaling>
        <c:delete val="0"/>
        <c:axPos val="r"/>
        <c:numFmt formatCode="0%" sourceLinked="1"/>
        <c:majorTickMark val="none"/>
        <c:minorTickMark val="none"/>
        <c:tickLblPos val="none"/>
        <c:spPr>
          <a:ln>
            <a:noFill/>
          </a:ln>
        </c:spPr>
        <c:crossAx val="143487744"/>
        <c:crosses val="max"/>
        <c:crossBetween val="between"/>
      </c:valAx>
      <c:catAx>
        <c:axId val="143487744"/>
        <c:scaling>
          <c:orientation val="minMax"/>
        </c:scaling>
        <c:delete val="1"/>
        <c:axPos val="b"/>
        <c:numFmt formatCode="General" sourceLinked="1"/>
        <c:majorTickMark val="out"/>
        <c:minorTickMark val="none"/>
        <c:tickLblPos val="nextTo"/>
        <c:crossAx val="1434777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26</c:v>
                </c:pt>
                <c:pt idx="1">
                  <c:v>39</c:v>
                </c:pt>
                <c:pt idx="2">
                  <c:v>22</c:v>
                </c:pt>
                <c:pt idx="3">
                  <c:v>8</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45</c:v>
                </c:pt>
                <c:pt idx="1">
                  <c:v>55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81</c:v>
                </c:pt>
                <c:pt idx="1">
                  <c:v>19</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62</c:v>
                </c:pt>
                <c:pt idx="1">
                  <c:v>65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13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4643584"/>
        <c:axId val="144645120"/>
      </c:lineChart>
      <c:catAx>
        <c:axId val="14464358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4645120"/>
        <c:crosses val="autoZero"/>
        <c:auto val="1"/>
        <c:lblAlgn val="ctr"/>
        <c:lblOffset val="100"/>
        <c:noMultiLvlLbl val="0"/>
      </c:catAx>
      <c:valAx>
        <c:axId val="14464512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464358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9"/>
                <c:pt idx="0">
                  <c:v>YORK MEDICAL GROUP PCN</c:v>
                </c:pt>
                <c:pt idx="1">
                  <c:v>HOLDERNESS PRIMARY CARE HOME PCN</c:v>
                </c:pt>
                <c:pt idx="2">
                  <c:v>PRIORY MEDICAL GROUP YORK PCN</c:v>
                </c:pt>
                <c:pt idx="3">
                  <c:v>HULL MODALITY PARTNERSHIP PCN</c:v>
                </c:pt>
                <c:pt idx="4">
                  <c:v>SCARBOROUGH CORE PCN</c:v>
                </c:pt>
                <c:pt idx="5">
                  <c:v>HARTHILL EAST RIDING PCN</c:v>
                </c:pt>
                <c:pt idx="6">
                  <c:v>YORK CITY CENTRE PCN</c:v>
                </c:pt>
                <c:pt idx="7">
                  <c:v>WEST OUTER AND NORTH EAST YORK PCN</c:v>
                </c:pt>
                <c:pt idx="8">
                  <c:v>HULL MEDICAS PCN</c:v>
                </c:pt>
                <c:pt idx="9">
                  <c:v>SELBY TOWN PCN</c:v>
                </c:pt>
                <c:pt idx="10">
                  <c:v>HULL NEXUS PCN</c:v>
                </c:pt>
                <c:pt idx="11">
                  <c:v>NORTH LINCOLNSHIRE NORTH PCN</c:v>
                </c:pt>
                <c:pt idx="12">
                  <c:v>BRIDLINGTON PCN</c:v>
                </c:pt>
                <c:pt idx="13">
                  <c:v>YORKSHIRE COAST &amp; WOLDS PCN</c:v>
                </c:pt>
                <c:pt idx="14">
                  <c:v>ICS</c:v>
                </c:pt>
                <c:pt idx="15">
                  <c:v>FRESHNEY PELHAM NEL PCN</c:v>
                </c:pt>
                <c:pt idx="16">
                  <c:v>NORTH LINCOLNSHIRE EAST PCN</c:v>
                </c:pt>
                <c:pt idx="17">
                  <c:v>HULL SYMPHONIE PCN</c:v>
                </c:pt>
                <c:pt idx="18">
                  <c:v>HEART OF HARROGATE PCN</c:v>
                </c:pt>
                <c:pt idx="19">
                  <c:v>YORKSHIRE EAST PCN</c:v>
                </c:pt>
                <c:pt idx="20">
                  <c:v>NORTH LINCOLNSHIRE SOUTH PCN</c:v>
                </c:pt>
                <c:pt idx="21">
                  <c:v>NORTH LINCOLNSHIRE WEST PCN</c:v>
                </c:pt>
                <c:pt idx="22">
                  <c:v>MOWBRAY SQUARE PCN</c:v>
                </c:pt>
                <c:pt idx="23">
                  <c:v>TADCASTER AND SELBY PCN</c:v>
                </c:pt>
                <c:pt idx="24">
                  <c:v>PANACEA PCN</c:v>
                </c:pt>
                <c:pt idx="25">
                  <c:v>BEVERLEY PCN</c:v>
                </c:pt>
                <c:pt idx="26">
                  <c:v>MERIDIAN HEALTH GROUP NEL PCN</c:v>
                </c:pt>
                <c:pt idx="27">
                  <c:v>CYGNET EAST RIDING PCN</c:v>
                </c:pt>
                <c:pt idx="28">
                  <c:v>HULL BEVAN LTD PCN</c:v>
                </c:pt>
                <c:pt idx="29">
                  <c:v>RIVER &amp; WOLDS EAST RIDING PCN</c:v>
                </c:pt>
                <c:pt idx="30">
                  <c:v>FILEY AND SCARBOROUGH PCN</c:v>
                </c:pt>
                <c:pt idx="31">
                  <c:v>HAMBLETON SOUTH PCN</c:v>
                </c:pt>
                <c:pt idx="32">
                  <c:v>SOUTH HAMBLETON &amp; RYEDALE PCN</c:v>
                </c:pt>
                <c:pt idx="33">
                  <c:v>KNARESBOROUGH &amp; RURAL PCN</c:v>
                </c:pt>
                <c:pt idx="34">
                  <c:v>HAMBLETON NORTH PCN</c:v>
                </c:pt>
                <c:pt idx="35">
                  <c:v>RICHMONDSHIRE PCN</c:v>
                </c:pt>
                <c:pt idx="36">
                  <c:v>RIPON &amp; MASHAM PCN</c:v>
                </c:pt>
                <c:pt idx="37">
                  <c:v>NORTH RIDING HEALTHY COMMUNITY PCN</c:v>
                </c:pt>
                <c:pt idx="38">
                  <c:v>WHITBY COAST &amp; MOORS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39"/>
                <c:pt idx="0">
                  <c:v>YORK MEDICAL GROUP PCN</c:v>
                </c:pt>
                <c:pt idx="1">
                  <c:v>HOLDERNESS PRIMARY CARE HOME PCN</c:v>
                </c:pt>
                <c:pt idx="2">
                  <c:v>PRIORY MEDICAL GROUP YORK PCN</c:v>
                </c:pt>
                <c:pt idx="3">
                  <c:v>HULL MODALITY PARTNERSHIP PCN</c:v>
                </c:pt>
                <c:pt idx="4">
                  <c:v>SCARBOROUGH CORE PCN</c:v>
                </c:pt>
                <c:pt idx="5">
                  <c:v>HARTHILL EAST RIDING PCN</c:v>
                </c:pt>
                <c:pt idx="6">
                  <c:v>YORK CITY CENTRE PCN</c:v>
                </c:pt>
                <c:pt idx="7">
                  <c:v>WEST OUTER AND NORTH EAST YORK PCN</c:v>
                </c:pt>
                <c:pt idx="8">
                  <c:v>HULL MEDICAS PCN</c:v>
                </c:pt>
                <c:pt idx="9">
                  <c:v>SELBY TOWN PCN</c:v>
                </c:pt>
                <c:pt idx="10">
                  <c:v>HULL NEXUS PCN</c:v>
                </c:pt>
                <c:pt idx="11">
                  <c:v>NORTH LINCOLNSHIRE NORTH PCN</c:v>
                </c:pt>
                <c:pt idx="12">
                  <c:v>BRIDLINGTON PCN</c:v>
                </c:pt>
                <c:pt idx="13">
                  <c:v>YORKSHIRE COAST &amp; WOLDS PCN</c:v>
                </c:pt>
                <c:pt idx="14">
                  <c:v>ICS</c:v>
                </c:pt>
                <c:pt idx="15">
                  <c:v>FRESHNEY PELHAM NEL PCN</c:v>
                </c:pt>
                <c:pt idx="16">
                  <c:v>NORTH LINCOLNSHIRE EAST PCN</c:v>
                </c:pt>
                <c:pt idx="17">
                  <c:v>HULL SYMPHONIE PCN</c:v>
                </c:pt>
                <c:pt idx="18">
                  <c:v>HEART OF HARROGATE PCN</c:v>
                </c:pt>
                <c:pt idx="19">
                  <c:v>YORKSHIRE EAST PCN</c:v>
                </c:pt>
                <c:pt idx="20">
                  <c:v>NORTH LINCOLNSHIRE SOUTH PCN</c:v>
                </c:pt>
                <c:pt idx="21">
                  <c:v>NORTH LINCOLNSHIRE WEST PCN</c:v>
                </c:pt>
                <c:pt idx="22">
                  <c:v>MOWBRAY SQUARE PCN</c:v>
                </c:pt>
                <c:pt idx="23">
                  <c:v>TADCASTER AND SELBY PCN</c:v>
                </c:pt>
                <c:pt idx="24">
                  <c:v>PANACEA PCN</c:v>
                </c:pt>
                <c:pt idx="25">
                  <c:v>BEVERLEY PCN</c:v>
                </c:pt>
                <c:pt idx="26">
                  <c:v>MERIDIAN HEALTH GROUP NEL PCN</c:v>
                </c:pt>
                <c:pt idx="27">
                  <c:v>CYGNET EAST RIDING PCN</c:v>
                </c:pt>
                <c:pt idx="28">
                  <c:v>HULL BEVAN LTD PCN</c:v>
                </c:pt>
                <c:pt idx="29">
                  <c:v>RIVER &amp; WOLDS EAST RIDING PCN</c:v>
                </c:pt>
                <c:pt idx="30">
                  <c:v>FILEY AND SCARBOROUGH PCN</c:v>
                </c:pt>
                <c:pt idx="31">
                  <c:v>HAMBLETON SOUTH PCN</c:v>
                </c:pt>
                <c:pt idx="32">
                  <c:v>SOUTH HAMBLETON &amp; RYEDALE PCN</c:v>
                </c:pt>
                <c:pt idx="33">
                  <c:v>KNARESBOROUGH &amp; RURAL PCN</c:v>
                </c:pt>
                <c:pt idx="34">
                  <c:v>HAMBLETON NORTH PCN</c:v>
                </c:pt>
                <c:pt idx="35">
                  <c:v>RICHMONDSHIRE PCN</c:v>
                </c:pt>
                <c:pt idx="36">
                  <c:v>RIPON &amp; MASHAM PCN</c:v>
                </c:pt>
                <c:pt idx="37">
                  <c:v>NORTH RIDING HEALTHY COMMUNITY PCN</c:v>
                </c:pt>
                <c:pt idx="38">
                  <c:v>WHITBY COAST &amp; MOORS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9"/>
                <c:pt idx="0">
                  <c:v>YORK MEDICAL GROUP PCN</c:v>
                </c:pt>
                <c:pt idx="1">
                  <c:v>HOLDERNESS PRIMARY CARE HOME PCN</c:v>
                </c:pt>
                <c:pt idx="2">
                  <c:v>PRIORY MEDICAL GROUP YORK PCN</c:v>
                </c:pt>
                <c:pt idx="3">
                  <c:v>HULL MODALITY PARTNERSHIP PCN</c:v>
                </c:pt>
                <c:pt idx="4">
                  <c:v>SCARBOROUGH CORE PCN</c:v>
                </c:pt>
                <c:pt idx="5">
                  <c:v>HARTHILL EAST RIDING PCN</c:v>
                </c:pt>
                <c:pt idx="6">
                  <c:v>YORK CITY CENTRE PCN</c:v>
                </c:pt>
                <c:pt idx="7">
                  <c:v>WEST OUTER AND NORTH EAST YORK PCN</c:v>
                </c:pt>
                <c:pt idx="8">
                  <c:v>HULL MEDICAS PCN</c:v>
                </c:pt>
                <c:pt idx="9">
                  <c:v>SELBY TOWN PCN</c:v>
                </c:pt>
                <c:pt idx="10">
                  <c:v>HULL NEXUS PCN</c:v>
                </c:pt>
                <c:pt idx="11">
                  <c:v>NORTH LINCOLNSHIRE NORTH PCN</c:v>
                </c:pt>
                <c:pt idx="12">
                  <c:v>BRIDLINGTON PCN</c:v>
                </c:pt>
                <c:pt idx="13">
                  <c:v>YORKSHIRE COAST &amp; WOLDS PCN</c:v>
                </c:pt>
                <c:pt idx="14">
                  <c:v>ICS</c:v>
                </c:pt>
                <c:pt idx="15">
                  <c:v>FRESHNEY PELHAM NEL PCN</c:v>
                </c:pt>
                <c:pt idx="16">
                  <c:v>NORTH LINCOLNSHIRE EAST PCN</c:v>
                </c:pt>
                <c:pt idx="17">
                  <c:v>HULL SYMPHONIE PCN</c:v>
                </c:pt>
                <c:pt idx="18">
                  <c:v>HEART OF HARROGATE PCN</c:v>
                </c:pt>
                <c:pt idx="19">
                  <c:v>YORKSHIRE EAST PCN</c:v>
                </c:pt>
                <c:pt idx="20">
                  <c:v>NORTH LINCOLNSHIRE SOUTH PCN</c:v>
                </c:pt>
                <c:pt idx="21">
                  <c:v>NORTH LINCOLNSHIRE WEST PCN</c:v>
                </c:pt>
                <c:pt idx="22">
                  <c:v>MOWBRAY SQUARE PCN</c:v>
                </c:pt>
                <c:pt idx="23">
                  <c:v>TADCASTER AND SELBY PCN</c:v>
                </c:pt>
                <c:pt idx="24">
                  <c:v>PANACEA PCN</c:v>
                </c:pt>
                <c:pt idx="25">
                  <c:v>BEVERLEY PCN</c:v>
                </c:pt>
                <c:pt idx="26">
                  <c:v>MERIDIAN HEALTH GROUP NEL PCN</c:v>
                </c:pt>
                <c:pt idx="27">
                  <c:v>CYGNET EAST RIDING PCN</c:v>
                </c:pt>
                <c:pt idx="28">
                  <c:v>HULL BEVAN LTD PCN</c:v>
                </c:pt>
                <c:pt idx="29">
                  <c:v>RIVER &amp; WOLDS EAST RIDING PCN</c:v>
                </c:pt>
                <c:pt idx="30">
                  <c:v>FILEY AND SCARBOROUGH PCN</c:v>
                </c:pt>
                <c:pt idx="31">
                  <c:v>HAMBLETON SOUTH PCN</c:v>
                </c:pt>
                <c:pt idx="32">
                  <c:v>SOUTH HAMBLETON &amp; RYEDALE PCN</c:v>
                </c:pt>
                <c:pt idx="33">
                  <c:v>KNARESBOROUGH &amp; RURAL PCN</c:v>
                </c:pt>
                <c:pt idx="34">
                  <c:v>HAMBLETON NORTH PCN</c:v>
                </c:pt>
                <c:pt idx="35">
                  <c:v>RICHMONDSHIRE PCN</c:v>
                </c:pt>
                <c:pt idx="36">
                  <c:v>RIPON &amp; MASHAM PCN</c:v>
                </c:pt>
                <c:pt idx="37">
                  <c:v>NORTH RIDING HEALTHY COMMUNITY PCN</c:v>
                </c:pt>
                <c:pt idx="38">
                  <c:v>WHITBY COAST &amp; MOORS PCN</c:v>
                </c:pt>
              </c:strCache>
            </c:strRef>
          </c:cat>
          <c:val>
            <c:numRef>
              <c:f>Sheet1!$F$2:$F$45</c:f>
              <c:numCache>
                <c:formatCode>General</c:formatCode>
                <c:ptCount val="44"/>
                <c:pt idx="0">
                  <c:v>0.45</c:v>
                </c:pt>
                <c:pt idx="1">
                  <c:v>0.46</c:v>
                </c:pt>
                <c:pt idx="2">
                  <c:v>0.48</c:v>
                </c:pt>
                <c:pt idx="3">
                  <c:v>0.49</c:v>
                </c:pt>
                <c:pt idx="4">
                  <c:v>0.55000000000000004</c:v>
                </c:pt>
                <c:pt idx="5">
                  <c:v>0.56000000000000005</c:v>
                </c:pt>
                <c:pt idx="6">
                  <c:v>0.56999999999999995</c:v>
                </c:pt>
                <c:pt idx="7">
                  <c:v>0.59</c:v>
                </c:pt>
                <c:pt idx="8">
                  <c:v>0.59</c:v>
                </c:pt>
                <c:pt idx="9">
                  <c:v>0.6</c:v>
                </c:pt>
                <c:pt idx="10">
                  <c:v>0.61</c:v>
                </c:pt>
                <c:pt idx="11">
                  <c:v>0.63</c:v>
                </c:pt>
                <c:pt idx="12">
                  <c:v>0.64</c:v>
                </c:pt>
                <c:pt idx="13">
                  <c:v>0.64</c:v>
                </c:pt>
                <c:pt idx="14">
                  <c:v>0.65</c:v>
                </c:pt>
                <c:pt idx="15">
                  <c:v>0.65</c:v>
                </c:pt>
                <c:pt idx="16">
                  <c:v>0.65</c:v>
                </c:pt>
                <c:pt idx="17">
                  <c:v>0.65</c:v>
                </c:pt>
                <c:pt idx="18">
                  <c:v>0.65</c:v>
                </c:pt>
                <c:pt idx="19">
                  <c:v>0.66</c:v>
                </c:pt>
                <c:pt idx="20">
                  <c:v>0.66</c:v>
                </c:pt>
                <c:pt idx="21">
                  <c:v>0.66</c:v>
                </c:pt>
                <c:pt idx="22">
                  <c:v>0.66</c:v>
                </c:pt>
                <c:pt idx="23">
                  <c:v>0.67</c:v>
                </c:pt>
                <c:pt idx="24">
                  <c:v>0.67</c:v>
                </c:pt>
                <c:pt idx="25">
                  <c:v>0.69</c:v>
                </c:pt>
                <c:pt idx="26">
                  <c:v>0.7</c:v>
                </c:pt>
                <c:pt idx="27">
                  <c:v>0.7</c:v>
                </c:pt>
                <c:pt idx="28">
                  <c:v>0.7</c:v>
                </c:pt>
                <c:pt idx="29">
                  <c:v>0.7</c:v>
                </c:pt>
                <c:pt idx="30">
                  <c:v>0.71</c:v>
                </c:pt>
                <c:pt idx="31">
                  <c:v>0.71</c:v>
                </c:pt>
                <c:pt idx="32">
                  <c:v>0.75</c:v>
                </c:pt>
                <c:pt idx="33">
                  <c:v>0.77</c:v>
                </c:pt>
                <c:pt idx="34">
                  <c:v>0.77</c:v>
                </c:pt>
                <c:pt idx="35">
                  <c:v>0.79</c:v>
                </c:pt>
                <c:pt idx="36">
                  <c:v>0.79</c:v>
                </c:pt>
                <c:pt idx="37">
                  <c:v>0.81</c:v>
                </c:pt>
                <c:pt idx="38">
                  <c:v>0.81</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39"/>
                <c:pt idx="0">
                  <c:v>YORK MEDICAL GROUP PCN</c:v>
                </c:pt>
                <c:pt idx="1">
                  <c:v>HOLDERNESS PRIMARY CARE HOME PCN</c:v>
                </c:pt>
                <c:pt idx="2">
                  <c:v>PRIORY MEDICAL GROUP YORK PCN</c:v>
                </c:pt>
                <c:pt idx="3">
                  <c:v>HULL MODALITY PARTNERSHIP PCN</c:v>
                </c:pt>
                <c:pt idx="4">
                  <c:v>SCARBOROUGH CORE PCN</c:v>
                </c:pt>
                <c:pt idx="5">
                  <c:v>HARTHILL EAST RIDING PCN</c:v>
                </c:pt>
                <c:pt idx="6">
                  <c:v>YORK CITY CENTRE PCN</c:v>
                </c:pt>
                <c:pt idx="7">
                  <c:v>WEST OUTER AND NORTH EAST YORK PCN</c:v>
                </c:pt>
                <c:pt idx="8">
                  <c:v>HULL MEDICAS PCN</c:v>
                </c:pt>
                <c:pt idx="9">
                  <c:v>SELBY TOWN PCN</c:v>
                </c:pt>
                <c:pt idx="10">
                  <c:v>HULL NEXUS PCN</c:v>
                </c:pt>
                <c:pt idx="11">
                  <c:v>NORTH LINCOLNSHIRE NORTH PCN</c:v>
                </c:pt>
                <c:pt idx="12">
                  <c:v>BRIDLINGTON PCN</c:v>
                </c:pt>
                <c:pt idx="13">
                  <c:v>YORKSHIRE COAST &amp; WOLDS PCN</c:v>
                </c:pt>
                <c:pt idx="14">
                  <c:v>ICS</c:v>
                </c:pt>
                <c:pt idx="15">
                  <c:v>FRESHNEY PELHAM NEL PCN</c:v>
                </c:pt>
                <c:pt idx="16">
                  <c:v>NORTH LINCOLNSHIRE EAST PCN</c:v>
                </c:pt>
                <c:pt idx="17">
                  <c:v>HULL SYMPHONIE PCN</c:v>
                </c:pt>
                <c:pt idx="18">
                  <c:v>HEART OF HARROGATE PCN</c:v>
                </c:pt>
                <c:pt idx="19">
                  <c:v>YORKSHIRE EAST PCN</c:v>
                </c:pt>
                <c:pt idx="20">
                  <c:v>NORTH LINCOLNSHIRE SOUTH PCN</c:v>
                </c:pt>
                <c:pt idx="21">
                  <c:v>NORTH LINCOLNSHIRE WEST PCN</c:v>
                </c:pt>
                <c:pt idx="22">
                  <c:v>MOWBRAY SQUARE PCN</c:v>
                </c:pt>
                <c:pt idx="23">
                  <c:v>TADCASTER AND SELBY PCN</c:v>
                </c:pt>
                <c:pt idx="24">
                  <c:v>PANACEA PCN</c:v>
                </c:pt>
                <c:pt idx="25">
                  <c:v>BEVERLEY PCN</c:v>
                </c:pt>
                <c:pt idx="26">
                  <c:v>MERIDIAN HEALTH GROUP NEL PCN</c:v>
                </c:pt>
                <c:pt idx="27">
                  <c:v>CYGNET EAST RIDING PCN</c:v>
                </c:pt>
                <c:pt idx="28">
                  <c:v>HULL BEVAN LTD PCN</c:v>
                </c:pt>
                <c:pt idx="29">
                  <c:v>RIVER &amp; WOLDS EAST RIDING PCN</c:v>
                </c:pt>
                <c:pt idx="30">
                  <c:v>FILEY AND SCARBOROUGH PCN</c:v>
                </c:pt>
                <c:pt idx="31">
                  <c:v>HAMBLETON SOUTH PCN</c:v>
                </c:pt>
                <c:pt idx="32">
                  <c:v>SOUTH HAMBLETON &amp; RYEDALE PCN</c:v>
                </c:pt>
                <c:pt idx="33">
                  <c:v>KNARESBOROUGH &amp; RURAL PCN</c:v>
                </c:pt>
                <c:pt idx="34">
                  <c:v>HAMBLETON NORTH PCN</c:v>
                </c:pt>
                <c:pt idx="35">
                  <c:v>RICHMONDSHIRE PCN</c:v>
                </c:pt>
                <c:pt idx="36">
                  <c:v>RIPON &amp; MASHAM PCN</c:v>
                </c:pt>
                <c:pt idx="37">
                  <c:v>NORTH RIDING HEALTHY COMMUNITY PCN</c:v>
                </c:pt>
                <c:pt idx="38">
                  <c:v>WHITBY COAST &amp; MOORS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39"/>
                <c:pt idx="0">
                  <c:v>YORK MEDICAL GROUP PCN</c:v>
                </c:pt>
                <c:pt idx="1">
                  <c:v>HOLDERNESS PRIMARY CARE HOME PCN</c:v>
                </c:pt>
                <c:pt idx="2">
                  <c:v>PRIORY MEDICAL GROUP YORK PCN</c:v>
                </c:pt>
                <c:pt idx="3">
                  <c:v>HULL MODALITY PARTNERSHIP PCN</c:v>
                </c:pt>
                <c:pt idx="4">
                  <c:v>SCARBOROUGH CORE PCN</c:v>
                </c:pt>
                <c:pt idx="5">
                  <c:v>HARTHILL EAST RIDING PCN</c:v>
                </c:pt>
                <c:pt idx="6">
                  <c:v>YORK CITY CENTRE PCN</c:v>
                </c:pt>
                <c:pt idx="7">
                  <c:v>WEST OUTER AND NORTH EAST YORK PCN</c:v>
                </c:pt>
                <c:pt idx="8">
                  <c:v>HULL MEDICAS PCN</c:v>
                </c:pt>
                <c:pt idx="9">
                  <c:v>SELBY TOWN PCN</c:v>
                </c:pt>
                <c:pt idx="10">
                  <c:v>HULL NEXUS PCN</c:v>
                </c:pt>
                <c:pt idx="11">
                  <c:v>NORTH LINCOLNSHIRE NORTH PCN</c:v>
                </c:pt>
                <c:pt idx="12">
                  <c:v>BRIDLINGTON PCN</c:v>
                </c:pt>
                <c:pt idx="13">
                  <c:v>YORKSHIRE COAST &amp; WOLDS PCN</c:v>
                </c:pt>
                <c:pt idx="14">
                  <c:v>ICS</c:v>
                </c:pt>
                <c:pt idx="15">
                  <c:v>FRESHNEY PELHAM NEL PCN</c:v>
                </c:pt>
                <c:pt idx="16">
                  <c:v>NORTH LINCOLNSHIRE EAST PCN</c:v>
                </c:pt>
                <c:pt idx="17">
                  <c:v>HULL SYMPHONIE PCN</c:v>
                </c:pt>
                <c:pt idx="18">
                  <c:v>HEART OF HARROGATE PCN</c:v>
                </c:pt>
                <c:pt idx="19">
                  <c:v>YORKSHIRE EAST PCN</c:v>
                </c:pt>
                <c:pt idx="20">
                  <c:v>NORTH LINCOLNSHIRE SOUTH PCN</c:v>
                </c:pt>
                <c:pt idx="21">
                  <c:v>NORTH LINCOLNSHIRE WEST PCN</c:v>
                </c:pt>
                <c:pt idx="22">
                  <c:v>MOWBRAY SQUARE PCN</c:v>
                </c:pt>
                <c:pt idx="23">
                  <c:v>TADCASTER AND SELBY PCN</c:v>
                </c:pt>
                <c:pt idx="24">
                  <c:v>PANACEA PCN</c:v>
                </c:pt>
                <c:pt idx="25">
                  <c:v>BEVERLEY PCN</c:v>
                </c:pt>
                <c:pt idx="26">
                  <c:v>MERIDIAN HEALTH GROUP NEL PCN</c:v>
                </c:pt>
                <c:pt idx="27">
                  <c:v>CYGNET EAST RIDING PCN</c:v>
                </c:pt>
                <c:pt idx="28">
                  <c:v>HULL BEVAN LTD PCN</c:v>
                </c:pt>
                <c:pt idx="29">
                  <c:v>RIVER &amp; WOLDS EAST RIDING PCN</c:v>
                </c:pt>
                <c:pt idx="30">
                  <c:v>FILEY AND SCARBOROUGH PCN</c:v>
                </c:pt>
                <c:pt idx="31">
                  <c:v>HAMBLETON SOUTH PCN</c:v>
                </c:pt>
                <c:pt idx="32">
                  <c:v>SOUTH HAMBLETON &amp; RYEDALE PCN</c:v>
                </c:pt>
                <c:pt idx="33">
                  <c:v>KNARESBOROUGH &amp; RURAL PCN</c:v>
                </c:pt>
                <c:pt idx="34">
                  <c:v>HAMBLETON NORTH PCN</c:v>
                </c:pt>
                <c:pt idx="35">
                  <c:v>RICHMONDSHIRE PCN</c:v>
                </c:pt>
                <c:pt idx="36">
                  <c:v>RIPON &amp; MASHAM PCN</c:v>
                </c:pt>
                <c:pt idx="37">
                  <c:v>NORTH RIDING HEALTHY COMMUNITY PCN</c:v>
                </c:pt>
                <c:pt idx="38">
                  <c:v>WHITBY COAST &amp; MOORS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00256"/>
        <c:axId val="14519846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9"/>
                <c:pt idx="0">
                  <c:v>YORK MEDICAL GROUP PCN</c:v>
                </c:pt>
                <c:pt idx="1">
                  <c:v>HOLDERNESS PRIMARY CARE HOME PCN</c:v>
                </c:pt>
                <c:pt idx="2">
                  <c:v>PRIORY MEDICAL GROUP YORK PCN</c:v>
                </c:pt>
                <c:pt idx="3">
                  <c:v>HULL MODALITY PARTNERSHIP PCN</c:v>
                </c:pt>
                <c:pt idx="4">
                  <c:v>SCARBOROUGH CORE PCN</c:v>
                </c:pt>
                <c:pt idx="5">
                  <c:v>HARTHILL EAST RIDING PCN</c:v>
                </c:pt>
                <c:pt idx="6">
                  <c:v>YORK CITY CENTRE PCN</c:v>
                </c:pt>
                <c:pt idx="7">
                  <c:v>WEST OUTER AND NORTH EAST YORK PCN</c:v>
                </c:pt>
                <c:pt idx="8">
                  <c:v>HULL MEDICAS PCN</c:v>
                </c:pt>
                <c:pt idx="9">
                  <c:v>SELBY TOWN PCN</c:v>
                </c:pt>
                <c:pt idx="10">
                  <c:v>HULL NEXUS PCN</c:v>
                </c:pt>
                <c:pt idx="11">
                  <c:v>NORTH LINCOLNSHIRE NORTH PCN</c:v>
                </c:pt>
                <c:pt idx="12">
                  <c:v>BRIDLINGTON PCN</c:v>
                </c:pt>
                <c:pt idx="13">
                  <c:v>YORKSHIRE COAST &amp; WOLDS PCN</c:v>
                </c:pt>
                <c:pt idx="14">
                  <c:v>ICS</c:v>
                </c:pt>
                <c:pt idx="15">
                  <c:v>FRESHNEY PELHAM NEL PCN</c:v>
                </c:pt>
                <c:pt idx="16">
                  <c:v>NORTH LINCOLNSHIRE EAST PCN</c:v>
                </c:pt>
                <c:pt idx="17">
                  <c:v>HULL SYMPHONIE PCN</c:v>
                </c:pt>
                <c:pt idx="18">
                  <c:v>HEART OF HARROGATE PCN</c:v>
                </c:pt>
                <c:pt idx="19">
                  <c:v>YORKSHIRE EAST PCN</c:v>
                </c:pt>
                <c:pt idx="20">
                  <c:v>NORTH LINCOLNSHIRE SOUTH PCN</c:v>
                </c:pt>
                <c:pt idx="21">
                  <c:v>NORTH LINCOLNSHIRE WEST PCN</c:v>
                </c:pt>
                <c:pt idx="22">
                  <c:v>MOWBRAY SQUARE PCN</c:v>
                </c:pt>
                <c:pt idx="23">
                  <c:v>TADCASTER AND SELBY PCN</c:v>
                </c:pt>
                <c:pt idx="24">
                  <c:v>PANACEA PCN</c:v>
                </c:pt>
                <c:pt idx="25">
                  <c:v>BEVERLEY PCN</c:v>
                </c:pt>
                <c:pt idx="26">
                  <c:v>MERIDIAN HEALTH GROUP NEL PCN</c:v>
                </c:pt>
                <c:pt idx="27">
                  <c:v>CYGNET EAST RIDING PCN</c:v>
                </c:pt>
                <c:pt idx="28">
                  <c:v>HULL BEVAN LTD PCN</c:v>
                </c:pt>
                <c:pt idx="29">
                  <c:v>RIVER &amp; WOLDS EAST RIDING PCN</c:v>
                </c:pt>
                <c:pt idx="30">
                  <c:v>FILEY AND SCARBOROUGH PCN</c:v>
                </c:pt>
                <c:pt idx="31">
                  <c:v>HAMBLETON SOUTH PCN</c:v>
                </c:pt>
                <c:pt idx="32">
                  <c:v>SOUTH HAMBLETON &amp; RYEDALE PCN</c:v>
                </c:pt>
                <c:pt idx="33">
                  <c:v>KNARESBOROUGH &amp; RURAL PCN</c:v>
                </c:pt>
                <c:pt idx="34">
                  <c:v>HAMBLETON NORTH PCN</c:v>
                </c:pt>
                <c:pt idx="35">
                  <c:v>RICHMONDSHIRE PCN</c:v>
                </c:pt>
                <c:pt idx="36">
                  <c:v>RIPON &amp; MASHAM PCN</c:v>
                </c:pt>
                <c:pt idx="37">
                  <c:v>NORTH RIDING HEALTHY COMMUNITY PCN</c:v>
                </c:pt>
                <c:pt idx="38">
                  <c:v>WHITBY COAST &amp; MOORS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39"/>
                <c:pt idx="0">
                  <c:v>YORK MEDICAL GROUP PCN</c:v>
                </c:pt>
                <c:pt idx="1">
                  <c:v>HOLDERNESS PRIMARY CARE HOME PCN</c:v>
                </c:pt>
                <c:pt idx="2">
                  <c:v>PRIORY MEDICAL GROUP YORK PCN</c:v>
                </c:pt>
                <c:pt idx="3">
                  <c:v>HULL MODALITY PARTNERSHIP PCN</c:v>
                </c:pt>
                <c:pt idx="4">
                  <c:v>SCARBOROUGH CORE PCN</c:v>
                </c:pt>
                <c:pt idx="5">
                  <c:v>HARTHILL EAST RIDING PCN</c:v>
                </c:pt>
                <c:pt idx="6">
                  <c:v>YORK CITY CENTRE PCN</c:v>
                </c:pt>
                <c:pt idx="7">
                  <c:v>WEST OUTER AND NORTH EAST YORK PCN</c:v>
                </c:pt>
                <c:pt idx="8">
                  <c:v>HULL MEDICAS PCN</c:v>
                </c:pt>
                <c:pt idx="9">
                  <c:v>SELBY TOWN PCN</c:v>
                </c:pt>
                <c:pt idx="10">
                  <c:v>HULL NEXUS PCN</c:v>
                </c:pt>
                <c:pt idx="11">
                  <c:v>NORTH LINCOLNSHIRE NORTH PCN</c:v>
                </c:pt>
                <c:pt idx="12">
                  <c:v>BRIDLINGTON PCN</c:v>
                </c:pt>
                <c:pt idx="13">
                  <c:v>YORKSHIRE COAST &amp; WOLDS PCN</c:v>
                </c:pt>
                <c:pt idx="14">
                  <c:v>ICS</c:v>
                </c:pt>
                <c:pt idx="15">
                  <c:v>FRESHNEY PELHAM NEL PCN</c:v>
                </c:pt>
                <c:pt idx="16">
                  <c:v>NORTH LINCOLNSHIRE EAST PCN</c:v>
                </c:pt>
                <c:pt idx="17">
                  <c:v>HULL SYMPHONIE PCN</c:v>
                </c:pt>
                <c:pt idx="18">
                  <c:v>HEART OF HARROGATE PCN</c:v>
                </c:pt>
                <c:pt idx="19">
                  <c:v>YORKSHIRE EAST PCN</c:v>
                </c:pt>
                <c:pt idx="20">
                  <c:v>NORTH LINCOLNSHIRE SOUTH PCN</c:v>
                </c:pt>
                <c:pt idx="21">
                  <c:v>NORTH LINCOLNSHIRE WEST PCN</c:v>
                </c:pt>
                <c:pt idx="22">
                  <c:v>MOWBRAY SQUARE PCN</c:v>
                </c:pt>
                <c:pt idx="23">
                  <c:v>TADCASTER AND SELBY PCN</c:v>
                </c:pt>
                <c:pt idx="24">
                  <c:v>PANACEA PCN</c:v>
                </c:pt>
                <c:pt idx="25">
                  <c:v>BEVERLEY PCN</c:v>
                </c:pt>
                <c:pt idx="26">
                  <c:v>MERIDIAN HEALTH GROUP NEL PCN</c:v>
                </c:pt>
                <c:pt idx="27">
                  <c:v>CYGNET EAST RIDING PCN</c:v>
                </c:pt>
                <c:pt idx="28">
                  <c:v>HULL BEVAN LTD PCN</c:v>
                </c:pt>
                <c:pt idx="29">
                  <c:v>RIVER &amp; WOLDS EAST RIDING PCN</c:v>
                </c:pt>
                <c:pt idx="30">
                  <c:v>FILEY AND SCARBOROUGH PCN</c:v>
                </c:pt>
                <c:pt idx="31">
                  <c:v>HAMBLETON SOUTH PCN</c:v>
                </c:pt>
                <c:pt idx="32">
                  <c:v>SOUTH HAMBLETON &amp; RYEDALE PCN</c:v>
                </c:pt>
                <c:pt idx="33">
                  <c:v>KNARESBOROUGH &amp; RURAL PCN</c:v>
                </c:pt>
                <c:pt idx="34">
                  <c:v>HAMBLETON NORTH PCN</c:v>
                </c:pt>
                <c:pt idx="35">
                  <c:v>RICHMONDSHIRE PCN</c:v>
                </c:pt>
                <c:pt idx="36">
                  <c:v>RIPON &amp; MASHAM PCN</c:v>
                </c:pt>
                <c:pt idx="37">
                  <c:v>NORTH RIDING HEALTHY COMMUNITY PCN</c:v>
                </c:pt>
                <c:pt idx="38">
                  <c:v>WHITBY COAST &amp; MOORS PCN</c:v>
                </c:pt>
              </c:strCache>
            </c:strRef>
          </c:cat>
          <c:val>
            <c:numRef>
              <c:f>Sheet1!$C$2:$C$45</c:f>
              <c:numCache>
                <c:formatCode>0%</c:formatCode>
                <c:ptCount val="44"/>
                <c:pt idx="0">
                  <c:v>0.45</c:v>
                </c:pt>
                <c:pt idx="1">
                  <c:v>0.46</c:v>
                </c:pt>
                <c:pt idx="2">
                  <c:v>0.48</c:v>
                </c:pt>
                <c:pt idx="3">
                  <c:v>0.49</c:v>
                </c:pt>
                <c:pt idx="4">
                  <c:v>0.55000000000000004</c:v>
                </c:pt>
                <c:pt idx="5">
                  <c:v>0.56000000000000005</c:v>
                </c:pt>
                <c:pt idx="6">
                  <c:v>0.56999999999999995</c:v>
                </c:pt>
                <c:pt idx="7">
                  <c:v>0.59</c:v>
                </c:pt>
                <c:pt idx="8">
                  <c:v>0.59</c:v>
                </c:pt>
                <c:pt idx="9">
                  <c:v>0.6</c:v>
                </c:pt>
                <c:pt idx="10">
                  <c:v>0.61</c:v>
                </c:pt>
                <c:pt idx="11">
                  <c:v>0.63</c:v>
                </c:pt>
                <c:pt idx="12">
                  <c:v>0.64</c:v>
                </c:pt>
                <c:pt idx="13">
                  <c:v>0.64</c:v>
                </c:pt>
                <c:pt idx="14">
                  <c:v>-10</c:v>
                </c:pt>
                <c:pt idx="15">
                  <c:v>0.65</c:v>
                </c:pt>
                <c:pt idx="16">
                  <c:v>0.65</c:v>
                </c:pt>
                <c:pt idx="17">
                  <c:v>0.65</c:v>
                </c:pt>
                <c:pt idx="18">
                  <c:v>0.65</c:v>
                </c:pt>
                <c:pt idx="19">
                  <c:v>0.66</c:v>
                </c:pt>
                <c:pt idx="20">
                  <c:v>0.66</c:v>
                </c:pt>
                <c:pt idx="21">
                  <c:v>0.66</c:v>
                </c:pt>
                <c:pt idx="22">
                  <c:v>0.66</c:v>
                </c:pt>
                <c:pt idx="23">
                  <c:v>0.67</c:v>
                </c:pt>
                <c:pt idx="24">
                  <c:v>0.67</c:v>
                </c:pt>
                <c:pt idx="25">
                  <c:v>0.69</c:v>
                </c:pt>
                <c:pt idx="26">
                  <c:v>0.7</c:v>
                </c:pt>
                <c:pt idx="27">
                  <c:v>0.7</c:v>
                </c:pt>
                <c:pt idx="28">
                  <c:v>0.7</c:v>
                </c:pt>
                <c:pt idx="29">
                  <c:v>0.7</c:v>
                </c:pt>
                <c:pt idx="30">
                  <c:v>0.71</c:v>
                </c:pt>
                <c:pt idx="31">
                  <c:v>0.71</c:v>
                </c:pt>
                <c:pt idx="32">
                  <c:v>0.75</c:v>
                </c:pt>
                <c:pt idx="33">
                  <c:v>0.77</c:v>
                </c:pt>
                <c:pt idx="34">
                  <c:v>0.77</c:v>
                </c:pt>
                <c:pt idx="35">
                  <c:v>0.79</c:v>
                </c:pt>
                <c:pt idx="36">
                  <c:v>0.79</c:v>
                </c:pt>
                <c:pt idx="37">
                  <c:v>0.81</c:v>
                </c:pt>
                <c:pt idx="38">
                  <c:v>0.81</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0.65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186176"/>
        <c:axId val="145196928"/>
      </c:lineChart>
      <c:catAx>
        <c:axId val="14518617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196928"/>
        <c:crosses val="autoZero"/>
        <c:auto val="1"/>
        <c:lblAlgn val="ctr"/>
        <c:lblOffset val="100"/>
        <c:noMultiLvlLbl val="0"/>
      </c:catAx>
      <c:valAx>
        <c:axId val="1451969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186176"/>
        <c:crosses val="autoZero"/>
        <c:crossBetween val="between"/>
      </c:valAx>
      <c:valAx>
        <c:axId val="145198464"/>
        <c:scaling>
          <c:orientation val="minMax"/>
          <c:max val="1"/>
          <c:min val="0"/>
        </c:scaling>
        <c:delete val="0"/>
        <c:axPos val="r"/>
        <c:numFmt formatCode="0%" sourceLinked="1"/>
        <c:majorTickMark val="none"/>
        <c:minorTickMark val="none"/>
        <c:tickLblPos val="none"/>
        <c:spPr>
          <a:ln>
            <a:noFill/>
          </a:ln>
        </c:spPr>
        <c:crossAx val="145200256"/>
        <c:crosses val="max"/>
        <c:crossBetween val="between"/>
      </c:valAx>
      <c:catAx>
        <c:axId val="145200256"/>
        <c:scaling>
          <c:orientation val="minMax"/>
        </c:scaling>
        <c:delete val="1"/>
        <c:axPos val="b"/>
        <c:numFmt formatCode="General" sourceLinked="1"/>
        <c:majorTickMark val="out"/>
        <c:minorTickMark val="none"/>
        <c:tickLblPos val="nextTo"/>
        <c:crossAx val="14519846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59</c:v>
                </c:pt>
                <c:pt idx="1">
                  <c:v>17</c:v>
                </c:pt>
                <c:pt idx="2">
                  <c:v>8</c:v>
                </c:pt>
                <c:pt idx="3">
                  <c:v>22</c:v>
                </c:pt>
                <c:pt idx="4">
                  <c:v>3</c:v>
                </c:pt>
                <c:pt idx="5">
                  <c:v>26</c:v>
                </c:pt>
                <c:pt idx="6">
                  <c:v>14</c:v>
                </c:pt>
                <c:pt idx="7">
                  <c:v>4</c:v>
                </c:pt>
                <c:pt idx="8">
                  <c:v>8</c:v>
                </c:pt>
                <c:pt idx="9">
                  <c:v>3</c:v>
                </c:pt>
                <c:pt idx="10">
                  <c:v>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403264"/>
        <c:axId val="145417344"/>
      </c:barChart>
      <c:catAx>
        <c:axId val="145403264"/>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417344"/>
        <c:crosses val="autoZero"/>
        <c:auto val="1"/>
        <c:lblAlgn val="ctr"/>
        <c:lblOffset val="100"/>
        <c:noMultiLvlLbl val="0"/>
      </c:catAx>
      <c:valAx>
        <c:axId val="145417344"/>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403264"/>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74</c:v>
                </c:pt>
                <c:pt idx="1">
                  <c:v>26</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65</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35</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834752"/>
        <c:axId val="145836288"/>
      </c:lineChart>
      <c:catAx>
        <c:axId val="14583475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836288"/>
        <c:crosses val="autoZero"/>
        <c:auto val="1"/>
        <c:lblAlgn val="ctr"/>
        <c:lblOffset val="100"/>
        <c:noMultiLvlLbl val="0"/>
      </c:catAx>
      <c:valAx>
        <c:axId val="1458362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83475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34</c:v>
                </c:pt>
                <c:pt idx="1">
                  <c:v>34</c:v>
                </c:pt>
                <c:pt idx="2">
                  <c:v>15</c:v>
                </c:pt>
                <c:pt idx="3">
                  <c:v>9</c:v>
                </c:pt>
                <c:pt idx="4">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69</c:v>
                </c:pt>
                <c:pt idx="1">
                  <c:v>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15</c:v>
                </c:pt>
                <c:pt idx="1">
                  <c:v>17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6299136"/>
        <c:axId val="146341888"/>
      </c:lineChart>
      <c:catAx>
        <c:axId val="1462991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6341888"/>
        <c:crosses val="autoZero"/>
        <c:auto val="1"/>
        <c:lblAlgn val="ctr"/>
        <c:lblOffset val="100"/>
        <c:noMultiLvlLbl val="0"/>
      </c:catAx>
      <c:valAx>
        <c:axId val="14634188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62991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gp-patient.co.uk/downloads/slidepacks/2021/03K%20-%20NHS%20NORTH%20LINCOLNSHIRE%20CCG.pptm" TargetMode="External"/><Relationship Id="rId13"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hyperlink" Target="https://gp-patient.co.uk/downloads/slidepacks/2021/02Y%20-%20NHS%20EAST%20RIDING%20OF%20YORKSHIRE%20CCG.pptm" TargetMode="External"/><Relationship Id="rId12"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hyperlink" Target="https://gp-patient.co.uk/downloads/slidepacks/2021/03H%20-%20NHS%20NORTH%20EAST%20LINCOLNSHIRE%20CCG.pptm" TargetMode="External"/><Relationship Id="rId11" Type="http://schemas.openxmlformats.org/officeDocument/2006/relationships/chart" Target="../charts/chart1.xml"/><Relationship Id="rId5" Type="http://schemas.openxmlformats.org/officeDocument/2006/relationships/hyperlink" Target="https://gp-patient.co.uk/downloads/slidepacks/2021/03F%20-%20NHS%20HULL%20CCG.pptm" TargetMode="External"/><Relationship Id="rId10" Type="http://schemas.openxmlformats.org/officeDocument/2006/relationships/hyperlink" Target="https://gp-patient.co.uk/downloads/slidepacks/2021/42D%20-%20NHS%20NORTH%20YORKSHIRE%20CCG.pptm" TargetMode="External"/><Relationship Id="rId4" Type="http://schemas.openxmlformats.org/officeDocument/2006/relationships/hyperlink" Target="https://www.gp-patient.co.uk/Slidepacks2021" TargetMode="External"/><Relationship Id="rId9" Type="http://schemas.openxmlformats.org/officeDocument/2006/relationships/hyperlink" Target="https://gp-patient.co.uk/downloads/slidepacks/2021/03Q%20-%20NHS%20VALE%20OF%20YORK%20CCG.pptm" TargetMode="External"/><Relationship Id="rId14"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HUMBER, COAST AND VALE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39</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HUMBER, COAST AND VALE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HUMBER, COAST AND VALE ICS, 56,543</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24,055</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43%</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1444692668"/>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HULL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66819">
                <a:tc>
                  <a:txBody>
                    <a:bodyPr/>
                    <a:lstStyle/>
                    <a:p>
                      <a:r>
                        <a:rPr lang="en-GB" sz="1100" b="0" dirty="0">
                          <a:solidFill>
                            <a:schemeClr val="tx1"/>
                          </a:solidFill>
                          <a:hlinkClick r:id="rId6"/>
                        </a:rPr>
                        <a:t>NHS NORTH EAST LINCOLNSHIRE CCG</a:t>
                      </a:r>
                      <a:endParaRPr lang="en-GB" sz="1100" b="0" dirty="0">
                        <a:solidFill>
                          <a:schemeClr val="tx1"/>
                        </a:solidFill>
                      </a:endParaRPr>
                    </a:p>
                  </a:txBody>
                  <a:tcPr marL="432000" marR="72000">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r h="266819">
                <a:tc>
                  <a:txBody>
                    <a:bodyPr/>
                    <a:lstStyle/>
                    <a:p>
                      <a:r>
                        <a:rPr lang="en-GB" sz="1100" b="0" dirty="0">
                          <a:solidFill>
                            <a:schemeClr val="tx1"/>
                          </a:solidFill>
                          <a:hlinkClick r:id="rId7"/>
                        </a:rPr>
                        <a:t>NHS EAST RIDING OF YORKSHIRE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2"/>
                  </a:ext>
                </a:extLst>
              </a:tr>
              <a:tr h="266819">
                <a:tc>
                  <a:txBody>
                    <a:bodyPr/>
                    <a:lstStyle/>
                    <a:p>
                      <a:r>
                        <a:rPr lang="en-GB" sz="1100" b="0" dirty="0">
                          <a:solidFill>
                            <a:schemeClr val="tx1"/>
                          </a:solidFill>
                          <a:hlinkClick r:id="rId8"/>
                        </a:rPr>
                        <a:t>NHS NORTH LINCOLNSHIRE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3"/>
                  </a:ext>
                </a:extLst>
              </a:tr>
              <a:tr h="266819">
                <a:tc>
                  <a:txBody>
                    <a:bodyPr/>
                    <a:lstStyle/>
                    <a:p>
                      <a:r>
                        <a:rPr lang="en-GB" sz="1100" b="0" dirty="0">
                          <a:solidFill>
                            <a:schemeClr val="tx1"/>
                          </a:solidFill>
                          <a:hlinkClick r:id="rId9"/>
                        </a:rPr>
                        <a:t>NHS VALE OF YORK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4"/>
                  </a:ext>
                </a:extLst>
              </a:tr>
              <a:tr h="266819">
                <a:tc>
                  <a:txBody>
                    <a:bodyPr/>
                    <a:lstStyle/>
                    <a:p>
                      <a:r>
                        <a:rPr lang="en-GB" sz="1100" b="0" dirty="0">
                          <a:solidFill>
                            <a:schemeClr val="tx1"/>
                          </a:solidFill>
                          <a:hlinkClick r:id="rId10"/>
                        </a:rPr>
                        <a:t>NHS NORTH YORKSHIRE CCG</a:t>
                      </a:r>
                      <a:endParaRPr lang="en-GB" sz="1100" b="0" dirty="0">
                        <a:solidFill>
                          <a:schemeClr val="tx1"/>
                        </a:solidFill>
                      </a:endParaRPr>
                    </a:p>
                  </a:txBody>
                  <a:tcPr marL="432000" marR="72000">
                    <a:lnL w="12700" cmpd="sng">
                      <a:noFill/>
                    </a:lnL>
                    <a:lnR w="12700" cmpd="sng">
                      <a:noFill/>
                    </a:lnR>
                    <a:lnT w="127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5"/>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34652507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11"/>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HUMBER, COAST AND VALE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12"/>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13"/>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14"/>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HUMBER, COAST AND VALE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3512650956"/>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3074198506"/>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1876767999"/>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80036924"/>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406291150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1037098392"/>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944226916"/>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(23,705); ICS 2020 (20,687); PCN bases range from 121 to 2,070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201814835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327349347"/>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1343259290"/>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071189410"/>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910864311"/>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280683852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357008701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565231041"/>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2209091812"/>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81%</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85%</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545547133"/>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957311233"/>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23,705 to 47,420</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700893239"/>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1143443927"/>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(23,705); PCN bases range from 121 to 2,070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71522467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2171101454"/>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3041862087"/>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85557219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2609347849"/>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55629890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3607791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3377994953"/>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(22,971); ICS 2020 (20,471); PCN bases range from 115 to 2,031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2027897512"/>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3332864003"/>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049325515"/>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3202412824"/>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1667041942"/>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156698123"/>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677613363"/>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234869725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177061936"/>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2264827960"/>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1842726719"/>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(22,971); PCN bases range from 115 to 2,031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380080899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3328985313"/>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16087766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142039009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185257355"/>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85065733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63393931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(23,107); ICS 2020 (20,791); PCN bases range from 116 to 2,037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359481329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802047132"/>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384361915"/>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14905790"/>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2899374030"/>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154831816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48516388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90142400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3787546956"/>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259498293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2912971863"/>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(23,107); PCN bases range from 116 to 2,037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198043030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443272152"/>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1127745031"/>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9108149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3346033455"/>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(23,553); PCN bases range from 122 to 2,059</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315122753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341844615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71581172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170276265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3067596190"/>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73188670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(10,173); ICS 2020 (7,140); PCN bases range from 52 to 711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2108223022"/>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117769064"/>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286068798"/>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1614017442"/>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3312876"/>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375559399"/>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3485425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371343183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3268211126"/>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1032880219"/>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(52%)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749505534"/>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129948527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2810934264"/>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(10,173); PCN bases range from 52 to 711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182006213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2511039314"/>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(16,166); PCN bases range from 80 to 1,407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339170983"/>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201337782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687964335"/>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2253489522"/>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876867547"/>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32%</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1058534498"/>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1674673855"/>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68%</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3224461058"/>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3934170022"/>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52380001"/>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26065115"/>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2614363456"/>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472114130"/>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(16,166); PCN bases range from 80 to 1,407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357226106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3485816668"/>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(20,040); PCN bases range from 98 to 1,710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253836684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3044616511"/>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82%</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2037999383"/>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3586643279"/>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3401538352"/>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3694775955"/>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2517548280"/>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1708583797"/>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15%</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1984034846"/>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995012167"/>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1136341905"/>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935615738"/>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(9%)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2330017666"/>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22907271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4243069849"/>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(20,040); PCN bases range from 98 to 1,710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291145292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(1,937)</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3964473226"/>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898292240"/>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1300969137"/>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3501418289"/>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712118164"/>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32957413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860065557"/>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3302015452"/>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2577350468"/>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156469993"/>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3874041854"/>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(21,719); ICS 2020 (19,565); PCN bases range from 112 to 1,911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4099327818"/>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8578837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95000036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51736752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457577338"/>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489592372"/>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(21,719); PCN bases range from 112 to 1,911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2150626393"/>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28009930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3288410740"/>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692259439"/>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56860153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394004482"/>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(21,995); PCN bases range from 114 to 1,942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50774211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21326886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915116224"/>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2089824597"/>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(21,327); PCN bases range from 112 to 1,866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323965179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2309911780"/>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55408655"/>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315720608"/>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713534628"/>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191186002"/>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1407223786"/>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087837468"/>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2432829494"/>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165961166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8786666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2057843298"/>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(21,327); PCN bases range from 112 to 1,866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(22,068; 21,659; 21,862)</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56094395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1514331526"/>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3323874509"/>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631738941"/>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(19,523; 21,762; 21,826)</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21853292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2358242503"/>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2996075811"/>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3762607593"/>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528057088"/>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185796840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2249578325"/>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120732431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394660051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1849135528"/>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(9,243); ICS 2020 (7,664); PCN bases range from 30 to 828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329121811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2857591613"/>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3493106840"/>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302064952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63896301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333764780"/>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978729020"/>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3038324718"/>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1974696058"/>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3888453281"/>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199756107"/>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1706397813"/>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744466623"/>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053887875"/>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52387063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(8,784); ICS 2020 (8,492); PCN bases range from 47 to 810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3203102767"/>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1452364456"/>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2936437032"/>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2240648455"/>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90%</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375604797"/>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71886224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68374898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85296228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813674609"/>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3808483571"/>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210572288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1854667968"/>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(8,784); PCN bases range from 47 to 810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925041163"/>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731532452"/>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4002588432"/>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2046799346"/>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29077031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2679272509"/>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(20,556); ICS 2020 (19,298); PCN bases range from 87 to 1,773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370024726"/>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827299432"/>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1004294594"/>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3580200845"/>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81%</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1916292635"/>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14982834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221559086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729213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162920837"/>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1893908968"/>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(20,556); 
PCN bases range from 87 to 1,773</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87879926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1629598664"/>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(3,444)</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1707939757"/>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274034504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3663197641"/>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585319776"/>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1333748191"/>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3456792836"/>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3888405327"/>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(3,151); ICS 2020 (3,268)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2055772009"/>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3035419131"/>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2431633183"/>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1366394894"/>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288803133"/>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319729218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3843125584"/>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735994987"/>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689652924"/>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2057224086"/>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29996319"/>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(3,272); ICS 2020 (3,344)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6619174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2213215609"/>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3122915855"/>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361184389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2845396593"/>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5941</Words>
  <Application>Microsoft Office PowerPoint</Application>
  <PresentationFormat>A4 Paper (210x297 mm)</PresentationFormat>
  <Paragraphs>691</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HUMBER, COAST AND VALE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2021-11-15T20:41:09Z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