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notesSlides/notesSlide21.xml" ContentType="application/vnd.openxmlformats-officedocument.presentationml.notesSlide+xml"/>
  <Override PartName="/ppt/charts/chart60.xml" ContentType="application/vnd.openxmlformats-officedocument.drawingml.chart+xml"/>
  <Override PartName="/ppt/charts/style6.xml" ContentType="application/vnd.ms-office.chartstyle+xml"/>
  <Override PartName="/ppt/charts/colors6.xml" ContentType="application/vnd.ms-office.chartcolorstyle+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notesSlides/notesSlide22.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theme/themeOverride3.xml" ContentType="application/vnd.openxmlformats-officedocument.themeOverride+xml"/>
  <Override PartName="/ppt/notesSlides/notesSlide23.xml" ContentType="application/vnd.openxmlformats-officedocument.presentationml.notesSlide+xml"/>
  <Override PartName="/ppt/charts/chart70.xml" ContentType="application/vnd.openxmlformats-officedocument.drawingml.chart+xml"/>
  <Override PartName="/ppt/charts/style7.xml" ContentType="application/vnd.ms-office.chartstyle+xml"/>
  <Override PartName="/ppt/charts/colors7.xml" ContentType="application/vnd.ms-office.chartcolorstyle+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4.xml" ContentType="application/vnd.openxmlformats-officedocument.presentationml.notesSlide+xml"/>
  <Override PartName="/ppt/charts/chart74.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3.xml" ContentType="application/vnd.openxmlformats-officedocument.drawingml.chart+xml"/>
  <Override PartName="/ppt/charts/style9.xml" ContentType="application/vnd.ms-office.chartstyle+xml"/>
  <Override PartName="/ppt/charts/colors9.xml" ContentType="application/vnd.ms-office.chartcolorstyl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notesSlides/notesSlide27.xml" ContentType="application/vnd.openxmlformats-officedocument.presentationml.notesSlide+xml"/>
  <Override PartName="/ppt/charts/chart88.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89.xml" ContentType="application/vnd.openxmlformats-officedocument.drawingml.chart+xml"/>
  <Override PartName="/ppt/charts/chart90.xml" ContentType="application/vnd.openxmlformats-officedocument.drawingml.chart+xml"/>
  <Override PartName="/ppt/notesSlides/notesSlide28.xml" ContentType="application/vnd.openxmlformats-officedocument.presentationml.notesSlide+xml"/>
  <Override PartName="/ppt/charts/chart91.xml" ContentType="application/vnd.openxmlformats-officedocument.drawingml.chart+xml"/>
  <Override PartName="/ppt/charts/chart92.xml" ContentType="application/vnd.openxmlformats-officedocument.drawingml.chart+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theme/themeOverride5.xml" ContentType="application/vnd.openxmlformats-officedocument.themeOverride+xml"/>
  <Override PartName="/ppt/notesSlides/notesSlide29.xml" ContentType="application/vnd.openxmlformats-officedocument.presentationml.notesSlide+xml"/>
  <Override PartName="/ppt/charts/chart97.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charts/chart108.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09.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notesSlides/notesSlide44.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notesSlides/notesSlide45.xml" ContentType="application/vnd.openxmlformats-officedocument.presentationml.notesSlide+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19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197.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charts/chart206.xml" ContentType="application/vnd.openxmlformats-officedocument.drawingml.chart+xml"/>
  <Override PartName="/ppt/charts/chart207.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688" r:id="rId6"/>
    <p:sldId id="1496" r:id="rId7"/>
    <p:sldId id="1703" r:id="rId8"/>
    <p:sldId id="1708" r:id="rId9"/>
    <p:sldId id="1711" r:id="rId10"/>
    <p:sldId id="1709" r:id="rId11"/>
    <p:sldId id="1573" r:id="rId12"/>
    <p:sldId id="1558" r:id="rId13"/>
    <p:sldId id="1644"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689" r:id="rId40"/>
    <p:sldId id="1691" r:id="rId41"/>
    <p:sldId id="1692" r:id="rId42"/>
    <p:sldId id="1690" r:id="rId43"/>
    <p:sldId id="1693" r:id="rId44"/>
    <p:sldId id="1694" r:id="rId45"/>
    <p:sldId id="1695" r:id="rId46"/>
    <p:sldId id="1550" r:id="rId47"/>
    <p:sldId id="1706" r:id="rId48"/>
    <p:sldId id="1712" r:id="rId49"/>
    <p:sldId id="1710" r:id="rId50"/>
    <p:sldId id="1707" r:id="rId51"/>
    <p:sldId id="1665" r:id="rId52"/>
    <p:sldId id="1666" r:id="rId53"/>
    <p:sldId id="1667" r:id="rId54"/>
    <p:sldId id="1671" r:id="rId55"/>
    <p:sldId id="1672" r:id="rId56"/>
    <p:sldId id="1673" r:id="rId57"/>
    <p:sldId id="1674" r:id="rId58"/>
    <p:sldId id="1675" r:id="rId59"/>
    <p:sldId id="1676" r:id="rId60"/>
    <p:sldId id="1569" r:id="rId61"/>
    <p:sldId id="1571" r:id="rId62"/>
    <p:sldId id="1570"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EB8"/>
    <a:srgbClr val="425563"/>
    <a:srgbClr val="768692"/>
    <a:srgbClr val="003087"/>
    <a:srgbClr val="41B6E6"/>
    <a:srgbClr val="3877AB"/>
    <a:srgbClr val="0563C1"/>
    <a:srgbClr val="597EB3"/>
    <a:srgbClr val="009D9C"/>
    <a:srgbClr val="E877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37" autoAdjust="0"/>
    <p:restoredTop sz="94249" autoAdjust="0"/>
  </p:normalViewPr>
  <p:slideViewPr>
    <p:cSldViewPr snapToGrid="0" showGuides="1">
      <p:cViewPr varScale="1">
        <p:scale>
          <a:sx n="67" d="100"/>
          <a:sy n="67" d="100"/>
        </p:scale>
        <p:origin x="52" y="44"/>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xml"/><Relationship Id="rId1" Type="http://schemas.microsoft.com/office/2011/relationships/chartStyle" Target="style6.xml"/></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themeOverride" Target="../theme/themeOverride3.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xml"/><Relationship Id="rId1" Type="http://schemas.microsoft.com/office/2011/relationships/chartStyle" Target="style7.xml"/></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8.xml"/><Relationship Id="rId1" Type="http://schemas.microsoft.com/office/2011/relationships/chartStyle" Target="style8.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themeOverride" Target="../theme/themeOverride4.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9.xml"/><Relationship Id="rId1" Type="http://schemas.microsoft.com/office/2011/relationships/chartStyle" Target="style9.xml"/></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10.xml"/><Relationship Id="rId1" Type="http://schemas.microsoft.com/office/2011/relationships/chartStyle" Target="style10.xml"/></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1" Type="http://schemas.openxmlformats.org/officeDocument/2006/relationships/package" Target="../embeddings/Microsoft_Excel_Worksheet91.xlsx"/></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2" Type="http://schemas.openxmlformats.org/officeDocument/2006/relationships/package" Target="../embeddings/Microsoft_Excel_Worksheet95.xlsx"/><Relationship Id="rId1" Type="http://schemas.openxmlformats.org/officeDocument/2006/relationships/themeOverride" Target="../theme/themeOverride5.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6.xlsx"/><Relationship Id="rId2" Type="http://schemas.microsoft.com/office/2011/relationships/chartColorStyle" Target="colors11.xml"/><Relationship Id="rId1" Type="http://schemas.microsoft.com/office/2011/relationships/chartStyle" Target="style11.xml"/></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2" Type="http://schemas.openxmlformats.org/officeDocument/2006/relationships/package" Target="../embeddings/Microsoft_Excel_Worksheet107.xlsx"/><Relationship Id="rId1" Type="http://schemas.openxmlformats.org/officeDocument/2006/relationships/themeOverride" Target="../theme/themeOverride6.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12.xml"/><Relationship Id="rId1" Type="http://schemas.microsoft.com/office/2011/relationships/chartStyle" Target="style12.xml"/></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2" Type="http://schemas.openxmlformats.org/officeDocument/2006/relationships/package" Target="../embeddings/Microsoft_Excel_Worksheet120.xlsx"/><Relationship Id="rId1" Type="http://schemas.openxmlformats.org/officeDocument/2006/relationships/themeOverride" Target="../theme/themeOverride7.xml"/></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2" Type="http://schemas.openxmlformats.org/officeDocument/2006/relationships/package" Target="../embeddings/Microsoft_Excel_Worksheet128.xlsx"/><Relationship Id="rId1" Type="http://schemas.openxmlformats.org/officeDocument/2006/relationships/themeOverride" Target="../theme/themeOverride8.xml"/></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2" Type="http://schemas.openxmlformats.org/officeDocument/2006/relationships/package" Target="../embeddings/Microsoft_Excel_Worksheet136.xlsx"/><Relationship Id="rId1" Type="http://schemas.openxmlformats.org/officeDocument/2006/relationships/themeOverride" Target="../theme/themeOverride9.xml"/></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2" Type="http://schemas.openxmlformats.org/officeDocument/2006/relationships/package" Target="../embeddings/Microsoft_Excel_Worksheet144.xlsx"/><Relationship Id="rId1" Type="http://schemas.openxmlformats.org/officeDocument/2006/relationships/themeOverride" Target="../theme/themeOverride10.xml"/></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2" Type="http://schemas.openxmlformats.org/officeDocument/2006/relationships/package" Target="../embeddings/Microsoft_Excel_Worksheet152.xlsx"/><Relationship Id="rId1" Type="http://schemas.openxmlformats.org/officeDocument/2006/relationships/themeOverride" Target="../theme/themeOverride11.xml"/></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2" Type="http://schemas.openxmlformats.org/officeDocument/2006/relationships/package" Target="../embeddings/Microsoft_Excel_Worksheet160.xlsx"/><Relationship Id="rId1" Type="http://schemas.openxmlformats.org/officeDocument/2006/relationships/themeOverride" Target="../theme/themeOverride12.xml"/></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2" Type="http://schemas.openxmlformats.org/officeDocument/2006/relationships/package" Target="../embeddings/Microsoft_Excel_Worksheet168.xlsx"/><Relationship Id="rId1" Type="http://schemas.openxmlformats.org/officeDocument/2006/relationships/themeOverride" Target="../theme/themeOverride13.xml"/></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2" Type="http://schemas.openxmlformats.org/officeDocument/2006/relationships/package" Target="../embeddings/Microsoft_Excel_Worksheet191.xlsx"/><Relationship Id="rId1" Type="http://schemas.openxmlformats.org/officeDocument/2006/relationships/themeOverride" Target="../theme/themeOverride14.xml"/></Relationships>
</file>

<file path=ppt/charts/_rels/chart193.xml.rels><?xml version="1.0" encoding="UTF-8" standalone="yes"?>
<Relationships xmlns="http://schemas.openxmlformats.org/package/2006/relationships"><Relationship Id="rId3" Type="http://schemas.openxmlformats.org/officeDocument/2006/relationships/package" Target="../embeddings/Microsoft_Excel_Worksheet192.xlsx"/><Relationship Id="rId2" Type="http://schemas.microsoft.com/office/2011/relationships/chartColorStyle" Target="colors13.xml"/><Relationship Id="rId1" Type="http://schemas.microsoft.com/office/2011/relationships/chartStyle" Target="style13.xml"/></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3" Type="http://schemas.openxmlformats.org/officeDocument/2006/relationships/package" Target="../embeddings/Microsoft_Excel_Worksheet196.xlsx"/><Relationship Id="rId2" Type="http://schemas.microsoft.com/office/2011/relationships/chartColorStyle" Target="colors14.xml"/><Relationship Id="rId1" Type="http://schemas.microsoft.com/office/2011/relationships/chartStyle" Target="style14.xml"/></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2" Type="http://schemas.openxmlformats.org/officeDocument/2006/relationships/package" Target="../embeddings/Microsoft_Excel_Worksheet201.xlsx"/><Relationship Id="rId1" Type="http://schemas.openxmlformats.org/officeDocument/2006/relationships/themeOverride" Target="../theme/themeOverride15.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2" Type="http://schemas.openxmlformats.org/officeDocument/2006/relationships/package" Target="../embeddings/Microsoft_Excel_Worksheet206.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80</c:v>
                </c:pt>
                <c:pt idx="1">
                  <c:v>82</c:v>
                </c:pt>
                <c:pt idx="2">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7</c:v>
                </c:pt>
                <c:pt idx="2">
                  <c:v>15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5.8351592892084407E-2"/>
                  <c:y val="-8.6744795386519191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1912623991089352E-2"/>
                  <c:y val="-0.10560235960097991"/>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35</c:v>
                </c:pt>
                <c:pt idx="2">
                  <c:v>16</c:v>
                </c:pt>
                <c:pt idx="3">
                  <c:v>8</c:v>
                </c:pt>
                <c:pt idx="4">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0.59</c:v>
                </c:pt>
                <c:pt idx="1">
                  <c:v>0.6</c:v>
                </c:pt>
                <c:pt idx="2">
                  <c:v>0.61</c:v>
                </c:pt>
                <c:pt idx="3">
                  <c:v>0.63</c:v>
                </c:pt>
                <c:pt idx="4">
                  <c:v>0.64</c:v>
                </c:pt>
                <c:pt idx="5">
                  <c:v>0.66</c:v>
                </c:pt>
                <c:pt idx="6">
                  <c:v>0.66</c:v>
                </c:pt>
                <c:pt idx="7">
                  <c:v>0.68</c:v>
                </c:pt>
                <c:pt idx="8">
                  <c:v>0.69</c:v>
                </c:pt>
                <c:pt idx="9">
                  <c:v>0.71</c:v>
                </c:pt>
                <c:pt idx="10">
                  <c:v>0.72</c:v>
                </c:pt>
                <c:pt idx="11">
                  <c:v>0.72</c:v>
                </c:pt>
                <c:pt idx="12">
                  <c:v>0.77</c:v>
                </c:pt>
                <c:pt idx="13">
                  <c:v>0.79</c:v>
                </c:pt>
                <c:pt idx="14">
                  <c:v>0.88</c:v>
                </c:pt>
                <c:pt idx="15">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28</c:v>
                </c:pt>
                <c:pt idx="1">
                  <c:v>72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60</c:v>
                </c:pt>
                <c:pt idx="1">
                  <c:v>64</c:v>
                </c:pt>
                <c:pt idx="2">
                  <c:v>48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40</c:v>
                </c:pt>
                <c:pt idx="1">
                  <c:v>36</c:v>
                </c:pt>
                <c:pt idx="2">
                  <c:v>52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3"/>
              <c:layout>
                <c:manualLayout>
                  <c:x val="9.122547417492995E-3"/>
                  <c:y val="8.0935950984678245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7B50-4426-942C-FD265573BB2E}"/>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12</c:v>
                </c:pt>
                <c:pt idx="1">
                  <c:v>36</c:v>
                </c:pt>
                <c:pt idx="2">
                  <c:v>26</c:v>
                </c:pt>
                <c:pt idx="3">
                  <c:v>26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0.28000000000000003</c:v>
                </c:pt>
                <c:pt idx="1">
                  <c:v>0.37</c:v>
                </c:pt>
                <c:pt idx="2">
                  <c:v>0.39</c:v>
                </c:pt>
                <c:pt idx="3">
                  <c:v>0.39</c:v>
                </c:pt>
                <c:pt idx="4">
                  <c:v>0.4</c:v>
                </c:pt>
                <c:pt idx="5">
                  <c:v>0.4</c:v>
                </c:pt>
                <c:pt idx="6">
                  <c:v>0.41</c:v>
                </c:pt>
                <c:pt idx="7">
                  <c:v>0.42</c:v>
                </c:pt>
                <c:pt idx="8">
                  <c:v>0.45</c:v>
                </c:pt>
                <c:pt idx="9">
                  <c:v>0.47</c:v>
                </c:pt>
                <c:pt idx="10">
                  <c:v>0.53</c:v>
                </c:pt>
                <c:pt idx="11">
                  <c:v>0.53</c:v>
                </c:pt>
                <c:pt idx="12">
                  <c:v>0.73</c:v>
                </c:pt>
                <c:pt idx="13">
                  <c:v>0.75</c:v>
                </c:pt>
                <c:pt idx="14">
                  <c:v>0.75</c:v>
                </c:pt>
                <c:pt idx="15">
                  <c:v>0.8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88</c:v>
                </c:pt>
                <c:pt idx="1">
                  <c:v>88</c:v>
                </c:pt>
                <c:pt idx="2">
                  <c:v>82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12</c:v>
                </c:pt>
                <c:pt idx="1">
                  <c:v>12</c:v>
                </c:pt>
                <c:pt idx="2">
                  <c:v>18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36</c:v>
                </c:pt>
                <c:pt idx="1">
                  <c:v>46</c:v>
                </c:pt>
                <c:pt idx="2">
                  <c:v>13</c:v>
                </c:pt>
                <c:pt idx="3">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0.71</c:v>
                </c:pt>
                <c:pt idx="1">
                  <c:v>0.76</c:v>
                </c:pt>
                <c:pt idx="2">
                  <c:v>0.76</c:v>
                </c:pt>
                <c:pt idx="3">
                  <c:v>0.79</c:v>
                </c:pt>
                <c:pt idx="4">
                  <c:v>0.8</c:v>
                </c:pt>
                <c:pt idx="5">
                  <c:v>0.8</c:v>
                </c:pt>
                <c:pt idx="6">
                  <c:v>0.81</c:v>
                </c:pt>
                <c:pt idx="7">
                  <c:v>0.82</c:v>
                </c:pt>
                <c:pt idx="8">
                  <c:v>0.83</c:v>
                </c:pt>
                <c:pt idx="9">
                  <c:v>0.83</c:v>
                </c:pt>
                <c:pt idx="10">
                  <c:v>0.83</c:v>
                </c:pt>
                <c:pt idx="11">
                  <c:v>0.84</c:v>
                </c:pt>
                <c:pt idx="12">
                  <c:v>0.91</c:v>
                </c:pt>
                <c:pt idx="13">
                  <c:v>0.93</c:v>
                </c:pt>
                <c:pt idx="14">
                  <c:v>0.93</c:v>
                </c:pt>
                <c:pt idx="15">
                  <c:v>0.93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Sheet1!$B$2:$B$6</c:f>
              <c:numCache>
                <c:formatCode>0%</c:formatCode>
                <c:ptCount val="5"/>
                <c:pt idx="0">
                  <c:v>0.17</c:v>
                </c:pt>
                <c:pt idx="1">
                  <c:v>0.36</c:v>
                </c:pt>
                <c:pt idx="2">
                  <c:v>0.15</c:v>
                </c:pt>
                <c:pt idx="3">
                  <c:v>0.17</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Had an online consultation or appointment</c:v>
                </c:pt>
                <c:pt idx="4">
                  <c:v>None of these</c:v>
                </c:pt>
              </c:strCache>
            </c:strRef>
          </c:cat>
          <c:val>
            <c:numRef>
              <c:f>Sheet1!$C$2:$C$6</c:f>
              <c:numCache>
                <c:formatCode>0%</c:formatCode>
                <c:ptCount val="5"/>
                <c:pt idx="0">
                  <c:v>0.21</c:v>
                </c:pt>
                <c:pt idx="1">
                  <c:v>0.31</c:v>
                </c:pt>
                <c:pt idx="2">
                  <c:v>0.17</c:v>
                </c:pt>
                <c:pt idx="3">
                  <c:v>0.22</c:v>
                </c:pt>
                <c:pt idx="4">
                  <c:v>0.45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30</c:v>
                </c:pt>
                <c:pt idx="1">
                  <c:v>43</c:v>
                </c:pt>
                <c:pt idx="2">
                  <c:v>22</c:v>
                </c:pt>
                <c:pt idx="3">
                  <c:v>25</c:v>
                </c:pt>
                <c:pt idx="4">
                  <c:v>51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12</c:v>
                </c:pt>
                <c:pt idx="1">
                  <c:v>30</c:v>
                </c:pt>
                <c:pt idx="2">
                  <c:v>8</c:v>
                </c:pt>
                <c:pt idx="3">
                  <c:v>9</c:v>
                </c:pt>
                <c:pt idx="4">
                  <c:v>33</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79</c:v>
                </c:pt>
                <c:pt idx="1">
                  <c:v>78</c:v>
                </c:pt>
                <c:pt idx="2">
                  <c:v>69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21</c:v>
                </c:pt>
                <c:pt idx="1">
                  <c:v>22</c:v>
                </c:pt>
                <c:pt idx="2">
                  <c:v>31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20</c:v>
                </c:pt>
                <c:pt idx="1">
                  <c:v>50</c:v>
                </c:pt>
                <c:pt idx="2">
                  <c:v>21</c:v>
                </c:pt>
                <c:pt idx="3">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0.55000000000000004</c:v>
                </c:pt>
                <c:pt idx="1">
                  <c:v>0.62</c:v>
                </c:pt>
                <c:pt idx="2">
                  <c:v>0.63</c:v>
                </c:pt>
                <c:pt idx="3">
                  <c:v>0.63</c:v>
                </c:pt>
                <c:pt idx="4">
                  <c:v>0.65</c:v>
                </c:pt>
                <c:pt idx="5">
                  <c:v>0.67</c:v>
                </c:pt>
                <c:pt idx="6">
                  <c:v>0.67</c:v>
                </c:pt>
                <c:pt idx="7">
                  <c:v>0.68</c:v>
                </c:pt>
                <c:pt idx="8">
                  <c:v>0.72</c:v>
                </c:pt>
                <c:pt idx="9">
                  <c:v>0.72</c:v>
                </c:pt>
                <c:pt idx="10">
                  <c:v>0.73</c:v>
                </c:pt>
                <c:pt idx="11">
                  <c:v>0.79</c:v>
                </c:pt>
                <c:pt idx="12">
                  <c:v>0.8</c:v>
                </c:pt>
                <c:pt idx="13">
                  <c:v>0.8</c:v>
                </c:pt>
                <c:pt idx="14">
                  <c:v>0.81</c:v>
                </c:pt>
                <c:pt idx="15">
                  <c:v>0.83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12</c:v>
                </c:pt>
                <c:pt idx="1">
                  <c:v>28</c:v>
                </c:pt>
                <c:pt idx="2">
                  <c:v>7</c:v>
                </c:pt>
                <c:pt idx="3">
                  <c:v>22</c:v>
                </c:pt>
                <c:pt idx="4">
                  <c:v>45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0.44</c:v>
                </c:pt>
                <c:pt idx="1">
                  <c:v>0.46</c:v>
                </c:pt>
                <c:pt idx="2">
                  <c:v>0.47</c:v>
                </c:pt>
                <c:pt idx="3">
                  <c:v>0.49</c:v>
                </c:pt>
                <c:pt idx="4">
                  <c:v>0.5</c:v>
                </c:pt>
                <c:pt idx="5">
                  <c:v>0.51</c:v>
                </c:pt>
                <c:pt idx="6">
                  <c:v>0.51</c:v>
                </c:pt>
                <c:pt idx="7">
                  <c:v>0.52</c:v>
                </c:pt>
                <c:pt idx="8">
                  <c:v>0.53</c:v>
                </c:pt>
                <c:pt idx="9">
                  <c:v>0.55000000000000004</c:v>
                </c:pt>
                <c:pt idx="10">
                  <c:v>0.57999999999999996</c:v>
                </c:pt>
                <c:pt idx="11">
                  <c:v>0.59</c:v>
                </c:pt>
                <c:pt idx="12">
                  <c:v>0.6</c:v>
                </c:pt>
                <c:pt idx="13">
                  <c:v>0.69</c:v>
                </c:pt>
                <c:pt idx="14">
                  <c:v>0.74</c:v>
                </c:pt>
                <c:pt idx="15">
                  <c:v>0.76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C6-4741-8401-6FF8A976325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72</c:v>
                </c:pt>
                <c:pt idx="1">
                  <c:v>24</c:v>
                </c:pt>
                <c:pt idx="2">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0.63</c:v>
                </c:pt>
                <c:pt idx="1">
                  <c:v>0.64</c:v>
                </c:pt>
                <c:pt idx="2">
                  <c:v>0.64</c:v>
                </c:pt>
                <c:pt idx="3">
                  <c:v>0.66</c:v>
                </c:pt>
                <c:pt idx="4">
                  <c:v>0.68</c:v>
                </c:pt>
                <c:pt idx="5">
                  <c:v>0.69</c:v>
                </c:pt>
                <c:pt idx="6">
                  <c:v>0.71</c:v>
                </c:pt>
                <c:pt idx="7">
                  <c:v>0.72</c:v>
                </c:pt>
                <c:pt idx="8">
                  <c:v>0.73</c:v>
                </c:pt>
                <c:pt idx="9">
                  <c:v>0.74</c:v>
                </c:pt>
                <c:pt idx="10">
                  <c:v>0.75</c:v>
                </c:pt>
                <c:pt idx="11">
                  <c:v>0.76</c:v>
                </c:pt>
                <c:pt idx="12">
                  <c:v>0.76</c:v>
                </c:pt>
                <c:pt idx="13">
                  <c:v>0.77</c:v>
                </c:pt>
                <c:pt idx="14">
                  <c:v>0.8</c:v>
                </c:pt>
                <c:pt idx="15">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0.06</c:v>
                </c:pt>
                <c:pt idx="1">
                  <c:v>0.1</c:v>
                </c:pt>
                <c:pt idx="2">
                  <c:v>7.0000000000000007E-2</c:v>
                </c:pt>
                <c:pt idx="3">
                  <c:v>0.04</c:v>
                </c:pt>
                <c:pt idx="4">
                  <c:v>0.11</c:v>
                </c:pt>
                <c:pt idx="5">
                  <c:v>0.12</c:v>
                </c:pt>
                <c:pt idx="6">
                  <c:v>7.0000000000000007E-2</c:v>
                </c:pt>
                <c:pt idx="7">
                  <c:v>0.04</c:v>
                </c:pt>
                <c:pt idx="8">
                  <c:v>0.14000000000000001</c:v>
                </c:pt>
                <c:pt idx="9">
                  <c:v>0.13</c:v>
                </c:pt>
                <c:pt idx="10">
                  <c:v>0.12</c:v>
                </c:pt>
                <c:pt idx="11">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0.11</c:v>
                </c:pt>
                <c:pt idx="2">
                  <c:v>0.04</c:v>
                </c:pt>
                <c:pt idx="3">
                  <c:v>0.04</c:v>
                </c:pt>
                <c:pt idx="4">
                  <c:v>0.11</c:v>
                </c:pt>
                <c:pt idx="5">
                  <c:v>0.11</c:v>
                </c:pt>
                <c:pt idx="6">
                  <c:v>0.05</c:v>
                </c:pt>
                <c:pt idx="7">
                  <c:v>0.04</c:v>
                </c:pt>
                <c:pt idx="8">
                  <c:v>0.14000000000000001</c:v>
                </c:pt>
                <c:pt idx="9">
                  <c:v>0.1</c:v>
                </c:pt>
                <c:pt idx="10">
                  <c:v>0.12</c:v>
                </c:pt>
                <c:pt idx="11">
                  <c:v>0.34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63</c:v>
                </c:pt>
                <c:pt idx="1">
                  <c:v>69</c:v>
                </c:pt>
                <c:pt idx="2">
                  <c:v>55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19</c:v>
                </c:pt>
                <c:pt idx="1">
                  <c:v>15</c:v>
                </c:pt>
                <c:pt idx="2">
                  <c:v>27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9.5853312849417342E-3"/>
                  <c:y val="-3.7715128428921388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23</c:v>
                </c:pt>
                <c:pt idx="1">
                  <c:v>33</c:v>
                </c:pt>
                <c:pt idx="2">
                  <c:v>18</c:v>
                </c:pt>
                <c:pt idx="3">
                  <c:v>14</c:v>
                </c:pt>
                <c:pt idx="4">
                  <c:v>13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0.42</c:v>
                </c:pt>
                <c:pt idx="1">
                  <c:v>0.44</c:v>
                </c:pt>
                <c:pt idx="2">
                  <c:v>0.47</c:v>
                </c:pt>
                <c:pt idx="3">
                  <c:v>0.49</c:v>
                </c:pt>
                <c:pt idx="4">
                  <c:v>0.51</c:v>
                </c:pt>
                <c:pt idx="5">
                  <c:v>0.51</c:v>
                </c:pt>
                <c:pt idx="6">
                  <c:v>0.51</c:v>
                </c:pt>
                <c:pt idx="7">
                  <c:v>0.52</c:v>
                </c:pt>
                <c:pt idx="8">
                  <c:v>0.53</c:v>
                </c:pt>
                <c:pt idx="9">
                  <c:v>0.57999999999999996</c:v>
                </c:pt>
                <c:pt idx="10">
                  <c:v>0.59</c:v>
                </c:pt>
                <c:pt idx="11">
                  <c:v>0.59</c:v>
                </c:pt>
                <c:pt idx="12">
                  <c:v>0.66</c:v>
                </c:pt>
                <c:pt idx="13">
                  <c:v>0.7</c:v>
                </c:pt>
                <c:pt idx="14">
                  <c:v>0.73</c:v>
                </c:pt>
                <c:pt idx="15">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Sheet1!$B$2:$B$6</c:f>
              <c:numCache>
                <c:formatCode>0%</c:formatCode>
                <c:ptCount val="5"/>
                <c:pt idx="0">
                  <c:v>0.37</c:v>
                </c:pt>
                <c:pt idx="1">
                  <c:v>0.57999999999999996</c:v>
                </c:pt>
                <c:pt idx="2">
                  <c:v>0.03</c:v>
                </c:pt>
                <c:pt idx="3">
                  <c:v>0.01</c:v>
                </c:pt>
                <c:pt idx="4">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 </c:v>
                </c:pt>
              </c:strCache>
            </c:strRef>
          </c:cat>
          <c:val>
            <c:numRef>
              <c:f>Sheet1!$C$2:$C$6</c:f>
              <c:numCache>
                <c:formatCode>0%</c:formatCode>
                <c:ptCount val="5"/>
                <c:pt idx="0">
                  <c:v>0.38</c:v>
                </c:pt>
                <c:pt idx="1">
                  <c:v>0.56999999999999995</c:v>
                </c:pt>
                <c:pt idx="2">
                  <c:v>0.03</c:v>
                </c:pt>
                <c:pt idx="3">
                  <c:v>0.02</c:v>
                </c:pt>
                <c:pt idx="4">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of types of GP practice appointments offered </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46</c:v>
                </c:pt>
                <c:pt idx="1">
                  <c:v>71</c:v>
                </c:pt>
                <c:pt idx="2">
                  <c:v>5</c:v>
                </c:pt>
                <c:pt idx="3">
                  <c:v>4</c:v>
                </c:pt>
                <c:pt idx="4">
                  <c:v>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26</c:v>
                </c:pt>
                <c:pt idx="1">
                  <c:v>51</c:v>
                </c:pt>
                <c:pt idx="2">
                  <c:v>1</c:v>
                </c:pt>
                <c:pt idx="3">
                  <c:v>0</c:v>
                </c:pt>
                <c:pt idx="4">
                  <c:v>1</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66</c:v>
                </c:pt>
                <c:pt idx="1">
                  <c:v>22</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0.77</c:v>
                </c:pt>
                <c:pt idx="1">
                  <c:v>0.78</c:v>
                </c:pt>
                <c:pt idx="2">
                  <c:v>0.83</c:v>
                </c:pt>
                <c:pt idx="3">
                  <c:v>0.84</c:v>
                </c:pt>
                <c:pt idx="4">
                  <c:v>0.85</c:v>
                </c:pt>
                <c:pt idx="5">
                  <c:v>0.85</c:v>
                </c:pt>
                <c:pt idx="6">
                  <c:v>0.87</c:v>
                </c:pt>
                <c:pt idx="7">
                  <c:v>0.87</c:v>
                </c:pt>
                <c:pt idx="8">
                  <c:v>0.88</c:v>
                </c:pt>
                <c:pt idx="9">
                  <c:v>0.88</c:v>
                </c:pt>
                <c:pt idx="10">
                  <c:v>0.91</c:v>
                </c:pt>
                <c:pt idx="11">
                  <c:v>0.93</c:v>
                </c:pt>
                <c:pt idx="12">
                  <c:v>0.95</c:v>
                </c:pt>
                <c:pt idx="13">
                  <c:v>0.96</c:v>
                </c:pt>
                <c:pt idx="14">
                  <c:v>0.96</c:v>
                </c:pt>
                <c:pt idx="15">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0.9</c:v>
                </c:pt>
                <c:pt idx="1">
                  <c:v>0.9</c:v>
                </c:pt>
                <c:pt idx="2">
                  <c:v>0.9</c:v>
                </c:pt>
                <c:pt idx="3">
                  <c:v>0.9</c:v>
                </c:pt>
                <c:pt idx="4">
                  <c:v>0.9</c:v>
                </c:pt>
                <c:pt idx="5">
                  <c:v>0.9</c:v>
                </c:pt>
                <c:pt idx="6">
                  <c:v>0.9</c:v>
                </c:pt>
                <c:pt idx="7">
                  <c:v>0.9</c:v>
                </c:pt>
                <c:pt idx="8">
                  <c:v>0.9</c:v>
                </c:pt>
                <c:pt idx="9">
                  <c:v>0.9</c:v>
                </c:pt>
                <c:pt idx="10">
                  <c:v>0.9</c:v>
                </c:pt>
                <c:pt idx="11">
                  <c:v>0.9</c:v>
                </c:pt>
                <c:pt idx="12">
                  <c:v>0.9</c:v>
                </c:pt>
                <c:pt idx="13">
                  <c:v>0.9</c:v>
                </c:pt>
                <c:pt idx="14">
                  <c:v>0.9</c:v>
                </c:pt>
                <c:pt idx="15">
                  <c:v>0.9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42</c:v>
                </c:pt>
                <c:pt idx="1">
                  <c:v>58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61</c:v>
                </c:pt>
                <c:pt idx="1">
                  <c:v>64</c:v>
                </c:pt>
                <c:pt idx="2">
                  <c:v>52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20</c:v>
                </c:pt>
                <c:pt idx="1">
                  <c:v>14</c:v>
                </c:pt>
                <c:pt idx="2">
                  <c:v>25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19</c:v>
                </c:pt>
                <c:pt idx="1">
                  <c:v>34</c:v>
                </c:pt>
                <c:pt idx="2">
                  <c:v>22</c:v>
                </c:pt>
                <c:pt idx="3">
                  <c:v>11</c:v>
                </c:pt>
                <c:pt idx="4">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0.42</c:v>
                </c:pt>
                <c:pt idx="1">
                  <c:v>0.43</c:v>
                </c:pt>
                <c:pt idx="2">
                  <c:v>0.44</c:v>
                </c:pt>
                <c:pt idx="3">
                  <c:v>0.45</c:v>
                </c:pt>
                <c:pt idx="4">
                  <c:v>0.46</c:v>
                </c:pt>
                <c:pt idx="5">
                  <c:v>0.46</c:v>
                </c:pt>
                <c:pt idx="6">
                  <c:v>0.48</c:v>
                </c:pt>
                <c:pt idx="7">
                  <c:v>0.5</c:v>
                </c:pt>
                <c:pt idx="8">
                  <c:v>0.51</c:v>
                </c:pt>
                <c:pt idx="9">
                  <c:v>0.53</c:v>
                </c:pt>
                <c:pt idx="10">
                  <c:v>0.54</c:v>
                </c:pt>
                <c:pt idx="11">
                  <c:v>0.55000000000000004</c:v>
                </c:pt>
                <c:pt idx="12">
                  <c:v>0.62</c:v>
                </c:pt>
                <c:pt idx="13">
                  <c:v>0.67</c:v>
                </c:pt>
                <c:pt idx="14">
                  <c:v>0.71</c:v>
                </c:pt>
                <c:pt idx="15">
                  <c:v>0.74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0.52</c:v>
                </c:pt>
                <c:pt idx="1">
                  <c:v>0.52</c:v>
                </c:pt>
                <c:pt idx="2">
                  <c:v>0.52</c:v>
                </c:pt>
                <c:pt idx="3">
                  <c:v>0.52</c:v>
                </c:pt>
                <c:pt idx="4">
                  <c:v>0.52</c:v>
                </c:pt>
                <c:pt idx="5">
                  <c:v>0.52</c:v>
                </c:pt>
                <c:pt idx="6">
                  <c:v>0.52</c:v>
                </c:pt>
                <c:pt idx="7">
                  <c:v>0.52</c:v>
                </c:pt>
                <c:pt idx="8">
                  <c:v>0.52</c:v>
                </c:pt>
                <c:pt idx="9">
                  <c:v>0.52</c:v>
                </c:pt>
                <c:pt idx="10">
                  <c:v>0.52</c:v>
                </c:pt>
                <c:pt idx="11">
                  <c:v>0.52</c:v>
                </c:pt>
                <c:pt idx="12">
                  <c:v>0.52</c:v>
                </c:pt>
                <c:pt idx="13">
                  <c:v>0.52</c:v>
                </c:pt>
                <c:pt idx="14">
                  <c:v>0.52</c:v>
                </c:pt>
                <c:pt idx="15">
                  <c:v>0.52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0.55000000000000004</c:v>
                </c:pt>
                <c:pt idx="1">
                  <c:v>0.55000000000000004</c:v>
                </c:pt>
                <c:pt idx="2">
                  <c:v>0.55000000000000004</c:v>
                </c:pt>
                <c:pt idx="3">
                  <c:v>0.55000000000000004</c:v>
                </c:pt>
                <c:pt idx="4">
                  <c:v>0.55000000000000004</c:v>
                </c:pt>
                <c:pt idx="5">
                  <c:v>0.55000000000000004</c:v>
                </c:pt>
                <c:pt idx="6">
                  <c:v>0.55000000000000004</c:v>
                </c:pt>
                <c:pt idx="7">
                  <c:v>0.55000000000000004</c:v>
                </c:pt>
                <c:pt idx="8">
                  <c:v>0.55000000000000004</c:v>
                </c:pt>
                <c:pt idx="9">
                  <c:v>0.55000000000000004</c:v>
                </c:pt>
                <c:pt idx="10">
                  <c:v>0.55000000000000004</c:v>
                </c:pt>
                <c:pt idx="11">
                  <c:v>0.55000000000000004</c:v>
                </c:pt>
                <c:pt idx="12">
                  <c:v>0.55000000000000004</c:v>
                </c:pt>
                <c:pt idx="13">
                  <c:v>0.55000000000000004</c:v>
                </c:pt>
                <c:pt idx="14">
                  <c:v>0.55000000000000004</c:v>
                </c:pt>
                <c:pt idx="15">
                  <c:v>0.55000000000000004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86</c:v>
                </c:pt>
                <c:pt idx="1">
                  <c:v>87</c:v>
                </c:pt>
                <c:pt idx="2">
                  <c:v>82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4</c:v>
                </c:pt>
                <c:pt idx="1">
                  <c:v>3</c:v>
                </c:pt>
                <c:pt idx="2">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37</c:v>
                </c:pt>
                <c:pt idx="2">
                  <c:v>12</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87</c:v>
                </c:pt>
                <c:pt idx="1">
                  <c:v>88</c:v>
                </c:pt>
                <c:pt idx="2">
                  <c:v>83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4</c:v>
                </c:pt>
                <c:pt idx="2">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46</c:v>
                </c:pt>
                <c:pt idx="1">
                  <c:v>37</c:v>
                </c:pt>
                <c:pt idx="2">
                  <c:v>11</c:v>
                </c:pt>
                <c:pt idx="3">
                  <c:v>4</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86</c:v>
                </c:pt>
                <c:pt idx="1">
                  <c:v>88</c:v>
                </c:pt>
                <c:pt idx="2">
                  <c:v>82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3</c:v>
                </c:pt>
                <c:pt idx="2">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47</c:v>
                </c:pt>
                <c:pt idx="1">
                  <c:v>35</c:v>
                </c:pt>
                <c:pt idx="2">
                  <c:v>12</c:v>
                </c:pt>
                <c:pt idx="3">
                  <c:v>4</c:v>
                </c:pt>
                <c:pt idx="4">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84</c:v>
                </c:pt>
                <c:pt idx="1">
                  <c:v>85</c:v>
                </c:pt>
                <c:pt idx="2">
                  <c:v>80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16</c:v>
                </c:pt>
                <c:pt idx="1">
                  <c:v>15</c:v>
                </c:pt>
                <c:pt idx="2">
                  <c:v>20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48</c:v>
                </c:pt>
                <c:pt idx="1">
                  <c:v>32</c:v>
                </c:pt>
                <c:pt idx="2">
                  <c:v>20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92</c:v>
                </c:pt>
                <c:pt idx="1">
                  <c:v>92</c:v>
                </c:pt>
                <c:pt idx="2">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8</c:v>
                </c:pt>
                <c:pt idx="1">
                  <c:v>8</c:v>
                </c:pt>
                <c:pt idx="2">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53</c:v>
                </c:pt>
                <c:pt idx="1">
                  <c:v>36</c:v>
                </c:pt>
                <c:pt idx="2">
                  <c:v>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95</c:v>
                </c:pt>
                <c:pt idx="1">
                  <c:v>95</c:v>
                </c:pt>
                <c:pt idx="2">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5</c:v>
                </c:pt>
                <c:pt idx="1">
                  <c:v>5</c:v>
                </c:pt>
                <c:pt idx="2">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29</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94</c:v>
                </c:pt>
                <c:pt idx="1">
                  <c:v>93</c:v>
                </c:pt>
                <c:pt idx="2">
                  <c:v>90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6</c:v>
                </c:pt>
                <c:pt idx="1">
                  <c:v>7</c:v>
                </c:pt>
                <c:pt idx="2">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35</c:v>
                </c:pt>
                <c:pt idx="2">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6E79BC2F-F489-409B-B17D-3736685A4B41}"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8CC51DD-B654-4CF5-B809-B203CCAF10F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B6B1418C-521C-430A-B259-0CCCEE3CA96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8125BF8B-F039-41C2-8EC2-281C037EC3A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22254FF7-2148-427D-8AF6-6A52DD5A7B4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0C1BD32E-CDFE-4170-A17B-3194794864E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AA4F52D5-E9A2-4A94-88E1-4664129F0EE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7E28972C-420D-4765-AD08-FCA2986A9B7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AB5957E4-61E8-4CE3-BA99-866BB778A89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7541CCB3-86F6-4E3F-B257-D9C0B89EA5E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0BD24BAB-40B9-469A-9376-BA4099E4443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0D57877B-E524-432A-8BD6-4E27E1F4D846}"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EEA-4E9E-A05E-16308F5C3D26}"/>
                </c:ext>
              </c:extLst>
            </c:dLbl>
            <c:dLbl>
              <c:idx val="14"/>
              <c:tx>
                <c:rich>
                  <a:bodyPr/>
                  <a:lstStyle/>
                  <a:p>
                    <a:fld id="{72F45336-44A6-4E05-AAB0-FD6ACCAB636C}"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94A1D2F-2D7D-4D59-AF05-BD3DCC9266F2}"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03-4ED8-9321-7BCBF2AE6EF6}"/>
              </c:ext>
            </c:extLst>
          </c:dPt>
          <c:val>
            <c:numRef>
              <c:f>Sheet1!$C$2:$C$17</c:f>
              <c:numCache>
                <c:formatCode>0%;;</c:formatCode>
                <c:ptCount val="16"/>
                <c:pt idx="1">
                  <c:v>0.82</c:v>
                </c:pt>
                <c:pt idx="3">
                  <c:v>0</c:v>
                </c:pt>
                <c:pt idx="4">
                  <c:v>0.82</c:v>
                </c:pt>
                <c:pt idx="5">
                  <c:v>0.82</c:v>
                </c:pt>
                <c:pt idx="6">
                  <c:v>0.57999999999999996</c:v>
                </c:pt>
                <c:pt idx="7">
                  <c:v>0.5</c:v>
                </c:pt>
                <c:pt idx="8">
                  <c:v>0.66</c:v>
                </c:pt>
                <c:pt idx="9">
                  <c:v>0</c:v>
                </c:pt>
                <c:pt idx="11">
                  <c:v>0.82</c:v>
                </c:pt>
                <c:pt idx="12">
                  <c:v>0.84</c:v>
                </c:pt>
                <c:pt idx="13">
                  <c:v>0.56999999999999995</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DAD06517-166E-4BCA-8FC3-B46BFE2FD72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E3BF92A4-70C6-4703-BDA2-24D6A25559B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EDFD533B-DD87-49BF-9B23-D253045E18B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2DA8CDC4-D704-4B8F-B3C2-4161A62D40B7}"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7FDE1C1E-EDAB-4569-8FD1-93E4A808F2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18B24AA5-93BE-420A-9B0D-B402493364D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C17ABF08-437E-473E-B996-F958153934A1}"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1-1EEA-4E9E-A05E-16308F5C3D26}"/>
                </c:ext>
              </c:extLst>
            </c:dLbl>
            <c:dLbl>
              <c:idx val="7"/>
              <c:tx>
                <c:rich>
                  <a:bodyPr/>
                  <a:lstStyle/>
                  <a:p>
                    <a:fld id="{6081BA89-D3B4-4528-B94B-34C08B11BBF3}" type="CELLRANGE">
                      <a:rPr lang="en-US"/>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3-1EEA-4E9E-A05E-16308F5C3D26}"/>
                </c:ext>
              </c:extLst>
            </c:dLbl>
            <c:dLbl>
              <c:idx val="8"/>
              <c:tx>
                <c:rich>
                  <a:bodyPr/>
                  <a:lstStyle/>
                  <a:p>
                    <a:fld id="{98CD171C-2B28-4977-8CD3-BA6009D8AF5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1EEA-4E9E-A05E-16308F5C3D26}"/>
                </c:ext>
              </c:extLst>
            </c:dLbl>
            <c:dLbl>
              <c:idx val="9"/>
              <c:tx>
                <c:rich>
                  <a:bodyPr/>
                  <a:lstStyle/>
                  <a:p>
                    <a:fld id="{319885F8-4B24-4D23-AEF5-4A42ED31599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09EB67C2-8FBA-44B6-A00A-96093CB268D3}"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B6B11006-2D66-4093-9229-649BF475A4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80F142F-DA48-42CC-9FA1-3D38F8CC87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DEFB0966-1277-4D57-8120-D9282C8A35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BF015F52-6BCD-4374-A806-BA18621BEA1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9273C939-8D39-4940-9638-F3BE1B7CB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0.18000000000000005</c:v>
                </c:pt>
                <c:pt idx="5">
                  <c:v>0.18000000000000005</c:v>
                </c:pt>
                <c:pt idx="6">
                  <c:v>0.42000000000000004</c:v>
                </c:pt>
                <c:pt idx="7">
                  <c:v>0.5</c:v>
                </c:pt>
                <c:pt idx="8">
                  <c:v>0.33999999999999997</c:v>
                </c:pt>
                <c:pt idx="9">
                  <c:v>1</c:v>
                </c:pt>
                <c:pt idx="10">
                  <c:v>1</c:v>
                </c:pt>
                <c:pt idx="11">
                  <c:v>0.18000000000000005</c:v>
                </c:pt>
                <c:pt idx="12">
                  <c:v>0.16000000000000003</c:v>
                </c:pt>
                <c:pt idx="13">
                  <c:v>0.43000000000000005</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82%</c:v>
                  </c:pt>
                  <c:pt idx="4">
                    <c:v>82%</c:v>
                  </c:pt>
                  <c:pt idx="5">
                    <c:v>82%</c:v>
                  </c:pt>
                  <c:pt idx="6">
                    <c:v>58%</c:v>
                  </c:pt>
                  <c:pt idx="7">
                    <c:v>50%</c:v>
                  </c:pt>
                  <c:pt idx="8">
                    <c:v>66%</c:v>
                  </c:pt>
                  <c:pt idx="11">
                    <c:v>82%</c:v>
                  </c:pt>
                  <c:pt idx="12">
                    <c:v>84%</c:v>
                  </c:pt>
                  <c:pt idx="13">
                    <c:v>57%</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875F4C48-C061-4D85-90D0-BBF178425F99}"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FE4B7528-B8F9-44A3-987D-372FFDC0E9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9568D1AA-5B6A-4FC6-A325-8EF4F12D74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BEB7C241-02C7-4697-908A-5447762DFC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B29CC37F-816B-419C-AADF-5F327DB16D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35CD742B-A5F0-42CF-8890-18DABF965F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41CFB01F-19D8-4A44-8957-2A751BA083CF}"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E2F54771-B81E-45F7-80CA-14817F407FC4}"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86AF255C-727D-4C32-966A-3022F5B5F85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F15AFD7A-CDAB-42C2-BDEC-CB51ADBC35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65B3E5EE-C977-4A1B-9B6C-A51CB30339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449D7F67-DCBC-4125-80E2-B604F6C8C67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CEB2697B-E9B4-40E7-AEEF-70BA408357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40BB9678-7DFB-4346-AA91-949D8EA335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7847F95B-FD9F-435A-9C78-7413A1CC8D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701C2DAA-B530-4FDD-882D-792B8435A9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and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0.83</c:v>
                </c:pt>
                <c:pt idx="2">
                  <c:v>0.81</c:v>
                </c:pt>
                <c:pt idx="3">
                  <c:v>0.69</c:v>
                </c:pt>
                <c:pt idx="4">
                  <c:v>0.88</c:v>
                </c:pt>
                <c:pt idx="5">
                  <c:v>0.69</c:v>
                </c:pt>
                <c:pt idx="7">
                  <c:v>0</c:v>
                </c:pt>
                <c:pt idx="8">
                  <c:v>0.76</c:v>
                </c:pt>
                <c:pt idx="9">
                  <c:v>0.79</c:v>
                </c:pt>
                <c:pt idx="10">
                  <c:v>0.8</c:v>
                </c:pt>
                <c:pt idx="11">
                  <c:v>0.81</c:v>
                </c:pt>
                <c:pt idx="12">
                  <c:v>0.82</c:v>
                </c:pt>
                <c:pt idx="13">
                  <c:v>0.86</c:v>
                </c:pt>
                <c:pt idx="14">
                  <c:v>0.9</c:v>
                </c:pt>
                <c:pt idx="15">
                  <c:v>0.9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7BF246CB-8793-4E43-9CC6-B6305A652FC4}"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C1C3E471-A162-4C1E-A018-74DEE87F49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A91CE3E3-01B9-4EF1-8438-89DF67E716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B64FBE2D-6361-478F-B461-D47147DBB2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8227335B-A555-485B-8B1A-7C142A8CDE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1DB0C4D7-0496-486C-AC51-827104B5C5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05917C1D-E1D4-4B76-92AE-9D6D91ED603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2DDD8500-6827-4DC6-B417-A3F2B0A48BD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4BA6BA09-FA1D-41D5-90F8-87B6D8F95A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B5733999-D477-4C12-9D52-6F97B6CDBD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D0C36017-AD4D-4627-BE38-8F5DA37589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9DA5755C-5510-4BC6-92A9-DEAC6E5650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09568C86-F0F5-4B5C-93F5-7A2F2931E5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9F7313F3-8E89-42AD-A2AB-1CD2A5DAD5C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9B4BE7B4-C464-4375-BBEF-FFC1964600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F4FC3D6F-C2E1-4A1E-8172-1F9F5573F9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formatCode="0%;;">
                  <c:v>1</c:v>
                </c:pt>
                <c:pt idx="1">
                  <c:v>0.17000000000000004</c:v>
                </c:pt>
                <c:pt idx="2">
                  <c:v>0.18999999999999995</c:v>
                </c:pt>
                <c:pt idx="3">
                  <c:v>0.31000000000000005</c:v>
                </c:pt>
                <c:pt idx="4">
                  <c:v>0.12</c:v>
                </c:pt>
                <c:pt idx="5">
                  <c:v>0.31000000000000005</c:v>
                </c:pt>
                <c:pt idx="6" formatCode="0%;;">
                  <c:v>1</c:v>
                </c:pt>
                <c:pt idx="7" formatCode="0%;;">
                  <c:v>1</c:v>
                </c:pt>
                <c:pt idx="8">
                  <c:v>0.24</c:v>
                </c:pt>
                <c:pt idx="9">
                  <c:v>0.20999999999999996</c:v>
                </c:pt>
                <c:pt idx="10">
                  <c:v>0.19999999999999996</c:v>
                </c:pt>
                <c:pt idx="11">
                  <c:v>0.18999999999999995</c:v>
                </c:pt>
                <c:pt idx="12">
                  <c:v>0.18000000000000005</c:v>
                </c:pt>
                <c:pt idx="13">
                  <c:v>0.14000000000000001</c:v>
                </c:pt>
                <c:pt idx="14">
                  <c:v>9.9999999999999978E-2</c:v>
                </c:pt>
                <c:pt idx="15">
                  <c:v>9.9999999999999978E-2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83%</c:v>
                  </c:pt>
                  <c:pt idx="2">
                    <c:v>81%</c:v>
                  </c:pt>
                  <c:pt idx="3">
                    <c:v>69%</c:v>
                  </c:pt>
                  <c:pt idx="4">
                    <c:v>88%</c:v>
                  </c:pt>
                  <c:pt idx="5">
                    <c:v>69%</c:v>
                  </c:pt>
                  <c:pt idx="8">
                    <c:v>76%</c:v>
                  </c:pt>
                  <c:pt idx="9">
                    <c:v>79%</c:v>
                  </c:pt>
                  <c:pt idx="10">
                    <c:v>80%</c:v>
                  </c:pt>
                  <c:pt idx="11">
                    <c:v>81%</c:v>
                  </c:pt>
                  <c:pt idx="12">
                    <c:v>82%</c:v>
                  </c:pt>
                  <c:pt idx="13">
                    <c:v>86%</c:v>
                  </c:pt>
                  <c:pt idx="14">
                    <c:v>90%</c:v>
                  </c:pt>
                  <c:pt idx="15">
                    <c:v>90%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CA44B0F5-17CA-4439-B86D-79A3306E2DA6}"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781EC729-61A7-4152-9C4B-0DC5EA65E2B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E7559D45-3018-47E7-B57E-4B38E78A888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AE008D71-2D37-4304-8C27-2E22248D27D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70EA641E-58D7-45C9-96DA-2B4F08BE655A}"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FC84E8B5-3506-4FF0-8338-EAA290FF2CD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26595598-CE99-4F0C-B13C-274B6969AAA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5196C68-0605-4FB5-BCCE-C605594949D5}"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57B41C46-25D8-4550-A1B9-2880D32A86E1}"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B85049E0-6164-4C64-8F4E-675A35D3E627}"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3882B9A1-108A-44F6-9875-48F79E62DF2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38130C88-C188-47A9-A0E9-C6DD4EB606A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F4857E12-6FC9-454D-A9B0-F6B52C7CDAF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F256636-D7FF-4BA8-B785-7D8CFEE6115F}"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48EFECCA-4DDF-41F5-985F-58E62CF5926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0DD76DF-4D64-4044-9B60-524CFA87E8DF}"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CC157FE-C119-4C19-8438-6CAE59FF4D0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0.82</c:v>
                </c:pt>
                <c:pt idx="3">
                  <c:v>0</c:v>
                </c:pt>
                <c:pt idx="5">
                  <c:v>0.77</c:v>
                </c:pt>
                <c:pt idx="6">
                  <c:v>0.79</c:v>
                </c:pt>
                <c:pt idx="7">
                  <c:v>0.84</c:v>
                </c:pt>
                <c:pt idx="8">
                  <c:v>0.82</c:v>
                </c:pt>
                <c:pt idx="9">
                  <c:v>0.84</c:v>
                </c:pt>
                <c:pt idx="13">
                  <c:v>0.79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28CDE292-012F-48A4-8B49-4FCDCA17B9D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2782DC28-AA25-433C-8BE9-7BD6FF18094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8963AE4-00A0-4714-8FE3-8945F2A9E4D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B7CC9948-F873-4913-93C2-D033859B4B9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07FF3388-055C-4AA4-A5E8-A826473EC1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A375520E-5404-45D9-AAC3-80AC8F28F8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08448361-FCA0-4E82-A865-78CECE5895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B6C298DB-35FD-4581-9159-18629145EE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BA2B48E7-3092-4797-9192-8E5132C4050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3B6850A8-E4B6-470F-92B1-F889088678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1F7F552D-6162-42EC-B943-34D46FCBA0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3FB66F9B-B24D-4AD3-87B8-616CB9F3C9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14B746D5-4479-428B-B66B-74CB5215399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8C056EF6-7B82-4378-A895-F439F76E304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FEFE440-7317-4074-8974-A1A5CA9BFDF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50287E3E-D8EA-45FF-9993-3086B14EB06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2398ED17-ABF1-43D9-BEB2-8B417F32EAB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2F66C578-45A2-44F6-824C-A483BE9946A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0.18000000000000005</c:v>
                </c:pt>
                <c:pt idx="2">
                  <c:v>1</c:v>
                </c:pt>
                <c:pt idx="3">
                  <c:v>1</c:v>
                </c:pt>
                <c:pt idx="4">
                  <c:v>1</c:v>
                </c:pt>
                <c:pt idx="5">
                  <c:v>0.22999999999999998</c:v>
                </c:pt>
                <c:pt idx="6">
                  <c:v>0.20999999999999996</c:v>
                </c:pt>
                <c:pt idx="7">
                  <c:v>0.16000000000000003</c:v>
                </c:pt>
                <c:pt idx="8">
                  <c:v>0.18000000000000005</c:v>
                </c:pt>
                <c:pt idx="9">
                  <c:v>0.16000000000000003</c:v>
                </c:pt>
                <c:pt idx="10">
                  <c:v>1</c:v>
                </c:pt>
                <c:pt idx="11">
                  <c:v>1</c:v>
                </c:pt>
                <c:pt idx="12">
                  <c:v>1</c:v>
                </c:pt>
                <c:pt idx="13">
                  <c:v>0.20999999999999996</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82%</c:v>
                  </c:pt>
                  <c:pt idx="5">
                    <c:v>77%</c:v>
                  </c:pt>
                  <c:pt idx="6">
                    <c:v>79%</c:v>
                  </c:pt>
                  <c:pt idx="7">
                    <c:v>84%</c:v>
                  </c:pt>
                  <c:pt idx="8">
                    <c:v>82%</c:v>
                  </c:pt>
                  <c:pt idx="9">
                    <c:v>84%</c:v>
                  </c:pt>
                  <c:pt idx="13">
                    <c:v>79%</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27E98BA5-8689-4F38-8727-DFC922711B13}"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1E79B537-FF7B-41AA-AA06-AFD4951344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72B9F0AB-5AB0-494F-9A63-DABD86E257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D1B63ADB-D677-4FB0-B20E-D574984D48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C4CA77C8-88F8-4993-A503-03E650A3D2C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BAF32E58-D1E1-4042-A573-DC4C4A1714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B507BD1E-FB3C-4342-A5EB-47C3B6107E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3906E2E1-607C-4E83-8815-10E60B56F3E5}"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203DC41B-123F-4090-A864-0BAE2BEA56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5D4503DC-6433-4E49-A855-6B34525A70D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FA67D3E0-FEC9-43CF-B081-F6582C7504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E27EAB9B-8A80-422D-B025-B22E76717E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8045C580-0231-45A9-925E-86F40D4201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51A4884-8A91-4323-B870-9E9B8C7B6C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58E34D67-CCCF-49D9-8429-633C49850C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C1DCC512-9AA9-41DD-81D7-F0B08ED501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263E69C0-B355-42EA-858B-1FEDCDB724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32CE65E4-BB7D-455D-83F0-90B7C9DF32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c:v>
                </c:pt>
                <c:pt idx="2">
                  <c:v>0.8</c:v>
                </c:pt>
                <c:pt idx="3">
                  <c:v>0.76</c:v>
                </c:pt>
                <c:pt idx="4">
                  <c:v>0.79</c:v>
                </c:pt>
                <c:pt idx="5">
                  <c:v>0.85</c:v>
                </c:pt>
                <c:pt idx="6">
                  <c:v>0.9</c:v>
                </c:pt>
                <c:pt idx="7">
                  <c:v>0.83</c:v>
                </c:pt>
                <c:pt idx="8">
                  <c:v>0.86</c:v>
                </c:pt>
                <c:pt idx="9">
                  <c:v>0.82</c:v>
                </c:pt>
                <c:pt idx="10">
                  <c:v>0.84</c:v>
                </c:pt>
                <c:pt idx="11">
                  <c:v>0.82</c:v>
                </c:pt>
                <c:pt idx="12">
                  <c:v>0.79</c:v>
                </c:pt>
                <c:pt idx="13">
                  <c:v>0.79</c:v>
                </c:pt>
                <c:pt idx="14">
                  <c:v>0.8</c:v>
                </c:pt>
                <c:pt idx="15">
                  <c:v>0.79</c:v>
                </c:pt>
                <c:pt idx="16">
                  <c:v>0.8</c:v>
                </c:pt>
                <c:pt idx="17">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ED37F70A-56B2-4A2E-837A-2B80A010074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2C5C86AB-4F68-4BDD-A264-37E73CF667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37CCAE41-EF76-4169-9DE9-9CCC2CBC53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299A3F12-9EB9-4E61-9E87-23E36916A5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B9FD8BC7-DD65-41FC-8ECC-7C1B9B56D2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125D8508-CD6C-45CA-BAC7-E5E8AE47C4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82DDBA3F-5E27-4B52-915F-956683C99A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8BE7499B-58A3-4DA3-81C5-93DBEDB880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2566B0E4-C8D7-4FCB-B463-CA65609922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2E31D377-AC42-4DAA-93D8-0E291BC482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39635AE9-65FE-45C5-843E-1540E542C3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0C9DEC3F-5B8F-4F13-A5E0-E9BFCD85F4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25357FB7-0B68-4969-8711-F3848C40AD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9FB26DBF-E6E8-4DB8-82CD-92D2F3F839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E2DE6BF8-5641-4493-9900-616B608DCB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4D741B69-6E56-40C5-B025-11C387DC25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232D1DBB-FB5D-43F8-8895-4F944F2775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85FED4D3-C3C9-4639-AF7F-C933F988DE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9.9999999999999978E-2</c:v>
                </c:pt>
                <c:pt idx="2">
                  <c:v>0.19999999999999996</c:v>
                </c:pt>
                <c:pt idx="3">
                  <c:v>0.24</c:v>
                </c:pt>
                <c:pt idx="4">
                  <c:v>0.20999999999999996</c:v>
                </c:pt>
                <c:pt idx="5">
                  <c:v>0.15000000000000002</c:v>
                </c:pt>
                <c:pt idx="6">
                  <c:v>9.9999999999999978E-2</c:v>
                </c:pt>
                <c:pt idx="7">
                  <c:v>0.17000000000000004</c:v>
                </c:pt>
                <c:pt idx="8">
                  <c:v>0.14000000000000001</c:v>
                </c:pt>
                <c:pt idx="9">
                  <c:v>0.18000000000000005</c:v>
                </c:pt>
                <c:pt idx="10">
                  <c:v>0.16000000000000003</c:v>
                </c:pt>
                <c:pt idx="11">
                  <c:v>0.18000000000000005</c:v>
                </c:pt>
                <c:pt idx="12">
                  <c:v>0.20999999999999996</c:v>
                </c:pt>
                <c:pt idx="13">
                  <c:v>0.20999999999999996</c:v>
                </c:pt>
                <c:pt idx="14">
                  <c:v>0.19999999999999996</c:v>
                </c:pt>
                <c:pt idx="15">
                  <c:v>0.20999999999999996</c:v>
                </c:pt>
                <c:pt idx="16">
                  <c:v>0.19999999999999996</c:v>
                </c:pt>
                <c:pt idx="17">
                  <c:v>0.18000000000000005</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90%</c:v>
                  </c:pt>
                  <c:pt idx="2">
                    <c:v>80%</c:v>
                  </c:pt>
                  <c:pt idx="3">
                    <c:v>76%</c:v>
                  </c:pt>
                  <c:pt idx="4">
                    <c:v>79%</c:v>
                  </c:pt>
                  <c:pt idx="5">
                    <c:v>85%</c:v>
                  </c:pt>
                  <c:pt idx="6">
                    <c:v>90%</c:v>
                  </c:pt>
                  <c:pt idx="7">
                    <c:v>83%</c:v>
                  </c:pt>
                  <c:pt idx="8">
                    <c:v>86%</c:v>
                  </c:pt>
                  <c:pt idx="9">
                    <c:v>82%</c:v>
                  </c:pt>
                  <c:pt idx="10">
                    <c:v>84%</c:v>
                  </c:pt>
                  <c:pt idx="11">
                    <c:v>82%</c:v>
                  </c:pt>
                  <c:pt idx="12">
                    <c:v>79%</c:v>
                  </c:pt>
                  <c:pt idx="13">
                    <c:v>79%</c:v>
                  </c:pt>
                  <c:pt idx="14">
                    <c:v>80%</c:v>
                  </c:pt>
                  <c:pt idx="15">
                    <c:v>79%</c:v>
                  </c:pt>
                  <c:pt idx="16">
                    <c:v>80%</c:v>
                  </c:pt>
                  <c:pt idx="17">
                    <c:v>82%</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AECCED71-F84E-4AEC-82B8-51B0CF5C412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EFD34F0A-0E2E-4C3A-95C3-FC5A5DCD36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24BC160B-9771-4461-87F5-854A3567871C}"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2437B20D-910F-4ED3-B2FA-C7790BC9476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62A19214-D478-4668-AACE-A0FA93A8A1C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49D68C2A-ADEB-421E-8339-BDB876A5EE8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E6D58D9F-3616-4813-9697-59C5BEB235B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18D0D864-A920-4517-9F62-8583F96BD56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chemeClr val="tx1"/>
                        </a:solidFill>
                      </a:defRPr>
                    </a:pPr>
                    <a:fld id="{09490C63-5CB6-4B96-B653-5F8C21BEBF27}" type="CELLRANGE">
                      <a:rPr lang="en-GB"/>
                      <a:pPr>
                        <a:defRPr sz="10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293F44A4-7E49-4D98-AA6F-4D974E0F1CC1}"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6E208254-36CA-4AB3-AFB9-9F333E30276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6BACB0F1-DDE0-4F1A-B540-942D775113C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13DFEAEE-29C9-4634-9E04-E9ABEA318D6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2778D9B0-8EA2-47FB-A406-BD5164F902C1}"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964F10F1-6703-4AA9-9288-4270BE64E874}"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FC829F89-EF8E-402E-B297-E283ACA8FE57}"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0.82</c:v>
                </c:pt>
                <c:pt idx="3">
                  <c:v>0</c:v>
                </c:pt>
                <c:pt idx="4" formatCode="0%">
                  <c:v>0.79</c:v>
                </c:pt>
                <c:pt idx="5" formatCode="0%">
                  <c:v>0.84</c:v>
                </c:pt>
                <c:pt idx="6" formatCode="0%">
                  <c:v>0.85</c:v>
                </c:pt>
                <c:pt idx="7" formatCode="0%">
                  <c:v>0.77</c:v>
                </c:pt>
                <c:pt idx="9" formatCode="0%">
                  <c:v>0.81</c:v>
                </c:pt>
                <c:pt idx="10" formatCode="0%">
                  <c:v>0.85</c:v>
                </c:pt>
                <c:pt idx="11" formatCode="0%">
                  <c:v>0.79</c:v>
                </c:pt>
                <c:pt idx="12" formatCode="0%">
                  <c:v>0.7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6BDE9BE0-05FB-46EA-8E83-DA2D74538A0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16830B3C-A5CD-471E-BD5B-2F2C9C7BCD28}"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6AE4A3C6-5D24-483D-940E-C6559CDCE82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58A8A845-C757-46AC-ACB0-628D41200D1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2F0FFAE6-F507-4168-9CAD-EB1839BB742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A10EEE7B-594B-4E90-9A3F-DA1944C026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65D6B7F0-DCA2-4D5D-8FC6-DD0FAC3767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E6628FBA-8764-46BA-A169-7B2626F85C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8B63C462-AFDE-4D2E-99D2-FCD30E082C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E3FF13A4-3700-4DA7-896D-83DA8E6111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8720BD1F-7D10-4EC7-9A94-75063B6B17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B7A95745-D910-435D-941F-BFB1877549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39AD90D5-A571-4484-BD70-23ED066AD5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80AB12C9-C962-47DF-92EE-61A92652AD1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93B61107-38A6-4850-80D9-F1A3050B382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13536867-7A54-43A4-8ADC-1E7AD6678BB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0.18000000000000005</c:v>
                </c:pt>
                <c:pt idx="2">
                  <c:v>1</c:v>
                </c:pt>
                <c:pt idx="3">
                  <c:v>1</c:v>
                </c:pt>
                <c:pt idx="4">
                  <c:v>0.20999999999999996</c:v>
                </c:pt>
                <c:pt idx="5">
                  <c:v>0.16000000000000003</c:v>
                </c:pt>
                <c:pt idx="6">
                  <c:v>0.15000000000000002</c:v>
                </c:pt>
                <c:pt idx="7">
                  <c:v>0.22999999999999998</c:v>
                </c:pt>
                <c:pt idx="8">
                  <c:v>1</c:v>
                </c:pt>
                <c:pt idx="9">
                  <c:v>0.18999999999999995</c:v>
                </c:pt>
                <c:pt idx="10">
                  <c:v>0.15000000000000002</c:v>
                </c:pt>
                <c:pt idx="11">
                  <c:v>0.20999999999999996</c:v>
                </c:pt>
                <c:pt idx="12">
                  <c:v>0.30000000000000004</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82%</c:v>
                  </c:pt>
                  <c:pt idx="4">
                    <c:v>79%</c:v>
                  </c:pt>
                  <c:pt idx="5">
                    <c:v>84%</c:v>
                  </c:pt>
                  <c:pt idx="6">
                    <c:v>85%</c:v>
                  </c:pt>
                  <c:pt idx="7">
                    <c:v>77%</c:v>
                  </c:pt>
                  <c:pt idx="9">
                    <c:v>81%</c:v>
                  </c:pt>
                  <c:pt idx="10">
                    <c:v>85%</c:v>
                  </c:pt>
                  <c:pt idx="11">
                    <c:v>79%</c:v>
                  </c:pt>
                  <c:pt idx="12">
                    <c:v>70%</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8E8A7194-A635-4A2E-B66D-E1853C391E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E1813559-0536-47AA-9779-BE493477F70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93ACCC4B-46AF-4264-9BA4-4554A43FEC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57B2828C-0F1A-40FC-A70C-068EBBAF2C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8245FAA0-550B-4314-A722-6D9DAAAB7B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2DC4415B-3F7C-4958-9B5B-08266DDD901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F451252B-F853-48A1-9F1B-D56306CA16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E383CD3A-3E62-4E5B-B4D7-26A356B7DA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C89F3281-ABEB-40FE-AF02-9B38BC07682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B38EA92D-BAA2-4D83-B788-6C68D71580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1355FBCA-9654-4172-B0E9-232CE411BE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CDFCDFF2-40D2-4D98-864A-CB03B9D67EF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4C60DF5E-7FF5-43F7-8EB0-B4B7EF1B0B1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CE4BE987-2962-4FF3-A83F-211C271D5564}"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0.82</c:v>
                </c:pt>
                <c:pt idx="2">
                  <c:v>0.73</c:v>
                </c:pt>
                <c:pt idx="3">
                  <c:v>0.8</c:v>
                </c:pt>
                <c:pt idx="4">
                  <c:v>0.83</c:v>
                </c:pt>
                <c:pt idx="5">
                  <c:v>0.79</c:v>
                </c:pt>
                <c:pt idx="7" formatCode="0%;;">
                  <c:v>0</c:v>
                </c:pt>
                <c:pt idx="8" formatCode="0%;;">
                  <c:v>0.81</c:v>
                </c:pt>
                <c:pt idx="9" formatCode="0%;;">
                  <c:v>0.82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CB4948F0-4AD3-41F5-B5A1-CCABA645D52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A1ECB63E-0EC8-4D50-873E-5FB12EBCB6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032F4810-B325-45C7-A8A3-24E5793663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F750D6F1-236C-4504-BBCC-7B5EFD72C8E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C4962783-C762-4FB7-A6B4-EBD617698C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BFD3C25F-4DD8-423E-9CFF-4505453C3A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73A29036-3842-41CB-9952-F7B5DA9955A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A52DBC64-73F5-41C0-B47C-62182B26F93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60659432-0038-443B-B538-D428897874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AA673CB6-ECE0-4F77-BD64-3A7A2DE1E53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1A860BFB-8A4A-4BFF-B74C-28FB2686054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CA9354A7-4F5B-4BCA-8B4B-74CD6D4D4C4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3AD7CD67-00F7-4D7C-8501-9C96CF07F9F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C6C09E92-7DA9-42F0-932B-8CCF2A41678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58BA0CDA-912C-422D-8FD7-5878386BF41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F761F8C0-952D-43FE-BF72-A88417A33C4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0.27</c:v>
                </c:pt>
                <c:pt idx="3">
                  <c:v>0.19999999999999996</c:v>
                </c:pt>
                <c:pt idx="4">
                  <c:v>0.17000000000000004</c:v>
                </c:pt>
                <c:pt idx="5">
                  <c:v>0.20999999999999996</c:v>
                </c:pt>
                <c:pt idx="6">
                  <c:v>1</c:v>
                </c:pt>
                <c:pt idx="7">
                  <c:v>1</c:v>
                </c:pt>
                <c:pt idx="8">
                  <c:v>0.18999999999999995</c:v>
                </c:pt>
                <c:pt idx="9">
                  <c:v>0.18000000000000005</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82%</c:v>
                  </c:pt>
                  <c:pt idx="2">
                    <c:v>73%</c:v>
                  </c:pt>
                  <c:pt idx="3">
                    <c:v>80%</c:v>
                  </c:pt>
                  <c:pt idx="4">
                    <c:v>83%</c:v>
                  </c:pt>
                  <c:pt idx="5">
                    <c:v>79%</c:v>
                  </c:pt>
                  <c:pt idx="8">
                    <c:v>81%</c:v>
                  </c:pt>
                  <c:pt idx="9">
                    <c:v>82%</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50</c:v>
                </c:pt>
                <c:pt idx="1">
                  <c:v>50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76</c:v>
                </c:pt>
                <c:pt idx="1">
                  <c:v>72</c:v>
                </c:pt>
                <c:pt idx="2">
                  <c:v>63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24</c:v>
                </c:pt>
                <c:pt idx="1">
                  <c:v>28</c:v>
                </c:pt>
                <c:pt idx="2">
                  <c:v>37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28</c:v>
                </c:pt>
                <c:pt idx="1">
                  <c:v>35</c:v>
                </c:pt>
                <c:pt idx="2">
                  <c:v>37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Sheet1!$B$2:$B$46</c:f>
              <c:numCache>
                <c:formatCode>0%</c:formatCode>
                <c:ptCount val="45"/>
                <c:pt idx="0">
                  <c:v>0.5</c:v>
                </c:pt>
                <c:pt idx="1">
                  <c:v>0.5</c:v>
                </c:pt>
                <c:pt idx="2">
                  <c:v>0.52</c:v>
                </c:pt>
                <c:pt idx="3">
                  <c:v>0.54</c:v>
                </c:pt>
                <c:pt idx="4">
                  <c:v>0.6</c:v>
                </c:pt>
                <c:pt idx="5">
                  <c:v>0.6</c:v>
                </c:pt>
                <c:pt idx="6">
                  <c:v>0.61</c:v>
                </c:pt>
                <c:pt idx="7">
                  <c:v>0.61</c:v>
                </c:pt>
                <c:pt idx="8">
                  <c:v>0.62</c:v>
                </c:pt>
                <c:pt idx="9">
                  <c:v>0.65</c:v>
                </c:pt>
                <c:pt idx="10">
                  <c:v>0.66</c:v>
                </c:pt>
                <c:pt idx="11">
                  <c:v>0.69</c:v>
                </c:pt>
                <c:pt idx="12">
                  <c:v>0.72</c:v>
                </c:pt>
                <c:pt idx="13">
                  <c:v>0.73</c:v>
                </c:pt>
                <c:pt idx="14">
                  <c:v>0.81</c:v>
                </c:pt>
                <c:pt idx="15">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Sheet1!$C$2:$C$46</c:f>
              <c:numCache>
                <c:formatCode>0%</c:formatCode>
                <c:ptCount val="45"/>
                <c:pt idx="0">
                  <c:v>0.63</c:v>
                </c:pt>
                <c:pt idx="1">
                  <c:v>0.63</c:v>
                </c:pt>
                <c:pt idx="2">
                  <c:v>0.63</c:v>
                </c:pt>
                <c:pt idx="3">
                  <c:v>0.63</c:v>
                </c:pt>
                <c:pt idx="4">
                  <c:v>0.63</c:v>
                </c:pt>
                <c:pt idx="5">
                  <c:v>0.63</c:v>
                </c:pt>
                <c:pt idx="6">
                  <c:v>0.63</c:v>
                </c:pt>
                <c:pt idx="7">
                  <c:v>0.63</c:v>
                </c:pt>
                <c:pt idx="8">
                  <c:v>0.63</c:v>
                </c:pt>
                <c:pt idx="9">
                  <c:v>0.63</c:v>
                </c:pt>
                <c:pt idx="10">
                  <c:v>0.63</c:v>
                </c:pt>
                <c:pt idx="11">
                  <c:v>0.63</c:v>
                </c:pt>
                <c:pt idx="12">
                  <c:v>0.63</c:v>
                </c:pt>
                <c:pt idx="13">
                  <c:v>0.63</c:v>
                </c:pt>
                <c:pt idx="14">
                  <c:v>0.63</c:v>
                </c:pt>
                <c:pt idx="15">
                  <c:v>0.63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0.56999999999999995</c:v>
                </c:pt>
                <c:pt idx="1">
                  <c:v>0.19</c:v>
                </c:pt>
                <c:pt idx="2">
                  <c:v>0.11</c:v>
                </c:pt>
                <c:pt idx="3">
                  <c:v>0.2</c:v>
                </c:pt>
                <c:pt idx="4">
                  <c:v>0.03</c:v>
                </c:pt>
                <c:pt idx="5">
                  <c:v>0.31</c:v>
                </c:pt>
                <c:pt idx="6">
                  <c:v>0.19</c:v>
                </c:pt>
                <c:pt idx="7">
                  <c:v>0.03</c:v>
                </c:pt>
                <c:pt idx="8">
                  <c:v>0.12</c:v>
                </c:pt>
                <c:pt idx="9">
                  <c:v>0.06</c:v>
                </c:pt>
                <c:pt idx="10">
                  <c:v>0.08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0.56000000000000005</c:v>
                </c:pt>
                <c:pt idx="1">
                  <c:v>0.19</c:v>
                </c:pt>
                <c:pt idx="2">
                  <c:v>0.1</c:v>
                </c:pt>
                <c:pt idx="3">
                  <c:v>0.19</c:v>
                </c:pt>
                <c:pt idx="4">
                  <c:v>0.03</c:v>
                </c:pt>
                <c:pt idx="5">
                  <c:v>0.3</c:v>
                </c:pt>
                <c:pt idx="6">
                  <c:v>0.18</c:v>
                </c:pt>
                <c:pt idx="7">
                  <c:v>0.04</c:v>
                </c:pt>
                <c:pt idx="8">
                  <c:v>0.08</c:v>
                </c:pt>
                <c:pt idx="9">
                  <c:v>0.04</c:v>
                </c:pt>
                <c:pt idx="10">
                  <c:v>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3C1-4349-8C8A-1F24D2A0E808}"/>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3C1-4349-8C8A-1F24D2A0E80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66</c:v>
                </c:pt>
                <c:pt idx="1">
                  <c:v>72</c:v>
                </c:pt>
                <c:pt idx="2">
                  <c:v>58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34</c:v>
                </c:pt>
                <c:pt idx="1">
                  <c:v>28</c:v>
                </c:pt>
                <c:pt idx="2">
                  <c:v>42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58</c:v>
                </c:pt>
                <c:pt idx="1">
                  <c:v>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Sheet1!$B$2:$B$7</c:f>
              <c:numCache>
                <c:formatCode>General</c:formatCode>
                <c:ptCount val="3"/>
                <c:pt idx="0">
                  <c:v>70</c:v>
                </c:pt>
                <c:pt idx="1">
                  <c:v>67</c:v>
                </c:pt>
                <c:pt idx="2">
                  <c:v>52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3"/>
                <c:pt idx="0">
                  <c:v>2020</c:v>
                </c:pt>
                <c:pt idx="1">
                  <c:v>2021</c:v>
                </c:pt>
                <c:pt idx="2">
                  <c:v>2022</c:v>
                </c:pt>
              </c:numCache>
            </c:numRef>
          </c:cat>
          <c:val>
            <c:numRef>
              <c:f>Sheet1!$C$2:$C$7</c:f>
              <c:numCache>
                <c:formatCode>General</c:formatCode>
                <c:ptCount val="3"/>
                <c:pt idx="0">
                  <c:v>15</c:v>
                </c:pt>
                <c:pt idx="1">
                  <c:v>16</c:v>
                </c:pt>
                <c:pt idx="2">
                  <c:v>29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163897617607156"/>
          <c:h val="0.620639392339490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22</c:v>
                </c:pt>
                <c:pt idx="1">
                  <c:v>30</c:v>
                </c:pt>
                <c:pt idx="2">
                  <c:v>19</c:v>
                </c:pt>
                <c:pt idx="3">
                  <c:v>14</c:v>
                </c:pt>
                <c:pt idx="4">
                  <c:v>15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0272352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2022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460678"/>
            <a:ext cx="3049406"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MORI | 19-043068-01 GPPS Carer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392625"/>
            <a:ext cx="3159488" cy="24622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MORI | 19-043068-01 GPPS Carer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397030"/>
            <a:ext cx="3152401"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39195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MORI | 19-043068-01 GPPS Carer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2022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slide" Target="slide8.xml"/><Relationship Id="rId7" Type="http://schemas.openxmlformats.org/officeDocument/2006/relationships/slide" Target="slide35.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3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hyperlink" Target="https://digital.nhs.uk/services/organisation-data-service/integrated-care-boards" TargetMode="External"/><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england.nhs.uk/wp-content/uploads/2016/04/gpfv.pdf"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report"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hyperlink" Target="https://digital.nhs.uk/services/organisation-data-service/integrated-care-board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10.png"/><Relationship Id="rId7" Type="http://schemas.openxmlformats.org/officeDocument/2006/relationships/chart" Target="../charts/chart9.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image" Target="../media/image13.png"/><Relationship Id="rId5" Type="http://schemas.openxmlformats.org/officeDocument/2006/relationships/image" Target="../media/image12.bin"/><Relationship Id="rId4"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3.xml"/><Relationship Id="rId3" Type="http://schemas.openxmlformats.org/officeDocument/2006/relationships/image" Target="../media/image10.png"/><Relationship Id="rId7" Type="http://schemas.openxmlformats.org/officeDocument/2006/relationships/chart" Target="../charts/chart62.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1.xml"/><Relationship Id="rId5" Type="http://schemas.openxmlformats.org/officeDocument/2006/relationships/chart" Target="../charts/chart60.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chart" Target="../charts/chart69.xml"/><Relationship Id="rId3" Type="http://schemas.openxmlformats.org/officeDocument/2006/relationships/chart" Target="../charts/chart64.xml"/><Relationship Id="rId7" Type="http://schemas.openxmlformats.org/officeDocument/2006/relationships/chart" Target="../charts/chart68.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7.xml"/><Relationship Id="rId5" Type="http://schemas.openxmlformats.org/officeDocument/2006/relationships/chart" Target="../charts/chart66.xml"/><Relationship Id="rId10" Type="http://schemas.openxmlformats.org/officeDocument/2006/relationships/image" Target="../media/image11.svg"/><Relationship Id="rId4" Type="http://schemas.openxmlformats.org/officeDocument/2006/relationships/chart" Target="../charts/chart65.xml"/><Relationship Id="rId9" Type="http://schemas.openxmlformats.org/officeDocument/2006/relationships/image" Target="../media/image10.png"/></Relationships>
</file>

<file path=ppt/slides/_rels/slide25.xml.rels><?xml version="1.0" encoding="UTF-8" standalone="yes"?>
<Relationships xmlns="http://schemas.openxmlformats.org/package/2006/relationships"><Relationship Id="rId8" Type="http://schemas.openxmlformats.org/officeDocument/2006/relationships/chart" Target="../charts/chart73.xml"/><Relationship Id="rId3" Type="http://schemas.openxmlformats.org/officeDocument/2006/relationships/image" Target="../media/image10.png"/><Relationship Id="rId7" Type="http://schemas.openxmlformats.org/officeDocument/2006/relationships/chart" Target="../charts/chart72.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1.xml"/><Relationship Id="rId5" Type="http://schemas.openxmlformats.org/officeDocument/2006/relationships/chart" Target="../charts/chart70.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78.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77.xml"/><Relationship Id="rId12" Type="http://schemas.openxmlformats.org/officeDocument/2006/relationships/chart" Target="../charts/chart82.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6.xml"/><Relationship Id="rId11" Type="http://schemas.openxmlformats.org/officeDocument/2006/relationships/chart" Target="../charts/chart81.xml"/><Relationship Id="rId5" Type="http://schemas.openxmlformats.org/officeDocument/2006/relationships/chart" Target="../charts/chart75.xml"/><Relationship Id="rId10" Type="http://schemas.openxmlformats.org/officeDocument/2006/relationships/chart" Target="../charts/chart80.xml"/><Relationship Id="rId4" Type="http://schemas.openxmlformats.org/officeDocument/2006/relationships/image" Target="../media/image11.svg"/><Relationship Id="rId9" Type="http://schemas.openxmlformats.org/officeDocument/2006/relationships/chart" Target="../charts/chart79.xml"/></Relationships>
</file>

<file path=ppt/slides/_rels/slide28.xml.rels><?xml version="1.0" encoding="UTF-8" standalone="yes"?>
<Relationships xmlns="http://schemas.openxmlformats.org/package/2006/relationships"><Relationship Id="rId8" Type="http://schemas.openxmlformats.org/officeDocument/2006/relationships/chart" Target="../charts/chart86.xml"/><Relationship Id="rId3" Type="http://schemas.openxmlformats.org/officeDocument/2006/relationships/image" Target="../media/image10.png"/><Relationship Id="rId7" Type="http://schemas.openxmlformats.org/officeDocument/2006/relationships/chart" Target="../charts/chart85.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4.xml"/><Relationship Id="rId5" Type="http://schemas.openxmlformats.org/officeDocument/2006/relationships/chart" Target="../charts/chart83.xml"/><Relationship Id="rId4" Type="http://schemas.openxmlformats.org/officeDocument/2006/relationships/image" Target="../media/image11.svg"/><Relationship Id="rId9" Type="http://schemas.openxmlformats.org/officeDocument/2006/relationships/chart" Target="../charts/chart87.xml"/></Relationships>
</file>

<file path=ppt/slides/_rels/slide29.xml.rels><?xml version="1.0" encoding="UTF-8" standalone="yes"?>
<Relationships xmlns="http://schemas.openxmlformats.org/package/2006/relationships"><Relationship Id="rId3" Type="http://schemas.openxmlformats.org/officeDocument/2006/relationships/chart" Target="../charts/chart88.xml"/><Relationship Id="rId7" Type="http://schemas.openxmlformats.org/officeDocument/2006/relationships/chart" Target="../charts/chart90.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9.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4.xml"/><Relationship Id="rId3" Type="http://schemas.openxmlformats.org/officeDocument/2006/relationships/image" Target="../media/image10.png"/><Relationship Id="rId7" Type="http://schemas.openxmlformats.org/officeDocument/2006/relationships/chart" Target="../charts/chart93.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2.xml"/><Relationship Id="rId5" Type="http://schemas.openxmlformats.org/officeDocument/2006/relationships/chart" Target="../charts/chart91.xml"/><Relationship Id="rId10" Type="http://schemas.openxmlformats.org/officeDocument/2006/relationships/chart" Target="../charts/chart96.xml"/><Relationship Id="rId4" Type="http://schemas.openxmlformats.org/officeDocument/2006/relationships/image" Target="../media/image11.svg"/><Relationship Id="rId9" Type="http://schemas.openxmlformats.org/officeDocument/2006/relationships/chart" Target="../charts/chart95.xml"/></Relationships>
</file>

<file path=ppt/slides/_rels/slide31.xml.rels><?xml version="1.0" encoding="UTF-8" standalone="yes"?>
<Relationships xmlns="http://schemas.openxmlformats.org/package/2006/relationships"><Relationship Id="rId8" Type="http://schemas.openxmlformats.org/officeDocument/2006/relationships/chart" Target="../charts/chart100.xml"/><Relationship Id="rId3" Type="http://schemas.openxmlformats.org/officeDocument/2006/relationships/image" Target="../media/image10.png"/><Relationship Id="rId7" Type="http://schemas.openxmlformats.org/officeDocument/2006/relationships/chart" Target="../charts/chart99.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98.xml"/><Relationship Id="rId5" Type="http://schemas.openxmlformats.org/officeDocument/2006/relationships/chart" Target="../charts/chart97.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04.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03.xml"/><Relationship Id="rId12" Type="http://schemas.openxmlformats.org/officeDocument/2006/relationships/chart" Target="../charts/chart108.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2.xml"/><Relationship Id="rId11" Type="http://schemas.openxmlformats.org/officeDocument/2006/relationships/chart" Target="../charts/chart107.xml"/><Relationship Id="rId5" Type="http://schemas.openxmlformats.org/officeDocument/2006/relationships/chart" Target="../charts/chart101.xml"/><Relationship Id="rId10" Type="http://schemas.openxmlformats.org/officeDocument/2006/relationships/chart" Target="../charts/chart106.xml"/><Relationship Id="rId4" Type="http://schemas.openxmlformats.org/officeDocument/2006/relationships/image" Target="../media/image11.svg"/><Relationship Id="rId9" Type="http://schemas.openxmlformats.org/officeDocument/2006/relationships/chart" Target="../charts/chart105.xml"/></Relationships>
</file>

<file path=ppt/slides/_rels/slide34.xml.rels><?xml version="1.0" encoding="UTF-8" standalone="yes"?>
<Relationships xmlns="http://schemas.openxmlformats.org/package/2006/relationships"><Relationship Id="rId8" Type="http://schemas.openxmlformats.org/officeDocument/2006/relationships/chart" Target="../charts/chart112.xml"/><Relationship Id="rId3" Type="http://schemas.openxmlformats.org/officeDocument/2006/relationships/image" Target="../media/image10.png"/><Relationship Id="rId7" Type="http://schemas.openxmlformats.org/officeDocument/2006/relationships/chart" Target="../charts/chart111.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0.xml"/><Relationship Id="rId5" Type="http://schemas.openxmlformats.org/officeDocument/2006/relationships/chart" Target="../charts/chart109.xml"/><Relationship Id="rId4" Type="http://schemas.openxmlformats.org/officeDocument/2006/relationships/image" Target="../media/image11.svg"/><Relationship Id="rId9" Type="http://schemas.openxmlformats.org/officeDocument/2006/relationships/chart" Target="../charts/chart113.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17.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16.xml"/><Relationship Id="rId12" Type="http://schemas.openxmlformats.org/officeDocument/2006/relationships/chart" Target="../charts/chart121.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5.xml"/><Relationship Id="rId11" Type="http://schemas.openxmlformats.org/officeDocument/2006/relationships/chart" Target="../charts/chart120.xml"/><Relationship Id="rId5" Type="http://schemas.openxmlformats.org/officeDocument/2006/relationships/chart" Target="../charts/chart114.xml"/><Relationship Id="rId10" Type="http://schemas.openxmlformats.org/officeDocument/2006/relationships/chart" Target="../charts/chart119.xml"/><Relationship Id="rId4" Type="http://schemas.openxmlformats.org/officeDocument/2006/relationships/image" Target="../media/image11.svg"/><Relationship Id="rId9" Type="http://schemas.openxmlformats.org/officeDocument/2006/relationships/chart" Target="../charts/chart118.xml"/></Relationships>
</file>

<file path=ppt/slides/_rels/slide37.xml.rels><?xml version="1.0" encoding="UTF-8" standalone="yes"?>
<Relationships xmlns="http://schemas.openxmlformats.org/package/2006/relationships"><Relationship Id="rId8" Type="http://schemas.openxmlformats.org/officeDocument/2006/relationships/chart" Target="../charts/chart127.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22.xml"/><Relationship Id="rId7" Type="http://schemas.openxmlformats.org/officeDocument/2006/relationships/chart" Target="../charts/chart126.xml"/><Relationship Id="rId12" Type="http://schemas.openxmlformats.org/officeDocument/2006/relationships/image" Target="../media/image11.svg"/><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5.xml"/><Relationship Id="rId11" Type="http://schemas.openxmlformats.org/officeDocument/2006/relationships/image" Target="../media/image10.png"/><Relationship Id="rId5" Type="http://schemas.openxmlformats.org/officeDocument/2006/relationships/chart" Target="../charts/chart124.xml"/><Relationship Id="rId10" Type="http://schemas.openxmlformats.org/officeDocument/2006/relationships/chart" Target="../charts/chart129.xml"/><Relationship Id="rId4" Type="http://schemas.openxmlformats.org/officeDocument/2006/relationships/chart" Target="../charts/chart123.xml"/><Relationship Id="rId9" Type="http://schemas.openxmlformats.org/officeDocument/2006/relationships/chart" Target="../charts/chart128.xml"/></Relationships>
</file>

<file path=ppt/slides/_rels/slide38.xml.rels><?xml version="1.0" encoding="UTF-8" standalone="yes"?>
<Relationships xmlns="http://schemas.openxmlformats.org/package/2006/relationships"><Relationship Id="rId8" Type="http://schemas.openxmlformats.org/officeDocument/2006/relationships/chart" Target="../charts/chart135.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30.xml"/><Relationship Id="rId7" Type="http://schemas.openxmlformats.org/officeDocument/2006/relationships/chart" Target="../charts/chart134.xml"/><Relationship Id="rId12" Type="http://schemas.openxmlformats.org/officeDocument/2006/relationships/image" Target="../media/image11.svg"/><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3.xml"/><Relationship Id="rId11" Type="http://schemas.openxmlformats.org/officeDocument/2006/relationships/image" Target="../media/image10.png"/><Relationship Id="rId5" Type="http://schemas.openxmlformats.org/officeDocument/2006/relationships/chart" Target="../charts/chart132.xml"/><Relationship Id="rId10" Type="http://schemas.openxmlformats.org/officeDocument/2006/relationships/chart" Target="../charts/chart137.xml"/><Relationship Id="rId4" Type="http://schemas.openxmlformats.org/officeDocument/2006/relationships/chart" Target="../charts/chart131.xml"/><Relationship Id="rId9" Type="http://schemas.openxmlformats.org/officeDocument/2006/relationships/chart" Target="../charts/chart136.xml"/></Relationships>
</file>

<file path=ppt/slides/_rels/slide39.xml.rels><?xml version="1.0" encoding="UTF-8" standalone="yes"?>
<Relationships xmlns="http://schemas.openxmlformats.org/package/2006/relationships"><Relationship Id="rId8" Type="http://schemas.openxmlformats.org/officeDocument/2006/relationships/chart" Target="../charts/chart141.xml"/><Relationship Id="rId13" Type="http://schemas.openxmlformats.org/officeDocument/2006/relationships/hyperlink" Target="https://digital.nhs.uk/services/organisation-data-service/integrated-care-boards" TargetMode="External"/><Relationship Id="rId3" Type="http://schemas.openxmlformats.org/officeDocument/2006/relationships/image" Target="../media/image10.png"/><Relationship Id="rId7" Type="http://schemas.openxmlformats.org/officeDocument/2006/relationships/chart" Target="../charts/chart140.xml"/><Relationship Id="rId12" Type="http://schemas.openxmlformats.org/officeDocument/2006/relationships/chart" Target="../charts/chart145.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9.xml"/><Relationship Id="rId11" Type="http://schemas.openxmlformats.org/officeDocument/2006/relationships/chart" Target="../charts/chart144.xml"/><Relationship Id="rId5" Type="http://schemas.openxmlformats.org/officeDocument/2006/relationships/chart" Target="../charts/chart138.xml"/><Relationship Id="rId10" Type="http://schemas.openxmlformats.org/officeDocument/2006/relationships/chart" Target="../charts/chart143.xml"/><Relationship Id="rId4" Type="http://schemas.openxmlformats.org/officeDocument/2006/relationships/image" Target="../media/image11.svg"/><Relationship Id="rId9" Type="http://schemas.openxmlformats.org/officeDocument/2006/relationships/chart" Target="../charts/chart142.xml"/></Relationships>
</file>

<file path=ppt/slides/_rels/slide40.xml.rels><?xml version="1.0" encoding="UTF-8" standalone="yes"?>
<Relationships xmlns="http://schemas.openxmlformats.org/package/2006/relationships"><Relationship Id="rId8" Type="http://schemas.openxmlformats.org/officeDocument/2006/relationships/chart" Target="../charts/chart151.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46.xml"/><Relationship Id="rId7" Type="http://schemas.openxmlformats.org/officeDocument/2006/relationships/chart" Target="../charts/chart150.xml"/><Relationship Id="rId12" Type="http://schemas.openxmlformats.org/officeDocument/2006/relationships/image" Target="../media/image11.svg"/><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9.xml"/><Relationship Id="rId11" Type="http://schemas.openxmlformats.org/officeDocument/2006/relationships/image" Target="../media/image10.png"/><Relationship Id="rId5" Type="http://schemas.openxmlformats.org/officeDocument/2006/relationships/chart" Target="../charts/chart148.xml"/><Relationship Id="rId10" Type="http://schemas.openxmlformats.org/officeDocument/2006/relationships/chart" Target="../charts/chart153.xml"/><Relationship Id="rId4" Type="http://schemas.openxmlformats.org/officeDocument/2006/relationships/chart" Target="../charts/chart147.xml"/><Relationship Id="rId9" Type="http://schemas.openxmlformats.org/officeDocument/2006/relationships/chart" Target="../charts/chart152.xml"/></Relationships>
</file>

<file path=ppt/slides/_rels/slide41.xml.rels><?xml version="1.0" encoding="UTF-8" standalone="yes"?>
<Relationships xmlns="http://schemas.openxmlformats.org/package/2006/relationships"><Relationship Id="rId8" Type="http://schemas.openxmlformats.org/officeDocument/2006/relationships/chart" Target="../charts/chart159.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54.xml"/><Relationship Id="rId7" Type="http://schemas.openxmlformats.org/officeDocument/2006/relationships/chart" Target="../charts/chart158.xml"/><Relationship Id="rId12" Type="http://schemas.openxmlformats.org/officeDocument/2006/relationships/image" Target="../media/image11.svg"/><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7.xml"/><Relationship Id="rId11" Type="http://schemas.openxmlformats.org/officeDocument/2006/relationships/image" Target="../media/image10.png"/><Relationship Id="rId5" Type="http://schemas.openxmlformats.org/officeDocument/2006/relationships/chart" Target="../charts/chart156.xml"/><Relationship Id="rId10" Type="http://schemas.openxmlformats.org/officeDocument/2006/relationships/chart" Target="../charts/chart161.xml"/><Relationship Id="rId4" Type="http://schemas.openxmlformats.org/officeDocument/2006/relationships/chart" Target="../charts/chart155.xml"/><Relationship Id="rId9" Type="http://schemas.openxmlformats.org/officeDocument/2006/relationships/chart" Target="../charts/chart160.xml"/></Relationships>
</file>

<file path=ppt/slides/_rels/slide42.xml.rels><?xml version="1.0" encoding="UTF-8" standalone="yes"?>
<Relationships xmlns="http://schemas.openxmlformats.org/package/2006/relationships"><Relationship Id="rId8" Type="http://schemas.openxmlformats.org/officeDocument/2006/relationships/chart" Target="../charts/chart167.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62.xml"/><Relationship Id="rId7" Type="http://schemas.openxmlformats.org/officeDocument/2006/relationships/chart" Target="../charts/chart166.xml"/><Relationship Id="rId12" Type="http://schemas.openxmlformats.org/officeDocument/2006/relationships/image" Target="../media/image11.svg"/><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5.xml"/><Relationship Id="rId11" Type="http://schemas.openxmlformats.org/officeDocument/2006/relationships/image" Target="../media/image10.png"/><Relationship Id="rId5" Type="http://schemas.openxmlformats.org/officeDocument/2006/relationships/chart" Target="../charts/chart164.xml"/><Relationship Id="rId10" Type="http://schemas.openxmlformats.org/officeDocument/2006/relationships/chart" Target="../charts/chart169.xml"/><Relationship Id="rId4" Type="http://schemas.openxmlformats.org/officeDocument/2006/relationships/chart" Target="../charts/chart163.xml"/><Relationship Id="rId9" Type="http://schemas.openxmlformats.org/officeDocument/2006/relationships/chart" Target="../charts/chart168.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 Id="rId5" Type="http://schemas.openxmlformats.org/officeDocument/2006/relationships/hyperlink" Target="mailto:%20gppatientsurvey@ipsos.com" TargetMode="External"/><Relationship Id="rId4" Type="http://schemas.openxmlformats.org/officeDocument/2006/relationships/hyperlink" Target="https://gp-patient.co.uk/surveysandreports" TargetMode="External"/></Relationships>
</file>

<file path=ppt/slides/_rels/slide45.xml.rels><?xml version="1.0" encoding="UTF-8" standalone="yes"?>
<Relationships xmlns="http://schemas.openxmlformats.org/package/2006/relationships"><Relationship Id="rId8" Type="http://schemas.openxmlformats.org/officeDocument/2006/relationships/chart" Target="../charts/chart175.xml"/><Relationship Id="rId3" Type="http://schemas.openxmlformats.org/officeDocument/2006/relationships/chart" Target="../charts/chart170.xml"/><Relationship Id="rId7" Type="http://schemas.openxmlformats.org/officeDocument/2006/relationships/chart" Target="../charts/chart174.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3.xml"/><Relationship Id="rId5" Type="http://schemas.openxmlformats.org/officeDocument/2006/relationships/chart" Target="../charts/chart172.xml"/><Relationship Id="rId4" Type="http://schemas.openxmlformats.org/officeDocument/2006/relationships/chart" Target="../charts/chart171.xml"/></Relationships>
</file>

<file path=ppt/slides/_rels/slide46.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s>
</file>

<file path=ppt/slides/_rels/slide47.xml.rels><?xml version="1.0" encoding="UTF-8" standalone="yes"?>
<Relationships xmlns="http://schemas.openxmlformats.org/package/2006/relationships"><Relationship Id="rId3" Type="http://schemas.openxmlformats.org/officeDocument/2006/relationships/chart" Target="../charts/chart180.xml"/><Relationship Id="rId7" Type="http://schemas.openxmlformats.org/officeDocument/2006/relationships/chart" Target="../charts/chart184.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3.xml"/><Relationship Id="rId5" Type="http://schemas.openxmlformats.org/officeDocument/2006/relationships/chart" Target="../charts/chart182.xml"/><Relationship Id="rId4" Type="http://schemas.openxmlformats.org/officeDocument/2006/relationships/chart" Target="../charts/chart18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0.xml"/><Relationship Id="rId13" Type="http://schemas.openxmlformats.org/officeDocument/2006/relationships/hyperlink" Target="https://digital.nhs.uk/services/organisation-data-service/integrated-care-boards" TargetMode="External"/><Relationship Id="rId3" Type="http://schemas.openxmlformats.org/officeDocument/2006/relationships/chart" Target="../charts/chart185.xml"/><Relationship Id="rId7" Type="http://schemas.openxmlformats.org/officeDocument/2006/relationships/chart" Target="../charts/chart189.xml"/><Relationship Id="rId12" Type="http://schemas.openxmlformats.org/officeDocument/2006/relationships/image" Target="../media/image11.svg"/><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8.xml"/><Relationship Id="rId11" Type="http://schemas.openxmlformats.org/officeDocument/2006/relationships/image" Target="../media/image10.png"/><Relationship Id="rId5" Type="http://schemas.openxmlformats.org/officeDocument/2006/relationships/chart" Target="../charts/chart187.xml"/><Relationship Id="rId10" Type="http://schemas.openxmlformats.org/officeDocument/2006/relationships/chart" Target="../charts/chart192.xml"/><Relationship Id="rId4" Type="http://schemas.openxmlformats.org/officeDocument/2006/relationships/chart" Target="../charts/chart186.xml"/><Relationship Id="rId9" Type="http://schemas.openxmlformats.org/officeDocument/2006/relationships/chart" Target="../charts/chart191.xml"/></Relationships>
</file>

<file path=ppt/slides/_rels/slide50.xml.rels><?xml version="1.0" encoding="UTF-8" standalone="yes"?>
<Relationships xmlns="http://schemas.openxmlformats.org/package/2006/relationships"><Relationship Id="rId8" Type="http://schemas.openxmlformats.org/officeDocument/2006/relationships/chart" Target="../charts/chart196.xml"/><Relationship Id="rId3" Type="http://schemas.openxmlformats.org/officeDocument/2006/relationships/image" Target="../media/image10.png"/><Relationship Id="rId7" Type="http://schemas.openxmlformats.org/officeDocument/2006/relationships/chart" Target="../charts/chart195.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194.xml"/><Relationship Id="rId5" Type="http://schemas.openxmlformats.org/officeDocument/2006/relationships/chart" Target="../charts/chart193.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197.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hyperlink" Target="https://digital.nhs.uk/services/organisation-data-service/integrated-care-boards" TargetMode="External"/><Relationship Id="rId3" Type="http://schemas.openxmlformats.org/officeDocument/2006/relationships/chart" Target="../charts/chart198.xml"/><Relationship Id="rId7" Type="http://schemas.openxmlformats.org/officeDocument/2006/relationships/chart" Target="../charts/chart202.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01.xml"/><Relationship Id="rId5" Type="http://schemas.openxmlformats.org/officeDocument/2006/relationships/chart" Target="../charts/chart200.xml"/><Relationship Id="rId4" Type="http://schemas.openxmlformats.org/officeDocument/2006/relationships/chart" Target="../charts/chart199.xml"/></Relationships>
</file>

<file path=ppt/slides/_rels/slide54.xml.rels><?xml version="1.0" encoding="UTF-8" standalone="yes"?>
<Relationships xmlns="http://schemas.openxmlformats.org/package/2006/relationships"><Relationship Id="rId8" Type="http://schemas.openxmlformats.org/officeDocument/2006/relationships/chart" Target="../charts/chart206.xml"/><Relationship Id="rId3" Type="http://schemas.openxmlformats.org/officeDocument/2006/relationships/image" Target="../media/image10.png"/><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chart" Target="../charts/chart203.xml"/><Relationship Id="rId10" Type="http://schemas.openxmlformats.org/officeDocument/2006/relationships/hyperlink" Target="https://digital.nhs.uk/services/organisation-data-service/integrated-care-boards" TargetMode="External"/><Relationship Id="rId4" Type="http://schemas.openxmlformats.org/officeDocument/2006/relationships/image" Target="../media/image11.svg"/><Relationship Id="rId9" Type="http://schemas.openxmlformats.org/officeDocument/2006/relationships/chart" Target="../charts/chart20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4" Type="http://schemas.openxmlformats.org/officeDocument/2006/relationships/hyperlink" Target="https://gp-patient.co.uk/surveysandreports"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hyperlink" Target="https://gp-patient.co.uk/surveysandreports" TargetMode="External"/><Relationship Id="rId7" Type="http://schemas.openxmlformats.org/officeDocument/2006/relationships/hyperlink" Target="mailto:GPPatientSurvey@ipsos.com" TargetMode="External"/><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 Id="rId9"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2022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46401" y="2535754"/>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7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Northamptonshire Integrated Care System</a:t>
            </a:r>
            <a:endParaRPr lang="en-GB" sz="37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5172" y="1584480"/>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79487" y="203273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830703"/>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Access to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0132" y="3004352"/>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7"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324322"/>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sp>
        <p:nvSpPr>
          <p:cNvPr id="48" name="TextBox 47">
            <a:extLst>
              <a:ext uri="{FF2B5EF4-FFF2-40B4-BE49-F238E27FC236}">
                <a16:creationId xmlns:a16="http://schemas.microsoft.com/office/drawing/2014/main" id="{9D927277-5029-4363-AAA2-D0F96CA377AD}"/>
              </a:ext>
            </a:extLst>
          </p:cNvPr>
          <p:cNvSpPr txBox="1"/>
          <p:nvPr/>
        </p:nvSpPr>
        <p:spPr>
          <a:xfrm>
            <a:off x="9670448" y="2831881"/>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9"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29506"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52144" y="4900372"/>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0405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4BE705BA-7558-49C6-8B4B-CDE9CCE61A90}"/>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770537"/>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dirty="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This slide pack presents some of the key results from the 2022 GP Patient Survey for </a:t>
            </a:r>
            <a:r>
              <a:rPr lang="en-GB" sz="1600" b="1" dirty="0">
                <a:solidFill>
                  <a:srgbClr val="005EB8"/>
                </a:solidFill>
              </a:rPr>
              <a:t>Northamptonshire Integrated Care System</a:t>
            </a:r>
            <a:r>
              <a:rPr lang="en-GB" sz="1600" dirty="0"/>
              <a:t>.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In </a:t>
            </a:r>
            <a:r>
              <a:rPr lang="en-GB" sz="1600" b="1" dirty="0">
                <a:solidFill>
                  <a:srgbClr val="005EB8"/>
                </a:solidFill>
              </a:rPr>
              <a:t>Northamptonshire Integrated Care System, 22,750</a:t>
            </a:r>
            <a:r>
              <a:rPr lang="en-GB" sz="1600" dirty="0"/>
              <a:t> questionnaires were sent out, and </a:t>
            </a:r>
            <a:r>
              <a:rPr lang="en-GB" sz="1600" b="1" dirty="0">
                <a:solidFill>
                  <a:srgbClr val="005EB8"/>
                </a:solidFill>
              </a:rPr>
              <a:t>7,797</a:t>
            </a:r>
            <a:r>
              <a:rPr lang="en-GB" sz="1600" dirty="0"/>
              <a:t> were returned completed. This represents a response rate of </a:t>
            </a:r>
            <a:r>
              <a:rPr lang="en-GB" sz="1600" b="1" dirty="0">
                <a:solidFill>
                  <a:srgbClr val="005EB8"/>
                </a:solidFill>
              </a:rPr>
              <a:t>34%</a:t>
            </a:r>
            <a:r>
              <a:rPr lang="en-GB" sz="1600" dirty="0"/>
              <a:t>.</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t>Where available, packs include trend data beginning in 2020. Where questions have changed significantly for the 2022 questionnaire, data will not be comparable to previous years. </a:t>
            </a:r>
          </a:p>
          <a:p>
            <a:pPr marL="179388" indent="-179388">
              <a:buClr>
                <a:srgbClr val="005EB8"/>
              </a:buClr>
              <a:buSzPct val="150000"/>
              <a:buFont typeface="Arial" panose="020B0604020202020204" pitchFamily="34" charset="0"/>
              <a:buChar char="•"/>
            </a:pPr>
            <a:endParaRPr lang="en-GB" sz="1600" dirty="0"/>
          </a:p>
          <a:p>
            <a:pPr marL="179388" indent="-179388">
              <a:buClr>
                <a:srgbClr val="005EB8"/>
              </a:buClr>
              <a:buSzPct val="150000"/>
              <a:buFont typeface="Arial" panose="020B0604020202020204" pitchFamily="34" charset="0"/>
              <a:buChar char="•"/>
            </a:pPr>
            <a:r>
              <a:rPr lang="en-GB" sz="1600" dirty="0">
                <a:effectLst/>
                <a:ea typeface="Calibri" panose="020F0502020204030204" pitchFamily="34" charset="0"/>
              </a:rPr>
              <a:t>The ICS presented in this slide pack has had a boundary change as noted by NHS Digital on the following page ‘</a:t>
            </a:r>
            <a:r>
              <a:rPr lang="en-GB" sz="1600" u="sng" dirty="0">
                <a:solidFill>
                  <a:srgbClr val="0563C1"/>
                </a:solidFill>
                <a:effectLst/>
                <a:ea typeface="Calibri" panose="020F0502020204030204" pitchFamily="34" charset="0"/>
                <a:hlinkClick r:id="rId3"/>
              </a:rPr>
              <a:t>Integrated Care Boards - NHS Digital</a:t>
            </a:r>
            <a:r>
              <a:rPr lang="en-GB" sz="1600" u="sng" dirty="0">
                <a:solidFill>
                  <a:srgbClr val="0563C1"/>
                </a:solidFill>
                <a:effectLst/>
                <a:ea typeface="Calibri" panose="020F0502020204030204" pitchFamily="34" charset="0"/>
              </a:rPr>
              <a:t>’</a:t>
            </a:r>
            <a:r>
              <a:rPr lang="en-GB" sz="1600" u="none" strike="noStrike" dirty="0">
                <a:solidFill>
                  <a:srgbClr val="0563C1"/>
                </a:solidFill>
                <a:effectLst/>
                <a:ea typeface="Calibri" panose="020F0502020204030204" pitchFamily="34" charset="0"/>
              </a:rPr>
              <a:t>. </a:t>
            </a:r>
            <a:r>
              <a:rPr lang="en-GB" sz="1600" dirty="0">
                <a:effectLst/>
                <a:ea typeface="Calibri" panose="020F0502020204030204" pitchFamily="34" charset="0"/>
              </a:rPr>
              <a:t>Please bear this in mind when comparing the latest 2022 results </a:t>
            </a:r>
            <a:r>
              <a:rPr lang="en-GB" sz="1600" dirty="0">
                <a:ea typeface="Calibri" panose="020F0502020204030204" pitchFamily="34" charset="0"/>
              </a:rPr>
              <a:t>with</a:t>
            </a:r>
            <a:r>
              <a:rPr lang="en-GB" sz="1600" dirty="0">
                <a:effectLst/>
                <a:ea typeface="Calibri" panose="020F0502020204030204" pitchFamily="34" charset="0"/>
              </a:rPr>
              <a:t> previous years.</a:t>
            </a:r>
            <a:endParaRPr lang="en-GB" sz="1600" dirty="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11" name="Picture 10">
            <a:extLst>
              <a:ext uri="{FF2B5EF4-FFF2-40B4-BE49-F238E27FC236}">
                <a16:creationId xmlns:a16="http://schemas.microsoft.com/office/drawing/2014/main" id="{6754949D-869B-43D5-8DB6-D9CC593898B3}"/>
              </a:ext>
            </a:extLst>
          </p:cNvPr>
          <p:cNvPicPr>
            <a:picLocks noChangeAspect="1"/>
          </p:cNvPicPr>
          <p:nvPr/>
        </p:nvPicPr>
        <p:blipFill>
          <a:blip r:embed="rId4"/>
          <a:stretch>
            <a:fillRect/>
          </a:stretch>
        </p:blipFill>
        <p:spPr>
          <a:xfrm>
            <a:off x="7342344" y="1196094"/>
            <a:ext cx="3413756" cy="4794389"/>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069867"/>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2022 to ensure that it continued to reflect how primary care services are delivered and how patients experience them. This followed more substantial changes in 2021. </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In 2018 the questionnaire was redeveloped in response to substantial changes to primary care services as set out in the </a:t>
            </a:r>
            <a:r>
              <a:rPr lang="en-GB" sz="1400" dirty="0">
                <a:solidFill>
                  <a:srgbClr val="0563C1"/>
                </a:solidFill>
                <a:hlinkClick r:id="rId3">
                  <a:extLst>
                    <a:ext uri="{A12FA001-AC4F-418D-AE19-62706E023703}">
                      <ahyp:hlinkClr xmlns:ahyp="http://schemas.microsoft.com/office/drawing/2018/hyperlinkcolor" val="tx"/>
                    </a:ext>
                  </a:extLst>
                </a:hlinkClick>
              </a:rPr>
              <a:t>GP Forward View</a:t>
            </a:r>
            <a:r>
              <a:rPr lang="en-GB" sz="1400" dirty="0"/>
              <a:t>. </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85375"/>
            <a:ext cx="3620707" cy="6294031"/>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2022 questionnaire including past versions, and the Technical Annex for further information about the survey can be found here: </a:t>
            </a:r>
            <a:r>
              <a:rPr lang="en-GB" sz="1400" dirty="0">
                <a:solidFill>
                  <a:srgbClr val="0563C1"/>
                </a:solidFill>
                <a:hlinkClick r:id="rId4">
                  <a:extLst>
                    <a:ext uri="{A12FA001-AC4F-418D-AE19-62706E023703}">
                      <ahyp:hlinkClr xmlns:ahyp="http://schemas.microsoft.com/office/drawing/2018/hyperlinkcolor" val="tx"/>
                    </a:ext>
                  </a:extLst>
                </a:hlinkClick>
              </a:rPr>
              <a:t>https://gp-patient.co.uk/surveysandreports</a:t>
            </a:r>
            <a:r>
              <a:rPr lang="en-GB" sz="1400" dirty="0"/>
              <a:t>. </a:t>
            </a:r>
          </a:p>
          <a:p>
            <a:pPr marL="285750" indent="-285750">
              <a:lnSpc>
                <a:spcPct val="100000"/>
              </a:lnSpc>
              <a:spcBef>
                <a:spcPts val="200"/>
              </a:spcBef>
              <a:spcAft>
                <a:spcPts val="200"/>
              </a:spcAft>
              <a:buClr>
                <a:srgbClr val="005EB8"/>
              </a:buClr>
              <a:buSzPct val="150000"/>
              <a:buFont typeface="Arial" panose="020B0604020202020204" pitchFamily="34" charset="0"/>
              <a:buChar char="•"/>
            </a:pPr>
            <a:endParaRPr lang="en-GB" sz="1400" dirty="0"/>
          </a:p>
          <a:p>
            <a:pPr marL="285750" indent="-285750">
              <a:lnSpc>
                <a:spcPct val="100000"/>
              </a:lnSpc>
              <a:spcBef>
                <a:spcPts val="200"/>
              </a:spcBef>
              <a:spcAft>
                <a:spcPts val="200"/>
              </a:spcAft>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does not include qualitative data which limits the detail provided by the results.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a:p>
            <a:pPr marL="179388" indent="-179388">
              <a:buClr>
                <a:srgbClr val="005EB8"/>
              </a:buClr>
              <a:buSzPct val="150000"/>
              <a:buFont typeface="Arial" panose="020B0604020202020204" pitchFamily="34" charset="0"/>
              <a:buChar char="•"/>
            </a:pPr>
            <a:endParaRPr lang="en-GB" sz="1400" dirty="0"/>
          </a:p>
          <a:p>
            <a:pPr>
              <a:buClr>
                <a:srgbClr val="005EB8"/>
              </a:buClr>
              <a:buSzPct val="150000"/>
            </a:pPr>
            <a:endParaRPr lang="en-GB" sz="1400" dirty="0"/>
          </a:p>
          <a:p>
            <a:pPr marL="179388" indent="-179388">
              <a:lnSpc>
                <a:spcPct val="100000"/>
              </a:lnSpc>
              <a:buClr>
                <a:srgbClr val="005EB8"/>
              </a:buClr>
              <a:buSzPct val="150000"/>
              <a:buFont typeface="Arial" panose="020B0604020202020204" pitchFamily="34" charset="0"/>
              <a:buChar char="•"/>
            </a:pPr>
            <a:endParaRPr lang="en-GB" sz="1400" kern="0" dirty="0">
              <a:latin typeface="Arial MT Std Light" pitchFamily="34" charset="0"/>
            </a:endParaRPr>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endParaRPr lang="en-GB" sz="1400" dirty="0"/>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30113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report providing more detail at PCN level can be found here: </a:t>
            </a:r>
            <a:r>
              <a:rPr lang="en-GB" dirty="0">
                <a:hlinkClick r:id="rId3"/>
              </a:rPr>
              <a:t>https://www.gp-patient.co.uk/pcn-report</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31741"/>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Parent CCG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117584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121645"/>
            <a:ext cx="11492173" cy="5522508"/>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base size) is stated for each question. The total number of responses is shown at the bottom of each chart.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‘Good (total)’),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00000"/>
              <a:buFont typeface="Arial" panose="020B0604020202020204" pitchFamily="34" charset="0"/>
              <a:buChar char="•"/>
            </a:pPr>
            <a:r>
              <a:rPr lang="en-GB" sz="1400" dirty="0"/>
              <a:t>2022: refers to the 2022 survey (fieldwork 10 January to 11 April 2022) </a:t>
            </a:r>
          </a:p>
          <a:p>
            <a:pPr marL="552450" lvl="1" indent="-285750">
              <a:lnSpc>
                <a:spcPct val="100000"/>
              </a:lnSpc>
              <a:buClr>
                <a:srgbClr val="005EB8"/>
              </a:buClr>
              <a:buSzPct val="100000"/>
              <a:buFont typeface="Arial" panose="020B0604020202020204" pitchFamily="34" charset="0"/>
              <a:buChar char="•"/>
            </a:pPr>
            <a:r>
              <a:rPr lang="en-GB" sz="1400" dirty="0"/>
              <a:t>2021: refers to the 2021 survey (fieldwork 4 January to 6 April 2021) </a:t>
            </a:r>
          </a:p>
          <a:p>
            <a:pPr marL="552450" lvl="1" indent="-285750">
              <a:lnSpc>
                <a:spcPct val="100000"/>
              </a:lnSpc>
              <a:buClr>
                <a:srgbClr val="005EB8"/>
              </a:buClr>
              <a:buSzPct val="100000"/>
              <a:buFont typeface="Arial" panose="020B0604020202020204" pitchFamily="34" charset="0"/>
              <a:buChar char="•"/>
            </a:pPr>
            <a:r>
              <a:rPr lang="en-GB" sz="1400" dirty="0"/>
              <a:t>2020: refers to the 2020 survey (fieldwork 2 January to 6 April 2020) </a:t>
            </a:r>
          </a:p>
          <a:p>
            <a:pPr marL="285750" indent="-285750">
              <a:lnSpc>
                <a:spcPct val="100000"/>
              </a:lnSpc>
              <a:buClr>
                <a:srgbClr val="005EB8"/>
              </a:buClr>
              <a:buSzPct val="150000"/>
              <a:buFont typeface="Arial" panose="020B0604020202020204" pitchFamily="34" charset="0"/>
              <a:buChar char="•"/>
            </a:pPr>
            <a:r>
              <a:rPr lang="en-GB" sz="1400" dirty="0"/>
              <a:t>The</a:t>
            </a:r>
            <a:r>
              <a:rPr lang="en-GB" sz="1400" dirty="0">
                <a:effectLst/>
                <a:ea typeface="Calibri" panose="020F0502020204030204" pitchFamily="34" charset="0"/>
              </a:rPr>
              <a:t> ICS presented in this slide pack has had a boundary change as noted by NHS Digital on the following page ‘</a:t>
            </a:r>
            <a:r>
              <a:rPr lang="en-GB" sz="1400" u="sng" dirty="0">
                <a:solidFill>
                  <a:srgbClr val="0563C1"/>
                </a:solidFill>
                <a:effectLst/>
                <a:ea typeface="Calibri" panose="020F0502020204030204" pitchFamily="34" charset="0"/>
                <a:hlinkClick r:id="rId3"/>
              </a:rPr>
              <a:t>Integrated Care Boards - NHS Digital</a:t>
            </a:r>
            <a:r>
              <a:rPr lang="en-GB" sz="1400" u="sng" dirty="0">
                <a:solidFill>
                  <a:srgbClr val="0563C1"/>
                </a:solidFill>
                <a:effectLst/>
                <a:ea typeface="Calibri" panose="020F0502020204030204" pitchFamily="34" charset="0"/>
              </a:rPr>
              <a:t>’</a:t>
            </a:r>
            <a:r>
              <a:rPr lang="en-GB" sz="1400" u="none" strike="noStrike" dirty="0">
                <a:solidFill>
                  <a:srgbClr val="0563C1"/>
                </a:solidFill>
                <a:effectLst/>
                <a:ea typeface="Calibri" panose="020F0502020204030204" pitchFamily="34" charset="0"/>
              </a:rPr>
              <a:t>. </a:t>
            </a:r>
            <a:r>
              <a:rPr lang="en-GB" sz="1400" dirty="0">
                <a:effectLst/>
                <a:ea typeface="Calibri" panose="020F0502020204030204" pitchFamily="34" charset="0"/>
              </a:rPr>
              <a:t>Please bear this in mind when comparing the latest 2022 results </a:t>
            </a:r>
            <a:r>
              <a:rPr lang="en-GB" sz="1400" dirty="0">
                <a:ea typeface="Calibri" panose="020F0502020204030204" pitchFamily="34" charset="0"/>
              </a:rPr>
              <a:t>with</a:t>
            </a:r>
            <a:r>
              <a:rPr lang="en-GB" sz="1400" dirty="0">
                <a:effectLst/>
                <a:ea typeface="Calibri" panose="020F0502020204030204" pitchFamily="34" charset="0"/>
              </a:rPr>
              <a:t> previous years.</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3556548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0" name="Espace réservé du pied de page 4">
            <a:extLst>
              <a:ext uri="{FF2B5EF4-FFF2-40B4-BE49-F238E27FC236}">
                <a16:creationId xmlns:a16="http://schemas.microsoft.com/office/drawing/2014/main" id="{EF58403C-BF32-8BC2-9BE2-84CA88985BED}"/>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294201"/>
            <a:ext cx="9341700" cy="555912"/>
          </a:xfrm>
        </p:spPr>
        <p:txBody>
          <a:bodyPr/>
          <a:lstStyle/>
          <a:p>
            <a:r>
              <a:rPr lang="en-GB"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67071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28699741"/>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51946477"/>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14%</a:t>
                      </a: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1575808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367091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1921214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4401483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190798182"/>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(709,235); ICS 2022 (7,700); ICS 2021 (8,849); ICS 2020 (7,708);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219 to 940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21137717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0771936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577505164"/>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25009128"/>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294397638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63109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29" name="TextBox 28">
            <a:extLst>
              <a:ext uri="{FF2B5EF4-FFF2-40B4-BE49-F238E27FC236}">
                <a16:creationId xmlns:a16="http://schemas.microsoft.com/office/drawing/2014/main" id="{213FCDA0-ADFC-A485-C074-197C1CCEA004}"/>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 compares to other ICSs within the region</a:t>
            </a:r>
            <a:endParaRPr lang="en-GB" sz="20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1072" y="3435214"/>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26751"/>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1386889529"/>
              </p:ext>
            </p:extLst>
          </p:nvPr>
        </p:nvGraphicFramePr>
        <p:xfrm>
          <a:off x="7056839" y="3848419"/>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79%</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622999"/>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62" name="D_c7719aebe0e7e481" descr="I:\DATA\Dispatch\GPPS\Maps for slide packs\Area Team\AT_Q44.JPG.png">
            <a:extLst>
              <a:ext uri="{FF2B5EF4-FFF2-40B4-BE49-F238E27FC236}">
                <a16:creationId xmlns:a16="http://schemas.microsoft.com/office/drawing/2014/main" id="{9918D35F-FBA4-4FEA-ABD0-DFE1094BD5C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6024" y="1777855"/>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62">
            <a:extLst>
              <a:ext uri="{FF2B5EF4-FFF2-40B4-BE49-F238E27FC236}">
                <a16:creationId xmlns:a16="http://schemas.microsoft.com/office/drawing/2014/main" id="{68C7FB4D-FC2A-475E-A2B6-48A87EB570F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259785" y="1750078"/>
            <a:ext cx="3167551" cy="1687065"/>
          </a:xfrm>
          <a:prstGeom prst="rect">
            <a:avLst/>
          </a:prstGeom>
        </p:spPr>
      </p:pic>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160858117"/>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209805470"/>
              </p:ext>
            </p:extLst>
          </p:nvPr>
        </p:nvGraphicFramePr>
        <p:xfrm>
          <a:off x="5259785" y="6172348"/>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dirty="0">
                          <a:solidFill>
                            <a:schemeClr val="tx1"/>
                          </a:solidFill>
                        </a:rPr>
                        <a:t>Base: All those completing a questionnaire: ICS bases range from 6,015 to 44,352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685412116"/>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668990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a:t>
            </a:r>
            <a:r>
              <a:rPr lang="en-GB" sz="3200" dirty="0" err="1"/>
              <a:t>PCNs</a:t>
            </a:r>
            <a:r>
              <a:rPr lang="en-GB" sz="3200" dirty="0"/>
              <a:t> within the ICS compare</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816834581"/>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66608580"/>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TRIANGLE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BRACKLEY &amp; TOWCESTER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8280383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86715109"/>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National (709,235); ICS (7,700); </a:t>
                      </a:r>
                      <a:r>
                        <a:rPr lang="en-GB" sz="700" b="0" dirty="0" err="1">
                          <a:solidFill>
                            <a:schemeClr val="tx1"/>
                          </a:solidFill>
                        </a:rPr>
                        <a:t>PCN</a:t>
                      </a:r>
                      <a:r>
                        <a:rPr lang="en-GB" sz="700" b="0" dirty="0">
                          <a:solidFill>
                            <a:schemeClr val="tx1"/>
                          </a:solidFill>
                        </a:rPr>
                        <a:t> bases range from 219 to 940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5532141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8717154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5C796967-55DE-B2E8-07F8-F2BF32780D0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27702" y="178323"/>
            <a:ext cx="9341700" cy="775597"/>
          </a:xfrm>
        </p:spPr>
        <p:txBody>
          <a:bodyPr/>
          <a:lstStyle/>
          <a:p>
            <a:r>
              <a:rPr lang="en-GB" sz="3200" dirty="0"/>
              <a:t>Ease of getting through to GP practice on the phone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64657882"/>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7409223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8942799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47132453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7621505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203089131"/>
              </p:ext>
            </p:extLst>
          </p:nvPr>
        </p:nvGraphicFramePr>
        <p:xfrm>
          <a:off x="470371" y="584168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(687,159); ICS 2022 (7,409); ICS 2021 (8,548); ICS 2020 (7,549);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205 to 912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8044968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59401525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8305268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110993955"/>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20997975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123523471"/>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29" name="TextBox 28">
            <a:extLst>
              <a:ext uri="{FF2B5EF4-FFF2-40B4-BE49-F238E27FC236}">
                <a16:creationId xmlns:a16="http://schemas.microsoft.com/office/drawing/2014/main" id="{14994BFD-D930-AD6C-0AA6-4FFDBAC2B496}"/>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5" y="126268"/>
            <a:ext cx="9394280" cy="953732"/>
          </a:xfrm>
        </p:spPr>
        <p:txBody>
          <a:bodyPr/>
          <a:lstStyle/>
          <a:p>
            <a:r>
              <a:rPr lang="en-GB" sz="3200" dirty="0"/>
              <a:t>Ease of getting through to GP practice on the </a:t>
            </a:r>
            <a:br>
              <a:rPr lang="en-GB" sz="3200" dirty="0"/>
            </a:br>
            <a:r>
              <a:rPr lang="en-GB" sz="3200" dirty="0"/>
              <a:t>phone:</a:t>
            </a:r>
            <a:r>
              <a:rPr lang="en-GB" sz="3600" dirty="0"/>
              <a:t> </a:t>
            </a: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1171137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85623417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56749383"/>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TRIANGLE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655567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399904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28955829"/>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rPr>
                        <a:t>Base: Asked of all patients. Patients who selected ‘Haven’t tried’ have been excluded: National (687,159); ICS (7,409); </a:t>
                      </a:r>
                      <a:r>
                        <a:rPr lang="en-GB" sz="700" b="0" dirty="0" err="1">
                          <a:solidFill>
                            <a:schemeClr val="tx1"/>
                          </a:solidFill>
                        </a:rPr>
                        <a:t>PCN</a:t>
                      </a:r>
                      <a:r>
                        <a:rPr lang="en-GB" sz="700" b="0" dirty="0">
                          <a:solidFill>
                            <a:schemeClr val="tx1"/>
                          </a:solidFill>
                        </a:rPr>
                        <a:t> bases range from 205 to 912</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0804"/>
            <a:ext cx="9341700" cy="510958"/>
          </a:xfrm>
        </p:spPr>
        <p:txBody>
          <a:bodyPr/>
          <a:lstStyle/>
          <a:p>
            <a:r>
              <a:rPr lang="en-GB" sz="3200" dirty="0"/>
              <a:t>Helpfulness of receptionists at GP practice</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6620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0605879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1691400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18%</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7026426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577028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8202744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064727964"/>
              </p:ext>
            </p:extLst>
          </p:nvPr>
        </p:nvGraphicFramePr>
        <p:xfrm>
          <a:off x="437230" y="5826216"/>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Patients who selected ‘Don’t know’ have been excluded: National (685,426); ICS 2022 (7,409); ICS 2021 (8,608); ICS 2020 (7,652);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212 to 917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6213699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82784571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0325056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46181150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01194602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969636069"/>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626563"/>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29" name="TextBox 28">
            <a:extLst>
              <a:ext uri="{FF2B5EF4-FFF2-40B4-BE49-F238E27FC236}">
                <a16:creationId xmlns:a16="http://schemas.microsoft.com/office/drawing/2014/main" id="{09E9264D-9577-63BB-3D02-C6053C911200}"/>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 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3656046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97783287"/>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M-WEB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DAVENTRY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5237571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828666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78480568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graphicFrame>
        <p:nvGraphicFramePr>
          <p:cNvPr id="20" name="D_93982943796358f0_CalcTable">
            <a:extLst>
              <a:ext uri="{FF2B5EF4-FFF2-40B4-BE49-F238E27FC236}">
                <a16:creationId xmlns:a16="http://schemas.microsoft.com/office/drawing/2014/main" id="{EB77B7D8-C97F-4412-AA3B-529847A61AAE}"/>
              </a:ext>
            </a:extLst>
          </p:cNvPr>
          <p:cNvGraphicFramePr>
            <a:graphicFrameLocks noGrp="1"/>
          </p:cNvGraphicFramePr>
          <p:nvPr>
            <p:extLst>
              <p:ext uri="{D42A27DB-BD31-4B8C-83A1-F6EECF244321}">
                <p14:modId xmlns:p14="http://schemas.microsoft.com/office/powerpoint/2010/main" val="1360960138"/>
              </p:ext>
            </p:extLst>
          </p:nvPr>
        </p:nvGraphicFramePr>
        <p:xfrm>
          <a:off x="545473" y="5709933"/>
          <a:ext cx="8138444" cy="198120"/>
        </p:xfrm>
        <a:graphic>
          <a:graphicData uri="http://schemas.openxmlformats.org/drawingml/2006/table">
            <a:tbl>
              <a:tblPr firstRow="1" bandRow="1">
                <a:tableStyleId>{5C22544A-7EE6-4342-B048-85BDC9FD1C3A}</a:tableStyleId>
              </a:tblPr>
              <a:tblGrid>
                <a:gridCol w="8138444">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latin typeface="Arial" panose="020B0604020202020204" pitchFamily="34" charset="0"/>
                        </a:rPr>
                        <a:t>Base: Asked of all patients. Patients who selected ‘Don’t know’ have been excluded: National (685,426); ICS 2022 (7,409); </a:t>
                      </a:r>
                      <a:r>
                        <a:rPr lang="en-GB" sz="700" b="0" dirty="0" err="1">
                          <a:solidFill>
                            <a:schemeClr val="tx1"/>
                          </a:solidFill>
                          <a:latin typeface="Arial" panose="020B0604020202020204" pitchFamily="34" charset="0"/>
                        </a:rPr>
                        <a:t>PCN</a:t>
                      </a:r>
                      <a:r>
                        <a:rPr lang="en-GB" sz="700" b="0" dirty="0">
                          <a:solidFill>
                            <a:schemeClr val="tx1"/>
                          </a:solidFill>
                          <a:latin typeface="Arial" panose="020B0604020202020204" pitchFamily="34" charset="0"/>
                        </a:rPr>
                        <a:t> bases range from 212 to 917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Access to online services</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1BB0C56A-E69F-51B7-F9F1-B1CFC65AA10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61760328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339078"/>
            <a:ext cx="9342437" cy="582094"/>
          </a:xfrm>
        </p:spPr>
        <p:txBody>
          <a:bodyPr/>
          <a:lstStyle/>
          <a:p>
            <a:r>
              <a:rPr lang="en-GB" sz="3600" dirty="0"/>
              <a:t>Online service use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3430992532"/>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all patients: National (706,605); ICS 2022 (7,669);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218 to 946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17766556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67211936"/>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662456"/>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39300047"/>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31%</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41331263"/>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782623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603529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251778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dirty="0">
                          <a:solidFill>
                            <a:srgbClr val="75838F"/>
                          </a:solidFill>
                        </a:rPr>
                        <a:t>50%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83%</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1613915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dirty="0">
                          <a:solidFill>
                            <a:schemeClr val="tx1"/>
                          </a:solidFill>
                          <a:latin typeface="Arial" panose="020B0604020202020204" pitchFamily="34" charset="0"/>
                        </a:rPr>
                        <a:t>Base: Asked of all patients. Patients who selected ‘Haven’t tried’ have been excluded: National (381,986); ICS 2022 (4,250); ICS 2021 (4,328); ICS 2020 (3,456);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111 to 443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135899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5982813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40041980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218798006"/>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248139937"/>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59273685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3" name="Title 4">
            <a:extLst>
              <a:ext uri="{FF2B5EF4-FFF2-40B4-BE49-F238E27FC236}">
                <a16:creationId xmlns:a16="http://schemas.microsoft.com/office/drawing/2014/main" id="{C8606F0B-2A12-4346-88A8-746B5D91ED28}"/>
              </a:ext>
            </a:extLst>
          </p:cNvPr>
          <p:cNvSpPr>
            <a:spLocks noGrp="1"/>
          </p:cNvSpPr>
          <p:nvPr>
            <p:ph type="title"/>
          </p:nvPr>
        </p:nvSpPr>
        <p:spPr>
          <a:xfrm>
            <a:off x="437230" y="238258"/>
            <a:ext cx="9341700" cy="775597"/>
          </a:xfrm>
        </p:spPr>
        <p:txBody>
          <a:bodyPr/>
          <a:lstStyle/>
          <a:p>
            <a:r>
              <a:rPr lang="en-GB" sz="3600" dirty="0"/>
              <a:t>Ease of use of practice website</a:t>
            </a:r>
          </a:p>
        </p:txBody>
      </p:sp>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(40%).</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626998"/>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1" name="TextBox 40">
            <a:extLst>
              <a:ext uri="{FF2B5EF4-FFF2-40B4-BE49-F238E27FC236}">
                <a16:creationId xmlns:a16="http://schemas.microsoft.com/office/drawing/2014/main" id="{769F1312-9B65-C2B9-8349-767DA8059162}"/>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6151235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16195905"/>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ROCKINGHAM FOREST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BRACKLEY &amp; TOWCESTER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9341523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788068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49261504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‘Haven’t tried’ have been excluded: National (381,986); ICS 2022 (4,250); </a:t>
                      </a:r>
                      <a:r>
                        <a:rPr lang="en-GB" sz="700" b="0" dirty="0" err="1">
                          <a:solidFill>
                            <a:schemeClr val="tx1"/>
                          </a:solidFill>
                        </a:rPr>
                        <a:t>PCN</a:t>
                      </a:r>
                      <a:r>
                        <a:rPr lang="en-GB" sz="700" b="0" dirty="0">
                          <a:solidFill>
                            <a:schemeClr val="tx1"/>
                          </a:solidFill>
                        </a:rPr>
                        <a:t> bases range from 111 to 443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76218745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PCNs within the ICS compare</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0B4FC6C4-7246-8247-D7A7-9DE77F91B97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45483" y="1879543"/>
            <a:ext cx="4581068"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7406972" y="1879543"/>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971694" y="1877307"/>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560635" y="5608426"/>
            <a:ext cx="296490" cy="253279"/>
          </a:xfrm>
          <a:prstGeom prst="rect">
            <a:avLst/>
          </a:prstGeom>
        </p:spPr>
      </p:pic>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078"/>
            <a:ext cx="9594332" cy="591848"/>
          </a:xfrm>
        </p:spPr>
        <p:txBody>
          <a:bodyPr/>
          <a:lstStyle/>
          <a:p>
            <a:r>
              <a:rPr lang="en-GB" sz="3200" dirty="0"/>
              <a:t>Choice of appointment</a:t>
            </a:r>
            <a:endParaRPr lang="en-GB" sz="2000" dirty="0"/>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057237901"/>
              </p:ext>
            </p:extLst>
          </p:nvPr>
        </p:nvGraphicFramePr>
        <p:xfrm>
          <a:off x="7128344" y="2911829"/>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45%</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539320130"/>
              </p:ext>
            </p:extLst>
          </p:nvPr>
        </p:nvGraphicFramePr>
        <p:xfrm>
          <a:off x="9738573" y="2926699"/>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41%</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7228490" y="2431600"/>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5398" y="2431599"/>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932155" y="4474809"/>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935362" y="4558069"/>
            <a:ext cx="3988050"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461306734"/>
              </p:ext>
            </p:extLst>
          </p:nvPr>
        </p:nvGraphicFramePr>
        <p:xfrm>
          <a:off x="4694396" y="4826351"/>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71147146"/>
              </p:ext>
            </p:extLst>
          </p:nvPr>
        </p:nvGraphicFramePr>
        <p:xfrm>
          <a:off x="5943901" y="474361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998518404"/>
              </p:ext>
            </p:extLst>
          </p:nvPr>
        </p:nvGraphicFramePr>
        <p:xfrm>
          <a:off x="437230" y="570361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(530,428); ICS 2022 (5,809);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176 to 709</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443667068"/>
              </p:ext>
            </p:extLst>
          </p:nvPr>
        </p:nvGraphicFramePr>
        <p:xfrm>
          <a:off x="624315" y="2176917"/>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17590034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350575035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24312415"/>
              </p:ext>
            </p:extLst>
          </p:nvPr>
        </p:nvGraphicFramePr>
        <p:xfrm>
          <a:off x="4927926" y="505604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42906494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8857125" y="5525311"/>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PCNs within the ICSs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5807012"/>
              </p:ext>
            </p:extLst>
          </p:nvPr>
        </p:nvGraphicFramePr>
        <p:xfrm>
          <a:off x="450000" y="1821751"/>
          <a:ext cx="8412645" cy="4142486"/>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68315533"/>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MMWF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0974930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487338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705331694"/>
              </p:ext>
            </p:extLst>
          </p:nvPr>
        </p:nvGraphicFramePr>
        <p:xfrm>
          <a:off x="532734" y="5672571"/>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did not need a choice’ or ‘Can’t remember’ have been excluded: National (530,428); ICS 2022 (5,809); </a:t>
                      </a:r>
                      <a:r>
                        <a:rPr lang="en-GB" sz="700" b="0" dirty="0" err="1">
                          <a:solidFill>
                            <a:schemeClr val="tx1"/>
                          </a:solidFill>
                        </a:rPr>
                        <a:t>PCN</a:t>
                      </a:r>
                      <a:r>
                        <a:rPr lang="en-GB" sz="700" b="0" dirty="0">
                          <a:solidFill>
                            <a:schemeClr val="tx1"/>
                          </a:solidFill>
                        </a:rPr>
                        <a:t> bases range from 176 to 709</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53302726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7909954" y="1916637"/>
            <a:ext cx="4536853" cy="246221"/>
          </a:xfrm>
          <a:prstGeom prst="rect">
            <a:avLst/>
          </a:prstGeom>
          <a:noFill/>
        </p:spPr>
        <p:txBody>
          <a:bodyPr wrap="square" lIns="0" tIns="0" rIns="0" bIns="0" rtlCol="0" anchor="b">
            <a:spAutoFit/>
          </a:bodyPr>
          <a:lstStyle/>
          <a:p>
            <a:pPr algn="l"/>
            <a:r>
              <a:rPr lang="en-GB" sz="1600" b="1" dirty="0"/>
              <a:t>Comparison of results</a:t>
            </a:r>
          </a:p>
        </p:txBody>
      </p: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5460980" y="2090140"/>
            <a:ext cx="2927" cy="209878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34" name="Title 4">
            <a:extLst>
              <a:ext uri="{FF2B5EF4-FFF2-40B4-BE49-F238E27FC236}">
                <a16:creationId xmlns:a16="http://schemas.microsoft.com/office/drawing/2014/main" id="{3617CF64-8CED-4B35-9658-85224BC44B3E}"/>
              </a:ext>
            </a:extLst>
          </p:cNvPr>
          <p:cNvSpPr>
            <a:spLocks noGrp="1"/>
          </p:cNvSpPr>
          <p:nvPr>
            <p:ph type="title"/>
          </p:nvPr>
        </p:nvSpPr>
        <p:spPr>
          <a:xfrm>
            <a:off x="437230" y="291932"/>
            <a:ext cx="9594332" cy="640004"/>
          </a:xfrm>
        </p:spPr>
        <p:txBody>
          <a:bodyPr/>
          <a:lstStyle/>
          <a:p>
            <a:r>
              <a:rPr lang="en-GB" sz="3200" dirty="0"/>
              <a:t>Satisfaction with appointment offered</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903890138"/>
              </p:ext>
            </p:extLst>
          </p:nvPr>
        </p:nvGraphicFramePr>
        <p:xfrm>
          <a:off x="6096000" y="2923977"/>
          <a:ext cx="2980215" cy="1383477"/>
        </p:xfrm>
        <a:graphic>
          <a:graphicData uri="http://schemas.openxmlformats.org/drawingml/2006/table">
            <a:tbl>
              <a:tblPr firstRow="1" bandRow="1">
                <a:tableStyleId>{5C22544A-7EE6-4342-B048-85BDC9FD1C3A}</a:tableStyleId>
              </a:tblPr>
              <a:tblGrid>
                <a:gridCol w="993405">
                  <a:extLst>
                    <a:ext uri="{9D8B030D-6E8A-4147-A177-3AD203B41FA5}">
                      <a16:colId xmlns:a16="http://schemas.microsoft.com/office/drawing/2014/main" val="2098080960"/>
                    </a:ext>
                  </a:extLst>
                </a:gridCol>
                <a:gridCol w="993405">
                  <a:extLst>
                    <a:ext uri="{9D8B030D-6E8A-4147-A177-3AD203B41FA5}">
                      <a16:colId xmlns:a16="http://schemas.microsoft.com/office/drawing/2014/main" val="3054108530"/>
                    </a:ext>
                  </a:extLst>
                </a:gridCol>
                <a:gridCol w="993405">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532565106"/>
              </p:ext>
            </p:extLst>
          </p:nvPr>
        </p:nvGraphicFramePr>
        <p:xfrm>
          <a:off x="9280941" y="2936011"/>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a:t>
                      </a: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6602165" y="2565741"/>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674139" y="2504470"/>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3588640" y="4496624"/>
            <a:ext cx="3991257"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3600650" y="4615106"/>
            <a:ext cx="399125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2310311230"/>
              </p:ext>
            </p:extLst>
          </p:nvPr>
        </p:nvGraphicFramePr>
        <p:xfrm>
          <a:off x="413465" y="5658271"/>
          <a:ext cx="2811175" cy="701040"/>
        </p:xfrm>
        <a:graphic>
          <a:graphicData uri="http://schemas.openxmlformats.org/drawingml/2006/table">
            <a:tbl>
              <a:tblPr firstRow="1" bandRow="1">
                <a:tableStyleId>{5C22544A-7EE6-4342-B048-85BDC9FD1C3A}</a:tableStyleId>
              </a:tblPr>
              <a:tblGrid>
                <a:gridCol w="2811175">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(594,163); ICS 2022 (6,368);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189 to 750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924021840"/>
              </p:ext>
            </p:extLst>
          </p:nvPr>
        </p:nvGraphicFramePr>
        <p:xfrm>
          <a:off x="4416054" y="4911408"/>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2066066639"/>
              </p:ext>
            </p:extLst>
          </p:nvPr>
        </p:nvGraphicFramePr>
        <p:xfrm>
          <a:off x="5636618" y="4870524"/>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7" name="D_6d93fbdbc54d0dd8_CalcTable">
            <a:extLst>
              <a:ext uri="{FF2B5EF4-FFF2-40B4-BE49-F238E27FC236}">
                <a16:creationId xmlns:a16="http://schemas.microsoft.com/office/drawing/2014/main" id="{7AB9FEA1-DB23-4DE2-AA1F-044D38661D63}"/>
              </a:ext>
            </a:extLst>
          </p:cNvPr>
          <p:cNvGraphicFramePr>
            <a:graphicFrameLocks noGrp="1"/>
          </p:cNvGraphicFramePr>
          <p:nvPr>
            <p:extLst>
              <p:ext uri="{D42A27DB-BD31-4B8C-83A1-F6EECF244321}">
                <p14:modId xmlns:p14="http://schemas.microsoft.com/office/powerpoint/2010/main" val="2150484984"/>
              </p:ext>
            </p:extLst>
          </p:nvPr>
        </p:nvGraphicFramePr>
        <p:xfrm>
          <a:off x="4659916" y="51729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0858889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8" name="D_6d93fbdbc54d0dd8" hidden="1">
            <a:extLst>
              <a:ext uri="{FF2B5EF4-FFF2-40B4-BE49-F238E27FC236}">
                <a16:creationId xmlns:a16="http://schemas.microsoft.com/office/drawing/2014/main" id="{17F9753A-2EFC-43AE-A627-E4168B9165CF}"/>
              </a:ext>
            </a:extLst>
          </p:cNvPr>
          <p:cNvGraphicFramePr/>
          <p:nvPr>
            <p:extLst>
              <p:ext uri="{D42A27DB-BD31-4B8C-83A1-F6EECF244321}">
                <p14:modId xmlns:p14="http://schemas.microsoft.com/office/powerpoint/2010/main" val="104796749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377741624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23980" y="1916637"/>
            <a:ext cx="4581068" cy="246221"/>
          </a:xfrm>
          <a:prstGeom prst="rect">
            <a:avLst/>
          </a:prstGeom>
          <a:noFill/>
        </p:spPr>
        <p:txBody>
          <a:bodyPr wrap="square" lIns="0" tIns="0" rIns="0" bIns="0" rtlCol="0" anchor="b">
            <a:spAutoFit/>
          </a:bodyPr>
          <a:lstStyle/>
          <a:p>
            <a:pPr algn="l"/>
            <a:r>
              <a:rPr lang="en-GB" sz="1600" b="1" dirty="0"/>
              <a:t>ICS result</a:t>
            </a:r>
          </a:p>
        </p:txBody>
      </p:sp>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1907885207"/>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8"/>
          </a:graphicData>
        </a:graphic>
      </p:graphicFrame>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9" cstate="email">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269961" y="5238146"/>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9509882" y="5257064"/>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509323" y="5336422"/>
            <a:ext cx="2899083" cy="123111"/>
          </a:xfrm>
          <a:prstGeom prst="rect">
            <a:avLst/>
          </a:prstGeom>
          <a:noFill/>
        </p:spPr>
        <p:txBody>
          <a:bodyPr wrap="square" lIns="0" tIns="0" rIns="0" bIns="0" rtlCol="0">
            <a:spAutoFit/>
          </a:bodyPr>
          <a:lstStyle/>
          <a:p>
            <a:pPr algn="l"/>
            <a:r>
              <a:rPr lang="en-GB" sz="800" dirty="0"/>
              <a:t>¹Excluding those who said 'I was not offered an appointment’ (13%)</a:t>
            </a:r>
          </a:p>
        </p:txBody>
      </p:sp>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9619902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27572129"/>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1314115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523637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49404312"/>
              </p:ext>
            </p:extLst>
          </p:nvPr>
        </p:nvGraphicFramePr>
        <p:xfrm>
          <a:off x="450000" y="5691589"/>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Patients who selected ‘I was not offered an appointment’ have been excluded: National (594,163); ICS 2022 (6,368); </a:t>
                      </a:r>
                      <a:r>
                        <a:rPr lang="en-GB" sz="700" b="0" dirty="0" err="1">
                          <a:solidFill>
                            <a:schemeClr val="tx1"/>
                          </a:solidFill>
                        </a:rPr>
                        <a:t>PCN</a:t>
                      </a:r>
                      <a:r>
                        <a:rPr lang="en-GB" sz="700" b="0" dirty="0">
                          <a:solidFill>
                            <a:schemeClr val="tx1"/>
                          </a:solidFill>
                        </a:rPr>
                        <a:t> bases range from 189 to 750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93829858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011699480"/>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59462"/>
            <a:ext cx="11534190" cy="862373"/>
          </a:xfrm>
        </p:spPr>
        <p:txBody>
          <a:bodyPr/>
          <a:lstStyle/>
          <a:p>
            <a:r>
              <a:rPr lang="en-GB" sz="3200" dirty="0"/>
              <a:t>What patients do when they did not get an </a:t>
            </a:r>
            <a:br>
              <a:rPr lang="en-GB" sz="3200" dirty="0"/>
            </a:br>
            <a:r>
              <a:rPr lang="en-GB" sz="3200" dirty="0"/>
              <a:t>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(88,838); ICS 2022 (1,026)</a:t>
            </a:r>
            <a:endParaRPr lang="en-GB" sz="800" kern="0" dirty="0">
              <a:solidFill>
                <a:schemeClr val="tx1"/>
              </a:solidFill>
            </a:endParaRPr>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10122"/>
            <a:ext cx="9341700" cy="611079"/>
          </a:xfrm>
        </p:spPr>
        <p:txBody>
          <a:bodyPr/>
          <a:lstStyle/>
          <a:p>
            <a:r>
              <a:rPr lang="en-GB" sz="3200" dirty="0"/>
              <a:t>Overall experience of making an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6607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05240937"/>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57954745"/>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63603308"/>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852784"/>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21457020"/>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79%</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346897158"/>
              </p:ext>
            </p:extLst>
          </p:nvPr>
        </p:nvGraphicFramePr>
        <p:xfrm>
          <a:off x="453474" y="5810193"/>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have tried to make an appointment since being registered with current GP practice: National (667,699); ICS 2022 (7,232); ICS 2021 (8,184); ICS 2020 (7,229);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211 to 880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noGrp="1" noDrilldown="1" noMove="1" noResize="1"/>
          </p:cNvGraphicFramePr>
          <p:nvPr>
            <p:extLst>
              <p:ext uri="{D42A27DB-BD31-4B8C-83A1-F6EECF244321}">
                <p14:modId xmlns:p14="http://schemas.microsoft.com/office/powerpoint/2010/main" val="3276958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4138835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38074700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74311300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375741128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625251"/>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35488066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29" name="TextBox 28">
            <a:extLst>
              <a:ext uri="{FF2B5EF4-FFF2-40B4-BE49-F238E27FC236}">
                <a16:creationId xmlns:a16="http://schemas.microsoft.com/office/drawing/2014/main" id="{C0C9AF06-2ADE-5E6A-7EDD-B9042D6824C4}"/>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a:t>
            </a:r>
            <a:r>
              <a:rPr lang="en-GB" sz="1600" b="1" u="sng" dirty="0">
                <a:solidFill>
                  <a:schemeClr val="bg1"/>
                </a:solidFill>
              </a:rPr>
              <a:t>making</a:t>
            </a:r>
            <a:r>
              <a:rPr lang="en-GB" sz="1600" b="1" dirty="0">
                <a:solidFill>
                  <a:schemeClr val="bg1"/>
                </a:solidFill>
              </a:rPr>
              <a:t>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316855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58022240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05382578"/>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TRIANGLE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3089655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9861123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422218958"/>
              </p:ext>
            </p:extLst>
          </p:nvPr>
        </p:nvGraphicFramePr>
        <p:xfrm>
          <a:off x="532734" y="570415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have tried to make an appointment since being registered with current GP practice: National (667,699); ICS 2022 (7,232); </a:t>
                      </a:r>
                      <a:r>
                        <a:rPr lang="en-GB" sz="700" b="0" dirty="0" err="1">
                          <a:solidFill>
                            <a:schemeClr val="tx1"/>
                          </a:solidFill>
                        </a:rPr>
                        <a:t>PCN</a:t>
                      </a:r>
                      <a:r>
                        <a:rPr lang="en-GB" sz="700" b="0" dirty="0">
                          <a:solidFill>
                            <a:schemeClr val="tx1"/>
                          </a:solidFill>
                        </a:rPr>
                        <a:t> bases range from 211 to 880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7500711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2930964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9263" y="391873"/>
            <a:ext cx="9342437" cy="435709"/>
          </a:xfrm>
        </p:spPr>
        <p:txBody>
          <a:bodyPr/>
          <a:lstStyle/>
          <a:p>
            <a:r>
              <a:rPr lang="en-GB" sz="3200" dirty="0"/>
              <a:t>Type of appointment</a:t>
            </a:r>
            <a:endParaRPr lang="en-GB" sz="24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1073953396"/>
              </p:ext>
            </p:extLst>
          </p:nvPr>
        </p:nvGraphicFramePr>
        <p:xfrm>
          <a:off x="28611"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725099450"/>
              </p:ext>
            </p:extLst>
          </p:nvPr>
        </p:nvGraphicFramePr>
        <p:xfrm>
          <a:off x="800599" y="5584407"/>
          <a:ext cx="9496952" cy="273543"/>
        </p:xfrm>
        <a:graphic>
          <a:graphicData uri="http://schemas.openxmlformats.org/drawingml/2006/table">
            <a:tbl>
              <a:tblPr firstRow="1" bandRow="1">
                <a:tableStyleId>{5C22544A-7EE6-4342-B048-85BDC9FD1C3A}</a:tableStyleId>
              </a:tblPr>
              <a:tblGrid>
                <a:gridCol w="9496952">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were not offered an appointment or did not take the appointment offered: National (663,867); ICS 2022 (7,218); </a:t>
                      </a:r>
                      <a:r>
                        <a:rPr lang="en-GB" sz="800" b="0" dirty="0" err="1">
                          <a:solidFill>
                            <a:schemeClr val="tx1"/>
                          </a:solidFill>
                        </a:rPr>
                        <a:t>PCN</a:t>
                      </a:r>
                      <a:r>
                        <a:rPr lang="en-GB" sz="800" b="0" dirty="0">
                          <a:solidFill>
                            <a:schemeClr val="tx1"/>
                          </a:solidFill>
                        </a:rPr>
                        <a:t> bases range from 203 to 881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365669068"/>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6580" y="359126"/>
            <a:ext cx="9341700" cy="379207"/>
          </a:xfrm>
        </p:spPr>
        <p:txBody>
          <a:bodyPr/>
          <a:lstStyle/>
          <a:p>
            <a:r>
              <a:rPr lang="en-GB" sz="3200" dirty="0"/>
              <a:t>Given a time for appointment</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7150559" y="1880816"/>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5504633" y="1757833"/>
            <a:ext cx="0" cy="2310584"/>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7339392" y="2562845"/>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9202423" y="2562845"/>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41071129"/>
              </p:ext>
            </p:extLst>
          </p:nvPr>
        </p:nvGraphicFramePr>
        <p:xfrm>
          <a:off x="7191376" y="3005997"/>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1381517"/>
              </p:ext>
            </p:extLst>
          </p:nvPr>
        </p:nvGraphicFramePr>
        <p:xfrm>
          <a:off x="9100716" y="3005997"/>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3964157" y="4538368"/>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3965346" y="4670276"/>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497492486"/>
              </p:ext>
            </p:extLst>
          </p:nvPr>
        </p:nvGraphicFramePr>
        <p:xfrm>
          <a:off x="4527430" y="4919377"/>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48270741"/>
              </p:ext>
            </p:extLst>
          </p:nvPr>
        </p:nvGraphicFramePr>
        <p:xfrm>
          <a:off x="5747994" y="4878493"/>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30708762"/>
              </p:ext>
            </p:extLst>
          </p:nvPr>
        </p:nvGraphicFramePr>
        <p:xfrm>
          <a:off x="4735941" y="522899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98%</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448341538"/>
              </p:ext>
            </p:extLst>
          </p:nvPr>
        </p:nvGraphicFramePr>
        <p:xfrm>
          <a:off x="366356" y="5729871"/>
          <a:ext cx="3308661" cy="57912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(640,472); ICS 2022 (6,942);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193 to 854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noGrp="1" noDrilldown="1" noMove="1" noResize="1"/>
          </p:cNvGraphicFramePr>
          <p:nvPr>
            <p:extLst>
              <p:ext uri="{D42A27DB-BD31-4B8C-83A1-F6EECF244321}">
                <p14:modId xmlns:p14="http://schemas.microsoft.com/office/powerpoint/2010/main" val="33853385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5690989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6604124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45473" y="1880816"/>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3762156922"/>
              </p:ext>
            </p:extLst>
          </p:nvPr>
        </p:nvGraphicFramePr>
        <p:xfrm>
          <a:off x="616890" y="2035802"/>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58477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a:t>
            </a:r>
          </a:p>
          <a:p>
            <a:pPr algn="l"/>
            <a:endParaRPr lang="en-GB" sz="800" dirty="0">
              <a:latin typeface="+mn-lt"/>
            </a:endParaRPr>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PCNs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3609626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69758201"/>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GRAND UNION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9934030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208124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06973443"/>
              </p:ext>
            </p:extLst>
          </p:nvPr>
        </p:nvGraphicFramePr>
        <p:xfrm>
          <a:off x="589415" y="5673510"/>
          <a:ext cx="8317173" cy="30480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who had an appointment since being registered with current GP practice. Patients who selected ‘Can’t remember / don’t know’ have been excluded: National (640,472); ICS 2022 (6,942); </a:t>
                      </a:r>
                      <a:r>
                        <a:rPr lang="en-GB" sz="700" b="0" dirty="0" err="1">
                          <a:solidFill>
                            <a:schemeClr val="tx1"/>
                          </a:solidFill>
                        </a:rPr>
                        <a:t>PCN</a:t>
                      </a:r>
                      <a:r>
                        <a:rPr lang="en-GB" sz="700" b="0" dirty="0">
                          <a:solidFill>
                            <a:schemeClr val="tx1"/>
                          </a:solidFill>
                        </a:rPr>
                        <a:t> bases range from 193 to 854</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98008931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9B971061-FD03-8F1E-BB21-C855BFD7352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362157"/>
            <a:ext cx="9341700" cy="601891"/>
          </a:xfrm>
        </p:spPr>
        <p:txBody>
          <a:bodyPr/>
          <a:lstStyle/>
          <a:p>
            <a:r>
              <a:rPr lang="en-GB" sz="3200" dirty="0"/>
              <a:t>Satisfaction with appointment times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63716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73651549"/>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25%</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78827855"/>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23%</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176883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9555481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633478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74%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248991607"/>
              </p:ext>
            </p:extLst>
          </p:nvPr>
        </p:nvGraphicFramePr>
        <p:xfrm>
          <a:off x="457588" y="5684493"/>
          <a:ext cx="3295957" cy="579120"/>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dirty="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(600,933); ICS 2022 (6,368); ICS 2021 (7,698); ICS 2020 (7,061); </a:t>
                      </a:r>
                      <a:r>
                        <a:rPr lang="en-GB" sz="800" b="0" dirty="0" err="1">
                          <a:solidFill>
                            <a:schemeClr val="tx1"/>
                          </a:solidFill>
                          <a:latin typeface="Arial" panose="020B0604020202020204" pitchFamily="34" charset="0"/>
                          <a:cs typeface="Arial" panose="020B0604020202020204" pitchFamily="34" charset="0"/>
                        </a:rPr>
                        <a:t>PCN</a:t>
                      </a:r>
                      <a:r>
                        <a:rPr lang="en-GB" sz="800" b="0" dirty="0">
                          <a:solidFill>
                            <a:schemeClr val="tx1"/>
                          </a:solidFill>
                          <a:latin typeface="Arial" panose="020B0604020202020204" pitchFamily="34" charset="0"/>
                          <a:cs typeface="Arial" panose="020B0604020202020204" pitchFamily="34" charset="0"/>
                        </a:rPr>
                        <a:t> bases range from 183 to 743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267739856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4215098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8257275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535865674"/>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4179096285"/>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632085"/>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022654407"/>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7" y="5367159"/>
            <a:ext cx="3346198"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34" name="TextBox 33">
            <a:extLst>
              <a:ext uri="{FF2B5EF4-FFF2-40B4-BE49-F238E27FC236}">
                <a16:creationId xmlns:a16="http://schemas.microsoft.com/office/drawing/2014/main" id="{E856E484-59EB-E5C3-B039-0CF73FD4BE37}"/>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250392" y="140952"/>
            <a:ext cx="10410505" cy="999857"/>
          </a:xfrm>
        </p:spPr>
        <p:txBody>
          <a:bodyPr/>
          <a:lstStyle/>
          <a:p>
            <a:r>
              <a:rPr lang="en-GB" sz="3200" dirty="0"/>
              <a:t>Satisfaction with appointment times: how the</a:t>
            </a:r>
            <a:br>
              <a:rPr lang="en-GB" sz="3200" dirty="0"/>
            </a:br>
            <a:r>
              <a:rPr lang="en-GB" sz="3200" dirty="0" err="1"/>
              <a:t>PCNs</a:t>
            </a:r>
            <a:r>
              <a:rPr lang="en-GB" sz="3200" dirty="0"/>
              <a:t> within the ICS compare</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0584211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85357448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97673586"/>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ROCKINGHAM FOREST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BRACKLEY &amp; TOWCESTER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NORTHAMPTONSHIRE RURAL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01677698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564588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26601719"/>
              </p:ext>
            </p:extLst>
          </p:nvPr>
        </p:nvGraphicFramePr>
        <p:xfrm>
          <a:off x="553201" y="5699209"/>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all patients. Patients who selected ‘I’m not sure when I can get an appointment’ have been excluded: National (600,933); ICS 2022 (6,368); </a:t>
                      </a:r>
                      <a:r>
                        <a:rPr lang="en-GB" sz="700" b="0" dirty="0" err="1">
                          <a:solidFill>
                            <a:schemeClr val="tx1"/>
                          </a:solidFill>
                        </a:rPr>
                        <a:t>PCN</a:t>
                      </a:r>
                      <a:r>
                        <a:rPr lang="en-GB" sz="700" b="0" dirty="0">
                          <a:solidFill>
                            <a:schemeClr val="tx1"/>
                          </a:solidFill>
                        </a:rPr>
                        <a:t> bases range from 183 to 743</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191592165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51575FB2-4D13-50C2-D0EC-B68D8026F6C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66904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5202250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9046453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790093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8152572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4246170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94%</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67502966"/>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(663,252); ICS 2022 (7,157); ICS 2021 (8,224); ICS 2020 (7,308);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205 to 875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14937809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60179773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32318088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1900689621"/>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588059042"/>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54734729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627087"/>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E891C2C0-989A-B678-706C-943741D4E3DD}"/>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25717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1613272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7260714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200460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2260976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0648845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65190223"/>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(652,716); ICS 2022 (7,057); ICS 2021 (8,070); ICS 2020 (7,296);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200 to 861</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4330551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119880590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9764970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174233770"/>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40848163"/>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25125482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pic>
        <p:nvPicPr>
          <p:cNvPr id="34" name="Graphic 33" descr="Information with solid fill">
            <a:extLst>
              <a:ext uri="{FF2B5EF4-FFF2-40B4-BE49-F238E27FC236}">
                <a16:creationId xmlns:a16="http://schemas.microsoft.com/office/drawing/2014/main" id="{B01DBB00-ECC4-CF63-3CA4-C002AAE0173E}"/>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50959" y="5669042"/>
            <a:ext cx="253279" cy="253279"/>
          </a:xfrm>
          <a:prstGeom prst="rect">
            <a:avLst/>
          </a:prstGeom>
        </p:spPr>
      </p:pic>
      <p:sp>
        <p:nvSpPr>
          <p:cNvPr id="36" name="Rectangle 35">
            <a:extLst>
              <a:ext uri="{FF2B5EF4-FFF2-40B4-BE49-F238E27FC236}">
                <a16:creationId xmlns:a16="http://schemas.microsoft.com/office/drawing/2014/main" id="{52D132C5-3115-BFA2-7B59-806DD6FC46A5}"/>
              </a:ext>
            </a:extLst>
          </p:cNvPr>
          <p:cNvSpPr/>
          <p:nvPr/>
        </p:nvSpPr>
        <p:spPr>
          <a:xfrm>
            <a:off x="9343554" y="5627087"/>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41" name="TextBox 40">
            <a:extLst>
              <a:ext uri="{FF2B5EF4-FFF2-40B4-BE49-F238E27FC236}">
                <a16:creationId xmlns:a16="http://schemas.microsoft.com/office/drawing/2014/main" id="{9DB2B537-48D2-6976-F885-9D3332AAABB8}"/>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755093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7611120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2898921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6%</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6948087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3817506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2111658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72667107"/>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‘Doesn’t apply’ have been excluded: National (640,504); ICS 2022 (6,965); ICS 2021 (8,131); ICS 2020 (7,300);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203 to 846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7196371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97723538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5125752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711128857"/>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40097838"/>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68370213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pic>
        <p:nvPicPr>
          <p:cNvPr id="34" name="Graphic 33" descr="Information with solid fill">
            <a:extLst>
              <a:ext uri="{FF2B5EF4-FFF2-40B4-BE49-F238E27FC236}">
                <a16:creationId xmlns:a16="http://schemas.microsoft.com/office/drawing/2014/main" id="{59EB4557-EF88-80F3-4761-FA8BCA049C7E}"/>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50959" y="5669042"/>
            <a:ext cx="253279" cy="253279"/>
          </a:xfrm>
          <a:prstGeom prst="rect">
            <a:avLst/>
          </a:prstGeom>
        </p:spPr>
      </p:pic>
      <p:sp>
        <p:nvSpPr>
          <p:cNvPr id="36" name="Rectangle 35">
            <a:extLst>
              <a:ext uri="{FF2B5EF4-FFF2-40B4-BE49-F238E27FC236}">
                <a16:creationId xmlns:a16="http://schemas.microsoft.com/office/drawing/2014/main" id="{47158A2E-CFFF-1251-CB6F-E5B51C51EF49}"/>
              </a:ext>
            </a:extLst>
          </p:cNvPr>
          <p:cNvSpPr/>
          <p:nvPr/>
        </p:nvSpPr>
        <p:spPr>
          <a:xfrm>
            <a:off x="9343554" y="5627087"/>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41" name="TextBox 40">
            <a:extLst>
              <a:ext uri="{FF2B5EF4-FFF2-40B4-BE49-F238E27FC236}">
                <a16:creationId xmlns:a16="http://schemas.microsoft.com/office/drawing/2014/main" id="{6CC8D6A3-6DE6-EB5D-D207-AA20B47557E4}"/>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895963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369076"/>
            <a:ext cx="9341700" cy="502910"/>
          </a:xfrm>
        </p:spPr>
        <p:txBody>
          <a:bodyPr/>
          <a:lstStyle/>
          <a:p>
            <a:r>
              <a:rPr lang="en-GB" sz="3200" dirty="0"/>
              <a:t>Mental health needs recognised and understood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72776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2249578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6311819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962990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81509166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689312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132227649"/>
              </p:ext>
            </p:extLst>
          </p:nvPr>
        </p:nvGraphicFramePr>
        <p:xfrm>
          <a:off x="510739" y="5552915"/>
          <a:ext cx="3117182" cy="8229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(297,429); ICS 2022 (3,036); ICS 2021 (3,530); ICS 2020 (2,917);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84 to 347</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42544838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1086880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86591018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750707035"/>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81614540"/>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73957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79411685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1" name="TextBox 30">
            <a:extLst>
              <a:ext uri="{FF2B5EF4-FFF2-40B4-BE49-F238E27FC236}">
                <a16:creationId xmlns:a16="http://schemas.microsoft.com/office/drawing/2014/main" id="{6AEE2108-6B26-647C-AE79-8DBD256411D2}"/>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54650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1103951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8995958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0599100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322296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7005894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24782288"/>
              </p:ext>
            </p:extLst>
          </p:nvPr>
        </p:nvGraphicFramePr>
        <p:xfrm>
          <a:off x="510739"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(587,718); ICS 2022 (6,310); ICS 2021 (7,226); ICS 2020 (6,487);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180 to 748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DD0574A0-11CB-41B7-BA5E-07A6A5AEBBF1}"/>
              </a:ext>
            </a:extLst>
          </p:cNvPr>
          <p:cNvSpPr>
            <a:spLocks noGrp="1"/>
          </p:cNvSpPr>
          <p:nvPr>
            <p:ph type="title"/>
          </p:nvPr>
        </p:nvSpPr>
        <p:spPr>
          <a:xfrm>
            <a:off x="437230" y="159512"/>
            <a:ext cx="9341700" cy="775597"/>
          </a:xfrm>
        </p:spPr>
        <p:txBody>
          <a:bodyPr/>
          <a:lstStyle/>
          <a:p>
            <a:r>
              <a:rPr lang="en-GB" sz="3200" dirty="0"/>
              <a:t>Perceptions of care at patients’ last appointment with a healthcare professional</a:t>
            </a:r>
          </a:p>
        </p:txBody>
      </p:sp>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34587342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9861846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7082235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4017080810"/>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417738881"/>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4233945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1" name="Graphic 30" descr="Information with solid fill">
            <a:extLst>
              <a:ext uri="{FF2B5EF4-FFF2-40B4-BE49-F238E27FC236}">
                <a16:creationId xmlns:a16="http://schemas.microsoft.com/office/drawing/2014/main" id="{D60A123E-7179-35A7-8E4B-FDB0DE5B923A}"/>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50959" y="5727765"/>
            <a:ext cx="253279" cy="253279"/>
          </a:xfrm>
          <a:prstGeom prst="rect">
            <a:avLst/>
          </a:prstGeom>
        </p:spPr>
      </p:pic>
      <p:sp>
        <p:nvSpPr>
          <p:cNvPr id="38" name="Rectangle 37">
            <a:extLst>
              <a:ext uri="{FF2B5EF4-FFF2-40B4-BE49-F238E27FC236}">
                <a16:creationId xmlns:a16="http://schemas.microsoft.com/office/drawing/2014/main" id="{D9B8DD99-6E41-B1C6-3458-46F8D99187DA}"/>
              </a:ext>
            </a:extLst>
          </p:cNvPr>
          <p:cNvSpPr/>
          <p:nvPr/>
        </p:nvSpPr>
        <p:spPr>
          <a:xfrm>
            <a:off x="9343554" y="573957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40" name="TextBox 39">
            <a:extLst>
              <a:ext uri="{FF2B5EF4-FFF2-40B4-BE49-F238E27FC236}">
                <a16:creationId xmlns:a16="http://schemas.microsoft.com/office/drawing/2014/main" id="{7578C29E-8F91-1463-59ED-2CE4C225D165}"/>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579282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9502005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9568073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7%</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2287291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904046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0833353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97%</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172437053"/>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(650,855); ICS 2022 (7,036); ICS 2021 (8,069); ICS 2020 (7,225);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204 to 850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30" name="Title 4">
            <a:extLst>
              <a:ext uri="{FF2B5EF4-FFF2-40B4-BE49-F238E27FC236}">
                <a16:creationId xmlns:a16="http://schemas.microsoft.com/office/drawing/2014/main" id="{BD9BB292-4CB7-4D8D-AFFE-143CAAD6409D}"/>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7981751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408896209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8066370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815652489"/>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125328358"/>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607359828"/>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1" name="Graphic 30" descr="Information with solid fill">
            <a:extLst>
              <a:ext uri="{FF2B5EF4-FFF2-40B4-BE49-F238E27FC236}">
                <a16:creationId xmlns:a16="http://schemas.microsoft.com/office/drawing/2014/main" id="{D8BD8FF3-1CF6-C996-A26C-88AB200CDFA3}"/>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50959" y="5727765"/>
            <a:ext cx="253279" cy="253279"/>
          </a:xfrm>
          <a:prstGeom prst="rect">
            <a:avLst/>
          </a:prstGeom>
        </p:spPr>
      </p:pic>
      <p:sp>
        <p:nvSpPr>
          <p:cNvPr id="38" name="Rectangle 37">
            <a:extLst>
              <a:ext uri="{FF2B5EF4-FFF2-40B4-BE49-F238E27FC236}">
                <a16:creationId xmlns:a16="http://schemas.microsoft.com/office/drawing/2014/main" id="{B70C2058-850A-394E-995E-40387B6281FE}"/>
              </a:ext>
            </a:extLst>
          </p:cNvPr>
          <p:cNvSpPr/>
          <p:nvPr/>
        </p:nvSpPr>
        <p:spPr>
          <a:xfrm>
            <a:off x="9343554" y="573957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40" name="TextBox 39">
            <a:extLst>
              <a:ext uri="{FF2B5EF4-FFF2-40B4-BE49-F238E27FC236}">
                <a16:creationId xmlns:a16="http://schemas.microsoft.com/office/drawing/2014/main" id="{1A7560C5-A0ED-2391-931C-9F700CDFEFCC}"/>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191518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984398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10%</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9291441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9%</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1381677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8302236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1429401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96%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1074162626"/>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799830369"/>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(652,557); ICS 2022 (7,064); ICS 2021 (8,121); ICS 2020 (7,204);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202 to 860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4124499223"/>
              </p:ext>
            </p:extLst>
          </p:nvPr>
        </p:nvGraphicFramePr>
        <p:xfrm>
          <a:off x="4533028" y="2352481"/>
          <a:ext cx="3002090" cy="2271754"/>
        </p:xfrm>
        <a:graphic>
          <a:graphicData uri="http://schemas.openxmlformats.org/drawingml/2006/chart">
            <c:chart xmlns:c="http://schemas.openxmlformats.org/drawingml/2006/chart" xmlns:r="http://schemas.openxmlformats.org/officeDocument/2006/relationships" r:id="rId6"/>
          </a:graphicData>
        </a:graphic>
      </p:graphicFrame>
      <p:sp>
        <p:nvSpPr>
          <p:cNvPr id="30" name="Title 4">
            <a:extLst>
              <a:ext uri="{FF2B5EF4-FFF2-40B4-BE49-F238E27FC236}">
                <a16:creationId xmlns:a16="http://schemas.microsoft.com/office/drawing/2014/main" id="{0280D6F1-F1F2-40C4-9B3F-7506E9B371B4}"/>
              </a:ext>
            </a:extLst>
          </p:cNvPr>
          <p:cNvSpPr txBox="1">
            <a:spLocks/>
          </p:cNvSpPr>
          <p:nvPr/>
        </p:nvSpPr>
        <p:spPr>
          <a:xfrm>
            <a:off x="437230" y="159512"/>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3200"/>
              <a:t>Perceptions of care at patients’ last appointment with a healthcare professional</a:t>
            </a:r>
            <a:endParaRPr lang="en-GB" sz="3200" dirty="0"/>
          </a:p>
        </p:txBody>
      </p:sp>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9156349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8393796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12992132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09821896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4" name="Graphic 33" descr="Information with solid fill">
            <a:extLst>
              <a:ext uri="{FF2B5EF4-FFF2-40B4-BE49-F238E27FC236}">
                <a16:creationId xmlns:a16="http://schemas.microsoft.com/office/drawing/2014/main" id="{780E219D-C59E-90F0-6F20-2DB3E53862F0}"/>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50959" y="5727765"/>
            <a:ext cx="253279" cy="253279"/>
          </a:xfrm>
          <a:prstGeom prst="rect">
            <a:avLst/>
          </a:prstGeom>
        </p:spPr>
      </p:pic>
      <p:sp>
        <p:nvSpPr>
          <p:cNvPr id="37" name="Rectangle 36">
            <a:extLst>
              <a:ext uri="{FF2B5EF4-FFF2-40B4-BE49-F238E27FC236}">
                <a16:creationId xmlns:a16="http://schemas.microsoft.com/office/drawing/2014/main" id="{DF2F485F-BA44-F2EC-8BDC-60B66AFA7E80}"/>
              </a:ext>
            </a:extLst>
          </p:cNvPr>
          <p:cNvSpPr/>
          <p:nvPr/>
        </p:nvSpPr>
        <p:spPr>
          <a:xfrm>
            <a:off x="9343554" y="573957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8" name="TextBox 37">
            <a:extLst>
              <a:ext uri="{FF2B5EF4-FFF2-40B4-BE49-F238E27FC236}">
                <a16:creationId xmlns:a16="http://schemas.microsoft.com/office/drawing/2014/main" id="{E3DF49E3-8249-10B0-CD21-1E0B77BB89FD}"/>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4137277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63566445-7D31-A47C-0374-8B50ECF686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PCN and practice level, go to </a:t>
            </a:r>
            <a:r>
              <a:rPr lang="pl-PL" sz="1600" b="0" i="0" u="none" strike="noStrike" baseline="0" dirty="0">
                <a:hlinkClick r:id="rId3"/>
              </a:rPr>
              <a:t>https://gp-patient.co.uk/analysistool</a:t>
            </a:r>
            <a:r>
              <a:rPr lang="en-GB" sz="1600" b="0" i="0" u="none" strike="noStrike" baseline="0" dirty="0"/>
              <a:t> or </a:t>
            </a:r>
            <a:br>
              <a:rPr lang="en-GB" sz="1600" b="0" i="0" u="none" strike="noStrike" baseline="0" dirty="0"/>
            </a:br>
            <a:r>
              <a:rPr lang="en-GB" sz="1600" b="0" i="0" u="none" strike="noStrike" baseline="0" dirty="0">
                <a:hlinkClick r:id="rId4"/>
              </a:rPr>
              <a:t>https://gp-patient.co.uk/surveysandreports</a:t>
            </a:r>
            <a:r>
              <a:rPr lang="en-GB" sz="1600" b="0" i="0" u="none" strike="noStrike" baseline="0" dirty="0"/>
              <a:t>.</a:t>
            </a:r>
            <a:r>
              <a:rPr lang="en-GB" sz="1600" dirty="0">
                <a:solidFill>
                  <a:prstClr val="black"/>
                </a:solidFill>
              </a:rPr>
              <a:t> </a:t>
            </a:r>
          </a:p>
          <a:p>
            <a:pPr>
              <a:lnSpc>
                <a:spcPct val="100000"/>
              </a:lnSpc>
              <a:spcBef>
                <a:spcPts val="1200"/>
              </a:spcBef>
              <a:spcAft>
                <a:spcPts val="1200"/>
              </a:spcAft>
              <a:buClr>
                <a:srgbClr val="597EB3"/>
              </a:buClr>
              <a:buSzPct val="150000"/>
              <a:defRPr/>
            </a:pPr>
            <a:r>
              <a:rPr lang="en-GB" sz="1600" dirty="0">
                <a:solidFill>
                  <a:prstClr val="black"/>
                </a:solidFill>
              </a:rPr>
              <a:t>For more information about demographic breakdowns at ICS level please contact the GP Patient Survey team at </a:t>
            </a:r>
            <a:r>
              <a:rPr lang="en-GB" sz="1600" b="0" i="0" u="none" strike="noStrike" dirty="0">
                <a:solidFill>
                  <a:srgbClr val="0563C1"/>
                </a:solidFill>
                <a:effectLst/>
                <a:hlinkClick r:id="rId5"/>
              </a:rPr>
              <a:t>gppatientsurvey@ipsos.com</a:t>
            </a:r>
            <a:r>
              <a:rPr lang="en-GB" sz="1600" b="0" i="0" dirty="0">
                <a:solidFill>
                  <a:srgbClr val="000000"/>
                </a:solidFill>
                <a:effectLst/>
              </a:rPr>
              <a:t>.</a:t>
            </a:r>
            <a:endParaRPr lang="en-GB" sz="1200" dirty="0">
              <a:solidFill>
                <a:prstClr val="black"/>
              </a:solidFill>
            </a:endParaRPr>
          </a:p>
        </p:txBody>
      </p:sp>
    </p:spTree>
    <p:extLst>
      <p:ext uri="{BB962C8B-B14F-4D97-AF65-F5344CB8AC3E}">
        <p14:creationId xmlns:p14="http://schemas.microsoft.com/office/powerpoint/2010/main" val="1476234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82065"/>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00085"/>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D_018dcc08862f0a62">
            <a:extLst>
              <a:ext uri="{FF2B5EF4-FFF2-40B4-BE49-F238E27FC236}">
                <a16:creationId xmlns:a16="http://schemas.microsoft.com/office/drawing/2014/main" id="{B81AB237-FFCF-465C-8C7B-4895E5C4DDB0}"/>
              </a:ext>
            </a:extLst>
          </p:cNvPr>
          <p:cNvSpPr txBox="1">
            <a:spLocks/>
          </p:cNvSpPr>
          <p:nvPr/>
        </p:nvSpPr>
        <p:spPr>
          <a:xfrm>
            <a:off x="446455" y="5815259"/>
            <a:ext cx="4920467" cy="646331"/>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'doesn't apply’ have been excluded: ICS 2022 (6,965).</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99613"/>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394076"/>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nvGraphicFramePr>
        <p:xfrm>
          <a:off x="3366449" y="37868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 to 4008</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nvGraphicFramePr>
        <p:xfrm>
          <a:off x="9152163" y="296866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58 to 6379</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nvGraphicFramePr>
        <p:xfrm>
          <a:off x="3366448" y="517035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34 to 6781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nvGraphicFramePr>
        <p:xfrm>
          <a:off x="9152162" y="5748054"/>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216 to 1596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393544379"/>
              </p:ext>
            </p:extLst>
          </p:nvPr>
        </p:nvGraphicFramePr>
        <p:xfrm>
          <a:off x="741600" y="1325980"/>
          <a:ext cx="11156130"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1328715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384153"/>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499614"/>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77592"/>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27147"/>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sp>
        <p:nvSpPr>
          <p:cNvPr id="51" name="D_63726e2d4f1a3041">
            <a:extLst>
              <a:ext uri="{FF2B5EF4-FFF2-40B4-BE49-F238E27FC236}">
                <a16:creationId xmlns:a16="http://schemas.microsoft.com/office/drawing/2014/main" id="{0E457256-FB41-4113-BB95-F5EA5C4FF58D}"/>
              </a:ext>
            </a:extLst>
          </p:cNvPr>
          <p:cNvSpPr txBox="1"/>
          <p:nvPr/>
        </p:nvSpPr>
        <p:spPr>
          <a:xfrm>
            <a:off x="4074342" y="4774902"/>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dirty="0">
                <a:ln>
                  <a:noFill/>
                </a:ln>
                <a:solidFill>
                  <a:prstClr val="black"/>
                </a:solidFill>
                <a:effectLst/>
                <a:uLnTx/>
                <a:uFillTx/>
                <a:latin typeface="Arial"/>
                <a:ea typeface="+mn-ea"/>
                <a:cs typeface="+mn-cs"/>
              </a:rPr>
              <a:t>Base: 2,218</a:t>
            </a:r>
          </a:p>
        </p:txBody>
      </p:sp>
      <p:sp>
        <p:nvSpPr>
          <p:cNvPr id="54" name="D_5e534dc5cfd8ef1a">
            <a:extLst>
              <a:ext uri="{FF2B5EF4-FFF2-40B4-BE49-F238E27FC236}">
                <a16:creationId xmlns:a16="http://schemas.microsoft.com/office/drawing/2014/main" id="{3074C7A5-1019-4A80-98BC-575794D84ED0}"/>
              </a:ext>
            </a:extLst>
          </p:cNvPr>
          <p:cNvSpPr txBox="1"/>
          <p:nvPr/>
        </p:nvSpPr>
        <p:spPr>
          <a:xfrm>
            <a:off x="446025" y="5664521"/>
            <a:ext cx="4920467"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reduce your ability to carry out your day-to-day </a:t>
            </a:r>
            <a:r>
              <a:rPr lang="en-GB" sz="1200" baseline="30000" dirty="0">
                <a:solidFill>
                  <a:prstClr val="black"/>
                </a:solidFill>
                <a:latin typeface="Arial"/>
              </a:rPr>
              <a:t>activities? </a:t>
            </a:r>
            <a:r>
              <a:rPr lang="en-GB" sz="1200" baseline="30000">
                <a:solidFill>
                  <a:prstClr val="black"/>
                </a:solidFill>
                <a:latin typeface="Arial"/>
              </a:rPr>
              <a:t>for patients identified as having a long-term condition, disability or, illness expected to last 12 months or more.</a:t>
            </a:r>
            <a:r>
              <a:rPr lang="en-GB" sz="1200" baseline="30000" dirty="0">
                <a:solidFill>
                  <a:prstClr val="black"/>
                </a:solidFill>
                <a:latin typeface="Arial"/>
              </a:rPr>
              <a:t>
Base: asked of patients who had an appointment since being registered with current GP practice. Patients who selected 'doesn't apply’ have been excluded: ICS 2022 (6,965).</a:t>
            </a: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nvGraphicFramePr>
        <p:xfrm>
          <a:off x="3366449" y="381549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824 to 1972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nvGraphicFramePr>
        <p:xfrm>
          <a:off x="9146914" y="5728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53 to 2161</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985997171"/>
              </p:ext>
            </p:extLst>
          </p:nvPr>
        </p:nvGraphicFramePr>
        <p:xfrm>
          <a:off x="700755" y="1334590"/>
          <a:ext cx="11044790" cy="447704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2900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499614"/>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69034"/>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27147"/>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br>
              <a:rPr lang="en-GB" sz="2000" dirty="0"/>
            </a:br>
            <a:endParaRPr lang="en-GB" sz="2000" dirty="0"/>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21822471"/>
              </p:ext>
            </p:extLst>
          </p:nvPr>
        </p:nvGraphicFramePr>
        <p:xfrm>
          <a:off x="700755" y="1334590"/>
          <a:ext cx="11048333"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7" name="D_06b9eababe60b3ed">
            <a:extLst>
              <a:ext uri="{FF2B5EF4-FFF2-40B4-BE49-F238E27FC236}">
                <a16:creationId xmlns:a16="http://schemas.microsoft.com/office/drawing/2014/main" id="{46412699-EC0F-4A8A-8C0F-343BA6E9EFD5}"/>
              </a:ext>
            </a:extLst>
          </p:cNvPr>
          <p:cNvSpPr txBox="1"/>
          <p:nvPr/>
        </p:nvSpPr>
        <p:spPr>
          <a:xfrm>
            <a:off x="437228" y="5577733"/>
            <a:ext cx="5474619" cy="830997"/>
          </a:xfrm>
          <a:prstGeom prst="rect">
            <a:avLst/>
          </a:prstGeom>
          <a:noFill/>
        </p:spPr>
        <p:txBody>
          <a:bodyPr wrap="square" lIns="0" rIns="36000"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a:t>
            </a:r>
            <a:r>
              <a:rPr lang="en-GB" sz="1200" baseline="30000" dirty="0">
                <a:solidFill>
                  <a:prstClr val="black"/>
                </a:solidFill>
                <a:latin typeface="Arial"/>
              </a:rPr>
              <a:t>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current GP practice. Patients who selected 'doesn't apply’ have been excluded: ICS 2022 (6,965).</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nvGraphicFramePr>
        <p:xfrm>
          <a:off x="3283505" y="488173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 to 4066</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nvGraphicFramePr>
        <p:xfrm>
          <a:off x="9122242" y="295422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54 to 6264</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nvGraphicFramePr>
        <p:xfrm>
          <a:off x="9122242" y="413721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1465 to 5352</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7FB7633E-A03B-FA56-A6BD-B14C8736EE0B}"/>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37230" y="169317"/>
            <a:ext cx="9341700" cy="775597"/>
          </a:xfrm>
        </p:spPr>
        <p:txBody>
          <a:bodyPr/>
          <a:lstStyle/>
          <a:p>
            <a:r>
              <a:rPr lang="en-GB" sz="2800" dirty="0"/>
              <a:t>Support with managing long-term conditions, disabilities, or illnesses</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07260975"/>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37%</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35657951"/>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35%</a:t>
                      </a: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85215828"/>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57204723"/>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42040992"/>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dirty="0">
                          <a:solidFill>
                            <a:schemeClr val="tx2">
                              <a:lumMod val="75000"/>
                            </a:schemeClr>
                          </a:solidFill>
                        </a:rPr>
                        <a:t>86%</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041850391"/>
              </p:ext>
            </p:extLst>
          </p:nvPr>
        </p:nvGraphicFramePr>
        <p:xfrm>
          <a:off x="44780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(267,139); ICS 2022 (2,817); ICS 2021 (3,275); ICS 2020 (2,948); </a:t>
                      </a:r>
                      <a:r>
                        <a:rPr lang="en-GB" sz="800" b="0" dirty="0" err="1">
                          <a:solidFill>
                            <a:schemeClr val="tx1"/>
                          </a:solidFill>
                          <a:latin typeface="Arial" panose="020B0604020202020204" pitchFamily="34" charset="0"/>
                        </a:rPr>
                        <a:t>PCN</a:t>
                      </a:r>
                      <a:r>
                        <a:rPr lang="en-GB" sz="800" b="0" dirty="0">
                          <a:solidFill>
                            <a:schemeClr val="tx1"/>
                          </a:solidFill>
                          <a:latin typeface="Arial" panose="020B0604020202020204" pitchFamily="34" charset="0"/>
                        </a:rPr>
                        <a:t> bases range from 85 to 330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564183427"/>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2837568284"/>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2905599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63364695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396656230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63009779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0"/>
          </a:graphicData>
        </a:graphic>
      </p:graphicFrame>
      <p:pic>
        <p:nvPicPr>
          <p:cNvPr id="36" name="Graphic 35" descr="Information with solid fill">
            <a:extLst>
              <a:ext uri="{FF2B5EF4-FFF2-40B4-BE49-F238E27FC236}">
                <a16:creationId xmlns:a16="http://schemas.microsoft.com/office/drawing/2014/main" id="{A237FFF8-29E6-1B1E-3278-99D9AEF95E7D}"/>
              </a:ext>
            </a:extLst>
          </p:cNvPr>
          <p:cNvPicPr>
            <a:picLocks noChangeAspect="1"/>
          </p:cNvPicPr>
          <p:nvPr/>
        </p:nvPicPr>
        <p:blipFill>
          <a:blip r:embed="rId11" cstate="email">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050959" y="5727765"/>
            <a:ext cx="253279" cy="253279"/>
          </a:xfrm>
          <a:prstGeom prst="rect">
            <a:avLst/>
          </a:prstGeom>
        </p:spPr>
      </p:pic>
      <p:sp>
        <p:nvSpPr>
          <p:cNvPr id="38" name="Rectangle 37">
            <a:extLst>
              <a:ext uri="{FF2B5EF4-FFF2-40B4-BE49-F238E27FC236}">
                <a16:creationId xmlns:a16="http://schemas.microsoft.com/office/drawing/2014/main" id="{746731FD-A50C-8B07-126D-F6362831CCA6}"/>
              </a:ext>
            </a:extLst>
          </p:cNvPr>
          <p:cNvSpPr/>
          <p:nvPr/>
        </p:nvSpPr>
        <p:spPr>
          <a:xfrm>
            <a:off x="9343554" y="573957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sp>
        <p:nvSpPr>
          <p:cNvPr id="39" name="TextBox 38">
            <a:extLst>
              <a:ext uri="{FF2B5EF4-FFF2-40B4-BE49-F238E27FC236}">
                <a16:creationId xmlns:a16="http://schemas.microsoft.com/office/drawing/2014/main" id="{0C63D0CC-C5AA-22FD-4F6C-92D4D9F06992}"/>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3"/>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5005487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96092715"/>
              </p:ext>
            </p:extLst>
          </p:nvPr>
        </p:nvGraphicFramePr>
        <p:xfrm>
          <a:off x="9028113" y="1689563"/>
          <a:ext cx="2900362" cy="16070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TRIANGLE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MMWF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ROYAL PARKS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BLUE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NORTHANTS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THE ARC HUB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RED KITE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WELLINGBOROUGH &amp; DISTRICT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KETTERING &amp; SOUTH WEST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GRAND UNION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ROCKINGHAM FOREST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PARKWOOD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DAVENTRY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NORTHAMPTONSHIRE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BRACKLEY &amp; TOWCESTER </a:t>
                      </a:r>
                      <a:r>
                        <a:rPr lang="en-GB" sz="600" b="0" i="0" u="none" strike="noStrike" dirty="0" err="1">
                          <a:solidFill>
                            <a:schemeClr val="tx1"/>
                          </a:solidFill>
                          <a:effectLst/>
                          <a:latin typeface="+mn-lt"/>
                        </a:rPr>
                        <a:t>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52751905"/>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365259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49039532"/>
              </p:ext>
            </p:extLst>
          </p:nvPr>
        </p:nvGraphicFramePr>
        <p:xfrm>
          <a:off x="545472" y="5658042"/>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dirty="0">
                          <a:solidFill>
                            <a:schemeClr val="tx1"/>
                          </a:solidFill>
                        </a:rPr>
                        <a:t>Base: Asked of patients with a long-term condition, illness, or disability. Patients who selected ‘I haven’t needed support’ or ‘Don’t know / can’t say’ have been excluded: National (267,139); ICS 2022 (2,817); </a:t>
                      </a:r>
                      <a:r>
                        <a:rPr lang="en-GB" sz="700" b="0" dirty="0" err="1">
                          <a:solidFill>
                            <a:schemeClr val="tx1"/>
                          </a:solidFill>
                        </a:rPr>
                        <a:t>PCN</a:t>
                      </a:r>
                      <a:r>
                        <a:rPr lang="en-GB" sz="700" b="0" dirty="0">
                          <a:solidFill>
                            <a:schemeClr val="tx1"/>
                          </a:solidFill>
                        </a:rPr>
                        <a:t> bases range from 85 to 330</a:t>
                      </a: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45970262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298909823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a:t>Support with managing long-term conditions, disabilities, or illnesses: how the PCNs within the ICS compare</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
        <p:nvSpPr>
          <p:cNvPr id="14" name="Espace réservé du pied de page 4">
            <a:extLst>
              <a:ext uri="{FF2B5EF4-FFF2-40B4-BE49-F238E27FC236}">
                <a16:creationId xmlns:a16="http://schemas.microsoft.com/office/drawing/2014/main" id="{0B35DA6B-E124-AC33-6260-01C192E493F6}"/>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39831440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299424"/>
            <a:ext cx="10491453" cy="621748"/>
          </a:xfrm>
        </p:spPr>
        <p:txBody>
          <a:bodyPr/>
          <a:lstStyle/>
          <a:p>
            <a:r>
              <a:rPr lang="en-GB" sz="3200" dirty="0"/>
              <a:t>Use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(136,441); ICS 2022 (1,464)</a:t>
            </a:r>
            <a:endParaRPr lang="en-GB" sz="800" kern="0" dirty="0">
              <a:solidFill>
                <a:schemeClr val="tx1"/>
              </a:solidFill>
            </a:endParaRPr>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27925" y="267121"/>
            <a:ext cx="9604622" cy="775597"/>
          </a:xfrm>
        </p:spPr>
        <p:txBody>
          <a:bodyPr/>
          <a:lstStyle/>
          <a:p>
            <a:r>
              <a:rPr lang="en-GB" sz="3200" dirty="0"/>
              <a:t>Time taken to receive care or advice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20217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42%</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47%</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3487914937"/>
              </p:ext>
            </p:extLst>
          </p:nvPr>
        </p:nvGraphicFramePr>
        <p:xfrm>
          <a:off x="511585" y="5655823"/>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(123,066); ICS 2022 (1,346); ICS 2021 (1,385); ICS 2020 (1,483)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25" name="TextBox 24">
            <a:extLst>
              <a:ext uri="{FF2B5EF4-FFF2-40B4-BE49-F238E27FC236}">
                <a16:creationId xmlns:a16="http://schemas.microsoft.com/office/drawing/2014/main" id="{8DABC206-1BCC-4621-8F88-96EA3C858086}"/>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8"/>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53002" y="165660"/>
            <a:ext cx="9341700" cy="775597"/>
          </a:xfrm>
        </p:spPr>
        <p:txBody>
          <a:bodyPr/>
          <a:lstStyle/>
          <a:p>
            <a:r>
              <a:rPr lang="en-GB" sz="3200" dirty="0"/>
              <a:t>Overall experience of services when GP practice is closed</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3060450"/>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29%</a:t>
                      </a: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18505534"/>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30%</a:t>
                      </a:r>
                    </a:p>
                  </a:txBody>
                  <a:tcPr marL="0" marR="0" anchor="ctr"/>
                </a:tc>
                <a:extLst>
                  <a:ext uri="{0D108BD9-81ED-4DB2-BD59-A6C34878D82A}">
                    <a16:rowId xmlns:a16="http://schemas.microsoft.com/office/drawing/2014/main" val="3917517231"/>
                  </a:ext>
                </a:extLst>
              </a:tr>
            </a:tbl>
          </a:graphicData>
        </a:graphic>
      </p:graphicFrame>
      <p:graphicFrame>
        <p:nvGraphicFramePr>
          <p:cNvPr id="22" name="D_67bed1d666e7846d_CalcTable">
            <a:extLst>
              <a:ext uri="{FF2B5EF4-FFF2-40B4-BE49-F238E27FC236}">
                <a16:creationId xmlns:a16="http://schemas.microsoft.com/office/drawing/2014/main" id="{0661A4CB-F1A5-44F9-A93E-AFFE998DDCD7}"/>
              </a:ext>
            </a:extLst>
          </p:cNvPr>
          <p:cNvGraphicFramePr>
            <a:graphicFrameLocks noGrp="1"/>
          </p:cNvGraphicFramePr>
          <p:nvPr>
            <p:extLst>
              <p:ext uri="{D42A27DB-BD31-4B8C-83A1-F6EECF244321}">
                <p14:modId xmlns:p14="http://schemas.microsoft.com/office/powerpoint/2010/main" val="3924737182"/>
              </p:ext>
            </p:extLst>
          </p:nvPr>
        </p:nvGraphicFramePr>
        <p:xfrm>
          <a:off x="545473" y="574868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(129,751); ICS 2022 (1,385); ICS 2021 (1,434); ICS 2020 (1,513)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751751069"/>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310177617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12146116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816203939"/>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29980292"/>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25" name="TextBox 24">
            <a:extLst>
              <a:ext uri="{FF2B5EF4-FFF2-40B4-BE49-F238E27FC236}">
                <a16:creationId xmlns:a16="http://schemas.microsoft.com/office/drawing/2014/main" id="{BF651449-E513-4A7A-D356-CA00E4591654}"/>
              </a:ext>
            </a:extLst>
          </p:cNvPr>
          <p:cNvSpPr txBox="1"/>
          <p:nvPr/>
        </p:nvSpPr>
        <p:spPr>
          <a:xfrm>
            <a:off x="8311214" y="5971857"/>
            <a:ext cx="2888743" cy="707886"/>
          </a:xfrm>
          <a:prstGeom prst="rect">
            <a:avLst/>
          </a:prstGeom>
          <a:noFill/>
        </p:spPr>
        <p:txBody>
          <a:bodyPr wrap="square">
            <a:spAutoFit/>
          </a:bodyPr>
          <a:lstStyle/>
          <a:p>
            <a:pPr>
              <a:buClr>
                <a:srgbClr val="005EB8"/>
              </a:buClr>
              <a:buSzPct val="150000"/>
            </a:pPr>
            <a:r>
              <a:rPr lang="en-GB" sz="800" dirty="0">
                <a:effectLst/>
                <a:ea typeface="Calibri" panose="020F0502020204030204" pitchFamily="34" charset="0"/>
              </a:rPr>
              <a:t>The ICS presented in this slide pack has had a boundary change as noted by NHS Digital on the following page ‘</a:t>
            </a:r>
            <a:r>
              <a:rPr lang="en-GB" sz="800" u="sng" dirty="0">
                <a:solidFill>
                  <a:srgbClr val="0563C1"/>
                </a:solidFill>
                <a:effectLst/>
                <a:ea typeface="Calibri" panose="020F0502020204030204" pitchFamily="34" charset="0"/>
                <a:hlinkClick r:id="rId10"/>
              </a:rPr>
              <a:t>Integrated Care Boards - NHS Digital</a:t>
            </a:r>
            <a:r>
              <a:rPr lang="en-GB" sz="800" u="sng" dirty="0">
                <a:solidFill>
                  <a:srgbClr val="0563C1"/>
                </a:solidFill>
                <a:effectLst/>
                <a:ea typeface="Calibri" panose="020F0502020204030204" pitchFamily="34" charset="0"/>
              </a:rPr>
              <a:t>’</a:t>
            </a:r>
            <a:r>
              <a:rPr lang="en-GB" sz="800" u="none" strike="noStrike" dirty="0">
                <a:solidFill>
                  <a:srgbClr val="0563C1"/>
                </a:solidFill>
                <a:effectLst/>
                <a:ea typeface="Calibri" panose="020F0502020204030204" pitchFamily="34" charset="0"/>
              </a:rPr>
              <a:t>. </a:t>
            </a:r>
            <a:r>
              <a:rPr lang="en-GB" sz="800" dirty="0">
                <a:effectLst/>
                <a:ea typeface="Calibri" panose="020F0502020204030204" pitchFamily="34" charset="0"/>
              </a:rPr>
              <a:t>Please bear this in mind when comparing the latest 2022 results </a:t>
            </a:r>
            <a:r>
              <a:rPr lang="en-GB" sz="800" dirty="0">
                <a:ea typeface="Calibri" panose="020F0502020204030204" pitchFamily="34" charset="0"/>
              </a:rPr>
              <a:t>with</a:t>
            </a:r>
            <a:r>
              <a:rPr lang="en-GB" sz="800" dirty="0">
                <a:effectLst/>
                <a:ea typeface="Calibri" panose="020F0502020204030204" pitchFamily="34" charset="0"/>
              </a:rPr>
              <a:t> previous years.</a:t>
            </a:r>
            <a:endParaRPr lang="en-GB" sz="800" dirty="0"/>
          </a:p>
        </p:txBody>
      </p:sp>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Espace réservé du pied de page 4">
            <a:extLst>
              <a:ext uri="{FF2B5EF4-FFF2-40B4-BE49-F238E27FC236}">
                <a16:creationId xmlns:a16="http://schemas.microsoft.com/office/drawing/2014/main" id="{D8433AC9-7048-CC57-4C46-7A9688BD4F7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a:t>
            </a:r>
            <a:r>
              <a:rPr lang="en-GB" sz="1300" dirty="0" err="1"/>
              <a:t>PCN</a:t>
            </a:r>
            <a:r>
              <a:rPr lang="en-GB" sz="1300" dirty="0"/>
              <a:t> with an average number of responses, as well as the confidence intervals at the national level.</a:t>
            </a: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endParaRPr lang="en-GB" sz="1300" dirty="0">
              <a:solidFill>
                <a:srgbClr val="597EB3"/>
              </a:solidFill>
              <a:ea typeface="Roboto" panose="02000000000000000000" pitchFamily="2" charset="0"/>
            </a:endParaRPr>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based on the average number of responses to the question “Overall, how would you describe your experience of your GP practice?”</a:t>
            </a: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endParaRPr lang="en-GB" sz="1300" kern="0" dirty="0">
              <a:ea typeface="Roboto" panose="02000000000000000000" pitchFamily="2" charset="0"/>
            </a:endParaRPr>
          </a:p>
          <a:p>
            <a:pPr algn="l"/>
            <a:r>
              <a:rPr lang="en-GB" sz="1300" kern="0" dirty="0">
                <a:ea typeface="Roboto" panose="02000000000000000000" pitchFamily="2" charset="0"/>
              </a:rPr>
              <a:t>For example, taking an ICS where 17,122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+/-0.99 percentage points from that question’s result (i.e. between 29.01% and 30.99%).</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been interviewed). </a:t>
            </a:r>
          </a:p>
          <a:p>
            <a:pPr algn="l"/>
            <a:r>
              <a:rPr lang="en-GB" sz="1300" kern="0" dirty="0">
                <a:ea typeface="Roboto" panose="02000000000000000000" pitchFamily="2" charset="0"/>
              </a:rPr>
              <a:t>Confidence intervals will be wider when results are based on smaller numbers e.g. practices where 100 patients or fewer responded to a question.</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74489639"/>
              </p:ext>
            </p:extLst>
          </p:nvPr>
        </p:nvGraphicFramePr>
        <p:xfrm>
          <a:off x="4333875" y="2990850"/>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719,137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0.99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5.06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5.52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27714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8" name="Espace réservé du pied de page 4">
            <a:extLst>
              <a:ext uri="{FF2B5EF4-FFF2-40B4-BE49-F238E27FC236}">
                <a16:creationId xmlns:a16="http://schemas.microsoft.com/office/drawing/2014/main" id="{AAF3C10A-8958-160C-8ACC-12924BE7848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2022 ICS Slidepacks | Version 1 | Public</a:t>
            </a:r>
          </a:p>
        </p:txBody>
      </p:sp>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493873"/>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t>
            </a:r>
            <a:r>
              <a:rPr lang="en-GB" sz="1400" b="1" dirty="0">
                <a:solidFill>
                  <a:srgbClr val="005EB8"/>
                </a:solidFill>
                <a:ea typeface="Roboto" panose="02000000000000000000" pitchFamily="2" charset="0"/>
              </a:rPr>
              <a:t>c.2.5 million adult patients </a:t>
            </a:r>
            <a:r>
              <a:rPr lang="en-GB" sz="1400" dirty="0"/>
              <a:t>registered with a GP practice.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t>Past results dating back to 2007 are available for every practice in the UK. From 2017 the survey has been annual; previously it ran twice a year (June 2011 – July 2016), on a quarterly basis (April 2009 – March 2011) and annually (January 2007 – March 2009). </a:t>
            </a:r>
          </a:p>
          <a:p>
            <a:pPr marL="285750" indent="-285750">
              <a:lnSpc>
                <a:spcPct val="100000"/>
              </a:lnSpc>
              <a:buClr>
                <a:srgbClr val="005EB8"/>
              </a:buClr>
              <a:buSzPct val="150000"/>
              <a:buFont typeface="Arial" panose="020B0604020202020204" pitchFamily="34" charset="0"/>
              <a:buChar char="•"/>
            </a:pPr>
            <a:r>
              <a:rPr lang="en-GB" sz="1400" dirty="0"/>
              <a:t>For more information about the survey please visit </a:t>
            </a:r>
            <a:r>
              <a:rPr lang="en-GB" sz="1400" dirty="0">
                <a:hlinkClick r:id="rId3"/>
              </a:rPr>
              <a:t>https://gp-patient.co.uk/</a:t>
            </a:r>
            <a:r>
              <a:rPr lang="en-GB" sz="1400" dirty="0"/>
              <a:t>.</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29.1%, </a:t>
            </a:r>
            <a:r>
              <a:rPr lang="en-GB" sz="1400" dirty="0"/>
              <a:t>based on </a:t>
            </a:r>
            <a:r>
              <a:rPr lang="en-GB" sz="1400" b="1" dirty="0">
                <a:solidFill>
                  <a:srgbClr val="005EB8"/>
                </a:solidFill>
                <a:ea typeface="Roboto" panose="02000000000000000000" pitchFamily="2" charset="0"/>
              </a:rPr>
              <a:t>719,137</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all eligible patients in a practice and the patients who actually complete a questionnaire. Since the first wave of the 2011-2012 survey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dirty="0">
                <a:hlinkClick r:id="rId4"/>
              </a:rPr>
              <a:t>https://gp-patient.co.uk/surveysandreports</a:t>
            </a:r>
            <a:r>
              <a:rPr lang="en-GB" sz="1400" dirty="0"/>
              <a:t>.</a:t>
            </a:r>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719,137</a:t>
            </a:r>
            <a:br>
              <a:rPr lang="en-GB" b="1" dirty="0">
                <a:solidFill>
                  <a:schemeClr val="bg1"/>
                </a:solidFill>
              </a:rPr>
            </a:br>
            <a:r>
              <a:rPr lang="en-GB" sz="1600" b="1" kern="0" dirty="0">
                <a:solidFill>
                  <a:schemeClr val="bg1"/>
                </a:solidFill>
              </a:rPr>
              <a:t>Completed surveys in the 2022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984885"/>
          </a:xfrm>
          <a:prstGeom prst="rect">
            <a:avLst/>
          </a:prstGeom>
          <a:noFill/>
        </p:spPr>
        <p:txBody>
          <a:bodyPr wrap="square" lIns="0" tIns="0" rIns="0" bIns="0" rtlCol="0">
            <a:spAutoFit/>
          </a:bodyPr>
          <a:lstStyle/>
          <a:p>
            <a:pPr algn="l"/>
            <a:r>
              <a:rPr lang="en-GB" sz="3200" b="1" dirty="0">
                <a:solidFill>
                  <a:schemeClr val="bg1"/>
                </a:solidFill>
              </a:rPr>
              <a:t>c.2.5m</a:t>
            </a:r>
            <a:br>
              <a:rPr lang="en-GB" b="1" dirty="0">
                <a:solidFill>
                  <a:schemeClr val="bg1"/>
                </a:solidFill>
              </a:rPr>
            </a:br>
            <a:r>
              <a:rPr lang="en-GB" sz="1600" b="1" kern="0" dirty="0">
                <a:solidFill>
                  <a:schemeClr val="bg1"/>
                </a:solidFill>
              </a:rPr>
              <a:t>Surveys to adults registered with an English GP practice </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29.1%</a:t>
            </a:r>
          </a:p>
          <a:p>
            <a:pPr algn="l"/>
            <a:r>
              <a:rPr lang="en-GB" sz="1600" b="1" dirty="0">
                <a:solidFill>
                  <a:schemeClr val="bg1"/>
                </a:solidFill>
              </a:rPr>
              <a:t>National response rate </a:t>
            </a:r>
          </a:p>
        </p:txBody>
      </p:sp>
    </p:spTree>
    <p:extLst>
      <p:ext uri="{BB962C8B-B14F-4D97-AF65-F5344CB8AC3E}">
        <p14:creationId xmlns:p14="http://schemas.microsoft.com/office/powerpoint/2010/main" val="2633790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a:t>
            </a:r>
            <a:r>
              <a:rPr lang="en-GB" sz="1400" dirty="0" err="1">
                <a:ea typeface="Roboto" panose="02000000000000000000" pitchFamily="2" charset="0"/>
              </a:rPr>
              <a:t>PCN</a:t>
            </a:r>
            <a:r>
              <a:rPr lang="en-GB" sz="1400" dirty="0">
                <a:ea typeface="Roboto" panose="02000000000000000000" pitchFamily="2" charset="0"/>
              </a:rPr>
              <a:t> and Practice,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 </a:t>
            </a:r>
            <a:r>
              <a:rPr lang="en-GB" sz="1400" dirty="0">
                <a:ea typeface="Roboto" panose="02000000000000000000" pitchFamily="2" charset="0"/>
              </a:rPr>
              <a:t>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at a national, </a:t>
            </a:r>
            <a:r>
              <a:rPr lang="en-GB" sz="1400" dirty="0" err="1">
                <a:ea typeface="Roboto" panose="02000000000000000000" pitchFamily="2" charset="0"/>
              </a:rPr>
              <a:t>PCN</a:t>
            </a:r>
            <a:r>
              <a:rPr lang="en-GB" sz="1400" dirty="0">
                <a:ea typeface="Roboto" panose="02000000000000000000" pitchFamily="2" charset="0"/>
              </a:rPr>
              <a:t> or practice level, and filter on a specific participant group (e.g. by age), break down the survey results by survey question, or to create and compare different participant ‘subgroups’,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https://gp-patient.co.uk/analysistool/2022</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and filter on a specific participant group,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solidFill>
                  <a:srgbClr val="005EB8"/>
                </a:solidFill>
                <a:ea typeface="Roboto" panose="02000000000000000000" pitchFamily="2" charset="0"/>
              </a:rPr>
              <a:t>.</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6">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p>
          <a:p>
            <a:pPr>
              <a:lnSpc>
                <a:spcPct val="100000"/>
              </a:lnSpc>
              <a:buClr>
                <a:srgbClr val="597EB3"/>
              </a:buClr>
              <a:buSzPct val="150000"/>
            </a:pPr>
            <a:endParaRPr lang="en-GB" sz="1400" dirty="0">
              <a:solidFill>
                <a:srgbClr val="005EB8"/>
              </a:solidFill>
            </a:endParaRPr>
          </a:p>
        </p:txBody>
      </p:sp>
      <p:cxnSp>
        <p:nvCxnSpPr>
          <p:cNvPr id="18" name="Straight Connector 17">
            <a:extLst>
              <a:ext uri="{FF2B5EF4-FFF2-40B4-BE49-F238E27FC236}">
                <a16:creationId xmlns:a16="http://schemas.microsoft.com/office/drawing/2014/main" id="{ABAAB011-6551-49DE-AE49-22A12AA1989F}"/>
              </a:ext>
            </a:extLst>
          </p:cNvPr>
          <p:cNvCxnSpPr>
            <a:cxnSpLocks/>
          </p:cNvCxnSpPr>
          <p:nvPr/>
        </p:nvCxnSpPr>
        <p:spPr>
          <a:xfrm>
            <a:off x="6819900" y="1484313"/>
            <a:ext cx="0" cy="4464050"/>
          </a:xfrm>
          <a:prstGeom prst="line">
            <a:avLst/>
          </a:prstGeom>
          <a:ln w="95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MORI at </a:t>
            </a:r>
            <a:r>
              <a:rPr lang="en-GB" sz="1400" b="1" dirty="0">
                <a:solidFill>
                  <a:schemeClr val="bg1"/>
                </a:solidFill>
                <a:hlinkClick r:id="rId7">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620680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5766294F5EC314CA03C1934D68C2E3E" ma:contentTypeVersion="13" ma:contentTypeDescription="Create a new document." ma:contentTypeScope="" ma:versionID="17bc6f53f6a2ed16fa17569b44fd6a97">
  <xsd:schema xmlns:xsd="http://www.w3.org/2001/XMLSchema" xmlns:xs="http://www.w3.org/2001/XMLSchema" xmlns:p="http://schemas.microsoft.com/office/2006/metadata/properties" xmlns:ns3="61dfb2a6-5cf0-400f-ad02-d2879b51ae2e" xmlns:ns4="fce9de61-abdc-4b30-97a0-6291e75662e2" targetNamespace="http://schemas.microsoft.com/office/2006/metadata/properties" ma:root="true" ma:fieldsID="a5e0ccca136f74522c9d45783971313c" ns3:_="" ns4:_="">
    <xsd:import namespace="61dfb2a6-5cf0-400f-ad02-d2879b51ae2e"/>
    <xsd:import namespace="fce9de61-abdc-4b30-97a0-6291e75662e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dfb2a6-5cf0-400f-ad02-d2879b51ae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ce9de61-abdc-4b30-97a0-6291e75662e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office/2006/documentManagement/types"/>
    <ds:schemaRef ds:uri="http://purl.org/dc/elements/1.1/"/>
    <ds:schemaRef ds:uri="http://schemas.microsoft.com/office/2006/metadata/properties"/>
    <ds:schemaRef ds:uri="http://purl.org/dc/dcmitype/"/>
    <ds:schemaRef ds:uri="fce9de61-abdc-4b30-97a0-6291e75662e2"/>
    <ds:schemaRef ds:uri="http://purl.org/dc/terms/"/>
    <ds:schemaRef ds:uri="61dfb2a6-5cf0-400f-ad02-d2879b51ae2e"/>
    <ds:schemaRef ds:uri="http://schemas.openxmlformats.org/package/2006/metadata/core-properti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2AA85856-29F1-43D5-83AE-3F84CA9D7B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dfb2a6-5cf0-400f-ad02-d2879b51ae2e"/>
    <ds:schemaRef ds:uri="fce9de61-abdc-4b30-97a0-6291e7566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18261</TotalTime>
  <Words>9057</Words>
  <Application>Microsoft Office PowerPoint</Application>
  <PresentationFormat>Widescreen</PresentationFormat>
  <Paragraphs>1398</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 compares to other ICSs within the region</vt:lpstr>
      <vt:lpstr>Overall experience: how the PCNs within the ICS compare</vt:lpstr>
      <vt:lpstr>Local GP Services</vt:lpstr>
      <vt:lpstr>Ease of getting through to GP practice on the phone</vt:lpstr>
      <vt:lpstr>Ease of getting through to GP practice on the  phone: how the PCNs within the ICS compare</vt:lpstr>
      <vt:lpstr>Helpfulness of receptionists at GP practice</vt:lpstr>
      <vt:lpstr>Helpfulness of receptionists at GP Practice:  how the PCNs within the ICS compare</vt:lpstr>
      <vt:lpstr>Access to online services</vt:lpstr>
      <vt:lpstr>Online service use</vt:lpstr>
      <vt:lpstr>Ease of use of practice website</vt:lpstr>
      <vt:lpstr>Ease of use of practice website: how the PCNs within the ICS compare</vt:lpstr>
      <vt:lpstr>Making an appointment</vt:lpstr>
      <vt:lpstr>Choice of appointment</vt:lpstr>
      <vt:lpstr>Choice of appointment: how the PCNs within the ICSs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Satisfaction with general practice appointment times</vt:lpstr>
      <vt:lpstr>Satisfaction with appointment times</vt:lpstr>
      <vt:lpstr>Satisfaction with appointment times: how the PCNs within the ICS compare</vt:lpstr>
      <vt:lpstr>Perceptions of care at patients’ last appointment</vt:lpstr>
      <vt:lpstr>Perceptions of care at patients’ last appointment with a healthcare professional</vt:lpstr>
      <vt:lpstr>PowerPoint Presentation</vt:lpstr>
      <vt:lpstr>PowerPoint Presentation</vt:lpstr>
      <vt:lpstr>Mental health needs recognised and understood</vt:lpstr>
      <vt:lpstr>Perceptions of care at patients’ last appointment with a healthcare professional</vt:lpstr>
      <vt:lpstr>PowerPoint Presentation</vt:lpstr>
      <vt:lpstr>PowerPoint Presentation</vt:lpstr>
      <vt:lpstr>Care and concern</vt:lpstr>
      <vt:lpstr>Care and concern – in detail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Q27. Last time you had a general practice appointment, how good was the healthcare professional at treating you with care and concern?  % Good1 (total) </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ipsos5@Ipsos.com</dc:creator>
  <cp:lastModifiedBy>Rachel Williams</cp:lastModifiedBy>
  <cp:revision>711</cp:revision>
  <dcterms:created xsi:type="dcterms:W3CDTF">2020-01-09T15:19:38Z</dcterms:created>
  <dcterms:modified xsi:type="dcterms:W3CDTF">2022-10-11T07:09:18Z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ies>
</file>