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10.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11.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5.xml" ContentType="application/vnd.openxmlformats-officedocument.drawingml.chart+xml"/>
  <Override PartName="/ppt/charts/style2.xml" ContentType="application/vnd.ms-office.chartstyle+xml"/>
  <Override PartName="/ppt/charts/colors2.xml" ContentType="application/vnd.ms-office.chartcolorstyle+xml"/>
  <Override PartName="/ppt/charts/chart16.xml" ContentType="application/vnd.openxmlformats-officedocument.drawingml.chart+xml"/>
  <Override PartName="/ppt/charts/chart17.xml" ContentType="application/vnd.openxmlformats-officedocument.drawingml.chart+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charts/chart24.xml" ContentType="application/vnd.openxmlformats-officedocument.drawingml.chart+xml"/>
  <Override PartName="/ppt/charts/chart25.xml" ContentType="application/vnd.openxmlformats-officedocument.drawingml.chart+xml"/>
  <Override PartName="/ppt/notesSlides/notesSlide16.xml" ContentType="application/vnd.openxmlformats-officedocument.presentationml.notesSlide+xml"/>
  <Override PartName="/ppt/charts/chart26.xml" ContentType="application/vnd.openxmlformats-officedocument.drawingml.chart+xml"/>
  <Override PartName="/ppt/charts/style3.xml" ContentType="application/vnd.ms-office.chartstyle+xml"/>
  <Override PartName="/ppt/charts/colors3.xml" ContentType="application/vnd.ms-office.chartcolorstyl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notesSlides/notesSlide17.xml" ContentType="application/vnd.openxmlformats-officedocument.presentationml.notesSlide+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18.xml" ContentType="application/vnd.openxmlformats-officedocument.presentationml.notesSlide+xml"/>
  <Override PartName="/ppt/charts/chart38.xml" ContentType="application/vnd.openxmlformats-officedocument.drawingml.chart+xml"/>
  <Override PartName="/ppt/charts/style4.xml" ContentType="application/vnd.ms-office.chartstyle+xml"/>
  <Override PartName="/ppt/charts/colors4.xml" ContentType="application/vnd.ms-office.chartcolorstyle+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notesSlides/notesSlide19.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20.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21.xml" ContentType="application/vnd.openxmlformats-officedocument.presentationml.notesSlide+xml"/>
  <Override PartName="/ppt/charts/chart54.xml" ContentType="application/vnd.openxmlformats-officedocument.drawingml.chart+xml"/>
  <Override PartName="/ppt/charts/style6.xml" ContentType="application/vnd.ms-office.chartstyle+xml"/>
  <Override PartName="/ppt/charts/colors6.xml" ContentType="application/vnd.ms-office.chartcolorstyle+xml"/>
  <Override PartName="/ppt/charts/chart55.xml" ContentType="application/vnd.openxmlformats-officedocument.drawingml.chart+xml"/>
  <Override PartName="/ppt/charts/chart56.xml" ContentType="application/vnd.openxmlformats-officedocument.drawingml.chart+xml"/>
  <Override PartName="/ppt/notesSlides/notesSlide22.xml" ContentType="application/vnd.openxmlformats-officedocument.presentationml.notesSlide+xml"/>
  <Override PartName="/ppt/charts/chart57.xml" ContentType="application/vnd.openxmlformats-officedocument.drawingml.chart+xml"/>
  <Override PartName="/ppt/charts/style7.xml" ContentType="application/vnd.ms-office.chartstyle+xml"/>
  <Override PartName="/ppt/charts/colors7.xml" ContentType="application/vnd.ms-office.chartcolorstyle+xml"/>
  <Override PartName="/ppt/charts/chart58.xml" ContentType="application/vnd.openxmlformats-officedocument.drawingml.chart+xml"/>
  <Override PartName="/ppt/charts/chart59.xml" ContentType="application/vnd.openxmlformats-officedocument.drawingml.chart+xml"/>
  <Override PartName="/ppt/notesSlides/notesSlide23.xml" ContentType="application/vnd.openxmlformats-officedocument.presentationml.notesSlide+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chart66.xml" ContentType="application/vnd.openxmlformats-officedocument.drawingml.chart+xml"/>
  <Override PartName="/ppt/charts/chart67.xml" ContentType="application/vnd.openxmlformats-officedocument.drawingml.chart+xml"/>
  <Override PartName="/ppt/notesSlides/notesSlide24.xml" ContentType="application/vnd.openxmlformats-officedocument.presentationml.notesSlide+xml"/>
  <Override PartName="/ppt/charts/chart68.xml" ContentType="application/vnd.openxmlformats-officedocument.drawingml.chart+xml"/>
  <Override PartName="/ppt/charts/style8.xml" ContentType="application/vnd.ms-office.chartstyle+xml"/>
  <Override PartName="/ppt/charts/colors8.xml" ContentType="application/vnd.ms-office.chartcolorstyle+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notesSlides/notesSlide25.xml" ContentType="application/vnd.openxmlformats-officedocument.presentationml.notesSlide+xml"/>
  <Override PartName="/ppt/charts/chart72.xml" ContentType="application/vnd.openxmlformats-officedocument.drawingml.chart+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26.xml" ContentType="application/vnd.openxmlformats-officedocument.presentationml.notesSlide+xml"/>
  <Override PartName="/ppt/charts/chart80.xml" ContentType="application/vnd.openxmlformats-officedocument.drawingml.chart+xml"/>
  <Override PartName="/ppt/charts/style9.xml" ContentType="application/vnd.ms-office.chartstyle+xml"/>
  <Override PartName="/ppt/charts/colors9.xml" ContentType="application/vnd.ms-office.chartcolorstyle+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notesSlides/notesSlide27.xml" ContentType="application/vnd.openxmlformats-officedocument.presentationml.notesSlide+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chart87.xml" ContentType="application/vnd.openxmlformats-officedocument.drawingml.chart+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theme/themeOverride2.xml" ContentType="application/vnd.openxmlformats-officedocument.themeOverride+xml"/>
  <Override PartName="/ppt/notesSlides/notesSlide28.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notesSlides/notesSlide31.xml" ContentType="application/vnd.openxmlformats-officedocument.presentationml.notesSlide+xml"/>
  <Override PartName="/ppt/charts/chart104.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2.xml" ContentType="application/vnd.openxmlformats-officedocument.presentationml.notesSlide+xml"/>
  <Override PartName="/ppt/charts/chart108.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09.xml" ContentType="application/vnd.openxmlformats-officedocument.drawingml.chart+xml"/>
  <Override PartName="/ppt/charts/chart110.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theme/themeOverride3.xml" ContentType="application/vnd.openxmlformats-officedocument.themeOverride+xml"/>
  <Override PartName="/ppt/notesSlides/notesSlide35.xml" ContentType="application/vnd.openxmlformats-officedocument.presentationml.notesSlide+xml"/>
  <Override PartName="/ppt/charts/chart119.xml" ContentType="application/vnd.openxmlformats-officedocument.drawingml.chart+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theme/themeOverride4.xml" ContentType="application/vnd.openxmlformats-officedocument.themeOverride+xml"/>
  <Override PartName="/ppt/charts/chart125.xml" ContentType="application/vnd.openxmlformats-officedocument.drawingml.chart+xml"/>
  <Override PartName="/ppt/charts/chart126.xml" ContentType="application/vnd.openxmlformats-officedocument.drawingml.chart+xml"/>
  <Override PartName="/ppt/notesSlides/notesSlide36.xml" ContentType="application/vnd.openxmlformats-officedocument.presentationml.notesSlide+xml"/>
  <Override PartName="/ppt/charts/chart127.xml" ContentType="application/vnd.openxmlformats-officedocument.drawingml.chart+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theme/themeOverride5.xml" ContentType="application/vnd.openxmlformats-officedocument.themeOverride+xml"/>
  <Override PartName="/ppt/charts/chart133.xml" ContentType="application/vnd.openxmlformats-officedocument.drawingml.chart+xml"/>
  <Override PartName="/ppt/charts/chart134.xml" ContentType="application/vnd.openxmlformats-officedocument.drawingml.chart+xml"/>
  <Override PartName="/ppt/notesSlides/notesSlide37.xml" ContentType="application/vnd.openxmlformats-officedocument.presentationml.notesSlide+xml"/>
  <Override PartName="/ppt/charts/chart135.xml" ContentType="application/vnd.openxmlformats-officedocument.drawingml.chart+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theme/themeOverride6.xml" ContentType="application/vnd.openxmlformats-officedocument.themeOverride+xml"/>
  <Override PartName="/ppt/charts/chart141.xml" ContentType="application/vnd.openxmlformats-officedocument.drawingml.chart+xml"/>
  <Override PartName="/ppt/charts/chart142.xml" ContentType="application/vnd.openxmlformats-officedocument.drawingml.chart+xml"/>
  <Override PartName="/ppt/notesSlides/notesSlide38.xml" ContentType="application/vnd.openxmlformats-officedocument.presentationml.notesSlide+xml"/>
  <Override PartName="/ppt/charts/chart143.xml" ContentType="application/vnd.openxmlformats-officedocument.drawingml.chart+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theme/themeOverride7.xml" ContentType="application/vnd.openxmlformats-officedocument.themeOverride+xml"/>
  <Override PartName="/ppt/charts/chart149.xml" ContentType="application/vnd.openxmlformats-officedocument.drawingml.chart+xml"/>
  <Override PartName="/ppt/charts/chart150.xml" ContentType="application/vnd.openxmlformats-officedocument.drawingml.chart+xml"/>
  <Override PartName="/ppt/notesSlides/notesSlide39.xml" ContentType="application/vnd.openxmlformats-officedocument.presentationml.notesSlide+xml"/>
  <Override PartName="/ppt/charts/chart151.xml" ContentType="application/vnd.openxmlformats-officedocument.drawingml.chart+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theme/themeOverride8.xml" ContentType="application/vnd.openxmlformats-officedocument.themeOverride+xml"/>
  <Override PartName="/ppt/charts/chart157.xml" ContentType="application/vnd.openxmlformats-officedocument.drawingml.chart+xml"/>
  <Override PartName="/ppt/charts/chart158.xml" ContentType="application/vnd.openxmlformats-officedocument.drawingml.chart+xml"/>
  <Override PartName="/ppt/notesSlides/notesSlide40.xml" ContentType="application/vnd.openxmlformats-officedocument.presentationml.notesSlide+xml"/>
  <Override PartName="/ppt/charts/chart159.xml" ContentType="application/vnd.openxmlformats-officedocument.drawingml.chart+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theme/themeOverride9.xml" ContentType="application/vnd.openxmlformats-officedocument.themeOverride+xml"/>
  <Override PartName="/ppt/charts/chart165.xml" ContentType="application/vnd.openxmlformats-officedocument.drawingml.chart+xml"/>
  <Override PartName="/ppt/charts/chart166.xml" ContentType="application/vnd.openxmlformats-officedocument.drawingml.chart+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67.xml" ContentType="application/vnd.openxmlformats-officedocument.drawingml.chart+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notesSlides/notesSlide44.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45.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charts/chart183.xml" ContentType="application/vnd.openxmlformats-officedocument.drawingml.chart+xml"/>
  <Override PartName="/ppt/charts/chart184.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theme/themeOverride10.xml" ContentType="application/vnd.openxmlformats-officedocument.themeOverr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theme/themeOverride11.xml" ContentType="application/vnd.openxmlformats-officedocument.themeOverride+xml"/>
  <Override PartName="/ppt/notesSlides/notesSlide50.xml" ContentType="application/vnd.openxmlformats-officedocument.presentationml.notesSlide+xml"/>
  <Override PartName="/ppt/charts/chart199.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0.xml" ContentType="application/vnd.openxmlformats-officedocument.drawingml.chart+xml"/>
  <Override PartName="/ppt/charts/chart201.xml" ContentType="application/vnd.openxmlformats-officedocument.drawingml.chart+xml"/>
  <Override PartName="/ppt/charts/chart202.xml" ContentType="application/vnd.openxmlformats-officedocument.drawingml.chart+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charts/chart203.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204.xml" ContentType="application/vnd.openxmlformats-officedocument.drawingml.chart+xml"/>
  <Override PartName="/ppt/charts/chart205.xml" ContentType="application/vnd.openxmlformats-officedocument.drawingml.chart+xml"/>
  <Override PartName="/ppt/notesSlides/notesSlide53.xml" ContentType="application/vnd.openxmlformats-officedocument.presentationml.notesSlide+xml"/>
  <Override PartName="/ppt/charts/chart206.xml" ContentType="application/vnd.openxmlformats-officedocument.drawingml.chart+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charts/chart212.xml" ContentType="application/vnd.openxmlformats-officedocument.drawingml.chart+xml"/>
  <Override PartName="/ppt/charts/chart213.xml" ContentType="application/vnd.openxmlformats-officedocument.drawingml.chart+xml"/>
  <Override PartName="/ppt/theme/themeOverride12.xml" ContentType="application/vnd.openxmlformats-officedocument.themeOverride+xml"/>
  <Override PartName="/ppt/notesSlides/notesSlide54.xml" ContentType="application/vnd.openxmlformats-officedocument.presentationml.notesSlide+xml"/>
  <Override PartName="/ppt/charts/chart214.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215.xml" ContentType="application/vnd.openxmlformats-officedocument.drawingml.chart+xml"/>
  <Override PartName="/ppt/charts/chart216.xml" ContentType="application/vnd.openxmlformats-officedocument.drawingml.chart+xml"/>
  <Override PartName="/ppt/charts/chart217.xml" ContentType="application/vnd.openxmlformats-officedocument.drawingml.chart+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charts/chart218.xml" ContentType="application/vnd.openxmlformats-officedocument.drawingml.chart+xml"/>
  <Override PartName="/ppt/charts/chart219.xml" ContentType="application/vnd.openxmlformats-officedocument.drawingml.chart+xml"/>
  <Override PartName="/ppt/charts/chart220.xml" ContentType="application/vnd.openxmlformats-officedocument.drawingml.chart+xml"/>
  <Override PartName="/ppt/charts/chart221.xml" ContentType="application/vnd.openxmlformats-officedocument.drawingml.chart+xml"/>
  <Override PartName="/ppt/charts/chart222.xml" ContentType="application/vnd.openxmlformats-officedocument.drawingml.chart+xml"/>
  <Override PartName="/ppt/charts/chart223.xml" ContentType="application/vnd.openxmlformats-officedocument.drawingml.chart+xml"/>
  <Override PartName="/ppt/theme/themeOverride13.xml" ContentType="application/vnd.openxmlformats-officedocument.themeOverr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6"/>
  </p:notesMasterIdLst>
  <p:handoutMasterIdLst>
    <p:handoutMasterId r:id="rId67"/>
  </p:handoutMasterIdLst>
  <p:sldIdLst>
    <p:sldId id="1543" r:id="rId5"/>
    <p:sldId id="1774" r:id="rId6"/>
    <p:sldId id="1496" r:id="rId7"/>
    <p:sldId id="1703" r:id="rId8"/>
    <p:sldId id="1728" r:id="rId9"/>
    <p:sldId id="1729" r:id="rId10"/>
    <p:sldId id="1730" r:id="rId11"/>
    <p:sldId id="1573" r:id="rId12"/>
    <p:sldId id="1558" r:id="rId13"/>
    <p:sldId id="1717" r:id="rId14"/>
    <p:sldId id="1560" r:id="rId15"/>
    <p:sldId id="1572" r:id="rId16"/>
    <p:sldId id="1651" r:id="rId17"/>
    <p:sldId id="1650" r:id="rId18"/>
    <p:sldId id="1646" r:id="rId19"/>
    <p:sldId id="1647" r:id="rId20"/>
    <p:sldId id="1648" r:id="rId21"/>
    <p:sldId id="1649" r:id="rId22"/>
    <p:sldId id="1731" r:id="rId23"/>
    <p:sldId id="1732" r:id="rId24"/>
    <p:sldId id="1770" r:id="rId25"/>
    <p:sldId id="1771" r:id="rId26"/>
    <p:sldId id="1737" r:id="rId27"/>
    <p:sldId id="1738" r:id="rId28"/>
    <p:sldId id="1740" r:id="rId29"/>
    <p:sldId id="1741" r:id="rId30"/>
    <p:sldId id="1743" r:id="rId31"/>
    <p:sldId id="1744" r:id="rId32"/>
    <p:sldId id="1645" r:id="rId33"/>
    <p:sldId id="1756" r:id="rId34"/>
    <p:sldId id="1757" r:id="rId35"/>
    <p:sldId id="1773" r:id="rId36"/>
    <p:sldId id="1580" r:id="rId37"/>
    <p:sldId id="1718" r:id="rId38"/>
    <p:sldId id="1719" r:id="rId39"/>
    <p:sldId id="1720" r:id="rId40"/>
    <p:sldId id="1766" r:id="rId41"/>
    <p:sldId id="1767" r:id="rId42"/>
    <p:sldId id="1768" r:id="rId43"/>
    <p:sldId id="1769" r:id="rId44"/>
    <p:sldId id="1550" r:id="rId45"/>
    <p:sldId id="1725" r:id="rId46"/>
    <p:sldId id="1680" r:id="rId47"/>
    <p:sldId id="1710" r:id="rId48"/>
    <p:sldId id="1707" r:id="rId49"/>
    <p:sldId id="1671" r:id="rId50"/>
    <p:sldId id="1762" r:id="rId51"/>
    <p:sldId id="1665" r:id="rId52"/>
    <p:sldId id="1666" r:id="rId53"/>
    <p:sldId id="1667" r:id="rId54"/>
    <p:sldId id="1748" r:id="rId55"/>
    <p:sldId id="1772" r:id="rId56"/>
    <p:sldId id="1763" r:id="rId57"/>
    <p:sldId id="1750" r:id="rId58"/>
    <p:sldId id="1752" r:id="rId59"/>
    <p:sldId id="1764" r:id="rId60"/>
    <p:sldId id="1675" r:id="rId61"/>
    <p:sldId id="1712" r:id="rId62"/>
    <p:sldId id="1569" r:id="rId63"/>
    <p:sldId id="1713" r:id="rId64"/>
    <p:sldId id="1714" r:id="rId65"/>
  </p:sldIdLst>
  <p:sldSz cx="12192000" cy="6858000"/>
  <p:notesSz cx="6858000" cy="9144000"/>
  <p:custDataLst>
    <p:tags r:id="rId68"/>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 id="{73A8C4F0-3AA2-8182-2B29-219171BB48FA}" name="Molly Dawson" initials="MD" userId="S::Molly.Dawson@ipsos.com::f9f1830d-074d-452e-8e8f-c0b7e9a5a2d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2926"/>
    <a:srgbClr val="003087"/>
    <a:srgbClr val="005EB8"/>
    <a:srgbClr val="425563"/>
    <a:srgbClr val="768692"/>
    <a:srgbClr val="F2F2F2"/>
    <a:srgbClr val="41B6E6"/>
    <a:srgbClr val="3877AB"/>
    <a:srgbClr val="0563C1"/>
    <a:srgbClr val="597EB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6106" autoAdjust="0"/>
  </p:normalViewPr>
  <p:slideViewPr>
    <p:cSldViewPr snapToGrid="0" showGuides="1">
      <p:cViewPr varScale="1">
        <p:scale>
          <a:sx n="105" d="100"/>
          <a:sy n="105" d="100"/>
        </p:scale>
        <p:origin x="114" y="138"/>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74" Type="http://schemas.microsoft.com/office/2006/relationships/vbaProject" Target="vbaProject.bin"/><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commentAuthors" Target="commentAuthor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8/10/relationships/authors" Target="author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4.xlsx"/><Relationship Id="rId2" Type="http://schemas.microsoft.com/office/2011/relationships/chartColorStyle" Target="colors2.xml"/><Relationship Id="rId1" Type="http://schemas.microsoft.com/office/2011/relationships/chartStyle" Target="style2.xml"/></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3.xml"/><Relationship Id="rId1" Type="http://schemas.microsoft.com/office/2011/relationships/chartStyle" Target="style3.xml"/></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4.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3" Type="http://schemas.openxmlformats.org/officeDocument/2006/relationships/package" Target="../embeddings/Microsoft_Excel_Worksheet37.xlsx"/><Relationship Id="rId2" Type="http://schemas.microsoft.com/office/2011/relationships/chartColorStyle" Target="colors4.xml"/><Relationship Id="rId1" Type="http://schemas.microsoft.com/office/2011/relationships/chartStyle" Target="style4.xml"/></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3" Type="http://schemas.openxmlformats.org/officeDocument/2006/relationships/package" Target="../embeddings/Microsoft_Excel_Worksheet53.xlsx"/><Relationship Id="rId2" Type="http://schemas.microsoft.com/office/2011/relationships/chartColorStyle" Target="colors6.xml"/><Relationship Id="rId1" Type="http://schemas.microsoft.com/office/2011/relationships/chartStyle" Target="style6.xml"/></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7.xml"/><Relationship Id="rId1" Type="http://schemas.microsoft.com/office/2011/relationships/chartStyle" Target="style7.xml"/></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1.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3" Type="http://schemas.openxmlformats.org/officeDocument/2006/relationships/package" Target="../embeddings/Microsoft_Excel_Worksheet67.xlsx"/><Relationship Id="rId2" Type="http://schemas.microsoft.com/office/2011/relationships/chartColorStyle" Target="colors8.xml"/><Relationship Id="rId1" Type="http://schemas.microsoft.com/office/2011/relationships/chartStyle" Target="style8.xml"/></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3" Type="http://schemas.openxmlformats.org/officeDocument/2006/relationships/package" Target="../embeddings/Microsoft_Excel_Worksheet79.xlsx"/><Relationship Id="rId2" Type="http://schemas.microsoft.com/office/2011/relationships/chartColorStyle" Target="colors9.xml"/><Relationship Id="rId1" Type="http://schemas.microsoft.com/office/2011/relationships/chartStyle" Target="style9.xml"/></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5.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2" Type="http://schemas.openxmlformats.org/officeDocument/2006/relationships/package" Target="../embeddings/Microsoft_Excel_Worksheet90.xlsx"/><Relationship Id="rId1" Type="http://schemas.openxmlformats.org/officeDocument/2006/relationships/themeOverride" Target="../theme/themeOverride2.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11.xml"/><Relationship Id="rId1" Type="http://schemas.microsoft.com/office/2011/relationships/chartStyle" Target="style11.xml"/></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12.xml"/><Relationship Id="rId1" Type="http://schemas.microsoft.com/office/2011/relationships/chartStyle" Target="style12.xml"/></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2" Type="http://schemas.openxmlformats.org/officeDocument/2006/relationships/package" Target="../embeddings/Microsoft_Excel_Worksheet117.xlsx"/><Relationship Id="rId1" Type="http://schemas.openxmlformats.org/officeDocument/2006/relationships/themeOverride" Target="../theme/themeOverride3.xml"/></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2" Type="http://schemas.openxmlformats.org/officeDocument/2006/relationships/package" Target="../embeddings/Microsoft_Excel_Worksheet123.xlsx"/><Relationship Id="rId1" Type="http://schemas.openxmlformats.org/officeDocument/2006/relationships/themeOverride" Target="../theme/themeOverride4.xml"/></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2" Type="http://schemas.openxmlformats.org/officeDocument/2006/relationships/package" Target="../embeddings/Microsoft_Excel_Worksheet131.xlsx"/><Relationship Id="rId1" Type="http://schemas.openxmlformats.org/officeDocument/2006/relationships/themeOverride" Target="../theme/themeOverride5.xml"/></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1" Type="http://schemas.openxmlformats.org/officeDocument/2006/relationships/package" Target="../embeddings/Microsoft_Excel_Worksheet134.xlsx"/></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2" Type="http://schemas.openxmlformats.org/officeDocument/2006/relationships/package" Target="../embeddings/Microsoft_Excel_Worksheet139.xlsx"/><Relationship Id="rId1" Type="http://schemas.openxmlformats.org/officeDocument/2006/relationships/themeOverride" Target="../theme/themeOverride6.xml"/></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1" Type="http://schemas.openxmlformats.org/officeDocument/2006/relationships/package" Target="../embeddings/Microsoft_Excel_Worksheet142.xlsx"/></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2" Type="http://schemas.openxmlformats.org/officeDocument/2006/relationships/package" Target="../embeddings/Microsoft_Excel_Worksheet147.xlsx"/><Relationship Id="rId1" Type="http://schemas.openxmlformats.org/officeDocument/2006/relationships/themeOverride" Target="../theme/themeOverride7.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2" Type="http://schemas.openxmlformats.org/officeDocument/2006/relationships/package" Target="../embeddings/Microsoft_Excel_Worksheet155.xlsx"/><Relationship Id="rId1" Type="http://schemas.openxmlformats.org/officeDocument/2006/relationships/themeOverride" Target="../theme/themeOverride8.xml"/></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2" Type="http://schemas.openxmlformats.org/officeDocument/2006/relationships/package" Target="../embeddings/Microsoft_Excel_Worksheet163.xlsx"/><Relationship Id="rId1" Type="http://schemas.openxmlformats.org/officeDocument/2006/relationships/themeOverride" Target="../theme/themeOverride9.xml"/></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2" Type="http://schemas.openxmlformats.org/officeDocument/2006/relationships/package" Target="../embeddings/Microsoft_Excel_Worksheet189.xlsx"/><Relationship Id="rId1" Type="http://schemas.openxmlformats.org/officeDocument/2006/relationships/themeOverride" Target="../theme/themeOverride10.xml"/></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2" Type="http://schemas.openxmlformats.org/officeDocument/2006/relationships/package" Target="../embeddings/Microsoft_Excel_Worksheet197.xlsx"/><Relationship Id="rId1" Type="http://schemas.openxmlformats.org/officeDocument/2006/relationships/themeOverride" Target="../theme/themeOverride11.xml"/></Relationships>
</file>

<file path=ppt/charts/_rels/chart199.xml.rels><?xml version="1.0" encoding="UTF-8" standalone="yes"?>
<Relationships xmlns="http://schemas.openxmlformats.org/package/2006/relationships"><Relationship Id="rId3" Type="http://schemas.openxmlformats.org/officeDocument/2006/relationships/package" Target="../embeddings/Microsoft_Excel_Worksheet198.xlsx"/><Relationship Id="rId2" Type="http://schemas.microsoft.com/office/2011/relationships/chartColorStyle" Target="colors13.xml"/><Relationship Id="rId1" Type="http://schemas.microsoft.com/office/2011/relationships/chartStyle" Target="style13.xml"/></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1" Type="http://schemas.openxmlformats.org/officeDocument/2006/relationships/package" Target="../embeddings/Microsoft_Excel_Worksheet200.xlsx"/></Relationships>
</file>

<file path=ppt/charts/_rels/chart202.xml.rels><?xml version="1.0" encoding="UTF-8" standalone="yes"?>
<Relationships xmlns="http://schemas.openxmlformats.org/package/2006/relationships"><Relationship Id="rId1" Type="http://schemas.openxmlformats.org/officeDocument/2006/relationships/package" Target="../embeddings/Microsoft_Excel_Worksheet201.xlsx"/></Relationships>
</file>

<file path=ppt/charts/_rels/chart203.xml.rels><?xml version="1.0" encoding="UTF-8" standalone="yes"?>
<Relationships xmlns="http://schemas.openxmlformats.org/package/2006/relationships"><Relationship Id="rId3" Type="http://schemas.openxmlformats.org/officeDocument/2006/relationships/package" Target="../embeddings/Microsoft_Excel_Worksheet202.xlsx"/><Relationship Id="rId2" Type="http://schemas.microsoft.com/office/2011/relationships/chartColorStyle" Target="colors14.xml"/><Relationship Id="rId1" Type="http://schemas.microsoft.com/office/2011/relationships/chartStyle" Target="style14.xml"/></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1" Type="http://schemas.openxmlformats.org/officeDocument/2006/relationships/package" Target="../embeddings/Microsoft_Excel_Worksheet205.xlsx"/></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1" Type="http://schemas.openxmlformats.org/officeDocument/2006/relationships/package" Target="../embeddings/Microsoft_Excel_Worksheet210.xlsx"/></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2" Type="http://schemas.openxmlformats.org/officeDocument/2006/relationships/package" Target="../embeddings/Microsoft_Excel_Worksheet212.xlsx"/><Relationship Id="rId1" Type="http://schemas.openxmlformats.org/officeDocument/2006/relationships/themeOverride" Target="../theme/themeOverride12.xml"/></Relationships>
</file>

<file path=ppt/charts/_rels/chart214.xml.rels><?xml version="1.0" encoding="UTF-8" standalone="yes"?>
<Relationships xmlns="http://schemas.openxmlformats.org/package/2006/relationships"><Relationship Id="rId3" Type="http://schemas.openxmlformats.org/officeDocument/2006/relationships/package" Target="../embeddings/Microsoft_Excel_Worksheet213.xlsx"/><Relationship Id="rId2" Type="http://schemas.microsoft.com/office/2011/relationships/chartColorStyle" Target="colors15.xml"/><Relationship Id="rId1" Type="http://schemas.microsoft.com/office/2011/relationships/chartStyle" Target="style15.xml"/></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1" Type="http://schemas.openxmlformats.org/officeDocument/2006/relationships/package" Target="../embeddings/Microsoft_Excel_Worksheet215.xlsx"/></Relationships>
</file>

<file path=ppt/charts/_rels/chart217.xml.rels><?xml version="1.0" encoding="UTF-8" standalone="yes"?>
<Relationships xmlns="http://schemas.openxmlformats.org/package/2006/relationships"><Relationship Id="rId1" Type="http://schemas.openxmlformats.org/officeDocument/2006/relationships/package" Target="../embeddings/Microsoft_Excel_Worksheet216.xlsx"/></Relationships>
</file>

<file path=ppt/charts/_rels/chart218.xml.rels><?xml version="1.0" encoding="UTF-8" standalone="yes"?>
<Relationships xmlns="http://schemas.openxmlformats.org/package/2006/relationships"><Relationship Id="rId1" Type="http://schemas.openxmlformats.org/officeDocument/2006/relationships/package" Target="../embeddings/Microsoft_Excel_Worksheet217.xlsx"/></Relationships>
</file>

<file path=ppt/charts/_rels/chart219.xml.rels><?xml version="1.0" encoding="UTF-8" standalone="yes"?>
<Relationships xmlns="http://schemas.openxmlformats.org/package/2006/relationships"><Relationship Id="rId1" Type="http://schemas.openxmlformats.org/officeDocument/2006/relationships/package" Target="../embeddings/Microsoft_Excel_Worksheet218.xlsx"/></Relationships>
</file>

<file path=ppt/charts/_rels/chart220.xml.rels><?xml version="1.0" encoding="UTF-8" standalone="yes"?>
<Relationships xmlns="http://schemas.openxmlformats.org/package/2006/relationships"><Relationship Id="rId1" Type="http://schemas.openxmlformats.org/officeDocument/2006/relationships/package" Target="../embeddings/Microsoft_Excel_Worksheet219.xlsx"/></Relationships>
</file>

<file path=ppt/charts/_rels/chart221.xml.rels><?xml version="1.0" encoding="UTF-8" standalone="yes"?>
<Relationships xmlns="http://schemas.openxmlformats.org/package/2006/relationships"><Relationship Id="rId1" Type="http://schemas.openxmlformats.org/officeDocument/2006/relationships/package" Target="../embeddings/Microsoft_Excel_Worksheet220.xlsx"/></Relationships>
</file>

<file path=ppt/charts/_rels/chart222.xml.rels><?xml version="1.0" encoding="UTF-8" standalone="yes"?>
<Relationships xmlns="http://schemas.openxmlformats.org/package/2006/relationships"><Relationship Id="rId1" Type="http://schemas.openxmlformats.org/officeDocument/2006/relationships/package" Target="../embeddings/Microsoft_Excel_Worksheet221.xlsx"/></Relationships>
</file>

<file path=ppt/charts/_rels/chart223.xml.rels><?xml version="1.0" encoding="UTF-8" standalone="yes"?>
<Relationships xmlns="http://schemas.openxmlformats.org/package/2006/relationships"><Relationship Id="rId2" Type="http://schemas.openxmlformats.org/officeDocument/2006/relationships/package" Target="../embeddings/Microsoft_Excel_Worksheet222.xlsx"/><Relationship Id="rId1" Type="http://schemas.openxmlformats.org/officeDocument/2006/relationships/themeOverride" Target="../theme/themeOverride13.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56</c:v>
                </c:pt>
                <c:pt idx="1">
                  <c:v>44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7-40B0-8EE9-5F0DE1F64B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A03-4718-B683-232ABA5155FB}"/>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7A03-4718-B683-232ABA5155FB}"/>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F67-4517-B6FA-96A8BA73AD4A}"/>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AF67-4517-B6FA-96A8BA73AD4A}"/>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CCB-4F9B-97E1-AE334326DACC}"/>
              </c:ext>
            </c:extLst>
          </c:dPt>
          <c:dLbls>
            <c:dLbl>
              <c:idx val="3"/>
              <c:layout>
                <c:manualLayout>
                  <c:x val="-4.6067047020066615E-2"/>
                  <c:y val="-9.8059333915195598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5.7703510550804697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34</c:v>
                </c:pt>
                <c:pt idx="2">
                  <c:v>15</c:v>
                </c:pt>
                <c:pt idx="3">
                  <c:v>8</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0.56000000000000005</c:v>
                </c:pt>
                <c:pt idx="1">
                  <c:v>0.61</c:v>
                </c:pt>
                <c:pt idx="2">
                  <c:v>0.64</c:v>
                </c:pt>
                <c:pt idx="3">
                  <c:v>0.64</c:v>
                </c:pt>
                <c:pt idx="4">
                  <c:v>0.66</c:v>
                </c:pt>
                <c:pt idx="5">
                  <c:v>0.66</c:v>
                </c:pt>
                <c:pt idx="6">
                  <c:v>0.66</c:v>
                </c:pt>
                <c:pt idx="7">
                  <c:v>0.66</c:v>
                </c:pt>
                <c:pt idx="8">
                  <c:v>0.67</c:v>
                </c:pt>
                <c:pt idx="9">
                  <c:v>0.67</c:v>
                </c:pt>
                <c:pt idx="10">
                  <c:v>0.68</c:v>
                </c:pt>
                <c:pt idx="11">
                  <c:v>0.68</c:v>
                </c:pt>
                <c:pt idx="12">
                  <c:v>0.68</c:v>
                </c:pt>
                <c:pt idx="13">
                  <c:v>0.68</c:v>
                </c:pt>
                <c:pt idx="14">
                  <c:v>0.69</c:v>
                </c:pt>
                <c:pt idx="15">
                  <c:v>0.7</c:v>
                </c:pt>
                <c:pt idx="16">
                  <c:v>0.7</c:v>
                </c:pt>
                <c:pt idx="17">
                  <c:v>0.7</c:v>
                </c:pt>
                <c:pt idx="18">
                  <c:v>0.7</c:v>
                </c:pt>
                <c:pt idx="19">
                  <c:v>0.71</c:v>
                </c:pt>
                <c:pt idx="20">
                  <c:v>0.71</c:v>
                </c:pt>
                <c:pt idx="21">
                  <c:v>0.72</c:v>
                </c:pt>
                <c:pt idx="22">
                  <c:v>0.72</c:v>
                </c:pt>
                <c:pt idx="23">
                  <c:v>0.73</c:v>
                </c:pt>
                <c:pt idx="24">
                  <c:v>0.74</c:v>
                </c:pt>
                <c:pt idx="25">
                  <c:v>0.75</c:v>
                </c:pt>
                <c:pt idx="26">
                  <c:v>0.76</c:v>
                </c:pt>
                <c:pt idx="27">
                  <c:v>0.76</c:v>
                </c:pt>
                <c:pt idx="28">
                  <c:v>0.79</c:v>
                </c:pt>
                <c:pt idx="29">
                  <c:v>0.79</c:v>
                </c:pt>
                <c:pt idx="30">
                  <c:v>0.79</c:v>
                </c:pt>
                <c:pt idx="31">
                  <c:v>0.79</c:v>
                </c:pt>
                <c:pt idx="32">
                  <c:v>0.81</c:v>
                </c:pt>
                <c:pt idx="33">
                  <c:v>0.81</c:v>
                </c:pt>
                <c:pt idx="34">
                  <c:v>0.85</c:v>
                </c:pt>
                <c:pt idx="35">
                  <c:v>0.85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Sheet1!$B$2:$B$9</c:f>
              <c:numCache>
                <c:formatCode>0%</c:formatCode>
                <c:ptCount val="8"/>
                <c:pt idx="0">
                  <c:v>0.48</c:v>
                </c:pt>
                <c:pt idx="1">
                  <c:v>0.24</c:v>
                </c:pt>
                <c:pt idx="2">
                  <c:v>0.34</c:v>
                </c:pt>
                <c:pt idx="3">
                  <c:v>0.17</c:v>
                </c:pt>
                <c:pt idx="4">
                  <c:v>0.06</c:v>
                </c:pt>
                <c:pt idx="5">
                  <c:v>0.22</c:v>
                </c:pt>
                <c:pt idx="6">
                  <c:v>0.1</c:v>
                </c:pt>
                <c:pt idx="7">
                  <c:v>0.27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Booking appointments</c:v>
                </c:pt>
                <c:pt idx="1">
                  <c:v>Filling in an online form to give information about a health issue</c:v>
                </c:pt>
                <c:pt idx="2">
                  <c:v>Ordering repeat prescriptions</c:v>
                </c:pt>
                <c:pt idx="3">
                  <c:v>Accessing medical records</c:v>
                </c:pt>
                <c:pt idx="4">
                  <c:v>Registering with a practice</c:v>
                </c:pt>
                <c:pt idx="5">
                  <c:v>Finding out test results</c:v>
                </c:pt>
                <c:pt idx="6">
                  <c:v>Making an administrative request</c:v>
                </c:pt>
                <c:pt idx="7">
                  <c:v>None of these</c:v>
                </c:pt>
              </c:strCache>
            </c:strRef>
          </c:cat>
          <c:val>
            <c:numRef>
              <c:f>Sheet1!$C$2:$C$9</c:f>
              <c:numCache>
                <c:formatCode>0%</c:formatCode>
                <c:ptCount val="8"/>
                <c:pt idx="0">
                  <c:v>0.41</c:v>
                </c:pt>
                <c:pt idx="1">
                  <c:v>0.2</c:v>
                </c:pt>
                <c:pt idx="2">
                  <c:v>0.4</c:v>
                </c:pt>
                <c:pt idx="3">
                  <c:v>0.17</c:v>
                </c:pt>
                <c:pt idx="4">
                  <c:v>0.04</c:v>
                </c:pt>
                <c:pt idx="5">
                  <c:v>0.21</c:v>
                </c:pt>
                <c:pt idx="6">
                  <c:v>0.08</c:v>
                </c:pt>
                <c:pt idx="7">
                  <c:v>0.31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Sheet1!$A$2:$A$9</c:f>
              <c:numCache>
                <c:formatCode>General</c:formatCode>
                <c:ptCount val="8"/>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8"/>
              <c:pt idx="0">
                <c:v>1</c:v>
              </c:pt>
              <c:pt idx="1">
                <c:v>2</c:v>
              </c:pt>
              <c:pt idx="2">
                <c:v>3</c:v>
              </c:pt>
              <c:pt idx="3">
                <c:v>4</c:v>
              </c:pt>
              <c:pt idx="4">
                <c:v>5</c:v>
              </c:pt>
              <c:pt idx="5">
                <c:v>6</c:v>
              </c:pt>
              <c:pt idx="6">
                <c:v>7</c:v>
              </c:pt>
              <c:pt idx="7">
                <c:v>8</c:v>
              </c:pt>
              <c:extLst>
                <c:ext xmlns:c15="http://schemas.microsoft.com/office/drawing/2012/chart" uri="{02D57815-91ED-43cb-92C2-25804820EDAC}">
                  <c15:autoCat val="1"/>
                </c:ext>
              </c:extLst>
            </c:strLit>
          </c:cat>
          <c:val>
            <c:numRef>
              <c:f>Sheet1!$B$2:$B$9</c:f>
              <c:numCache>
                <c:formatCode>General</c:formatCode>
                <c:ptCount val="8"/>
                <c:pt idx="0">
                  <c:v>58</c:v>
                </c:pt>
                <c:pt idx="1">
                  <c:v>53</c:v>
                </c:pt>
                <c:pt idx="2">
                  <c:v>48</c:v>
                </c:pt>
                <c:pt idx="3">
                  <c:v>25</c:v>
                </c:pt>
                <c:pt idx="4">
                  <c:v>11</c:v>
                </c:pt>
                <c:pt idx="5">
                  <c:v>31</c:v>
                </c:pt>
                <c:pt idx="6">
                  <c:v>13</c:v>
                </c:pt>
                <c:pt idx="7">
                  <c:v>37</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Sheet1!$C$2:$C$9</c:f>
              <c:numCache>
                <c:formatCode>General</c:formatCode>
                <c:ptCount val="8"/>
                <c:pt idx="0">
                  <c:v>39</c:v>
                </c:pt>
                <c:pt idx="1">
                  <c:v>9</c:v>
                </c:pt>
                <c:pt idx="2">
                  <c:v>24</c:v>
                </c:pt>
                <c:pt idx="3">
                  <c:v>9</c:v>
                </c:pt>
                <c:pt idx="4">
                  <c:v>1</c:v>
                </c:pt>
                <c:pt idx="5">
                  <c:v>13</c:v>
                </c:pt>
                <c:pt idx="6">
                  <c:v>6</c:v>
                </c:pt>
                <c:pt idx="7">
                  <c:v>16</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16</c:v>
                </c:pt>
                <c:pt idx="1">
                  <c:v>84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D2-47CE-85CE-05EEA5EC460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79F-4D8E-BC1E-9973DD9F7ED5}"/>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79F-4D8E-BC1E-9973DD9F7ED5}"/>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0FE-4C06-A5BC-B96C1CB21D5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0FE-4C06-A5BC-B96C1CB21D51}"/>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1619264138452011E-2"/>
          <c:y val="0.1847149588756148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50-4426-942C-FD265573BB2E}"/>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18</c:v>
                </c:pt>
                <c:pt idx="1">
                  <c:v>28</c:v>
                </c:pt>
                <c:pt idx="2">
                  <c:v>14</c:v>
                </c:pt>
                <c:pt idx="3">
                  <c:v>23</c:v>
                </c:pt>
                <c:pt idx="4">
                  <c:v>17</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540886850482406"/>
          <c:y val="0.2320083204706775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0.16</c:v>
                </c:pt>
                <c:pt idx="1">
                  <c:v>0.27</c:v>
                </c:pt>
                <c:pt idx="2">
                  <c:v>0.3</c:v>
                </c:pt>
                <c:pt idx="3">
                  <c:v>0.31</c:v>
                </c:pt>
                <c:pt idx="4">
                  <c:v>0.31</c:v>
                </c:pt>
                <c:pt idx="5">
                  <c:v>0.32</c:v>
                </c:pt>
                <c:pt idx="6">
                  <c:v>0.33</c:v>
                </c:pt>
                <c:pt idx="7">
                  <c:v>0.37</c:v>
                </c:pt>
                <c:pt idx="8">
                  <c:v>0.37</c:v>
                </c:pt>
                <c:pt idx="9">
                  <c:v>0.41</c:v>
                </c:pt>
                <c:pt idx="10">
                  <c:v>0.42</c:v>
                </c:pt>
                <c:pt idx="11">
                  <c:v>0.42</c:v>
                </c:pt>
                <c:pt idx="12">
                  <c:v>0.42</c:v>
                </c:pt>
                <c:pt idx="13">
                  <c:v>0.43</c:v>
                </c:pt>
                <c:pt idx="14">
                  <c:v>0.45</c:v>
                </c:pt>
                <c:pt idx="15">
                  <c:v>0.45</c:v>
                </c:pt>
                <c:pt idx="16">
                  <c:v>0.46</c:v>
                </c:pt>
                <c:pt idx="17">
                  <c:v>0.47</c:v>
                </c:pt>
                <c:pt idx="18">
                  <c:v>0.48</c:v>
                </c:pt>
                <c:pt idx="19">
                  <c:v>0.48</c:v>
                </c:pt>
                <c:pt idx="20">
                  <c:v>0.51</c:v>
                </c:pt>
                <c:pt idx="21">
                  <c:v>0.51</c:v>
                </c:pt>
                <c:pt idx="22">
                  <c:v>0.53</c:v>
                </c:pt>
                <c:pt idx="23">
                  <c:v>0.53</c:v>
                </c:pt>
                <c:pt idx="24">
                  <c:v>0.54</c:v>
                </c:pt>
                <c:pt idx="25">
                  <c:v>0.54</c:v>
                </c:pt>
                <c:pt idx="26">
                  <c:v>0.56000000000000005</c:v>
                </c:pt>
                <c:pt idx="27">
                  <c:v>0.56000000000000005</c:v>
                </c:pt>
                <c:pt idx="28">
                  <c:v>0.56000000000000005</c:v>
                </c:pt>
                <c:pt idx="29">
                  <c:v>0.57999999999999996</c:v>
                </c:pt>
                <c:pt idx="30">
                  <c:v>0.57999999999999996</c:v>
                </c:pt>
                <c:pt idx="31">
                  <c:v>0.6</c:v>
                </c:pt>
                <c:pt idx="32">
                  <c:v>0.63</c:v>
                </c:pt>
                <c:pt idx="33">
                  <c:v>0.64</c:v>
                </c:pt>
                <c:pt idx="34">
                  <c:v>0.65</c:v>
                </c:pt>
                <c:pt idx="35">
                  <c:v>0.67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0.47</c:v>
                </c:pt>
                <c:pt idx="1">
                  <c:v>0.47</c:v>
                </c:pt>
                <c:pt idx="2">
                  <c:v>0.47</c:v>
                </c:pt>
                <c:pt idx="3">
                  <c:v>0.47</c:v>
                </c:pt>
                <c:pt idx="4">
                  <c:v>0.47</c:v>
                </c:pt>
                <c:pt idx="5">
                  <c:v>0.47</c:v>
                </c:pt>
                <c:pt idx="6">
                  <c:v>0.47</c:v>
                </c:pt>
                <c:pt idx="7">
                  <c:v>0.47</c:v>
                </c:pt>
                <c:pt idx="8">
                  <c:v>0.47</c:v>
                </c:pt>
                <c:pt idx="9">
                  <c:v>0.47</c:v>
                </c:pt>
                <c:pt idx="10">
                  <c:v>0.47</c:v>
                </c:pt>
                <c:pt idx="11">
                  <c:v>0.47</c:v>
                </c:pt>
                <c:pt idx="12">
                  <c:v>0.47</c:v>
                </c:pt>
                <c:pt idx="13">
                  <c:v>0.47</c:v>
                </c:pt>
                <c:pt idx="14">
                  <c:v>0.47</c:v>
                </c:pt>
                <c:pt idx="15">
                  <c:v>0.47</c:v>
                </c:pt>
                <c:pt idx="16">
                  <c:v>0.47</c:v>
                </c:pt>
                <c:pt idx="17">
                  <c:v>0.47</c:v>
                </c:pt>
                <c:pt idx="18">
                  <c:v>0.47</c:v>
                </c:pt>
                <c:pt idx="19">
                  <c:v>0.47</c:v>
                </c:pt>
                <c:pt idx="20">
                  <c:v>0.47</c:v>
                </c:pt>
                <c:pt idx="21">
                  <c:v>0.47</c:v>
                </c:pt>
                <c:pt idx="22">
                  <c:v>0.47</c:v>
                </c:pt>
                <c:pt idx="23">
                  <c:v>0.47</c:v>
                </c:pt>
                <c:pt idx="24">
                  <c:v>0.47</c:v>
                </c:pt>
                <c:pt idx="25">
                  <c:v>0.47</c:v>
                </c:pt>
                <c:pt idx="26">
                  <c:v>0.47</c:v>
                </c:pt>
                <c:pt idx="27">
                  <c:v>0.47</c:v>
                </c:pt>
                <c:pt idx="28">
                  <c:v>0.47</c:v>
                </c:pt>
                <c:pt idx="29">
                  <c:v>0.47</c:v>
                </c:pt>
                <c:pt idx="30">
                  <c:v>0.47</c:v>
                </c:pt>
                <c:pt idx="31">
                  <c:v>0.47</c:v>
                </c:pt>
                <c:pt idx="32">
                  <c:v>0.47</c:v>
                </c:pt>
                <c:pt idx="33">
                  <c:v>0.47</c:v>
                </c:pt>
                <c:pt idx="34">
                  <c:v>0.47</c:v>
                </c:pt>
                <c:pt idx="35">
                  <c:v>0.47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pt idx="24">
                  <c:v>0.5</c:v>
                </c:pt>
                <c:pt idx="25">
                  <c:v>0.5</c:v>
                </c:pt>
                <c:pt idx="26">
                  <c:v>0.5</c:v>
                </c:pt>
                <c:pt idx="27">
                  <c:v>0.5</c:v>
                </c:pt>
                <c:pt idx="28">
                  <c:v>0.5</c:v>
                </c:pt>
                <c:pt idx="29">
                  <c:v>0.5</c:v>
                </c:pt>
                <c:pt idx="30">
                  <c:v>0.5</c:v>
                </c:pt>
                <c:pt idx="31">
                  <c:v>0.5</c:v>
                </c:pt>
                <c:pt idx="32">
                  <c:v>0.5</c:v>
                </c:pt>
                <c:pt idx="33">
                  <c:v>0.5</c:v>
                </c:pt>
                <c:pt idx="34">
                  <c:v>0.5</c:v>
                </c:pt>
                <c:pt idx="35">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10</c:v>
                </c:pt>
                <c:pt idx="1">
                  <c:v>90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318-4E3F-ABC9-FBE673C7030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539-48BA-BD29-9F59AA942A7D}"/>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539-48BA-BD29-9F59AA942A7D}"/>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F8C-4480-8A70-85B040F80D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F8C-4480-8A70-85B040F80D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F8C-4480-8A70-85B040F80D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F8C-4480-8A70-85B040F80D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F8C-4480-8A70-85B040F80D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F8C-4480-8A70-85B040F80D4D}"/>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0F8C-4480-8A70-85B040F80D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25</c:v>
                </c:pt>
                <c:pt idx="2">
                  <c:v>16</c:v>
                </c:pt>
                <c:pt idx="3">
                  <c:v>22</c:v>
                </c:pt>
                <c:pt idx="4">
                  <c:v>18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F8C-4480-8A70-85B040F80D4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145632730071961"/>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0.1</c:v>
                </c:pt>
                <c:pt idx="1">
                  <c:v>0.31</c:v>
                </c:pt>
                <c:pt idx="2">
                  <c:v>0.33</c:v>
                </c:pt>
                <c:pt idx="3">
                  <c:v>0.35</c:v>
                </c:pt>
                <c:pt idx="4">
                  <c:v>0.39</c:v>
                </c:pt>
                <c:pt idx="5">
                  <c:v>0.39</c:v>
                </c:pt>
                <c:pt idx="6">
                  <c:v>0.4</c:v>
                </c:pt>
                <c:pt idx="7">
                  <c:v>0.4</c:v>
                </c:pt>
                <c:pt idx="8">
                  <c:v>0.4</c:v>
                </c:pt>
                <c:pt idx="9">
                  <c:v>0.43</c:v>
                </c:pt>
                <c:pt idx="10">
                  <c:v>0.43</c:v>
                </c:pt>
                <c:pt idx="11">
                  <c:v>0.43</c:v>
                </c:pt>
                <c:pt idx="12">
                  <c:v>0.43</c:v>
                </c:pt>
                <c:pt idx="13">
                  <c:v>0.44</c:v>
                </c:pt>
                <c:pt idx="14">
                  <c:v>0.44</c:v>
                </c:pt>
                <c:pt idx="15">
                  <c:v>0.44</c:v>
                </c:pt>
                <c:pt idx="16">
                  <c:v>0.44</c:v>
                </c:pt>
                <c:pt idx="17">
                  <c:v>0.44</c:v>
                </c:pt>
                <c:pt idx="18">
                  <c:v>0.45</c:v>
                </c:pt>
                <c:pt idx="19">
                  <c:v>0.46</c:v>
                </c:pt>
                <c:pt idx="20">
                  <c:v>0.47</c:v>
                </c:pt>
                <c:pt idx="21">
                  <c:v>0.47</c:v>
                </c:pt>
                <c:pt idx="22">
                  <c:v>0.48</c:v>
                </c:pt>
                <c:pt idx="23">
                  <c:v>0.48</c:v>
                </c:pt>
                <c:pt idx="24">
                  <c:v>0.49</c:v>
                </c:pt>
                <c:pt idx="25">
                  <c:v>0.5</c:v>
                </c:pt>
                <c:pt idx="26">
                  <c:v>0.51</c:v>
                </c:pt>
                <c:pt idx="27">
                  <c:v>0.52</c:v>
                </c:pt>
                <c:pt idx="28">
                  <c:v>0.52</c:v>
                </c:pt>
                <c:pt idx="29">
                  <c:v>0.52</c:v>
                </c:pt>
                <c:pt idx="30">
                  <c:v>0.53</c:v>
                </c:pt>
                <c:pt idx="31">
                  <c:v>0.54</c:v>
                </c:pt>
                <c:pt idx="32">
                  <c:v>0.56000000000000005</c:v>
                </c:pt>
                <c:pt idx="33">
                  <c:v>0.59</c:v>
                </c:pt>
                <c:pt idx="34">
                  <c:v>0.6</c:v>
                </c:pt>
                <c:pt idx="35">
                  <c:v>0.62</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0.44</c:v>
                </c:pt>
                <c:pt idx="1">
                  <c:v>0.44</c:v>
                </c:pt>
                <c:pt idx="2">
                  <c:v>0.44</c:v>
                </c:pt>
                <c:pt idx="3">
                  <c:v>0.44</c:v>
                </c:pt>
                <c:pt idx="4">
                  <c:v>0.44</c:v>
                </c:pt>
                <c:pt idx="5">
                  <c:v>0.44</c:v>
                </c:pt>
                <c:pt idx="6">
                  <c:v>0.44</c:v>
                </c:pt>
                <c:pt idx="7">
                  <c:v>0.44</c:v>
                </c:pt>
                <c:pt idx="8">
                  <c:v>0.44</c:v>
                </c:pt>
                <c:pt idx="9">
                  <c:v>0.44</c:v>
                </c:pt>
                <c:pt idx="10">
                  <c:v>0.44</c:v>
                </c:pt>
                <c:pt idx="11">
                  <c:v>0.44</c:v>
                </c:pt>
                <c:pt idx="12">
                  <c:v>0.44</c:v>
                </c:pt>
                <c:pt idx="13">
                  <c:v>0.44</c:v>
                </c:pt>
                <c:pt idx="14">
                  <c:v>0.44</c:v>
                </c:pt>
                <c:pt idx="15">
                  <c:v>0.44</c:v>
                </c:pt>
                <c:pt idx="16">
                  <c:v>0.44</c:v>
                </c:pt>
                <c:pt idx="17">
                  <c:v>0.44</c:v>
                </c:pt>
                <c:pt idx="18">
                  <c:v>0.44</c:v>
                </c:pt>
                <c:pt idx="19">
                  <c:v>0.44</c:v>
                </c:pt>
                <c:pt idx="20">
                  <c:v>0.44</c:v>
                </c:pt>
                <c:pt idx="21">
                  <c:v>0.44</c:v>
                </c:pt>
                <c:pt idx="22">
                  <c:v>0.44</c:v>
                </c:pt>
                <c:pt idx="23">
                  <c:v>0.44</c:v>
                </c:pt>
                <c:pt idx="24">
                  <c:v>0.44</c:v>
                </c:pt>
                <c:pt idx="25">
                  <c:v>0.44</c:v>
                </c:pt>
                <c:pt idx="26">
                  <c:v>0.44</c:v>
                </c:pt>
                <c:pt idx="27">
                  <c:v>0.44</c:v>
                </c:pt>
                <c:pt idx="28">
                  <c:v>0.44</c:v>
                </c:pt>
                <c:pt idx="29">
                  <c:v>0.44</c:v>
                </c:pt>
                <c:pt idx="30">
                  <c:v>0.44</c:v>
                </c:pt>
                <c:pt idx="31">
                  <c:v>0.44</c:v>
                </c:pt>
                <c:pt idx="32">
                  <c:v>0.44</c:v>
                </c:pt>
                <c:pt idx="33">
                  <c:v>0.44</c:v>
                </c:pt>
                <c:pt idx="34">
                  <c:v>0.44</c:v>
                </c:pt>
                <c:pt idx="35">
                  <c:v>0.44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0.48</c:v>
                </c:pt>
                <c:pt idx="1">
                  <c:v>0.48</c:v>
                </c:pt>
                <c:pt idx="2">
                  <c:v>0.48</c:v>
                </c:pt>
                <c:pt idx="3">
                  <c:v>0.48</c:v>
                </c:pt>
                <c:pt idx="4">
                  <c:v>0.48</c:v>
                </c:pt>
                <c:pt idx="5">
                  <c:v>0.48</c:v>
                </c:pt>
                <c:pt idx="6">
                  <c:v>0.48</c:v>
                </c:pt>
                <c:pt idx="7">
                  <c:v>0.48</c:v>
                </c:pt>
                <c:pt idx="8">
                  <c:v>0.48</c:v>
                </c:pt>
                <c:pt idx="9">
                  <c:v>0.48</c:v>
                </c:pt>
                <c:pt idx="10">
                  <c:v>0.48</c:v>
                </c:pt>
                <c:pt idx="11">
                  <c:v>0.48</c:v>
                </c:pt>
                <c:pt idx="12">
                  <c:v>0.48</c:v>
                </c:pt>
                <c:pt idx="13">
                  <c:v>0.48</c:v>
                </c:pt>
                <c:pt idx="14">
                  <c:v>0.48</c:v>
                </c:pt>
                <c:pt idx="15">
                  <c:v>0.48</c:v>
                </c:pt>
                <c:pt idx="16">
                  <c:v>0.48</c:v>
                </c:pt>
                <c:pt idx="17">
                  <c:v>0.48</c:v>
                </c:pt>
                <c:pt idx="18">
                  <c:v>0.48</c:v>
                </c:pt>
                <c:pt idx="19">
                  <c:v>0.48</c:v>
                </c:pt>
                <c:pt idx="20">
                  <c:v>0.48</c:v>
                </c:pt>
                <c:pt idx="21">
                  <c:v>0.48</c:v>
                </c:pt>
                <c:pt idx="22">
                  <c:v>0.48</c:v>
                </c:pt>
                <c:pt idx="23">
                  <c:v>0.48</c:v>
                </c:pt>
                <c:pt idx="24">
                  <c:v>0.48</c:v>
                </c:pt>
                <c:pt idx="25">
                  <c:v>0.48</c:v>
                </c:pt>
                <c:pt idx="26">
                  <c:v>0.48</c:v>
                </c:pt>
                <c:pt idx="27">
                  <c:v>0.48</c:v>
                </c:pt>
                <c:pt idx="28">
                  <c:v>0.48</c:v>
                </c:pt>
                <c:pt idx="29">
                  <c:v>0.48</c:v>
                </c:pt>
                <c:pt idx="30">
                  <c:v>0.48</c:v>
                </c:pt>
                <c:pt idx="31">
                  <c:v>0.48</c:v>
                </c:pt>
                <c:pt idx="32">
                  <c:v>0.48</c:v>
                </c:pt>
                <c:pt idx="33">
                  <c:v>0.48</c:v>
                </c:pt>
                <c:pt idx="34">
                  <c:v>0.48</c:v>
                </c:pt>
                <c:pt idx="35">
                  <c:v>0.48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5D1-4723-B08C-0EAC8CD9ADC0}"/>
            </c:ext>
          </c:extLst>
        </c:ser>
        <c:dLbls>
          <c:showLegendKey val="0"/>
          <c:showVal val="0"/>
          <c:showCatName val="0"/>
          <c:showSerName val="0"/>
          <c:showPercent val="0"/>
          <c:showBubbleSize val="0"/>
          <c:showLeaderLines val="1"/>
        </c:dLbls>
      </c:pie3DChart>
    </c:plotArea>
    <c:legend>
      <c:legendPos val="r"/>
      <c:layout>
        <c:manualLayout>
          <c:xMode val="edge"/>
          <c:yMode val="edge"/>
          <c:x val="0.53681840551181104"/>
          <c:y val="0.86125196850393704"/>
          <c:w val="0.21318159448818896"/>
          <c:h val="0.13874803149606299"/>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10</c:v>
                </c:pt>
                <c:pt idx="1">
                  <c:v>90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59</c:v>
                </c:pt>
                <c:pt idx="1">
                  <c:v>41</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AE-4602-AC35-8B065494F0D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Difficult</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CAE-4602-AC35-8B065494F0D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0CB-4FB4-8137-8E67A0BD93B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0CB-4FB4-8137-8E67A0BD93B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28E0-4579-9EFD-6474EFF8ED99}"/>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8E0-4579-9EFD-6474EFF8ED99}"/>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8E0-4579-9EFD-6474EFF8ED99}"/>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8E0-4579-9EFD-6474EFF8ED99}"/>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28E0-4579-9EFD-6474EFF8ED99}"/>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28E0-4579-9EFD-6474EFF8ED99}"/>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28E0-4579-9EFD-6474EFF8ED99}"/>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easy</c:v>
                </c:pt>
                <c:pt idx="1">
                  <c:v>Fairly easy</c:v>
                </c:pt>
                <c:pt idx="2">
                  <c:v>Neither easy nor difficult</c:v>
                </c:pt>
                <c:pt idx="3">
                  <c:v>Fairly difficult</c:v>
                </c:pt>
                <c:pt idx="4">
                  <c:v>Very difficult</c:v>
                </c:pt>
              </c:strCache>
            </c:strRef>
          </c:cat>
          <c:val>
            <c:numRef>
              <c:f>Sheet1!$B$2:$B$6</c:f>
              <c:numCache>
                <c:formatCode>General</c:formatCode>
                <c:ptCount val="5"/>
                <c:pt idx="0">
                  <c:v>19</c:v>
                </c:pt>
                <c:pt idx="1">
                  <c:v>22</c:v>
                </c:pt>
                <c:pt idx="2">
                  <c:v>17</c:v>
                </c:pt>
                <c:pt idx="3">
                  <c:v>19</c:v>
                </c:pt>
                <c:pt idx="4">
                  <c:v>23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28E0-4579-9EFD-6474EFF8ED99}"/>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8449717643988397"/>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0.1</c:v>
                </c:pt>
                <c:pt idx="1">
                  <c:v>0.28999999999999998</c:v>
                </c:pt>
                <c:pt idx="2">
                  <c:v>0.32</c:v>
                </c:pt>
                <c:pt idx="3">
                  <c:v>0.34</c:v>
                </c:pt>
                <c:pt idx="4">
                  <c:v>0.34</c:v>
                </c:pt>
                <c:pt idx="5">
                  <c:v>0.35</c:v>
                </c:pt>
                <c:pt idx="6">
                  <c:v>0.36</c:v>
                </c:pt>
                <c:pt idx="7">
                  <c:v>0.38</c:v>
                </c:pt>
                <c:pt idx="8">
                  <c:v>0.38</c:v>
                </c:pt>
                <c:pt idx="9">
                  <c:v>0.38</c:v>
                </c:pt>
                <c:pt idx="10">
                  <c:v>0.39</c:v>
                </c:pt>
                <c:pt idx="11">
                  <c:v>0.4</c:v>
                </c:pt>
                <c:pt idx="12">
                  <c:v>0.4</c:v>
                </c:pt>
                <c:pt idx="13">
                  <c:v>0.4</c:v>
                </c:pt>
                <c:pt idx="14">
                  <c:v>0.4</c:v>
                </c:pt>
                <c:pt idx="15">
                  <c:v>0.4</c:v>
                </c:pt>
                <c:pt idx="16">
                  <c:v>0.41</c:v>
                </c:pt>
                <c:pt idx="17">
                  <c:v>0.41</c:v>
                </c:pt>
                <c:pt idx="18">
                  <c:v>0.42</c:v>
                </c:pt>
                <c:pt idx="19">
                  <c:v>0.43</c:v>
                </c:pt>
                <c:pt idx="20">
                  <c:v>0.43</c:v>
                </c:pt>
                <c:pt idx="21">
                  <c:v>0.44</c:v>
                </c:pt>
                <c:pt idx="22">
                  <c:v>0.44</c:v>
                </c:pt>
                <c:pt idx="23">
                  <c:v>0.45</c:v>
                </c:pt>
                <c:pt idx="24">
                  <c:v>0.47</c:v>
                </c:pt>
                <c:pt idx="25">
                  <c:v>0.47</c:v>
                </c:pt>
                <c:pt idx="26">
                  <c:v>0.47</c:v>
                </c:pt>
                <c:pt idx="27">
                  <c:v>0.47</c:v>
                </c:pt>
                <c:pt idx="28">
                  <c:v>0.47</c:v>
                </c:pt>
                <c:pt idx="29">
                  <c:v>0.47</c:v>
                </c:pt>
                <c:pt idx="30">
                  <c:v>0.51</c:v>
                </c:pt>
                <c:pt idx="31">
                  <c:v>0.51</c:v>
                </c:pt>
                <c:pt idx="32">
                  <c:v>0.53</c:v>
                </c:pt>
                <c:pt idx="33">
                  <c:v>0.54</c:v>
                </c:pt>
                <c:pt idx="34">
                  <c:v>0.54</c:v>
                </c:pt>
                <c:pt idx="35">
                  <c:v>0.59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0.41</c:v>
                </c:pt>
                <c:pt idx="1">
                  <c:v>0.41</c:v>
                </c:pt>
                <c:pt idx="2">
                  <c:v>0.41</c:v>
                </c:pt>
                <c:pt idx="3">
                  <c:v>0.41</c:v>
                </c:pt>
                <c:pt idx="4">
                  <c:v>0.41</c:v>
                </c:pt>
                <c:pt idx="5">
                  <c:v>0.41</c:v>
                </c:pt>
                <c:pt idx="6">
                  <c:v>0.41</c:v>
                </c:pt>
                <c:pt idx="7">
                  <c:v>0.41</c:v>
                </c:pt>
                <c:pt idx="8">
                  <c:v>0.41</c:v>
                </c:pt>
                <c:pt idx="9">
                  <c:v>0.41</c:v>
                </c:pt>
                <c:pt idx="10">
                  <c:v>0.41</c:v>
                </c:pt>
                <c:pt idx="11">
                  <c:v>0.41</c:v>
                </c:pt>
                <c:pt idx="12">
                  <c:v>0.41</c:v>
                </c:pt>
                <c:pt idx="13">
                  <c:v>0.41</c:v>
                </c:pt>
                <c:pt idx="14">
                  <c:v>0.41</c:v>
                </c:pt>
                <c:pt idx="15">
                  <c:v>0.41</c:v>
                </c:pt>
                <c:pt idx="16">
                  <c:v>0.41</c:v>
                </c:pt>
                <c:pt idx="17">
                  <c:v>0.41</c:v>
                </c:pt>
                <c:pt idx="18">
                  <c:v>0.41</c:v>
                </c:pt>
                <c:pt idx="19">
                  <c:v>0.41</c:v>
                </c:pt>
                <c:pt idx="20">
                  <c:v>0.41</c:v>
                </c:pt>
                <c:pt idx="21">
                  <c:v>0.41</c:v>
                </c:pt>
                <c:pt idx="22">
                  <c:v>0.41</c:v>
                </c:pt>
                <c:pt idx="23">
                  <c:v>0.41</c:v>
                </c:pt>
                <c:pt idx="24">
                  <c:v>0.41</c:v>
                </c:pt>
                <c:pt idx="25">
                  <c:v>0.41</c:v>
                </c:pt>
                <c:pt idx="26">
                  <c:v>0.41</c:v>
                </c:pt>
                <c:pt idx="27">
                  <c:v>0.41</c:v>
                </c:pt>
                <c:pt idx="28">
                  <c:v>0.41</c:v>
                </c:pt>
                <c:pt idx="29">
                  <c:v>0.41</c:v>
                </c:pt>
                <c:pt idx="30">
                  <c:v>0.41</c:v>
                </c:pt>
                <c:pt idx="31">
                  <c:v>0.41</c:v>
                </c:pt>
                <c:pt idx="32">
                  <c:v>0.41</c:v>
                </c:pt>
                <c:pt idx="33">
                  <c:v>0.41</c:v>
                </c:pt>
                <c:pt idx="34">
                  <c:v>0.41</c:v>
                </c:pt>
                <c:pt idx="35">
                  <c:v>0.41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0.45</c:v>
                </c:pt>
                <c:pt idx="1">
                  <c:v>0.45</c:v>
                </c:pt>
                <c:pt idx="2">
                  <c:v>0.45</c:v>
                </c:pt>
                <c:pt idx="3">
                  <c:v>0.45</c:v>
                </c:pt>
                <c:pt idx="4">
                  <c:v>0.45</c:v>
                </c:pt>
                <c:pt idx="5">
                  <c:v>0.45</c:v>
                </c:pt>
                <c:pt idx="6">
                  <c:v>0.45</c:v>
                </c:pt>
                <c:pt idx="7">
                  <c:v>0.45</c:v>
                </c:pt>
                <c:pt idx="8">
                  <c:v>0.45</c:v>
                </c:pt>
                <c:pt idx="9">
                  <c:v>0.45</c:v>
                </c:pt>
                <c:pt idx="10">
                  <c:v>0.45</c:v>
                </c:pt>
                <c:pt idx="11">
                  <c:v>0.45</c:v>
                </c:pt>
                <c:pt idx="12">
                  <c:v>0.45</c:v>
                </c:pt>
                <c:pt idx="13">
                  <c:v>0.45</c:v>
                </c:pt>
                <c:pt idx="14">
                  <c:v>0.45</c:v>
                </c:pt>
                <c:pt idx="15">
                  <c:v>0.45</c:v>
                </c:pt>
                <c:pt idx="16">
                  <c:v>0.45</c:v>
                </c:pt>
                <c:pt idx="17">
                  <c:v>0.45</c:v>
                </c:pt>
                <c:pt idx="18">
                  <c:v>0.45</c:v>
                </c:pt>
                <c:pt idx="19">
                  <c:v>0.45</c:v>
                </c:pt>
                <c:pt idx="20">
                  <c:v>0.45</c:v>
                </c:pt>
                <c:pt idx="21">
                  <c:v>0.45</c:v>
                </c:pt>
                <c:pt idx="22">
                  <c:v>0.45</c:v>
                </c:pt>
                <c:pt idx="23">
                  <c:v>0.45</c:v>
                </c:pt>
                <c:pt idx="24">
                  <c:v>0.45</c:v>
                </c:pt>
                <c:pt idx="25">
                  <c:v>0.45</c:v>
                </c:pt>
                <c:pt idx="26">
                  <c:v>0.45</c:v>
                </c:pt>
                <c:pt idx="27">
                  <c:v>0.45</c:v>
                </c:pt>
                <c:pt idx="28">
                  <c:v>0.45</c:v>
                </c:pt>
                <c:pt idx="29">
                  <c:v>0.45</c:v>
                </c:pt>
                <c:pt idx="30">
                  <c:v>0.45</c:v>
                </c:pt>
                <c:pt idx="31">
                  <c:v>0.45</c:v>
                </c:pt>
                <c:pt idx="32">
                  <c:v>0.45</c:v>
                </c:pt>
                <c:pt idx="33">
                  <c:v>0.45</c:v>
                </c:pt>
                <c:pt idx="34">
                  <c:v>0.45</c:v>
                </c:pt>
                <c:pt idx="35">
                  <c:v>0.45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Sheet1!$B$2:$B$7</c:f>
              <c:numCache>
                <c:formatCode>0%</c:formatCode>
                <c:ptCount val="6"/>
                <c:pt idx="0">
                  <c:v>0.6</c:v>
                </c:pt>
                <c:pt idx="1">
                  <c:v>0.16</c:v>
                </c:pt>
                <c:pt idx="2">
                  <c:v>0.13</c:v>
                </c:pt>
                <c:pt idx="3">
                  <c:v>0.06</c:v>
                </c:pt>
                <c:pt idx="4">
                  <c:v>0.04</c:v>
                </c:pt>
                <c:pt idx="5">
                  <c:v>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I phoned the practice</c:v>
                </c:pt>
                <c:pt idx="1">
                  <c:v>I visited in person</c:v>
                </c:pt>
                <c:pt idx="2">
                  <c:v>Online, using the practice website</c:v>
                </c:pt>
                <c:pt idx="3">
                  <c:v>Online, using the NHS App</c:v>
                </c:pt>
                <c:pt idx="4">
                  <c:v>Online, using a different website or app</c:v>
                </c:pt>
                <c:pt idx="5">
                  <c:v>Another way</c:v>
                </c:pt>
              </c:strCache>
            </c:strRef>
          </c:cat>
          <c:val>
            <c:numRef>
              <c:f>Sheet1!$C$2:$C$7</c:f>
              <c:numCache>
                <c:formatCode>0%</c:formatCode>
                <c:ptCount val="6"/>
                <c:pt idx="0">
                  <c:v>0.68</c:v>
                </c:pt>
                <c:pt idx="1">
                  <c:v>0.14000000000000001</c:v>
                </c:pt>
                <c:pt idx="2">
                  <c:v>0.11</c:v>
                </c:pt>
                <c:pt idx="3">
                  <c:v>0.04</c:v>
                </c:pt>
                <c:pt idx="4">
                  <c:v>0.02</c:v>
                </c:pt>
                <c:pt idx="5">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Sheet1!$A$2:$A$7</c:f>
              <c:numCache>
                <c:formatCode>General</c:formatCode>
                <c:ptCount val="6"/>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6"/>
              <c:pt idx="0">
                <c:v>1</c:v>
              </c:pt>
              <c:pt idx="1">
                <c:v>2</c:v>
              </c:pt>
              <c:pt idx="2">
                <c:v>3</c:v>
              </c:pt>
              <c:pt idx="3">
                <c:v>4</c:v>
              </c:pt>
              <c:pt idx="4">
                <c:v>5</c:v>
              </c:pt>
              <c:pt idx="5">
                <c:v>6</c:v>
              </c:pt>
              <c:extLst>
                <c:ext xmlns:c15="http://schemas.microsoft.com/office/drawing/2012/chart" uri="{02D57815-91ED-43cb-92C2-25804820EDAC}">
                  <c15:autoCat val="1"/>
                </c:ext>
              </c:extLst>
            </c:strLit>
          </c:cat>
          <c:val>
            <c:numRef>
              <c:f>Sheet1!$B$2:$B$7</c:f>
              <c:numCache>
                <c:formatCode>General</c:formatCode>
                <c:ptCount val="6"/>
                <c:pt idx="0">
                  <c:v>74</c:v>
                </c:pt>
                <c:pt idx="1">
                  <c:v>29</c:v>
                </c:pt>
                <c:pt idx="2">
                  <c:v>34</c:v>
                </c:pt>
                <c:pt idx="3">
                  <c:v>12</c:v>
                </c:pt>
                <c:pt idx="4">
                  <c:v>19</c:v>
                </c:pt>
                <c:pt idx="5">
                  <c:v>7</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Sheet1!$C$2:$C$7</c:f>
              <c:numCache>
                <c:formatCode>General</c:formatCode>
                <c:ptCount val="6"/>
                <c:pt idx="0">
                  <c:v>43</c:v>
                </c:pt>
                <c:pt idx="1">
                  <c:v>8</c:v>
                </c:pt>
                <c:pt idx="2">
                  <c:v>4</c:v>
                </c:pt>
                <c:pt idx="3">
                  <c:v>3</c:v>
                </c:pt>
                <c:pt idx="4">
                  <c:v>1</c:v>
                </c:pt>
                <c:pt idx="5">
                  <c:v>1</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Sheet1!$B$2:$B$6</c:f>
              <c:numCache>
                <c:formatCode>0%</c:formatCode>
                <c:ptCount val="5"/>
                <c:pt idx="0">
                  <c:v>0.11</c:v>
                </c:pt>
                <c:pt idx="1">
                  <c:v>0.78</c:v>
                </c:pt>
                <c:pt idx="2">
                  <c:v>0.05</c:v>
                </c:pt>
                <c:pt idx="3">
                  <c:v>0.02</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My call was answered straight away</c:v>
                </c:pt>
                <c:pt idx="1">
                  <c:v>My call was held in a queue and I waited until someone answered</c:v>
                </c:pt>
                <c:pt idx="2">
                  <c:v>My call was held in a queue and I asked for a call-back through an automated system</c:v>
                </c:pt>
                <c:pt idx="3">
                  <c:v>My call was held in a queue but I didn't wait for anybody to answer</c:v>
                </c:pt>
                <c:pt idx="4">
                  <c:v>My call wasn't answered at all</c:v>
                </c:pt>
              </c:strCache>
            </c:strRef>
          </c:cat>
          <c:val>
            <c:numRef>
              <c:f>Sheet1!$C$2:$C$6</c:f>
              <c:numCache>
                <c:formatCode>0%</c:formatCode>
                <c:ptCount val="5"/>
                <c:pt idx="0">
                  <c:v>0.12</c:v>
                </c:pt>
                <c:pt idx="1">
                  <c:v>0.75</c:v>
                </c:pt>
                <c:pt idx="2">
                  <c:v>7.0000000000000007E-2</c:v>
                </c:pt>
                <c:pt idx="3">
                  <c:v>0.01</c:v>
                </c:pt>
                <c:pt idx="4">
                  <c:v>0.04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Sheet1!$A$2:$A$6</c:f>
              <c:numCache>
                <c:formatCode>General</c:formatCode>
                <c:ptCount val="5"/>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5"/>
              <c:pt idx="0">
                <c:v>1</c:v>
              </c:pt>
              <c:pt idx="1">
                <c:v>2</c:v>
              </c:pt>
              <c:pt idx="2">
                <c:v>3</c:v>
              </c:pt>
              <c:pt idx="3">
                <c:v>4</c:v>
              </c:pt>
              <c:pt idx="4">
                <c:v>5</c:v>
              </c:pt>
              <c:extLst>
                <c:ext xmlns:c15="http://schemas.microsoft.com/office/drawing/2012/chart" uri="{02D57815-91ED-43cb-92C2-25804820EDAC}">
                  <c15:autoCat val="1"/>
                </c:ext>
              </c:extLst>
            </c:strLit>
          </c:cat>
          <c:val>
            <c:numRef>
              <c:f>Sheet1!$B$2:$B$6</c:f>
              <c:numCache>
                <c:formatCode>General</c:formatCode>
                <c:ptCount val="5"/>
                <c:pt idx="0">
                  <c:v>22</c:v>
                </c:pt>
                <c:pt idx="1">
                  <c:v>93</c:v>
                </c:pt>
                <c:pt idx="2">
                  <c:v>30</c:v>
                </c:pt>
                <c:pt idx="3">
                  <c:v>9</c:v>
                </c:pt>
                <c:pt idx="4">
                  <c:v>11</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Sheet1!$C$2:$C$6</c:f>
              <c:numCache>
                <c:formatCode>General</c:formatCode>
                <c:ptCount val="5"/>
                <c:pt idx="0">
                  <c:v>3</c:v>
                </c:pt>
                <c:pt idx="1">
                  <c:v>61</c:v>
                </c:pt>
                <c:pt idx="2">
                  <c:v>1</c:v>
                </c:pt>
                <c:pt idx="3">
                  <c:v>0</c:v>
                </c:pt>
                <c:pt idx="4">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68</c:v>
                </c:pt>
                <c:pt idx="1">
                  <c:v>32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0E-46A0-8217-D21E0782C96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0E-46A0-8217-D21E0782C96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1110-4235-9539-B109DBE20388}"/>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c:v>
                </c:pt>
                <c:pt idx="1">
                  <c:v>No</c:v>
                </c:pt>
                <c:pt idx="2">
                  <c:v>I was told to contact my practice again another day, as they couldn't help that day</c:v>
                </c:pt>
              </c:strCache>
            </c:strRef>
          </c:cat>
          <c:val>
            <c:numRef>
              <c:f>Sheet1!$B$2:$B$4</c:f>
              <c:numCache>
                <c:formatCode>General</c:formatCode>
                <c:ptCount val="3"/>
                <c:pt idx="0">
                  <c:v>81</c:v>
                </c:pt>
                <c:pt idx="1">
                  <c:v>10</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58883134859687647"/>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0.68</c:v>
                </c:pt>
                <c:pt idx="1">
                  <c:v>0.7</c:v>
                </c:pt>
                <c:pt idx="2">
                  <c:v>0.7</c:v>
                </c:pt>
                <c:pt idx="3">
                  <c:v>0.73</c:v>
                </c:pt>
                <c:pt idx="4">
                  <c:v>0.75</c:v>
                </c:pt>
                <c:pt idx="5">
                  <c:v>0.76</c:v>
                </c:pt>
                <c:pt idx="6">
                  <c:v>0.77</c:v>
                </c:pt>
                <c:pt idx="7">
                  <c:v>0.77</c:v>
                </c:pt>
                <c:pt idx="8">
                  <c:v>0.78</c:v>
                </c:pt>
                <c:pt idx="9">
                  <c:v>0.78</c:v>
                </c:pt>
                <c:pt idx="10">
                  <c:v>0.78</c:v>
                </c:pt>
                <c:pt idx="11">
                  <c:v>0.78</c:v>
                </c:pt>
                <c:pt idx="12">
                  <c:v>0.79</c:v>
                </c:pt>
                <c:pt idx="13">
                  <c:v>0.8</c:v>
                </c:pt>
                <c:pt idx="14">
                  <c:v>0.8</c:v>
                </c:pt>
                <c:pt idx="15">
                  <c:v>0.81</c:v>
                </c:pt>
                <c:pt idx="16">
                  <c:v>0.81</c:v>
                </c:pt>
                <c:pt idx="17">
                  <c:v>0.81</c:v>
                </c:pt>
                <c:pt idx="18">
                  <c:v>0.81</c:v>
                </c:pt>
                <c:pt idx="19">
                  <c:v>0.81</c:v>
                </c:pt>
                <c:pt idx="20">
                  <c:v>0.81</c:v>
                </c:pt>
                <c:pt idx="21">
                  <c:v>0.82</c:v>
                </c:pt>
                <c:pt idx="22">
                  <c:v>0.82</c:v>
                </c:pt>
                <c:pt idx="23">
                  <c:v>0.83</c:v>
                </c:pt>
                <c:pt idx="24">
                  <c:v>0.83</c:v>
                </c:pt>
                <c:pt idx="25">
                  <c:v>0.84</c:v>
                </c:pt>
                <c:pt idx="26">
                  <c:v>0.84</c:v>
                </c:pt>
                <c:pt idx="27">
                  <c:v>0.85</c:v>
                </c:pt>
                <c:pt idx="28">
                  <c:v>0.85</c:v>
                </c:pt>
                <c:pt idx="29">
                  <c:v>0.86</c:v>
                </c:pt>
                <c:pt idx="30">
                  <c:v>0.86</c:v>
                </c:pt>
                <c:pt idx="31">
                  <c:v>0.88</c:v>
                </c:pt>
                <c:pt idx="32">
                  <c:v>0.9</c:v>
                </c:pt>
                <c:pt idx="33">
                  <c:v>0.9</c:v>
                </c:pt>
                <c:pt idx="34">
                  <c:v>0.9</c:v>
                </c:pt>
                <c:pt idx="35">
                  <c:v>0.9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0.81</c:v>
                </c:pt>
                <c:pt idx="1">
                  <c:v>0.81</c:v>
                </c:pt>
                <c:pt idx="2">
                  <c:v>0.81</c:v>
                </c:pt>
                <c:pt idx="3">
                  <c:v>0.81</c:v>
                </c:pt>
                <c:pt idx="4">
                  <c:v>0.81</c:v>
                </c:pt>
                <c:pt idx="5">
                  <c:v>0.81</c:v>
                </c:pt>
                <c:pt idx="6">
                  <c:v>0.81</c:v>
                </c:pt>
                <c:pt idx="7">
                  <c:v>0.81</c:v>
                </c:pt>
                <c:pt idx="8">
                  <c:v>0.81</c:v>
                </c:pt>
                <c:pt idx="9">
                  <c:v>0.81</c:v>
                </c:pt>
                <c:pt idx="10">
                  <c:v>0.81</c:v>
                </c:pt>
                <c:pt idx="11">
                  <c:v>0.81</c:v>
                </c:pt>
                <c:pt idx="12">
                  <c:v>0.81</c:v>
                </c:pt>
                <c:pt idx="13">
                  <c:v>0.81</c:v>
                </c:pt>
                <c:pt idx="14">
                  <c:v>0.81</c:v>
                </c:pt>
                <c:pt idx="15">
                  <c:v>0.81</c:v>
                </c:pt>
                <c:pt idx="16">
                  <c:v>0.81</c:v>
                </c:pt>
                <c:pt idx="17">
                  <c:v>0.81</c:v>
                </c:pt>
                <c:pt idx="18">
                  <c:v>0.81</c:v>
                </c:pt>
                <c:pt idx="19">
                  <c:v>0.81</c:v>
                </c:pt>
                <c:pt idx="20">
                  <c:v>0.81</c:v>
                </c:pt>
                <c:pt idx="21">
                  <c:v>0.81</c:v>
                </c:pt>
                <c:pt idx="22">
                  <c:v>0.81</c:v>
                </c:pt>
                <c:pt idx="23">
                  <c:v>0.81</c:v>
                </c:pt>
                <c:pt idx="24">
                  <c:v>0.81</c:v>
                </c:pt>
                <c:pt idx="25">
                  <c:v>0.81</c:v>
                </c:pt>
                <c:pt idx="26">
                  <c:v>0.81</c:v>
                </c:pt>
                <c:pt idx="27">
                  <c:v>0.81</c:v>
                </c:pt>
                <c:pt idx="28">
                  <c:v>0.81</c:v>
                </c:pt>
                <c:pt idx="29">
                  <c:v>0.81</c:v>
                </c:pt>
                <c:pt idx="30">
                  <c:v>0.81</c:v>
                </c:pt>
                <c:pt idx="31">
                  <c:v>0.81</c:v>
                </c:pt>
                <c:pt idx="32">
                  <c:v>0.81</c:v>
                </c:pt>
                <c:pt idx="33">
                  <c:v>0.81</c:v>
                </c:pt>
                <c:pt idx="34">
                  <c:v>0.81</c:v>
                </c:pt>
                <c:pt idx="35">
                  <c:v>0.81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Less than two days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After two or more days</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16F-487C-992C-AF1882EAB77C}"/>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16F-487C-992C-AF1882EAB77C}"/>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2"/>
              <c:layout>
                <c:manualLayout>
                  <c:x val="-6.6898681061615506E-2"/>
                  <c:y val="-8.4982748533912175E-2"/>
                </c:manualLayout>
              </c:layout>
              <c:tx>
                <c:rich>
                  <a:bodyPr/>
                  <a:lstStyle/>
                  <a:p>
                    <a:fld id="{0871D532-46AF-46DA-AC09-E3D315892E2D}"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1108-49FA-A063-1EA01A0F4F65}"/>
                </c:ext>
              </c:extLst>
            </c:dLbl>
            <c:dLbl>
              <c:idx val="3"/>
              <c:layout>
                <c:manualLayout>
                  <c:x val="-3.0408491391643411E-2"/>
                  <c:y val="-0.11331033137854957"/>
                </c:manualLayout>
              </c:layout>
              <c:tx>
                <c:rich>
                  <a:bodyPr/>
                  <a:lstStyle/>
                  <a:p>
                    <a:fld id="{37DA5144-F18A-40BB-9650-4DD384078EF9}"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1108-49FA-A063-1EA01A0F4F65}"/>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4"/>
                <c:pt idx="0">
                  <c:v>There and then</c:v>
                </c:pt>
                <c:pt idx="1">
                  <c:v>Later on the same day</c:v>
                </c:pt>
                <c:pt idx="2">
                  <c:v>The next day</c:v>
                </c:pt>
                <c:pt idx="3">
                  <c:v>After two or more days</c:v>
                </c:pt>
              </c:strCache>
            </c:strRef>
          </c:cat>
          <c:val>
            <c:numRef>
              <c:f>Sheet1!$B$2:$B$5</c:f>
              <c:numCache>
                <c:formatCode>General</c:formatCode>
                <c:ptCount val="4"/>
                <c:pt idx="0">
                  <c:v>62</c:v>
                </c:pt>
                <c:pt idx="1">
                  <c:v>22</c:v>
                </c:pt>
                <c:pt idx="2">
                  <c:v>7</c:v>
                </c:pt>
                <c:pt idx="3">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0.77</c:v>
                </c:pt>
                <c:pt idx="1">
                  <c:v>0.84</c:v>
                </c:pt>
                <c:pt idx="2">
                  <c:v>0.85</c:v>
                </c:pt>
                <c:pt idx="3">
                  <c:v>0.86</c:v>
                </c:pt>
                <c:pt idx="4">
                  <c:v>0.86</c:v>
                </c:pt>
                <c:pt idx="5">
                  <c:v>0.87</c:v>
                </c:pt>
                <c:pt idx="6">
                  <c:v>0.88</c:v>
                </c:pt>
                <c:pt idx="7">
                  <c:v>0.88</c:v>
                </c:pt>
                <c:pt idx="8">
                  <c:v>0.88</c:v>
                </c:pt>
                <c:pt idx="9">
                  <c:v>0.89</c:v>
                </c:pt>
                <c:pt idx="10">
                  <c:v>0.89</c:v>
                </c:pt>
                <c:pt idx="11">
                  <c:v>0.9</c:v>
                </c:pt>
                <c:pt idx="12">
                  <c:v>0.9</c:v>
                </c:pt>
                <c:pt idx="13">
                  <c:v>0.9</c:v>
                </c:pt>
                <c:pt idx="14">
                  <c:v>0.9</c:v>
                </c:pt>
                <c:pt idx="15">
                  <c:v>0.91</c:v>
                </c:pt>
                <c:pt idx="16">
                  <c:v>0.91</c:v>
                </c:pt>
                <c:pt idx="17">
                  <c:v>0.91</c:v>
                </c:pt>
                <c:pt idx="18">
                  <c:v>0.91</c:v>
                </c:pt>
                <c:pt idx="19">
                  <c:v>0.91</c:v>
                </c:pt>
                <c:pt idx="20">
                  <c:v>0.91</c:v>
                </c:pt>
                <c:pt idx="21">
                  <c:v>0.92</c:v>
                </c:pt>
                <c:pt idx="22">
                  <c:v>0.92</c:v>
                </c:pt>
                <c:pt idx="23">
                  <c:v>0.92</c:v>
                </c:pt>
                <c:pt idx="24">
                  <c:v>0.92</c:v>
                </c:pt>
                <c:pt idx="25">
                  <c:v>0.92</c:v>
                </c:pt>
                <c:pt idx="26">
                  <c:v>0.93</c:v>
                </c:pt>
                <c:pt idx="27">
                  <c:v>0.93</c:v>
                </c:pt>
                <c:pt idx="28">
                  <c:v>0.94</c:v>
                </c:pt>
                <c:pt idx="29">
                  <c:v>0.94</c:v>
                </c:pt>
                <c:pt idx="30">
                  <c:v>0.95</c:v>
                </c:pt>
                <c:pt idx="31">
                  <c:v>0.95</c:v>
                </c:pt>
                <c:pt idx="32">
                  <c:v>0.96</c:v>
                </c:pt>
                <c:pt idx="33">
                  <c:v>0.96</c:v>
                </c:pt>
                <c:pt idx="34">
                  <c:v>0.96</c:v>
                </c:pt>
                <c:pt idx="35">
                  <c:v>0.96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0.93</c:v>
                </c:pt>
                <c:pt idx="1">
                  <c:v>0.93</c:v>
                </c:pt>
                <c:pt idx="2">
                  <c:v>0.93</c:v>
                </c:pt>
                <c:pt idx="3">
                  <c:v>0.93</c:v>
                </c:pt>
                <c:pt idx="4">
                  <c:v>0.93</c:v>
                </c:pt>
                <c:pt idx="5">
                  <c:v>0.93</c:v>
                </c:pt>
                <c:pt idx="6">
                  <c:v>0.93</c:v>
                </c:pt>
                <c:pt idx="7">
                  <c:v>0.93</c:v>
                </c:pt>
                <c:pt idx="8">
                  <c:v>0.93</c:v>
                </c:pt>
                <c:pt idx="9">
                  <c:v>0.93</c:v>
                </c:pt>
                <c:pt idx="10">
                  <c:v>0.93</c:v>
                </c:pt>
                <c:pt idx="11">
                  <c:v>0.93</c:v>
                </c:pt>
                <c:pt idx="12">
                  <c:v>0.93</c:v>
                </c:pt>
                <c:pt idx="13">
                  <c:v>0.93</c:v>
                </c:pt>
                <c:pt idx="14">
                  <c:v>0.93</c:v>
                </c:pt>
                <c:pt idx="15">
                  <c:v>0.93</c:v>
                </c:pt>
                <c:pt idx="16">
                  <c:v>0.93</c:v>
                </c:pt>
                <c:pt idx="17">
                  <c:v>0.93</c:v>
                </c:pt>
                <c:pt idx="18">
                  <c:v>0.93</c:v>
                </c:pt>
                <c:pt idx="19">
                  <c:v>0.93</c:v>
                </c:pt>
                <c:pt idx="20">
                  <c:v>0.93</c:v>
                </c:pt>
                <c:pt idx="21">
                  <c:v>0.93</c:v>
                </c:pt>
                <c:pt idx="22">
                  <c:v>0.93</c:v>
                </c:pt>
                <c:pt idx="23">
                  <c:v>0.93</c:v>
                </c:pt>
                <c:pt idx="24">
                  <c:v>0.93</c:v>
                </c:pt>
                <c:pt idx="25">
                  <c:v>0.93</c:v>
                </c:pt>
                <c:pt idx="26">
                  <c:v>0.93</c:v>
                </c:pt>
                <c:pt idx="27">
                  <c:v>0.93</c:v>
                </c:pt>
                <c:pt idx="28">
                  <c:v>0.93</c:v>
                </c:pt>
                <c:pt idx="29">
                  <c:v>0.93</c:v>
                </c:pt>
                <c:pt idx="30">
                  <c:v>0.93</c:v>
                </c:pt>
                <c:pt idx="31">
                  <c:v>0.93</c:v>
                </c:pt>
                <c:pt idx="32">
                  <c:v>0.93</c:v>
                </c:pt>
                <c:pt idx="33">
                  <c:v>0.93</c:v>
                </c:pt>
                <c:pt idx="34">
                  <c:v>0.93</c:v>
                </c:pt>
                <c:pt idx="35">
                  <c:v>0.93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78</c:v>
                </c:pt>
                <c:pt idx="1">
                  <c:v>22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344-42B4-A449-679FC0A2DE8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344-42B4-A449-679FC0A2DE8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344-42B4-A449-679FC0A2DE86}"/>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344-42B4-A449-679FC0A2DE86}"/>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344-42B4-A449-679FC0A2DE8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344-42B4-A449-679FC0A2DE86}"/>
              </c:ext>
            </c:extLst>
          </c:dPt>
          <c:dLbls>
            <c:dLbl>
              <c:idx val="3"/>
              <c:layout>
                <c:manualLayout>
                  <c:x val="-6.1422729360088813E-3"/>
                  <c:y val="-7.5430256857842775E-3"/>
                </c:manualLayout>
              </c:layout>
              <c:tx>
                <c:rich>
                  <a:bodyPr/>
                  <a:lstStyle/>
                  <a:p>
                    <a:pPr>
                      <a:defRPr sz="1200" b="1">
                        <a:solidFill>
                          <a:schemeClr val="bg2"/>
                        </a:solidFill>
                      </a:defRPr>
                    </a:pPr>
                    <a:fld id="{940E963F-5C5A-496D-8645-26A3B5028D3A}"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E344-42B4-A449-679FC0A2DE86}"/>
                </c:ext>
              </c:extLst>
            </c:dLbl>
            <c:dLbl>
              <c:idx val="4"/>
              <c:layout>
                <c:manualLayout>
                  <c:x val="-2.699214587076029E-3"/>
                  <c:y val="-7.5430256857842775E-3"/>
                </c:manualLayout>
              </c:layout>
              <c:tx>
                <c:rich>
                  <a:bodyPr/>
                  <a:lstStyle/>
                  <a:p>
                    <a:pPr>
                      <a:defRPr sz="1200" b="1">
                        <a:solidFill>
                          <a:schemeClr val="bg2"/>
                        </a:solidFill>
                      </a:defRPr>
                    </a:pPr>
                    <a:fld id="{043F6580-C88A-4A4C-87D8-9934FABF2239}"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E344-42B4-A449-679FC0A2DE86}"/>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33</c:v>
                </c:pt>
                <c:pt idx="1">
                  <c:v>31</c:v>
                </c:pt>
                <c:pt idx="2">
                  <c:v>15</c:v>
                </c:pt>
                <c:pt idx="3">
                  <c:v>11</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344-42B4-A449-679FC0A2DE86}"/>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0.38</c:v>
                </c:pt>
                <c:pt idx="1">
                  <c:v>0.5</c:v>
                </c:pt>
                <c:pt idx="2">
                  <c:v>0.52</c:v>
                </c:pt>
                <c:pt idx="3">
                  <c:v>0.52</c:v>
                </c:pt>
                <c:pt idx="4">
                  <c:v>0.55000000000000004</c:v>
                </c:pt>
                <c:pt idx="5">
                  <c:v>0.56999999999999995</c:v>
                </c:pt>
                <c:pt idx="6">
                  <c:v>0.57999999999999996</c:v>
                </c:pt>
                <c:pt idx="7">
                  <c:v>0.57999999999999996</c:v>
                </c:pt>
                <c:pt idx="8">
                  <c:v>0.57999999999999996</c:v>
                </c:pt>
                <c:pt idx="9">
                  <c:v>0.59</c:v>
                </c:pt>
                <c:pt idx="10">
                  <c:v>0.59</c:v>
                </c:pt>
                <c:pt idx="11">
                  <c:v>0.6</c:v>
                </c:pt>
                <c:pt idx="12">
                  <c:v>0.61</c:v>
                </c:pt>
                <c:pt idx="13">
                  <c:v>0.62</c:v>
                </c:pt>
                <c:pt idx="14">
                  <c:v>0.62</c:v>
                </c:pt>
                <c:pt idx="15">
                  <c:v>0.63</c:v>
                </c:pt>
                <c:pt idx="16">
                  <c:v>0.63</c:v>
                </c:pt>
                <c:pt idx="17">
                  <c:v>0.64</c:v>
                </c:pt>
                <c:pt idx="18">
                  <c:v>0.64</c:v>
                </c:pt>
                <c:pt idx="19">
                  <c:v>0.65</c:v>
                </c:pt>
                <c:pt idx="20">
                  <c:v>0.66</c:v>
                </c:pt>
                <c:pt idx="21">
                  <c:v>0.66</c:v>
                </c:pt>
                <c:pt idx="22">
                  <c:v>0.66</c:v>
                </c:pt>
                <c:pt idx="23">
                  <c:v>0.66</c:v>
                </c:pt>
                <c:pt idx="24">
                  <c:v>0.67</c:v>
                </c:pt>
                <c:pt idx="25">
                  <c:v>0.68</c:v>
                </c:pt>
                <c:pt idx="26">
                  <c:v>0.68</c:v>
                </c:pt>
                <c:pt idx="27">
                  <c:v>0.7</c:v>
                </c:pt>
                <c:pt idx="28">
                  <c:v>0.71</c:v>
                </c:pt>
                <c:pt idx="29">
                  <c:v>0.71</c:v>
                </c:pt>
                <c:pt idx="30">
                  <c:v>0.73</c:v>
                </c:pt>
                <c:pt idx="31">
                  <c:v>0.74</c:v>
                </c:pt>
                <c:pt idx="32">
                  <c:v>0.74</c:v>
                </c:pt>
                <c:pt idx="33">
                  <c:v>0.77</c:v>
                </c:pt>
                <c:pt idx="34">
                  <c:v>0.78</c:v>
                </c:pt>
                <c:pt idx="35">
                  <c:v>0.78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0.64</c:v>
                </c:pt>
                <c:pt idx="1">
                  <c:v>0.64</c:v>
                </c:pt>
                <c:pt idx="2">
                  <c:v>0.64</c:v>
                </c:pt>
                <c:pt idx="3">
                  <c:v>0.64</c:v>
                </c:pt>
                <c:pt idx="4">
                  <c:v>0.64</c:v>
                </c:pt>
                <c:pt idx="5">
                  <c:v>0.64</c:v>
                </c:pt>
                <c:pt idx="6">
                  <c:v>0.64</c:v>
                </c:pt>
                <c:pt idx="7">
                  <c:v>0.64</c:v>
                </c:pt>
                <c:pt idx="8">
                  <c:v>0.64</c:v>
                </c:pt>
                <c:pt idx="9">
                  <c:v>0.64</c:v>
                </c:pt>
                <c:pt idx="10">
                  <c:v>0.64</c:v>
                </c:pt>
                <c:pt idx="11">
                  <c:v>0.64</c:v>
                </c:pt>
                <c:pt idx="12">
                  <c:v>0.64</c:v>
                </c:pt>
                <c:pt idx="13">
                  <c:v>0.64</c:v>
                </c:pt>
                <c:pt idx="14">
                  <c:v>0.64</c:v>
                </c:pt>
                <c:pt idx="15">
                  <c:v>0.64</c:v>
                </c:pt>
                <c:pt idx="16">
                  <c:v>0.64</c:v>
                </c:pt>
                <c:pt idx="17">
                  <c:v>0.64</c:v>
                </c:pt>
                <c:pt idx="18">
                  <c:v>0.64</c:v>
                </c:pt>
                <c:pt idx="19">
                  <c:v>0.64</c:v>
                </c:pt>
                <c:pt idx="20">
                  <c:v>0.64</c:v>
                </c:pt>
                <c:pt idx="21">
                  <c:v>0.64</c:v>
                </c:pt>
                <c:pt idx="22">
                  <c:v>0.64</c:v>
                </c:pt>
                <c:pt idx="23">
                  <c:v>0.64</c:v>
                </c:pt>
                <c:pt idx="24">
                  <c:v>0.64</c:v>
                </c:pt>
                <c:pt idx="25">
                  <c:v>0.64</c:v>
                </c:pt>
                <c:pt idx="26">
                  <c:v>0.64</c:v>
                </c:pt>
                <c:pt idx="27">
                  <c:v>0.64</c:v>
                </c:pt>
                <c:pt idx="28">
                  <c:v>0.64</c:v>
                </c:pt>
                <c:pt idx="29">
                  <c:v>0.64</c:v>
                </c:pt>
                <c:pt idx="30">
                  <c:v>0.64</c:v>
                </c:pt>
                <c:pt idx="31">
                  <c:v>0.64</c:v>
                </c:pt>
                <c:pt idx="32">
                  <c:v>0.64</c:v>
                </c:pt>
                <c:pt idx="33">
                  <c:v>0.64</c:v>
                </c:pt>
                <c:pt idx="34">
                  <c:v>0.64</c:v>
                </c:pt>
                <c:pt idx="35">
                  <c:v>0.64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33</c:v>
                </c:pt>
                <c:pt idx="1">
                  <c:v>67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Too long</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41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108-49FA-A063-1EA01A0F4F65}"/>
              </c:ext>
            </c:extLst>
          </c:dPt>
          <c:dPt>
            <c:idx val="4"/>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59</c:v>
                </c:pt>
                <c:pt idx="1">
                  <c:v>41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r"/>
      <c:layout>
        <c:manualLayout>
          <c:xMode val="edge"/>
          <c:yMode val="edge"/>
          <c:x val="0.59493614815400109"/>
          <c:y val="0.44308896199324216"/>
          <c:w val="0.28038903714026098"/>
          <c:h val="0.13810286130891913"/>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0.33</c:v>
                </c:pt>
                <c:pt idx="1">
                  <c:v>0.43</c:v>
                </c:pt>
                <c:pt idx="2">
                  <c:v>0.46</c:v>
                </c:pt>
                <c:pt idx="3">
                  <c:v>0.49</c:v>
                </c:pt>
                <c:pt idx="4">
                  <c:v>0.49</c:v>
                </c:pt>
                <c:pt idx="5">
                  <c:v>0.53</c:v>
                </c:pt>
                <c:pt idx="6">
                  <c:v>0.54</c:v>
                </c:pt>
                <c:pt idx="7">
                  <c:v>0.55000000000000004</c:v>
                </c:pt>
                <c:pt idx="8">
                  <c:v>0.56000000000000005</c:v>
                </c:pt>
                <c:pt idx="9">
                  <c:v>0.56000000000000005</c:v>
                </c:pt>
                <c:pt idx="10">
                  <c:v>0.56000000000000005</c:v>
                </c:pt>
                <c:pt idx="11">
                  <c:v>0.56000000000000005</c:v>
                </c:pt>
                <c:pt idx="12">
                  <c:v>0.56000000000000005</c:v>
                </c:pt>
                <c:pt idx="13">
                  <c:v>0.56999999999999995</c:v>
                </c:pt>
                <c:pt idx="14">
                  <c:v>0.59</c:v>
                </c:pt>
                <c:pt idx="15">
                  <c:v>0.59</c:v>
                </c:pt>
                <c:pt idx="16">
                  <c:v>0.6</c:v>
                </c:pt>
                <c:pt idx="17">
                  <c:v>0.6</c:v>
                </c:pt>
                <c:pt idx="18">
                  <c:v>0.6</c:v>
                </c:pt>
                <c:pt idx="19">
                  <c:v>0.61</c:v>
                </c:pt>
                <c:pt idx="20">
                  <c:v>0.61</c:v>
                </c:pt>
                <c:pt idx="21">
                  <c:v>0.63</c:v>
                </c:pt>
                <c:pt idx="22">
                  <c:v>0.64</c:v>
                </c:pt>
                <c:pt idx="23">
                  <c:v>0.64</c:v>
                </c:pt>
                <c:pt idx="24">
                  <c:v>0.64</c:v>
                </c:pt>
                <c:pt idx="25">
                  <c:v>0.64</c:v>
                </c:pt>
                <c:pt idx="26">
                  <c:v>0.65</c:v>
                </c:pt>
                <c:pt idx="27">
                  <c:v>0.65</c:v>
                </c:pt>
                <c:pt idx="28">
                  <c:v>0.65</c:v>
                </c:pt>
                <c:pt idx="29">
                  <c:v>0.66</c:v>
                </c:pt>
                <c:pt idx="30">
                  <c:v>0.66</c:v>
                </c:pt>
                <c:pt idx="31">
                  <c:v>0.66</c:v>
                </c:pt>
                <c:pt idx="32">
                  <c:v>0.69</c:v>
                </c:pt>
                <c:pt idx="33">
                  <c:v>0.7</c:v>
                </c:pt>
                <c:pt idx="34">
                  <c:v>0.7</c:v>
                </c:pt>
                <c:pt idx="35">
                  <c:v>0.73</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pt idx="24">
                  <c:v>0.59</c:v>
                </c:pt>
                <c:pt idx="25">
                  <c:v>0.59</c:v>
                </c:pt>
                <c:pt idx="26">
                  <c:v>0.59</c:v>
                </c:pt>
                <c:pt idx="27">
                  <c:v>0.59</c:v>
                </c:pt>
                <c:pt idx="28">
                  <c:v>0.59</c:v>
                </c:pt>
                <c:pt idx="29">
                  <c:v>0.59</c:v>
                </c:pt>
                <c:pt idx="30">
                  <c:v>0.59</c:v>
                </c:pt>
                <c:pt idx="31">
                  <c:v>0.59</c:v>
                </c:pt>
                <c:pt idx="32">
                  <c:v>0.59</c:v>
                </c:pt>
                <c:pt idx="33">
                  <c:v>0.59</c:v>
                </c:pt>
                <c:pt idx="34">
                  <c:v>0.59</c:v>
                </c:pt>
                <c:pt idx="35">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0.66</c:v>
                </c:pt>
                <c:pt idx="1">
                  <c:v>0.66</c:v>
                </c:pt>
                <c:pt idx="2">
                  <c:v>0.66</c:v>
                </c:pt>
                <c:pt idx="3">
                  <c:v>0.66</c:v>
                </c:pt>
                <c:pt idx="4">
                  <c:v>0.66</c:v>
                </c:pt>
                <c:pt idx="5">
                  <c:v>0.66</c:v>
                </c:pt>
                <c:pt idx="6">
                  <c:v>0.66</c:v>
                </c:pt>
                <c:pt idx="7">
                  <c:v>0.66</c:v>
                </c:pt>
                <c:pt idx="8">
                  <c:v>0.66</c:v>
                </c:pt>
                <c:pt idx="9">
                  <c:v>0.66</c:v>
                </c:pt>
                <c:pt idx="10">
                  <c:v>0.66</c:v>
                </c:pt>
                <c:pt idx="11">
                  <c:v>0.66</c:v>
                </c:pt>
                <c:pt idx="12">
                  <c:v>0.66</c:v>
                </c:pt>
                <c:pt idx="13">
                  <c:v>0.66</c:v>
                </c:pt>
                <c:pt idx="14">
                  <c:v>0.66</c:v>
                </c:pt>
                <c:pt idx="15">
                  <c:v>0.66</c:v>
                </c:pt>
                <c:pt idx="16">
                  <c:v>0.66</c:v>
                </c:pt>
                <c:pt idx="17">
                  <c:v>0.66</c:v>
                </c:pt>
                <c:pt idx="18">
                  <c:v>0.66</c:v>
                </c:pt>
                <c:pt idx="19">
                  <c:v>0.66</c:v>
                </c:pt>
                <c:pt idx="20">
                  <c:v>0.66</c:v>
                </c:pt>
                <c:pt idx="21">
                  <c:v>0.66</c:v>
                </c:pt>
                <c:pt idx="22">
                  <c:v>0.66</c:v>
                </c:pt>
                <c:pt idx="23">
                  <c:v>0.66</c:v>
                </c:pt>
                <c:pt idx="24">
                  <c:v>0.66</c:v>
                </c:pt>
                <c:pt idx="25">
                  <c:v>0.66</c:v>
                </c:pt>
                <c:pt idx="26">
                  <c:v>0.66</c:v>
                </c:pt>
                <c:pt idx="27">
                  <c:v>0.66</c:v>
                </c:pt>
                <c:pt idx="28">
                  <c:v>0.66</c:v>
                </c:pt>
                <c:pt idx="29">
                  <c:v>0.66</c:v>
                </c:pt>
                <c:pt idx="30">
                  <c:v>0.66</c:v>
                </c:pt>
                <c:pt idx="31">
                  <c:v>0.66</c:v>
                </c:pt>
                <c:pt idx="32">
                  <c:v>0.66</c:v>
                </c:pt>
                <c:pt idx="33">
                  <c:v>0.66</c:v>
                </c:pt>
                <c:pt idx="34">
                  <c:v>0.66</c:v>
                </c:pt>
                <c:pt idx="35">
                  <c:v>0.66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dLbl>
              <c:idx val="3"/>
              <c:tx>
                <c:rich>
                  <a:bodyPr/>
                  <a:lstStyle/>
                  <a:p>
                    <a:r>
                      <a:rPr lang="en-US"/>
                      <a:t>*</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2-E839-401D-A6F5-D17F99ED4D7F}"/>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E839-401D-A6F5-D17F99ED4D7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Sheet1!$B$2:$B$8</c:f>
              <c:numCache>
                <c:formatCode>0%</c:formatCode>
                <c:ptCount val="7"/>
                <c:pt idx="0">
                  <c:v>0.33</c:v>
                </c:pt>
                <c:pt idx="1">
                  <c:v>0.6</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dLbl>
              <c:idx val="3"/>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0-E839-401D-A6F5-D17F99ED4D7F}"/>
                </c:ext>
              </c:extLst>
            </c:dLbl>
            <c:dLbl>
              <c:idx val="4"/>
              <c:tx>
                <c:rich>
                  <a:bodyPr/>
                  <a:lstStyle/>
                  <a:p>
                    <a:r>
                      <a:rPr lang="en-US"/>
                      <a:t>*</a:t>
                    </a:r>
                    <a:endParaRPr lang="en-US" dirty="0"/>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E839-401D-A6F5-D17F99ED4D7F}"/>
                </c:ext>
              </c:extLst>
            </c:dLbl>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Sheet1!$A$2:$A$8</c:f>
              <c:strCache>
                <c:ptCount val="7"/>
                <c:pt idx="0">
                  <c:v>Over the phone</c:v>
                </c:pt>
                <c:pt idx="1">
                  <c:v>Face-to-face at my GP practice</c:v>
                </c:pt>
                <c:pt idx="2">
                  <c:v>Face-to-face at a different general practice location</c:v>
                </c:pt>
                <c:pt idx="3">
                  <c:v>Face-to-face at my home</c:v>
                </c:pt>
                <c:pt idx="4">
                  <c:v>Over a video call</c:v>
                </c:pt>
                <c:pt idx="5">
                  <c:v>By text message</c:v>
                </c:pt>
                <c:pt idx="6">
                  <c:v>By online message</c:v>
                </c:pt>
              </c:strCache>
            </c:strRef>
          </c:cat>
          <c:val>
            <c:numRef>
              <c:f>Sheet1!$C$2:$C$8</c:f>
              <c:numCache>
                <c:formatCode>0%</c:formatCode>
                <c:ptCount val="7"/>
                <c:pt idx="0">
                  <c:v>0.28999999999999998</c:v>
                </c:pt>
                <c:pt idx="1">
                  <c:v>0.64</c:v>
                </c:pt>
                <c:pt idx="2">
                  <c:v>0.04</c:v>
                </c:pt>
                <c:pt idx="3">
                  <c:v>0</c:v>
                </c:pt>
                <c:pt idx="4">
                  <c:v>0</c:v>
                </c:pt>
                <c:pt idx="5">
                  <c:v>0.01</c:v>
                </c:pt>
                <c:pt idx="6">
                  <c:v>0.01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Sheet1!$A$2:$A$8</c:f>
              <c:numCache>
                <c:formatCode>General</c:formatCode>
                <c:ptCount val="7"/>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7"/>
              <c:pt idx="0">
                <c:v>1</c:v>
              </c:pt>
              <c:pt idx="1">
                <c:v>2</c:v>
              </c:pt>
              <c:pt idx="2">
                <c:v>3</c:v>
              </c:pt>
              <c:pt idx="3">
                <c:v>4</c:v>
              </c:pt>
              <c:pt idx="4">
                <c:v>5</c:v>
              </c:pt>
              <c:pt idx="5">
                <c:v>6</c:v>
              </c:pt>
              <c:pt idx="6">
                <c:v>7</c:v>
              </c:pt>
              <c:extLst>
                <c:ext xmlns:c15="http://schemas.microsoft.com/office/drawing/2012/chart" uri="{02D57815-91ED-43cb-92C2-25804820EDAC}">
                  <c15:autoCat val="1"/>
                </c:ext>
              </c:extLst>
            </c:strLit>
          </c:cat>
          <c:val>
            <c:numRef>
              <c:f>Sheet1!$B$2:$B$8</c:f>
              <c:numCache>
                <c:formatCode>General</c:formatCode>
                <c:ptCount val="7"/>
                <c:pt idx="0">
                  <c:v>52</c:v>
                </c:pt>
                <c:pt idx="1">
                  <c:v>74</c:v>
                </c:pt>
                <c:pt idx="2">
                  <c:v>8</c:v>
                </c:pt>
                <c:pt idx="3">
                  <c:v>2</c:v>
                </c:pt>
                <c:pt idx="4">
                  <c:v>1</c:v>
                </c:pt>
                <c:pt idx="5">
                  <c:v>5</c:v>
                </c:pt>
                <c:pt idx="6">
                  <c:v>3</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Sheet1!$C$2:$C$8</c:f>
              <c:numCache>
                <c:formatCode>General</c:formatCode>
                <c:ptCount val="7"/>
                <c:pt idx="0">
                  <c:v>22</c:v>
                </c:pt>
                <c:pt idx="1">
                  <c:v>44</c:v>
                </c:pt>
                <c:pt idx="2">
                  <c:v>1</c:v>
                </c:pt>
                <c:pt idx="3">
                  <c:v>0</c:v>
                </c:pt>
                <c:pt idx="4">
                  <c:v>0</c:v>
                </c:pt>
                <c:pt idx="5">
                  <c:v>1</c:v>
                </c:pt>
                <c:pt idx="6">
                  <c:v>0</c:v>
                </c:pt>
              </c:numCache>
              <c:extLst xmlns:c16="http://schemas.microsoft.com/office/drawing/2014/chart" xmlns:c15="http://schemas.microsoft.com/office/drawing/2012/chart" xmlns:c14="http://schemas.microsoft.com/office/drawing/2007/8/2/chart" xmlns:mc="http://schemas.openxmlformats.org/markup-compatibility/2006"/>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B1-4959-AE43-128406DD4F10}"/>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85</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EFB1-4959-AE43-128406DD4F10}"/>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F5D-4BAC-9D75-71E61C7C030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9F5D-4BAC-9D75-71E61C7C030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6EC-4F61-9347-E98E5E3470DF}"/>
              </c:ext>
            </c:extLst>
          </c:dPt>
          <c:dLbls>
            <c:dLbl>
              <c:idx val="2"/>
              <c:layout>
                <c:manualLayout>
                  <c:x val="-5.8351592892084372E-2"/>
                  <c:y val="-8.6744795386519191E-2"/>
                </c:manualLayout>
              </c:layout>
              <c:tx>
                <c:rich>
                  <a:bodyPr/>
                  <a:lstStyle/>
                  <a:p>
                    <a:fld id="{4D560B09-102D-4C7D-927F-A7757B6A21AE}"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6EC-4F61-9347-E98E5E3470DF}"/>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27</c:v>
                </c:pt>
                <c:pt idx="2">
                  <c:v>8</c:v>
                </c:pt>
                <c:pt idx="3">
                  <c:v>3</c:v>
                </c:pt>
                <c:pt idx="4">
                  <c:v>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92</c:v>
                </c:pt>
                <c:pt idx="1">
                  <c:v>8</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55</c:v>
                </c:pt>
                <c:pt idx="1">
                  <c:v>27</c:v>
                </c:pt>
                <c:pt idx="2">
                  <c:v>10</c:v>
                </c:pt>
                <c:pt idx="3">
                  <c:v>4</c:v>
                </c:pt>
                <c:pt idx="4">
                  <c:v>4</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232-4001-BC8F-59A0B841FC3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232-4001-BC8F-59A0B841FC3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232-4001-BC8F-59A0B841FC3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2232-4001-BC8F-59A0B841FC32}"/>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2232-4001-BC8F-59A0B841FC3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2232-4001-BC8F-59A0B841FC3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2232-4001-BC8F-59A0B841FC3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7</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232-4001-BC8F-59A0B841FC3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60</c:v>
                </c:pt>
                <c:pt idx="1">
                  <c:v>40</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47</c:v>
                </c:pt>
                <c:pt idx="1">
                  <c:v>24</c:v>
                </c:pt>
                <c:pt idx="2">
                  <c:v>20</c:v>
                </c:pt>
                <c:pt idx="3">
                  <c:v>4</c:v>
                </c:pt>
                <c:pt idx="4">
                  <c:v>5</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56-46B3-B680-7FB62B397313}"/>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1856-46B3-B680-7FB62B397313}"/>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1856-46B3-B680-7FB62B3973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1856-46B3-B680-7FB62B397313}"/>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1856-46B3-B680-7FB62B397313}"/>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1856-46B3-B680-7FB62B397313}"/>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1856-46B3-B680-7FB62B397313}"/>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1856-46B3-B680-7FB62B3973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dLbl>
              <c:idx val="2"/>
              <c:layout>
                <c:manualLayout>
                  <c:x val="-2.7640228212039968E-2"/>
                  <c:y val="-0.10937387244387202"/>
                </c:manualLayout>
              </c:layout>
              <c:tx>
                <c:rich>
                  <a:bodyPr/>
                  <a:lstStyle/>
                  <a:p>
                    <a:fld id="{290A8BD1-20D5-4728-B2AF-006B78FC5F25}"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38</c:v>
                </c:pt>
                <c:pt idx="2">
                  <c:v>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933347149417075"/>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08F-411B-A42C-7BFC3C5B5918}"/>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008F-411B-A42C-7BFC3C5B5918}"/>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008F-411B-A42C-7BFC3C5B5918}"/>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08F-411B-A42C-7BFC3C5B5918}"/>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008F-411B-A42C-7BFC3C5B5918}"/>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008F-411B-A42C-7BFC3C5B5918}"/>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008F-411B-A42C-7BFC3C5B591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08F-411B-A42C-7BFC3C5B591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2"/>
              <c:layout>
                <c:manualLayout>
                  <c:x val="-2.7640228212039968E-2"/>
                  <c:y val="-0.10937387244387202"/>
                </c:manualLayout>
              </c:layout>
              <c:tx>
                <c:rich>
                  <a:bodyPr/>
                  <a:lstStyle/>
                  <a:p>
                    <a:fld id="{DBC89487-D457-4ABA-9D57-2862177C7988}"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59</c:v>
                </c:pt>
                <c:pt idx="1">
                  <c:v>32</c:v>
                </c:pt>
                <c:pt idx="2">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E5D-443A-B707-AD0EC1347A9F}"/>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E5D-443A-B707-AD0EC1347A9F}"/>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E5D-443A-B707-AD0EC1347A9F}"/>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AE5D-443A-B707-AD0EC1347A9F}"/>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AE5D-443A-B707-AD0EC1347A9F}"/>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AE5D-443A-B707-AD0EC1347A9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AE5D-443A-B707-AD0EC1347A9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E5D-443A-B707-AD0EC1347A9F}"/>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57</c:v>
                </c:pt>
                <c:pt idx="1">
                  <c:v>33</c:v>
                </c:pt>
                <c:pt idx="2">
                  <c:v>10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FCF-445A-872D-F8B742A6319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BFCF-445A-872D-F8B742A6319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BFCF-445A-872D-F8B742A6319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90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FCF-445A-872D-F8B742A6319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FCF-445A-872D-F8B742A6319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BFCF-445A-872D-F8B742A6319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BFCF-445A-872D-F8B742A63192}"/>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10</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BFCF-445A-872D-F8B742A6319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Sheet1!$A$2:$A$4</c:f>
              <c:strCache>
                <c:ptCount val="3"/>
                <c:pt idx="0">
                  <c:v>Yes, definitely</c:v>
                </c:pt>
                <c:pt idx="1">
                  <c:v>Yes, to some extent</c:v>
                </c:pt>
                <c:pt idx="2">
                  <c:v>No, not at all</c:v>
                </c:pt>
              </c:strCache>
            </c:strRef>
          </c:cat>
          <c:val>
            <c:numRef>
              <c:f>Sheet1!$B$2:$B$4</c:f>
              <c:numCache>
                <c:formatCode>General</c:formatCode>
                <c:ptCount val="3"/>
                <c:pt idx="0">
                  <c:v>53</c:v>
                </c:pt>
                <c:pt idx="1">
                  <c:v>36</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r"/>
      <c:layout>
        <c:manualLayout>
          <c:xMode val="edge"/>
          <c:yMode val="edge"/>
          <c:x val="0.63626233502616636"/>
          <c:y val="0.40346872272520606"/>
          <c:w val="0.3207417544217715"/>
          <c:h val="0.19306255454958782"/>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23D-441A-A8DE-C347BBAF2CD7}"/>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23D-441A-A8DE-C347BBAF2CD7}"/>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F23D-441A-A8DE-C347BBAF2CD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89</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23D-441A-A8DE-C347BBAF2CD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23D-441A-A8DE-C347BBAF2CD7}"/>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F23D-441A-A8DE-C347BBAF2CD7}"/>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6-F23D-441A-A8DE-C347BBAF2CD7}"/>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11</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23D-441A-A8DE-C347BBAF2CD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52BE04AC-5813-47B7-89ED-7F65812FB3A5}"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954C7C2C-0508-46D7-A216-97DC01DEE5C1}"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5B1F6AA9-3E52-448D-9210-2C1FDFF5CFA0}"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18929DFC-6896-4DA0-8CD9-E11AB7B8FA7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6A7204B8-9517-478E-8344-510303848F4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00B4AA8D-C5E8-468B-9411-7BB1DE8C540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6E2D4E1C-2D5F-4B7A-9C54-97728F44BC6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DE010CCC-86A7-43C1-B7A7-9AF7620F1B47}"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BDAF2196-F8D3-43D1-ABCA-1150E34304BC}"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81C5A8BB-D911-4728-B431-84DD1AD3B75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89C7180-9032-4712-BFE0-6C4F4E60B2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A11B78F3-EBEC-4F6C-8233-FB5E569ED7C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CFBC1C59-645E-449B-9CEF-BE976155C5B2}"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9EAA5DB0-1001-4897-9251-5C378254108E}"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dLbl>
              <c:idx val="16"/>
              <c:tx>
                <c:rich>
                  <a:bodyPr/>
                  <a:lstStyle/>
                  <a:p>
                    <a:fld id="{BDBD7737-BD56-45AA-BCC4-5AFA337661B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8A9D-4EE0-8E8F-0F8003DAB26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Sheet1!$A$2:$A$18</c15:f>
                <c15:dlblRangeCache>
                  <c:ptCount val="17"/>
                  <c:pt idx="0">
                    <c:v>All patients (ICS)</c:v>
                  </c:pt>
                  <c:pt idx="3">
                    <c:v>Gender</c:v>
                  </c:pt>
                  <c:pt idx="4">
                    <c:v>Female</c:v>
                  </c:pt>
                  <c:pt idx="5">
                    <c:v>Male</c:v>
                  </c:pt>
                  <c:pt idx="6">
                    <c:v>Non-binary</c:v>
                  </c:pt>
                  <c:pt idx="7">
                    <c:v>Prefer to self-describe</c:v>
                  </c:pt>
                  <c:pt idx="8">
                    <c:v>I would prefer not to say</c:v>
                  </c:pt>
                  <c:pt idx="10">
                    <c:v>Gender identity the same as sex registered at birth</c:v>
                  </c:pt>
                  <c:pt idx="11">
                    <c:v>Yes</c:v>
                  </c:pt>
                  <c:pt idx="12">
                    <c:v>No</c:v>
                  </c:pt>
                  <c:pt idx="13">
                    <c:v>I would 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Sheet1!$C$2:$C$18</c:f>
              <c:numCache>
                <c:formatCode>0%;;</c:formatCode>
                <c:ptCount val="17"/>
                <c:pt idx="1">
                  <c:v>0.83</c:v>
                </c:pt>
                <c:pt idx="3">
                  <c:v>0</c:v>
                </c:pt>
                <c:pt idx="4">
                  <c:v>0.83</c:v>
                </c:pt>
                <c:pt idx="5">
                  <c:v>0.84</c:v>
                </c:pt>
                <c:pt idx="6">
                  <c:v>0.75</c:v>
                </c:pt>
                <c:pt idx="7">
                  <c:v>0.53</c:v>
                </c:pt>
                <c:pt idx="8">
                  <c:v>0.56000000000000005</c:v>
                </c:pt>
                <c:pt idx="9">
                  <c:v>0</c:v>
                </c:pt>
                <c:pt idx="11">
                  <c:v>0.83</c:v>
                </c:pt>
                <c:pt idx="12">
                  <c:v>0.85</c:v>
                </c:pt>
                <c:pt idx="13">
                  <c:v>0.67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A1820525-1052-4ADB-A762-430921BB34F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11B92B4D-C033-4FFB-A423-8A96B406EBD7}"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20EFD4AD-B978-401F-9D52-33B8912CDDBD}"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E7701D5-74C3-4218-B752-F5383482662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6F06B3FC-CF65-4429-83F3-F8F4BAA91F5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E7228597-0973-48DB-9261-8C269036A68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21CD0437-9E25-41CA-B33A-E8C2D600A4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4840C6C8-63EE-40BE-A959-F3914A573D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C908618F-5070-410E-9C58-CACA94F8571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4FE016B0-AC45-4868-B4C9-7AE72803C50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29A54DFD-1558-44C7-9AE2-3850CAB3122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7FBBA6DC-FE61-40D8-9453-597E6603925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6C828FC0-C18B-441E-B42B-0D00DC5CD1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92235BC0-B97F-4C12-8247-856019EEF6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48C74E6D-9658-43B6-879C-B197BE336F8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C8D5F70C-3A91-43CD-A5CA-DC08685ABA5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dLbl>
              <c:idx val="16"/>
              <c:tx>
                <c:rich>
                  <a:bodyPr/>
                  <a:lstStyle/>
                  <a:p>
                    <a:fld id="{A10B1F13-F30C-4128-97F7-50A1B68BAB3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Sheet1!$D$2:$D$18</c:f>
              <c:numCache>
                <c:formatCode>0%</c:formatCode>
                <c:ptCount val="17"/>
                <c:pt idx="0">
                  <c:v>1</c:v>
                </c:pt>
                <c:pt idx="1">
                  <c:v>0.17000000000000004</c:v>
                </c:pt>
                <c:pt idx="2">
                  <c:v>1</c:v>
                </c:pt>
                <c:pt idx="3">
                  <c:v>1</c:v>
                </c:pt>
                <c:pt idx="4">
                  <c:v>0.17000000000000004</c:v>
                </c:pt>
                <c:pt idx="5">
                  <c:v>0.16000000000000003</c:v>
                </c:pt>
                <c:pt idx="6">
                  <c:v>0.25</c:v>
                </c:pt>
                <c:pt idx="7">
                  <c:v>0.47</c:v>
                </c:pt>
                <c:pt idx="8">
                  <c:v>0.43999999999999995</c:v>
                </c:pt>
                <c:pt idx="9">
                  <c:v>1</c:v>
                </c:pt>
                <c:pt idx="10">
                  <c:v>1</c:v>
                </c:pt>
                <c:pt idx="11">
                  <c:v>0.17000000000000004</c:v>
                </c:pt>
                <c:pt idx="12">
                  <c:v>0.15000000000000002</c:v>
                </c:pt>
                <c:pt idx="13">
                  <c:v>0.32999999999999996</c:v>
                </c:pt>
                <c:pt idx="14">
                  <c:v>1</c:v>
                </c:pt>
                <c:pt idx="15">
                  <c:v>1</c:v>
                </c:pt>
                <c:pt idx="16">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Sheet1!$C$2:$C$18</c15:f>
                <c15:dlblRangeCache>
                  <c:ptCount val="17"/>
                  <c:pt idx="1">
                    <c:v>83%</c:v>
                  </c:pt>
                  <c:pt idx="4">
                    <c:v>83%</c:v>
                  </c:pt>
                  <c:pt idx="5">
                    <c:v>84%</c:v>
                  </c:pt>
                  <c:pt idx="6">
                    <c:v>75%</c:v>
                  </c:pt>
                  <c:pt idx="7">
                    <c:v>53%</c:v>
                  </c:pt>
                  <c:pt idx="8">
                    <c:v>56%</c:v>
                  </c:pt>
                  <c:pt idx="11">
                    <c:v>83%</c:v>
                  </c:pt>
                  <c:pt idx="12">
                    <c:v>85%</c:v>
                  </c:pt>
                  <c:pt idx="13">
                    <c:v>67%</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Sheet1!$E$2:$E$18</c:f>
              <c:numCache>
                <c:formatCode>0%</c:formatCode>
                <c:ptCount val="17"/>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5B4135B9-1BA2-487A-B3C3-4D5EDD3DF67D}"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E175FE68-F6D7-4AF9-A328-CEBC0CF16E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853E3267-D742-459F-A65C-3308260C3E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7E6D92FA-2DD1-45D3-AD4C-BF1EBD6F285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63578AFA-B7BD-47A0-84D6-22DB4B516C8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8C75751C-19F3-4123-8817-E92CA6E99C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1156DAF6-43B8-4EB5-9455-4919224320D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56A22B5A-1749-438E-B937-364BE99B269A}"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25A65F03-1948-4B7A-8D8B-A3AEE13A40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7B14361E-DEC4-498F-A004-D3E79F1957D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D0C24DDC-FE7A-442F-A236-194B2C8BF5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7FEAC767-7C9F-432B-9B0C-95537A8FBC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57A9386D-A05E-4D67-ADD9-27CA866A743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67E988DF-3B54-445B-BB08-9D6E472C14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F9F0A828-C54E-4290-9AAA-161CEDC831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24E90A01-5F22-4F48-BAF9-9DB3EBAE10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dLbl>
              <c:idx val="16"/>
              <c:tx>
                <c:rich>
                  <a:bodyPr/>
                  <a:lstStyle/>
                  <a:p>
                    <a:fld id="{DD807E79-0120-473B-BE8F-EDC36CFC252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8A9D-4EE0-8E8F-0F8003DAB26A}"/>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Sheet1!$F$2:$F$18</c:f>
              <c:numCache>
                <c:formatCode>0%</c:formatCode>
                <c:ptCount val="17"/>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Sheet1!$I$2:$I$18</c15:f>
                <c15:dlblRangeCache>
                  <c:ptCount val="17"/>
                  <c:pt idx="0">
                    <c:v>Sexuality</c:v>
                  </c:pt>
                  <c:pt idx="1">
                    <c:v>Heterosexual or straight</c:v>
                  </c:pt>
                  <c:pt idx="2">
                    <c:v>Gay or lesbian</c:v>
                  </c:pt>
                  <c:pt idx="3">
                    <c:v>Bisexual</c:v>
                  </c:pt>
                  <c:pt idx="4">
                    <c:v>Other</c:v>
                  </c:pt>
                  <c:pt idx="5">
                    <c:v>I would prefer not to say</c:v>
                  </c:pt>
                  <c:pt idx="7">
                    <c:v>Age</c:v>
                  </c:pt>
                  <c:pt idx="8">
                    <c:v>16 to 24</c:v>
                  </c:pt>
                  <c:pt idx="9">
                    <c:v>25 to 34</c:v>
                  </c:pt>
                  <c:pt idx="10">
                    <c:v>35 to 44</c:v>
                  </c:pt>
                  <c:pt idx="11">
                    <c:v>45 to 54</c:v>
                  </c:pt>
                  <c:pt idx="12">
                    <c:v>55 to 64</c:v>
                  </c:pt>
                  <c:pt idx="13">
                    <c:v>65 to 74</c:v>
                  </c:pt>
                  <c:pt idx="14">
                    <c:v>75 to 84</c:v>
                  </c:pt>
                  <c:pt idx="15">
                    <c:v>85 or over</c:v>
                  </c:pt>
                  <c:pt idx="16">
                    <c:v>I would prefer not to say</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Sheet1!$G$2:$G$18</c:f>
              <c:numCache>
                <c:formatCode>0%;;</c:formatCode>
                <c:ptCount val="17"/>
                <c:pt idx="0">
                  <c:v>0</c:v>
                </c:pt>
                <c:pt idx="1">
                  <c:v>0.83</c:v>
                </c:pt>
                <c:pt idx="2">
                  <c:v>0.81</c:v>
                </c:pt>
                <c:pt idx="3">
                  <c:v>0.8</c:v>
                </c:pt>
                <c:pt idx="4">
                  <c:v>0.83</c:v>
                </c:pt>
                <c:pt idx="5">
                  <c:v>0.78</c:v>
                </c:pt>
                <c:pt idx="7">
                  <c:v>0</c:v>
                </c:pt>
                <c:pt idx="8">
                  <c:v>0.77</c:v>
                </c:pt>
                <c:pt idx="9">
                  <c:v>0.8</c:v>
                </c:pt>
                <c:pt idx="10">
                  <c:v>0.82</c:v>
                </c:pt>
                <c:pt idx="11">
                  <c:v>0.82</c:v>
                </c:pt>
                <c:pt idx="12">
                  <c:v>0.87</c:v>
                </c:pt>
                <c:pt idx="13">
                  <c:v>0.89</c:v>
                </c:pt>
                <c:pt idx="14">
                  <c:v>0.89</c:v>
                </c:pt>
                <c:pt idx="15">
                  <c:v>0.93</c:v>
                </c:pt>
                <c:pt idx="16">
                  <c:v>0.68</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Pt>
            <c:idx val="1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D-8A9D-4EE0-8E8F-0F8003DAB26A}"/>
              </c:ext>
            </c:extLst>
          </c:dPt>
          <c:dLbls>
            <c:dLbl>
              <c:idx val="0"/>
              <c:tx>
                <c:rich>
                  <a:bodyPr/>
                  <a:lstStyle/>
                  <a:p>
                    <a:fld id="{1180DF00-96BF-4BBC-A869-8CB788596E9B}"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EBB6FADC-ECA2-4FB2-BAD2-5ED4E138C2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F3AACCF1-5C77-4553-8AD6-14F90B23665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39710481-1753-47D2-8280-66DA6380A2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FF186BF4-14D5-40D7-85EE-522D8296401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7AD293EF-7593-49FC-B836-E2E7F222ED2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FE95D45B-B4C0-4922-BF8D-733591C9CC0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F9FDAC21-3E9C-486A-A645-4024CD46323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283F9E91-4236-4982-B348-2916866D56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5BD3603B-CEB3-4029-AD74-ACBEF3CE95E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A8D40393-8ED1-4D66-8011-9BEF2D63243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65979983-0B9F-423D-AD50-4013F8552E3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31236A4E-4AA4-4974-AE65-881E6F45F1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1CE450EE-1198-47AC-AA30-AC8C19A2D6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AA973DAF-AEFE-4E44-9E16-BB91CFA42A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8EE910FE-0F1A-48B5-AC97-9CDA3F664C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dLbl>
              <c:idx val="16"/>
              <c:tx>
                <c:rich>
                  <a:bodyPr/>
                  <a:lstStyle/>
                  <a:p>
                    <a:fld id="{5796E0F1-A07F-40DE-8DF3-A172212DF4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8A9D-4EE0-8E8F-0F8003DAB26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Sheet1!$H$2:$H$18</c:f>
              <c:numCache>
                <c:formatCode>0%</c:formatCode>
                <c:ptCount val="17"/>
                <c:pt idx="0">
                  <c:v>1</c:v>
                </c:pt>
                <c:pt idx="1">
                  <c:v>0.17000000000000004</c:v>
                </c:pt>
                <c:pt idx="2">
                  <c:v>0.18999999999999995</c:v>
                </c:pt>
                <c:pt idx="3">
                  <c:v>0.19999999999999996</c:v>
                </c:pt>
                <c:pt idx="4">
                  <c:v>0.17000000000000004</c:v>
                </c:pt>
                <c:pt idx="5">
                  <c:v>0.21999999999999997</c:v>
                </c:pt>
                <c:pt idx="6">
                  <c:v>1</c:v>
                </c:pt>
                <c:pt idx="7">
                  <c:v>1</c:v>
                </c:pt>
                <c:pt idx="8">
                  <c:v>0.22999999999999998</c:v>
                </c:pt>
                <c:pt idx="9">
                  <c:v>0.19999999999999996</c:v>
                </c:pt>
                <c:pt idx="10">
                  <c:v>0.18000000000000005</c:v>
                </c:pt>
                <c:pt idx="11">
                  <c:v>0.18000000000000005</c:v>
                </c:pt>
                <c:pt idx="12">
                  <c:v>0.13</c:v>
                </c:pt>
                <c:pt idx="13">
                  <c:v>0.10999999999999999</c:v>
                </c:pt>
                <c:pt idx="14">
                  <c:v>0.10999999999999999</c:v>
                </c:pt>
                <c:pt idx="15">
                  <c:v>6.9999999999999951E-2</c:v>
                </c:pt>
                <c:pt idx="16">
                  <c:v>0.31999999999999995</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Sheet1!$G$2:$G$18</c15:f>
                <c15:dlblRangeCache>
                  <c:ptCount val="17"/>
                  <c:pt idx="1">
                    <c:v>83%</c:v>
                  </c:pt>
                  <c:pt idx="2">
                    <c:v>81%</c:v>
                  </c:pt>
                  <c:pt idx="3">
                    <c:v>80%</c:v>
                  </c:pt>
                  <c:pt idx="4">
                    <c:v>83%</c:v>
                  </c:pt>
                  <c:pt idx="5">
                    <c:v>78%</c:v>
                  </c:pt>
                  <c:pt idx="8">
                    <c:v>77%</c:v>
                  </c:pt>
                  <c:pt idx="9">
                    <c:v>80%</c:v>
                  </c:pt>
                  <c:pt idx="10">
                    <c:v>82%</c:v>
                  </c:pt>
                  <c:pt idx="11">
                    <c:v>82%</c:v>
                  </c:pt>
                  <c:pt idx="12">
                    <c:v>87%</c:v>
                  </c:pt>
                  <c:pt idx="13">
                    <c:v>89%</c:v>
                  </c:pt>
                  <c:pt idx="14">
                    <c:v>89%</c:v>
                  </c:pt>
                  <c:pt idx="15">
                    <c:v>93%</c:v>
                  </c:pt>
                  <c:pt idx="16">
                    <c:v>68%</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layout>
        <c:manualLayout>
          <c:xMode val="edge"/>
          <c:yMode val="edge"/>
          <c:x val="5.5684055118110365E-3"/>
          <c:y val="0.88625196850393706"/>
          <c:w val="0.21318159448818896"/>
          <c:h val="9.7622047244094484E-2"/>
        </c:manualLayout>
      </c:layout>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24862D0D-E795-4B5A-81C3-EB923FD8B148}"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3F1C458F-D67E-41FE-AE8D-9F00F83B9899}"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17F43FD2-E94C-47FD-B365-7BC58C29B3FA}"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5528EA0A-E271-4423-B211-8432FC14ED4E}"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F4F9566E-9711-49CD-B31E-C715B6AFE9F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A9A1B14F-B109-4CE1-BD4C-A7E1741BF712}"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5175D79-1B7E-4967-AD43-8106B041B973}"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53224A4F-FF8D-4917-9621-72231C47AD47}"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5AC589F0-A74A-4626-9C29-CCF75C2A475A}"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E36BFA74-781B-4A1E-B5CE-1539D552B1B1}"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0D3D68DF-EDD2-40E8-856F-0F86C1A409A1}"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6D3C793B-8752-465A-9608-56070CC67EDB}"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7388D94F-F394-44F7-A1F0-4B308A332287}"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AED24DE0-7945-4361-8055-C7521B940CB8}"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BEB2F35E-5D3F-42BE-9028-7705E41700F4}"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AE759B91-AE8A-4E7B-B361-72E49E1DA996}"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959E8DB4-62F9-4ED8-BA3C-63CC1E8BA43D}" type="CELLRANGE">
                      <a:rPr lang="en-GB"/>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0.83</c:v>
                </c:pt>
                <c:pt idx="3">
                  <c:v>0</c:v>
                </c:pt>
                <c:pt idx="5">
                  <c:v>0.82</c:v>
                </c:pt>
                <c:pt idx="6">
                  <c:v>0.82</c:v>
                </c:pt>
                <c:pt idx="7">
                  <c:v>0.82</c:v>
                </c:pt>
                <c:pt idx="8">
                  <c:v>0.85</c:v>
                </c:pt>
                <c:pt idx="9">
                  <c:v>0.85</c:v>
                </c:pt>
                <c:pt idx="13">
                  <c:v>0.8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62EBF1DC-D110-4812-BAE3-035ED0B689B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8A491ED8-40E4-43DC-88A3-0025AA6FE2E1}"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146E435A-F892-451D-9D12-DDE842742A21}"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65178C5-F706-4362-9D35-0B405F7D6522}"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24056606-9B89-4D23-A587-52EDC4234FD4}"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064EECAB-E604-48DB-8696-A8EDF2F853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E389AF8D-E3D0-4B23-9C41-9AF83634FBD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469DDB8A-9DB9-484B-B04C-DF736D7E992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CEAAEE4F-F93C-4C19-A592-618C6340039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1E9D9825-BB67-4E46-93E7-113D22AF8E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217C7A50-C2F9-43AA-9C0F-2EF66139695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1D1556A0-AB63-4BB8-946F-12DA97329CFB}"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7D8FD9C3-6CF8-4EF7-A23A-26DA3F2757BA}"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AAFDC404-7C15-454D-A2C6-1EC0D761D85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15F8E55D-A67E-4EF2-92C9-F908704E6D26}"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8DD0CB5A-16D5-4E30-8BF0-39A6DECDFA83}"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363D3571-C6EA-4C4F-A2B8-E838E7DC4189}"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C0E69148-7C49-4796-BA44-5B5818757588}" type="CELLRANGE">
                      <a:rPr lang="en-GB"/>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0.17000000000000004</c:v>
                </c:pt>
                <c:pt idx="2">
                  <c:v>1</c:v>
                </c:pt>
                <c:pt idx="3">
                  <c:v>1</c:v>
                </c:pt>
                <c:pt idx="4">
                  <c:v>1</c:v>
                </c:pt>
                <c:pt idx="5">
                  <c:v>0.18000000000000005</c:v>
                </c:pt>
                <c:pt idx="6">
                  <c:v>0.18000000000000005</c:v>
                </c:pt>
                <c:pt idx="7">
                  <c:v>0.18000000000000005</c:v>
                </c:pt>
                <c:pt idx="8">
                  <c:v>0.15000000000000002</c:v>
                </c:pt>
                <c:pt idx="9">
                  <c:v>0.15000000000000002</c:v>
                </c:pt>
                <c:pt idx="10">
                  <c:v>1</c:v>
                </c:pt>
                <c:pt idx="11">
                  <c:v>1</c:v>
                </c:pt>
                <c:pt idx="12">
                  <c:v>1</c:v>
                </c:pt>
                <c:pt idx="13">
                  <c:v>0.19999999999999996</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83%</c:v>
                  </c:pt>
                  <c:pt idx="5">
                    <c:v>82%</c:v>
                  </c:pt>
                  <c:pt idx="6">
                    <c:v>82%</c:v>
                  </c:pt>
                  <c:pt idx="7">
                    <c:v>82%</c:v>
                  </c:pt>
                  <c:pt idx="8">
                    <c:v>85%</c:v>
                  </c:pt>
                  <c:pt idx="9">
                    <c:v>85%</c:v>
                  </c:pt>
                  <c:pt idx="13">
                    <c:v>80%</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6739DED3-43D9-4CA3-BF16-5337E08E1B2F}"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31BD962-EC75-42E1-B6D7-3F9F617BC76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58681FA-9467-4F11-829D-D4C237B1928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9E82F4AD-3E21-4734-B737-0BA1F48456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4BADAEF9-A99D-449D-B021-AD9180B3B3E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D5FC9FC-E5D9-49A8-941A-6CC65E0A147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496E8E31-B306-4676-9E8B-C50889395CF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7428115A-F4E5-4C5A-84EB-994D604C73E0}"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02E63F73-FEC5-46A8-BA8D-A7F494895A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7CF5E92F-37F6-43EE-B240-FC675C48ABB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541BCDB0-16DA-4094-BD14-C46F600A6EB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4DD745B8-8BEE-4653-A463-A2949370BF6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E9168713-BFA0-4F70-8FBD-367A3D257F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67069C68-FD7B-44F1-A594-999FE10DBD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5BB28809-4546-44BA-8CEE-DCBEF6C35A6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2EB134D6-E03F-45CE-88AE-AF21E4C74B2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1AEAE041-4478-4845-93C9-5F729C2628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17089D08-A3CB-41F7-820B-B07B2B64F8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Autism or autism spectrum condition</c:v>
                  </c:pt>
                  <c:pt idx="2">
                    <c:v>Blindness or partial sight</c:v>
                  </c:pt>
                  <c:pt idx="3">
                    <c:v>Cancer in the last five years</c:v>
                  </c:pt>
                  <c:pt idx="4">
                    <c:v>Deafness or hearing loss</c:v>
                  </c:pt>
                  <c:pt idx="5">
                    <c:v>Dementia or Alzheimer's disease</c:v>
                  </c:pt>
                  <c:pt idx="6">
                    <c:v>Diabetes</c:v>
                  </c:pt>
                  <c:pt idx="7">
                    <c:v>Heart or cardiovascular condition</c:v>
                  </c:pt>
                  <c:pt idx="8">
                    <c:v>High blood pressure</c:v>
                  </c:pt>
                  <c:pt idx="9">
                    <c:v>Joint problem, such as arthritis</c:v>
                  </c:pt>
                  <c:pt idx="10">
                    <c:v>Kidney or liver disease</c:v>
                  </c:pt>
                  <c:pt idx="11">
                    <c:v>Learning disability</c:v>
                  </c:pt>
                  <c:pt idx="12">
                    <c:v>Lung or breathing condition</c:v>
                  </c:pt>
                  <c:pt idx="13">
                    <c:v>Mental health condition</c:v>
                  </c:pt>
                  <c:pt idx="14">
                    <c:v>Neurological condition</c:v>
                  </c:pt>
                  <c:pt idx="15">
                    <c:v>Stroke or TIA (Transient Ischemic Attack)</c:v>
                  </c:pt>
                  <c:pt idx="16">
                    <c:v>Another long-term condition or illness</c:v>
                  </c:pt>
                  <c:pt idx="17">
                    <c:v>I don't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0.79</c:v>
                </c:pt>
                <c:pt idx="2">
                  <c:v>0.83</c:v>
                </c:pt>
                <c:pt idx="3">
                  <c:v>0.89</c:v>
                </c:pt>
                <c:pt idx="4">
                  <c:v>0.84</c:v>
                </c:pt>
                <c:pt idx="5">
                  <c:v>0.88</c:v>
                </c:pt>
                <c:pt idx="6">
                  <c:v>0.87</c:v>
                </c:pt>
                <c:pt idx="7">
                  <c:v>0.86</c:v>
                </c:pt>
                <c:pt idx="8">
                  <c:v>0.86</c:v>
                </c:pt>
                <c:pt idx="9">
                  <c:v>0.83</c:v>
                </c:pt>
                <c:pt idx="10">
                  <c:v>0.79</c:v>
                </c:pt>
                <c:pt idx="11">
                  <c:v>0.69</c:v>
                </c:pt>
                <c:pt idx="12">
                  <c:v>0.82</c:v>
                </c:pt>
                <c:pt idx="13">
                  <c:v>0.81</c:v>
                </c:pt>
                <c:pt idx="14">
                  <c:v>0.81</c:v>
                </c:pt>
                <c:pt idx="15">
                  <c:v>0.84</c:v>
                </c:pt>
                <c:pt idx="16">
                  <c:v>0.79</c:v>
                </c:pt>
                <c:pt idx="17">
                  <c:v>0.83</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F3F7E1F3-6238-45B3-88DA-10E2FD02F36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170EACF1-9A8C-48F2-86B2-AD07CF8C47E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D7ADD353-C634-4C88-B41B-3A07976D41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D8E14F71-C77C-4130-BB1C-E2B70C4EEF2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194731FA-70A4-4A41-A586-6C6BB8AC7D3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454BC52E-9301-4D3A-B639-A938D37549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F2C15511-892B-4BF1-A9D9-B5DFE920CA4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7BAB57C7-061D-4010-96AA-8F9E3439E42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C1BB807C-D02E-44EF-946F-E31CD3E6AE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6E45B5E-D2B7-4689-9CE0-DF1A7CAD91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B1E87B40-4D1D-4AA8-AE94-6594ADD7FA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05479249-E05C-4337-9F6A-F8B2426F366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A54104BB-B85C-47B9-95ED-967B5521EC4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6434E33-3FF2-4FC2-BE69-005D4D0B3F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9C47A563-B603-46B8-A7D8-573E0D6AE8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482C0BBC-B73A-42B3-8CC2-662072AFE14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5DAAC114-3F24-433B-9ACE-6EB698DEB6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FF1FAFF9-B1F4-4EA5-8042-27856C3069B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0.20999999999999996</c:v>
                </c:pt>
                <c:pt idx="2">
                  <c:v>0.17000000000000004</c:v>
                </c:pt>
                <c:pt idx="3">
                  <c:v>0.10999999999999999</c:v>
                </c:pt>
                <c:pt idx="4">
                  <c:v>0.16000000000000003</c:v>
                </c:pt>
                <c:pt idx="5">
                  <c:v>0.12</c:v>
                </c:pt>
                <c:pt idx="6">
                  <c:v>0.13</c:v>
                </c:pt>
                <c:pt idx="7">
                  <c:v>0.14000000000000001</c:v>
                </c:pt>
                <c:pt idx="8">
                  <c:v>0.14000000000000001</c:v>
                </c:pt>
                <c:pt idx="9">
                  <c:v>0.17000000000000004</c:v>
                </c:pt>
                <c:pt idx="10">
                  <c:v>0.20999999999999996</c:v>
                </c:pt>
                <c:pt idx="11">
                  <c:v>0.31000000000000005</c:v>
                </c:pt>
                <c:pt idx="12">
                  <c:v>0.18000000000000005</c:v>
                </c:pt>
                <c:pt idx="13">
                  <c:v>0.18999999999999995</c:v>
                </c:pt>
                <c:pt idx="14">
                  <c:v>0.18999999999999995</c:v>
                </c:pt>
                <c:pt idx="15">
                  <c:v>0.16000000000000003</c:v>
                </c:pt>
                <c:pt idx="16">
                  <c:v>0.20999999999999996</c:v>
                </c:pt>
                <c:pt idx="17">
                  <c:v>0.17000000000000004</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79%</c:v>
                  </c:pt>
                  <c:pt idx="2">
                    <c:v>83%</c:v>
                  </c:pt>
                  <c:pt idx="3">
                    <c:v>89%</c:v>
                  </c:pt>
                  <c:pt idx="4">
                    <c:v>84%</c:v>
                  </c:pt>
                  <c:pt idx="5">
                    <c:v>88%</c:v>
                  </c:pt>
                  <c:pt idx="6">
                    <c:v>87%</c:v>
                  </c:pt>
                  <c:pt idx="7">
                    <c:v>86%</c:v>
                  </c:pt>
                  <c:pt idx="8">
                    <c:v>86%</c:v>
                  </c:pt>
                  <c:pt idx="9">
                    <c:v>83%</c:v>
                  </c:pt>
                  <c:pt idx="10">
                    <c:v>79%</c:v>
                  </c:pt>
                  <c:pt idx="11">
                    <c:v>69%</c:v>
                  </c:pt>
                  <c:pt idx="12">
                    <c:v>82%</c:v>
                  </c:pt>
                  <c:pt idx="13">
                    <c:v>81%</c:v>
                  </c:pt>
                  <c:pt idx="14">
                    <c:v>81%</c:v>
                  </c:pt>
                  <c:pt idx="15">
                    <c:v>84%</c:v>
                  </c:pt>
                  <c:pt idx="16">
                    <c:v>79%</c:v>
                  </c:pt>
                  <c:pt idx="17">
                    <c:v>83%</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E0D10EC2-BE7F-4BC0-BAB8-270567031704}"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BD6F-48BE-AC73-08902F96F245}"/>
                </c:ext>
              </c:extLst>
            </c:dLbl>
            <c:dLbl>
              <c:idx val="1"/>
              <c:tx>
                <c:rich>
                  <a:bodyPr/>
                  <a:lstStyle/>
                  <a:p>
                    <a:fld id="{BA53C39A-C83F-478B-8114-5F5953592C6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BD6F-48BE-AC73-08902F96F245}"/>
                </c:ext>
              </c:extLst>
            </c:dLbl>
            <c:dLbl>
              <c:idx val="2"/>
              <c:tx>
                <c:rich>
                  <a:bodyPr/>
                  <a:lstStyle/>
                  <a:p>
                    <a:fld id="{46BB5C2E-EF89-48B3-ABEA-1AC6E09FFC2B}"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BD6F-48BE-AC73-08902F96F245}"/>
                </c:ext>
              </c:extLst>
            </c:dLbl>
            <c:dLbl>
              <c:idx val="3"/>
              <c:tx>
                <c:rich>
                  <a:bodyPr wrap="none" lIns="108000" tIns="19050" rIns="38100" bIns="19050" anchor="ctr">
                    <a:spAutoFit/>
                  </a:bodyPr>
                  <a:lstStyle/>
                  <a:p>
                    <a:pPr>
                      <a:defRPr sz="1000" b="1">
                        <a:solidFill>
                          <a:schemeClr val="tx1"/>
                        </a:solidFill>
                      </a:defRPr>
                    </a:pPr>
                    <a:fld id="{7851CFC0-9747-4C49-84BB-87F2BF71585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BD6F-48BE-AC73-08902F96F245}"/>
                </c:ext>
              </c:extLst>
            </c:dLbl>
            <c:dLbl>
              <c:idx val="4"/>
              <c:tx>
                <c:rich>
                  <a:bodyPr/>
                  <a:lstStyle/>
                  <a:p>
                    <a:fld id="{FFB7C4E4-D93D-4791-A2B9-8D5E85387B7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BD6F-48BE-AC73-08902F96F245}"/>
                </c:ext>
              </c:extLst>
            </c:dLbl>
            <c:dLbl>
              <c:idx val="5"/>
              <c:tx>
                <c:rich>
                  <a:bodyPr/>
                  <a:lstStyle/>
                  <a:p>
                    <a:fld id="{D9D6C9C7-8C34-4B19-AC9E-65366D55F5B1}"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BD6F-48BE-AC73-08902F96F245}"/>
                </c:ext>
              </c:extLst>
            </c:dLbl>
            <c:dLbl>
              <c:idx val="6"/>
              <c:tx>
                <c:rich>
                  <a:bodyPr/>
                  <a:lstStyle/>
                  <a:p>
                    <a:fld id="{C43E1850-EE37-4B1D-BCDC-BDD0999C0E90}"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BD6F-48BE-AC73-08902F96F245}"/>
                </c:ext>
              </c:extLst>
            </c:dLbl>
            <c:dLbl>
              <c:idx val="7"/>
              <c:tx>
                <c:rich>
                  <a:bodyPr/>
                  <a:lstStyle/>
                  <a:p>
                    <a:fld id="{D66E7231-EFE1-4F09-AECB-5D2DB90D836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BD6F-48BE-AC73-08902F96F245}"/>
                </c:ext>
              </c:extLst>
            </c:dLbl>
            <c:dLbl>
              <c:idx val="8"/>
              <c:tx>
                <c:rich>
                  <a:bodyPr/>
                  <a:lstStyle/>
                  <a:p>
                    <a:fld id="{F16B8DDB-BBA8-49EA-ADCD-8BDEFA031AA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BD6F-48BE-AC73-08902F96F245}"/>
                </c:ext>
              </c:extLst>
            </c:dLbl>
            <c:dLbl>
              <c:idx val="9"/>
              <c:tx>
                <c:rich>
                  <a:bodyPr wrap="none" lIns="108000" tIns="19050" rIns="38100" bIns="19050" anchor="ctr">
                    <a:spAutoFit/>
                  </a:bodyPr>
                  <a:lstStyle/>
                  <a:p>
                    <a:pPr>
                      <a:defRPr sz="1000" b="0">
                        <a:solidFill>
                          <a:schemeClr val="bg1"/>
                        </a:solidFill>
                      </a:defRPr>
                    </a:pPr>
                    <a:fld id="{0F5F25B5-38F5-40B1-BE04-18BB1610E703}"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BD6F-48BE-AC73-08902F96F245}"/>
                </c:ext>
              </c:extLst>
            </c:dLbl>
            <c:dLbl>
              <c:idx val="10"/>
              <c:tx>
                <c:rich>
                  <a:bodyPr/>
                  <a:lstStyle/>
                  <a:p>
                    <a:fld id="{291F61F4-BD45-43CD-A3A3-AD8089C374B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BD6F-48BE-AC73-08902F96F245}"/>
                </c:ext>
              </c:extLst>
            </c:dLbl>
            <c:dLbl>
              <c:idx val="11"/>
              <c:tx>
                <c:rich>
                  <a:bodyPr/>
                  <a:lstStyle/>
                  <a:p>
                    <a:fld id="{36635DAF-2DC7-4A24-AAEE-5C8D4A4B80D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BD6F-48BE-AC73-08902F96F245}"/>
                </c:ext>
              </c:extLst>
            </c:dLbl>
            <c:dLbl>
              <c:idx val="12"/>
              <c:tx>
                <c:rich>
                  <a:bodyPr/>
                  <a:lstStyle/>
                  <a:p>
                    <a:fld id="{180E0701-04CD-4274-80F0-0CDFCF1A6AB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BD6F-48BE-AC73-08902F96F245}"/>
                </c:ext>
              </c:extLst>
            </c:dLbl>
            <c:dLbl>
              <c:idx val="13"/>
              <c:tx>
                <c:rich>
                  <a:bodyPr/>
                  <a:lstStyle/>
                  <a:p>
                    <a:fld id="{DEAF94FA-516E-4E66-89B8-BA0B04FB0226}"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BD6F-48BE-AC73-08902F96F245}"/>
                </c:ext>
              </c:extLst>
            </c:dLbl>
            <c:dLbl>
              <c:idx val="14"/>
              <c:tx>
                <c:rich>
                  <a:bodyPr/>
                  <a:lstStyle/>
                  <a:p>
                    <a:fld id="{8151078D-3683-4336-A816-42AA7DAE00B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BD6F-48BE-AC73-08902F96F245}"/>
                </c:ext>
              </c:extLst>
            </c:dLbl>
            <c:dLbl>
              <c:idx val="15"/>
              <c:tx>
                <c:rich>
                  <a:bodyPr/>
                  <a:lstStyle/>
                  <a:p>
                    <a:fld id="{164D8FDD-CA43-42DF-A413-4426752F8557}"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Any other religion</c:v>
                  </c:pt>
                  <c:pt idx="12">
                    <c:v>I would prefer not to say</c:v>
                  </c:pt>
                </c15:dlblRangeCache>
              </c15:datalabelsRange>
            </c:ext>
            <c:ext xmlns:c16="http://schemas.microsoft.com/office/drawing/2014/chart" uri="{C3380CC4-5D6E-409C-BE32-E72D297353CC}">
              <c16:uniqueId val="{00000010-BD6F-48BE-AC73-08902F96F245}"/>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BD6F-48BE-AC73-08902F96F245}"/>
              </c:ext>
            </c:extLst>
          </c:dPt>
          <c:val>
            <c:numRef>
              <c:f>Sheet1!$C$2:$C$17</c:f>
              <c:numCache>
                <c:formatCode>0%;;</c:formatCode>
                <c:ptCount val="16"/>
                <c:pt idx="0">
                  <c:v>0</c:v>
                </c:pt>
                <c:pt idx="1">
                  <c:v>0.83</c:v>
                </c:pt>
                <c:pt idx="3">
                  <c:v>0</c:v>
                </c:pt>
                <c:pt idx="4" formatCode="0%">
                  <c:v>0.82</c:v>
                </c:pt>
                <c:pt idx="5" formatCode="0%">
                  <c:v>0.77</c:v>
                </c:pt>
                <c:pt idx="6" formatCode="0%">
                  <c:v>0.85</c:v>
                </c:pt>
                <c:pt idx="7" formatCode="0%">
                  <c:v>0.82</c:v>
                </c:pt>
                <c:pt idx="8" formatCode="0%">
                  <c:v>0.91</c:v>
                </c:pt>
                <c:pt idx="9" formatCode="0%">
                  <c:v>0.85</c:v>
                </c:pt>
                <c:pt idx="10" formatCode="0%">
                  <c:v>0.88</c:v>
                </c:pt>
                <c:pt idx="11" formatCode="0%">
                  <c:v>0.79</c:v>
                </c:pt>
                <c:pt idx="12" formatCode="0%">
                  <c:v>0.74</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BD6F-48BE-AC73-08902F96F245}"/>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BD6F-48BE-AC73-08902F96F245}"/>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BD6F-48BE-AC73-08902F96F245}"/>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BD6F-48BE-AC73-08902F96F245}"/>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BD6F-48BE-AC73-08902F96F245}"/>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BD6F-48BE-AC73-08902F96F245}"/>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BD6F-48BE-AC73-08902F96F245}"/>
              </c:ext>
            </c:extLst>
          </c:dPt>
          <c:dLbls>
            <c:dLbl>
              <c:idx val="0"/>
              <c:tx>
                <c:rich>
                  <a:bodyPr/>
                  <a:lstStyle/>
                  <a:p>
                    <a:fld id="{F1CD8403-F7D5-4476-99C4-48C22CE9F83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8-BD6F-48BE-AC73-08902F96F245}"/>
                </c:ext>
              </c:extLst>
            </c:dLbl>
            <c:dLbl>
              <c:idx val="1"/>
              <c:tx>
                <c:rich>
                  <a:bodyPr wrap="square" lIns="38100" tIns="19050" rIns="38100" bIns="19050" anchor="ctr">
                    <a:spAutoFit/>
                  </a:bodyPr>
                  <a:lstStyle/>
                  <a:p>
                    <a:pPr>
                      <a:defRPr sz="1200" b="0"/>
                    </a:pPr>
                    <a:fld id="{25A3A4FC-FCDF-489D-AE43-DF9BF478E046}"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5-BD6F-48BE-AC73-08902F96F245}"/>
                </c:ext>
              </c:extLst>
            </c:dLbl>
            <c:dLbl>
              <c:idx val="2"/>
              <c:tx>
                <c:rich>
                  <a:bodyPr/>
                  <a:lstStyle/>
                  <a:p>
                    <a:fld id="{DB008A0D-C519-4504-8BAD-7611348879E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9-BD6F-48BE-AC73-08902F96F245}"/>
                </c:ext>
              </c:extLst>
            </c:dLbl>
            <c:dLbl>
              <c:idx val="3"/>
              <c:tx>
                <c:rich>
                  <a:bodyPr/>
                  <a:lstStyle/>
                  <a:p>
                    <a:fld id="{07AEDC95-7292-4EB6-A2E6-25E029D9C25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BD6F-48BE-AC73-08902F96F245}"/>
                </c:ext>
              </c:extLst>
            </c:dLbl>
            <c:dLbl>
              <c:idx val="4"/>
              <c:tx>
                <c:rich>
                  <a:bodyPr/>
                  <a:lstStyle/>
                  <a:p>
                    <a:fld id="{583A2DCF-B16E-471A-8F42-5F5674A8FD7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7-BD6F-48BE-AC73-08902F96F245}"/>
                </c:ext>
              </c:extLst>
            </c:dLbl>
            <c:dLbl>
              <c:idx val="5"/>
              <c:tx>
                <c:rich>
                  <a:bodyPr/>
                  <a:lstStyle/>
                  <a:p>
                    <a:fld id="{7771EA2B-10DD-4076-A21D-BC876BDC4AC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9-BD6F-48BE-AC73-08902F96F245}"/>
                </c:ext>
              </c:extLst>
            </c:dLbl>
            <c:dLbl>
              <c:idx val="6"/>
              <c:tx>
                <c:rich>
                  <a:bodyPr/>
                  <a:lstStyle/>
                  <a:p>
                    <a:fld id="{E2C3BFAD-F880-408F-8D86-6D46FB52F1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BD6F-48BE-AC73-08902F96F245}"/>
                </c:ext>
              </c:extLst>
            </c:dLbl>
            <c:dLbl>
              <c:idx val="7"/>
              <c:tx>
                <c:rich>
                  <a:bodyPr/>
                  <a:lstStyle/>
                  <a:p>
                    <a:fld id="{0C7E8D1A-1373-44D6-A22A-BF3AFF84A0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BD6F-48BE-AC73-08902F96F245}"/>
                </c:ext>
              </c:extLst>
            </c:dLbl>
            <c:dLbl>
              <c:idx val="8"/>
              <c:tx>
                <c:rich>
                  <a:bodyPr/>
                  <a:lstStyle/>
                  <a:p>
                    <a:fld id="{A92BF2E3-FCEA-4308-98E9-BB0F758BD0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BD6F-48BE-AC73-08902F96F245}"/>
                </c:ext>
              </c:extLst>
            </c:dLbl>
            <c:dLbl>
              <c:idx val="9"/>
              <c:tx>
                <c:rich>
                  <a:bodyPr/>
                  <a:lstStyle/>
                  <a:p>
                    <a:fld id="{4ED8A569-15C2-4154-8B08-5AD175AABE7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BD6F-48BE-AC73-08902F96F245}"/>
                </c:ext>
              </c:extLst>
            </c:dLbl>
            <c:dLbl>
              <c:idx val="10"/>
              <c:tx>
                <c:rich>
                  <a:bodyPr/>
                  <a:lstStyle/>
                  <a:p>
                    <a:fld id="{CC60501C-5121-4AF2-B92F-E547EBB73A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BD6F-48BE-AC73-08902F96F245}"/>
                </c:ext>
              </c:extLst>
            </c:dLbl>
            <c:dLbl>
              <c:idx val="11"/>
              <c:tx>
                <c:rich>
                  <a:bodyPr/>
                  <a:lstStyle/>
                  <a:p>
                    <a:fld id="{6C4FBA30-5773-49C8-859D-4631B595A8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BD6F-48BE-AC73-08902F96F245}"/>
                </c:ext>
              </c:extLst>
            </c:dLbl>
            <c:dLbl>
              <c:idx val="12"/>
              <c:tx>
                <c:rich>
                  <a:bodyPr/>
                  <a:lstStyle/>
                  <a:p>
                    <a:fld id="{5826721B-0D60-4561-9533-0D598DF59B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BD6F-48BE-AC73-08902F96F245}"/>
                </c:ext>
              </c:extLst>
            </c:dLbl>
            <c:dLbl>
              <c:idx val="13"/>
              <c:tx>
                <c:rich>
                  <a:bodyPr/>
                  <a:lstStyle/>
                  <a:p>
                    <a:fld id="{ACC56269-318C-4DE4-B70E-2492CEA090F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BD6F-48BE-AC73-08902F96F245}"/>
                </c:ext>
              </c:extLst>
            </c:dLbl>
            <c:dLbl>
              <c:idx val="14"/>
              <c:tx>
                <c:rich>
                  <a:bodyPr/>
                  <a:lstStyle/>
                  <a:p>
                    <a:fld id="{53BA060E-42B6-4DA5-A35D-007A1FD11D2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BD6F-48BE-AC73-08902F96F245}"/>
                </c:ext>
              </c:extLst>
            </c:dLbl>
            <c:dLbl>
              <c:idx val="15"/>
              <c:tx>
                <c:rich>
                  <a:bodyPr/>
                  <a:lstStyle/>
                  <a:p>
                    <a:fld id="{61DB2C6D-4A1C-4FE5-9933-3973D175D02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0.17000000000000004</c:v>
                </c:pt>
                <c:pt idx="2">
                  <c:v>1</c:v>
                </c:pt>
                <c:pt idx="3">
                  <c:v>1</c:v>
                </c:pt>
                <c:pt idx="4">
                  <c:v>0.18000000000000005</c:v>
                </c:pt>
                <c:pt idx="5">
                  <c:v>0.22999999999999998</c:v>
                </c:pt>
                <c:pt idx="6">
                  <c:v>0.15000000000000002</c:v>
                </c:pt>
                <c:pt idx="7">
                  <c:v>0.18000000000000005</c:v>
                </c:pt>
                <c:pt idx="8">
                  <c:v>8.9999999999999969E-2</c:v>
                </c:pt>
                <c:pt idx="9">
                  <c:v>0.15000000000000002</c:v>
                </c:pt>
                <c:pt idx="10">
                  <c:v>0.12</c:v>
                </c:pt>
                <c:pt idx="11">
                  <c:v>0.20999999999999996</c:v>
                </c:pt>
                <c:pt idx="12">
                  <c:v>0.26</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83%</c:v>
                  </c:pt>
                  <c:pt idx="4">
                    <c:v>82%</c:v>
                  </c:pt>
                  <c:pt idx="5">
                    <c:v>77%</c:v>
                  </c:pt>
                  <c:pt idx="6">
                    <c:v>85%</c:v>
                  </c:pt>
                  <c:pt idx="7">
                    <c:v>82%</c:v>
                  </c:pt>
                  <c:pt idx="8">
                    <c:v>91%</c:v>
                  </c:pt>
                  <c:pt idx="9">
                    <c:v>85%</c:v>
                  </c:pt>
                  <c:pt idx="10">
                    <c:v>88%</c:v>
                  </c:pt>
                  <c:pt idx="11">
                    <c:v>79%</c:v>
                  </c:pt>
                  <c:pt idx="12">
                    <c:v>74%</c:v>
                  </c:pt>
                </c15:dlblRangeCache>
              </c15:datalabelsRange>
            </c:ext>
            <c:ext xmlns:c16="http://schemas.microsoft.com/office/drawing/2014/chart" uri="{C3380CC4-5D6E-409C-BE32-E72D297353CC}">
              <c16:uniqueId val="{0000002E-BD6F-48BE-AC73-08902F96F245}"/>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BD6F-48BE-AC73-08902F96F245}"/>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0-BD6F-48BE-AC73-08902F96F245}"/>
                </c:ext>
              </c:extLst>
            </c:dLbl>
            <c:dLbl>
              <c:idx val="1"/>
              <c:tx>
                <c:rich>
                  <a:bodyPr/>
                  <a:lstStyle/>
                  <a:p>
                    <a:fld id="{5ABF1876-08B3-415C-9800-8B8D585D5C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1-BD6F-48BE-AC73-08902F96F245}"/>
                </c:ext>
              </c:extLst>
            </c:dLbl>
            <c:dLbl>
              <c:idx val="2"/>
              <c:tx>
                <c:rich>
                  <a:bodyPr/>
                  <a:lstStyle/>
                  <a:p>
                    <a:fld id="{8CD2DA95-8811-4B09-8D97-BC1C53E081B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2-BD6F-48BE-AC73-08902F96F245}"/>
                </c:ext>
              </c:extLst>
            </c:dLbl>
            <c:dLbl>
              <c:idx val="3"/>
              <c:tx>
                <c:rich>
                  <a:bodyPr/>
                  <a:lstStyle/>
                  <a:p>
                    <a:fld id="{74D9325D-6CAA-4E51-BA1D-D12BEE811B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BD6F-48BE-AC73-08902F96F245}"/>
                </c:ext>
              </c:extLst>
            </c:dLbl>
            <c:dLbl>
              <c:idx val="4"/>
              <c:tx>
                <c:rich>
                  <a:bodyPr/>
                  <a:lstStyle/>
                  <a:p>
                    <a:fld id="{37D065AB-4787-426E-ACD8-B4B76811974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BD6F-48BE-AC73-08902F96F245}"/>
                </c:ext>
              </c:extLst>
            </c:dLbl>
            <c:dLbl>
              <c:idx val="5"/>
              <c:tx>
                <c:rich>
                  <a:bodyPr/>
                  <a:lstStyle/>
                  <a:p>
                    <a:fld id="{76884870-5985-45CC-9AC3-8F9729E2343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BD6F-48BE-AC73-08902F96F245}"/>
                </c:ext>
              </c:extLst>
            </c:dLbl>
            <c:dLbl>
              <c:idx val="6"/>
              <c:tx>
                <c:rich>
                  <a:bodyPr/>
                  <a:lstStyle/>
                  <a:p>
                    <a:fld id="{5EFFCA87-37F0-4689-8D18-BDBF43C209F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BD6F-48BE-AC73-08902F96F245}"/>
                </c:ext>
              </c:extLst>
            </c:dLbl>
            <c:dLbl>
              <c:idx val="7"/>
              <c:delete val="1"/>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37-BD6F-48BE-AC73-08902F96F245}"/>
                </c:ext>
              </c:extLst>
            </c:dLbl>
            <c:dLbl>
              <c:idx val="8"/>
              <c:tx>
                <c:rich>
                  <a:bodyPr wrap="none" lIns="108000" tIns="19050" rIns="38100" bIns="19050" anchor="ctr">
                    <a:spAutoFit/>
                  </a:bodyPr>
                  <a:lstStyle/>
                  <a:p>
                    <a:pPr>
                      <a:defRPr sz="1000">
                        <a:solidFill>
                          <a:schemeClr val="bg1"/>
                        </a:solidFill>
                      </a:defRPr>
                    </a:pPr>
                    <a:r>
                      <a:rPr lang="en-US" sz="1000" b="1" i="0" u="none" strike="noStrike" baseline="0" dirty="0">
                        <a:solidFill>
                          <a:schemeClr val="tx1"/>
                        </a:solidFill>
                        <a:effectLst/>
                      </a:rPr>
                      <a:t>Carer</a:t>
                    </a:r>
                    <a:r>
                      <a:rPr lang="en-US" sz="1000" b="1" i="0" u="none" strike="noStrike" baseline="30000" dirty="0">
                        <a:solidFill>
                          <a:schemeClr val="tx1"/>
                        </a:solidFill>
                        <a:effectLst/>
                      </a:rPr>
                      <a:t>3</a:t>
                    </a:r>
                    <a:r>
                      <a:rPr lang="en-US" sz="1000" b="0" i="0" u="none" strike="noStrike" baseline="0" dirty="0">
                        <a:solidFill>
                          <a:schemeClr val="tx1"/>
                        </a:solidFill>
                      </a:rPr>
                      <a:t> </a:t>
                    </a:r>
                    <a:endParaRPr lang="en-US" dirty="0">
                      <a:solidFill>
                        <a:schemeClr val="tx1"/>
                      </a:solidFill>
                    </a:endParaRP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8-BD6F-48BE-AC73-08902F96F245}"/>
                </c:ext>
              </c:extLst>
            </c:dLbl>
            <c:dLbl>
              <c:idx val="9"/>
              <c:tx>
                <c:rich>
                  <a:bodyPr/>
                  <a:lstStyle/>
                  <a:p>
                    <a:fld id="{32FEADA9-46BF-450C-99E9-BCC6978ADC44}" type="CELLRANGE">
                      <a:rPr lang="en-US">
                        <a:solidFill>
                          <a:schemeClr val="bg1"/>
                        </a:solidFill>
                      </a:rPr>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9-BD6F-48BE-AC73-08902F96F245}"/>
                </c:ext>
              </c:extLst>
            </c:dLbl>
            <c:dLbl>
              <c:idx val="10"/>
              <c:tx>
                <c:rich>
                  <a:bodyPr/>
                  <a:lstStyle/>
                  <a:p>
                    <a:fld id="{D9686E75-A075-4CA0-A96F-6375920A4B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BD6F-48BE-AC73-08902F96F245}"/>
                </c:ext>
              </c:extLst>
            </c:dLbl>
            <c:dLbl>
              <c:idx val="11"/>
              <c:tx>
                <c:rich>
                  <a:bodyPr/>
                  <a:lstStyle/>
                  <a:p>
                    <a:fld id="{D2AC15A3-C274-4243-AA6D-BEE1EBEE4CCE}"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B-BD6F-48BE-AC73-08902F96F245}"/>
                </c:ext>
              </c:extLst>
            </c:dLbl>
            <c:dLbl>
              <c:idx val="12"/>
              <c:tx>
                <c:rich>
                  <a:bodyPr/>
                  <a:lstStyle/>
                  <a:p>
                    <a:fld id="{66312759-97E9-4D56-B99F-B5867F1E6D3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BD6F-48BE-AC73-08902F96F245}"/>
                </c:ext>
              </c:extLst>
            </c:dLbl>
            <c:dLbl>
              <c:idx val="13"/>
              <c:tx>
                <c:rich>
                  <a:bodyPr/>
                  <a:lstStyle/>
                  <a:p>
                    <a:fld id="{8538B67D-8F2D-4018-8C3E-682ED0227BD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BD6F-48BE-AC73-08902F96F245}"/>
                </c:ext>
              </c:extLst>
            </c:dLbl>
            <c:dLbl>
              <c:idx val="14"/>
              <c:tx>
                <c:rich>
                  <a:bodyPr/>
                  <a:lstStyle/>
                  <a:p>
                    <a:fld id="{2DC2F099-F88D-4CFD-AE03-AC1976879C1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BD6F-48BE-AC73-08902F96F245}"/>
                </c:ext>
              </c:extLst>
            </c:dLbl>
            <c:dLbl>
              <c:idx val="15"/>
              <c:tx>
                <c:rich>
                  <a:bodyPr/>
                  <a:lstStyle/>
                  <a:p>
                    <a:fld id="{33C7EB1D-AE43-4CE2-97CB-C140C616369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BD6F-48BE-AC73-08902F96F245}"/>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or Multiple ethnic groups</c:v>
                  </c:pt>
                  <c:pt idx="3">
                    <c:v>Asian or Asian British</c:v>
                  </c:pt>
                  <c:pt idx="4">
                    <c:v>Black, Black British, Caribbean or African</c:v>
                  </c:pt>
                  <c:pt idx="5">
                    <c:v>Other ethnic group</c:v>
                  </c:pt>
                  <c:pt idx="6">
                    <c:v>I would prefer not to say</c:v>
                  </c:pt>
                  <c:pt idx="8">
                    <c:v>Carer3</c:v>
                  </c:pt>
                  <c:pt idx="9">
                    <c:v>Yes</c:v>
                  </c:pt>
                  <c:pt idx="10">
                    <c:v>No</c:v>
                  </c:pt>
                </c15:dlblRangeCache>
              </c15:datalabelsRange>
            </c:ext>
            <c:ext xmlns:c16="http://schemas.microsoft.com/office/drawing/2014/chart" uri="{C3380CC4-5D6E-409C-BE32-E72D297353CC}">
              <c16:uniqueId val="{00000040-BD6F-48BE-AC73-08902F96F245}"/>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0.83</c:v>
                </c:pt>
                <c:pt idx="2">
                  <c:v>0.77</c:v>
                </c:pt>
                <c:pt idx="3">
                  <c:v>0.78</c:v>
                </c:pt>
                <c:pt idx="4">
                  <c:v>0.88</c:v>
                </c:pt>
                <c:pt idx="5">
                  <c:v>0.78</c:v>
                </c:pt>
                <c:pt idx="6">
                  <c:v>0.67</c:v>
                </c:pt>
                <c:pt idx="7" formatCode="0%;;">
                  <c:v>0</c:v>
                </c:pt>
                <c:pt idx="8" formatCode="0%;;">
                  <c:v>0</c:v>
                </c:pt>
                <c:pt idx="9" formatCode="0%;;">
                  <c:v>0.81</c:v>
                </c:pt>
                <c:pt idx="10" formatCode="0%;;">
                  <c:v>0.83</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1-BD6F-48BE-AC73-08902F96F245}"/>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BD6F-48BE-AC73-08902F96F245}"/>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BD6F-48BE-AC73-08902F96F245}"/>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BD6F-48BE-AC73-08902F96F245}"/>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BD6F-48BE-AC73-08902F96F245}"/>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BD6F-48BE-AC73-08902F96F245}"/>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BD6F-48BE-AC73-08902F96F245}"/>
              </c:ext>
            </c:extLst>
          </c:dPt>
          <c:dPt>
            <c:idx val="6"/>
            <c:invertIfNegative val="0"/>
            <c:bubble3D val="0"/>
            <c:spPr>
              <a:solidFill>
                <a:srgbClr val="F2F2F2"/>
              </a:solidFill>
              <a:ln>
                <a:solidFill>
                  <a:schemeClr val="bg1"/>
                </a:solidFill>
              </a:ln>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BD6F-48BE-AC73-08902F96F245}"/>
              </c:ext>
            </c:extLst>
          </c:dPt>
          <c:dPt>
            <c:idx val="8"/>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BD6F-48BE-AC73-08902F96F245}"/>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BD6F-48BE-AC73-08902F96F245}"/>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BD6F-48BE-AC73-08902F96F245}"/>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BD6F-48BE-AC73-08902F96F245}"/>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BD6F-48BE-AC73-08902F96F245}"/>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BD6F-48BE-AC73-08902F96F245}"/>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BD6F-48BE-AC73-08902F96F245}"/>
              </c:ext>
            </c:extLst>
          </c:dPt>
          <c:dLbls>
            <c:dLbl>
              <c:idx val="0"/>
              <c:tx>
                <c:rich>
                  <a:bodyPr/>
                  <a:lstStyle/>
                  <a:p>
                    <a:fld id="{9565E2B4-9F25-47A5-9DDD-9C4A6F48E6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3-BD6F-48BE-AC73-08902F96F245}"/>
                </c:ext>
              </c:extLst>
            </c:dLbl>
            <c:dLbl>
              <c:idx val="1"/>
              <c:tx>
                <c:rich>
                  <a:bodyPr/>
                  <a:lstStyle/>
                  <a:p>
                    <a:fld id="{7FB8B18F-7DDD-4A85-8123-C9CF9D70AFE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5-BD6F-48BE-AC73-08902F96F245}"/>
                </c:ext>
              </c:extLst>
            </c:dLbl>
            <c:dLbl>
              <c:idx val="2"/>
              <c:tx>
                <c:rich>
                  <a:bodyPr/>
                  <a:lstStyle/>
                  <a:p>
                    <a:fld id="{3158BF4D-3E4F-4EE1-9F42-DDEE432B61F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BD6F-48BE-AC73-08902F96F245}"/>
                </c:ext>
              </c:extLst>
            </c:dLbl>
            <c:dLbl>
              <c:idx val="3"/>
              <c:tx>
                <c:rich>
                  <a:bodyPr/>
                  <a:lstStyle/>
                  <a:p>
                    <a:fld id="{95F03542-113B-4CE6-AAF3-3AD39907074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BD6F-48BE-AC73-08902F96F245}"/>
                </c:ext>
              </c:extLst>
            </c:dLbl>
            <c:dLbl>
              <c:idx val="4"/>
              <c:tx>
                <c:rich>
                  <a:bodyPr/>
                  <a:lstStyle/>
                  <a:p>
                    <a:fld id="{21DA6222-43BE-448F-9CB2-8DE9D1CF429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BD6F-48BE-AC73-08902F96F245}"/>
                </c:ext>
              </c:extLst>
            </c:dLbl>
            <c:dLbl>
              <c:idx val="5"/>
              <c:tx>
                <c:rich>
                  <a:bodyPr/>
                  <a:lstStyle/>
                  <a:p>
                    <a:fld id="{D4894276-F091-40E4-AC48-F79088265C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BD6F-48BE-AC73-08902F96F245}"/>
                </c:ext>
              </c:extLst>
            </c:dLbl>
            <c:dLbl>
              <c:idx val="6"/>
              <c:tx>
                <c:rich>
                  <a:bodyPr/>
                  <a:lstStyle/>
                  <a:p>
                    <a:fld id="{7C513802-94AD-4288-BF8A-B78D7CE0218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BD6F-48BE-AC73-08902F96F245}"/>
                </c:ext>
              </c:extLst>
            </c:dLbl>
            <c:dLbl>
              <c:idx val="7"/>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1-BD6F-48BE-AC73-08902F96F245}"/>
                </c:ext>
              </c:extLst>
            </c:dLbl>
            <c:dLbl>
              <c:idx val="8"/>
              <c:tx>
                <c:rich>
                  <a:bodyPr/>
                  <a:lstStyle/>
                  <a:p>
                    <a:fld id="{CC83E941-92CA-4056-B6FD-3C99DA2DE5D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BD6F-48BE-AC73-08902F96F245}"/>
                </c:ext>
              </c:extLst>
            </c:dLbl>
            <c:dLbl>
              <c:idx val="9"/>
              <c:tx>
                <c:rich>
                  <a:bodyPr/>
                  <a:lstStyle/>
                  <a:p>
                    <a:fld id="{CF8407FD-D83C-4A63-B0C9-C309018322A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BD6F-48BE-AC73-08902F96F245}"/>
                </c:ext>
              </c:extLst>
            </c:dLbl>
            <c:dLbl>
              <c:idx val="10"/>
              <c:tx>
                <c:rich>
                  <a:bodyPr/>
                  <a:lstStyle/>
                  <a:p>
                    <a:fld id="{F3896E50-D854-4732-8475-F1F17DA9836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BD6F-48BE-AC73-08902F96F245}"/>
                </c:ext>
              </c:extLst>
            </c:dLbl>
            <c:dLbl>
              <c:idx val="11"/>
              <c:tx>
                <c:rich>
                  <a:bodyPr/>
                  <a:lstStyle/>
                  <a:p>
                    <a:endParaRPr lang="en-GB"/>
                  </a:p>
                </c:rich>
              </c:tx>
              <c:dLblPos val="inBase"/>
              <c:showLegendKey val="0"/>
              <c:showVal val="0"/>
              <c:showCatName val="0"/>
              <c:showSerName val="0"/>
              <c:showPercent val="0"/>
              <c:showBubbleSize val="0"/>
              <c:extLst>
                <c:ext xmlns:c15="http://schemas.microsoft.com/office/drawing/2012/chart" uri="{CE6537A1-D6FC-4f65-9D91-7224C49458BB}">
                  <c15:xForSave val="1"/>
                  <c15:showDataLabelsRange val="1"/>
                </c:ext>
                <c:ext xmlns:c16="http://schemas.microsoft.com/office/drawing/2014/chart" uri="{C3380CC4-5D6E-409C-BE32-E72D297353CC}">
                  <c16:uniqueId val="{00000059-BD6F-48BE-AC73-08902F96F245}"/>
                </c:ext>
              </c:extLst>
            </c:dLbl>
            <c:dLbl>
              <c:idx val="12"/>
              <c:tx>
                <c:rich>
                  <a:bodyPr/>
                  <a:lstStyle/>
                  <a:p>
                    <a:fld id="{F5771000-57D0-4901-80BB-FC60725CBFB1}"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BD6F-48BE-AC73-08902F96F245}"/>
                </c:ext>
              </c:extLst>
            </c:dLbl>
            <c:dLbl>
              <c:idx val="13"/>
              <c:tx>
                <c:rich>
                  <a:bodyPr/>
                  <a:lstStyle/>
                  <a:p>
                    <a:fld id="{E241A274-3A84-40EC-8EF6-9AFB25C0571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BD6F-48BE-AC73-08902F96F245}"/>
                </c:ext>
              </c:extLst>
            </c:dLbl>
            <c:dLbl>
              <c:idx val="14"/>
              <c:tx>
                <c:rich>
                  <a:bodyPr/>
                  <a:lstStyle/>
                  <a:p>
                    <a:fld id="{3D64A88D-FF50-42F1-A721-320BEB9EEC6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BD6F-48BE-AC73-08902F96F245}"/>
                </c:ext>
              </c:extLst>
            </c:dLbl>
            <c:dLbl>
              <c:idx val="15"/>
              <c:tx>
                <c:rich>
                  <a:bodyPr/>
                  <a:lstStyle/>
                  <a:p>
                    <a:fld id="{073185D1-4A0D-4F45-8AE9-D386D4884048}"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BD6F-48BE-AC73-08902F96F245}"/>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0.17000000000000004</c:v>
                </c:pt>
                <c:pt idx="2">
                  <c:v>0.22999999999999998</c:v>
                </c:pt>
                <c:pt idx="3">
                  <c:v>0.21999999999999997</c:v>
                </c:pt>
                <c:pt idx="4">
                  <c:v>0.12</c:v>
                </c:pt>
                <c:pt idx="5">
                  <c:v>0.21999999999999997</c:v>
                </c:pt>
                <c:pt idx="6">
                  <c:v>0.32999999999999996</c:v>
                </c:pt>
                <c:pt idx="8">
                  <c:v>1</c:v>
                </c:pt>
                <c:pt idx="9">
                  <c:v>0.18999999999999995</c:v>
                </c:pt>
                <c:pt idx="10">
                  <c:v>0.17000000000000004</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83%</c:v>
                  </c:pt>
                  <c:pt idx="2">
                    <c:v>77%</c:v>
                  </c:pt>
                  <c:pt idx="3">
                    <c:v>78%</c:v>
                  </c:pt>
                  <c:pt idx="4">
                    <c:v>88%</c:v>
                  </c:pt>
                  <c:pt idx="5">
                    <c:v>78%</c:v>
                  </c:pt>
                  <c:pt idx="6">
                    <c:v>67%</c:v>
                  </c:pt>
                  <c:pt idx="9">
                    <c:v>81%</c:v>
                  </c:pt>
                  <c:pt idx="10">
                    <c:v>83%</c:v>
                  </c:pt>
                </c15:dlblRangeCache>
              </c15:datalabelsRange>
            </c:ext>
            <c:ext xmlns:c16="http://schemas.microsoft.com/office/drawing/2014/chart" uri="{C3380CC4-5D6E-409C-BE32-E72D297353CC}">
              <c16:uniqueId val="{00000062-BD6F-48BE-AC73-08902F96F245}"/>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52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24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0CAA-490C-93A1-D7CD60DF490A}"/>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0CAA-490C-93A1-D7CD60DF490A}"/>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0CAA-490C-93A1-D7CD60DF490A}"/>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0CAA-490C-93A1-D7CD60DF490A}"/>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0CAA-490C-93A1-D7CD60DF490A}"/>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0CAA-490C-93A1-D7CD60DF490A}"/>
              </c:ext>
            </c:extLst>
          </c:dPt>
          <c:dLbls>
            <c:dLbl>
              <c:idx val="3"/>
              <c:layout>
                <c:manualLayout>
                  <c:x val="-3.0711364680044689E-3"/>
                  <c:y val="3.7715128428921388E-3"/>
                </c:manualLayout>
              </c:layout>
              <c:tx>
                <c:rich>
                  <a:bodyPr/>
                  <a:lstStyle/>
                  <a:p>
                    <a:pPr>
                      <a:defRPr sz="1200" b="1">
                        <a:solidFill>
                          <a:schemeClr val="bg2"/>
                        </a:solidFill>
                      </a:defRPr>
                    </a:pPr>
                    <a:fld id="{23893525-954B-4620-A5C3-986436CB0971}"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7-0CAA-490C-93A1-D7CD60DF490A}"/>
                </c:ext>
              </c:extLst>
            </c:dLbl>
            <c:dLbl>
              <c:idx val="4"/>
              <c:layout>
                <c:manualLayout>
                  <c:x val="-8.8414875230849108E-3"/>
                  <c:y val="-1.8857564214460693E-2"/>
                </c:manualLayout>
              </c:layout>
              <c:tx>
                <c:rich>
                  <a:bodyPr/>
                  <a:lstStyle/>
                  <a:p>
                    <a:pPr>
                      <a:defRPr sz="1200" b="1">
                        <a:solidFill>
                          <a:schemeClr val="bg2"/>
                        </a:solidFill>
                      </a:defRPr>
                    </a:pPr>
                    <a:fld id="{C7AE40DD-8941-491E-834C-E4D1262679D3}" type="VALUE">
                      <a:rPr lang="en-US">
                        <a:solidFill>
                          <a:schemeClr val="bg1"/>
                        </a:solidFill>
                      </a:rPr>
                      <a:pPr>
                        <a:defRPr sz="1200" b="1">
                          <a:solidFill>
                            <a:schemeClr val="bg2"/>
                          </a:solidFill>
                        </a:defRPr>
                      </a:pPr>
                      <a:t>[VALUE]</a:t>
                    </a:fld>
                    <a:endParaRPr lang="en-GB"/>
                  </a:p>
                </c:rich>
              </c:tx>
              <c:numFmt formatCode="[&lt;3]&quot;&quot;;0\%" sourceLinked="0"/>
              <c:spPr>
                <a:noFill/>
                <a:ln>
                  <a:noFill/>
                </a:ln>
                <a:effectLst/>
              </c:sp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9-0CAA-490C-93A1-D7CD60DF490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24</c:v>
                </c:pt>
                <c:pt idx="1">
                  <c:v>29</c:v>
                </c:pt>
                <c:pt idx="2">
                  <c:v>24</c:v>
                </c:pt>
                <c:pt idx="3">
                  <c:v>13</c:v>
                </c:pt>
                <c:pt idx="4">
                  <c:v>11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0CAA-490C-93A1-D7CD60DF490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1F-47A8-9872-D5C9A29E4472}"/>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62</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01F-47A8-9872-D5C9A29E4472}"/>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2B5-472F-A3B2-D78077E9B45B}"/>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2B5-472F-A3B2-D78077E9B45B}"/>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26</c:v>
                </c:pt>
                <c:pt idx="1">
                  <c:v>36</c:v>
                </c:pt>
                <c:pt idx="2">
                  <c:v>38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0.51</c:v>
                </c:pt>
                <c:pt idx="1">
                  <c:v>0.52</c:v>
                </c:pt>
                <c:pt idx="2">
                  <c:v>0.53</c:v>
                </c:pt>
                <c:pt idx="3">
                  <c:v>0.54</c:v>
                </c:pt>
                <c:pt idx="4">
                  <c:v>0.55000000000000004</c:v>
                </c:pt>
                <c:pt idx="5">
                  <c:v>0.55000000000000004</c:v>
                </c:pt>
                <c:pt idx="6">
                  <c:v>0.56000000000000005</c:v>
                </c:pt>
                <c:pt idx="7">
                  <c:v>0.56999999999999995</c:v>
                </c:pt>
                <c:pt idx="8">
                  <c:v>0.59</c:v>
                </c:pt>
                <c:pt idx="9">
                  <c:v>0.59</c:v>
                </c:pt>
                <c:pt idx="10">
                  <c:v>0.6</c:v>
                </c:pt>
                <c:pt idx="11">
                  <c:v>0.6</c:v>
                </c:pt>
                <c:pt idx="12">
                  <c:v>0.6</c:v>
                </c:pt>
                <c:pt idx="13">
                  <c:v>0.61</c:v>
                </c:pt>
                <c:pt idx="14">
                  <c:v>0.61</c:v>
                </c:pt>
                <c:pt idx="15">
                  <c:v>0.61</c:v>
                </c:pt>
                <c:pt idx="16">
                  <c:v>0.61</c:v>
                </c:pt>
                <c:pt idx="17">
                  <c:v>0.62</c:v>
                </c:pt>
                <c:pt idx="18">
                  <c:v>0.62</c:v>
                </c:pt>
                <c:pt idx="19">
                  <c:v>0.62</c:v>
                </c:pt>
                <c:pt idx="20">
                  <c:v>0.64</c:v>
                </c:pt>
                <c:pt idx="21">
                  <c:v>0.64</c:v>
                </c:pt>
                <c:pt idx="22">
                  <c:v>0.64</c:v>
                </c:pt>
                <c:pt idx="23">
                  <c:v>0.64</c:v>
                </c:pt>
                <c:pt idx="24">
                  <c:v>0.65</c:v>
                </c:pt>
                <c:pt idx="25">
                  <c:v>0.65</c:v>
                </c:pt>
                <c:pt idx="26">
                  <c:v>0.66</c:v>
                </c:pt>
                <c:pt idx="27">
                  <c:v>0.67</c:v>
                </c:pt>
                <c:pt idx="28">
                  <c:v>0.67</c:v>
                </c:pt>
                <c:pt idx="29">
                  <c:v>0.69</c:v>
                </c:pt>
                <c:pt idx="30">
                  <c:v>0.7</c:v>
                </c:pt>
                <c:pt idx="31">
                  <c:v>0.7</c:v>
                </c:pt>
                <c:pt idx="32">
                  <c:v>0.7</c:v>
                </c:pt>
                <c:pt idx="33">
                  <c:v>0.71</c:v>
                </c:pt>
                <c:pt idx="34">
                  <c:v>0.76</c:v>
                </c:pt>
                <c:pt idx="35">
                  <c:v>0.77</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0.62</c:v>
                </c:pt>
                <c:pt idx="1">
                  <c:v>0.62</c:v>
                </c:pt>
                <c:pt idx="2">
                  <c:v>0.62</c:v>
                </c:pt>
                <c:pt idx="3">
                  <c:v>0.62</c:v>
                </c:pt>
                <c:pt idx="4">
                  <c:v>0.62</c:v>
                </c:pt>
                <c:pt idx="5">
                  <c:v>0.62</c:v>
                </c:pt>
                <c:pt idx="6">
                  <c:v>0.62</c:v>
                </c:pt>
                <c:pt idx="7">
                  <c:v>0.62</c:v>
                </c:pt>
                <c:pt idx="8">
                  <c:v>0.62</c:v>
                </c:pt>
                <c:pt idx="9">
                  <c:v>0.62</c:v>
                </c:pt>
                <c:pt idx="10">
                  <c:v>0.62</c:v>
                </c:pt>
                <c:pt idx="11">
                  <c:v>0.62</c:v>
                </c:pt>
                <c:pt idx="12">
                  <c:v>0.62</c:v>
                </c:pt>
                <c:pt idx="13">
                  <c:v>0.62</c:v>
                </c:pt>
                <c:pt idx="14">
                  <c:v>0.62</c:v>
                </c:pt>
                <c:pt idx="15">
                  <c:v>0.62</c:v>
                </c:pt>
                <c:pt idx="16">
                  <c:v>0.62</c:v>
                </c:pt>
                <c:pt idx="17">
                  <c:v>0.62</c:v>
                </c:pt>
                <c:pt idx="18">
                  <c:v>0.62</c:v>
                </c:pt>
                <c:pt idx="19">
                  <c:v>0.62</c:v>
                </c:pt>
                <c:pt idx="20">
                  <c:v>0.62</c:v>
                </c:pt>
                <c:pt idx="21">
                  <c:v>0.62</c:v>
                </c:pt>
                <c:pt idx="22">
                  <c:v>0.62</c:v>
                </c:pt>
                <c:pt idx="23">
                  <c:v>0.62</c:v>
                </c:pt>
                <c:pt idx="24">
                  <c:v>0.62</c:v>
                </c:pt>
                <c:pt idx="25">
                  <c:v>0.62</c:v>
                </c:pt>
                <c:pt idx="26">
                  <c:v>0.62</c:v>
                </c:pt>
                <c:pt idx="27">
                  <c:v>0.62</c:v>
                </c:pt>
                <c:pt idx="28">
                  <c:v>0.62</c:v>
                </c:pt>
                <c:pt idx="29">
                  <c:v>0.62</c:v>
                </c:pt>
                <c:pt idx="30">
                  <c:v>0.62</c:v>
                </c:pt>
                <c:pt idx="31">
                  <c:v>0.62</c:v>
                </c:pt>
                <c:pt idx="32">
                  <c:v>0.62</c:v>
                </c:pt>
                <c:pt idx="33">
                  <c:v>0.62</c:v>
                </c:pt>
                <c:pt idx="34">
                  <c:v>0.62</c:v>
                </c:pt>
                <c:pt idx="35">
                  <c:v>0.62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Sheet1!$B$2:$B$10</c:f>
              <c:numCache>
                <c:formatCode>0%</c:formatCode>
                <c:ptCount val="9"/>
                <c:pt idx="0">
                  <c:v>0.08</c:v>
                </c:pt>
                <c:pt idx="1">
                  <c:v>0.72</c:v>
                </c:pt>
                <c:pt idx="2">
                  <c:v>0.48</c:v>
                </c:pt>
                <c:pt idx="3">
                  <c:v>0.2</c:v>
                </c:pt>
                <c:pt idx="4">
                  <c:v>0.06</c:v>
                </c:pt>
                <c:pt idx="5">
                  <c:v>0.21</c:v>
                </c:pt>
                <c:pt idx="6">
                  <c:v>0.02</c:v>
                </c:pt>
                <c:pt idx="7">
                  <c:v>0.02</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To address an issue which my GP practice, NHS 111 or A&amp;E referred me to a pharmacy for</c:v>
                </c:pt>
                <c:pt idx="1">
                  <c:v>To pick up a prescription</c:v>
                </c:pt>
                <c:pt idx="2">
                  <c:v>To buy medication (such as paracetamol or eye drops)</c:v>
                </c:pt>
                <c:pt idx="3">
                  <c:v>To get advice (for example, about prescription medicines, a health issue or other health services)</c:v>
                </c:pt>
                <c:pt idx="4">
                  <c:v>To have my blood pressure checked</c:v>
                </c:pt>
                <c:pt idx="5">
                  <c:v>To get a vaccine (for example, flu or COVID)</c:v>
                </c:pt>
                <c:pt idx="6">
                  <c:v>To get contraception without a GP prescription</c:v>
                </c:pt>
                <c:pt idx="7">
                  <c:v>To monitor my medication or get other support for a long-term health condition</c:v>
                </c:pt>
                <c:pt idx="8">
                  <c:v>None of these</c:v>
                </c:pt>
              </c:strCache>
            </c:strRef>
          </c:cat>
          <c:val>
            <c:numRef>
              <c:f>Sheet1!$C$2:$C$10</c:f>
              <c:numCache>
                <c:formatCode>0%</c:formatCode>
                <c:ptCount val="9"/>
                <c:pt idx="0">
                  <c:v>7.0000000000000007E-2</c:v>
                </c:pt>
                <c:pt idx="1">
                  <c:v>0.76</c:v>
                </c:pt>
                <c:pt idx="2">
                  <c:v>0.45</c:v>
                </c:pt>
                <c:pt idx="3">
                  <c:v>0.21</c:v>
                </c:pt>
                <c:pt idx="4">
                  <c:v>0.05</c:v>
                </c:pt>
                <c:pt idx="5">
                  <c:v>0.2</c:v>
                </c:pt>
                <c:pt idx="6">
                  <c:v>0.01</c:v>
                </c:pt>
                <c:pt idx="7">
                  <c:v>0.03</c:v>
                </c:pt>
                <c:pt idx="8">
                  <c:v>0.12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Sheet1!$A$2:$A$10</c:f>
              <c:numCache>
                <c:formatCode>General</c:formatCode>
                <c:ptCount val="9"/>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cat>
            <c:strLit>
              <c:ptCount val="9"/>
              <c:pt idx="0">
                <c:v>1</c:v>
              </c:pt>
              <c:pt idx="1">
                <c:v>2</c:v>
              </c:pt>
              <c:pt idx="2">
                <c:v>3</c:v>
              </c:pt>
              <c:pt idx="3">
                <c:v>4</c:v>
              </c:pt>
              <c:pt idx="4">
                <c:v>5</c:v>
              </c:pt>
              <c:pt idx="5">
                <c:v>6</c:v>
              </c:pt>
              <c:pt idx="6">
                <c:v>7</c:v>
              </c:pt>
              <c:pt idx="7">
                <c:v>8</c:v>
              </c:pt>
              <c:pt idx="8">
                <c:v>9</c:v>
              </c:pt>
              <c:extLst>
                <c:ext xmlns:c15="http://schemas.microsoft.com/office/drawing/2012/chart" uri="{02D57815-91ED-43cb-92C2-25804820EDAC}">
                  <c15:autoCat val="1"/>
                </c:ext>
              </c:extLst>
            </c:strLit>
          </c:cat>
          <c:val>
            <c:numRef>
              <c:f>Sheet1!$B$2:$B$10</c:f>
              <c:numCache>
                <c:formatCode>General</c:formatCode>
                <c:ptCount val="9"/>
                <c:pt idx="0">
                  <c:v>11</c:v>
                </c:pt>
                <c:pt idx="1">
                  <c:v>84</c:v>
                </c:pt>
                <c:pt idx="2">
                  <c:v>58</c:v>
                </c:pt>
                <c:pt idx="3">
                  <c:v>27</c:v>
                </c:pt>
                <c:pt idx="4">
                  <c:v>9</c:v>
                </c:pt>
                <c:pt idx="5">
                  <c:v>34</c:v>
                </c:pt>
                <c:pt idx="6">
                  <c:v>6</c:v>
                </c:pt>
                <c:pt idx="7">
                  <c:v>5</c:v>
                </c:pt>
                <c:pt idx="8">
                  <c:v>24</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cat>
            <c:strLit>
              <c:ptCount val="18"/>
              <c:pt idx="0">
                <c:v>1</c:v>
              </c:pt>
              <c:pt idx="1">
                <c:v>2</c:v>
              </c:pt>
              <c:pt idx="2">
                <c:v>3</c:v>
              </c:pt>
              <c:pt idx="3">
                <c:v>4</c:v>
              </c:pt>
              <c:pt idx="4">
                <c:v>5</c:v>
              </c:pt>
              <c:pt idx="5">
                <c:v>6</c:v>
              </c:pt>
              <c:pt idx="6">
                <c:v>7</c:v>
              </c:pt>
              <c:pt idx="7">
                <c:v>8</c:v>
              </c:pt>
              <c:pt idx="8">
                <c:v>9</c:v>
              </c:pt>
              <c:pt idx="9">
                <c:v>13</c:v>
              </c:pt>
              <c:pt idx="10">
                <c:v>14</c:v>
              </c:pt>
              <c:pt idx="11">
                <c:v>15</c:v>
              </c:pt>
              <c:pt idx="12">
                <c:v>16</c:v>
              </c:pt>
              <c:pt idx="13">
                <c:v>17</c:v>
              </c:pt>
              <c:pt idx="14">
                <c:v>18</c:v>
              </c:pt>
              <c:pt idx="15">
                <c:v>19</c:v>
              </c:pt>
              <c:pt idx="16">
                <c:v>20</c:v>
              </c:pt>
              <c:pt idx="17">
                <c:v>21</c:v>
              </c:pt>
              <c:extLst>
                <c:ext xmlns:c15="http://schemas.microsoft.com/office/drawing/2012/chart" uri="{02D57815-91ED-43cb-92C2-25804820EDAC}">
                  <c15:autoCat val="1"/>
                </c:ext>
              </c:extLst>
            </c:strLit>
          </c:cat>
          <c:val>
            <c:numRef>
              <c:f>Sheet1!$C$2:$C$10</c:f>
              <c:numCache>
                <c:formatCode>General</c:formatCode>
                <c:ptCount val="9"/>
                <c:pt idx="0">
                  <c:v>3</c:v>
                </c:pt>
                <c:pt idx="1">
                  <c:v>56</c:v>
                </c:pt>
                <c:pt idx="2">
                  <c:v>38</c:v>
                </c:pt>
                <c:pt idx="3">
                  <c:v>14</c:v>
                </c:pt>
                <c:pt idx="4">
                  <c:v>3</c:v>
                </c:pt>
                <c:pt idx="5">
                  <c:v>9</c:v>
                </c:pt>
                <c:pt idx="6">
                  <c:v>0</c:v>
                </c:pt>
                <c:pt idx="7">
                  <c:v>1</c:v>
                </c:pt>
                <c:pt idx="8">
                  <c:v>5</c:v>
                </c:pt>
              </c:numCache>
            </c:numRef>
          </c:val>
          <c:smooth val="0"/>
          <c:extLst xmlns:c15="http://schemas.microsoft.com/office/drawing/2012/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General"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General"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E9C-4C69-A44C-04E79591246E}"/>
              </c:ext>
            </c:extLst>
          </c:dPt>
          <c:dPt>
            <c:idx val="1"/>
            <c:bubble3D val="0"/>
            <c:spPr>
              <a:solidFill>
                <a:srgbClr val="BCC3C8"/>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88</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368-48B5-A3C4-42635B57D94D}"/>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368-48B5-A3C4-42635B57D94D}"/>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368-48B5-A3C4-42635B57D94D}"/>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C368-48B5-A3C4-42635B57D94D}"/>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C368-48B5-A3C4-42635B57D94D}"/>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368-48B5-A3C4-42635B57D94D}"/>
              </c:ext>
            </c:extLst>
          </c:dPt>
          <c:dLbls>
            <c:dLbl>
              <c:idx val="2"/>
              <c:layout>
                <c:manualLayout>
                  <c:x val="-5.2209319956075494E-2"/>
                  <c:y val="-8.674479538651915E-2"/>
                </c:manualLayout>
              </c:layout>
              <c:tx>
                <c:rich>
                  <a:bodyPr/>
                  <a:lstStyle/>
                  <a:p>
                    <a:fld id="{9D8B473D-2F70-406C-A55A-16EA100B2BAC}" type="VALUE">
                      <a:rPr lang="en-US">
                        <a:solidFill>
                          <a:srgbClr val="292926"/>
                        </a:solidFill>
                      </a:rPr>
                      <a:pPr/>
                      <a:t>[VALUE]</a:t>
                    </a:fld>
                    <a:endParaRPr lang="en-GB"/>
                  </a:p>
                </c:rich>
              </c:tx>
              <c:showLegendKey val="0"/>
              <c:showVal val="1"/>
              <c:showCatName val="0"/>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C368-48B5-A3C4-42635B57D94D}"/>
                </c:ext>
              </c:extLst>
            </c:dLbl>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C368-48B5-A3C4-42635B57D94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C368-48B5-A3C4-42635B57D94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48</c:v>
                </c:pt>
                <c:pt idx="1">
                  <c:v>40</c:v>
                </c:pt>
                <c:pt idx="2">
                  <c:v>9</c:v>
                </c:pt>
                <c:pt idx="3">
                  <c:v>2</c:v>
                </c:pt>
                <c:pt idx="4">
                  <c:v>1</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C368-48B5-A3C4-42635B57D94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Sheet1!$B$2:$B$46</c:f>
              <c:numCache>
                <c:formatCode>0%</c:formatCode>
                <c:ptCount val="45"/>
                <c:pt idx="0">
                  <c:v>0.83</c:v>
                </c:pt>
                <c:pt idx="1">
                  <c:v>0.83</c:v>
                </c:pt>
                <c:pt idx="2">
                  <c:v>0.84</c:v>
                </c:pt>
                <c:pt idx="3">
                  <c:v>0.84</c:v>
                </c:pt>
                <c:pt idx="4">
                  <c:v>0.85</c:v>
                </c:pt>
                <c:pt idx="5">
                  <c:v>0.85</c:v>
                </c:pt>
                <c:pt idx="6">
                  <c:v>0.85</c:v>
                </c:pt>
                <c:pt idx="7">
                  <c:v>0.85</c:v>
                </c:pt>
                <c:pt idx="8">
                  <c:v>0.86</c:v>
                </c:pt>
                <c:pt idx="9">
                  <c:v>0.86</c:v>
                </c:pt>
                <c:pt idx="10">
                  <c:v>0.86</c:v>
                </c:pt>
                <c:pt idx="11">
                  <c:v>0.87</c:v>
                </c:pt>
                <c:pt idx="12">
                  <c:v>0.87</c:v>
                </c:pt>
                <c:pt idx="13">
                  <c:v>0.88</c:v>
                </c:pt>
                <c:pt idx="14">
                  <c:v>0.88</c:v>
                </c:pt>
                <c:pt idx="15">
                  <c:v>0.88</c:v>
                </c:pt>
                <c:pt idx="16">
                  <c:v>0.89</c:v>
                </c:pt>
                <c:pt idx="17">
                  <c:v>0.89</c:v>
                </c:pt>
                <c:pt idx="18">
                  <c:v>0.89</c:v>
                </c:pt>
                <c:pt idx="19">
                  <c:v>0.89</c:v>
                </c:pt>
                <c:pt idx="20">
                  <c:v>0.89</c:v>
                </c:pt>
                <c:pt idx="21">
                  <c:v>0.89</c:v>
                </c:pt>
                <c:pt idx="22">
                  <c:v>0.89</c:v>
                </c:pt>
                <c:pt idx="23">
                  <c:v>0.9</c:v>
                </c:pt>
                <c:pt idx="24">
                  <c:v>0.9</c:v>
                </c:pt>
                <c:pt idx="25">
                  <c:v>0.9</c:v>
                </c:pt>
                <c:pt idx="26">
                  <c:v>0.9</c:v>
                </c:pt>
                <c:pt idx="27">
                  <c:v>0.9</c:v>
                </c:pt>
                <c:pt idx="28">
                  <c:v>0.91</c:v>
                </c:pt>
                <c:pt idx="29">
                  <c:v>0.91</c:v>
                </c:pt>
                <c:pt idx="30">
                  <c:v>0.91</c:v>
                </c:pt>
                <c:pt idx="31">
                  <c:v>0.91</c:v>
                </c:pt>
                <c:pt idx="32">
                  <c:v>0.92</c:v>
                </c:pt>
                <c:pt idx="33">
                  <c:v>0.92</c:v>
                </c:pt>
                <c:pt idx="34">
                  <c:v>0.94</c:v>
                </c:pt>
                <c:pt idx="35">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Sheet1!$C$2:$C$46</c:f>
              <c:numCache>
                <c:formatCode>0%</c:formatCode>
                <c:ptCount val="45"/>
                <c:pt idx="0">
                  <c:v>0.88</c:v>
                </c:pt>
                <c:pt idx="1">
                  <c:v>0.88</c:v>
                </c:pt>
                <c:pt idx="2">
                  <c:v>0.88</c:v>
                </c:pt>
                <c:pt idx="3">
                  <c:v>0.88</c:v>
                </c:pt>
                <c:pt idx="4">
                  <c:v>0.88</c:v>
                </c:pt>
                <c:pt idx="5">
                  <c:v>0.88</c:v>
                </c:pt>
                <c:pt idx="6">
                  <c:v>0.88</c:v>
                </c:pt>
                <c:pt idx="7">
                  <c:v>0.88</c:v>
                </c:pt>
                <c:pt idx="8">
                  <c:v>0.88</c:v>
                </c:pt>
                <c:pt idx="9">
                  <c:v>0.88</c:v>
                </c:pt>
                <c:pt idx="10">
                  <c:v>0.88</c:v>
                </c:pt>
                <c:pt idx="11">
                  <c:v>0.88</c:v>
                </c:pt>
                <c:pt idx="12">
                  <c:v>0.88</c:v>
                </c:pt>
                <c:pt idx="13">
                  <c:v>0.88</c:v>
                </c:pt>
                <c:pt idx="14">
                  <c:v>0.88</c:v>
                </c:pt>
                <c:pt idx="15">
                  <c:v>0.88</c:v>
                </c:pt>
                <c:pt idx="16">
                  <c:v>0.88</c:v>
                </c:pt>
                <c:pt idx="17">
                  <c:v>0.88</c:v>
                </c:pt>
                <c:pt idx="18">
                  <c:v>0.88</c:v>
                </c:pt>
                <c:pt idx="19">
                  <c:v>0.88</c:v>
                </c:pt>
                <c:pt idx="20">
                  <c:v>0.88</c:v>
                </c:pt>
                <c:pt idx="21">
                  <c:v>0.88</c:v>
                </c:pt>
                <c:pt idx="22">
                  <c:v>0.88</c:v>
                </c:pt>
                <c:pt idx="23">
                  <c:v>0.88</c:v>
                </c:pt>
                <c:pt idx="24">
                  <c:v>0.88</c:v>
                </c:pt>
                <c:pt idx="25">
                  <c:v>0.88</c:v>
                </c:pt>
                <c:pt idx="26">
                  <c:v>0.88</c:v>
                </c:pt>
                <c:pt idx="27">
                  <c:v>0.88</c:v>
                </c:pt>
                <c:pt idx="28">
                  <c:v>0.88</c:v>
                </c:pt>
                <c:pt idx="29">
                  <c:v>0.88</c:v>
                </c:pt>
                <c:pt idx="30">
                  <c:v>0.88</c:v>
                </c:pt>
                <c:pt idx="31">
                  <c:v>0.88</c:v>
                </c:pt>
                <c:pt idx="32">
                  <c:v>0.88</c:v>
                </c:pt>
                <c:pt idx="33">
                  <c:v>0.88</c:v>
                </c:pt>
                <c:pt idx="34">
                  <c:v>0.88</c:v>
                </c:pt>
                <c:pt idx="35">
                  <c:v>0.88</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numCache>
            </c:numRef>
          </c:cat>
          <c:val>
            <c:numRef>
              <c:f>Sheet1!$D$2:$D$46</c:f>
              <c:numCache>
                <c:formatCode>0%</c:formatCode>
                <c:ptCount val="45"/>
                <c:pt idx="0">
                  <c:v>0.87</c:v>
                </c:pt>
                <c:pt idx="1">
                  <c:v>0.87</c:v>
                </c:pt>
                <c:pt idx="2">
                  <c:v>0.87</c:v>
                </c:pt>
                <c:pt idx="3">
                  <c:v>0.87</c:v>
                </c:pt>
                <c:pt idx="4">
                  <c:v>0.87</c:v>
                </c:pt>
                <c:pt idx="5">
                  <c:v>0.87</c:v>
                </c:pt>
                <c:pt idx="6">
                  <c:v>0.87</c:v>
                </c:pt>
                <c:pt idx="7">
                  <c:v>0.87</c:v>
                </c:pt>
                <c:pt idx="8">
                  <c:v>0.87</c:v>
                </c:pt>
                <c:pt idx="9">
                  <c:v>0.87</c:v>
                </c:pt>
                <c:pt idx="10">
                  <c:v>0.87</c:v>
                </c:pt>
                <c:pt idx="11">
                  <c:v>0.87</c:v>
                </c:pt>
                <c:pt idx="12">
                  <c:v>0.87</c:v>
                </c:pt>
                <c:pt idx="13">
                  <c:v>0.87</c:v>
                </c:pt>
                <c:pt idx="14">
                  <c:v>0.87</c:v>
                </c:pt>
                <c:pt idx="15">
                  <c:v>0.87</c:v>
                </c:pt>
                <c:pt idx="16">
                  <c:v>0.87</c:v>
                </c:pt>
                <c:pt idx="17">
                  <c:v>0.87</c:v>
                </c:pt>
                <c:pt idx="18">
                  <c:v>0.87</c:v>
                </c:pt>
                <c:pt idx="19">
                  <c:v>0.87</c:v>
                </c:pt>
                <c:pt idx="20">
                  <c:v>0.87</c:v>
                </c:pt>
                <c:pt idx="21">
                  <c:v>0.87</c:v>
                </c:pt>
                <c:pt idx="22">
                  <c:v>0.87</c:v>
                </c:pt>
                <c:pt idx="23">
                  <c:v>0.87</c:v>
                </c:pt>
                <c:pt idx="24">
                  <c:v>0.87</c:v>
                </c:pt>
                <c:pt idx="25">
                  <c:v>0.87</c:v>
                </c:pt>
                <c:pt idx="26">
                  <c:v>0.87</c:v>
                </c:pt>
                <c:pt idx="27">
                  <c:v>0.87</c:v>
                </c:pt>
                <c:pt idx="28">
                  <c:v>0.87</c:v>
                </c:pt>
                <c:pt idx="29">
                  <c:v>0.87</c:v>
                </c:pt>
                <c:pt idx="30">
                  <c:v>0.87</c:v>
                </c:pt>
                <c:pt idx="31">
                  <c:v>0.87</c:v>
                </c:pt>
                <c:pt idx="32">
                  <c:v>0.87</c:v>
                </c:pt>
                <c:pt idx="33">
                  <c:v>0.87</c:v>
                </c:pt>
                <c:pt idx="34">
                  <c:v>0.87</c:v>
                </c:pt>
                <c:pt idx="35">
                  <c:v>0.87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32-4F21-A939-8C57BE976AD1}"/>
              </c:ext>
            </c:extLst>
          </c:dPt>
          <c:dLbls>
            <c:dLbl>
              <c:idx val="0"/>
              <c:layout>
                <c:manualLayout>
                  <c:x val="-0.13571147953170426"/>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Sheet1!$B$2:$B$4</c:f>
              <c:numCache>
                <c:formatCode>General</c:formatCode>
                <c:ptCount val="3"/>
                <c:pt idx="0">
                  <c:v>74</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Pt>
            <c:idx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3832-4F21-A939-8C57BE976AD1}"/>
              </c:ext>
            </c:extLst>
          </c:dPt>
          <c:dLbls>
            <c:dLbl>
              <c:idx val="1"/>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F1AB-4498-9D71-FF2971A1EE7F}"/>
                </c:ext>
              </c:extLst>
            </c:dLbl>
            <c:dLbl>
              <c:idx val="2"/>
              <c:delete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F1AB-4498-9D71-FF2971A1EE7F}"/>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Sheet1!$A$2:$A$4</c:f>
              <c:numCache>
                <c:formatCode>General</c:formatCode>
                <c:ptCount val="3"/>
                <c:pt idx="0">
                  <c:v>2024</c:v>
                </c:pt>
                <c:pt idx="1">
                  <c:v>2025</c:v>
                </c:pt>
                <c:pt idx="2">
                  <c:v>2026</c:v>
                </c:pt>
              </c:numCache>
            </c:numRef>
          </c:cat>
          <c:val>
            <c:numRef>
              <c:f>Sheet1!$C$2:$C$4</c:f>
              <c:numCache>
                <c:formatCode>General</c:formatCode>
                <c:ptCount val="3"/>
                <c:pt idx="0">
                  <c:v>13</c:v>
                </c:pt>
                <c:pt idx="1">
                  <c:v>-1</c:v>
                </c:pt>
                <c:pt idx="2">
                  <c:v>-1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min val="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7B61-4C9D-9F24-FD89F28A0017}"/>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7B61-4C9D-9F24-FD89F28A0017}"/>
              </c:ext>
            </c:extLst>
          </c:dPt>
          <c:dPt>
            <c:idx val="2"/>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B61-4C9D-9F24-FD89F28A0017}"/>
              </c:ext>
            </c:extLst>
          </c:dPt>
          <c:dPt>
            <c:idx val="3"/>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7B61-4C9D-9F24-FD89F28A0017}"/>
              </c:ext>
            </c:extLst>
          </c:dPt>
          <c:dPt>
            <c:idx val="4"/>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7B61-4C9D-9F24-FD89F28A0017}"/>
              </c:ext>
            </c:extLst>
          </c:dPt>
          <c:dPt>
            <c:idx val="5"/>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B61-4C9D-9F24-FD89F28A0017}"/>
              </c:ext>
            </c:extLst>
          </c:dPt>
          <c:dLbls>
            <c:dLbl>
              <c:idx val="3"/>
              <c:layout>
                <c:manualLayout>
                  <c:x val="-4.29959105520622E-2"/>
                  <c:y val="-9.0516308229411327E-2"/>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7B61-4C9D-9F24-FD89F28A0017}"/>
                </c:ext>
              </c:extLst>
            </c:dLbl>
            <c:dLbl>
              <c:idx val="4"/>
              <c:layout>
                <c:manualLayout>
                  <c:x val="-8.8414875230849108E-3"/>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7B61-4C9D-9F24-FD89F28A0017}"/>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40</c:v>
                </c:pt>
                <c:pt idx="1">
                  <c:v>34</c:v>
                </c:pt>
                <c:pt idx="2">
                  <c:v>13</c:v>
                </c:pt>
                <c:pt idx="3">
                  <c:v>6</c:v>
                </c:pt>
                <c:pt idx="4">
                  <c:v>6</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7B61-4C9D-9F24-FD89F28A0017}"/>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a:t>
            </a:fld>
            <a:endParaRPr lang="en-GB" dirty="0"/>
          </a:p>
        </p:txBody>
      </p:sp>
    </p:spTree>
    <p:extLst>
      <p:ext uri="{BB962C8B-B14F-4D97-AF65-F5344CB8AC3E}">
        <p14:creationId xmlns:p14="http://schemas.microsoft.com/office/powerpoint/2010/main" val="1117277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a:t>
            </a:fld>
            <a:endParaRPr lang="en-GB" dirty="0"/>
          </a:p>
        </p:txBody>
      </p:sp>
    </p:spTree>
    <p:extLst>
      <p:ext uri="{BB962C8B-B14F-4D97-AF65-F5344CB8AC3E}">
        <p14:creationId xmlns:p14="http://schemas.microsoft.com/office/powerpoint/2010/main" val="15611774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62257C-EEDA-055C-D9B8-6AF94831B93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2657D70-E454-8DA0-BD96-59057287FA6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81B0B7B-0931-A46E-AE59-886CD8BC2AF9}"/>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43039301-4B60-F514-8611-87DFAA6A5953}"/>
              </a:ext>
            </a:extLst>
          </p:cNvPr>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28950317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23053E-CBD5-06A9-1925-7D531338F8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FC3C78-6782-2EC3-D5B4-5DAA5E8E48F4}"/>
              </a:ext>
            </a:extLst>
          </p:cNvPr>
          <p:cNvSpPr>
            <a:spLocks noGrp="1" noRot="1" noChangeAspect="1"/>
          </p:cNvSpPr>
          <p:nvPr>
            <p:ph type="sldImg"/>
          </p:nvPr>
        </p:nvSpPr>
        <p:spPr>
          <a:xfrm>
            <a:off x="149225" y="160338"/>
            <a:ext cx="6559550" cy="3689350"/>
          </a:xfrm>
        </p:spPr>
      </p:sp>
      <p:sp>
        <p:nvSpPr>
          <p:cNvPr id="3" name="Notes Placeholder 2">
            <a:extLst>
              <a:ext uri="{FF2B5EF4-FFF2-40B4-BE49-F238E27FC236}">
                <a16:creationId xmlns:a16="http://schemas.microsoft.com/office/drawing/2014/main" id="{F6E89D8C-6137-A93F-C0C8-A40F71255C6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3E564F7-9CF3-5E85-9A8E-F4DF6AB7F354}"/>
              </a:ext>
            </a:extLst>
          </p:cNvPr>
          <p:cNvSpPr>
            <a:spLocks noGrp="1"/>
          </p:cNvSpPr>
          <p:nvPr>
            <p:ph type="sldNum" sz="quarter" idx="5"/>
          </p:nvPr>
        </p:nvSpPr>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3704124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8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sz="1000"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1240933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1150322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3259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8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2166560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6282320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108600839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32808146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7748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45311269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94439863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29729927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553C13-D41C-2620-4D9E-33BC5C3A78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D4CF1D-BF80-8AFA-6036-BB16C72B20EC}"/>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C3CF3A-C871-AEF6-C68A-5AC564A2ACB4}"/>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0D89AD4A-D15F-B683-8DFC-7492C8542314}"/>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2659347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308621390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03998680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33992650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135652827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err="1"/>
              <a:t>lastgpapptcare.pcteval</a:t>
            </a:r>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46</a:t>
            </a:fld>
            <a:endParaRPr lang="en-GB" dirty="0"/>
          </a:p>
        </p:txBody>
      </p:sp>
    </p:spTree>
    <p:extLst>
      <p:ext uri="{BB962C8B-B14F-4D97-AF65-F5344CB8AC3E}">
        <p14:creationId xmlns:p14="http://schemas.microsoft.com/office/powerpoint/2010/main" val="1849541220"/>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47</a:t>
            </a:fld>
            <a:endParaRPr lang="en-GB" dirty="0"/>
          </a:p>
        </p:txBody>
      </p:sp>
    </p:spTree>
    <p:extLst>
      <p:ext uri="{BB962C8B-B14F-4D97-AF65-F5344CB8AC3E}">
        <p14:creationId xmlns:p14="http://schemas.microsoft.com/office/powerpoint/2010/main" val="15853781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13106361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403BD-8959-4AB9-219D-B50950644F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0BAF-09C3-BF22-E71B-FC87BACEBC3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4BA18CDC-6C5E-9581-1463-18D6A35BDC92}"/>
              </a:ext>
            </a:extLst>
          </p:cNvPr>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a:extLst>
              <a:ext uri="{FF2B5EF4-FFF2-40B4-BE49-F238E27FC236}">
                <a16:creationId xmlns:a16="http://schemas.microsoft.com/office/drawing/2014/main" id="{A9CEEA68-50B6-6883-359A-E114ECD015A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0914568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290864119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268654879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112600630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GB" sz="1000" dirty="0">
              <a:solidFill>
                <a:srgbClr val="000000"/>
              </a:solidFill>
              <a:effectLst/>
              <a:latin typeface="Arial" panose="020B0604020202020204" pitchFamily="34" charset="0"/>
              <a:ea typeface="Times New Roman" panose="02020603050405020304" pitchFamily="18"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372102213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60</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61</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2024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2024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57.xml"/><Relationship Id="rId3" Type="http://schemas.openxmlformats.org/officeDocument/2006/relationships/slide" Target="slide3.xml"/><Relationship Id="rId7" Type="http://schemas.openxmlformats.org/officeDocument/2006/relationships/slide" Target="slide29.xml"/><Relationship Id="rId12" Type="http://schemas.openxmlformats.org/officeDocument/2006/relationships/slide" Target="slide55.xml"/><Relationship Id="rId2" Type="http://schemas.openxmlformats.org/officeDocument/2006/relationships/notesSlide" Target="../notesSlides/notesSlide2.xml"/><Relationship Id="rId1" Type="http://schemas.openxmlformats.org/officeDocument/2006/relationships/slideLayout" Target="../slideLayouts/slideLayout9.xml"/><Relationship Id="rId6" Type="http://schemas.openxmlformats.org/officeDocument/2006/relationships/slide" Target="slide14.xml"/><Relationship Id="rId11" Type="http://schemas.openxmlformats.org/officeDocument/2006/relationships/slide" Target="slide51.xml"/><Relationship Id="rId5" Type="http://schemas.openxmlformats.org/officeDocument/2006/relationships/slide" Target="slide12.xml"/><Relationship Id="rId10" Type="http://schemas.openxmlformats.org/officeDocument/2006/relationships/slide" Target="slide48.xml"/><Relationship Id="rId4" Type="http://schemas.openxmlformats.org/officeDocument/2006/relationships/slide" Target="slide8.xml"/><Relationship Id="rId9" Type="http://schemas.openxmlformats.org/officeDocument/2006/relationships/slide" Target="slide41.xml"/><Relationship Id="rId14" Type="http://schemas.openxmlformats.org/officeDocument/2006/relationships/slide" Target="slide4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5.xml"/><Relationship Id="rId7" Type="http://schemas.openxmlformats.org/officeDocument/2006/relationships/chart" Target="../charts/chart17.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16.xml"/><Relationship Id="rId5" Type="http://schemas.openxmlformats.org/officeDocument/2006/relationships/image" Target="../media/image11.sv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8" Type="http://schemas.openxmlformats.org/officeDocument/2006/relationships/chart" Target="../charts/chart21.xml"/><Relationship Id="rId3" Type="http://schemas.openxmlformats.org/officeDocument/2006/relationships/image" Target="../media/image10.png"/><Relationship Id="rId7" Type="http://schemas.openxmlformats.org/officeDocument/2006/relationships/chart" Target="../charts/chart20.xml"/><Relationship Id="rId12" Type="http://schemas.openxmlformats.org/officeDocument/2006/relationships/chart" Target="../charts/chart25.xml"/><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chart" Target="../charts/chart19.xml"/><Relationship Id="rId11" Type="http://schemas.openxmlformats.org/officeDocument/2006/relationships/chart" Target="../charts/chart24.xml"/><Relationship Id="rId5" Type="http://schemas.openxmlformats.org/officeDocument/2006/relationships/chart" Target="../charts/chart18.xml"/><Relationship Id="rId10" Type="http://schemas.openxmlformats.org/officeDocument/2006/relationships/chart" Target="../charts/chart23.xml"/><Relationship Id="rId4" Type="http://schemas.openxmlformats.org/officeDocument/2006/relationships/image" Target="../media/image11.svg"/><Relationship Id="rId9" Type="http://schemas.openxmlformats.org/officeDocument/2006/relationships/chart" Target="../charts/chart22.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image" Target="../media/image10.png"/><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27.xml"/><Relationship Id="rId5" Type="http://schemas.openxmlformats.org/officeDocument/2006/relationships/chart" Target="../charts/chart26.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8" Type="http://schemas.openxmlformats.org/officeDocument/2006/relationships/chart" Target="../charts/chart33.xml"/><Relationship Id="rId3" Type="http://schemas.openxmlformats.org/officeDocument/2006/relationships/image" Target="../media/image10.png"/><Relationship Id="rId7" Type="http://schemas.openxmlformats.org/officeDocument/2006/relationships/chart" Target="../charts/chart32.xml"/><Relationship Id="rId12" Type="http://schemas.openxmlformats.org/officeDocument/2006/relationships/chart" Target="../charts/chart37.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31.xml"/><Relationship Id="rId11" Type="http://schemas.openxmlformats.org/officeDocument/2006/relationships/chart" Target="../charts/chart36.xml"/><Relationship Id="rId5" Type="http://schemas.openxmlformats.org/officeDocument/2006/relationships/chart" Target="../charts/chart30.xml"/><Relationship Id="rId10" Type="http://schemas.openxmlformats.org/officeDocument/2006/relationships/chart" Target="../charts/chart35.xml"/><Relationship Id="rId4" Type="http://schemas.openxmlformats.org/officeDocument/2006/relationships/image" Target="../media/image11.svg"/><Relationship Id="rId9" Type="http://schemas.openxmlformats.org/officeDocument/2006/relationships/chart" Target="../charts/chart34.xml"/></Relationships>
</file>

<file path=ppt/slides/_rels/slide18.xml.rels><?xml version="1.0" encoding="UTF-8" standalone="yes"?>
<Relationships xmlns="http://schemas.openxmlformats.org/package/2006/relationships"><Relationship Id="rId8" Type="http://schemas.openxmlformats.org/officeDocument/2006/relationships/chart" Target="../charts/chart41.xml"/><Relationship Id="rId3" Type="http://schemas.openxmlformats.org/officeDocument/2006/relationships/image" Target="../media/image10.png"/><Relationship Id="rId7" Type="http://schemas.openxmlformats.org/officeDocument/2006/relationships/chart" Target="../charts/chart40.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39.xml"/><Relationship Id="rId5" Type="http://schemas.openxmlformats.org/officeDocument/2006/relationships/chart" Target="../charts/chart38.xml"/><Relationship Id="rId4" Type="http://schemas.openxmlformats.org/officeDocument/2006/relationships/image" Target="../media/image11.sv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9.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chart" Target="../charts/chart54.xml"/><Relationship Id="rId7" Type="http://schemas.openxmlformats.org/officeDocument/2006/relationships/chart" Target="../charts/chart56.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55.xml"/><Relationship Id="rId5" Type="http://schemas.openxmlformats.org/officeDocument/2006/relationships/image" Target="../media/image11.svg"/><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hart" Target="../charts/chart57.xml"/><Relationship Id="rId7" Type="http://schemas.openxmlformats.org/officeDocument/2006/relationships/chart" Target="../charts/chart59.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58.xml"/><Relationship Id="rId5" Type="http://schemas.openxmlformats.org/officeDocument/2006/relationships/image" Target="../media/image11.svg"/><Relationship Id="rId4"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chart" Target="../charts/chart60.xml"/><Relationship Id="rId7" Type="http://schemas.openxmlformats.org/officeDocument/2006/relationships/chart" Target="../charts/chart64.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10" Type="http://schemas.openxmlformats.org/officeDocument/2006/relationships/chart" Target="../charts/chart67.xml"/><Relationship Id="rId4" Type="http://schemas.openxmlformats.org/officeDocument/2006/relationships/chart" Target="../charts/chart61.xml"/><Relationship Id="rId9" Type="http://schemas.openxmlformats.org/officeDocument/2006/relationships/chart" Target="../charts/chart66.xml"/></Relationships>
</file>

<file path=ppt/slides/_rels/slide24.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image" Target="../media/image10.png"/><Relationship Id="rId7" Type="http://schemas.openxmlformats.org/officeDocument/2006/relationships/chart" Target="../charts/chart70.xml"/><Relationship Id="rId2" Type="http://schemas.openxmlformats.org/officeDocument/2006/relationships/notesSlide" Target="../notesSlides/notesSlide24.xml"/><Relationship Id="rId1" Type="http://schemas.openxmlformats.org/officeDocument/2006/relationships/slideLayout" Target="../slideLayouts/slideLayout11.xml"/><Relationship Id="rId6" Type="http://schemas.openxmlformats.org/officeDocument/2006/relationships/chart" Target="../charts/chart69.xml"/><Relationship Id="rId5" Type="http://schemas.openxmlformats.org/officeDocument/2006/relationships/chart" Target="../charts/chart68.xml"/><Relationship Id="rId4"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5.xml"/><Relationship Id="rId3" Type="http://schemas.openxmlformats.org/officeDocument/2006/relationships/image" Target="../media/image10.png"/><Relationship Id="rId7" Type="http://schemas.openxmlformats.org/officeDocument/2006/relationships/chart" Target="../charts/chart74.xml"/><Relationship Id="rId12" Type="http://schemas.openxmlformats.org/officeDocument/2006/relationships/chart" Target="../charts/chart79.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73.xml"/><Relationship Id="rId11" Type="http://schemas.openxmlformats.org/officeDocument/2006/relationships/chart" Target="../charts/chart78.xml"/><Relationship Id="rId5" Type="http://schemas.openxmlformats.org/officeDocument/2006/relationships/chart" Target="../charts/chart72.xml"/><Relationship Id="rId10" Type="http://schemas.openxmlformats.org/officeDocument/2006/relationships/chart" Target="../charts/chart77.xml"/><Relationship Id="rId4" Type="http://schemas.openxmlformats.org/officeDocument/2006/relationships/image" Target="../media/image11.svg"/><Relationship Id="rId9" Type="http://schemas.openxmlformats.org/officeDocument/2006/relationships/chart" Target="../charts/chart76.xml"/></Relationships>
</file>

<file path=ppt/slides/_rels/slide26.xml.rels><?xml version="1.0" encoding="UTF-8" standalone="yes"?>
<Relationships xmlns="http://schemas.openxmlformats.org/package/2006/relationships"><Relationship Id="rId8" Type="http://schemas.openxmlformats.org/officeDocument/2006/relationships/chart" Target="../charts/chart83.xml"/><Relationship Id="rId3" Type="http://schemas.openxmlformats.org/officeDocument/2006/relationships/image" Target="../media/image10.png"/><Relationship Id="rId7" Type="http://schemas.openxmlformats.org/officeDocument/2006/relationships/chart" Target="../charts/chart82.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1.xml"/><Relationship Id="rId5" Type="http://schemas.openxmlformats.org/officeDocument/2006/relationships/chart" Target="../charts/chart80.xml"/><Relationship Id="rId4" Type="http://schemas.openxmlformats.org/officeDocument/2006/relationships/image" Target="../media/image11.svg"/></Relationships>
</file>

<file path=ppt/slides/_rels/slide27.xml.rels><?xml version="1.0" encoding="UTF-8" standalone="yes"?>
<Relationships xmlns="http://schemas.openxmlformats.org/package/2006/relationships"><Relationship Id="rId8" Type="http://schemas.openxmlformats.org/officeDocument/2006/relationships/chart" Target="../charts/chart87.xml"/><Relationship Id="rId3" Type="http://schemas.openxmlformats.org/officeDocument/2006/relationships/image" Target="../media/image10.png"/><Relationship Id="rId7" Type="http://schemas.openxmlformats.org/officeDocument/2006/relationships/chart" Target="../charts/chart86.xml"/><Relationship Id="rId12" Type="http://schemas.openxmlformats.org/officeDocument/2006/relationships/chart" Target="../charts/chart91.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85.xml"/><Relationship Id="rId11" Type="http://schemas.openxmlformats.org/officeDocument/2006/relationships/chart" Target="../charts/chart90.xml"/><Relationship Id="rId5" Type="http://schemas.openxmlformats.org/officeDocument/2006/relationships/chart" Target="../charts/chart84.xml"/><Relationship Id="rId10" Type="http://schemas.openxmlformats.org/officeDocument/2006/relationships/chart" Target="../charts/chart89.xml"/><Relationship Id="rId4" Type="http://schemas.openxmlformats.org/officeDocument/2006/relationships/image" Target="../media/image11.svg"/><Relationship Id="rId9" Type="http://schemas.openxmlformats.org/officeDocument/2006/relationships/chart" Target="../charts/chart88.xml"/></Relationships>
</file>

<file path=ppt/slides/_rels/slide28.xml.rels><?xml version="1.0" encoding="UTF-8" standalone="yes"?>
<Relationships xmlns="http://schemas.openxmlformats.org/package/2006/relationships"><Relationship Id="rId8" Type="http://schemas.openxmlformats.org/officeDocument/2006/relationships/chart" Target="../charts/chart95.xml"/><Relationship Id="rId3" Type="http://schemas.openxmlformats.org/officeDocument/2006/relationships/image" Target="../media/image10.png"/><Relationship Id="rId7" Type="http://schemas.openxmlformats.org/officeDocument/2006/relationships/chart" Target="../charts/chart94.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chart" Target="../charts/chart92.xml"/><Relationship Id="rId4" Type="http://schemas.openxmlformats.org/officeDocument/2006/relationships/image" Target="../media/image11.sv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8" Type="http://schemas.openxmlformats.org/officeDocument/2006/relationships/chart" Target="../charts/chart101.xml"/><Relationship Id="rId3" Type="http://schemas.openxmlformats.org/officeDocument/2006/relationships/chart" Target="../charts/chart96.xml"/><Relationship Id="rId7" Type="http://schemas.openxmlformats.org/officeDocument/2006/relationships/chart" Target="../charts/chart100.xml"/><Relationship Id="rId2" Type="http://schemas.openxmlformats.org/officeDocument/2006/relationships/notesSlide" Target="../notesSlides/notesSlide30.xml"/><Relationship Id="rId1" Type="http://schemas.openxmlformats.org/officeDocument/2006/relationships/slideLayout" Target="../slideLayouts/slideLayout11.xml"/><Relationship Id="rId6" Type="http://schemas.openxmlformats.org/officeDocument/2006/relationships/chart" Target="../charts/chart99.xml"/><Relationship Id="rId5" Type="http://schemas.openxmlformats.org/officeDocument/2006/relationships/chart" Target="../charts/chart98.xml"/><Relationship Id="rId10" Type="http://schemas.openxmlformats.org/officeDocument/2006/relationships/chart" Target="../charts/chart103.xml"/><Relationship Id="rId4" Type="http://schemas.openxmlformats.org/officeDocument/2006/relationships/chart" Target="../charts/chart97.xml"/><Relationship Id="rId9" Type="http://schemas.openxmlformats.org/officeDocument/2006/relationships/chart" Target="../charts/chart102.xml"/></Relationships>
</file>

<file path=ppt/slides/_rels/slide31.xml.rels><?xml version="1.0" encoding="UTF-8" standalone="yes"?>
<Relationships xmlns="http://schemas.openxmlformats.org/package/2006/relationships"><Relationship Id="rId8" Type="http://schemas.openxmlformats.org/officeDocument/2006/relationships/chart" Target="../charts/chart107.xml"/><Relationship Id="rId3" Type="http://schemas.openxmlformats.org/officeDocument/2006/relationships/image" Target="../media/image10.png"/><Relationship Id="rId7" Type="http://schemas.openxmlformats.org/officeDocument/2006/relationships/chart" Target="../charts/chart106.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5.xml"/><Relationship Id="rId5" Type="http://schemas.openxmlformats.org/officeDocument/2006/relationships/chart" Target="../charts/chart104.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chart" Target="../charts/chart108.xml"/><Relationship Id="rId7" Type="http://schemas.openxmlformats.org/officeDocument/2006/relationships/chart" Target="../charts/chart110.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chart" Target="../charts/chart109.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4.xml.rels><?xml version="1.0" encoding="UTF-8" standalone="yes"?>
<Relationships xmlns="http://schemas.openxmlformats.org/package/2006/relationships"><Relationship Id="rId8" Type="http://schemas.openxmlformats.org/officeDocument/2006/relationships/chart" Target="../charts/chart114.xml"/><Relationship Id="rId3" Type="http://schemas.openxmlformats.org/officeDocument/2006/relationships/image" Target="../media/image10.png"/><Relationship Id="rId7" Type="http://schemas.openxmlformats.org/officeDocument/2006/relationships/chart" Target="../charts/chart113.xml"/><Relationship Id="rId12" Type="http://schemas.openxmlformats.org/officeDocument/2006/relationships/chart" Target="../charts/chart118.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12.xml"/><Relationship Id="rId11" Type="http://schemas.openxmlformats.org/officeDocument/2006/relationships/chart" Target="../charts/chart117.xml"/><Relationship Id="rId5" Type="http://schemas.openxmlformats.org/officeDocument/2006/relationships/chart" Target="../charts/chart111.xml"/><Relationship Id="rId10" Type="http://schemas.openxmlformats.org/officeDocument/2006/relationships/chart" Target="../charts/chart116.xml"/><Relationship Id="rId4" Type="http://schemas.openxmlformats.org/officeDocument/2006/relationships/image" Target="../media/image11.svg"/><Relationship Id="rId9" Type="http://schemas.openxmlformats.org/officeDocument/2006/relationships/chart" Target="../charts/chart115.xml"/></Relationships>
</file>

<file path=ppt/slides/_rels/slide35.xml.rels><?xml version="1.0" encoding="UTF-8" standalone="yes"?>
<Relationships xmlns="http://schemas.openxmlformats.org/package/2006/relationships"><Relationship Id="rId8" Type="http://schemas.openxmlformats.org/officeDocument/2006/relationships/chart" Target="../charts/chart122.xml"/><Relationship Id="rId3" Type="http://schemas.openxmlformats.org/officeDocument/2006/relationships/image" Target="../media/image10.png"/><Relationship Id="rId7" Type="http://schemas.openxmlformats.org/officeDocument/2006/relationships/chart" Target="../charts/chart121.xml"/><Relationship Id="rId12" Type="http://schemas.openxmlformats.org/officeDocument/2006/relationships/chart" Target="../charts/chart126.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0.xml"/><Relationship Id="rId11" Type="http://schemas.openxmlformats.org/officeDocument/2006/relationships/chart" Target="../charts/chart125.xml"/><Relationship Id="rId5" Type="http://schemas.openxmlformats.org/officeDocument/2006/relationships/chart" Target="../charts/chart119.xml"/><Relationship Id="rId10" Type="http://schemas.openxmlformats.org/officeDocument/2006/relationships/chart" Target="../charts/chart124.xml"/><Relationship Id="rId4" Type="http://schemas.openxmlformats.org/officeDocument/2006/relationships/image" Target="../media/image11.svg"/><Relationship Id="rId9" Type="http://schemas.openxmlformats.org/officeDocument/2006/relationships/chart" Target="../charts/chart123.xml"/></Relationships>
</file>

<file path=ppt/slides/_rels/slide36.xml.rels><?xml version="1.0" encoding="UTF-8" standalone="yes"?>
<Relationships xmlns="http://schemas.openxmlformats.org/package/2006/relationships"><Relationship Id="rId8" Type="http://schemas.openxmlformats.org/officeDocument/2006/relationships/chart" Target="../charts/chart130.xml"/><Relationship Id="rId3" Type="http://schemas.openxmlformats.org/officeDocument/2006/relationships/image" Target="../media/image10.png"/><Relationship Id="rId7" Type="http://schemas.openxmlformats.org/officeDocument/2006/relationships/chart" Target="../charts/chart129.xml"/><Relationship Id="rId12" Type="http://schemas.openxmlformats.org/officeDocument/2006/relationships/chart" Target="../charts/chart134.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28.xml"/><Relationship Id="rId11" Type="http://schemas.openxmlformats.org/officeDocument/2006/relationships/chart" Target="../charts/chart133.xml"/><Relationship Id="rId5" Type="http://schemas.openxmlformats.org/officeDocument/2006/relationships/chart" Target="../charts/chart127.xml"/><Relationship Id="rId10" Type="http://schemas.openxmlformats.org/officeDocument/2006/relationships/chart" Target="../charts/chart132.xml"/><Relationship Id="rId4" Type="http://schemas.openxmlformats.org/officeDocument/2006/relationships/image" Target="../media/image11.svg"/><Relationship Id="rId9" Type="http://schemas.openxmlformats.org/officeDocument/2006/relationships/chart" Target="../charts/chart131.xml"/></Relationships>
</file>

<file path=ppt/slides/_rels/slide37.xml.rels><?xml version="1.0" encoding="UTF-8" standalone="yes"?>
<Relationships xmlns="http://schemas.openxmlformats.org/package/2006/relationships"><Relationship Id="rId8" Type="http://schemas.openxmlformats.org/officeDocument/2006/relationships/chart" Target="../charts/chart138.xml"/><Relationship Id="rId3" Type="http://schemas.openxmlformats.org/officeDocument/2006/relationships/image" Target="../media/image10.png"/><Relationship Id="rId7" Type="http://schemas.openxmlformats.org/officeDocument/2006/relationships/chart" Target="../charts/chart137.xml"/><Relationship Id="rId12" Type="http://schemas.openxmlformats.org/officeDocument/2006/relationships/chart" Target="../charts/chart142.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36.xml"/><Relationship Id="rId11" Type="http://schemas.openxmlformats.org/officeDocument/2006/relationships/chart" Target="../charts/chart141.xml"/><Relationship Id="rId5" Type="http://schemas.openxmlformats.org/officeDocument/2006/relationships/chart" Target="../charts/chart135.xml"/><Relationship Id="rId10" Type="http://schemas.openxmlformats.org/officeDocument/2006/relationships/chart" Target="../charts/chart140.xml"/><Relationship Id="rId4" Type="http://schemas.openxmlformats.org/officeDocument/2006/relationships/image" Target="../media/image11.svg"/><Relationship Id="rId9" Type="http://schemas.openxmlformats.org/officeDocument/2006/relationships/chart" Target="../charts/chart139.xml"/></Relationships>
</file>

<file path=ppt/slides/_rels/slide38.xml.rels><?xml version="1.0" encoding="UTF-8" standalone="yes"?>
<Relationships xmlns="http://schemas.openxmlformats.org/package/2006/relationships"><Relationship Id="rId8" Type="http://schemas.openxmlformats.org/officeDocument/2006/relationships/chart" Target="../charts/chart146.xml"/><Relationship Id="rId3" Type="http://schemas.openxmlformats.org/officeDocument/2006/relationships/image" Target="../media/image10.png"/><Relationship Id="rId7" Type="http://schemas.openxmlformats.org/officeDocument/2006/relationships/chart" Target="../charts/chart145.xml"/><Relationship Id="rId12" Type="http://schemas.openxmlformats.org/officeDocument/2006/relationships/chart" Target="../charts/chart150.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44.xml"/><Relationship Id="rId11" Type="http://schemas.openxmlformats.org/officeDocument/2006/relationships/chart" Target="../charts/chart149.xml"/><Relationship Id="rId5" Type="http://schemas.openxmlformats.org/officeDocument/2006/relationships/chart" Target="../charts/chart143.xml"/><Relationship Id="rId10" Type="http://schemas.openxmlformats.org/officeDocument/2006/relationships/chart" Target="../charts/chart148.xml"/><Relationship Id="rId4" Type="http://schemas.openxmlformats.org/officeDocument/2006/relationships/image" Target="../media/image11.svg"/><Relationship Id="rId9" Type="http://schemas.openxmlformats.org/officeDocument/2006/relationships/chart" Target="../charts/chart147.xml"/></Relationships>
</file>

<file path=ppt/slides/_rels/slide39.xml.rels><?xml version="1.0" encoding="UTF-8" standalone="yes"?>
<Relationships xmlns="http://schemas.openxmlformats.org/package/2006/relationships"><Relationship Id="rId8" Type="http://schemas.openxmlformats.org/officeDocument/2006/relationships/chart" Target="../charts/chart154.xml"/><Relationship Id="rId3" Type="http://schemas.openxmlformats.org/officeDocument/2006/relationships/image" Target="../media/image10.png"/><Relationship Id="rId7" Type="http://schemas.openxmlformats.org/officeDocument/2006/relationships/chart" Target="../charts/chart153.xml"/><Relationship Id="rId12" Type="http://schemas.openxmlformats.org/officeDocument/2006/relationships/chart" Target="../charts/chart158.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52.xml"/><Relationship Id="rId11" Type="http://schemas.openxmlformats.org/officeDocument/2006/relationships/chart" Target="../charts/chart157.xml"/><Relationship Id="rId5" Type="http://schemas.openxmlformats.org/officeDocument/2006/relationships/chart" Target="../charts/chart151.xml"/><Relationship Id="rId10" Type="http://schemas.openxmlformats.org/officeDocument/2006/relationships/chart" Target="../charts/chart156.xml"/><Relationship Id="rId4" Type="http://schemas.openxmlformats.org/officeDocument/2006/relationships/image" Target="../media/image11.svg"/><Relationship Id="rId9" Type="http://schemas.openxmlformats.org/officeDocument/2006/relationships/chart" Target="../charts/chart155.xml"/></Relationships>
</file>

<file path=ppt/slides/_rels/slide40.xml.rels><?xml version="1.0" encoding="UTF-8" standalone="yes"?>
<Relationships xmlns="http://schemas.openxmlformats.org/package/2006/relationships"><Relationship Id="rId8" Type="http://schemas.openxmlformats.org/officeDocument/2006/relationships/chart" Target="../charts/chart162.xml"/><Relationship Id="rId3" Type="http://schemas.openxmlformats.org/officeDocument/2006/relationships/image" Target="../media/image10.png"/><Relationship Id="rId7" Type="http://schemas.openxmlformats.org/officeDocument/2006/relationships/chart" Target="../charts/chart161.xml"/><Relationship Id="rId12" Type="http://schemas.openxmlformats.org/officeDocument/2006/relationships/chart" Target="../charts/chart166.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0.xml"/><Relationship Id="rId11" Type="http://schemas.openxmlformats.org/officeDocument/2006/relationships/chart" Target="../charts/chart165.xml"/><Relationship Id="rId5" Type="http://schemas.openxmlformats.org/officeDocument/2006/relationships/chart" Target="../charts/chart159.xml"/><Relationship Id="rId10" Type="http://schemas.openxmlformats.org/officeDocument/2006/relationships/chart" Target="../charts/chart164.xml"/><Relationship Id="rId4" Type="http://schemas.openxmlformats.org/officeDocument/2006/relationships/image" Target="../media/image11.svg"/><Relationship Id="rId9" Type="http://schemas.openxmlformats.org/officeDocument/2006/relationships/chart" Target="../charts/chart163.xml"/></Relationships>
</file>

<file path=ppt/slides/_rels/slide4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2.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8" Type="http://schemas.openxmlformats.org/officeDocument/2006/relationships/chart" Target="../charts/chart172.xml"/><Relationship Id="rId3" Type="http://schemas.openxmlformats.org/officeDocument/2006/relationships/chart" Target="../charts/chart167.xml"/><Relationship Id="rId7" Type="http://schemas.openxmlformats.org/officeDocument/2006/relationships/chart" Target="../charts/chart171.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0.xml"/><Relationship Id="rId5" Type="http://schemas.openxmlformats.org/officeDocument/2006/relationships/chart" Target="../charts/chart169.xml"/><Relationship Id="rId4" Type="http://schemas.openxmlformats.org/officeDocument/2006/relationships/chart" Target="../charts/chart168.xml"/><Relationship Id="rId9" Type="http://schemas.openxmlformats.org/officeDocument/2006/relationships/chart" Target="../charts/chart173.xml"/></Relationships>
</file>

<file path=ppt/slides/_rels/slide44.xml.rels><?xml version="1.0" encoding="UTF-8" standalone="yes"?>
<Relationships xmlns="http://schemas.openxmlformats.org/package/2006/relationships"><Relationship Id="rId3" Type="http://schemas.openxmlformats.org/officeDocument/2006/relationships/chart" Target="../charts/chart174.xml"/><Relationship Id="rId7" Type="http://schemas.openxmlformats.org/officeDocument/2006/relationships/chart" Target="../charts/chart178.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77.xml"/><Relationship Id="rId5" Type="http://schemas.openxmlformats.org/officeDocument/2006/relationships/chart" Target="../charts/chart176.xml"/><Relationship Id="rId4" Type="http://schemas.openxmlformats.org/officeDocument/2006/relationships/chart" Target="../charts/chart175.xml"/></Relationships>
</file>

<file path=ppt/slides/_rels/slide45.xml.rels><?xml version="1.0" encoding="UTF-8" standalone="yes"?>
<Relationships xmlns="http://schemas.openxmlformats.org/package/2006/relationships"><Relationship Id="rId8" Type="http://schemas.openxmlformats.org/officeDocument/2006/relationships/chart" Target="../charts/chart184.xml"/><Relationship Id="rId3" Type="http://schemas.openxmlformats.org/officeDocument/2006/relationships/chart" Target="../charts/chart179.xml"/><Relationship Id="rId7" Type="http://schemas.openxmlformats.org/officeDocument/2006/relationships/chart" Target="../charts/chart183.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82.xml"/><Relationship Id="rId5" Type="http://schemas.openxmlformats.org/officeDocument/2006/relationships/chart" Target="../charts/chart181.xml"/><Relationship Id="rId4" Type="http://schemas.openxmlformats.org/officeDocument/2006/relationships/chart" Target="../charts/chart180.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7.xml.rels><?xml version="1.0" encoding="UTF-8" standalone="yes"?>
<Relationships xmlns="http://schemas.openxmlformats.org/package/2006/relationships"><Relationship Id="rId8" Type="http://schemas.openxmlformats.org/officeDocument/2006/relationships/chart" Target="../charts/chart188.xml"/><Relationship Id="rId3" Type="http://schemas.openxmlformats.org/officeDocument/2006/relationships/image" Target="../media/image10.png"/><Relationship Id="rId7" Type="http://schemas.openxmlformats.org/officeDocument/2006/relationships/chart" Target="../charts/chart187.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86.xml"/><Relationship Id="rId5" Type="http://schemas.openxmlformats.org/officeDocument/2006/relationships/chart" Target="../charts/chart185.xml"/><Relationship Id="rId10" Type="http://schemas.openxmlformats.org/officeDocument/2006/relationships/chart" Target="../charts/chart190.xml"/><Relationship Id="rId4" Type="http://schemas.openxmlformats.org/officeDocument/2006/relationships/image" Target="../media/image11.svg"/><Relationship Id="rId9"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8.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4.xml"/><Relationship Id="rId3" Type="http://schemas.openxmlformats.org/officeDocument/2006/relationships/image" Target="../media/image10.png"/><Relationship Id="rId7" Type="http://schemas.openxmlformats.org/officeDocument/2006/relationships/chart" Target="../charts/chart193.xml"/><Relationship Id="rId12" Type="http://schemas.openxmlformats.org/officeDocument/2006/relationships/chart" Target="../charts/chart198.xml"/><Relationship Id="rId2" Type="http://schemas.openxmlformats.org/officeDocument/2006/relationships/notesSlide" Target="../notesSlides/notesSlide49.xml"/><Relationship Id="rId1" Type="http://schemas.openxmlformats.org/officeDocument/2006/relationships/slideLayout" Target="../slideLayouts/slideLayout11.xml"/><Relationship Id="rId6" Type="http://schemas.openxmlformats.org/officeDocument/2006/relationships/chart" Target="../charts/chart192.xml"/><Relationship Id="rId11" Type="http://schemas.openxmlformats.org/officeDocument/2006/relationships/chart" Target="../charts/chart197.xml"/><Relationship Id="rId5" Type="http://schemas.openxmlformats.org/officeDocument/2006/relationships/chart" Target="../charts/chart191.xml"/><Relationship Id="rId10" Type="http://schemas.openxmlformats.org/officeDocument/2006/relationships/chart" Target="../charts/chart196.xml"/><Relationship Id="rId4" Type="http://schemas.openxmlformats.org/officeDocument/2006/relationships/image" Target="../media/image11.svg"/><Relationship Id="rId9" Type="http://schemas.openxmlformats.org/officeDocument/2006/relationships/chart" Target="../charts/chart195.xml"/></Relationships>
</file>

<file path=ppt/slides/_rels/slide50.xml.rels><?xml version="1.0" encoding="UTF-8" standalone="yes"?>
<Relationships xmlns="http://schemas.openxmlformats.org/package/2006/relationships"><Relationship Id="rId8" Type="http://schemas.openxmlformats.org/officeDocument/2006/relationships/chart" Target="../charts/chart202.xml"/><Relationship Id="rId3" Type="http://schemas.openxmlformats.org/officeDocument/2006/relationships/image" Target="../media/image10.png"/><Relationship Id="rId7" Type="http://schemas.openxmlformats.org/officeDocument/2006/relationships/chart" Target="../charts/chart201.xml"/><Relationship Id="rId2" Type="http://schemas.openxmlformats.org/officeDocument/2006/relationships/notesSlide" Target="../notesSlides/notesSlide50.xml"/><Relationship Id="rId1" Type="http://schemas.openxmlformats.org/officeDocument/2006/relationships/slideLayout" Target="../slideLayouts/slideLayout11.xml"/><Relationship Id="rId6" Type="http://schemas.openxmlformats.org/officeDocument/2006/relationships/chart" Target="../charts/chart200.xml"/><Relationship Id="rId5" Type="http://schemas.openxmlformats.org/officeDocument/2006/relationships/chart" Target="../charts/chart199.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3.xml"/><Relationship Id="rId7" Type="http://schemas.openxmlformats.org/officeDocument/2006/relationships/chart" Target="../charts/chart205.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04.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8" Type="http://schemas.openxmlformats.org/officeDocument/2006/relationships/chart" Target="../charts/chart209.xml"/><Relationship Id="rId3" Type="http://schemas.openxmlformats.org/officeDocument/2006/relationships/image" Target="../media/image10.png"/><Relationship Id="rId7" Type="http://schemas.openxmlformats.org/officeDocument/2006/relationships/chart" Target="../charts/chart208.xml"/><Relationship Id="rId12" Type="http://schemas.openxmlformats.org/officeDocument/2006/relationships/chart" Target="../charts/chart213.xml"/><Relationship Id="rId2" Type="http://schemas.openxmlformats.org/officeDocument/2006/relationships/notesSlide" Target="../notesSlides/notesSlide53.xml"/><Relationship Id="rId1" Type="http://schemas.openxmlformats.org/officeDocument/2006/relationships/slideLayout" Target="../slideLayouts/slideLayout11.xml"/><Relationship Id="rId6" Type="http://schemas.openxmlformats.org/officeDocument/2006/relationships/chart" Target="../charts/chart207.xml"/><Relationship Id="rId11" Type="http://schemas.openxmlformats.org/officeDocument/2006/relationships/chart" Target="../charts/chart212.xml"/><Relationship Id="rId5" Type="http://schemas.openxmlformats.org/officeDocument/2006/relationships/chart" Target="../charts/chart206.xml"/><Relationship Id="rId10" Type="http://schemas.openxmlformats.org/officeDocument/2006/relationships/chart" Target="../charts/chart211.xml"/><Relationship Id="rId4" Type="http://schemas.openxmlformats.org/officeDocument/2006/relationships/image" Target="../media/image11.svg"/><Relationship Id="rId9" Type="http://schemas.openxmlformats.org/officeDocument/2006/relationships/chart" Target="../charts/chart210.xml"/></Relationships>
</file>

<file path=ppt/slides/_rels/slide54.xml.rels><?xml version="1.0" encoding="UTF-8" standalone="yes"?>
<Relationships xmlns="http://schemas.openxmlformats.org/package/2006/relationships"><Relationship Id="rId8" Type="http://schemas.openxmlformats.org/officeDocument/2006/relationships/chart" Target="../charts/chart217.xml"/><Relationship Id="rId3" Type="http://schemas.openxmlformats.org/officeDocument/2006/relationships/image" Target="../media/image10.png"/><Relationship Id="rId7" Type="http://schemas.openxmlformats.org/officeDocument/2006/relationships/chart" Target="../charts/chart216.xml"/><Relationship Id="rId2" Type="http://schemas.openxmlformats.org/officeDocument/2006/relationships/notesSlide" Target="../notesSlides/notesSlide54.xml"/><Relationship Id="rId1" Type="http://schemas.openxmlformats.org/officeDocument/2006/relationships/slideLayout" Target="../slideLayouts/slideLayout11.xml"/><Relationship Id="rId6" Type="http://schemas.openxmlformats.org/officeDocument/2006/relationships/chart" Target="../charts/chart215.xml"/><Relationship Id="rId5" Type="http://schemas.openxmlformats.org/officeDocument/2006/relationships/chart" Target="../charts/chart214.xml"/><Relationship Id="rId4" Type="http://schemas.openxmlformats.org/officeDocument/2006/relationships/image" Target="../media/image11.svg"/></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8" Type="http://schemas.openxmlformats.org/officeDocument/2006/relationships/chart" Target="../charts/chart221.xml"/><Relationship Id="rId3" Type="http://schemas.openxmlformats.org/officeDocument/2006/relationships/image" Target="../media/image10.png"/><Relationship Id="rId7" Type="http://schemas.openxmlformats.org/officeDocument/2006/relationships/chart" Target="../charts/chart220.xml"/><Relationship Id="rId2" Type="http://schemas.openxmlformats.org/officeDocument/2006/relationships/notesSlide" Target="../notesSlides/notesSlide56.xml"/><Relationship Id="rId1" Type="http://schemas.openxmlformats.org/officeDocument/2006/relationships/slideLayout" Target="../slideLayouts/slideLayout11.xml"/><Relationship Id="rId6" Type="http://schemas.openxmlformats.org/officeDocument/2006/relationships/chart" Target="../charts/chart219.xml"/><Relationship Id="rId5" Type="http://schemas.openxmlformats.org/officeDocument/2006/relationships/chart" Target="../charts/chart218.xml"/><Relationship Id="rId10" Type="http://schemas.openxmlformats.org/officeDocument/2006/relationships/chart" Target="../charts/chart223.xml"/><Relationship Id="rId4" Type="http://schemas.openxmlformats.org/officeDocument/2006/relationships/image" Target="../media/image11.svg"/><Relationship Id="rId9" Type="http://schemas.openxmlformats.org/officeDocument/2006/relationships/chart" Target="../charts/chart222.xml"/></Relationships>
</file>

<file path=ppt/slides/_rels/slide5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7.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9.xml"/></Relationships>
</file>

<file path=ppt/slides/_rels/slide5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6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60.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6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7" Type="http://schemas.openxmlformats.org/officeDocument/2006/relationships/image" Target="../media/image17.jpeg"/><Relationship Id="rId2" Type="http://schemas.openxmlformats.org/officeDocument/2006/relationships/notesSlide" Target="../notesSlides/notesSlide61.xml"/><Relationship Id="rId1" Type="http://schemas.openxmlformats.org/officeDocument/2006/relationships/slideLayout" Target="../slideLayouts/slideLayout9.xml"/><Relationship Id="rId6" Type="http://schemas.openxmlformats.org/officeDocument/2006/relationships/image" Target="../media/image16.jpeg"/><Relationship Id="rId5" Type="http://schemas.openxmlformats.org/officeDocument/2006/relationships/hyperlink" Target="mailto:GPPatientSurvey@ipsos.com"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98126" y="3314263"/>
            <a:ext cx="4731600" cy="369332"/>
          </a:xfrm>
        </p:spPr>
        <p:txBody>
          <a:bodyPr/>
          <a:lstStyle/>
          <a:p>
            <a:r>
              <a:rPr lang="en-GB" dirty="0">
                <a:solidFill>
                  <a:schemeClr val="bg1"/>
                </a:solidFill>
              </a:rPr>
              <a:t>2024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0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SOUTH EAST LONDON INTEGRATED CARE SYSTEM</a:t>
            </a:r>
            <a:endParaRPr lang="en-GB" sz="30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323185"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3234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428890"/>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2554"/>
                </a:solidFill>
                <a:latin typeface="Arial"/>
                <a:hlinkClick r:id="rId3" action="ppaction://hlinksldjump"/>
              </a:rPr>
              <a:t>I</a:t>
            </a:r>
            <a:r>
              <a:rPr kumimoji="0" lang="en-GB" sz="1600" b="1" i="0" u="none" strike="noStrike" kern="1200" cap="none" spc="0" normalizeH="0" baseline="0" noProof="0" dirty="0" err="1">
                <a:ln>
                  <a:noFill/>
                </a:ln>
                <a:solidFill>
                  <a:srgbClr val="002554"/>
                </a:solidFill>
                <a:effectLst/>
                <a:uLnTx/>
                <a:uFillTx/>
                <a:latin typeface="Arial"/>
                <a:ea typeface="+mn-ea"/>
                <a:cs typeface="+mn-cs"/>
                <a:hlinkClick r:id="rId3" action="ppaction://hlinksldjump"/>
              </a:rPr>
              <a:t>ntroduction</a:t>
            </a: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3" action="ppaction://hlinksldjump"/>
              </a:rPr>
              <a:t>, background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3902443" y="144054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4"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346145"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150" y="155870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5026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552000"/>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Contacting GP practice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323185"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3234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149303"/>
            <a:ext cx="1869011"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3902443" y="2952861"/>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8" action="ppaction://hlinksldjump"/>
              </a:rPr>
              <a:t>Perceptions of care at patients’ last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346145"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769150" y="3168731"/>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9" action="ppaction://hlinksldjump"/>
              </a:rPr>
              <a:t>Care and concern</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5026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323185"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32340"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591781"/>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0"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265996" y="462166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Pharmacy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346145"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056311" y="4621668"/>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NHS dental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50260"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74782" y="4375449"/>
            <a:ext cx="1474328"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3" action="ppaction://hlinksldjump"/>
              </a:rPr>
              <a:t>Statistical reliability and further information</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076398"/>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4" action="ppaction://hlinksldjump"/>
              </a:rPr>
              <a:t>Services when GP practice is closed</a:t>
            </a:r>
            <a:endParaRPr lang="en-GB" sz="1600" b="1" dirty="0">
              <a:solidFill>
                <a:srgbClr val="005EB8"/>
              </a:solidFill>
              <a:latin typeface="Arial"/>
            </a:endParaRPr>
          </a:p>
        </p:txBody>
      </p:sp>
    </p:spTree>
    <p:extLst>
      <p:ext uri="{BB962C8B-B14F-4D97-AF65-F5344CB8AC3E}">
        <p14:creationId xmlns:p14="http://schemas.microsoft.com/office/powerpoint/2010/main" val="14615594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Introduction, background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310084"/>
            <a:ext cx="11299089" cy="775597"/>
          </a:xfrm>
        </p:spPr>
        <p:txBody>
          <a:bodyPr/>
          <a:lstStyle/>
          <a:p>
            <a:r>
              <a:rPr lang="en-GB"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3785652"/>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a:t>
            </a:r>
            <a:r>
              <a:rPr lang="en-GB" sz="1600" b="1"/>
              <a:t>2024 GP Patient Survey</a:t>
            </a:r>
            <a:r>
              <a:rPr lang="en-GB" sz="1600"/>
              <a:t> for </a:t>
            </a:r>
            <a:r>
              <a:rPr lang="en-GB" sz="1600" b="1">
                <a:solidFill>
                  <a:srgbClr val="005EB8"/>
                </a:solidFill>
              </a:rPr>
              <a:t>SOUTH EAST LONDON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SOUTH EAST LONDON INTEGRATED CARE SYSTEM, 97,940</a:t>
            </a:r>
            <a:r>
              <a:rPr lang="en-GB" sz="1600"/>
              <a:t> questionnaires were sent out, and </a:t>
            </a:r>
            <a:r>
              <a:rPr lang="en-GB" sz="1600" b="1">
                <a:solidFill>
                  <a:srgbClr val="005EB8"/>
                </a:solidFill>
              </a:rPr>
              <a:t>21,336</a:t>
            </a:r>
            <a:r>
              <a:rPr lang="en-GB" sz="1600"/>
              <a:t> were returned completed. This represents a response rate of </a:t>
            </a:r>
            <a:r>
              <a:rPr lang="en-GB" sz="1600" b="1">
                <a:solidFill>
                  <a:srgbClr val="005EB8"/>
                </a:solidFill>
              </a:rPr>
              <a:t>22%</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3" name="Picture 2">
            <a:extLst>
              <a:ext uri="{FF2B5EF4-FFF2-40B4-BE49-F238E27FC236}">
                <a16:creationId xmlns:a16="http://schemas.microsoft.com/office/drawing/2014/main" id="{900E15A2-A9D6-BDAC-04B4-C2F72626ED71}"/>
              </a:ext>
            </a:extLst>
          </p:cNvPr>
          <p:cNvPicPr>
            <a:picLocks noChangeAspect="1"/>
          </p:cNvPicPr>
          <p:nvPr/>
        </p:nvPicPr>
        <p:blipFill>
          <a:blip r:embed="rId3"/>
          <a:stretch>
            <a:fillRect/>
          </a:stretch>
        </p:blipFill>
        <p:spPr>
          <a:xfrm>
            <a:off x="8209304" y="955641"/>
            <a:ext cx="3539784" cy="4946717"/>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52027" y="278689"/>
            <a:ext cx="11299089" cy="775597"/>
          </a:xfrm>
        </p:spPr>
        <p:txBody>
          <a:bodyPr/>
          <a:lstStyle/>
          <a:p>
            <a:r>
              <a:rPr lang="en-GB" sz="25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spcBef>
                <a:spcPts val="200"/>
              </a:spcBef>
              <a:spcAft>
                <a:spcPts val="200"/>
              </a:spcAft>
              <a:buClr>
                <a:srgbClr val="005EB8"/>
              </a:buClr>
              <a:buSzPct val="150000"/>
              <a:buFont typeface="Arial" panose="020B0604020202020204" pitchFamily="34" charset="0"/>
              <a:buChar char="•"/>
            </a:pPr>
            <a:r>
              <a:rPr lang="en-GB" sz="1400" b="0" i="0" dirty="0">
                <a:solidFill>
                  <a:srgbClr val="000000"/>
                </a:solidFill>
                <a:effectLst/>
                <a:latin typeface="Helvetica Neue"/>
              </a:rPr>
              <a:t>The 2024 results are not comparable with previous years because of two important changes which have been made to the survey:</a:t>
            </a:r>
            <a:endParaRPr lang="en-GB" sz="1400" dirty="0"/>
          </a:p>
          <a:p>
            <a:pPr marL="636588" lvl="1" indent="-179388">
              <a:spcBef>
                <a:spcPts val="200"/>
              </a:spcBef>
              <a:spcAft>
                <a:spcPts val="200"/>
              </a:spcAft>
              <a:buClr>
                <a:srgbClr val="005EB8"/>
              </a:buClr>
              <a:buSzPct val="150000"/>
              <a:buFont typeface="Arial" panose="020B0604020202020204" pitchFamily="34" charset="0"/>
              <a:buChar char="•"/>
            </a:pPr>
            <a:r>
              <a:rPr lang="en-GB" sz="1400" dirty="0"/>
              <a:t>Significant changes were made to the questionnaire to ensure that it continued to reflect how primary care services are delivered and how patients experience them.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methodology of the survey was changed to an ‘online first’ approach. </a:t>
            </a:r>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GP practice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contact </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Pharmacy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2024 questionnaire and the Technical Annex with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It is important to bear in mind that:</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So, data users are encouraged to use insight from GPPS as one element of evidence when considering patients' experiences of general practice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1530145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38358" y="299199"/>
            <a:ext cx="11299089" cy="775597"/>
          </a:xfrm>
        </p:spPr>
        <p:txBody>
          <a:bodyPr/>
          <a:lstStyle/>
          <a:p>
            <a:r>
              <a:rPr lang="en-GB" sz="25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5416868"/>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at: </a:t>
            </a:r>
            <a:r>
              <a:rPr lang="en-GB" dirty="0">
                <a:hlinkClick r:id="rId3"/>
              </a:rPr>
              <a:t>https://www.gp-patient.co.uk/pcn-dashboard</a:t>
            </a:r>
            <a:r>
              <a:rPr lang="en-GB" dirty="0"/>
              <a:t>.</a:t>
            </a:r>
          </a:p>
          <a:p>
            <a:endParaRPr lang="en-GB" dirty="0"/>
          </a:p>
          <a:p>
            <a:endParaRPr lang="en-GB" dirty="0"/>
          </a:p>
          <a:p>
            <a:endParaRPr lang="en-GB" dirty="0"/>
          </a:p>
          <a:p>
            <a:r>
              <a:rPr lang="en-GB" sz="1600" dirty="0"/>
              <a:t>Please note PCNs have been aligned to the ICS based on the Lead Sub ICB Location identified by the NHS Digital </a:t>
            </a:r>
            <a:r>
              <a:rPr lang="en-GB" sz="1600" dirty="0" err="1"/>
              <a:t>ePCN</a:t>
            </a:r>
            <a:r>
              <a:rPr lang="en-GB" sz="1600" dirty="0"/>
              <a:t> mapping file, accessed via the NHS Digital organisation data service. There were a very small number of PCNs which crossed ICS boundaries – if this is the case, this will be noted below.</a:t>
            </a:r>
          </a:p>
          <a:p>
            <a:endParaRPr lang="en-GB" dirty="0"/>
          </a:p>
        </p:txBody>
      </p:sp>
    </p:spTree>
    <p:extLst>
      <p:ext uri="{BB962C8B-B14F-4D97-AF65-F5344CB8AC3E}">
        <p14:creationId xmlns:p14="http://schemas.microsoft.com/office/powerpoint/2010/main" val="128411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49913" y="310084"/>
            <a:ext cx="11299089" cy="775597"/>
          </a:xfrm>
        </p:spPr>
        <p:txBody>
          <a:bodyPr/>
          <a:lstStyle/>
          <a:p>
            <a:r>
              <a:rPr lang="en-GB" sz="25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303699"/>
            <a:ext cx="11492173" cy="5340454"/>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6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6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6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endParaRPr lang="en-GB" sz="1600" dirty="0"/>
          </a:p>
          <a:p>
            <a:pPr marL="285750" indent="-285750">
              <a:lnSpc>
                <a:spcPct val="100000"/>
              </a:lnSpc>
              <a:buClr>
                <a:srgbClr val="005EB8"/>
              </a:buClr>
              <a:buSzPct val="150000"/>
              <a:buFont typeface="Arial" panose="020B0604020202020204" pitchFamily="34" charset="0"/>
              <a:buChar char="•"/>
            </a:pPr>
            <a:r>
              <a:rPr lang="en-GB" sz="16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6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6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endParaRPr lang="en-GB" sz="1600" dirty="0"/>
          </a:p>
          <a:p>
            <a:pPr marL="552450" lvl="1" indent="-285750">
              <a:lnSpc>
                <a:spcPct val="100000"/>
              </a:lnSpc>
              <a:buClr>
                <a:srgbClr val="005EB8"/>
              </a:buClr>
              <a:buSzPct val="150000"/>
              <a:buFont typeface="Arial" panose="020B0604020202020204" pitchFamily="34" charset="0"/>
              <a:buChar char="•"/>
            </a:pPr>
            <a:r>
              <a:rPr lang="en-GB" sz="16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6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6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15553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16148" y="1871551"/>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26891" y="1882597"/>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19359039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69651021"/>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37317790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1804194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08745347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515291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2233175813"/>
              </p:ext>
            </p:extLst>
          </p:nvPr>
        </p:nvGraphicFramePr>
        <p:xfrm>
          <a:off x="399422" y="5881248"/>
          <a:ext cx="3117182" cy="33528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(693,982); ICS 2024 (21,150); PCN bases range from 113 to 1,974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D_803a51473d8193f7" hidden="1">
            <a:extLst>
              <a:ext uri="{FF2B5EF4-FFF2-40B4-BE49-F238E27FC236}">
                <a16:creationId xmlns:a16="http://schemas.microsoft.com/office/drawing/2014/main" id="{C2F1AEF5-95B7-7567-57E3-F109718848CA}"/>
              </a:ext>
            </a:extLst>
          </p:cNvPr>
          <p:cNvGraphicFramePr/>
          <p:nvPr>
            <p:extLst>
              <p:ext uri="{D42A27DB-BD31-4B8C-83A1-F6EECF244321}">
                <p14:modId xmlns:p14="http://schemas.microsoft.com/office/powerpoint/2010/main" val="273459612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18067711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3452684"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2933622189"/>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2698284070"/>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95700003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50633" y="494337"/>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0EF17ED1-873D-29F8-466E-F0A2456C9181}"/>
              </a:ext>
            </a:extLst>
          </p:cNvPr>
          <p:cNvSpPr txBox="1">
            <a:spLocks/>
          </p:cNvSpPr>
          <p:nvPr/>
        </p:nvSpPr>
        <p:spPr>
          <a:xfrm>
            <a:off x="450000" y="92547"/>
            <a:ext cx="9341700" cy="555912"/>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pPr>
              <a:lnSpc>
                <a:spcPct val="118000"/>
              </a:lnSpc>
              <a:spcBef>
                <a:spcPts val="600"/>
              </a:spcBef>
            </a:pPr>
            <a:r>
              <a:rPr lang="en-GB" sz="2500" dirty="0"/>
              <a:t>Overall experience of GP practice</a:t>
            </a:r>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67288026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68%</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80%</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2006940523"/>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786163264"/>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5,680 to 45,122</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3620826303"/>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rcRect/>
          <a:stretch/>
        </p:blipFill>
        <p:spPr>
          <a:xfrm>
            <a:off x="5276231" y="1678952"/>
            <a:ext cx="2302336" cy="1691027"/>
          </a:xfrm>
          <a:prstGeom prst="rect">
            <a:avLst/>
          </a:prstGeom>
        </p:spPr>
      </p:pic>
      <p:sp>
        <p:nvSpPr>
          <p:cNvPr id="3" name="TextBox 2">
            <a:extLst>
              <a:ext uri="{FF2B5EF4-FFF2-40B4-BE49-F238E27FC236}">
                <a16:creationId xmlns:a16="http://schemas.microsoft.com/office/drawing/2014/main" id="{F82DE7CC-61F8-E00B-74FC-DF8129EFBADC}"/>
              </a:ext>
            </a:extLst>
          </p:cNvPr>
          <p:cNvSpPr txBox="1"/>
          <p:nvPr/>
        </p:nvSpPr>
        <p:spPr>
          <a:xfrm>
            <a:off x="350633" y="490548"/>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A258132E-3567-FD9F-8D6B-1F0A1E9749FB}"/>
              </a:ext>
            </a:extLst>
          </p:cNvPr>
          <p:cNvSpPr txBox="1">
            <a:spLocks/>
          </p:cNvSpPr>
          <p:nvPr/>
        </p:nvSpPr>
        <p:spPr>
          <a:xfrm>
            <a:off x="447278" y="159885"/>
            <a:ext cx="9341700"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a:t>Overall experience: how the ICS results vary within the region</a:t>
            </a:r>
            <a:endParaRPr lang="en-GB" sz="2500" dirty="0"/>
          </a:p>
        </p:txBody>
      </p:sp>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64086367"/>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35214474"/>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SEVENFIELDS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19929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248046144"/>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(693,982); ICS 2024 (21,150); PCN bases range from 113 to 1,974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12447247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10629560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
        <p:nvSpPr>
          <p:cNvPr id="3" name="TextBox 2">
            <a:extLst>
              <a:ext uri="{FF2B5EF4-FFF2-40B4-BE49-F238E27FC236}">
                <a16:creationId xmlns:a16="http://schemas.microsoft.com/office/drawing/2014/main" id="{ED7B7727-EB71-F478-B368-58703B51C9E8}"/>
              </a:ext>
            </a:extLst>
          </p:cNvPr>
          <p:cNvSpPr txBox="1"/>
          <p:nvPr/>
        </p:nvSpPr>
        <p:spPr>
          <a:xfrm>
            <a:off x="350633" y="491383"/>
            <a:ext cx="11577842"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F4E0FE0B-2ABB-A78C-C9DB-8B72401E7EA6}"/>
              </a:ext>
            </a:extLst>
          </p:cNvPr>
          <p:cNvSpPr>
            <a:spLocks noGrp="1"/>
          </p:cNvSpPr>
          <p:nvPr>
            <p:ph type="title"/>
          </p:nvPr>
        </p:nvSpPr>
        <p:spPr>
          <a:xfrm>
            <a:off x="442913" y="155874"/>
            <a:ext cx="9506035" cy="976669"/>
          </a:xfrm>
        </p:spPr>
        <p:txBody>
          <a:bodyPr/>
          <a:lstStyle/>
          <a:p>
            <a:r>
              <a:rPr lang="en-GB" sz="2500" dirty="0"/>
              <a:t>Overall experience: how the results vary by PCN within the ICS</a:t>
            </a:r>
            <a:endParaRPr lang="en-GB" sz="2500" b="0" dirty="0">
              <a:highlight>
                <a:srgbClr val="F1BE48"/>
              </a:highlight>
            </a:endParaRP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Use of online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634EB-B59C-095B-AF78-144A82AD66FF}"/>
            </a:ext>
          </a:extLst>
        </p:cNvPr>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6EC4BDE0-950B-FF3D-268C-DB1363BB3510}"/>
              </a:ext>
            </a:extLst>
          </p:cNvPr>
          <p:cNvGraphicFramePr/>
          <p:nvPr>
            <p:extLst>
              <p:ext uri="{D42A27DB-BD31-4B8C-83A1-F6EECF244321}">
                <p14:modId xmlns:p14="http://schemas.microsoft.com/office/powerpoint/2010/main" val="3739701757"/>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4525E343-5D63-B9AD-FBD7-6A71C1C87FD9}"/>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3D89AF24-8434-9737-A2E0-087B54F4315C}"/>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 Which of the following online GP services have you used in the last 12 months?</a:t>
            </a:r>
          </a:p>
        </p:txBody>
      </p:sp>
      <p:sp>
        <p:nvSpPr>
          <p:cNvPr id="46" name="Rectangle 45">
            <a:extLst>
              <a:ext uri="{FF2B5EF4-FFF2-40B4-BE49-F238E27FC236}">
                <a16:creationId xmlns:a16="http://schemas.microsoft.com/office/drawing/2014/main" id="{8D42A612-4849-3192-E6C2-CE9B5AB2A8A7}"/>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DA55F8CA-5E49-1F8A-7B41-CA4EBB22062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45C5B26B-CD8B-6EFC-B07F-4144E4FE3567}"/>
              </a:ext>
            </a:extLst>
          </p:cNvPr>
          <p:cNvGraphicFramePr>
            <a:graphicFrameLocks noGrp="1"/>
          </p:cNvGraphicFramePr>
          <p:nvPr>
            <p:extLst>
              <p:ext uri="{D42A27DB-BD31-4B8C-83A1-F6EECF244321}">
                <p14:modId xmlns:p14="http://schemas.microsoft.com/office/powerpoint/2010/main" val="2531450049"/>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(692,068); ICS 2024 (21,123); PCN bases range from 112 to 1,972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F13CC351-F830-A10C-D8FD-CB912013077B}"/>
              </a:ext>
            </a:extLst>
          </p:cNvPr>
          <p:cNvGraphicFramePr/>
          <p:nvPr>
            <p:extLst>
              <p:ext uri="{D42A27DB-BD31-4B8C-83A1-F6EECF244321}">
                <p14:modId xmlns:p14="http://schemas.microsoft.com/office/powerpoint/2010/main" val="93173696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9EA5AF5E-4305-D0D6-6FAB-BA230EA720BA}"/>
              </a:ext>
            </a:extLst>
          </p:cNvPr>
          <p:cNvGraphicFramePr/>
          <p:nvPr>
            <p:extLst>
              <p:ext uri="{D42A27DB-BD31-4B8C-83A1-F6EECF244321}">
                <p14:modId xmlns:p14="http://schemas.microsoft.com/office/powerpoint/2010/main" val="37537208"/>
              </p:ext>
            </p:extLst>
          </p:nvPr>
        </p:nvGraphicFramePr>
        <p:xfrm>
          <a:off x="331721"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F4619E6B-BB71-FE45-1954-1E9390E809FE}"/>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45B1627C-9104-5CA6-4CB3-BFA2B4D64C5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91D640F9-4AF5-D0E3-4711-587CE595CB7E}"/>
              </a:ext>
            </a:extLst>
          </p:cNvPr>
          <p:cNvSpPr txBox="1"/>
          <p:nvPr/>
        </p:nvSpPr>
        <p:spPr>
          <a:xfrm>
            <a:off x="361819" y="485150"/>
            <a:ext cx="11444283"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E005940B-5759-30A6-670E-9DCF2ECA8847}"/>
              </a:ext>
            </a:extLst>
          </p:cNvPr>
          <p:cNvSpPr>
            <a:spLocks noGrp="1"/>
          </p:cNvSpPr>
          <p:nvPr>
            <p:ph type="title"/>
          </p:nvPr>
        </p:nvSpPr>
        <p:spPr>
          <a:xfrm>
            <a:off x="437230" y="103637"/>
            <a:ext cx="9341700" cy="555912"/>
          </a:xfrm>
        </p:spPr>
        <p:txBody>
          <a:bodyPr/>
          <a:lstStyle/>
          <a:p>
            <a:pPr>
              <a:lnSpc>
                <a:spcPct val="118000"/>
              </a:lnSpc>
              <a:spcBef>
                <a:spcPts val="600"/>
              </a:spcBef>
            </a:pPr>
            <a:r>
              <a:rPr lang="en-GB" sz="2500" dirty="0"/>
              <a:t>Use of online GP services in the last 12 months</a:t>
            </a:r>
          </a:p>
        </p:txBody>
      </p:sp>
    </p:spTree>
    <p:extLst>
      <p:ext uri="{BB962C8B-B14F-4D97-AF65-F5344CB8AC3E}">
        <p14:creationId xmlns:p14="http://schemas.microsoft.com/office/powerpoint/2010/main" val="17210409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6E0522-4112-C365-0C79-6738DD54A655}"/>
            </a:ext>
          </a:extLst>
        </p:cNvPr>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BE9EE673-0978-57AA-9FCC-534AB2AAF112}"/>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7B1AF981-8176-C3AC-BB64-D4A58AD80B2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CB9F5124-3F92-8CA1-40D6-5F7E8807BEBD}"/>
              </a:ext>
            </a:extLst>
          </p:cNvPr>
          <p:cNvSpPr>
            <a:spLocks noGrp="1"/>
          </p:cNvSpPr>
          <p:nvPr>
            <p:ph type="title"/>
          </p:nvPr>
        </p:nvSpPr>
        <p:spPr>
          <a:xfrm>
            <a:off x="450000" y="397170"/>
            <a:ext cx="7795642" cy="1661993"/>
          </a:xfrm>
        </p:spPr>
        <p:txBody>
          <a:bodyPr/>
          <a:lstStyle/>
          <a:p>
            <a:r>
              <a:rPr lang="en-GB" dirty="0"/>
              <a:t>Contacting GP practice</a:t>
            </a:r>
          </a:p>
        </p:txBody>
      </p:sp>
      <p:sp>
        <p:nvSpPr>
          <p:cNvPr id="9" name="Espace réservé du pied de page 4">
            <a:extLst>
              <a:ext uri="{FF2B5EF4-FFF2-40B4-BE49-F238E27FC236}">
                <a16:creationId xmlns:a16="http://schemas.microsoft.com/office/drawing/2014/main" id="{712F3E42-4A05-AFF5-E8A3-4F4821EE6A59}"/>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422F9FE1-BF80-D63F-40A9-2110F9F6D1FB}"/>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256991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45603212"/>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067109621"/>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636868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14888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8496336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847958665"/>
              </p:ext>
            </p:extLst>
          </p:nvPr>
        </p:nvGraphicFramePr>
        <p:xfrm>
          <a:off x="470371" y="5841683"/>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(661,424); ICS 2024 (19,981); PCN bases range from 100 to 1,869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8baa7c760c649ccf" hidden="1">
            <a:extLst>
              <a:ext uri="{FF2B5EF4-FFF2-40B4-BE49-F238E27FC236}">
                <a16:creationId xmlns:a16="http://schemas.microsoft.com/office/drawing/2014/main" id="{BEFADD92-BDC2-4B81-0D98-98FE71D2E186}"/>
              </a:ext>
            </a:extLst>
          </p:cNvPr>
          <p:cNvGraphicFramePr/>
          <p:nvPr>
            <p:extLst>
              <p:ext uri="{D42A27DB-BD31-4B8C-83A1-F6EECF244321}">
                <p14:modId xmlns:p14="http://schemas.microsoft.com/office/powerpoint/2010/main" val="150305772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230421312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362872559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7" y="1858738"/>
            <a:ext cx="3455808" cy="430887"/>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r>
              <a:rPr lang="en-GB" sz="1200" b="1" dirty="0"/>
              <a:t> </a:t>
            </a:r>
            <a:endParaRPr lang="en-GB" sz="12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2282120465"/>
              </p:ext>
            </p:extLst>
          </p:nvPr>
        </p:nvGraphicFramePr>
        <p:xfrm>
          <a:off x="4316395" y="2289625"/>
          <a:ext cx="3471702" cy="24753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2798367830"/>
              </p:ext>
            </p:extLst>
          </p:nvPr>
        </p:nvGraphicFramePr>
        <p:xfrm>
          <a:off x="4528294" y="245047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2815395399"/>
              </p:ext>
            </p:extLst>
          </p:nvPr>
        </p:nvGraphicFramePr>
        <p:xfrm>
          <a:off x="138493" y="2289625"/>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B7C8B853-8B19-85F8-E804-8D2AE02DB15B}"/>
              </a:ext>
            </a:extLst>
          </p:cNvPr>
          <p:cNvSpPr txBox="1"/>
          <p:nvPr/>
        </p:nvSpPr>
        <p:spPr>
          <a:xfrm>
            <a:off x="341518" y="490063"/>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DD3BE71D-C614-94B6-7CB6-2C567087C611}"/>
              </a:ext>
            </a:extLst>
          </p:cNvPr>
          <p:cNvSpPr>
            <a:spLocks noGrp="1"/>
          </p:cNvSpPr>
          <p:nvPr>
            <p:ph type="title"/>
          </p:nvPr>
        </p:nvSpPr>
        <p:spPr>
          <a:xfrm>
            <a:off x="427702" y="88039"/>
            <a:ext cx="9341700" cy="555912"/>
          </a:xfrm>
        </p:spPr>
        <p:txBody>
          <a:bodyPr/>
          <a:lstStyle/>
          <a:p>
            <a:pPr>
              <a:lnSpc>
                <a:spcPct val="118000"/>
              </a:lnSpc>
              <a:spcBef>
                <a:spcPts val="600"/>
              </a:spcBef>
            </a:pPr>
            <a:r>
              <a:rPr lang="en-GB" sz="2500" dirty="0"/>
              <a:t>Ease of contacting GP practice on the phone</a:t>
            </a:r>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or difficult is it to contact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19030132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3270653"/>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62126296"/>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APLOS HEALTH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VALENTINE HEALTH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2657088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336051736"/>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0288077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8941393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‘I haven’t tried’ have been excluded. National (661,424); ICS 2024 (19,981); PCN bases range from 100 to 1,869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0F71DB56-11EA-4609-4C4C-D84C937294D5}"/>
              </a:ext>
            </a:extLst>
          </p:cNvPr>
          <p:cNvSpPr>
            <a:spLocks noGrp="1"/>
          </p:cNvSpPr>
          <p:nvPr>
            <p:ph type="title"/>
          </p:nvPr>
        </p:nvSpPr>
        <p:spPr>
          <a:xfrm>
            <a:off x="450000" y="142871"/>
            <a:ext cx="9394280" cy="745346"/>
          </a:xfrm>
        </p:spPr>
        <p:txBody>
          <a:bodyPr/>
          <a:lstStyle/>
          <a:p>
            <a:r>
              <a:rPr lang="en-GB" sz="2500" dirty="0"/>
              <a:t>Ease of contacting GP practice on the phone: 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8551F2DF-2A0D-16CA-C64B-3CA3467B50F8}"/>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fb1bfdbebb10c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79797457"/>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21ea1902a2790c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51895941"/>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bda0e312fc2daac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297397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fa94ba45dcb10c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5179651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b617cc75d2090c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24903898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62%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3f7d2bd7a2b43ac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76157221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(315,087); ICS 2024 (11,356); PCN bases range from 53 to 1,005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D_a3f7d2bd7a2b43ac" hidden="1">
            <a:extLst>
              <a:ext uri="{FF2B5EF4-FFF2-40B4-BE49-F238E27FC236}">
                <a16:creationId xmlns:a16="http://schemas.microsoft.com/office/drawing/2014/main" id="{6BA10B4F-F15D-8670-C549-E413A22F7E19}"/>
              </a:ext>
            </a:extLst>
          </p:cNvPr>
          <p:cNvGraphicFramePr/>
          <p:nvPr>
            <p:extLst>
              <p:ext uri="{D42A27DB-BD31-4B8C-83A1-F6EECF244321}">
                <p14:modId xmlns:p14="http://schemas.microsoft.com/office/powerpoint/2010/main" val="259935694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0b617cc75d2090c8"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31496793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305997618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53578" y="1777998"/>
            <a:ext cx="3232031"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1547505725"/>
              </p:ext>
            </p:extLst>
          </p:nvPr>
        </p:nvGraphicFramePr>
        <p:xfrm>
          <a:off x="4294290" y="2258866"/>
          <a:ext cx="3500248" cy="246569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67577731b0b10c8">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338769690"/>
              </p:ext>
            </p:extLst>
          </p:nvPr>
        </p:nvGraphicFramePr>
        <p:xfrm>
          <a:off x="4526916" y="241928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63482" y="483884"/>
            <a:ext cx="11658656"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5" name="D_343982d501f710c8">
            <a:extLst>
              <a:ext uri="{FF2B5EF4-FFF2-40B4-BE49-F238E27FC236}">
                <a16:creationId xmlns:a16="http://schemas.microsoft.com/office/drawing/2014/main" id="{3F12F69A-16F5-C519-C675-89C8F57D9C8D}"/>
              </a:ext>
            </a:extLst>
          </p:cNvPr>
          <p:cNvGraphicFramePr>
            <a:graphicFrameLocks/>
          </p:cNvGraphicFramePr>
          <p:nvPr>
            <p:extLst>
              <p:ext uri="{D42A27DB-BD31-4B8C-83A1-F6EECF244321}">
                <p14:modId xmlns:p14="http://schemas.microsoft.com/office/powerpoint/2010/main" val="1375978003"/>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51752671-8348-BE19-70A0-FD75F36F6A48}"/>
              </a:ext>
            </a:extLst>
          </p:cNvPr>
          <p:cNvSpPr>
            <a:spLocks noGrp="1"/>
          </p:cNvSpPr>
          <p:nvPr>
            <p:ph type="title"/>
          </p:nvPr>
        </p:nvSpPr>
        <p:spPr>
          <a:xfrm>
            <a:off x="450000" y="57678"/>
            <a:ext cx="9341700" cy="555912"/>
          </a:xfrm>
        </p:spPr>
        <p:txBody>
          <a:bodyPr/>
          <a:lstStyle/>
          <a:p>
            <a:pPr>
              <a:lnSpc>
                <a:spcPct val="118000"/>
              </a:lnSpc>
              <a:spcBef>
                <a:spcPts val="600"/>
              </a:spcBef>
            </a:pPr>
            <a:r>
              <a:rPr lang="en-GB" sz="2800" dirty="0"/>
              <a:t>Ease of contacting GP practice using their website</a:t>
            </a:r>
            <a:endParaRPr lang="en-GB" sz="24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Generally, how easy or difficult is it to contact your GP practice using their website?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9d60aaa482a4d89">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5936519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87ac2d00034d89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659860023"/>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SOUTH SOUTHWARK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PENGE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e87ac2d00034d89"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84392459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04431642"/>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their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8127941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626775f05db5ad89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77128416"/>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(315,087); ICS 2024 (11,356); PCN bases range from 53 to 1,005</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graphicFrame>
        <p:nvGraphicFramePr>
          <p:cNvPr id="3" name="D_626775f05db5ad89" hidden="1">
            <a:extLst>
              <a:ext uri="{FF2B5EF4-FFF2-40B4-BE49-F238E27FC236}">
                <a16:creationId xmlns:a16="http://schemas.microsoft.com/office/drawing/2014/main" id="{BB478A0E-FC79-FD77-2A09-3B67BA09371B}"/>
              </a:ext>
            </a:extLst>
          </p:cNvPr>
          <p:cNvGraphicFramePr/>
          <p:nvPr>
            <p:extLst>
              <p:ext uri="{D42A27DB-BD31-4B8C-83A1-F6EECF244321}">
                <p14:modId xmlns:p14="http://schemas.microsoft.com/office/powerpoint/2010/main" val="2057387563"/>
              </p:ext>
            </p:extLst>
          </p:nvPr>
        </p:nvGraphicFramePr>
        <p:xfrm>
          <a:off x="-2223666" y="5812898"/>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8" name="Title 4">
            <a:extLst>
              <a:ext uri="{FF2B5EF4-FFF2-40B4-BE49-F238E27FC236}">
                <a16:creationId xmlns:a16="http://schemas.microsoft.com/office/drawing/2014/main" id="{BFB1529D-382C-7B3B-C39E-97FA51BD26FB}"/>
              </a:ext>
            </a:extLst>
          </p:cNvPr>
          <p:cNvSpPr>
            <a:spLocks noGrp="1"/>
          </p:cNvSpPr>
          <p:nvPr>
            <p:ph type="title"/>
          </p:nvPr>
        </p:nvSpPr>
        <p:spPr>
          <a:xfrm>
            <a:off x="437230" y="137718"/>
            <a:ext cx="10410505" cy="915591"/>
          </a:xfrm>
        </p:spPr>
        <p:txBody>
          <a:bodyPr/>
          <a:lstStyle/>
          <a:p>
            <a:r>
              <a:rPr lang="en-GB" sz="2500" dirty="0"/>
              <a:t>Ease of contacting GP practice using their website:</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075492D5-2D96-4FA2-72C3-1702925A9B5B}"/>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a4cfd07a39d73d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31984051"/>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10730ed8e5e7bd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00489187"/>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Difficult</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294290" y="4913614"/>
            <a:ext cx="3500248"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85c9d4be7d317bd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48413623"/>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dd5953084518bd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6301495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9848c39f93e7bd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9472263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10%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59%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8db271d4e7606b6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1427212428"/>
              </p:ext>
            </p:extLst>
          </p:nvPr>
        </p:nvGraphicFramePr>
        <p:xfrm>
          <a:off x="437230" y="5826216"/>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‘I haven't tried’ have been excluded. National (220,709); ICS 2024 (8,285); PCN bases range from 45 to 817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c8db271d4e7606b6"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191691276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f9848c39f93e7bd1"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27863559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14344270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322836" y="1774330"/>
            <a:ext cx="3394504"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2229265408"/>
              </p:ext>
            </p:extLst>
          </p:nvPr>
        </p:nvGraphicFramePr>
        <p:xfrm>
          <a:off x="4294290" y="2258866"/>
          <a:ext cx="3500248" cy="246569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7389196887451bd1">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2445266852"/>
              </p:ext>
            </p:extLst>
          </p:nvPr>
        </p:nvGraphicFramePr>
        <p:xfrm>
          <a:off x="4540311" y="2398840"/>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%Difficult = %Very difficult + %Fairly difficult</a:t>
            </a:r>
            <a:endParaRPr lang="en-GB" sz="1800" dirty="0"/>
          </a:p>
          <a:p>
            <a:pPr algn="l"/>
            <a:endParaRPr lang="en-GB" sz="800" dirty="0">
              <a:latin typeface="+mn-lt"/>
            </a:endParaRPr>
          </a:p>
        </p:txBody>
      </p:sp>
      <p:sp>
        <p:nvSpPr>
          <p:cNvPr id="2" name="TextBox 1">
            <a:extLst>
              <a:ext uri="{FF2B5EF4-FFF2-40B4-BE49-F238E27FC236}">
                <a16:creationId xmlns:a16="http://schemas.microsoft.com/office/drawing/2014/main" id="{D4F7706E-40A5-12CD-6B4E-FBD8924229F0}"/>
              </a:ext>
            </a:extLst>
          </p:cNvPr>
          <p:cNvSpPr txBox="1"/>
          <p:nvPr/>
        </p:nvSpPr>
        <p:spPr>
          <a:xfrm>
            <a:off x="354429" y="514090"/>
            <a:ext cx="11658656"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3" name="D_0ad3971f0fcbfbd1">
            <a:extLst>
              <a:ext uri="{FF2B5EF4-FFF2-40B4-BE49-F238E27FC236}">
                <a16:creationId xmlns:a16="http://schemas.microsoft.com/office/drawing/2014/main" id="{B464280A-5830-BE90-C524-ADAF2F52FD22}"/>
              </a:ext>
            </a:extLst>
          </p:cNvPr>
          <p:cNvGraphicFramePr>
            <a:graphicFrameLocks/>
          </p:cNvGraphicFramePr>
          <p:nvPr>
            <p:extLst>
              <p:ext uri="{D42A27DB-BD31-4B8C-83A1-F6EECF244321}">
                <p14:modId xmlns:p14="http://schemas.microsoft.com/office/powerpoint/2010/main" val="3854551647"/>
              </p:ext>
            </p:extLst>
          </p:nvPr>
        </p:nvGraphicFramePr>
        <p:xfrm>
          <a:off x="-32658"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4BC17CF4-A728-4870-8993-4E69C540A749}"/>
              </a:ext>
            </a:extLst>
          </p:cNvPr>
          <p:cNvSpPr>
            <a:spLocks noGrp="1"/>
          </p:cNvSpPr>
          <p:nvPr>
            <p:ph type="title"/>
          </p:nvPr>
        </p:nvSpPr>
        <p:spPr>
          <a:xfrm>
            <a:off x="437230" y="91007"/>
            <a:ext cx="9341700" cy="555912"/>
          </a:xfrm>
        </p:spPr>
        <p:txBody>
          <a:bodyPr/>
          <a:lstStyle/>
          <a:p>
            <a:pPr>
              <a:lnSpc>
                <a:spcPct val="118000"/>
              </a:lnSpc>
              <a:spcBef>
                <a:spcPts val="600"/>
              </a:spcBef>
            </a:pPr>
            <a:r>
              <a:rPr lang="en-GB" sz="2500" dirty="0"/>
              <a:t>Ease of contacting GP practice using the NHS App</a:t>
            </a:r>
          </a:p>
        </p:txBody>
      </p:sp>
    </p:spTree>
    <p:extLst>
      <p:ext uri="{BB962C8B-B14F-4D97-AF65-F5344CB8AC3E}">
        <p14:creationId xmlns:p14="http://schemas.microsoft.com/office/powerpoint/2010/main" val="1025376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Generally, how easy or difficult is it to contact your GP practice using the NHS App?</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ac290737958c80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97284153"/>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e3eb0e2c9e59c80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021403210"/>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UNITY (GREENWICH)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THE CRAYS COLLABORATIVE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STOCKWELLBEING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BECKENHAM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e3eb0e2c9e59c804"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779678823"/>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02829790"/>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contact GP practice using the NHS App</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680655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fc6dbea9b9a5c80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04239144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 haven't tried’ have been excluded. National (220,709); ICS 2024 (8,285); PCN bases range from 45 to 817</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fc6dbea9b9a5c804"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5234714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
        <p:nvSpPr>
          <p:cNvPr id="8" name="Title 4">
            <a:extLst>
              <a:ext uri="{FF2B5EF4-FFF2-40B4-BE49-F238E27FC236}">
                <a16:creationId xmlns:a16="http://schemas.microsoft.com/office/drawing/2014/main" id="{861D3FBA-0AE4-9942-3B7E-79F78E81450D}"/>
              </a:ext>
            </a:extLst>
          </p:cNvPr>
          <p:cNvSpPr>
            <a:spLocks noGrp="1"/>
          </p:cNvSpPr>
          <p:nvPr>
            <p:ph type="title"/>
          </p:nvPr>
        </p:nvSpPr>
        <p:spPr>
          <a:xfrm>
            <a:off x="437230" y="125127"/>
            <a:ext cx="10410505" cy="915591"/>
          </a:xfrm>
        </p:spPr>
        <p:txBody>
          <a:bodyPr/>
          <a:lstStyle/>
          <a:p>
            <a:r>
              <a:rPr lang="en-GB" sz="2500" dirty="0"/>
              <a:t>Ease of contacting GP practice using the NHS App:</a:t>
            </a:r>
            <a:br>
              <a:rPr lang="en-GB" sz="2500" dirty="0"/>
            </a:br>
            <a:r>
              <a:rPr lang="en-GB" sz="2500" dirty="0"/>
              <a:t>how the results vary by PCN within the ICS</a:t>
            </a:r>
            <a:endParaRPr lang="en-GB" sz="2500" dirty="0">
              <a:highlight>
                <a:srgbClr val="F1BE48"/>
              </a:highlight>
            </a:endParaRPr>
          </a:p>
        </p:txBody>
      </p:sp>
      <p:sp>
        <p:nvSpPr>
          <p:cNvPr id="9" name="TextBox 8">
            <a:extLst>
              <a:ext uri="{FF2B5EF4-FFF2-40B4-BE49-F238E27FC236}">
                <a16:creationId xmlns:a16="http://schemas.microsoft.com/office/drawing/2014/main" id="{5B40414A-A371-7567-ED9A-10E97D2FCB5C}"/>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3108178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fb820e64c6a3e22">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4147707343"/>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Q10. Still thinking about the last time you contacted your GP practice, how did you try to contact them?</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9d678bbcd3800122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58097093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(675,534); ICS 2024 (20,418); PCN bases range from 107 to 1,911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9d678bbcd3800122"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8048113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ac140da83453e22">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3925457729"/>
              </p:ext>
            </p:extLst>
          </p:nvPr>
        </p:nvGraphicFramePr>
        <p:xfrm>
          <a:off x="16429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37646" y="501322"/>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7" name="Title 4">
            <a:extLst>
              <a:ext uri="{FF2B5EF4-FFF2-40B4-BE49-F238E27FC236}">
                <a16:creationId xmlns:a16="http://schemas.microsoft.com/office/drawing/2014/main" id="{B10DAF57-FF59-9B65-028C-0E863444962E}"/>
              </a:ext>
            </a:extLst>
          </p:cNvPr>
          <p:cNvSpPr>
            <a:spLocks noGrp="1"/>
          </p:cNvSpPr>
          <p:nvPr>
            <p:ph type="title"/>
          </p:nvPr>
        </p:nvSpPr>
        <p:spPr>
          <a:xfrm>
            <a:off x="418834" y="85604"/>
            <a:ext cx="9341700" cy="555912"/>
          </a:xfrm>
        </p:spPr>
        <p:txBody>
          <a:bodyPr/>
          <a:lstStyle/>
          <a:p>
            <a:pPr>
              <a:lnSpc>
                <a:spcPct val="118000"/>
              </a:lnSpc>
              <a:spcBef>
                <a:spcPts val="600"/>
              </a:spcBef>
            </a:pPr>
            <a:r>
              <a:rPr lang="en-GB" sz="2500" dirty="0"/>
              <a:t>Method of contacting GP practice</a:t>
            </a:r>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4433fec31f6a0a4">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187881109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Q11. What happened when you phoned your GP practice on that occasion?</a:t>
            </a:r>
            <a:endParaRPr lang="en-GB" sz="16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c0afa12ef1e71993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618837220"/>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last tried to contact their practice by phone. National (476,168); ICS 2024 (12,769); PCN bases range from 66 to 1,197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c0afa12ef1e71993"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228329876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777d535245f71993">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958704009"/>
              </p:ext>
            </p:extLst>
          </p:nvPr>
        </p:nvGraphicFramePr>
        <p:xfrm>
          <a:off x="22633"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2" name="TextBox 1">
            <a:extLst>
              <a:ext uri="{FF2B5EF4-FFF2-40B4-BE49-F238E27FC236}">
                <a16:creationId xmlns:a16="http://schemas.microsoft.com/office/drawing/2014/main" id="{162FFB98-A4E6-B2CF-9283-985ECAB82562}"/>
              </a:ext>
            </a:extLst>
          </p:cNvPr>
          <p:cNvSpPr txBox="1"/>
          <p:nvPr/>
        </p:nvSpPr>
        <p:spPr>
          <a:xfrm>
            <a:off x="364805" y="496717"/>
            <a:ext cx="11444283"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sp>
        <p:nvSpPr>
          <p:cNvPr id="7" name="Title 4">
            <a:extLst>
              <a:ext uri="{FF2B5EF4-FFF2-40B4-BE49-F238E27FC236}">
                <a16:creationId xmlns:a16="http://schemas.microsoft.com/office/drawing/2014/main" id="{384F3177-8E4C-B826-EBAA-C10DF3991796}"/>
              </a:ext>
            </a:extLst>
          </p:cNvPr>
          <p:cNvSpPr>
            <a:spLocks noGrp="1"/>
          </p:cNvSpPr>
          <p:nvPr>
            <p:ph type="title"/>
          </p:nvPr>
        </p:nvSpPr>
        <p:spPr>
          <a:xfrm>
            <a:off x="437230" y="90416"/>
            <a:ext cx="9341700" cy="555912"/>
          </a:xfrm>
        </p:spPr>
        <p:txBody>
          <a:bodyPr/>
          <a:lstStyle/>
          <a:p>
            <a:pPr>
              <a:lnSpc>
                <a:spcPct val="118000"/>
              </a:lnSpc>
              <a:spcBef>
                <a:spcPts val="600"/>
              </a:spcBef>
            </a:pPr>
            <a:r>
              <a:rPr lang="en-GB" sz="2500" dirty="0"/>
              <a:t>Outcome of phoning GP practice</a:t>
            </a:r>
          </a:p>
        </p:txBody>
      </p:sp>
    </p:spTree>
    <p:extLst>
      <p:ext uri="{BB962C8B-B14F-4D97-AF65-F5344CB8AC3E}">
        <p14:creationId xmlns:p14="http://schemas.microsoft.com/office/powerpoint/2010/main" val="334686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52b34a4f7f7dd2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38484563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9a4bf291da83521">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62762788"/>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03617"/>
            <a:ext cx="3459162"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59" name="D_1c558f50cfa3cd21">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08944888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c85a708bc697dd21">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1739383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0385eba2e75621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75543558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e6caabde1f81a50d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437624495"/>
              </p:ext>
            </p:extLst>
          </p:nvPr>
        </p:nvGraphicFramePr>
        <p:xfrm>
          <a:off x="373761" y="571439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except those whose call was not answered. Patients who selected 'I couldn't contact my practice' have been excluded. National (637,717); ICS 2024 (19,178); PCN bases range from 106 to 1,791</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e6caabde1f81a50d"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44589531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0385eba2e75621"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26844975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8280307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753511102"/>
              </p:ext>
            </p:extLst>
          </p:nvPr>
        </p:nvGraphicFramePr>
        <p:xfrm>
          <a:off x="4295216"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fa8892429c9ddd21">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1037151763"/>
              </p:ext>
            </p:extLst>
          </p:nvPr>
        </p:nvGraphicFramePr>
        <p:xfrm>
          <a:off x="4503359"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c8bcd89536f7dd21">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1560175612"/>
              </p:ext>
            </p:extLst>
          </p:nvPr>
        </p:nvGraphicFramePr>
        <p:xfrm>
          <a:off x="333439"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2" name="TextBox 1">
            <a:extLst>
              <a:ext uri="{FF2B5EF4-FFF2-40B4-BE49-F238E27FC236}">
                <a16:creationId xmlns:a16="http://schemas.microsoft.com/office/drawing/2014/main" id="{D7B6DBA1-8654-DE25-B8B5-3A1FB0C8B173}"/>
              </a:ext>
            </a:extLst>
          </p:cNvPr>
          <p:cNvSpPr txBox="1"/>
          <p:nvPr/>
        </p:nvSpPr>
        <p:spPr>
          <a:xfrm>
            <a:off x="355655" y="499583"/>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13BAFFAC-D9B7-214B-1089-E9F2EAF0EFFD}"/>
              </a:ext>
            </a:extLst>
          </p:cNvPr>
          <p:cNvSpPr>
            <a:spLocks noGrp="1"/>
          </p:cNvSpPr>
          <p:nvPr>
            <p:ph type="title"/>
          </p:nvPr>
        </p:nvSpPr>
        <p:spPr>
          <a:xfrm>
            <a:off x="437230" y="88533"/>
            <a:ext cx="9615847" cy="555912"/>
          </a:xfrm>
        </p:spPr>
        <p:txBody>
          <a:bodyPr/>
          <a:lstStyle/>
          <a:p>
            <a:pPr>
              <a:lnSpc>
                <a:spcPct val="118000"/>
              </a:lnSpc>
              <a:spcBef>
                <a:spcPts val="600"/>
              </a:spcBef>
            </a:pPr>
            <a:r>
              <a:rPr lang="en-GB" sz="2500" dirty="0"/>
              <a:t>Next step in dealing with request after contacting GP practice</a:t>
            </a:r>
          </a:p>
        </p:txBody>
      </p:sp>
    </p:spTree>
    <p:extLst>
      <p:ext uri="{BB962C8B-B14F-4D97-AF65-F5344CB8AC3E}">
        <p14:creationId xmlns:p14="http://schemas.microsoft.com/office/powerpoint/2010/main" val="685316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Q12. Once you had contacted your GP practice, did you know what the next step in dealing with your request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57e3de0c538f0aa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8212048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a173a1d32cc9baac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21949551"/>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HERITAGE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STOCKWELLBEING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FIVEWAYS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BECKENHAM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a173a1d32cc9baac"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8468507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9667500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knew what the next step would be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59917271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2acfaae4ef970aa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29727356"/>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except those whose call was not answered. Patients who selected 'I couldn't contact my practice' have been excluded. National (637,717); ICS 2024 (19,178); PCN bases range from 106 to 1,791</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2acfaae4ef970aac"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455530300"/>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%Yes</a:t>
            </a:r>
          </a:p>
        </p:txBody>
      </p:sp>
      <p:sp>
        <p:nvSpPr>
          <p:cNvPr id="6" name="Title 4">
            <a:extLst>
              <a:ext uri="{FF2B5EF4-FFF2-40B4-BE49-F238E27FC236}">
                <a16:creationId xmlns:a16="http://schemas.microsoft.com/office/drawing/2014/main" id="{0542DD07-A146-8303-355B-AB20134A41EF}"/>
              </a:ext>
            </a:extLst>
          </p:cNvPr>
          <p:cNvSpPr>
            <a:spLocks noGrp="1"/>
          </p:cNvSpPr>
          <p:nvPr>
            <p:ph type="title"/>
          </p:nvPr>
        </p:nvSpPr>
        <p:spPr>
          <a:xfrm>
            <a:off x="450000" y="125276"/>
            <a:ext cx="10410505" cy="919680"/>
          </a:xfrm>
        </p:spPr>
        <p:txBody>
          <a:bodyPr/>
          <a:lstStyle/>
          <a:p>
            <a:r>
              <a:rPr lang="en-GB" sz="2500" dirty="0"/>
              <a:t>Next step in dealing with request after contacting GP practice:</a:t>
            </a:r>
            <a:br>
              <a:rPr lang="en-GB" sz="2500" dirty="0"/>
            </a:br>
            <a:r>
              <a:rPr lang="en-GB" sz="2500" dirty="0"/>
              <a:t>how the results vary by PCN within the ICS</a:t>
            </a:r>
            <a:endParaRPr lang="en-GB" sz="2500" dirty="0">
              <a:highlight>
                <a:srgbClr val="F1BE48"/>
              </a:highlight>
            </a:endParaRPr>
          </a:p>
        </p:txBody>
      </p:sp>
      <p:sp>
        <p:nvSpPr>
          <p:cNvPr id="7" name="TextBox 6">
            <a:extLst>
              <a:ext uri="{FF2B5EF4-FFF2-40B4-BE49-F238E27FC236}">
                <a16:creationId xmlns:a16="http://schemas.microsoft.com/office/drawing/2014/main" id="{A8E25AB4-2D6D-524C-8A3C-3D0AB7ECA0C4}"/>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4885874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5b6f1f6906b737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26901108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Less than two days</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ba1b84f238edb7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33900541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Less than two days </a:t>
                      </a:r>
                    </a:p>
                  </a:txBody>
                  <a:tcPr marL="0" marR="0">
                    <a:solidFill>
                      <a:srgbClr val="0563C1"/>
                    </a:solidFill>
                  </a:tcPr>
                </a:tc>
                <a:tc>
                  <a:txBody>
                    <a:bodyPr/>
                    <a:lstStyle/>
                    <a:p>
                      <a:pPr algn="ctr"/>
                      <a:r>
                        <a:rPr lang="en-GB" sz="1000" dirty="0"/>
                        <a:t>After two or more days</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10943" y="4913614"/>
            <a:ext cx="346306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Less than two days </a:t>
            </a:r>
          </a:p>
        </p:txBody>
      </p:sp>
      <p:graphicFrame>
        <p:nvGraphicFramePr>
          <p:cNvPr id="59" name="D_05e63fd94ac63376">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752591167"/>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9669d42b3a2e376">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81308078"/>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c291f87d8bd7376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634933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e9ced6469ba8886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60202593"/>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knew what the next step in dealing with their request would be. Patients who selected 'I can't remember' have been excluded. National (508,714); ICS 2024 (14,735); PCN bases range from 83 to 1,394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e9ced6469ba8886"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66431203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ec291f87d8bd7376"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8133288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1599652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15547" cy="677108"/>
          </a:xfrm>
          <a:prstGeom prst="rect">
            <a:avLst/>
          </a:prstGeom>
          <a:noFill/>
        </p:spPr>
        <p:txBody>
          <a:bodyPr wrap="square" lIns="0" tIns="0" rIns="0" bIns="0" rtlCol="0">
            <a:spAutoFit/>
          </a:bodyPr>
          <a:lstStyle/>
          <a:p>
            <a:r>
              <a:rPr lang="en-GB" sz="1600" b="1" dirty="0"/>
              <a:t>ICS result over time </a:t>
            </a:r>
          </a:p>
          <a:p>
            <a:r>
              <a:rPr lang="en-GB" sz="1200" dirty="0"/>
              <a:t>(2024 results are the start of a new time series)</a:t>
            </a:r>
          </a:p>
          <a:p>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078443585"/>
              </p:ext>
            </p:extLst>
          </p:nvPr>
        </p:nvGraphicFramePr>
        <p:xfrm>
          <a:off x="4316395" y="2307456"/>
          <a:ext cx="3471702" cy="2396835"/>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60165fc131aa8376">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357333809"/>
              </p:ext>
            </p:extLst>
          </p:nvPr>
        </p:nvGraphicFramePr>
        <p:xfrm>
          <a:off x="4495524" y="2413516"/>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9c030823787db376">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8514664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a:p>
            <a:pPr algn="l"/>
            <a:endParaRPr lang="en-GB" sz="800" dirty="0">
              <a:latin typeface="+mn-lt"/>
            </a:endParaRPr>
          </a:p>
        </p:txBody>
      </p:sp>
      <p:sp>
        <p:nvSpPr>
          <p:cNvPr id="2" name="TextBox 1">
            <a:extLst>
              <a:ext uri="{FF2B5EF4-FFF2-40B4-BE49-F238E27FC236}">
                <a16:creationId xmlns:a16="http://schemas.microsoft.com/office/drawing/2014/main" id="{D7B6DBA1-8654-DE25-B8B5-3A1FB0C8B173}"/>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8A5B3179-CD0C-2C9A-DB13-B54B24E48016}"/>
              </a:ext>
            </a:extLst>
          </p:cNvPr>
          <p:cNvSpPr>
            <a:spLocks noGrp="1"/>
          </p:cNvSpPr>
          <p:nvPr>
            <p:ph type="title"/>
          </p:nvPr>
        </p:nvSpPr>
        <p:spPr>
          <a:xfrm>
            <a:off x="437230" y="85724"/>
            <a:ext cx="9615847" cy="555912"/>
          </a:xfrm>
        </p:spPr>
        <p:txBody>
          <a:bodyPr/>
          <a:lstStyle/>
          <a:p>
            <a:pPr>
              <a:lnSpc>
                <a:spcPct val="118000"/>
              </a:lnSpc>
              <a:spcBef>
                <a:spcPts val="600"/>
              </a:spcBef>
            </a:pPr>
            <a:r>
              <a:rPr lang="en-GB" sz="2500" dirty="0"/>
              <a:t>Time taken to know next step</a:t>
            </a:r>
          </a:p>
        </p:txBody>
      </p:sp>
    </p:spTree>
    <p:extLst>
      <p:ext uri="{BB962C8B-B14F-4D97-AF65-F5344CB8AC3E}">
        <p14:creationId xmlns:p14="http://schemas.microsoft.com/office/powerpoint/2010/main" val="4174986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26</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Q13. How soon after you contacted your GP practice did you know what the next step would be?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3ba10fc0a64a775">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2999832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5f943967e4a775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32537271"/>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THE CRAYS COLLABORATIVE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LEWISHAM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APLOS HEALTH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CROXTED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5f943967e4a775"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406871778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516480532"/>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knew what the next step would be in ‘less than two days’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9878570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7b1a19d1c064a775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11945570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knew what the next step in dealing with their request would be. Patients who selected 'I can't remember' have been excluded. National (508,714); ICS 2024 (14,735); PCN bases range from 83 to 1,394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7b1a19d1c064a775"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6243676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%Less than two days = %There and then + %Later on the same day + %The next day </a:t>
            </a:r>
          </a:p>
        </p:txBody>
      </p:sp>
      <p:sp>
        <p:nvSpPr>
          <p:cNvPr id="6" name="Title 4">
            <a:extLst>
              <a:ext uri="{FF2B5EF4-FFF2-40B4-BE49-F238E27FC236}">
                <a16:creationId xmlns:a16="http://schemas.microsoft.com/office/drawing/2014/main" id="{3FBFA4CB-7EAF-4848-22F6-C131F5AEEEB2}"/>
              </a:ext>
            </a:extLst>
          </p:cNvPr>
          <p:cNvSpPr>
            <a:spLocks noGrp="1"/>
          </p:cNvSpPr>
          <p:nvPr>
            <p:ph type="title"/>
          </p:nvPr>
        </p:nvSpPr>
        <p:spPr>
          <a:xfrm>
            <a:off x="437230" y="119524"/>
            <a:ext cx="10410505" cy="919680"/>
          </a:xfrm>
        </p:spPr>
        <p:txBody>
          <a:bodyPr/>
          <a:lstStyle/>
          <a:p>
            <a:r>
              <a:rPr lang="en-GB" sz="2500" dirty="0"/>
              <a:t>Time taken to know next step:</a:t>
            </a:r>
            <a:br>
              <a:rPr lang="en-GB" sz="2500" dirty="0"/>
            </a:br>
            <a:r>
              <a:rPr lang="en-GB" sz="2500" dirty="0"/>
              <a:t>how the results vary by PCN within the ICS</a:t>
            </a:r>
            <a:endParaRPr lang="en-GB" sz="2500" dirty="0">
              <a:highlight>
                <a:srgbClr val="F1BE48"/>
              </a:highlight>
            </a:endParaRPr>
          </a:p>
        </p:txBody>
      </p:sp>
      <p:sp>
        <p:nvSpPr>
          <p:cNvPr id="8" name="TextBox 7">
            <a:extLst>
              <a:ext uri="{FF2B5EF4-FFF2-40B4-BE49-F238E27FC236}">
                <a16:creationId xmlns:a16="http://schemas.microsoft.com/office/drawing/2014/main" id="{8E735DD6-082B-C5B9-E854-2298E9B446D7}"/>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337149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8788b912b95d4e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863813108"/>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c2a2bfae430b4e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76166194"/>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04443"/>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bc87c1e489d28e0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97554034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b71afee67428e0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95382261"/>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39094c1fa94a2e0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5419170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cf7f150afd73fd4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1383053769"/>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contact their GP practice since being registered. National (680,060); ICS 2024 (20,628); PCN bases range from 107 to 1,929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cf7f150afd73fd4"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8301036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39094c1fa94a2e0d"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77670831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8147391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3106737217"/>
              </p:ext>
            </p:extLst>
          </p:nvPr>
        </p:nvGraphicFramePr>
        <p:xfrm>
          <a:off x="4307755" y="2324402"/>
          <a:ext cx="3471702" cy="2361612"/>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9f8624ba2ed90a22">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278691486"/>
              </p:ext>
            </p:extLst>
          </p:nvPr>
        </p:nvGraphicFramePr>
        <p:xfrm>
          <a:off x="4495820" y="2417177"/>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8fe663eea32e04e2">
            <a:extLst>
              <a:ext uri="{FF2B5EF4-FFF2-40B4-BE49-F238E27FC236}">
                <a16:creationId xmlns:a16="http://schemas.microsoft.com/office/drawing/2014/main" id="{811982B7-7F58-09FC-98DF-2F1309CCCF47}"/>
              </a:ext>
            </a:extLst>
          </p:cNvPr>
          <p:cNvGraphicFramePr>
            <a:graphicFrameLocks/>
          </p:cNvGraphicFramePr>
          <p:nvPr>
            <p:extLst>
              <p:ext uri="{D42A27DB-BD31-4B8C-83A1-F6EECF244321}">
                <p14:modId xmlns:p14="http://schemas.microsoft.com/office/powerpoint/2010/main" val="768043691"/>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3A40E777-BA1A-6905-2369-9B641A49DE17}"/>
              </a:ext>
            </a:extLst>
          </p:cNvPr>
          <p:cNvSpPr>
            <a:spLocks noGrp="1"/>
          </p:cNvSpPr>
          <p:nvPr>
            <p:ph type="title"/>
          </p:nvPr>
        </p:nvSpPr>
        <p:spPr>
          <a:xfrm>
            <a:off x="437230" y="90378"/>
            <a:ext cx="9615847" cy="555912"/>
          </a:xfrm>
        </p:spPr>
        <p:txBody>
          <a:bodyPr/>
          <a:lstStyle/>
          <a:p>
            <a:pPr>
              <a:lnSpc>
                <a:spcPct val="118000"/>
              </a:lnSpc>
              <a:spcBef>
                <a:spcPts val="600"/>
              </a:spcBef>
            </a:pPr>
            <a:r>
              <a:rPr lang="en-GB" sz="2500" dirty="0"/>
              <a:t>Overall experience of contacting GP practice</a:t>
            </a:r>
          </a:p>
        </p:txBody>
      </p:sp>
      <p:sp>
        <p:nvSpPr>
          <p:cNvPr id="9" name="TextBox 8">
            <a:extLst>
              <a:ext uri="{FF2B5EF4-FFF2-40B4-BE49-F238E27FC236}">
                <a16:creationId xmlns:a16="http://schemas.microsoft.com/office/drawing/2014/main" id="{CC61BD2A-99A5-2B9F-A0DF-1CBD2A56AAF0}"/>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3656170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Overall, how would you describe your experience of contacting your GP practice on this occasion?</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358c1f32d6345e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397180482"/>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bf0d57086055e3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620767409"/>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FIVE ELMS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BECKENHAM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4bf0d57086055e3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269744905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41113883"/>
              </p:ext>
            </p:extLst>
          </p:nvPr>
        </p:nvGraphicFramePr>
        <p:xfrm>
          <a:off x="545472" y="1893888"/>
          <a:ext cx="8021011" cy="51816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400" b="1" dirty="0">
                          <a:solidFill>
                            <a:schemeClr val="tx1"/>
                          </a:solidFill>
                        </a:rPr>
                        <a:t>Percentage of patients saying their overall experience of contacting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1315863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ed4c74285fe05e3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66384124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contact their GP practice since being registered. National (680,060); ICS 2024 (20,628); PCN bases range from 107 to 1,929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ed4c74285fe05e3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134113111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p:txBody>
      </p:sp>
      <p:sp>
        <p:nvSpPr>
          <p:cNvPr id="4" name="TextBox 3">
            <a:extLst>
              <a:ext uri="{FF2B5EF4-FFF2-40B4-BE49-F238E27FC236}">
                <a16:creationId xmlns:a16="http://schemas.microsoft.com/office/drawing/2014/main" id="{4C91FAAC-4374-332E-31E8-984A1EA664A6}"/>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7" name="Title 4">
            <a:extLst>
              <a:ext uri="{FF2B5EF4-FFF2-40B4-BE49-F238E27FC236}">
                <a16:creationId xmlns:a16="http://schemas.microsoft.com/office/drawing/2014/main" id="{A088B82A-D30D-77EE-30C7-2BA6BFBAADA9}"/>
              </a:ext>
            </a:extLst>
          </p:cNvPr>
          <p:cNvSpPr>
            <a:spLocks noGrp="1"/>
          </p:cNvSpPr>
          <p:nvPr>
            <p:ph type="title"/>
          </p:nvPr>
        </p:nvSpPr>
        <p:spPr>
          <a:xfrm>
            <a:off x="450000" y="98216"/>
            <a:ext cx="10410505" cy="919680"/>
          </a:xfrm>
        </p:spPr>
        <p:txBody>
          <a:bodyPr/>
          <a:lstStyle/>
          <a:p>
            <a:r>
              <a:rPr lang="en-GB" sz="2500" dirty="0"/>
              <a:t>Overall experience of contacting GP practice: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29524082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Last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3dcb7b0e75da7a5b">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4757416"/>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c676c2d72973a5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435119567"/>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About right </a:t>
            </a:r>
          </a:p>
        </p:txBody>
      </p:sp>
      <p:graphicFrame>
        <p:nvGraphicFramePr>
          <p:cNvPr id="59" name="D_5b25ad0cad0d3a5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689904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0" name="D_037b96abc96f7a5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2127956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1" name="D_0ac1d0d608e83a5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0817639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1790398697c3ec3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76630524"/>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have been excluded. National (610,869); ICS 2024 (18,245); PCN bases range from 93 to 1,696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1790398697c3ec3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399528732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0ac1d0d608e83a5b"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8674166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108941025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3301356"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85564254"/>
              </p:ext>
            </p:extLst>
          </p:nvPr>
        </p:nvGraphicFramePr>
        <p:xfrm>
          <a:off x="4307756" y="2266572"/>
          <a:ext cx="3471702" cy="2400127"/>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726373e9aef23a5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23189750"/>
              </p:ext>
            </p:extLst>
          </p:nvPr>
        </p:nvGraphicFramePr>
        <p:xfrm>
          <a:off x="4498552" y="2386841"/>
          <a:ext cx="3002090" cy="2271754"/>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0" name="D_9a2042150e59ee5b">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86444367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6" name="Title 4">
            <a:extLst>
              <a:ext uri="{FF2B5EF4-FFF2-40B4-BE49-F238E27FC236}">
                <a16:creationId xmlns:a16="http://schemas.microsoft.com/office/drawing/2014/main" id="{7B9ADF42-A4DE-3241-E8A2-F9F283D74FFC}"/>
              </a:ext>
            </a:extLst>
          </p:cNvPr>
          <p:cNvSpPr>
            <a:spLocks noGrp="1"/>
          </p:cNvSpPr>
          <p:nvPr>
            <p:ph type="title"/>
          </p:nvPr>
        </p:nvSpPr>
        <p:spPr>
          <a:xfrm>
            <a:off x="442913" y="76382"/>
            <a:ext cx="9615847" cy="555912"/>
          </a:xfrm>
        </p:spPr>
        <p:txBody>
          <a:bodyPr/>
          <a:lstStyle/>
          <a:p>
            <a:pPr>
              <a:lnSpc>
                <a:spcPct val="118000"/>
              </a:lnSpc>
              <a:spcBef>
                <a:spcPts val="600"/>
              </a:spcBef>
            </a:pPr>
            <a:r>
              <a:rPr lang="en-GB" sz="2500" dirty="0"/>
              <a:t>How patients felt about appointment wait time</a:t>
            </a:r>
          </a:p>
        </p:txBody>
      </p:sp>
      <p:sp>
        <p:nvSpPr>
          <p:cNvPr id="7" name="TextBox 6">
            <a:extLst>
              <a:ext uri="{FF2B5EF4-FFF2-40B4-BE49-F238E27FC236}">
                <a16:creationId xmlns:a16="http://schemas.microsoft.com/office/drawing/2014/main" id="{7A672F7E-511C-410A-2917-C55FD553D3C8}"/>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Tree>
    <p:extLst>
      <p:ext uri="{BB962C8B-B14F-4D97-AF65-F5344CB8AC3E}">
        <p14:creationId xmlns:p14="http://schemas.microsoft.com/office/powerpoint/2010/main" val="1416941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Q21. How do you feel about how long you waited for your appointment?</a:t>
            </a:r>
            <a:endParaRPr lang="en-GB" sz="15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c29e36b695e14f7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6229874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8ed7ac0c5fc14f7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703441987"/>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LEWISHAM ALLIANCE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HAYES WICK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STREATHAM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22" name="D_8ed7ac0c5fc14f71"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41241423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728985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who felt the wait time for their appointment was ‘about right’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905347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b4641005949a4f7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08309553"/>
              </p:ext>
            </p:extLst>
          </p:nvPr>
        </p:nvGraphicFramePr>
        <p:xfrm>
          <a:off x="622466" y="5713838"/>
          <a:ext cx="8412645" cy="30480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'I don't know' have been excluded. National (610,869); ICS 2024 (18,245); PCN bases range from 93 to 1,696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b4641005949a4f71"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864683924"/>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%About right</a:t>
            </a:r>
          </a:p>
        </p:txBody>
      </p:sp>
      <p:sp>
        <p:nvSpPr>
          <p:cNvPr id="4" name="TextBox 3">
            <a:extLst>
              <a:ext uri="{FF2B5EF4-FFF2-40B4-BE49-F238E27FC236}">
                <a16:creationId xmlns:a16="http://schemas.microsoft.com/office/drawing/2014/main" id="{792A8EC4-5112-5EA7-5084-E05B86F8EEBE}"/>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F37CA72F-BBA4-23A5-469F-80EA1DA77AB0}"/>
              </a:ext>
            </a:extLst>
          </p:cNvPr>
          <p:cNvSpPr>
            <a:spLocks noGrp="1"/>
          </p:cNvSpPr>
          <p:nvPr>
            <p:ph type="title"/>
          </p:nvPr>
        </p:nvSpPr>
        <p:spPr>
          <a:xfrm>
            <a:off x="450000" y="99995"/>
            <a:ext cx="10410505" cy="919680"/>
          </a:xfrm>
        </p:spPr>
        <p:txBody>
          <a:bodyPr/>
          <a:lstStyle/>
          <a:p>
            <a:r>
              <a:rPr lang="en-GB" sz="2500" dirty="0"/>
              <a:t>How patients felt about appointment wait time:</a:t>
            </a:r>
            <a:br>
              <a:rPr lang="en-GB" sz="2500" dirty="0"/>
            </a:br>
            <a:r>
              <a:rPr lang="en-GB" sz="2500" dirty="0"/>
              <a:t>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304202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C711A0-3582-CD73-E062-69DB956E9C83}"/>
            </a:ext>
          </a:extLst>
        </p:cNvPr>
        <p:cNvGrpSpPr/>
        <p:nvPr/>
      </p:nvGrpSpPr>
      <p:grpSpPr>
        <a:xfrm>
          <a:off x="0" y="0"/>
          <a:ext cx="0" cy="0"/>
          <a:chOff x="0" y="0"/>
          <a:chExt cx="0" cy="0"/>
        </a:xfrm>
      </p:grpSpPr>
      <p:graphicFrame>
        <p:nvGraphicFramePr>
          <p:cNvPr id="18" name="D_354357730cbb6551">
            <a:extLst>
              <a:ext uri="{FF2B5EF4-FFF2-40B4-BE49-F238E27FC236}">
                <a16:creationId xmlns:a16="http://schemas.microsoft.com/office/drawing/2014/main" id="{AF5FFDF4-CA33-0ECC-7DD6-F86864DB3F8E}"/>
              </a:ext>
            </a:extLst>
          </p:cNvPr>
          <p:cNvGraphicFramePr/>
          <p:nvPr>
            <p:extLst>
              <p:ext uri="{D42A27DB-BD31-4B8C-83A1-F6EECF244321}">
                <p14:modId xmlns:p14="http://schemas.microsoft.com/office/powerpoint/2010/main" val="168142374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D_16b50b343e822b51">
            <a:extLst>
              <a:ext uri="{FF2B5EF4-FFF2-40B4-BE49-F238E27FC236}">
                <a16:creationId xmlns:a16="http://schemas.microsoft.com/office/drawing/2014/main" id="{EA22ED58-20EC-FF32-5E79-12A8ECB130B9}"/>
              </a:ext>
            </a:extLst>
          </p:cNvPr>
          <p:cNvGraphicFramePr/>
          <p:nvPr>
            <p:extLst>
              <p:ext uri="{D42A27DB-BD31-4B8C-83A1-F6EECF244321}">
                <p14:modId xmlns:p14="http://schemas.microsoft.com/office/powerpoint/2010/main" val="3394062709"/>
              </p:ext>
            </p:extLst>
          </p:nvPr>
        </p:nvGraphicFramePr>
        <p:xfrm>
          <a:off x="267328" y="1768128"/>
          <a:ext cx="9777607" cy="3452260"/>
        </p:xfrm>
        <a:graphic>
          <a:graphicData uri="http://schemas.openxmlformats.org/drawingml/2006/chart">
            <c:chart xmlns:c="http://schemas.openxmlformats.org/drawingml/2006/chart" xmlns:r="http://schemas.openxmlformats.org/officeDocument/2006/relationships" r:id="rId4"/>
          </a:graphicData>
        </a:graphic>
      </p:graphicFrame>
      <p:sp>
        <p:nvSpPr>
          <p:cNvPr id="16" name="Slide Number Placeholder 15">
            <a:extLst>
              <a:ext uri="{FF2B5EF4-FFF2-40B4-BE49-F238E27FC236}">
                <a16:creationId xmlns:a16="http://schemas.microsoft.com/office/drawing/2014/main" id="{33DF9D5C-93D4-C449-20B9-1935A8441DE4}"/>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D6E006E0-3D24-A87D-64CC-4A98F9C37840}"/>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prstClr val="white"/>
                </a:solidFill>
                <a:effectLst/>
                <a:uLnTx/>
                <a:uFillTx/>
                <a:latin typeface="Arial"/>
                <a:ea typeface="+mn-ea"/>
                <a:cs typeface="+mn-cs"/>
              </a:rPr>
              <a:t>Q22. How did the appointment take place?</a:t>
            </a:r>
            <a:endParaRPr kumimoji="0" lang="en-GB" sz="1500" b="0" i="0" u="none" strike="noStrike" kern="1200" cap="none" spc="0" normalizeH="0" baseline="0" noProof="0" dirty="0">
              <a:ln>
                <a:noFill/>
              </a:ln>
              <a:solidFill>
                <a:prstClr val="white"/>
              </a:solidFill>
              <a:effectLst/>
              <a:uLnTx/>
              <a:uFillTx/>
              <a:latin typeface="Arial"/>
              <a:ea typeface="+mn-ea"/>
              <a:cs typeface="+mn-cs"/>
            </a:endParaRPr>
          </a:p>
        </p:txBody>
      </p:sp>
      <p:sp>
        <p:nvSpPr>
          <p:cNvPr id="46" name="Rectangle 45">
            <a:extLst>
              <a:ext uri="{FF2B5EF4-FFF2-40B4-BE49-F238E27FC236}">
                <a16:creationId xmlns:a16="http://schemas.microsoft.com/office/drawing/2014/main" id="{734E0FC3-4961-7146-973D-039E27AFEF45}"/>
              </a:ext>
            </a:extLst>
          </p:cNvPr>
          <p:cNvSpPr/>
          <p:nvPr/>
        </p:nvSpPr>
        <p:spPr>
          <a:xfrm>
            <a:off x="622466" y="602854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4E8EEBE9-0682-FB9C-4807-BEEEA3E6F99F}"/>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418834" y="5994993"/>
            <a:ext cx="253279" cy="253279"/>
          </a:xfrm>
          <a:prstGeom prst="rect">
            <a:avLst/>
          </a:prstGeom>
        </p:spPr>
      </p:pic>
      <p:graphicFrame>
        <p:nvGraphicFramePr>
          <p:cNvPr id="9" name="D_fcbb353f46483b51" hidden="1">
            <a:extLst>
              <a:ext uri="{FF2B5EF4-FFF2-40B4-BE49-F238E27FC236}">
                <a16:creationId xmlns:a16="http://schemas.microsoft.com/office/drawing/2014/main" id="{5FC6C057-CCE6-38B7-2E65-CA4B8F600332}"/>
              </a:ext>
            </a:extLst>
          </p:cNvPr>
          <p:cNvGraphicFramePr/>
          <p:nvPr>
            <p:extLst>
              <p:ext uri="{D42A27DB-BD31-4B8C-83A1-F6EECF244321}">
                <p14:modId xmlns:p14="http://schemas.microsoft.com/office/powerpoint/2010/main" val="2736256412"/>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2E0E5BA0-B0F1-58B0-E596-DBF059C77D72}"/>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6454D766-FF91-F7F3-6040-DC65788ADD66}"/>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3" name="D_fcbb353f46483b51_CalcTable">
            <a:extLst>
              <a:ext uri="{FF2B5EF4-FFF2-40B4-BE49-F238E27FC236}">
                <a16:creationId xmlns:a16="http://schemas.microsoft.com/office/drawing/2014/main" id="{E4D35EC6-907A-635C-285C-5430B27686DC}"/>
              </a:ext>
            </a:extLst>
          </p:cNvPr>
          <p:cNvGraphicFramePr>
            <a:graphicFrameLocks noGrp="1"/>
          </p:cNvGraphicFramePr>
          <p:nvPr>
            <p:extLst>
              <p:ext uri="{D42A27DB-BD31-4B8C-83A1-F6EECF244321}">
                <p14:modId xmlns:p14="http://schemas.microsoft.com/office/powerpoint/2010/main" val="388042321"/>
              </p:ext>
            </p:extLst>
          </p:nvPr>
        </p:nvGraphicFramePr>
        <p:xfrm>
          <a:off x="545473" y="5645871"/>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National (666,169); ICS 2024 (20,126); PCN bases range from 104 to 1,886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5" name="TextBox 4">
            <a:extLst>
              <a:ext uri="{FF2B5EF4-FFF2-40B4-BE49-F238E27FC236}">
                <a16:creationId xmlns:a16="http://schemas.microsoft.com/office/drawing/2014/main" id="{40C82FEB-3ABF-D90E-0D61-C93427B17902}"/>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DCE6E789-FB52-6BE4-544F-37FAB37B9B06}"/>
              </a:ext>
            </a:extLst>
          </p:cNvPr>
          <p:cNvSpPr>
            <a:spLocks noGrp="1"/>
          </p:cNvSpPr>
          <p:nvPr>
            <p:ph type="title"/>
          </p:nvPr>
        </p:nvSpPr>
        <p:spPr>
          <a:xfrm>
            <a:off x="418834" y="89757"/>
            <a:ext cx="9341700" cy="555912"/>
          </a:xfrm>
        </p:spPr>
        <p:txBody>
          <a:bodyPr/>
          <a:lstStyle/>
          <a:p>
            <a:pPr>
              <a:lnSpc>
                <a:spcPct val="118000"/>
              </a:lnSpc>
              <a:spcBef>
                <a:spcPts val="600"/>
              </a:spcBef>
            </a:pPr>
            <a:r>
              <a:rPr lang="en-GB" sz="2500" dirty="0"/>
              <a:t>Type of appointment</a:t>
            </a:r>
          </a:p>
        </p:txBody>
      </p:sp>
    </p:spTree>
    <p:extLst>
      <p:ext uri="{BB962C8B-B14F-4D97-AF65-F5344CB8AC3E}">
        <p14:creationId xmlns:p14="http://schemas.microsoft.com/office/powerpoint/2010/main" val="3580928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During your last appointment, how good was the healthcare professional at listening to you?</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90908445d83c30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7688384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9ae7491c83743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7949812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12e3737db48cc10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291310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019e1ddd0d3bc30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5669493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c18e43185f1c30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8181811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e8c4c81d6a654f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372673811"/>
              </p:ext>
            </p:extLst>
          </p:nvPr>
        </p:nvGraphicFramePr>
        <p:xfrm>
          <a:off x="524859" y="573749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(661,822); ICS 2024 (19,906); PCN bases range from 102 to 1,866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e8c4c81d6a654f5"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4301324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c18e43185f1c307"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380241674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9225122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2085264731"/>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ef631b7d744c8307">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315753983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73b7863af43ea1a">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92108904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 name="TextBox 1">
            <a:extLst>
              <a:ext uri="{FF2B5EF4-FFF2-40B4-BE49-F238E27FC236}">
                <a16:creationId xmlns:a16="http://schemas.microsoft.com/office/drawing/2014/main" id="{ED858298-DCA9-8DC9-3EED-919F84ACE6FE}"/>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E3780555-8A94-BCC6-A038-0BD9980A8F62}"/>
              </a:ext>
            </a:extLst>
          </p:cNvPr>
          <p:cNvSpPr>
            <a:spLocks noGrp="1"/>
          </p:cNvSpPr>
          <p:nvPr>
            <p:ph type="title"/>
          </p:nvPr>
        </p:nvSpPr>
        <p:spPr>
          <a:xfrm>
            <a:off x="483922" y="115997"/>
            <a:ext cx="9341700" cy="555912"/>
          </a:xfrm>
        </p:spPr>
        <p:txBody>
          <a:bodyPr/>
          <a:lstStyle/>
          <a:p>
            <a:pPr>
              <a:lnSpc>
                <a:spcPct val="100000"/>
              </a:lnSpc>
              <a:spcBef>
                <a:spcPts val="0"/>
              </a:spcBef>
            </a:pPr>
            <a:r>
              <a:rPr lang="en-GB" sz="2500" dirty="0"/>
              <a:t>Listened to by healthcare professional</a:t>
            </a:r>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Q25. During your last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6c19268bd5de8c2">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0708099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be21b69ede08c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80884608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c0e537516995e8c2">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99053773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52717b2315de8c2">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38666448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55bd30369e9de8c2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282590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1d39b7fbebcd9a9d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243547675"/>
              </p:ext>
            </p:extLst>
          </p:nvPr>
        </p:nvGraphicFramePr>
        <p:xfrm>
          <a:off x="504694" y="5723815"/>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(661,177); ICS 2024 (19,864); PCN bases range from 98 to 1,864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1d39b7fbebcd9a9d"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106758455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55bd30369e9de8c2"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48150583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36398632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894927168be20fd6">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1642926249"/>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0DCE7EFF-D742-E3FE-6D64-DD0BC34C014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6A09505A-F0C6-C656-331F-4EAA2B30827F}"/>
              </a:ext>
            </a:extLst>
          </p:cNvPr>
          <p:cNvGraphicFramePr/>
          <p:nvPr>
            <p:extLst>
              <p:ext uri="{D42A27DB-BD31-4B8C-83A1-F6EECF244321}">
                <p14:modId xmlns:p14="http://schemas.microsoft.com/office/powerpoint/2010/main" val="259752115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3c18a85cfaf08c2">
            <a:extLst>
              <a:ext uri="{FF2B5EF4-FFF2-40B4-BE49-F238E27FC236}">
                <a16:creationId xmlns:a16="http://schemas.microsoft.com/office/drawing/2014/main" id="{A29D6003-02A5-F1A3-1488-D352B3E68CDE}"/>
              </a:ext>
            </a:extLst>
          </p:cNvPr>
          <p:cNvGraphicFramePr/>
          <p:nvPr>
            <p:extLst>
              <p:ext uri="{D42A27DB-BD31-4B8C-83A1-F6EECF244321}">
                <p14:modId xmlns:p14="http://schemas.microsoft.com/office/powerpoint/2010/main" val="278740797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B1F71556-319E-AD8E-BAAB-354F32DA1A25}"/>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41D732DB-FB2A-A660-B309-DBFD2F13C3BE}"/>
              </a:ext>
            </a:extLst>
          </p:cNvPr>
          <p:cNvSpPr>
            <a:spLocks noGrp="1"/>
          </p:cNvSpPr>
          <p:nvPr>
            <p:ph type="title"/>
          </p:nvPr>
        </p:nvSpPr>
        <p:spPr>
          <a:xfrm>
            <a:off x="432806" y="126658"/>
            <a:ext cx="9341700" cy="555912"/>
          </a:xfrm>
        </p:spPr>
        <p:txBody>
          <a:bodyPr/>
          <a:lstStyle/>
          <a:p>
            <a:pPr>
              <a:lnSpc>
                <a:spcPct val="100000"/>
              </a:lnSpc>
              <a:spcBef>
                <a:spcPts val="0"/>
              </a:spcBef>
            </a:pPr>
            <a:r>
              <a:rPr lang="en-GB" sz="2500" dirty="0"/>
              <a:t>Treated with care and concern by healthcare professional</a:t>
            </a:r>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Q26. During your last appointment, how good was the healthcare professional at considering your mental wellbeing?</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857476e732d5fb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07107198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6ae207feb0f984b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6459003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ed90ec64c62184b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30784187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0ea895935e634b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89833577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6ff2349cd385db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418474617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aee9dd5fc2ebb91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56979408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(504,435); ICS 2024 (15,458); PCN bases range from 76 to 1,494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aee9dd5fc2ebb91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43022160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6ff2349cd385db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557160787"/>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36052966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20956c362f69852b">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247175749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B94C52C8-75C7-C447-FB2B-5A7DCF998B3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5A9BEFFD-5411-D408-3FAC-96F415D408D9}"/>
              </a:ext>
            </a:extLst>
          </p:cNvPr>
          <p:cNvGraphicFramePr/>
          <p:nvPr>
            <p:extLst>
              <p:ext uri="{D42A27DB-BD31-4B8C-83A1-F6EECF244321}">
                <p14:modId xmlns:p14="http://schemas.microsoft.com/office/powerpoint/2010/main" val="365188442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3626378c6e3284bc">
            <a:extLst>
              <a:ext uri="{FF2B5EF4-FFF2-40B4-BE49-F238E27FC236}">
                <a16:creationId xmlns:a16="http://schemas.microsoft.com/office/drawing/2014/main" id="{74F0A220-981F-B381-6EB7-E8B03BC9DD1E}"/>
              </a:ext>
            </a:extLst>
          </p:cNvPr>
          <p:cNvGraphicFramePr/>
          <p:nvPr>
            <p:extLst>
              <p:ext uri="{D42A27DB-BD31-4B8C-83A1-F6EECF244321}">
                <p14:modId xmlns:p14="http://schemas.microsoft.com/office/powerpoint/2010/main" val="420544628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5DE6D44D-9500-2FC4-FE2A-5BDFD095D9E8}"/>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1" name="Title 4">
            <a:extLst>
              <a:ext uri="{FF2B5EF4-FFF2-40B4-BE49-F238E27FC236}">
                <a16:creationId xmlns:a16="http://schemas.microsoft.com/office/drawing/2014/main" id="{8D5768A4-48F4-CE27-D968-10A88E011ED1}"/>
              </a:ext>
            </a:extLst>
          </p:cNvPr>
          <p:cNvSpPr>
            <a:spLocks noGrp="1"/>
          </p:cNvSpPr>
          <p:nvPr>
            <p:ph type="title"/>
          </p:nvPr>
        </p:nvSpPr>
        <p:spPr>
          <a:xfrm>
            <a:off x="450000" y="117626"/>
            <a:ext cx="9341700" cy="555912"/>
          </a:xfrm>
        </p:spPr>
        <p:txBody>
          <a:bodyPr/>
          <a:lstStyle/>
          <a:p>
            <a:pPr>
              <a:lnSpc>
                <a:spcPct val="100000"/>
              </a:lnSpc>
              <a:spcBef>
                <a:spcPts val="0"/>
              </a:spcBef>
            </a:pPr>
            <a:r>
              <a:rPr lang="en-GB" sz="2500" dirty="0"/>
              <a:t>Mental wellbeing considered by healthcare professional</a:t>
            </a:r>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 Did you feel that the healthcare professional had all the information they needed about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00afa2d3c8fbfaa">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29158676"/>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32421c44625b5aa">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91689083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8cf9c050540f0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54295763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9ea2bbf81efcfaa">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27508629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242f31c3b36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3431431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c378aa36bb487445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744762972"/>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(640,016); ICS 2024 (19,196); PCN bases range from 97 to 1,805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c378aa36bb487445"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0062184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1242f31c3b361faa"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10650606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85590097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a9fdeb73c8953baa">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9935665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3A6F7EBE-A4D7-E23F-8C51-562806645E1D}"/>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058E68D7-18E6-04A2-5278-B40E67913708}"/>
              </a:ext>
            </a:extLst>
          </p:cNvPr>
          <p:cNvGraphicFramePr/>
          <p:nvPr>
            <p:extLst>
              <p:ext uri="{D42A27DB-BD31-4B8C-83A1-F6EECF244321}">
                <p14:modId xmlns:p14="http://schemas.microsoft.com/office/powerpoint/2010/main" val="3103360896"/>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afda9ff83f67cfaa">
            <a:extLst>
              <a:ext uri="{FF2B5EF4-FFF2-40B4-BE49-F238E27FC236}">
                <a16:creationId xmlns:a16="http://schemas.microsoft.com/office/drawing/2014/main" id="{6C6605D7-8070-31ED-245E-DEE488D3BC18}"/>
              </a:ext>
            </a:extLst>
          </p:cNvPr>
          <p:cNvGraphicFramePr/>
          <p:nvPr>
            <p:extLst>
              <p:ext uri="{D42A27DB-BD31-4B8C-83A1-F6EECF244321}">
                <p14:modId xmlns:p14="http://schemas.microsoft.com/office/powerpoint/2010/main" val="1071910816"/>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64606AB7-8A73-71C5-1C25-4E6187B4406D}"/>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1A5B91CC-A21A-714B-DD52-8FF8BFD51B84}"/>
              </a:ext>
            </a:extLst>
          </p:cNvPr>
          <p:cNvSpPr>
            <a:spLocks noGrp="1"/>
          </p:cNvSpPr>
          <p:nvPr>
            <p:ph type="title"/>
          </p:nvPr>
        </p:nvSpPr>
        <p:spPr>
          <a:xfrm>
            <a:off x="442913" y="104014"/>
            <a:ext cx="9341700" cy="555912"/>
          </a:xfrm>
        </p:spPr>
        <p:txBody>
          <a:bodyPr/>
          <a:lstStyle/>
          <a:p>
            <a:pPr>
              <a:lnSpc>
                <a:spcPct val="100000"/>
              </a:lnSpc>
              <a:spcBef>
                <a:spcPts val="0"/>
              </a:spcBef>
            </a:pPr>
            <a:r>
              <a:rPr lang="en-GB" sz="2500" dirty="0"/>
              <a:t>Felt healthcare professional had information they needed</a:t>
            </a:r>
          </a:p>
        </p:txBody>
      </p:sp>
    </p:spTree>
    <p:extLst>
      <p:ext uri="{BB962C8B-B14F-4D97-AF65-F5344CB8AC3E}">
        <p14:creationId xmlns:p14="http://schemas.microsoft.com/office/powerpoint/2010/main" val="12224793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Did you have confidence and trust in the healthcare professional you saw or spoke to?</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c4933b80570fe6f">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762466875"/>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4b3e6f5f3ae77e6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994537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a42fcb5b9849e6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60744940"/>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d7829701d67aa6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183221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36ea360e17ae6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407365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4194c0a331209b72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279716574"/>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(656,379); ICS 2024 (19,664); PCN bases range from 99 to 1,849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4194c0a331209b72"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391678735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e36ea360e17ae6f"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79373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294448087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506ce5380e6ffe6f">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3443002101"/>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6D3C7D9C-97EF-50B6-1B8E-FB113A1AE6F0}"/>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975A56B5-D4EA-6233-FBE0-8AE69CF53736}"/>
              </a:ext>
            </a:extLst>
          </p:cNvPr>
          <p:cNvGraphicFramePr/>
          <p:nvPr>
            <p:extLst>
              <p:ext uri="{D42A27DB-BD31-4B8C-83A1-F6EECF244321}">
                <p14:modId xmlns:p14="http://schemas.microsoft.com/office/powerpoint/2010/main" val="1954458492"/>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d89afaca17bfe6f">
            <a:extLst>
              <a:ext uri="{FF2B5EF4-FFF2-40B4-BE49-F238E27FC236}">
                <a16:creationId xmlns:a16="http://schemas.microsoft.com/office/drawing/2014/main" id="{35782FCA-F680-4F0E-0618-BFBE3782771C}"/>
              </a:ext>
            </a:extLst>
          </p:cNvPr>
          <p:cNvGraphicFramePr/>
          <p:nvPr>
            <p:extLst>
              <p:ext uri="{D42A27DB-BD31-4B8C-83A1-F6EECF244321}">
                <p14:modId xmlns:p14="http://schemas.microsoft.com/office/powerpoint/2010/main" val="1932751065"/>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1156E133-F895-48EB-1905-1685AF8063B8}"/>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9B11B21B-8F5D-0AD9-B94D-E2BBA26C8C90}"/>
              </a:ext>
            </a:extLst>
          </p:cNvPr>
          <p:cNvSpPr>
            <a:spLocks noGrp="1"/>
          </p:cNvSpPr>
          <p:nvPr>
            <p:ph type="title"/>
          </p:nvPr>
        </p:nvSpPr>
        <p:spPr>
          <a:xfrm>
            <a:off x="450000" y="100760"/>
            <a:ext cx="9341700" cy="555912"/>
          </a:xfrm>
        </p:spPr>
        <p:txBody>
          <a:bodyPr/>
          <a:lstStyle/>
          <a:p>
            <a:pPr>
              <a:lnSpc>
                <a:spcPct val="100000"/>
              </a:lnSpc>
              <a:spcBef>
                <a:spcPts val="0"/>
              </a:spcBef>
            </a:pPr>
            <a:r>
              <a:rPr lang="en-GB" sz="2500" dirty="0"/>
              <a:t>Confidence and trust in healthcare professional</a:t>
            </a:r>
          </a:p>
        </p:txBody>
      </p:sp>
    </p:spTree>
    <p:extLst>
      <p:ext uri="{BB962C8B-B14F-4D97-AF65-F5344CB8AC3E}">
        <p14:creationId xmlns:p14="http://schemas.microsoft.com/office/powerpoint/2010/main" val="17854658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At your last appointment, were you involved as much as you wanted to be in decisions about your care and treatment?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c77d57a42088315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86835825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6e1a31af0e4055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4774161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b042ed4fc731095c">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3749423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426accc1f48315c">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411143317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f3a2a3030ab0d5c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627809666"/>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207ba592f2f34e0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610423821"/>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(624,643); ICS 2024 (18,722); PCN bases range from 94 to 1,766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207ba592f2f34e0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265303575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f3a2a3030ab0d5c"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354142573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6952865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025d2e77d45be40c">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478518393"/>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A2943120-89E6-DCCB-1577-04FAE58729DF}"/>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C2DAFF3E-5E50-BE1E-5F56-0C8E00BD0334}"/>
              </a:ext>
            </a:extLst>
          </p:cNvPr>
          <p:cNvGraphicFramePr/>
          <p:nvPr>
            <p:extLst>
              <p:ext uri="{D42A27DB-BD31-4B8C-83A1-F6EECF244321}">
                <p14:modId xmlns:p14="http://schemas.microsoft.com/office/powerpoint/2010/main" val="2767382663"/>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9addb73aab03bf5c">
            <a:extLst>
              <a:ext uri="{FF2B5EF4-FFF2-40B4-BE49-F238E27FC236}">
                <a16:creationId xmlns:a16="http://schemas.microsoft.com/office/drawing/2014/main" id="{0C1EEFFD-0E7B-5528-2BCA-544EE02BF0D3}"/>
              </a:ext>
            </a:extLst>
          </p:cNvPr>
          <p:cNvGraphicFramePr/>
          <p:nvPr>
            <p:extLst>
              <p:ext uri="{D42A27DB-BD31-4B8C-83A1-F6EECF244321}">
                <p14:modId xmlns:p14="http://schemas.microsoft.com/office/powerpoint/2010/main" val="1025504580"/>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AE7AD0F-FA80-97F3-D484-EF234A8D5F7E}"/>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B78EB27F-AFBD-AF56-B5AD-76094C9E0A21}"/>
              </a:ext>
            </a:extLst>
          </p:cNvPr>
          <p:cNvSpPr>
            <a:spLocks noGrp="1"/>
          </p:cNvSpPr>
          <p:nvPr>
            <p:ph type="title"/>
          </p:nvPr>
        </p:nvSpPr>
        <p:spPr>
          <a:xfrm>
            <a:off x="450000" y="102272"/>
            <a:ext cx="9341700" cy="555912"/>
          </a:xfrm>
        </p:spPr>
        <p:txBody>
          <a:bodyPr/>
          <a:lstStyle/>
          <a:p>
            <a:pPr>
              <a:lnSpc>
                <a:spcPct val="100000"/>
              </a:lnSpc>
              <a:spcBef>
                <a:spcPts val="0"/>
              </a:spcBef>
            </a:pPr>
            <a:r>
              <a:rPr lang="en-GB" sz="2500" dirty="0"/>
              <a:t>Involved in decisions about care and treatment</a:t>
            </a:r>
          </a:p>
        </p:txBody>
      </p:sp>
    </p:spTree>
    <p:extLst>
      <p:ext uri="{BB962C8B-B14F-4D97-AF65-F5344CB8AC3E}">
        <p14:creationId xmlns:p14="http://schemas.microsoft.com/office/powerpoint/2010/main" val="2927800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appointment, were your needs met?</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64d5b26de55e87d">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35821031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9a9815628e3647d">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218618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a1d855f3bd7b0b7d">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9548910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d082da65e23647d">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7256756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74d9dffef52247d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408405"/>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c1ca7bbd48315e9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03317126"/>
              </p:ext>
            </p:extLst>
          </p:nvPr>
        </p:nvGraphicFramePr>
        <p:xfrm>
          <a:off x="555547" y="5716019"/>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don't know or it didn't apply' have been excluded. National (657,398); ICS 2024 (19,777); PCN bases range from 100 to 1,868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c1ca7bbd48315e9"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12134764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f74d9dffef52247d"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206972421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5539994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b350b7de88deb45">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1387043858"/>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76531" y="5821657"/>
            <a:ext cx="2520522"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 name="TextBox 3">
            <a:extLst>
              <a:ext uri="{FF2B5EF4-FFF2-40B4-BE49-F238E27FC236}">
                <a16:creationId xmlns:a16="http://schemas.microsoft.com/office/drawing/2014/main" id="{CDB4425F-F53E-8F11-708B-5D1C9A129CA2}"/>
              </a:ext>
            </a:extLst>
          </p:cNvPr>
          <p:cNvSpPr txBox="1"/>
          <p:nvPr/>
        </p:nvSpPr>
        <p:spPr>
          <a:xfrm>
            <a:off x="4331245" y="1882340"/>
            <a:ext cx="3193089"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7" name="D_6c15ea3187aac2e6">
            <a:extLst>
              <a:ext uri="{FF2B5EF4-FFF2-40B4-BE49-F238E27FC236}">
                <a16:creationId xmlns:a16="http://schemas.microsoft.com/office/drawing/2014/main" id="{736C24AD-16A9-B290-9A95-EE57D9448BB7}"/>
              </a:ext>
            </a:extLst>
          </p:cNvPr>
          <p:cNvGraphicFramePr/>
          <p:nvPr>
            <p:extLst>
              <p:ext uri="{D42A27DB-BD31-4B8C-83A1-F6EECF244321}">
                <p14:modId xmlns:p14="http://schemas.microsoft.com/office/powerpoint/2010/main" val="3169108935"/>
              </p:ext>
            </p:extLst>
          </p:nvPr>
        </p:nvGraphicFramePr>
        <p:xfrm>
          <a:off x="4322836" y="2393058"/>
          <a:ext cx="3471702" cy="2331501"/>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8" name="D_d7f66a39da23647d">
            <a:extLst>
              <a:ext uri="{FF2B5EF4-FFF2-40B4-BE49-F238E27FC236}">
                <a16:creationId xmlns:a16="http://schemas.microsoft.com/office/drawing/2014/main" id="{012708C7-2F7B-48EC-B85F-03811C9075ED}"/>
              </a:ext>
            </a:extLst>
          </p:cNvPr>
          <p:cNvGraphicFramePr/>
          <p:nvPr>
            <p:extLst>
              <p:ext uri="{D42A27DB-BD31-4B8C-83A1-F6EECF244321}">
                <p14:modId xmlns:p14="http://schemas.microsoft.com/office/powerpoint/2010/main" val="1460297291"/>
              </p:ext>
            </p:extLst>
          </p:nvPr>
        </p:nvGraphicFramePr>
        <p:xfrm>
          <a:off x="4533028" y="2467469"/>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2" name="TextBox 1">
            <a:extLst>
              <a:ext uri="{FF2B5EF4-FFF2-40B4-BE49-F238E27FC236}">
                <a16:creationId xmlns:a16="http://schemas.microsoft.com/office/drawing/2014/main" id="{F7FD9B5E-3FDC-7025-D866-FFA833AD3BF1}"/>
              </a:ext>
            </a:extLst>
          </p:cNvPr>
          <p:cNvSpPr txBox="1"/>
          <p:nvPr/>
        </p:nvSpPr>
        <p:spPr>
          <a:xfrm>
            <a:off x="376730"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10" name="Title 4">
            <a:extLst>
              <a:ext uri="{FF2B5EF4-FFF2-40B4-BE49-F238E27FC236}">
                <a16:creationId xmlns:a16="http://schemas.microsoft.com/office/drawing/2014/main" id="{44B8266C-C9A5-6738-2AEA-0DCB8D229DCC}"/>
              </a:ext>
            </a:extLst>
          </p:cNvPr>
          <p:cNvSpPr>
            <a:spLocks noGrp="1"/>
          </p:cNvSpPr>
          <p:nvPr>
            <p:ph type="title"/>
          </p:nvPr>
        </p:nvSpPr>
        <p:spPr>
          <a:xfrm>
            <a:off x="450000" y="121240"/>
            <a:ext cx="9341700" cy="555912"/>
          </a:xfrm>
        </p:spPr>
        <p:txBody>
          <a:bodyPr/>
          <a:lstStyle/>
          <a:p>
            <a:pPr>
              <a:lnSpc>
                <a:spcPct val="100000"/>
              </a:lnSpc>
              <a:spcBef>
                <a:spcPts val="0"/>
              </a:spcBef>
            </a:pPr>
            <a:r>
              <a:rPr lang="en-GB" sz="2500" dirty="0"/>
              <a:t>Needs met</a:t>
            </a:r>
          </a:p>
        </p:txBody>
      </p:sp>
    </p:spTree>
    <p:extLst>
      <p:ext uri="{BB962C8B-B14F-4D97-AF65-F5344CB8AC3E}">
        <p14:creationId xmlns:p14="http://schemas.microsoft.com/office/powerpoint/2010/main" val="3941680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2024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005EB8"/>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023174"/>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203540"/>
            <a:ext cx="5562487" cy="1715369"/>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13730"/>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361954" y="231304"/>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465414"/>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297530"/>
            <a:ext cx="5474619" cy="2784577"/>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832273387"/>
              </p:ext>
            </p:extLst>
          </p:nvPr>
        </p:nvGraphicFramePr>
        <p:xfrm>
          <a:off x="3366449" y="369030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34 to 11,533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722362599"/>
              </p:ext>
            </p:extLst>
          </p:nvPr>
        </p:nvGraphicFramePr>
        <p:xfrm>
          <a:off x="9152163" y="2934465"/>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318 to 17,021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1028312361"/>
              </p:ext>
            </p:extLst>
          </p:nvPr>
        </p:nvGraphicFramePr>
        <p:xfrm>
          <a:off x="3366448" y="5011459"/>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121 to 19,306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2265367003"/>
              </p:ext>
            </p:extLst>
          </p:nvPr>
        </p:nvGraphicFramePr>
        <p:xfrm>
          <a:off x="9152162" y="582296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153 to 4,497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78298711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167020743"/>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1557757357"/>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166599542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244867927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2533119703"/>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3037059959"/>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Base: Asked of patients who had an appointment since being registered with current GP practice. Patients who selected 'I don't know or it didn't apply' have been excluded. ICS 2024 (19,864).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4224860511"/>
              </p:ext>
            </p:extLst>
          </p:nvPr>
        </p:nvGraphicFramePr>
        <p:xfrm>
          <a:off x="-3063711" y="518049"/>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361955" y="236377"/>
            <a:ext cx="9291433" cy="1139680"/>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2050999431"/>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6,474</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292987098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390946029"/>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3118432824"/>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2,704 to 6,522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647222828"/>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132 to 6,686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104338872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289531" y="1026049"/>
            <a:ext cx="11383590" cy="338554"/>
          </a:xfrm>
          <a:prstGeom prst="rect">
            <a:avLst/>
          </a:prstGeom>
          <a:noFill/>
        </p:spPr>
        <p:txBody>
          <a:bodyPr wrap="square">
            <a:spAutoFit/>
          </a:bodyPr>
          <a:lstStyle/>
          <a:p>
            <a:r>
              <a:rPr lang="en-GB" sz="1600" b="0" dirty="0"/>
              <a:t>SOUTH EAST LONDON INTEGRATED CARE SYSTEM</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253353723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Fairly good %
²Disability = ‘Yes, a lot’ + ‘Yes, a little’ at Q41. Do any of your conditions or illnesses reduce your ability to carry out day-to-day activities? for patients identified as having a long-term condition or illness expected to last 12 months or more.
Base: Asked of patients who had an appointment since being registered with current GP practice. Patients who selected 'I don't know or it didn't apply' have been excluded. ICS 2024 (19,864).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683615789"/>
              </p:ext>
            </p:extLst>
          </p:nvPr>
        </p:nvGraphicFramePr>
        <p:xfrm>
          <a:off x="-3073139" y="414779"/>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696140"/>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201553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361954" y="238146"/>
            <a:ext cx="9291433" cy="1055944"/>
          </a:xfrm>
        </p:spPr>
        <p:txBody>
          <a:bodyPr/>
          <a:lstStyle/>
          <a:p>
            <a:r>
              <a:rPr lang="en-GB" sz="2000" dirty="0"/>
              <a:t>Q25. During your last appointment, how good was the healthcare professional at treating you with care and concern?</a:t>
            </a:r>
            <a:br>
              <a:rPr lang="en-GB" sz="2000" dirty="0"/>
            </a:br>
            <a:r>
              <a:rPr lang="en-GB" sz="2000" dirty="0"/>
              <a:t>% Good</a:t>
            </a:r>
            <a:r>
              <a:rPr lang="en-GB" sz="2000" baseline="30000" dirty="0"/>
              <a:t>1</a:t>
            </a:r>
            <a:r>
              <a:rPr lang="en-GB" sz="2000" dirty="0"/>
              <a:t> (total)</a:t>
            </a:r>
          </a:p>
        </p:txBody>
      </p:sp>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1991793093"/>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1355695172"/>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024349164"/>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225705701"/>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62 to 10,238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031022291"/>
              </p:ext>
            </p:extLst>
          </p:nvPr>
        </p:nvGraphicFramePr>
        <p:xfrm>
          <a:off x="9122242" y="3304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381 to 12,113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961401106"/>
              </p:ext>
            </p:extLst>
          </p:nvPr>
        </p:nvGraphicFramePr>
        <p:xfrm>
          <a:off x="9122242" y="4404352"/>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2,868 to 16,788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20098991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289530" y="1026049"/>
            <a:ext cx="11392817"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SOUTH EAST LONDON INTEGRATED CARE SYSTEM</a:t>
            </a:r>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4200733488"/>
              </p:ext>
            </p:extLst>
          </p:nvPr>
        </p:nvGraphicFramePr>
        <p:xfrm>
          <a:off x="294270" y="5377485"/>
          <a:ext cx="5144112" cy="93656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Q61. Do you look after, or give any help or support to, anyone because they have long-term physical or mental health conditions or illnesses, or problems related to old age?
Base: Asked of patients who had an appointment since being registered with current GP practice. Patients who selected 'I don't know or it didn't apply' have been excluded. ICS 2024 (19,864).</a:t>
                      </a:r>
                      <a:endParaRPr kumimoji="0" lang="en-GB" sz="1200" b="0" i="0" u="none" strike="noStrike" kern="1200" cap="none" spc="0" normalizeH="0" baseline="30000" noProof="0" dirty="0">
                        <a:ln>
                          <a:noFill/>
                        </a:ln>
                        <a:solidFill>
                          <a:prstClr val="black"/>
                        </a:solidFill>
                        <a:effectLst/>
                        <a:uLnTx/>
                        <a:uFillTx/>
                        <a:latin typeface="Arial"/>
                        <a:ea typeface="+mn-ea"/>
                        <a:cs typeface="+mn-cs"/>
                      </a:endParaRP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2858852119"/>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 name="D_3121a9392a9d2a38">
            <a:extLst>
              <a:ext uri="{FF2B5EF4-FFF2-40B4-BE49-F238E27FC236}">
                <a16:creationId xmlns:a16="http://schemas.microsoft.com/office/drawing/2014/main" id="{985A48F2-415B-4E63-EDD9-5E0BED90C893}"/>
              </a:ext>
            </a:extLst>
          </p:cNvPr>
          <p:cNvGraphicFramePr/>
          <p:nvPr>
            <p:extLst>
              <p:ext uri="{D42A27DB-BD31-4B8C-83A1-F6EECF244321}">
                <p14:modId xmlns:p14="http://schemas.microsoft.com/office/powerpoint/2010/main" val="1543313649"/>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people who have recently contacted or used an NHS service when they wanted care or advice from a healthcare professional at their GP practice but it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392811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40751"/>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Q36. Overall, how would you describe your experience of NHS services on this occasion when your GP practice was closed?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2345397ba6434b46">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87065512"/>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9352e0bafa50b4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09679571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fe874bf8d8934803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3981105798"/>
              </p:ext>
            </p:extLst>
          </p:nvPr>
        </p:nvGraphicFramePr>
        <p:xfrm>
          <a:off x="373761" y="571439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contacted or used an NHS service, in the last 12 months, when they wanted care or advice from a healthcare professional at their GP practice but it was closed. National (191,189); ICS 2024 (6,396).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fe874bf8d8934803"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16075667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260986761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4762264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2086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668168448"/>
              </p:ext>
            </p:extLst>
          </p:nvPr>
        </p:nvGraphicFramePr>
        <p:xfrm>
          <a:off x="4307755" y="2307457"/>
          <a:ext cx="3471702" cy="2369588"/>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b729524116f62dcb">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79199355"/>
              </p:ext>
            </p:extLst>
          </p:nvPr>
        </p:nvGraphicFramePr>
        <p:xfrm>
          <a:off x="4498270" y="2399437"/>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64e9453a040609cb">
            <a:extLst>
              <a:ext uri="{FF2B5EF4-FFF2-40B4-BE49-F238E27FC236}">
                <a16:creationId xmlns:a16="http://schemas.microsoft.com/office/drawing/2014/main" id="{E04A2D88-744A-B72C-FA2A-91A3801FB7B0}"/>
              </a:ext>
            </a:extLst>
          </p:cNvPr>
          <p:cNvGraphicFramePr>
            <a:graphicFrameLocks/>
          </p:cNvGraphicFramePr>
          <p:nvPr>
            <p:extLst>
              <p:ext uri="{D42A27DB-BD31-4B8C-83A1-F6EECF244321}">
                <p14:modId xmlns:p14="http://schemas.microsoft.com/office/powerpoint/2010/main" val="3274930493"/>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1BE24576-B787-8CC8-E4B6-FE978BF25335}"/>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9" name="Title 4">
            <a:extLst>
              <a:ext uri="{FF2B5EF4-FFF2-40B4-BE49-F238E27FC236}">
                <a16:creationId xmlns:a16="http://schemas.microsoft.com/office/drawing/2014/main" id="{7BA7B52D-1A42-1894-331F-9A5E52C3E1BB}"/>
              </a:ext>
            </a:extLst>
          </p:cNvPr>
          <p:cNvSpPr>
            <a:spLocks noGrp="1"/>
          </p:cNvSpPr>
          <p:nvPr>
            <p:ph type="title"/>
          </p:nvPr>
        </p:nvSpPr>
        <p:spPr>
          <a:xfrm>
            <a:off x="437230" y="81188"/>
            <a:ext cx="9615847" cy="555912"/>
          </a:xfrm>
        </p:spPr>
        <p:txBody>
          <a:bodyPr/>
          <a:lstStyle/>
          <a:p>
            <a:pPr>
              <a:lnSpc>
                <a:spcPct val="118000"/>
              </a:lnSpc>
              <a:spcBef>
                <a:spcPts val="600"/>
              </a:spcBef>
            </a:pPr>
            <a:r>
              <a:rPr lang="en-GB" sz="2500" dirty="0"/>
              <a:t>Overall experience of services when GP practice is closed</a:t>
            </a:r>
          </a:p>
        </p:txBody>
      </p:sp>
    </p:spTree>
    <p:extLst>
      <p:ext uri="{BB962C8B-B14F-4D97-AF65-F5344CB8AC3E}">
        <p14:creationId xmlns:p14="http://schemas.microsoft.com/office/powerpoint/2010/main" val="1201124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7731132e4c46c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12231996"/>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fc855c8cb9e46c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341689053"/>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02c03fb50c92faa">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045236918"/>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b5f013cee90306c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895875571"/>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fe0bb27654471faa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86194857"/>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cd03e50ccac7e198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1168380210"/>
              </p:ext>
            </p:extLst>
          </p:nvPr>
        </p:nvGraphicFramePr>
        <p:xfrm>
          <a:off x="447805" y="5671320"/>
          <a:ext cx="3117182" cy="57912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with a long-term condition or illness. Patients who selected 'I haven't needed support' or 'I don't know' have been excluded. National (314,955); ICS 2024 (8,797); PCN bases range from 41 to 818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3142295414"/>
              </p:ext>
            </p:extLst>
          </p:nvPr>
        </p:nvGraphicFramePr>
        <p:xfrm>
          <a:off x="4322835" y="2287642"/>
          <a:ext cx="3471702" cy="230022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6facfa891d1e46c5">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94159784"/>
              </p:ext>
            </p:extLst>
          </p:nvPr>
        </p:nvGraphicFramePr>
        <p:xfrm>
          <a:off x="4511737" y="2375051"/>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cd03e50ccac7e198"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17154806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fe0bb27654471faa"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3011801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18364838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7" y="1812135"/>
            <a:ext cx="325962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4739857174b624c5">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2926941893"/>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3" name="TextBox 2">
            <a:extLst>
              <a:ext uri="{FF2B5EF4-FFF2-40B4-BE49-F238E27FC236}">
                <a16:creationId xmlns:a16="http://schemas.microsoft.com/office/drawing/2014/main" id="{8931D7B0-21D2-1780-B421-65D8146C8C64}"/>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6" name="Title 4">
            <a:extLst>
              <a:ext uri="{FF2B5EF4-FFF2-40B4-BE49-F238E27FC236}">
                <a16:creationId xmlns:a16="http://schemas.microsoft.com/office/drawing/2014/main" id="{EB0FE72B-00A0-1316-295E-550AACEE9736}"/>
              </a:ext>
            </a:extLst>
          </p:cNvPr>
          <p:cNvSpPr>
            <a:spLocks noGrp="1"/>
          </p:cNvSpPr>
          <p:nvPr>
            <p:ph type="title"/>
          </p:nvPr>
        </p:nvSpPr>
        <p:spPr>
          <a:xfrm>
            <a:off x="437230" y="105067"/>
            <a:ext cx="9341700" cy="555912"/>
          </a:xfrm>
        </p:spPr>
        <p:txBody>
          <a:bodyPr/>
          <a:lstStyle/>
          <a:p>
            <a:pPr>
              <a:lnSpc>
                <a:spcPct val="100000"/>
              </a:lnSpc>
              <a:spcBef>
                <a:spcPts val="0"/>
              </a:spcBef>
            </a:pPr>
            <a:r>
              <a:rPr lang="en-GB" sz="2500" dirty="0"/>
              <a:t>Support with managing conditions or illnesses</a:t>
            </a:r>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cf6e3a3944c0f14">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7015960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e228bbb14660f14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114942680"/>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BLACKHEATH AND CHARLTON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LAMBETH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MODALITY LEWISHAM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ELTHAM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FIVE ELMS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ORPINGTON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CLOCKTOWER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61489444"/>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 or illnesses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72022516"/>
              </p:ext>
            </p:extLst>
          </p:nvPr>
        </p:nvGraphicFramePr>
        <p:xfrm>
          <a:off x="10160000" y="-518474"/>
          <a:ext cx="2032000" cy="45497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58a0de165ab31314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870714073"/>
              </p:ext>
            </p:extLst>
          </p:nvPr>
        </p:nvGraphicFramePr>
        <p:xfrm>
          <a:off x="622466" y="5713838"/>
          <a:ext cx="8021011" cy="30480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with a long-term condition or illness. Patients who selected 'I haven't needed support' or 'I don't know' have been excluded. National (314,955); ICS 2024 (8,797); PCN bases range from 41 to 818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6e228bbb14660f14"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223535186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58a0de165ab31314"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57434193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Q43. In the last 12 months, have you had enough support from local services or organisations to help you manage your conditions or illnesses?</a:t>
            </a:r>
            <a:endParaRPr lang="en-GB" sz="1600" dirty="0">
              <a:solidFill>
                <a:schemeClr val="bg1"/>
              </a:solidFill>
            </a:endParaRPr>
          </a:p>
        </p:txBody>
      </p:sp>
      <p:sp>
        <p:nvSpPr>
          <p:cNvPr id="4" name="TextBox 3">
            <a:extLst>
              <a:ext uri="{FF2B5EF4-FFF2-40B4-BE49-F238E27FC236}">
                <a16:creationId xmlns:a16="http://schemas.microsoft.com/office/drawing/2014/main" id="{A8B246FD-224E-6575-5156-003AA0BE3DE5}"/>
              </a:ext>
            </a:extLst>
          </p:cNvPr>
          <p:cNvSpPr txBox="1"/>
          <p:nvPr/>
        </p:nvSpPr>
        <p:spPr>
          <a:xfrm>
            <a:off x="365204"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5" name="Title 4">
            <a:extLst>
              <a:ext uri="{FF2B5EF4-FFF2-40B4-BE49-F238E27FC236}">
                <a16:creationId xmlns:a16="http://schemas.microsoft.com/office/drawing/2014/main" id="{BF7D447A-0145-BAAD-BC48-C8BA49D56F19}"/>
              </a:ext>
            </a:extLst>
          </p:cNvPr>
          <p:cNvSpPr txBox="1">
            <a:spLocks/>
          </p:cNvSpPr>
          <p:nvPr/>
        </p:nvSpPr>
        <p:spPr>
          <a:xfrm>
            <a:off x="437230" y="137936"/>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Support with managing conditions or illnesses: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Pharmacy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497445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89835A-DAB5-04CB-F2C5-BC2FA5449B7B}"/>
            </a:ext>
          </a:extLst>
        </p:cNvPr>
        <p:cNvGrpSpPr/>
        <p:nvPr/>
      </p:nvGrpSpPr>
      <p:grpSpPr>
        <a:xfrm>
          <a:off x="0" y="0"/>
          <a:ext cx="0" cy="0"/>
          <a:chOff x="0" y="0"/>
          <a:chExt cx="0" cy="0"/>
        </a:xfrm>
      </p:grpSpPr>
      <p:graphicFrame>
        <p:nvGraphicFramePr>
          <p:cNvPr id="18" name="D_30634f6d0a743962">
            <a:extLst>
              <a:ext uri="{FF2B5EF4-FFF2-40B4-BE49-F238E27FC236}">
                <a16:creationId xmlns:a16="http://schemas.microsoft.com/office/drawing/2014/main" id="{900AA593-1D8C-CC7C-F88D-307418A93EA9}"/>
              </a:ext>
            </a:extLst>
          </p:cNvPr>
          <p:cNvGraphicFramePr/>
          <p:nvPr>
            <p:extLst>
              <p:ext uri="{D42A27DB-BD31-4B8C-83A1-F6EECF244321}">
                <p14:modId xmlns:p14="http://schemas.microsoft.com/office/powerpoint/2010/main" val="3628231686"/>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FC7ADF6D-FC3A-90C0-8076-E90B485899EB}"/>
              </a:ext>
            </a:extLst>
          </p:cNvPr>
          <p:cNvSpPr>
            <a:spLocks noGrp="1"/>
          </p:cNvSpPr>
          <p:nvPr>
            <p:ph type="sldNum" sz="quarter" idx="19"/>
          </p:nvPr>
        </p:nvSpPr>
        <p:spPr>
          <a:xfrm>
            <a:off x="437230" y="6279028"/>
            <a:ext cx="304370"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100" name="Rectangle 99">
            <a:extLst>
              <a:ext uri="{FF2B5EF4-FFF2-40B4-BE49-F238E27FC236}">
                <a16:creationId xmlns:a16="http://schemas.microsoft.com/office/drawing/2014/main" id="{01F0981D-434C-4856-C6B1-D9C90001197B}"/>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Thinking about the last 12 months, which of the following services have you used a pharmacy for?</a:t>
            </a:r>
            <a:endParaRPr lang="en-GB" sz="1600" dirty="0">
              <a:solidFill>
                <a:schemeClr val="bg1"/>
              </a:solidFill>
            </a:endParaRPr>
          </a:p>
        </p:txBody>
      </p:sp>
      <p:sp>
        <p:nvSpPr>
          <p:cNvPr id="46" name="Rectangle 45">
            <a:extLst>
              <a:ext uri="{FF2B5EF4-FFF2-40B4-BE49-F238E27FC236}">
                <a16:creationId xmlns:a16="http://schemas.microsoft.com/office/drawing/2014/main" id="{B2C45DDB-D455-689B-A3B0-221F46D5A0AD}"/>
              </a:ext>
            </a:extLst>
          </p:cNvPr>
          <p:cNvSpPr/>
          <p:nvPr/>
        </p:nvSpPr>
        <p:spPr>
          <a:xfrm>
            <a:off x="622466" y="6246260"/>
            <a:ext cx="9190648" cy="215444"/>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a:ln>
                  <a:noFill/>
                </a:ln>
                <a:solidFill>
                  <a:prstClr val="black"/>
                </a:solidFill>
                <a:effectLst/>
                <a:uLnTx/>
                <a:uFillTx/>
                <a:latin typeface="Arial"/>
                <a:ea typeface="+mn-ea"/>
                <a:cs typeface="+mn-cs"/>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1FC172CA-DAC3-73AD-4C6F-F4BA0B66611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6212713"/>
            <a:ext cx="253279" cy="253279"/>
          </a:xfrm>
          <a:prstGeom prst="rect">
            <a:avLst/>
          </a:prstGeom>
        </p:spPr>
      </p:pic>
      <p:graphicFrame>
        <p:nvGraphicFramePr>
          <p:cNvPr id="10" name="D_5fdc764acc38b962_CalcTable">
            <a:extLst>
              <a:ext uri="{FF2B5EF4-FFF2-40B4-BE49-F238E27FC236}">
                <a16:creationId xmlns:a16="http://schemas.microsoft.com/office/drawing/2014/main" id="{ACDB047E-1CB5-BA6D-1B73-01509230C086}"/>
              </a:ext>
            </a:extLst>
          </p:cNvPr>
          <p:cNvGraphicFramePr>
            <a:graphicFrameLocks noGrp="1"/>
          </p:cNvGraphicFramePr>
          <p:nvPr>
            <p:extLst>
              <p:ext uri="{D42A27DB-BD31-4B8C-83A1-F6EECF244321}">
                <p14:modId xmlns:p14="http://schemas.microsoft.com/office/powerpoint/2010/main" val="1550443873"/>
              </p:ext>
            </p:extLst>
          </p:nvPr>
        </p:nvGraphicFramePr>
        <p:xfrm>
          <a:off x="619056" y="5923605"/>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(694,064); ICS 2024 (21,150); PCN bases range from 112 to 1,966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5fdc764acc38b962" hidden="1">
            <a:extLst>
              <a:ext uri="{FF2B5EF4-FFF2-40B4-BE49-F238E27FC236}">
                <a16:creationId xmlns:a16="http://schemas.microsoft.com/office/drawing/2014/main" id="{28694E58-1B47-1F68-134C-BFE81BE66504}"/>
              </a:ext>
            </a:extLst>
          </p:cNvPr>
          <p:cNvGraphicFramePr/>
          <p:nvPr>
            <p:extLst>
              <p:ext uri="{D42A27DB-BD31-4B8C-83A1-F6EECF244321}">
                <p14:modId xmlns:p14="http://schemas.microsoft.com/office/powerpoint/2010/main" val="304497447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f62470db432c3962">
            <a:extLst>
              <a:ext uri="{FF2B5EF4-FFF2-40B4-BE49-F238E27FC236}">
                <a16:creationId xmlns:a16="http://schemas.microsoft.com/office/drawing/2014/main" id="{19FC7EA0-2030-B1D2-E046-79D40F757C04}"/>
              </a:ext>
            </a:extLst>
          </p:cNvPr>
          <p:cNvGraphicFramePr/>
          <p:nvPr>
            <p:extLst>
              <p:ext uri="{D42A27DB-BD31-4B8C-83A1-F6EECF244321}">
                <p14:modId xmlns:p14="http://schemas.microsoft.com/office/powerpoint/2010/main" val="2339922499"/>
              </p:ext>
            </p:extLst>
          </p:nvPr>
        </p:nvGraphicFramePr>
        <p:xfrm>
          <a:off x="383239"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8F74B5B7-6D7C-5FFC-DD66-2708A281BC5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a:ea typeface="+mn-ea"/>
                <a:cs typeface="+mn-cs"/>
              </a:rPr>
              <a:t>PCN range within ICS</a:t>
            </a:r>
          </a:p>
        </p:txBody>
      </p:sp>
      <p:cxnSp>
        <p:nvCxnSpPr>
          <p:cNvPr id="15" name="Straight Arrow Connector 14">
            <a:extLst>
              <a:ext uri="{FF2B5EF4-FFF2-40B4-BE49-F238E27FC236}">
                <a16:creationId xmlns:a16="http://schemas.microsoft.com/office/drawing/2014/main" id="{7F847199-53EE-310E-8E01-1585CA15D11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3" name="TextBox 2">
            <a:extLst>
              <a:ext uri="{FF2B5EF4-FFF2-40B4-BE49-F238E27FC236}">
                <a16:creationId xmlns:a16="http://schemas.microsoft.com/office/drawing/2014/main" id="{FB95F58A-81C4-35BB-DB20-9380E803AED6}"/>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FAE25A0C-9CA9-E270-8881-FC3AABA6302B}"/>
              </a:ext>
            </a:extLst>
          </p:cNvPr>
          <p:cNvSpPr>
            <a:spLocks noGrp="1"/>
          </p:cNvSpPr>
          <p:nvPr>
            <p:ph type="title"/>
          </p:nvPr>
        </p:nvSpPr>
        <p:spPr>
          <a:xfrm>
            <a:off x="450000" y="92177"/>
            <a:ext cx="9341700" cy="555912"/>
          </a:xfrm>
        </p:spPr>
        <p:txBody>
          <a:bodyPr/>
          <a:lstStyle/>
          <a:p>
            <a:pPr>
              <a:lnSpc>
                <a:spcPct val="118000"/>
              </a:lnSpc>
              <a:spcBef>
                <a:spcPts val="600"/>
              </a:spcBef>
            </a:pPr>
            <a:r>
              <a:rPr lang="en-GB" sz="2500" dirty="0"/>
              <a:t>Pharmacy services used in the last 12 months</a:t>
            </a:r>
          </a:p>
        </p:txBody>
      </p:sp>
    </p:spTree>
    <p:extLst>
      <p:ext uri="{BB962C8B-B14F-4D97-AF65-F5344CB8AC3E}">
        <p14:creationId xmlns:p14="http://schemas.microsoft.com/office/powerpoint/2010/main" val="2465026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svg="http://schemas.microsoft.com/office/drawing/2016/SVG/main" xmlns:a14="http://schemas.microsoft.com/office/drawing/2010/main" xmlns:c="http://schemas.openxmlformats.org/drawingml/2006/chart" xmlns:a16="http://schemas.microsoft.com/office/drawing/2014/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9ee24cdce8e4c9c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84486131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63123f9e228b9c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702117926"/>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07756" y="4913614"/>
            <a:ext cx="3465088"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7c4b69fa7c38b9c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3086262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48da69e9e27f75c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32483107"/>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addc11be07539c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917554279"/>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bf2b4ee937246b9e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4074515752"/>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used pharmacy services in the last 12 months. National (625,567); ICS 2024 (18,987); PCN bases range from 91 to 1,739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bf2b4ee937246b9e"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12344826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8addc11be07539c7"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175589986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352848137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19343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2356596585"/>
              </p:ext>
            </p:extLst>
          </p:nvPr>
        </p:nvGraphicFramePr>
        <p:xfrm>
          <a:off x="4303584" y="2307457"/>
          <a:ext cx="3471702" cy="236958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fb27cc3b3712b9c7">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2983514164"/>
              </p:ext>
            </p:extLst>
          </p:nvPr>
        </p:nvGraphicFramePr>
        <p:xfrm>
          <a:off x="4523634" y="2385402"/>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53a4368535d9e1c7">
            <a:extLst>
              <a:ext uri="{FF2B5EF4-FFF2-40B4-BE49-F238E27FC236}">
                <a16:creationId xmlns:a16="http://schemas.microsoft.com/office/drawing/2014/main" id="{96BA7CF0-86B8-9A65-6FF0-7FA9CFE01773}"/>
              </a:ext>
            </a:extLst>
          </p:cNvPr>
          <p:cNvGraphicFramePr>
            <a:graphicFrameLocks/>
          </p:cNvGraphicFramePr>
          <p:nvPr>
            <p:extLst>
              <p:ext uri="{D42A27DB-BD31-4B8C-83A1-F6EECF244321}">
                <p14:modId xmlns:p14="http://schemas.microsoft.com/office/powerpoint/2010/main" val="2557705858"/>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5" name="TextBox 4">
            <a:extLst>
              <a:ext uri="{FF2B5EF4-FFF2-40B4-BE49-F238E27FC236}">
                <a16:creationId xmlns:a16="http://schemas.microsoft.com/office/drawing/2014/main" id="{31272E5D-575C-5AB5-8FC6-85088803302E}"/>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C07786DA-A5E3-2264-5012-E70E580B7855}"/>
              </a:ext>
            </a:extLst>
          </p:cNvPr>
          <p:cNvSpPr>
            <a:spLocks noGrp="1"/>
          </p:cNvSpPr>
          <p:nvPr>
            <p:ph type="title"/>
          </p:nvPr>
        </p:nvSpPr>
        <p:spPr>
          <a:xfrm>
            <a:off x="442913" y="69533"/>
            <a:ext cx="9615847" cy="555912"/>
          </a:xfrm>
        </p:spPr>
        <p:txBody>
          <a:bodyPr/>
          <a:lstStyle/>
          <a:p>
            <a:pPr>
              <a:lnSpc>
                <a:spcPct val="118000"/>
              </a:lnSpc>
              <a:spcBef>
                <a:spcPts val="600"/>
              </a:spcBef>
            </a:pPr>
            <a:r>
              <a:rPr lang="en-GB" sz="2500" dirty="0"/>
              <a:t>Overall experience of pharmacy services</a:t>
            </a:r>
          </a:p>
        </p:txBody>
      </p:sp>
    </p:spTree>
    <p:extLst>
      <p:ext uri="{BB962C8B-B14F-4D97-AF65-F5344CB8AC3E}">
        <p14:creationId xmlns:p14="http://schemas.microsoft.com/office/powerpoint/2010/main" val="83867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03a96dee5c096e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6887058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33f26ccea2db46e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47784853"/>
              </p:ext>
            </p:extLst>
          </p:nvPr>
        </p:nvGraphicFramePr>
        <p:xfrm>
          <a:off x="9028113" y="1689563"/>
          <a:ext cx="2900362" cy="343584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AT MEDICS STREATHAM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MODALITY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LEWISHAM CARE PARTNERSHIP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APLOS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LEWISHAM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STOCKWELLBEING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FIVE ELMS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ORPINGTON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RIVERVIEW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LAMBETH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BROMLEY CONNECT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SOUTHWARK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FROGNAL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SEVENFIELDS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PENGE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BLACKHEATH AND CHARLTON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BRIXTON AND CLAPHAM PARK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HILLS, BROOKS &amp; DALES GROUP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FIVEWAYS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THE CRAYS COLLABORATIVE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CROXTED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UNITY (GREENWICH)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tc>
                <a:tc>
                  <a:txBody>
                    <a:bodyPr/>
                    <a:lstStyle/>
                    <a:p>
                      <a:pPr algn="l" fontAlgn="ctr"/>
                      <a:r>
                        <a:rPr lang="en-GB" sz="600" b="0" i="0" u="none" strike="noStrike">
                          <a:solidFill>
                            <a:schemeClr val="tx1"/>
                          </a:solidFill>
                          <a:effectLst/>
                          <a:latin typeface="+mn-lt"/>
                        </a:rPr>
                        <a:t>ELTHAM PCN</a:t>
                      </a:r>
                    </a:p>
                  </a:txBody>
                  <a:tcPr marL="0" marR="0" marT="0" marB="0" anchor="ctr"/>
                </a:tc>
                <a:extLst>
                  <a:ext uri="{0D108BD9-81ED-4DB2-BD59-A6C34878D82A}">
                    <a16:rowId xmlns:a16="http://schemas.microsoft.com/office/drawing/2014/main" val="3461567449"/>
                  </a:ext>
                </a:extLst>
              </a:tr>
              <a:tr h="25402">
                <a:tc>
                  <a:txBody>
                    <a:bodyPr/>
                    <a:lstStyle/>
                    <a:p>
                      <a:pPr algn="ctr">
                        <a:lnSpc>
                          <a:spcPts val="600"/>
                        </a:lnSpc>
                      </a:pPr>
                      <a:r>
                        <a:rPr lang="en-GB" sz="600" dirty="0"/>
                        <a:t>25</a:t>
                      </a:r>
                    </a:p>
                  </a:txBody>
                  <a:tcPr marL="0" marR="0" marT="0" marB="0" anchor="ctr"/>
                </a:tc>
                <a:tc>
                  <a:txBody>
                    <a:bodyPr/>
                    <a:lstStyle/>
                    <a:p>
                      <a:pPr algn="l" fontAlgn="ctr"/>
                      <a:r>
                        <a:rPr lang="en-GB" sz="600" b="0" i="0" u="none" strike="noStrike">
                          <a:solidFill>
                            <a:schemeClr val="tx1"/>
                          </a:solidFill>
                          <a:effectLst/>
                          <a:latin typeface="+mn-lt"/>
                        </a:rPr>
                        <a:t>GREENWICH WEST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25331287"/>
                  </a:ext>
                </a:extLst>
              </a:tr>
              <a:tr h="25402">
                <a:tc>
                  <a:txBody>
                    <a:bodyPr/>
                    <a:lstStyle/>
                    <a:p>
                      <a:pPr algn="ctr">
                        <a:lnSpc>
                          <a:spcPts val="600"/>
                        </a:lnSpc>
                      </a:pPr>
                      <a:r>
                        <a:rPr lang="en-GB" sz="600" dirty="0"/>
                        <a:t>26</a:t>
                      </a:r>
                    </a:p>
                  </a:txBody>
                  <a:tcPr marL="0" marR="0" marT="0" marB="0" anchor="ctr"/>
                </a:tc>
                <a:tc>
                  <a:txBody>
                    <a:bodyPr/>
                    <a:lstStyle/>
                    <a:p>
                      <a:pPr algn="l" fontAlgn="ctr"/>
                      <a:r>
                        <a:rPr lang="en-GB" sz="600" b="0" i="0" u="none" strike="noStrike">
                          <a:solidFill>
                            <a:schemeClr val="tx1"/>
                          </a:solidFill>
                          <a:effectLst/>
                          <a:latin typeface="+mn-lt"/>
                        </a:rPr>
                        <a:t>CLOCKTOWER PCN</a:t>
                      </a:r>
                    </a:p>
                  </a:txBody>
                  <a:tcPr marL="0" marR="0" marT="0" marB="0" anchor="ctr"/>
                </a:tc>
                <a:extLst>
                  <a:ext uri="{0D108BD9-81ED-4DB2-BD59-A6C34878D82A}">
                    <a16:rowId xmlns:a16="http://schemas.microsoft.com/office/drawing/2014/main" val="853036492"/>
                  </a:ext>
                </a:extLst>
              </a:tr>
              <a:tr h="25402">
                <a:tc>
                  <a:txBody>
                    <a:bodyPr/>
                    <a:lstStyle/>
                    <a:p>
                      <a:pPr algn="ctr">
                        <a:lnSpc>
                          <a:spcPts val="600"/>
                        </a:lnSpc>
                      </a:pPr>
                      <a:r>
                        <a:rPr lang="en-GB" sz="600" dirty="0"/>
                        <a:t>27</a:t>
                      </a:r>
                    </a:p>
                  </a:txBody>
                  <a:tcPr marL="0" marR="0" marT="0" marB="0" anchor="ctr"/>
                </a:tc>
                <a:tc>
                  <a:txBody>
                    <a:bodyPr/>
                    <a:lstStyle/>
                    <a:p>
                      <a:pPr algn="l" fontAlgn="ctr"/>
                      <a:r>
                        <a:rPr lang="en-GB" sz="600" b="0" i="0" u="none" strike="noStrike">
                          <a:solidFill>
                            <a:schemeClr val="tx1"/>
                          </a:solidFill>
                          <a:effectLst/>
                          <a:latin typeface="+mn-lt"/>
                        </a:rPr>
                        <a:t>HAYES WICK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554900791"/>
                  </a:ext>
                </a:extLst>
              </a:tr>
              <a:tr h="25402">
                <a:tc>
                  <a:txBody>
                    <a:bodyPr/>
                    <a:lstStyle/>
                    <a:p>
                      <a:pPr algn="ctr">
                        <a:lnSpc>
                          <a:spcPts val="600"/>
                        </a:lnSpc>
                      </a:pPr>
                      <a:r>
                        <a:rPr lang="en-GB" sz="600" dirty="0"/>
                        <a:t>28</a:t>
                      </a:r>
                    </a:p>
                  </a:txBody>
                  <a:tcPr marL="0" marR="0" marT="0" marB="0" anchor="ctr"/>
                </a:tc>
                <a:tc>
                  <a:txBody>
                    <a:bodyPr/>
                    <a:lstStyle/>
                    <a:p>
                      <a:pPr algn="l" fontAlgn="ctr"/>
                      <a:r>
                        <a:rPr lang="en-GB" sz="600" b="0" i="0" u="none" strike="noStrike">
                          <a:solidFill>
                            <a:schemeClr val="tx1"/>
                          </a:solidFill>
                          <a:effectLst/>
                          <a:latin typeface="+mn-lt"/>
                        </a:rPr>
                        <a:t>STREATHAM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74829465"/>
                  </a:ext>
                </a:extLst>
              </a:tr>
              <a:tr h="25402">
                <a:tc>
                  <a:txBody>
                    <a:bodyPr/>
                    <a:lstStyle/>
                    <a:p>
                      <a:pPr algn="ctr">
                        <a:lnSpc>
                          <a:spcPts val="600"/>
                        </a:lnSpc>
                      </a:pPr>
                      <a:r>
                        <a:rPr lang="en-GB" sz="600" dirty="0"/>
                        <a:t>29</a:t>
                      </a:r>
                    </a:p>
                  </a:txBody>
                  <a:tcPr marL="0" marR="0" marT="0" marB="0" anchor="ctr"/>
                </a:tc>
                <a:tc>
                  <a:txBody>
                    <a:bodyPr/>
                    <a:lstStyle/>
                    <a:p>
                      <a:pPr algn="l" fontAlgn="ctr"/>
                      <a:r>
                        <a:rPr lang="en-GB" sz="600" b="0" i="0" u="none" strike="noStrike">
                          <a:solidFill>
                            <a:schemeClr val="tx1"/>
                          </a:solidFill>
                          <a:effectLst/>
                          <a:latin typeface="+mn-lt"/>
                        </a:rPr>
                        <a:t>HERITAGE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87705858"/>
                  </a:ext>
                </a:extLst>
              </a:tr>
              <a:tr h="25402">
                <a:tc>
                  <a:txBody>
                    <a:bodyPr/>
                    <a:lstStyle/>
                    <a:p>
                      <a:pPr algn="ctr">
                        <a:lnSpc>
                          <a:spcPts val="600"/>
                        </a:lnSpc>
                      </a:pPr>
                      <a:r>
                        <a:rPr lang="en-GB" sz="600" dirty="0"/>
                        <a:t>30</a:t>
                      </a:r>
                    </a:p>
                  </a:txBody>
                  <a:tcPr marL="0" marR="0" marT="0" marB="0" anchor="ctr"/>
                </a:tc>
                <a:tc>
                  <a:txBody>
                    <a:bodyPr/>
                    <a:lstStyle/>
                    <a:p>
                      <a:pPr algn="l" fontAlgn="ctr"/>
                      <a:r>
                        <a:rPr lang="en-GB" sz="600" b="0" i="0" u="none" strike="noStrike">
                          <a:solidFill>
                            <a:schemeClr val="tx1"/>
                          </a:solidFill>
                          <a:effectLst/>
                          <a:latin typeface="+mn-lt"/>
                        </a:rPr>
                        <a:t>CLAPHAM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34783479"/>
                  </a:ext>
                </a:extLst>
              </a:tr>
              <a:tr h="25402">
                <a:tc>
                  <a:txBody>
                    <a:bodyPr/>
                    <a:lstStyle/>
                    <a:p>
                      <a:pPr algn="ctr">
                        <a:lnSpc>
                          <a:spcPts val="600"/>
                        </a:lnSpc>
                      </a:pPr>
                      <a:r>
                        <a:rPr lang="en-GB" sz="600" dirty="0"/>
                        <a:t>31</a:t>
                      </a:r>
                    </a:p>
                  </a:txBody>
                  <a:tcPr marL="0" marR="0" marT="0" marB="0" anchor="ctr"/>
                </a:tc>
                <a:tc>
                  <a:txBody>
                    <a:bodyPr/>
                    <a:lstStyle/>
                    <a:p>
                      <a:pPr algn="l" fontAlgn="ctr"/>
                      <a:r>
                        <a:rPr lang="en-GB" sz="600" b="0" i="0" u="none" strike="noStrike">
                          <a:solidFill>
                            <a:schemeClr val="tx1"/>
                          </a:solidFill>
                          <a:effectLst/>
                          <a:latin typeface="+mn-lt"/>
                        </a:rPr>
                        <a:t>NORTH BEXLEY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87594102"/>
                  </a:ext>
                </a:extLst>
              </a:tr>
              <a:tr h="25402">
                <a:tc>
                  <a:txBody>
                    <a:bodyPr/>
                    <a:lstStyle/>
                    <a:p>
                      <a:pPr algn="ctr">
                        <a:lnSpc>
                          <a:spcPts val="600"/>
                        </a:lnSpc>
                      </a:pPr>
                      <a:r>
                        <a:rPr lang="en-GB" sz="600" dirty="0"/>
                        <a:t>32</a:t>
                      </a:r>
                    </a:p>
                  </a:txBody>
                  <a:tcPr marL="0" marR="0" marT="0" marB="0" anchor="ctr"/>
                </a:tc>
                <a:tc>
                  <a:txBody>
                    <a:bodyPr/>
                    <a:lstStyle/>
                    <a:p>
                      <a:pPr algn="l" fontAlgn="ctr"/>
                      <a:r>
                        <a:rPr lang="en-GB" sz="600" b="0" i="0" u="none" strike="noStrike">
                          <a:solidFill>
                            <a:schemeClr val="tx1"/>
                          </a:solidFill>
                          <a:effectLst/>
                          <a:latin typeface="+mn-lt"/>
                        </a:rPr>
                        <a:t>VALENTINE HEALTH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079463822"/>
                  </a:ext>
                </a:extLst>
              </a:tr>
              <a:tr h="25402">
                <a:tc>
                  <a:txBody>
                    <a:bodyPr/>
                    <a:lstStyle/>
                    <a:p>
                      <a:pPr algn="ctr">
                        <a:lnSpc>
                          <a:spcPts val="600"/>
                        </a:lnSpc>
                      </a:pPr>
                      <a:r>
                        <a:rPr lang="en-GB" sz="600" dirty="0"/>
                        <a:t>33</a:t>
                      </a:r>
                    </a:p>
                  </a:txBody>
                  <a:tcPr marL="0" marR="0" marT="0" marB="0" anchor="ctr"/>
                </a:tc>
                <a:tc>
                  <a:txBody>
                    <a:bodyPr/>
                    <a:lstStyle/>
                    <a:p>
                      <a:pPr algn="l" fontAlgn="ctr"/>
                      <a:r>
                        <a:rPr lang="en-GB" sz="600" b="0" i="0" u="none" strike="noStrike">
                          <a:solidFill>
                            <a:schemeClr val="tx1"/>
                          </a:solidFill>
                          <a:effectLst/>
                          <a:latin typeface="+mn-lt"/>
                        </a:rPr>
                        <a:t>LEWISHAM ALLIANCE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55320727"/>
                  </a:ext>
                </a:extLst>
              </a:tr>
              <a:tr h="25402">
                <a:tc>
                  <a:txBody>
                    <a:bodyPr/>
                    <a:lstStyle/>
                    <a:p>
                      <a:pPr algn="ctr">
                        <a:lnSpc>
                          <a:spcPts val="600"/>
                        </a:lnSpc>
                      </a:pPr>
                      <a:r>
                        <a:rPr lang="en-GB" sz="600" dirty="0"/>
                        <a:t>34</a:t>
                      </a:r>
                    </a:p>
                  </a:txBody>
                  <a:tcPr marL="0" marR="0" marT="0" marB="0" anchor="ctr"/>
                </a:tc>
                <a:tc>
                  <a:txBody>
                    <a:bodyPr/>
                    <a:lstStyle/>
                    <a:p>
                      <a:pPr algn="l" fontAlgn="ctr"/>
                      <a:r>
                        <a:rPr lang="en-GB" sz="600" b="0" i="0" u="none" strike="noStrike">
                          <a:solidFill>
                            <a:schemeClr val="tx1"/>
                          </a:solidFill>
                          <a:effectLst/>
                          <a:latin typeface="+mn-lt"/>
                        </a:rPr>
                        <a:t>BECKENHAM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319700099"/>
                  </a:ext>
                </a:extLst>
              </a:tr>
              <a:tr h="25402">
                <a:tc>
                  <a:txBody>
                    <a:bodyPr/>
                    <a:lstStyle/>
                    <a:p>
                      <a:pPr algn="ctr">
                        <a:lnSpc>
                          <a:spcPts val="600"/>
                        </a:lnSpc>
                      </a:pPr>
                      <a:r>
                        <a:rPr lang="en-GB" sz="600" dirty="0"/>
                        <a:t>35</a:t>
                      </a:r>
                    </a:p>
                  </a:txBody>
                  <a:tcPr marL="0" marR="0" marT="0" marB="0" anchor="ctr"/>
                </a:tc>
                <a:tc>
                  <a:txBody>
                    <a:bodyPr/>
                    <a:lstStyle/>
                    <a:p>
                      <a:pPr algn="l" fontAlgn="ctr"/>
                      <a:r>
                        <a:rPr lang="en-GB" sz="600" b="0" i="0" u="none" strike="noStrike">
                          <a:solidFill>
                            <a:schemeClr val="tx1"/>
                          </a:solidFill>
                          <a:effectLst/>
                          <a:latin typeface="+mn-lt"/>
                        </a:rPr>
                        <a:t>MOTTINGHAM, DOWNHAM &amp; CHISLEHURST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20454999"/>
                  </a:ext>
                </a:extLst>
              </a:tr>
              <a:tr h="25402">
                <a:tc>
                  <a:txBody>
                    <a:bodyPr/>
                    <a:lstStyle/>
                    <a:p>
                      <a:pPr algn="ctr">
                        <a:lnSpc>
                          <a:spcPts val="600"/>
                        </a:lnSpc>
                      </a:pPr>
                      <a:r>
                        <a:rPr lang="en-GB" sz="600" dirty="0"/>
                        <a:t>36</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APL BEXLEY PCN</a:t>
                      </a:r>
                      <a:endParaRPr lang="en-GB" sz="600" b="0" i="0" u="none" strike="noStrike" dirty="0">
                        <a:solidFill>
                          <a:schemeClr val="tx1"/>
                        </a:solidFill>
                        <a:effectLst/>
                        <a:latin typeface="+mn-lt"/>
                      </a:endParaRPr>
                    </a:p>
                  </a:txBody>
                  <a:tcPr marL="0" marR="0" marT="0" marB="0" anchor="ctr">
                    <a:lnB w="12700" cmpd="sng">
                      <a:solidFill>
                        <a:srgbClr val="FFFFFF"/>
                      </a:solidFill>
                      <a:prstDash val="solid"/>
                    </a:lnB>
                  </a:tcPr>
                </a:tc>
                <a:extLst>
                  <a:ext uri="{0D108BD9-81ED-4DB2-BD59-A6C34878D82A}">
                    <a16:rowId xmlns:a16="http://schemas.microsoft.com/office/drawing/2014/main" val="187145332"/>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609708173"/>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pharmacy services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160516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e5a2698862449ae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52692062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used pharmacy services in the last 12 months. National (625,567); ICS 2024 (18,987); PCN bases range from 91 to 1,739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33f26ccea2db46ed"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320309579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e5a2698862449aed"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878867698"/>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Q48. How would you describe your experience of using these pharmacy services?</a:t>
            </a:r>
            <a:endParaRPr lang="en-GB" sz="1600" dirty="0">
              <a:solidFill>
                <a:schemeClr val="bg1"/>
              </a:solidFill>
            </a:endParaRPr>
          </a:p>
        </p:txBody>
      </p:sp>
      <p:sp>
        <p:nvSpPr>
          <p:cNvPr id="4" name="TextBox 3">
            <a:extLst>
              <a:ext uri="{FF2B5EF4-FFF2-40B4-BE49-F238E27FC236}">
                <a16:creationId xmlns:a16="http://schemas.microsoft.com/office/drawing/2014/main" id="{EEBF77D4-95EC-A8E0-0696-57F3A8BF8EFE}"/>
              </a:ext>
            </a:extLst>
          </p:cNvPr>
          <p:cNvSpPr txBox="1"/>
          <p:nvPr/>
        </p:nvSpPr>
        <p:spPr>
          <a:xfrm>
            <a:off x="356151" y="787398"/>
            <a:ext cx="11666371" cy="338554"/>
          </a:xfrm>
          <a:prstGeom prst="rect">
            <a:avLst/>
          </a:prstGeom>
          <a:noFill/>
        </p:spPr>
        <p:txBody>
          <a:bodyPr wrap="square">
            <a:spAutoFit/>
          </a:bodyPr>
          <a:lstStyle/>
          <a:p>
            <a:r>
              <a:rPr lang="en-GB" sz="1600" b="0" dirty="0"/>
              <a:t>SOUTH EAST LONDON INTEGRATED CARE SYSTEM</a:t>
            </a:r>
            <a:endParaRPr lang="en-GB" sz="1600" dirty="0"/>
          </a:p>
        </p:txBody>
      </p:sp>
      <p:sp>
        <p:nvSpPr>
          <p:cNvPr id="5" name="Title 4">
            <a:extLst>
              <a:ext uri="{FF2B5EF4-FFF2-40B4-BE49-F238E27FC236}">
                <a16:creationId xmlns:a16="http://schemas.microsoft.com/office/drawing/2014/main" id="{675BC481-22B9-49A9-044A-0A71C3DADA3C}"/>
              </a:ext>
            </a:extLst>
          </p:cNvPr>
          <p:cNvSpPr txBox="1">
            <a:spLocks/>
          </p:cNvSpPr>
          <p:nvPr/>
        </p:nvSpPr>
        <p:spPr>
          <a:xfrm>
            <a:off x="437230" y="149995"/>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500" dirty="0"/>
              <a:t>Overall experience of pharmacy services: how the results vary by PCN within the ICS</a:t>
            </a:r>
            <a:endParaRPr lang="en-GB" sz="2500" dirty="0">
              <a:highlight>
                <a:srgbClr val="F1BE48"/>
              </a:highlight>
            </a:endParaRPr>
          </a:p>
        </p:txBody>
      </p:sp>
    </p:spTree>
    <p:extLst>
      <p:ext uri="{BB962C8B-B14F-4D97-AF65-F5344CB8AC3E}">
        <p14:creationId xmlns:p14="http://schemas.microsoft.com/office/powerpoint/2010/main" val="1857411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NHS dental services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2" name="TextBox 6">
            <a:extLst>
              <a:ext uri="{FF2B5EF4-FFF2-40B4-BE49-F238E27FC236}">
                <a16:creationId xmlns:a16="http://schemas.microsoft.com/office/drawing/2014/main" id="{DF1873FC-E222-0968-82F6-3A7BFEE4654D}"/>
              </a:ext>
            </a:extLst>
          </p:cNvPr>
          <p:cNvSpPr txBox="1"/>
          <p:nvPr/>
        </p:nvSpPr>
        <p:spPr>
          <a:xfrm>
            <a:off x="274160" y="2197894"/>
            <a:ext cx="6924195"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 PCN range within ICS has not been included for these questions, as we do not know the location of patients' dental practices, therefore the results about experience with NHS dentistry services are not attributable at PCN level.</a:t>
            </a:r>
          </a:p>
        </p:txBody>
      </p:sp>
    </p:spTree>
    <p:extLst>
      <p:ext uri="{BB962C8B-B14F-4D97-AF65-F5344CB8AC3E}">
        <p14:creationId xmlns:p14="http://schemas.microsoft.com/office/powerpoint/2010/main" val="29403915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Q52. Overall, how would you describe your experience of NHS dental services?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e1fd3fc2f54c530">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575082710"/>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34d66735ed50c530">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11343951"/>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32" name="D_74a5f1c47dad45d2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672532016"/>
              </p:ext>
            </p:extLst>
          </p:nvPr>
        </p:nvGraphicFramePr>
        <p:xfrm>
          <a:off x="373761" y="5714390"/>
          <a:ext cx="3117182" cy="45720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patients who have tried to get an NHS dental appointment in the last 2 years. National (370,796); ICS 2024 (10,256).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74a5f1c47dad45d2"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40889072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419740813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85305450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7" y="1812135"/>
            <a:ext cx="3301355" cy="677108"/>
          </a:xfrm>
          <a:prstGeom prst="rect">
            <a:avLst/>
          </a:prstGeom>
          <a:noFill/>
        </p:spPr>
        <p:txBody>
          <a:bodyPr wrap="square" lIns="0" tIns="0" rIns="0" bIns="0" rtlCol="0">
            <a:spAutoFit/>
          </a:bodyPr>
          <a:lstStyle/>
          <a:p>
            <a:r>
              <a:rPr lang="en-GB" sz="1600" b="1" dirty="0"/>
              <a:t>ICS result over time</a:t>
            </a:r>
          </a:p>
          <a:p>
            <a:r>
              <a:rPr lang="en-GB" sz="1200" dirty="0"/>
              <a:t>(2024 results are the start of a new time series)</a:t>
            </a:r>
          </a:p>
          <a:p>
            <a:r>
              <a:rPr lang="en-GB" sz="1600" b="1" dirty="0"/>
              <a:t>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1998965560"/>
              </p:ext>
            </p:extLst>
          </p:nvPr>
        </p:nvGraphicFramePr>
        <p:xfrm>
          <a:off x="4301664" y="2307457"/>
          <a:ext cx="3471702" cy="236373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40" name="D_681e15b5fc25c530">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3901879835"/>
              </p:ext>
            </p:extLst>
          </p:nvPr>
        </p:nvGraphicFramePr>
        <p:xfrm>
          <a:off x="4512687" y="2415401"/>
          <a:ext cx="3002090" cy="2271754"/>
        </p:xfrm>
        <a:graphic>
          <a:graphicData uri="http://schemas.openxmlformats.org/drawingml/2006/chart">
            <c:chart xmlns:c="http://schemas.openxmlformats.org/drawingml/2006/chart" xmlns:r="http://schemas.openxmlformats.org/officeDocument/2006/relationships" r:id="rId9"/>
          </a:graphicData>
        </a:graphic>
      </p:graphicFrame>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%Good = %Very good + %Fairly good  </a:t>
            </a:r>
          </a:p>
          <a:p>
            <a:pPr lvl="0" algn="l" eaLnBrk="1" hangingPunct="1">
              <a:spcBef>
                <a:spcPts val="0"/>
              </a:spcBef>
            </a:pPr>
            <a:r>
              <a:rPr lang="en-GB" sz="800" kern="0" dirty="0">
                <a:latin typeface="Arial"/>
              </a:rPr>
              <a:t>%Poor= %Very poor + %Fairly poor</a:t>
            </a:r>
            <a:endParaRPr lang="en-GB" sz="1800" dirty="0"/>
          </a:p>
          <a:p>
            <a:pPr algn="l"/>
            <a:endParaRPr lang="en-GB" sz="800" dirty="0">
              <a:latin typeface="+mn-lt"/>
            </a:endParaRPr>
          </a:p>
        </p:txBody>
      </p:sp>
      <p:graphicFrame>
        <p:nvGraphicFramePr>
          <p:cNvPr id="3" name="D_4a0a3bfe5b74c530">
            <a:extLst>
              <a:ext uri="{FF2B5EF4-FFF2-40B4-BE49-F238E27FC236}">
                <a16:creationId xmlns:a16="http://schemas.microsoft.com/office/drawing/2014/main" id="{5E5B5966-9077-6FC6-0052-0CD35534D594}"/>
              </a:ext>
            </a:extLst>
          </p:cNvPr>
          <p:cNvGraphicFramePr>
            <a:graphicFrameLocks/>
          </p:cNvGraphicFramePr>
          <p:nvPr>
            <p:extLst>
              <p:ext uri="{D42A27DB-BD31-4B8C-83A1-F6EECF244321}">
                <p14:modId xmlns:p14="http://schemas.microsoft.com/office/powerpoint/2010/main" val="2022384115"/>
              </p:ext>
            </p:extLst>
          </p:nvPr>
        </p:nvGraphicFramePr>
        <p:xfrm>
          <a:off x="99232" y="2237325"/>
          <a:ext cx="4135277" cy="3367349"/>
        </p:xfrm>
        <a:graphic>
          <a:graphicData uri="http://schemas.openxmlformats.org/drawingml/2006/chart">
            <c:chart xmlns:c="http://schemas.openxmlformats.org/drawingml/2006/chart" xmlns:r="http://schemas.openxmlformats.org/officeDocument/2006/relationships" r:id="rId10"/>
          </a:graphicData>
        </a:graphic>
      </p:graphicFrame>
      <p:sp>
        <p:nvSpPr>
          <p:cNvPr id="5" name="TextBox 4">
            <a:extLst>
              <a:ext uri="{FF2B5EF4-FFF2-40B4-BE49-F238E27FC236}">
                <a16:creationId xmlns:a16="http://schemas.microsoft.com/office/drawing/2014/main" id="{37268458-84A6-83D9-36E2-C71DDC2E07A1}"/>
              </a:ext>
            </a:extLst>
          </p:cNvPr>
          <p:cNvSpPr txBox="1"/>
          <p:nvPr/>
        </p:nvSpPr>
        <p:spPr>
          <a:xfrm>
            <a:off x="367677" y="497879"/>
            <a:ext cx="11629048" cy="338554"/>
          </a:xfrm>
          <a:prstGeom prst="rect">
            <a:avLst/>
          </a:prstGeom>
          <a:noFill/>
        </p:spPr>
        <p:txBody>
          <a:bodyPr wrap="square">
            <a:spAutoFit/>
          </a:bodyPr>
          <a:lstStyle/>
          <a:p>
            <a:r>
              <a:rPr lang="en-GB" sz="1600" b="0" dirty="0"/>
              <a:t>SOUTH EAST LONDON INTEGRATED CARE SYSTEM</a:t>
            </a:r>
            <a:endParaRPr lang="en-GB" sz="1600" dirty="0"/>
          </a:p>
        </p:txBody>
      </p:sp>
      <p:sp>
        <p:nvSpPr>
          <p:cNvPr id="8" name="Title 4">
            <a:extLst>
              <a:ext uri="{FF2B5EF4-FFF2-40B4-BE49-F238E27FC236}">
                <a16:creationId xmlns:a16="http://schemas.microsoft.com/office/drawing/2014/main" id="{5F59E463-B8DE-C442-3BEE-132C922D894C}"/>
              </a:ext>
            </a:extLst>
          </p:cNvPr>
          <p:cNvSpPr>
            <a:spLocks noGrp="1"/>
          </p:cNvSpPr>
          <p:nvPr>
            <p:ph type="title"/>
          </p:nvPr>
        </p:nvSpPr>
        <p:spPr>
          <a:xfrm>
            <a:off x="437230" y="93466"/>
            <a:ext cx="9615847" cy="555912"/>
          </a:xfrm>
        </p:spPr>
        <p:txBody>
          <a:bodyPr/>
          <a:lstStyle/>
          <a:p>
            <a:pPr>
              <a:lnSpc>
                <a:spcPct val="118000"/>
              </a:lnSpc>
              <a:spcBef>
                <a:spcPts val="600"/>
              </a:spcBef>
            </a:pPr>
            <a:r>
              <a:rPr lang="en-GB" sz="2500" dirty="0"/>
              <a:t>Overall experience of NHS dental services</a:t>
            </a:r>
          </a:p>
        </p:txBody>
      </p:sp>
    </p:spTree>
    <p:extLst>
      <p:ext uri="{BB962C8B-B14F-4D97-AF65-F5344CB8AC3E}">
        <p14:creationId xmlns:p14="http://schemas.microsoft.com/office/powerpoint/2010/main" val="544109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r>
              <a:rPr lang="en-GB" sz="1300" kern="0" dirty="0">
                <a:ea typeface="Roboto" panose="02000000000000000000" pitchFamily="2" charset="0"/>
              </a:rPr>
              <a:t>For example, taking an ICS where </a:t>
            </a:r>
            <a:r>
              <a:rPr lang="en-GB" sz="1400" dirty="0"/>
              <a:t>16,662</a:t>
            </a:r>
            <a:r>
              <a:rPr lang="en-GB" sz="1300" kern="0" dirty="0">
                <a:ea typeface="Roboto" panose="02000000000000000000" pitchFamily="2" charset="0"/>
              </a:rPr>
              <a:t> people responded and where 30% gave a particular answer, there is a 95% likelihood that the true value (which would have been obtained if the whole population had taken part in the survey) will fall within the range of +/-1.03 percentage points from that question’s result (i.e. between 28.97% and 31.03%).</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956719411"/>
              </p:ext>
            </p:extLst>
          </p:nvPr>
        </p:nvGraphicFramePr>
        <p:xfrm>
          <a:off x="4333875" y="2503451"/>
          <a:ext cx="3524250" cy="2765999"/>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699,790</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16,662</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1.12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dirty="0"/>
                        <a:t>548</a:t>
                      </a:r>
                      <a:endParaRPr lang="en-GB" sz="1100" kern="0" dirty="0">
                        <a:solidFill>
                          <a:schemeClr val="tx1"/>
                        </a:solidFill>
                        <a:latin typeface="Arial MT Std Light" pitchFamily="34" charset="0"/>
                        <a:ea typeface="Roboto" panose="02000000000000000000" pitchFamily="2" charset="0"/>
                        <a:cs typeface="+mn-cs"/>
                      </a:endParaRP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3.38</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5.16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5.63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2024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60</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2.5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27.3%, </a:t>
            </a:r>
            <a:r>
              <a:rPr lang="en-GB" sz="1400" dirty="0"/>
              <a:t>based on </a:t>
            </a:r>
            <a:r>
              <a:rPr lang="en-GB" sz="1400" b="1" dirty="0">
                <a:solidFill>
                  <a:srgbClr val="005EB8"/>
                </a:solidFill>
                <a:ea typeface="Roboto" panose="02000000000000000000" pitchFamily="2" charset="0"/>
              </a:rPr>
              <a:t>699,790 </a:t>
            </a:r>
            <a:r>
              <a:rPr lang="en-GB" sz="1400" dirty="0"/>
              <a:t>completed surveys. </a:t>
            </a:r>
          </a:p>
          <a:p>
            <a:pPr marL="285750" indent="-285750">
              <a:lnSpc>
                <a:spcPct val="100000"/>
              </a:lnSpc>
              <a:buClr>
                <a:srgbClr val="005EB8"/>
              </a:buClr>
              <a:buSzPct val="150000"/>
              <a:buFont typeface="Arial" panose="020B0604020202020204" pitchFamily="34" charset="0"/>
              <a:buChar char="•"/>
            </a:pPr>
            <a:r>
              <a:rPr lang="en-GB" sz="1400" dirty="0"/>
              <a:t>Participants can complete the</a:t>
            </a:r>
            <a:r>
              <a:rPr lang="en-GB" sz="1400" b="1" dirty="0"/>
              <a:t> </a:t>
            </a:r>
            <a:r>
              <a:rPr lang="en-GB" sz="1400" b="1" dirty="0">
                <a:solidFill>
                  <a:srgbClr val="005EB8"/>
                </a:solidFill>
                <a:ea typeface="Roboto" panose="02000000000000000000" pitchFamily="2" charset="0"/>
              </a:rPr>
              <a:t>survey online</a:t>
            </a:r>
            <a:r>
              <a:rPr lang="en-GB" sz="1400" dirty="0"/>
              <a:t>, also with the option of filling out a paper questionnaire or completing via telephone. </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699,790</a:t>
            </a:r>
          </a:p>
          <a:p>
            <a:pPr algn="l"/>
            <a:r>
              <a:rPr lang="en-GB" sz="1600" b="1" kern="0" dirty="0">
                <a:solidFill>
                  <a:schemeClr val="bg1"/>
                </a:solidFill>
              </a:rPr>
              <a:t>Completed surveys in the 2024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2.5 million</a:t>
            </a:r>
            <a:br>
              <a:rPr lang="en-GB" b="1" dirty="0">
                <a:solidFill>
                  <a:schemeClr val="bg1"/>
                </a:solidFill>
                <a:highlight>
                  <a:srgbClr val="FFFF00"/>
                </a:highlight>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27.3%</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61</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compare the relationship between questions using the crosstab function.</a:t>
            </a:r>
            <a:endParaRPr lang="en-GB" sz="1400" dirty="0">
              <a:solidFill>
                <a:srgbClr val="005EB8"/>
              </a:solidFill>
              <a:ea typeface="Roboto" panose="02000000000000000000" pitchFamily="2" charset="0"/>
            </a:endParaRP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5">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4="http://schemas.microsoft.com/office/drawing/2010/main" xmlns:ahyp="http://schemas.microsoft.com/office/drawing/2018/hyperlinkcolor" xmlns:a16="http://schemas.microsoft.com/office/drawing/2014/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8fb53b4f-1204-4cd9-8a55-a9d7af4fbf3e">
      <Terms xmlns="http://schemas.microsoft.com/office/infopath/2007/PartnerControls"/>
    </lcf76f155ced4ddcb4097134ff3c332f>
    <_ip_UnifiedCompliancePolicyUIAction xmlns="http://schemas.microsoft.com/sharepoint/v3" xsi:nil="true"/>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FAB909D2035A345A9E4149139BE13AC" ma:contentTypeVersion="20" ma:contentTypeDescription="Create a new document." ma:contentTypeScope="" ma:versionID="74fb7e07138cb6642e4964aa2b9c0087">
  <xsd:schema xmlns:xsd="http://www.w3.org/2001/XMLSchema" xmlns:xs="http://www.w3.org/2001/XMLSchema" xmlns:p="http://schemas.microsoft.com/office/2006/metadata/properties" xmlns:ns1="http://schemas.microsoft.com/sharepoint/v3" xmlns:ns2="8fb53b4f-1204-4cd9-8a55-a9d7af4fbf3e" xmlns:ns3="9d2b163f-2795-4980-a00f-d619f53f7de8" xmlns:ns4="cccaf3ac-2de9-44d4-aa31-54302fceb5f7" targetNamespace="http://schemas.microsoft.com/office/2006/metadata/properties" ma:root="true" ma:fieldsID="be0f3d0247cdc5f5e7e4f20eb17769cc" ns1:_="" ns2:_="" ns3:_="" ns4:_="">
    <xsd:import namespace="http://schemas.microsoft.com/sharepoint/v3"/>
    <xsd:import namespace="8fb53b4f-1204-4cd9-8a55-a9d7af4fbf3e"/>
    <xsd:import namespace="9d2b163f-2795-4980-a00f-d619f53f7de8"/>
    <xsd:import namespace="cccaf3ac-2de9-44d4-aa31-54302fceb5f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3:SharedWithUsers" minOccurs="0"/>
                <xsd:element ref="ns3:SharedWithDetails" minOccurs="0"/>
                <xsd:element ref="ns2:MediaServiceOCR" minOccurs="0"/>
                <xsd:element ref="ns1:_ip_UnifiedCompliancePolicyProperties" minOccurs="0"/>
                <xsd:element ref="ns1:_ip_UnifiedCompliancePolicyUIAction" minOccurs="0"/>
                <xsd:element ref="ns2:MediaServiceLocation"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19" nillable="true" ma:displayName="Unified Compliance Policy Properties" ma:hidden="true" ma:internalName="_ip_UnifiedCompliancePolicyProperties">
      <xsd:simpleType>
        <xsd:restriction base="dms:Note"/>
      </xsd:simpleType>
    </xsd:element>
    <xsd:element name="_ip_UnifiedCompliancePolicyUIAction" ma:index="20"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fb53b4f-1204-4cd9-8a55-a9d7af4fbf3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MediaLengthInSeconds" ma:index="22"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d2b163f-2795-4980-a00f-d619f53f7de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5" nillable="true" ma:displayName="Taxonomy Catch All Column" ma:hidden="true" ma:list="{2dd72fbd-e727-49a0-b69d-9c12a1d60425}" ma:internalName="TaxCatchAll" ma:showField="CatchAllData" ma:web="9d2b163f-2795-4980-a00f-d619f53f7de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752AC9-3141-4DBE-9E93-91151A710F39}">
  <ds:schemaRefs>
    <ds:schemaRef ds:uri="http://schemas.microsoft.com/sharepoint/v3"/>
    <ds:schemaRef ds:uri="9d2b163f-2795-4980-a00f-d619f53f7de8"/>
    <ds:schemaRef ds:uri="http://purl.org/dc/elements/1.1/"/>
    <ds:schemaRef ds:uri="http://purl.org/dc/terms/"/>
    <ds:schemaRef ds:uri="http://purl.org/dc/dcmitype/"/>
    <ds:schemaRef ds:uri="cccaf3ac-2de9-44d4-aa31-54302fceb5f7"/>
    <ds:schemaRef ds:uri="http://schemas.microsoft.com/office/2006/documentManagement/types"/>
    <ds:schemaRef ds:uri="8fb53b4f-1204-4cd9-8a55-a9d7af4fbf3e"/>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98165626-6DD5-4B73-9B5A-2BBBADC708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fb53b4f-1204-4cd9-8a55-a9d7af4fbf3e"/>
    <ds:schemaRef ds:uri="9d2b163f-2795-4980-a00f-d619f53f7de8"/>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6A31D0-D410-459F-8B3A-5041DA332E8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23435</TotalTime>
  <Words>9054</Words>
  <Application>Microsoft Office PowerPoint</Application>
  <PresentationFormat>Widescreen</PresentationFormat>
  <Paragraphs>1864</Paragraphs>
  <Slides>61</Slides>
  <Notes>61</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1</vt:i4>
      </vt:variant>
      <vt:variant>
        <vt:lpstr>Slide Titles</vt:lpstr>
      </vt:variant>
      <vt:variant>
        <vt:i4>61</vt:i4>
      </vt:variant>
    </vt:vector>
  </HeadingPairs>
  <TitlesOfParts>
    <vt:vector size="71" baseType="lpstr">
      <vt:lpstr>Arial</vt:lpstr>
      <vt:lpstr>Arial Black</vt:lpstr>
      <vt:lpstr>Arial MT Std Light</vt:lpstr>
      <vt:lpstr>Helvetica Neue</vt:lpstr>
      <vt:lpstr>HelveticaNeueLT Std Lt Cn</vt:lpstr>
      <vt:lpstr>Roboto</vt:lpstr>
      <vt:lpstr>Segoe UI</vt:lpstr>
      <vt:lpstr>Wingdings</vt:lpstr>
      <vt:lpstr>IPSOS - Classical Template - 16x9</vt:lpstr>
      <vt:lpstr>Diapositive think-cell</vt:lpstr>
      <vt:lpstr>PowerPoint Presentation</vt:lpstr>
      <vt:lpstr>Contents</vt:lpstr>
      <vt:lpstr>Introduction, background and guidance</vt:lpstr>
      <vt:lpstr>Introduction</vt:lpstr>
      <vt:lpstr>Background information about the survey </vt:lpstr>
      <vt:lpstr>How to use this data for improvement</vt:lpstr>
      <vt:lpstr>Interpreting the results</vt:lpstr>
      <vt:lpstr>Overall experience of GP practice</vt:lpstr>
      <vt:lpstr>PowerPoint Presentation</vt:lpstr>
      <vt:lpstr>PowerPoint Presentation</vt:lpstr>
      <vt:lpstr>Overall experience: how the results vary by PCN within the ICS</vt:lpstr>
      <vt:lpstr>Use of online GP services</vt:lpstr>
      <vt:lpstr>Use of online GP services in the last 12 months</vt:lpstr>
      <vt:lpstr>Contacting GP practice</vt:lpstr>
      <vt:lpstr>Ease of contacting GP practice on the phone</vt:lpstr>
      <vt:lpstr>Ease of contacting GP practice on the phone: how the results vary by PCN within the ICS</vt:lpstr>
      <vt:lpstr>Ease of contacting GP practice using their website</vt:lpstr>
      <vt:lpstr>Ease of contacting GP practice using their website: how the results vary by PCN within the ICS</vt:lpstr>
      <vt:lpstr>Ease of contacting GP practice using the NHS App</vt:lpstr>
      <vt:lpstr>Ease of contacting GP practice using the NHS App: how the results vary by PCN within the ICS</vt:lpstr>
      <vt:lpstr>Method of contacting GP practice</vt:lpstr>
      <vt:lpstr>Outcome of phoning GP practice</vt:lpstr>
      <vt:lpstr>Next step in dealing with request after contacting GP practice</vt:lpstr>
      <vt:lpstr>Next step in dealing with request after contacting GP practice: how the results vary by PCN within the ICS</vt:lpstr>
      <vt:lpstr>Time taken to know next step</vt:lpstr>
      <vt:lpstr>Time taken to know next step: how the results vary by PCN within the ICS</vt:lpstr>
      <vt:lpstr>Overall experience of contacting GP practice</vt:lpstr>
      <vt:lpstr>Overall experience of contacting GP practice: how the results vary by PCN within the ICS</vt:lpstr>
      <vt:lpstr>Last appointment</vt:lpstr>
      <vt:lpstr>How patients felt about appointment wait time</vt:lpstr>
      <vt:lpstr>How patients felt about appointment wait time: how the results vary by PCN within the ICS</vt:lpstr>
      <vt:lpstr>Type of appointment</vt:lpstr>
      <vt:lpstr>Perceptions of care at patients’ last appointment</vt:lpstr>
      <vt:lpstr>Listened to by healthcare professional</vt:lpstr>
      <vt:lpstr>Treated with care and concern by healthcare professional</vt:lpstr>
      <vt:lpstr>Mental wellbeing considered by healthcare professional</vt:lpstr>
      <vt:lpstr>Felt healthcare professional had information they needed</vt:lpstr>
      <vt:lpstr>Confidence and trust in healthcare professional</vt:lpstr>
      <vt:lpstr>Involved in decisions about care and treatment</vt:lpstr>
      <vt:lpstr>Needs met</vt:lpstr>
      <vt:lpstr>Care and concern</vt:lpstr>
      <vt:lpstr>Care and concern – in detail </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Q25. During your last appointment, how good was the healthcare professional at treating you with care and concern? % Good1 (total)</vt:lpstr>
      <vt:lpstr>Services when GP practice is closed</vt:lpstr>
      <vt:lpstr>Overall experience of services when GP practice is closed</vt:lpstr>
      <vt:lpstr>Managing health conditions</vt:lpstr>
      <vt:lpstr>Support with managing conditions or illnesses</vt:lpstr>
      <vt:lpstr>PowerPoint Presentation</vt:lpstr>
      <vt:lpstr>Pharmacy services</vt:lpstr>
      <vt:lpstr>Pharmacy services used in the last 12 months</vt:lpstr>
      <vt:lpstr>Overall experience of pharmacy services</vt:lpstr>
      <vt:lpstr>PowerPoint Presentation</vt:lpstr>
      <vt:lpstr>NHS dental services</vt:lpstr>
      <vt:lpstr>Overall experience of NHS dental services</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Molly Dawson</cp:lastModifiedBy>
  <cp:revision>1058</cp:revision>
  <dcterms:created xsi:type="dcterms:W3CDTF">2020-01-09T15:19:38Z</dcterms:created>
  <dcterms:modified xsi:type="dcterms:W3CDTF">2024-07-03T10:11:14Z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0x0101005FAB909D2035A345A9E4149139BE13AC</vt:lpwstr>
  </property>
  <property fmtid="{D5CDD505-2E9C-101B-9397-08002B2CF9AE}" pid="3" name="MediaServiceImageTags">
    <vt:lpwstr/>
  </property>
</Properties>
</file>