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35</c:v>
                </c:pt>
                <c:pt idx="2">
                  <c:v>12</c:v>
                </c:pt>
                <c:pt idx="3">
                  <c:v>5</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80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44544"/>
        <c:axId val="35646080"/>
      </c:lineChart>
      <c:catAx>
        <c:axId val="356445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46080"/>
        <c:crosses val="autoZero"/>
        <c:auto val="1"/>
        <c:lblAlgn val="ctr"/>
        <c:lblOffset val="100"/>
        <c:noMultiLvlLbl val="0"/>
      </c:catAx>
      <c:valAx>
        <c:axId val="356460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445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Sheet1!$F$2:$F$45</c:f>
              <c:numCache>
                <c:formatCode>General</c:formatCode>
                <c:ptCount val="44"/>
                <c:pt idx="0">
                  <c:v>0.6</c:v>
                </c:pt>
                <c:pt idx="1">
                  <c:v>0.62</c:v>
                </c:pt>
                <c:pt idx="2">
                  <c:v>0.63</c:v>
                </c:pt>
                <c:pt idx="3">
                  <c:v>0.65</c:v>
                </c:pt>
                <c:pt idx="4">
                  <c:v>0.66</c:v>
                </c:pt>
                <c:pt idx="5">
                  <c:v>0.67</c:v>
                </c:pt>
                <c:pt idx="6">
                  <c:v>0.68</c:v>
                </c:pt>
                <c:pt idx="7">
                  <c:v>0.68</c:v>
                </c:pt>
                <c:pt idx="8">
                  <c:v>0.7</c:v>
                </c:pt>
                <c:pt idx="9">
                  <c:v>0.73</c:v>
                </c:pt>
                <c:pt idx="10">
                  <c:v>0.75</c:v>
                </c:pt>
                <c:pt idx="11">
                  <c:v>0.75</c:v>
                </c:pt>
                <c:pt idx="12">
                  <c:v>0.76</c:v>
                </c:pt>
                <c:pt idx="13">
                  <c:v>0.76</c:v>
                </c:pt>
                <c:pt idx="14">
                  <c:v>0.76</c:v>
                </c:pt>
                <c:pt idx="15">
                  <c:v>0.77</c:v>
                </c:pt>
                <c:pt idx="16">
                  <c:v>0.77</c:v>
                </c:pt>
                <c:pt idx="17">
                  <c:v>0.78</c:v>
                </c:pt>
                <c:pt idx="18">
                  <c:v>0.79</c:v>
                </c:pt>
                <c:pt idx="19">
                  <c:v>0.79</c:v>
                </c:pt>
                <c:pt idx="20">
                  <c:v>0.79</c:v>
                </c:pt>
                <c:pt idx="21">
                  <c:v>0.79</c:v>
                </c:pt>
                <c:pt idx="22">
                  <c:v>0.8</c:v>
                </c:pt>
                <c:pt idx="23">
                  <c:v>0.8</c:v>
                </c:pt>
                <c:pt idx="24">
                  <c:v>0.8</c:v>
                </c:pt>
                <c:pt idx="25">
                  <c:v>0.81</c:v>
                </c:pt>
                <c:pt idx="26">
                  <c:v>0.82</c:v>
                </c:pt>
                <c:pt idx="27">
                  <c:v>0.83</c:v>
                </c:pt>
                <c:pt idx="28">
                  <c:v>0.84</c:v>
                </c:pt>
                <c:pt idx="29">
                  <c:v>0.84</c:v>
                </c:pt>
                <c:pt idx="30">
                  <c:v>0.84</c:v>
                </c:pt>
                <c:pt idx="31">
                  <c:v>0.85</c:v>
                </c:pt>
                <c:pt idx="32">
                  <c:v>0.86</c:v>
                </c:pt>
                <c:pt idx="33">
                  <c:v>0.86</c:v>
                </c:pt>
                <c:pt idx="34">
                  <c:v>0.87</c:v>
                </c:pt>
                <c:pt idx="35">
                  <c:v>0.87</c:v>
                </c:pt>
                <c:pt idx="36">
                  <c:v>0.88</c:v>
                </c:pt>
                <c:pt idx="37">
                  <c:v>0.89</c:v>
                </c:pt>
                <c:pt idx="38">
                  <c:v>0.89</c:v>
                </c:pt>
                <c:pt idx="39">
                  <c:v>0.9</c:v>
                </c:pt>
                <c:pt idx="40">
                  <c:v>0.91</c:v>
                </c:pt>
                <c:pt idx="41">
                  <c:v>0.92</c:v>
                </c:pt>
                <c:pt idx="42">
                  <c:v>0.96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86368"/>
        <c:axId val="361848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3"/>
                <c:pt idx="0">
                  <c:v>MEDWAY CENTRAL PCN</c:v>
                </c:pt>
                <c:pt idx="1">
                  <c:v>ASHFORD MEDICAL PARTNERSHIP PCN</c:v>
                </c:pt>
                <c:pt idx="2">
                  <c:v>ROCHESTER PCN</c:v>
                </c:pt>
                <c:pt idx="3">
                  <c:v>SOUTH MAIDSTONE PCN</c:v>
                </c:pt>
                <c:pt idx="4">
                  <c:v>GRAVESEND ALLIANCE PCN</c:v>
                </c:pt>
                <c:pt idx="5">
                  <c:v>THE MARSH PCN</c:v>
                </c:pt>
                <c:pt idx="6">
                  <c:v>MEDWAY PENINSULA PCN</c:v>
                </c:pt>
                <c:pt idx="7">
                  <c:v>LMN PCN</c:v>
                </c:pt>
                <c:pt idx="8">
                  <c:v>MARGATE PCN</c:v>
                </c:pt>
                <c:pt idx="9">
                  <c:v>DARTFORD CENTRAL PCN</c:v>
                </c:pt>
                <c:pt idx="10">
                  <c:v>MALLING PCN</c:v>
                </c:pt>
                <c:pt idx="11">
                  <c:v>DARTFORD MODEL PCN</c:v>
                </c:pt>
                <c:pt idx="12">
                  <c:v>SHEPPEY PCN</c:v>
                </c:pt>
                <c:pt idx="13">
                  <c:v>SITTINGBOURNE PCN</c:v>
                </c:pt>
                <c:pt idx="14">
                  <c:v>TOTAL HEALTH EXCELLENCE WEST PCN</c:v>
                </c:pt>
                <c:pt idx="15">
                  <c:v>MEDWAY SOUTH PCN</c:v>
                </c:pt>
                <c:pt idx="16">
                  <c:v>ABC PCN</c:v>
                </c:pt>
                <c:pt idx="17">
                  <c:v>GRAVESEND CENTRAL PCN</c:v>
                </c:pt>
                <c:pt idx="18">
                  <c:v>STROOD PCN</c:v>
                </c:pt>
                <c:pt idx="19">
                  <c:v>SWANLEY &amp; RURAL PCN</c:v>
                </c:pt>
                <c:pt idx="20">
                  <c:v>TOTAL HEALTH EXCELLENCE EAST PCN</c:v>
                </c:pt>
                <c:pt idx="21">
                  <c:v>CARE KENT PCN</c:v>
                </c:pt>
                <c:pt idx="22">
                  <c:v>ICS</c:v>
                </c:pt>
                <c:pt idx="23">
                  <c:v>GARDEN CITY PCN</c:v>
                </c:pt>
                <c:pt idx="24">
                  <c:v>RAMSGATE PCN</c:v>
                </c:pt>
                <c:pt idx="25">
                  <c:v>DOVER TOWN PCN</c:v>
                </c:pt>
                <c:pt idx="26">
                  <c:v>GILLINGHAM SOUTH PCN</c:v>
                </c:pt>
                <c:pt idx="27">
                  <c:v>MEDWAY RAINHAM PCN</c:v>
                </c:pt>
                <c:pt idx="28">
                  <c:v>HERNE BAY PCN</c:v>
                </c:pt>
                <c:pt idx="29">
                  <c:v>FOLKESTONE HYTHE &amp; RURAL PCN</c:v>
                </c:pt>
                <c:pt idx="30">
                  <c:v>ASHFORD STOUR PCN</c:v>
                </c:pt>
                <c:pt idx="31">
                  <c:v>TONBRIDGE PCN</c:v>
                </c:pt>
                <c:pt idx="32">
                  <c:v>MAIDSTONE CENTRAL PCN</c:v>
                </c:pt>
                <c:pt idx="33">
                  <c:v>CANTERBURY NORTH PCN</c:v>
                </c:pt>
                <c:pt idx="34">
                  <c:v>SEVENOAKS PCN</c:v>
                </c:pt>
                <c:pt idx="35">
                  <c:v>TUNBRIDGE WELLS PCN</c:v>
                </c:pt>
                <c:pt idx="36">
                  <c:v>THE RIDGE PCN</c:v>
                </c:pt>
                <c:pt idx="37">
                  <c:v>DEAL &amp; SANDWICH PCN</c:v>
                </c:pt>
                <c:pt idx="38">
                  <c:v>CANTERBURY SOUTH PCN</c:v>
                </c:pt>
                <c:pt idx="39">
                  <c:v>FAVERSHAM PCN</c:v>
                </c:pt>
                <c:pt idx="40">
                  <c:v>WEALD PCN</c:v>
                </c:pt>
                <c:pt idx="41">
                  <c:v>ASHFORD RURAL PCN</c:v>
                </c:pt>
                <c:pt idx="42">
                  <c:v>WHITSTABLE PCN</c:v>
                </c:pt>
              </c:strCache>
            </c:strRef>
          </c:cat>
          <c:val>
            <c:numRef>
              <c:f>Sheet1!$C$2:$C$45</c:f>
              <c:numCache>
                <c:formatCode>0%</c:formatCode>
                <c:ptCount val="44"/>
                <c:pt idx="0">
                  <c:v>0.6</c:v>
                </c:pt>
                <c:pt idx="1">
                  <c:v>0.62</c:v>
                </c:pt>
                <c:pt idx="2">
                  <c:v>0.63</c:v>
                </c:pt>
                <c:pt idx="3">
                  <c:v>0.65</c:v>
                </c:pt>
                <c:pt idx="4">
                  <c:v>0.66</c:v>
                </c:pt>
                <c:pt idx="5">
                  <c:v>0.67</c:v>
                </c:pt>
                <c:pt idx="6">
                  <c:v>0.68</c:v>
                </c:pt>
                <c:pt idx="7">
                  <c:v>0.68</c:v>
                </c:pt>
                <c:pt idx="8">
                  <c:v>0.7</c:v>
                </c:pt>
                <c:pt idx="9">
                  <c:v>0.73</c:v>
                </c:pt>
                <c:pt idx="10">
                  <c:v>0.75</c:v>
                </c:pt>
                <c:pt idx="11">
                  <c:v>0.75</c:v>
                </c:pt>
                <c:pt idx="12">
                  <c:v>0.76</c:v>
                </c:pt>
                <c:pt idx="13">
                  <c:v>0.76</c:v>
                </c:pt>
                <c:pt idx="14">
                  <c:v>0.76</c:v>
                </c:pt>
                <c:pt idx="15">
                  <c:v>0.77</c:v>
                </c:pt>
                <c:pt idx="16">
                  <c:v>0.77</c:v>
                </c:pt>
                <c:pt idx="17">
                  <c:v>0.78</c:v>
                </c:pt>
                <c:pt idx="18">
                  <c:v>0.79</c:v>
                </c:pt>
                <c:pt idx="19">
                  <c:v>0.79</c:v>
                </c:pt>
                <c:pt idx="20">
                  <c:v>0.79</c:v>
                </c:pt>
                <c:pt idx="21">
                  <c:v>0.79</c:v>
                </c:pt>
                <c:pt idx="22">
                  <c:v>-10</c:v>
                </c:pt>
                <c:pt idx="23">
                  <c:v>0.8</c:v>
                </c:pt>
                <c:pt idx="24">
                  <c:v>0.8</c:v>
                </c:pt>
                <c:pt idx="25">
                  <c:v>0.81</c:v>
                </c:pt>
                <c:pt idx="26">
                  <c:v>0.82</c:v>
                </c:pt>
                <c:pt idx="27">
                  <c:v>0.83</c:v>
                </c:pt>
                <c:pt idx="28">
                  <c:v>0.84</c:v>
                </c:pt>
                <c:pt idx="29">
                  <c:v>0.84</c:v>
                </c:pt>
                <c:pt idx="30">
                  <c:v>0.84</c:v>
                </c:pt>
                <c:pt idx="31">
                  <c:v>0.85</c:v>
                </c:pt>
                <c:pt idx="32">
                  <c:v>0.86</c:v>
                </c:pt>
                <c:pt idx="33">
                  <c:v>0.86</c:v>
                </c:pt>
                <c:pt idx="34">
                  <c:v>0.87</c:v>
                </c:pt>
                <c:pt idx="35">
                  <c:v>0.87</c:v>
                </c:pt>
                <c:pt idx="36">
                  <c:v>0.88</c:v>
                </c:pt>
                <c:pt idx="37">
                  <c:v>0.89</c:v>
                </c:pt>
                <c:pt idx="38">
                  <c:v>0.89</c:v>
                </c:pt>
                <c:pt idx="39">
                  <c:v>0.9</c:v>
                </c:pt>
                <c:pt idx="40">
                  <c:v>0.91</c:v>
                </c:pt>
                <c:pt idx="41">
                  <c:v>0.92</c:v>
                </c:pt>
                <c:pt idx="42">
                  <c:v>0.96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0.8</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07008"/>
        <c:axId val="36109312"/>
      </c:lineChart>
      <c:catAx>
        <c:axId val="361070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109312"/>
        <c:crosses val="autoZero"/>
        <c:auto val="1"/>
        <c:lblAlgn val="ctr"/>
        <c:lblOffset val="100"/>
        <c:noMultiLvlLbl val="0"/>
      </c:catAx>
      <c:valAx>
        <c:axId val="361093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07008"/>
        <c:crosses val="autoZero"/>
        <c:crossBetween val="between"/>
      </c:valAx>
      <c:valAx>
        <c:axId val="36184832"/>
        <c:scaling>
          <c:orientation val="minMax"/>
          <c:max val="1"/>
          <c:min val="0"/>
        </c:scaling>
        <c:delete val="0"/>
        <c:axPos val="r"/>
        <c:numFmt formatCode="0%" sourceLinked="1"/>
        <c:majorTickMark val="none"/>
        <c:minorTickMark val="none"/>
        <c:tickLblPos val="none"/>
        <c:spPr>
          <a:ln>
            <a:noFill/>
          </a:ln>
        </c:spPr>
        <c:crossAx val="36186368"/>
        <c:crosses val="max"/>
        <c:crossBetween val="between"/>
      </c:valAx>
      <c:catAx>
        <c:axId val="36186368"/>
        <c:scaling>
          <c:orientation val="minMax"/>
        </c:scaling>
        <c:delete val="1"/>
        <c:axPos val="b"/>
        <c:numFmt formatCode="General" sourceLinked="1"/>
        <c:majorTickMark val="out"/>
        <c:minorTickMark val="none"/>
        <c:tickLblPos val="nextTo"/>
        <c:crossAx val="361848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43</c:v>
                </c:pt>
                <c:pt idx="2">
                  <c:v>24</c:v>
                </c:pt>
                <c:pt idx="3">
                  <c:v>17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57</c:v>
                </c:pt>
                <c:pt idx="1">
                  <c:v>59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43</c:v>
                </c:pt>
                <c:pt idx="1">
                  <c:v>41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12256"/>
        <c:axId val="81713792"/>
      </c:lineChart>
      <c:catAx>
        <c:axId val="817122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13792"/>
        <c:crosses val="autoZero"/>
        <c:auto val="1"/>
        <c:lblAlgn val="ctr"/>
        <c:lblOffset val="100"/>
        <c:noMultiLvlLbl val="0"/>
      </c:catAx>
      <c:valAx>
        <c:axId val="817137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122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Sheet1!$F$2:$F$45</c:f>
              <c:numCache>
                <c:formatCode>General</c:formatCode>
                <c:ptCount val="44"/>
                <c:pt idx="0">
                  <c:v>0.25</c:v>
                </c:pt>
                <c:pt idx="1">
                  <c:v>0.34</c:v>
                </c:pt>
                <c:pt idx="2">
                  <c:v>0.38</c:v>
                </c:pt>
                <c:pt idx="3">
                  <c:v>0.38</c:v>
                </c:pt>
                <c:pt idx="4">
                  <c:v>0.39</c:v>
                </c:pt>
                <c:pt idx="5">
                  <c:v>0.4</c:v>
                </c:pt>
                <c:pt idx="6">
                  <c:v>0.4</c:v>
                </c:pt>
                <c:pt idx="7">
                  <c:v>0.41</c:v>
                </c:pt>
                <c:pt idx="8">
                  <c:v>0.42</c:v>
                </c:pt>
                <c:pt idx="9">
                  <c:v>0.43</c:v>
                </c:pt>
                <c:pt idx="10">
                  <c:v>0.43</c:v>
                </c:pt>
                <c:pt idx="11">
                  <c:v>0.47</c:v>
                </c:pt>
                <c:pt idx="12">
                  <c:v>0.48</c:v>
                </c:pt>
                <c:pt idx="13">
                  <c:v>0.49</c:v>
                </c:pt>
                <c:pt idx="14">
                  <c:v>0.51</c:v>
                </c:pt>
                <c:pt idx="15">
                  <c:v>0.51</c:v>
                </c:pt>
                <c:pt idx="16">
                  <c:v>0.51</c:v>
                </c:pt>
                <c:pt idx="17">
                  <c:v>0.52</c:v>
                </c:pt>
                <c:pt idx="18">
                  <c:v>0.53</c:v>
                </c:pt>
                <c:pt idx="19">
                  <c:v>0.59</c:v>
                </c:pt>
                <c:pt idx="20">
                  <c:v>0.6</c:v>
                </c:pt>
                <c:pt idx="21">
                  <c:v>0.6</c:v>
                </c:pt>
                <c:pt idx="22">
                  <c:v>0.61</c:v>
                </c:pt>
                <c:pt idx="23">
                  <c:v>0.62</c:v>
                </c:pt>
                <c:pt idx="24">
                  <c:v>0.63</c:v>
                </c:pt>
                <c:pt idx="25">
                  <c:v>0.63</c:v>
                </c:pt>
                <c:pt idx="26">
                  <c:v>0.65</c:v>
                </c:pt>
                <c:pt idx="27">
                  <c:v>0.65</c:v>
                </c:pt>
                <c:pt idx="28">
                  <c:v>0.66</c:v>
                </c:pt>
                <c:pt idx="29">
                  <c:v>0.67</c:v>
                </c:pt>
                <c:pt idx="30">
                  <c:v>0.68</c:v>
                </c:pt>
                <c:pt idx="31">
                  <c:v>0.69</c:v>
                </c:pt>
                <c:pt idx="32">
                  <c:v>0.7</c:v>
                </c:pt>
                <c:pt idx="33">
                  <c:v>0.71</c:v>
                </c:pt>
                <c:pt idx="34">
                  <c:v>0.71</c:v>
                </c:pt>
                <c:pt idx="35">
                  <c:v>0.73</c:v>
                </c:pt>
                <c:pt idx="36">
                  <c:v>0.75</c:v>
                </c:pt>
                <c:pt idx="37">
                  <c:v>0.76</c:v>
                </c:pt>
                <c:pt idx="38">
                  <c:v>0.76</c:v>
                </c:pt>
                <c:pt idx="39">
                  <c:v>0.78</c:v>
                </c:pt>
                <c:pt idx="40">
                  <c:v>0.82</c:v>
                </c:pt>
                <c:pt idx="41">
                  <c:v>0.82</c:v>
                </c:pt>
                <c:pt idx="42">
                  <c:v>0.84</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177024"/>
        <c:axId val="821754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3"/>
                <c:pt idx="0">
                  <c:v>LMN PCN</c:v>
                </c:pt>
                <c:pt idx="1">
                  <c:v>ROCHESTER PCN</c:v>
                </c:pt>
                <c:pt idx="2">
                  <c:v>GRAVESEND ALLIANCE PCN</c:v>
                </c:pt>
                <c:pt idx="3">
                  <c:v>ABC PCN</c:v>
                </c:pt>
                <c:pt idx="4">
                  <c:v>ASHFORD MEDICAL PARTNERSHIP PCN</c:v>
                </c:pt>
                <c:pt idx="5">
                  <c:v>DARTFORD CENTRAL PCN</c:v>
                </c:pt>
                <c:pt idx="6">
                  <c:v>DARTFORD MODEL PCN</c:v>
                </c:pt>
                <c:pt idx="7">
                  <c:v>SOUTH MAIDSTONE PCN</c:v>
                </c:pt>
                <c:pt idx="8">
                  <c:v>MEDWAY PENINSULA PCN</c:v>
                </c:pt>
                <c:pt idx="9">
                  <c:v>THE MARSH PCN</c:v>
                </c:pt>
                <c:pt idx="10">
                  <c:v>TOTAL HEALTH EXCELLENCE WEST PCN</c:v>
                </c:pt>
                <c:pt idx="11">
                  <c:v>MALLING PCN</c:v>
                </c:pt>
                <c:pt idx="12">
                  <c:v>RAMSGATE PCN</c:v>
                </c:pt>
                <c:pt idx="13">
                  <c:v>MARGATE PCN</c:v>
                </c:pt>
                <c:pt idx="14">
                  <c:v>MEDWAY SOUTH PCN</c:v>
                </c:pt>
                <c:pt idx="15">
                  <c:v>SITTINGBOURNE PCN</c:v>
                </c:pt>
                <c:pt idx="16">
                  <c:v>MEDWAY CENTRAL PCN</c:v>
                </c:pt>
                <c:pt idx="17">
                  <c:v>GARDEN CITY PCN</c:v>
                </c:pt>
                <c:pt idx="18">
                  <c:v>SHEPPEY PCN</c:v>
                </c:pt>
                <c:pt idx="19">
                  <c:v>ICS</c:v>
                </c:pt>
                <c:pt idx="20">
                  <c:v>GRAVESEND CENTRAL PCN</c:v>
                </c:pt>
                <c:pt idx="21">
                  <c:v>SWANLEY &amp; RURAL PCN</c:v>
                </c:pt>
                <c:pt idx="22">
                  <c:v>GILLINGHAM SOUTH PCN</c:v>
                </c:pt>
                <c:pt idx="23">
                  <c:v>STROOD PCN</c:v>
                </c:pt>
                <c:pt idx="24">
                  <c:v>HERNE BAY PCN</c:v>
                </c:pt>
                <c:pt idx="25">
                  <c:v>CARE KENT PCN</c:v>
                </c:pt>
                <c:pt idx="26">
                  <c:v>CANTERBURY NORTH PCN</c:v>
                </c:pt>
                <c:pt idx="27">
                  <c:v>ASHFORD STOUR PCN</c:v>
                </c:pt>
                <c:pt idx="28">
                  <c:v>FAVERSHAM PCN</c:v>
                </c:pt>
                <c:pt idx="29">
                  <c:v>TOTAL HEALTH EXCELLENCE EAST PCN</c:v>
                </c:pt>
                <c:pt idx="30">
                  <c:v>TONBRIDGE PCN</c:v>
                </c:pt>
                <c:pt idx="31">
                  <c:v>MAIDSTONE CENTRAL PCN</c:v>
                </c:pt>
                <c:pt idx="32">
                  <c:v>TUNBRIDGE WELLS PCN</c:v>
                </c:pt>
                <c:pt idx="33">
                  <c:v>SEVENOAKS PCN</c:v>
                </c:pt>
                <c:pt idx="34">
                  <c:v>MEDWAY RAINHAM PCN</c:v>
                </c:pt>
                <c:pt idx="35">
                  <c:v>FOLKESTONE HYTHE &amp; RURAL PCN</c:v>
                </c:pt>
                <c:pt idx="36">
                  <c:v>DOVER TOWN PCN</c:v>
                </c:pt>
                <c:pt idx="37">
                  <c:v>ASHFORD RURAL PCN</c:v>
                </c:pt>
                <c:pt idx="38">
                  <c:v>DEAL &amp; SANDWICH PCN</c:v>
                </c:pt>
                <c:pt idx="39">
                  <c:v>CANTERBURY SOUTH PCN</c:v>
                </c:pt>
                <c:pt idx="40">
                  <c:v>THE RIDGE PCN</c:v>
                </c:pt>
                <c:pt idx="41">
                  <c:v>WHITSTABLE PCN</c:v>
                </c:pt>
                <c:pt idx="42">
                  <c:v>WEALD PCN</c:v>
                </c:pt>
              </c:strCache>
            </c:strRef>
          </c:cat>
          <c:val>
            <c:numRef>
              <c:f>Sheet1!$C$2:$C$45</c:f>
              <c:numCache>
                <c:formatCode>0%</c:formatCode>
                <c:ptCount val="44"/>
                <c:pt idx="0">
                  <c:v>0.25</c:v>
                </c:pt>
                <c:pt idx="1">
                  <c:v>0.34</c:v>
                </c:pt>
                <c:pt idx="2">
                  <c:v>0.38</c:v>
                </c:pt>
                <c:pt idx="3">
                  <c:v>0.38</c:v>
                </c:pt>
                <c:pt idx="4">
                  <c:v>0.39</c:v>
                </c:pt>
                <c:pt idx="5">
                  <c:v>0.4</c:v>
                </c:pt>
                <c:pt idx="6">
                  <c:v>0.4</c:v>
                </c:pt>
                <c:pt idx="7">
                  <c:v>0.41</c:v>
                </c:pt>
                <c:pt idx="8">
                  <c:v>0.42</c:v>
                </c:pt>
                <c:pt idx="9">
                  <c:v>0.43</c:v>
                </c:pt>
                <c:pt idx="10">
                  <c:v>0.43</c:v>
                </c:pt>
                <c:pt idx="11">
                  <c:v>0.47</c:v>
                </c:pt>
                <c:pt idx="12">
                  <c:v>0.48</c:v>
                </c:pt>
                <c:pt idx="13">
                  <c:v>0.49</c:v>
                </c:pt>
                <c:pt idx="14">
                  <c:v>0.51</c:v>
                </c:pt>
                <c:pt idx="15">
                  <c:v>0.51</c:v>
                </c:pt>
                <c:pt idx="16">
                  <c:v>0.51</c:v>
                </c:pt>
                <c:pt idx="17">
                  <c:v>0.52</c:v>
                </c:pt>
                <c:pt idx="18">
                  <c:v>0.53</c:v>
                </c:pt>
                <c:pt idx="19">
                  <c:v>-10</c:v>
                </c:pt>
                <c:pt idx="20">
                  <c:v>0.6</c:v>
                </c:pt>
                <c:pt idx="21">
                  <c:v>0.6</c:v>
                </c:pt>
                <c:pt idx="22">
                  <c:v>0.61</c:v>
                </c:pt>
                <c:pt idx="23">
                  <c:v>0.62</c:v>
                </c:pt>
                <c:pt idx="24">
                  <c:v>0.63</c:v>
                </c:pt>
                <c:pt idx="25">
                  <c:v>0.63</c:v>
                </c:pt>
                <c:pt idx="26">
                  <c:v>0.65</c:v>
                </c:pt>
                <c:pt idx="27">
                  <c:v>0.65</c:v>
                </c:pt>
                <c:pt idx="28">
                  <c:v>0.66</c:v>
                </c:pt>
                <c:pt idx="29">
                  <c:v>0.67</c:v>
                </c:pt>
                <c:pt idx="30">
                  <c:v>0.68</c:v>
                </c:pt>
                <c:pt idx="31">
                  <c:v>0.69</c:v>
                </c:pt>
                <c:pt idx="32">
                  <c:v>0.7</c:v>
                </c:pt>
                <c:pt idx="33">
                  <c:v>0.71</c:v>
                </c:pt>
                <c:pt idx="34">
                  <c:v>0.71</c:v>
                </c:pt>
                <c:pt idx="35">
                  <c:v>0.73</c:v>
                </c:pt>
                <c:pt idx="36">
                  <c:v>0.75</c:v>
                </c:pt>
                <c:pt idx="37">
                  <c:v>0.76</c:v>
                </c:pt>
                <c:pt idx="38">
                  <c:v>0.76</c:v>
                </c:pt>
                <c:pt idx="39">
                  <c:v>0.78</c:v>
                </c:pt>
                <c:pt idx="40">
                  <c:v>0.82</c:v>
                </c:pt>
                <c:pt idx="41">
                  <c:v>0.82</c:v>
                </c:pt>
                <c:pt idx="42">
                  <c:v>0.84</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0.59</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167296"/>
        <c:axId val="82173952"/>
      </c:lineChart>
      <c:catAx>
        <c:axId val="821672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173952"/>
        <c:crosses val="autoZero"/>
        <c:auto val="1"/>
        <c:lblAlgn val="ctr"/>
        <c:lblOffset val="100"/>
        <c:noMultiLvlLbl val="0"/>
      </c:catAx>
      <c:valAx>
        <c:axId val="821739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167296"/>
        <c:crosses val="autoZero"/>
        <c:crossBetween val="between"/>
      </c:valAx>
      <c:valAx>
        <c:axId val="82175488"/>
        <c:scaling>
          <c:orientation val="minMax"/>
          <c:max val="1"/>
          <c:min val="0"/>
        </c:scaling>
        <c:delete val="0"/>
        <c:axPos val="r"/>
        <c:numFmt formatCode="0%" sourceLinked="1"/>
        <c:majorTickMark val="none"/>
        <c:minorTickMark val="none"/>
        <c:tickLblPos val="none"/>
        <c:spPr>
          <a:ln>
            <a:noFill/>
          </a:ln>
        </c:spPr>
        <c:crossAx val="82177024"/>
        <c:crosses val="max"/>
        <c:crossBetween val="between"/>
      </c:valAx>
      <c:catAx>
        <c:axId val="82177024"/>
        <c:scaling>
          <c:orientation val="minMax"/>
        </c:scaling>
        <c:delete val="1"/>
        <c:axPos val="b"/>
        <c:numFmt formatCode="General" sourceLinked="1"/>
        <c:majorTickMark val="out"/>
        <c:minorTickMark val="none"/>
        <c:tickLblPos val="nextTo"/>
        <c:crossAx val="821754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43</c:v>
                </c:pt>
                <c:pt idx="1">
                  <c:v>44</c:v>
                </c:pt>
                <c:pt idx="2">
                  <c:v>9</c:v>
                </c:pt>
                <c:pt idx="3">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617920"/>
        <c:axId val="89619456"/>
      </c:lineChart>
      <c:catAx>
        <c:axId val="896179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619456"/>
        <c:crosses val="autoZero"/>
        <c:auto val="1"/>
        <c:lblAlgn val="ctr"/>
        <c:lblOffset val="100"/>
        <c:noMultiLvlLbl val="0"/>
      </c:catAx>
      <c:valAx>
        <c:axId val="896194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6179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Sheet1!$F$2:$F$45</c:f>
              <c:numCache>
                <c:formatCode>General</c:formatCode>
                <c:ptCount val="44"/>
                <c:pt idx="0">
                  <c:v>0.74</c:v>
                </c:pt>
                <c:pt idx="1">
                  <c:v>0.76</c:v>
                </c:pt>
                <c:pt idx="2">
                  <c:v>0.77</c:v>
                </c:pt>
                <c:pt idx="3">
                  <c:v>0.8</c:v>
                </c:pt>
                <c:pt idx="4">
                  <c:v>0.81</c:v>
                </c:pt>
                <c:pt idx="5">
                  <c:v>0.81</c:v>
                </c:pt>
                <c:pt idx="6">
                  <c:v>0.82</c:v>
                </c:pt>
                <c:pt idx="7">
                  <c:v>0.82</c:v>
                </c:pt>
                <c:pt idx="8">
                  <c:v>0.82</c:v>
                </c:pt>
                <c:pt idx="9">
                  <c:v>0.83</c:v>
                </c:pt>
                <c:pt idx="10">
                  <c:v>0.83</c:v>
                </c:pt>
                <c:pt idx="11">
                  <c:v>0.83</c:v>
                </c:pt>
                <c:pt idx="12">
                  <c:v>0.85</c:v>
                </c:pt>
                <c:pt idx="13">
                  <c:v>0.85</c:v>
                </c:pt>
                <c:pt idx="14">
                  <c:v>0.86</c:v>
                </c:pt>
                <c:pt idx="15">
                  <c:v>0.86</c:v>
                </c:pt>
                <c:pt idx="16">
                  <c:v>0.87</c:v>
                </c:pt>
                <c:pt idx="17">
                  <c:v>0.88</c:v>
                </c:pt>
                <c:pt idx="18">
                  <c:v>0.88</c:v>
                </c:pt>
                <c:pt idx="19">
                  <c:v>0.88</c:v>
                </c:pt>
                <c:pt idx="20">
                  <c:v>0.88</c:v>
                </c:pt>
                <c:pt idx="21">
                  <c:v>0.88</c:v>
                </c:pt>
                <c:pt idx="22">
                  <c:v>0.89</c:v>
                </c:pt>
                <c:pt idx="23">
                  <c:v>0.89</c:v>
                </c:pt>
                <c:pt idx="24">
                  <c:v>0.89</c:v>
                </c:pt>
                <c:pt idx="25">
                  <c:v>0.89</c:v>
                </c:pt>
                <c:pt idx="26">
                  <c:v>0.9</c:v>
                </c:pt>
                <c:pt idx="27">
                  <c:v>0.9</c:v>
                </c:pt>
                <c:pt idx="28">
                  <c:v>0.9</c:v>
                </c:pt>
                <c:pt idx="29">
                  <c:v>0.9</c:v>
                </c:pt>
                <c:pt idx="30">
                  <c:v>0.9</c:v>
                </c:pt>
                <c:pt idx="31">
                  <c:v>0.9</c:v>
                </c:pt>
                <c:pt idx="32">
                  <c:v>0.9</c:v>
                </c:pt>
                <c:pt idx="33">
                  <c:v>0.91</c:v>
                </c:pt>
                <c:pt idx="34">
                  <c:v>0.91</c:v>
                </c:pt>
                <c:pt idx="35">
                  <c:v>0.91</c:v>
                </c:pt>
                <c:pt idx="36">
                  <c:v>0.92</c:v>
                </c:pt>
                <c:pt idx="37">
                  <c:v>0.92</c:v>
                </c:pt>
                <c:pt idx="38">
                  <c:v>0.93</c:v>
                </c:pt>
                <c:pt idx="39">
                  <c:v>0.94</c:v>
                </c:pt>
                <c:pt idx="40">
                  <c:v>0.94</c:v>
                </c:pt>
                <c:pt idx="41">
                  <c:v>0.95</c:v>
                </c:pt>
                <c:pt idx="42">
                  <c:v>0.96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832832"/>
        <c:axId val="898312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3"/>
                <c:pt idx="0">
                  <c:v>GRAVESEND ALLIANCE PCN</c:v>
                </c:pt>
                <c:pt idx="1">
                  <c:v>MEDWAY PENINSULA PCN</c:v>
                </c:pt>
                <c:pt idx="2">
                  <c:v>ROCHESTER PCN</c:v>
                </c:pt>
                <c:pt idx="3">
                  <c:v>MALLING PCN</c:v>
                </c:pt>
                <c:pt idx="4">
                  <c:v>DARTFORD CENTRAL PCN</c:v>
                </c:pt>
                <c:pt idx="5">
                  <c:v>LMN PCN</c:v>
                </c:pt>
                <c:pt idx="6">
                  <c:v>THE MARSH PCN</c:v>
                </c:pt>
                <c:pt idx="7">
                  <c:v>ASHFORD MEDICAL PARTNERSHIP PCN</c:v>
                </c:pt>
                <c:pt idx="8">
                  <c:v>MARGATE PCN</c:v>
                </c:pt>
                <c:pt idx="9">
                  <c:v>DARTFORD MODEL PCN</c:v>
                </c:pt>
                <c:pt idx="10">
                  <c:v>MEDWAY CENTRAL PCN</c:v>
                </c:pt>
                <c:pt idx="11">
                  <c:v>SOUTH MAIDSTONE PCN</c:v>
                </c:pt>
                <c:pt idx="12">
                  <c:v>SHEPPEY PCN</c:v>
                </c:pt>
                <c:pt idx="13">
                  <c:v>SWANLEY &amp; RURAL PCN</c:v>
                </c:pt>
                <c:pt idx="14">
                  <c:v>SITTINGBOURNE PCN</c:v>
                </c:pt>
                <c:pt idx="15">
                  <c:v>ABC PCN</c:v>
                </c:pt>
                <c:pt idx="16">
                  <c:v>GILLINGHAM SOUTH PCN</c:v>
                </c:pt>
                <c:pt idx="17">
                  <c:v>ICS</c:v>
                </c:pt>
                <c:pt idx="18">
                  <c:v>GARDEN CITY PCN</c:v>
                </c:pt>
                <c:pt idx="19">
                  <c:v>RAMSGATE PCN</c:v>
                </c:pt>
                <c:pt idx="20">
                  <c:v>STROOD PCN</c:v>
                </c:pt>
                <c:pt idx="21">
                  <c:v>CARE KENT PCN</c:v>
                </c:pt>
                <c:pt idx="22">
                  <c:v>MEDWAY SOUTH PCN</c:v>
                </c:pt>
                <c:pt idx="23">
                  <c:v>TONBRIDGE PCN</c:v>
                </c:pt>
                <c:pt idx="24">
                  <c:v>GRAVESEND CENTRAL PCN</c:v>
                </c:pt>
                <c:pt idx="25">
                  <c:v>CANTERBURY SOUTH PCN</c:v>
                </c:pt>
                <c:pt idx="26">
                  <c:v>SEVENOAKS PCN</c:v>
                </c:pt>
                <c:pt idx="27">
                  <c:v>DOVER TOWN PCN</c:v>
                </c:pt>
                <c:pt idx="28">
                  <c:v>TOTAL HEALTH EXCELLENCE EAST PCN</c:v>
                </c:pt>
                <c:pt idx="29">
                  <c:v>TOTAL HEALTH EXCELLENCE WEST PCN</c:v>
                </c:pt>
                <c:pt idx="30">
                  <c:v>MEDWAY RAINHAM PCN</c:v>
                </c:pt>
                <c:pt idx="31">
                  <c:v>TUNBRIDGE WELLS PCN</c:v>
                </c:pt>
                <c:pt idx="32">
                  <c:v>FOLKESTONE HYTHE &amp; RURAL PCN</c:v>
                </c:pt>
                <c:pt idx="33">
                  <c:v>THE RIDGE PCN</c:v>
                </c:pt>
                <c:pt idx="34">
                  <c:v>HERNE BAY PCN</c:v>
                </c:pt>
                <c:pt idx="35">
                  <c:v>CANTERBURY NORTH PCN</c:v>
                </c:pt>
                <c:pt idx="36">
                  <c:v>DEAL &amp; SANDWICH PCN</c:v>
                </c:pt>
                <c:pt idx="37">
                  <c:v>ASHFORD STOUR PCN</c:v>
                </c:pt>
                <c:pt idx="38">
                  <c:v>MAIDSTONE CENTRAL PCN</c:v>
                </c:pt>
                <c:pt idx="39">
                  <c:v>WHITSTABLE PCN</c:v>
                </c:pt>
                <c:pt idx="40">
                  <c:v>WEALD PCN</c:v>
                </c:pt>
                <c:pt idx="41">
                  <c:v>FAVERSHAM PCN</c:v>
                </c:pt>
                <c:pt idx="42">
                  <c:v>ASHFORD RURAL PCN</c:v>
                </c:pt>
              </c:strCache>
            </c:strRef>
          </c:cat>
          <c:val>
            <c:numRef>
              <c:f>Sheet1!$C$2:$C$45</c:f>
              <c:numCache>
                <c:formatCode>0%</c:formatCode>
                <c:ptCount val="44"/>
                <c:pt idx="0">
                  <c:v>0.74</c:v>
                </c:pt>
                <c:pt idx="1">
                  <c:v>0.76</c:v>
                </c:pt>
                <c:pt idx="2">
                  <c:v>0.77</c:v>
                </c:pt>
                <c:pt idx="3">
                  <c:v>0.8</c:v>
                </c:pt>
                <c:pt idx="4">
                  <c:v>0.81</c:v>
                </c:pt>
                <c:pt idx="5">
                  <c:v>0.81</c:v>
                </c:pt>
                <c:pt idx="6">
                  <c:v>0.82</c:v>
                </c:pt>
                <c:pt idx="7">
                  <c:v>0.82</c:v>
                </c:pt>
                <c:pt idx="8">
                  <c:v>0.82</c:v>
                </c:pt>
                <c:pt idx="9">
                  <c:v>0.83</c:v>
                </c:pt>
                <c:pt idx="10">
                  <c:v>0.83</c:v>
                </c:pt>
                <c:pt idx="11">
                  <c:v>0.83</c:v>
                </c:pt>
                <c:pt idx="12">
                  <c:v>0.85</c:v>
                </c:pt>
                <c:pt idx="13">
                  <c:v>0.85</c:v>
                </c:pt>
                <c:pt idx="14">
                  <c:v>0.86</c:v>
                </c:pt>
                <c:pt idx="15">
                  <c:v>0.86</c:v>
                </c:pt>
                <c:pt idx="16">
                  <c:v>0.87</c:v>
                </c:pt>
                <c:pt idx="17">
                  <c:v>-10</c:v>
                </c:pt>
                <c:pt idx="18">
                  <c:v>0.88</c:v>
                </c:pt>
                <c:pt idx="19">
                  <c:v>0.88</c:v>
                </c:pt>
                <c:pt idx="20">
                  <c:v>0.88</c:v>
                </c:pt>
                <c:pt idx="21">
                  <c:v>0.88</c:v>
                </c:pt>
                <c:pt idx="22">
                  <c:v>0.89</c:v>
                </c:pt>
                <c:pt idx="23">
                  <c:v>0.89</c:v>
                </c:pt>
                <c:pt idx="24">
                  <c:v>0.89</c:v>
                </c:pt>
                <c:pt idx="25">
                  <c:v>0.89</c:v>
                </c:pt>
                <c:pt idx="26">
                  <c:v>0.9</c:v>
                </c:pt>
                <c:pt idx="27">
                  <c:v>0.9</c:v>
                </c:pt>
                <c:pt idx="28">
                  <c:v>0.9</c:v>
                </c:pt>
                <c:pt idx="29">
                  <c:v>0.9</c:v>
                </c:pt>
                <c:pt idx="30">
                  <c:v>0.9</c:v>
                </c:pt>
                <c:pt idx="31">
                  <c:v>0.9</c:v>
                </c:pt>
                <c:pt idx="32">
                  <c:v>0.9</c:v>
                </c:pt>
                <c:pt idx="33">
                  <c:v>0.91</c:v>
                </c:pt>
                <c:pt idx="34">
                  <c:v>0.91</c:v>
                </c:pt>
                <c:pt idx="35">
                  <c:v>0.91</c:v>
                </c:pt>
                <c:pt idx="36">
                  <c:v>0.92</c:v>
                </c:pt>
                <c:pt idx="37">
                  <c:v>0.92</c:v>
                </c:pt>
                <c:pt idx="38">
                  <c:v>0.93</c:v>
                </c:pt>
                <c:pt idx="39">
                  <c:v>0.94</c:v>
                </c:pt>
                <c:pt idx="40">
                  <c:v>0.94</c:v>
                </c:pt>
                <c:pt idx="41">
                  <c:v>0.95</c:v>
                </c:pt>
                <c:pt idx="42">
                  <c:v>0.96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0.88</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827200"/>
        <c:axId val="89829760"/>
      </c:lineChart>
      <c:catAx>
        <c:axId val="898272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829760"/>
        <c:crosses val="autoZero"/>
        <c:auto val="1"/>
        <c:lblAlgn val="ctr"/>
        <c:lblOffset val="100"/>
        <c:noMultiLvlLbl val="0"/>
      </c:catAx>
      <c:valAx>
        <c:axId val="898297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827200"/>
        <c:crosses val="autoZero"/>
        <c:crossBetween val="between"/>
      </c:valAx>
      <c:valAx>
        <c:axId val="89831296"/>
        <c:scaling>
          <c:orientation val="minMax"/>
          <c:max val="1"/>
          <c:min val="0"/>
        </c:scaling>
        <c:delete val="0"/>
        <c:axPos val="r"/>
        <c:numFmt formatCode="0%" sourceLinked="1"/>
        <c:majorTickMark val="none"/>
        <c:minorTickMark val="none"/>
        <c:tickLblPos val="none"/>
        <c:spPr>
          <a:ln>
            <a:noFill/>
          </a:ln>
        </c:spPr>
        <c:crossAx val="89832832"/>
        <c:crosses val="max"/>
        <c:crossBetween val="between"/>
      </c:valAx>
      <c:catAx>
        <c:axId val="89832832"/>
        <c:scaling>
          <c:orientation val="minMax"/>
        </c:scaling>
        <c:delete val="1"/>
        <c:axPos val="b"/>
        <c:numFmt formatCode="General" sourceLinked="1"/>
        <c:majorTickMark val="out"/>
        <c:minorTickMark val="none"/>
        <c:tickLblPos val="nextTo"/>
        <c:crossAx val="898312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14</c:v>
                </c:pt>
                <c:pt idx="1">
                  <c:v>25</c:v>
                </c:pt>
                <c:pt idx="2">
                  <c:v>4</c:v>
                </c:pt>
                <c:pt idx="3">
                  <c:v>15</c:v>
                </c:pt>
                <c:pt idx="4">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420608"/>
        <c:axId val="98422144"/>
      </c:barChart>
      <c:catAx>
        <c:axId val="9842060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422144"/>
        <c:crosses val="autoZero"/>
        <c:auto val="1"/>
        <c:lblAlgn val="ctr"/>
        <c:lblOffset val="100"/>
        <c:noMultiLvlLbl val="0"/>
      </c:catAx>
      <c:valAx>
        <c:axId val="9842214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42060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24</c:v>
                </c:pt>
                <c:pt idx="1">
                  <c:v>44</c:v>
                </c:pt>
                <c:pt idx="2">
                  <c:v>10</c:v>
                </c:pt>
                <c:pt idx="3">
                  <c:v>32</c:v>
                </c:pt>
                <c:pt idx="4">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16</c:v>
                </c:pt>
                <c:pt idx="2">
                  <c:v>1</c:v>
                </c:pt>
                <c:pt idx="3">
                  <c:v>9</c:v>
                </c:pt>
                <c:pt idx="4">
                  <c:v>42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45472"/>
        <c:axId val="99947264"/>
      </c:stockChart>
      <c:catAx>
        <c:axId val="99945472"/>
        <c:scaling>
          <c:orientation val="minMax"/>
        </c:scaling>
        <c:delete val="1"/>
        <c:axPos val="b"/>
        <c:numFmt formatCode="m/d/yyyy" sourceLinked="1"/>
        <c:majorTickMark val="out"/>
        <c:minorTickMark val="none"/>
        <c:tickLblPos val="nextTo"/>
        <c:crossAx val="99947264"/>
        <c:crosses val="autoZero"/>
        <c:auto val="1"/>
        <c:lblAlgn val="ctr"/>
        <c:lblOffset val="100"/>
        <c:noMultiLvlLbl val="0"/>
      </c:catAx>
      <c:valAx>
        <c:axId val="99947264"/>
        <c:scaling>
          <c:orientation val="minMax"/>
          <c:max val="100"/>
          <c:min val="0"/>
        </c:scaling>
        <c:delete val="1"/>
        <c:axPos val="l"/>
        <c:numFmt formatCode="m/d/yyyy" sourceLinked="1"/>
        <c:majorTickMark val="out"/>
        <c:minorTickMark val="none"/>
        <c:tickLblPos val="nextTo"/>
        <c:crossAx val="9994547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51</c:v>
                </c:pt>
                <c:pt idx="2">
                  <c:v>19</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83840"/>
        <c:axId val="100889728"/>
      </c:lineChart>
      <c:catAx>
        <c:axId val="1008838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89728"/>
        <c:crosses val="autoZero"/>
        <c:auto val="1"/>
        <c:lblAlgn val="ctr"/>
        <c:lblOffset val="100"/>
        <c:noMultiLvlLbl val="0"/>
      </c:catAx>
      <c:valAx>
        <c:axId val="1008897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838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Sheet1!$F$2:$F$45</c:f>
              <c:numCache>
                <c:formatCode>General</c:formatCode>
                <c:ptCount val="44"/>
                <c:pt idx="0">
                  <c:v>0.53</c:v>
                </c:pt>
                <c:pt idx="1">
                  <c:v>0.56000000000000005</c:v>
                </c:pt>
                <c:pt idx="2">
                  <c:v>0.56999999999999995</c:v>
                </c:pt>
                <c:pt idx="3">
                  <c:v>0.56999999999999995</c:v>
                </c:pt>
                <c:pt idx="4">
                  <c:v>0.6</c:v>
                </c:pt>
                <c:pt idx="5">
                  <c:v>0.61</c:v>
                </c:pt>
                <c:pt idx="6">
                  <c:v>0.62</c:v>
                </c:pt>
                <c:pt idx="7">
                  <c:v>0.63</c:v>
                </c:pt>
                <c:pt idx="8">
                  <c:v>0.65</c:v>
                </c:pt>
                <c:pt idx="9">
                  <c:v>0.65</c:v>
                </c:pt>
                <c:pt idx="10">
                  <c:v>0.65</c:v>
                </c:pt>
                <c:pt idx="11">
                  <c:v>0.65</c:v>
                </c:pt>
                <c:pt idx="12">
                  <c:v>0.65</c:v>
                </c:pt>
                <c:pt idx="13">
                  <c:v>0.65</c:v>
                </c:pt>
                <c:pt idx="14">
                  <c:v>0.65</c:v>
                </c:pt>
                <c:pt idx="15">
                  <c:v>0.65</c:v>
                </c:pt>
                <c:pt idx="16">
                  <c:v>0.66</c:v>
                </c:pt>
                <c:pt idx="17">
                  <c:v>0.68</c:v>
                </c:pt>
                <c:pt idx="18">
                  <c:v>0.69</c:v>
                </c:pt>
                <c:pt idx="19">
                  <c:v>0.69</c:v>
                </c:pt>
                <c:pt idx="20">
                  <c:v>0.7</c:v>
                </c:pt>
                <c:pt idx="21">
                  <c:v>0.71</c:v>
                </c:pt>
                <c:pt idx="22">
                  <c:v>0.72</c:v>
                </c:pt>
                <c:pt idx="23">
                  <c:v>0.72</c:v>
                </c:pt>
                <c:pt idx="24">
                  <c:v>0.74</c:v>
                </c:pt>
                <c:pt idx="25">
                  <c:v>0.74</c:v>
                </c:pt>
                <c:pt idx="26">
                  <c:v>0.74</c:v>
                </c:pt>
                <c:pt idx="27">
                  <c:v>0.75</c:v>
                </c:pt>
                <c:pt idx="28">
                  <c:v>0.75</c:v>
                </c:pt>
                <c:pt idx="29">
                  <c:v>0.76</c:v>
                </c:pt>
                <c:pt idx="30">
                  <c:v>0.76</c:v>
                </c:pt>
                <c:pt idx="31">
                  <c:v>0.77</c:v>
                </c:pt>
                <c:pt idx="32">
                  <c:v>0.77</c:v>
                </c:pt>
                <c:pt idx="33">
                  <c:v>0.78</c:v>
                </c:pt>
                <c:pt idx="34">
                  <c:v>0.78</c:v>
                </c:pt>
                <c:pt idx="35">
                  <c:v>0.79</c:v>
                </c:pt>
                <c:pt idx="36">
                  <c:v>0.79</c:v>
                </c:pt>
                <c:pt idx="37">
                  <c:v>0.8</c:v>
                </c:pt>
                <c:pt idx="38">
                  <c:v>0.83</c:v>
                </c:pt>
                <c:pt idx="39">
                  <c:v>0.84</c:v>
                </c:pt>
                <c:pt idx="40">
                  <c:v>0.85</c:v>
                </c:pt>
                <c:pt idx="41">
                  <c:v>0.88</c:v>
                </c:pt>
                <c:pt idx="42">
                  <c:v>0.89</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40288"/>
        <c:axId val="1033387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LMN PCN</c:v>
                </c:pt>
                <c:pt idx="1">
                  <c:v>SOUTH MAIDSTONE PCN</c:v>
                </c:pt>
                <c:pt idx="2">
                  <c:v>DARTFORD CENTRAL PCN</c:v>
                </c:pt>
                <c:pt idx="3">
                  <c:v>THE MARSH PCN</c:v>
                </c:pt>
                <c:pt idx="4">
                  <c:v>MEDWAY PENINSULA PCN</c:v>
                </c:pt>
                <c:pt idx="5">
                  <c:v>ROCHESTER PCN</c:v>
                </c:pt>
                <c:pt idx="6">
                  <c:v>GRAVESEND CENTRAL PCN</c:v>
                </c:pt>
                <c:pt idx="7">
                  <c:v>MEDWAY CENTRAL PCN</c:v>
                </c:pt>
                <c:pt idx="8">
                  <c:v>MALLING PCN</c:v>
                </c:pt>
                <c:pt idx="9">
                  <c:v>GRAVESEND ALLIANCE PCN</c:v>
                </c:pt>
                <c:pt idx="10">
                  <c:v>SHEPPEY PCN</c:v>
                </c:pt>
                <c:pt idx="11">
                  <c:v>STROOD PCN</c:v>
                </c:pt>
                <c:pt idx="12">
                  <c:v>SWANLEY &amp; RURAL PCN</c:v>
                </c:pt>
                <c:pt idx="13">
                  <c:v>ASHFORD MEDICAL PARTNERSHIP PCN</c:v>
                </c:pt>
                <c:pt idx="14">
                  <c:v>TOTAL HEALTH EXCELLENCE WEST PCN</c:v>
                </c:pt>
                <c:pt idx="15">
                  <c:v>MARGATE PCN</c:v>
                </c:pt>
                <c:pt idx="16">
                  <c:v>DARTFORD MODEL PCN</c:v>
                </c:pt>
                <c:pt idx="17">
                  <c:v>GILLINGHAM SOUTH PCN</c:v>
                </c:pt>
                <c:pt idx="18">
                  <c:v>MEDWAY SOUTH PCN</c:v>
                </c:pt>
                <c:pt idx="19">
                  <c:v>ABC PCN</c:v>
                </c:pt>
                <c:pt idx="20">
                  <c:v>SITTINGBOURNE PCN</c:v>
                </c:pt>
                <c:pt idx="21">
                  <c:v>CANTERBURY NORTH PCN</c:v>
                </c:pt>
                <c:pt idx="22">
                  <c:v>ICS</c:v>
                </c:pt>
                <c:pt idx="23">
                  <c:v>CARE KENT PCN</c:v>
                </c:pt>
                <c:pt idx="24">
                  <c:v>FAVERSHAM PCN</c:v>
                </c:pt>
                <c:pt idx="25">
                  <c:v>SEVENOAKS PCN</c:v>
                </c:pt>
                <c:pt idx="26">
                  <c:v>DOVER TOWN PCN</c:v>
                </c:pt>
                <c:pt idx="27">
                  <c:v>RAMSGATE PCN</c:v>
                </c:pt>
                <c:pt idx="28">
                  <c:v>MEDWAY RAINHAM PCN</c:v>
                </c:pt>
                <c:pt idx="29">
                  <c:v>FOLKESTONE HYTHE &amp; RURAL PCN</c:v>
                </c:pt>
                <c:pt idx="30">
                  <c:v>ASHFORD STOUR PCN</c:v>
                </c:pt>
                <c:pt idx="31">
                  <c:v>TONBRIDGE PCN</c:v>
                </c:pt>
                <c:pt idx="32">
                  <c:v>TUNBRIDGE WELLS PCN</c:v>
                </c:pt>
                <c:pt idx="33">
                  <c:v>GARDEN CITY PCN</c:v>
                </c:pt>
                <c:pt idx="34">
                  <c:v>CANTERBURY SOUTH PCN</c:v>
                </c:pt>
                <c:pt idx="35">
                  <c:v>TOTAL HEALTH EXCELLENCE EAST PCN</c:v>
                </c:pt>
                <c:pt idx="36">
                  <c:v>MAIDSTONE CENTRAL PCN</c:v>
                </c:pt>
                <c:pt idx="37">
                  <c:v>THE RIDGE PCN</c:v>
                </c:pt>
                <c:pt idx="38">
                  <c:v>HERNE BAY PCN</c:v>
                </c:pt>
                <c:pt idx="39">
                  <c:v>WEALD PCN</c:v>
                </c:pt>
                <c:pt idx="40">
                  <c:v>DEAL &amp; SANDWICH PCN</c:v>
                </c:pt>
                <c:pt idx="41">
                  <c:v>ASHFORD RURAL PCN</c:v>
                </c:pt>
                <c:pt idx="42">
                  <c:v>WHITSTABLE PCN</c:v>
                </c:pt>
              </c:strCache>
            </c:strRef>
          </c:cat>
          <c:val>
            <c:numRef>
              <c:f>Sheet1!$C$2:$C$45</c:f>
              <c:numCache>
                <c:formatCode>0%</c:formatCode>
                <c:ptCount val="44"/>
                <c:pt idx="0">
                  <c:v>0.53</c:v>
                </c:pt>
                <c:pt idx="1">
                  <c:v>0.56000000000000005</c:v>
                </c:pt>
                <c:pt idx="2">
                  <c:v>0.56999999999999995</c:v>
                </c:pt>
                <c:pt idx="3">
                  <c:v>0.56999999999999995</c:v>
                </c:pt>
                <c:pt idx="4">
                  <c:v>0.6</c:v>
                </c:pt>
                <c:pt idx="5">
                  <c:v>0.61</c:v>
                </c:pt>
                <c:pt idx="6">
                  <c:v>0.62</c:v>
                </c:pt>
                <c:pt idx="7">
                  <c:v>0.63</c:v>
                </c:pt>
                <c:pt idx="8">
                  <c:v>0.65</c:v>
                </c:pt>
                <c:pt idx="9">
                  <c:v>0.65</c:v>
                </c:pt>
                <c:pt idx="10">
                  <c:v>0.65</c:v>
                </c:pt>
                <c:pt idx="11">
                  <c:v>0.65</c:v>
                </c:pt>
                <c:pt idx="12">
                  <c:v>0.65</c:v>
                </c:pt>
                <c:pt idx="13">
                  <c:v>0.65</c:v>
                </c:pt>
                <c:pt idx="14">
                  <c:v>0.65</c:v>
                </c:pt>
                <c:pt idx="15">
                  <c:v>0.65</c:v>
                </c:pt>
                <c:pt idx="16">
                  <c:v>0.66</c:v>
                </c:pt>
                <c:pt idx="17">
                  <c:v>0.68</c:v>
                </c:pt>
                <c:pt idx="18">
                  <c:v>0.69</c:v>
                </c:pt>
                <c:pt idx="19">
                  <c:v>0.69</c:v>
                </c:pt>
                <c:pt idx="20">
                  <c:v>0.7</c:v>
                </c:pt>
                <c:pt idx="21">
                  <c:v>0.71</c:v>
                </c:pt>
                <c:pt idx="22">
                  <c:v>-10</c:v>
                </c:pt>
                <c:pt idx="23">
                  <c:v>0.72</c:v>
                </c:pt>
                <c:pt idx="24">
                  <c:v>0.74</c:v>
                </c:pt>
                <c:pt idx="25">
                  <c:v>0.74</c:v>
                </c:pt>
                <c:pt idx="26">
                  <c:v>0.74</c:v>
                </c:pt>
                <c:pt idx="27">
                  <c:v>0.75</c:v>
                </c:pt>
                <c:pt idx="28">
                  <c:v>0.75</c:v>
                </c:pt>
                <c:pt idx="29">
                  <c:v>0.76</c:v>
                </c:pt>
                <c:pt idx="30">
                  <c:v>0.76</c:v>
                </c:pt>
                <c:pt idx="31">
                  <c:v>0.77</c:v>
                </c:pt>
                <c:pt idx="32">
                  <c:v>0.77</c:v>
                </c:pt>
                <c:pt idx="33">
                  <c:v>0.78</c:v>
                </c:pt>
                <c:pt idx="34">
                  <c:v>0.78</c:v>
                </c:pt>
                <c:pt idx="35">
                  <c:v>0.79</c:v>
                </c:pt>
                <c:pt idx="36">
                  <c:v>0.79</c:v>
                </c:pt>
                <c:pt idx="37">
                  <c:v>0.8</c:v>
                </c:pt>
                <c:pt idx="38">
                  <c:v>0.83</c:v>
                </c:pt>
                <c:pt idx="39">
                  <c:v>0.84</c:v>
                </c:pt>
                <c:pt idx="40">
                  <c:v>0.85</c:v>
                </c:pt>
                <c:pt idx="41">
                  <c:v>0.88</c:v>
                </c:pt>
                <c:pt idx="42">
                  <c:v>0.89</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0.72</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34656"/>
        <c:axId val="103336960"/>
      </c:lineChart>
      <c:catAx>
        <c:axId val="1033346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36960"/>
        <c:crosses val="autoZero"/>
        <c:auto val="1"/>
        <c:lblAlgn val="ctr"/>
        <c:lblOffset val="100"/>
        <c:noMultiLvlLbl val="0"/>
      </c:catAx>
      <c:valAx>
        <c:axId val="103336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34656"/>
        <c:crosses val="autoZero"/>
        <c:crossBetween val="between"/>
      </c:valAx>
      <c:valAx>
        <c:axId val="103338752"/>
        <c:scaling>
          <c:orientation val="minMax"/>
          <c:max val="1"/>
          <c:min val="0"/>
        </c:scaling>
        <c:delete val="0"/>
        <c:axPos val="r"/>
        <c:numFmt formatCode="0%" sourceLinked="1"/>
        <c:majorTickMark val="none"/>
        <c:minorTickMark val="none"/>
        <c:tickLblPos val="none"/>
        <c:spPr>
          <a:ln>
            <a:noFill/>
          </a:ln>
        </c:spPr>
        <c:crossAx val="103340288"/>
        <c:crosses val="max"/>
        <c:crossBetween val="between"/>
      </c:valAx>
      <c:catAx>
        <c:axId val="103340288"/>
        <c:scaling>
          <c:orientation val="minMax"/>
        </c:scaling>
        <c:delete val="1"/>
        <c:axPos val="b"/>
        <c:numFmt formatCode="General" sourceLinked="1"/>
        <c:majorTickMark val="out"/>
        <c:minorTickMark val="none"/>
        <c:tickLblPos val="nextTo"/>
        <c:crossAx val="1033387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35</c:v>
                </c:pt>
                <c:pt idx="2">
                  <c:v>7</c:v>
                </c:pt>
                <c:pt idx="3">
                  <c:v>24</c:v>
                </c:pt>
                <c:pt idx="4">
                  <c:v>36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411008"/>
        <c:axId val="116409472"/>
      </c:barChart>
      <c:valAx>
        <c:axId val="116409472"/>
        <c:scaling>
          <c:orientation val="minMax"/>
        </c:scaling>
        <c:delete val="1"/>
        <c:axPos val="t"/>
        <c:numFmt formatCode="General" sourceLinked="1"/>
        <c:majorTickMark val="out"/>
        <c:minorTickMark val="none"/>
        <c:tickLblPos val="nextTo"/>
        <c:crossAx val="116411008"/>
        <c:crosses val="autoZero"/>
        <c:crossBetween val="between"/>
      </c:valAx>
      <c:catAx>
        <c:axId val="116411008"/>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409472"/>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Sheet1!$F$2:$F$45</c:f>
              <c:numCache>
                <c:formatCode>General</c:formatCode>
                <c:ptCount val="44"/>
                <c:pt idx="0">
                  <c:v>0.48</c:v>
                </c:pt>
                <c:pt idx="1">
                  <c:v>0.49</c:v>
                </c:pt>
                <c:pt idx="2">
                  <c:v>0.51</c:v>
                </c:pt>
                <c:pt idx="3">
                  <c:v>0.51</c:v>
                </c:pt>
                <c:pt idx="4">
                  <c:v>0.51</c:v>
                </c:pt>
                <c:pt idx="5">
                  <c:v>0.52</c:v>
                </c:pt>
                <c:pt idx="6">
                  <c:v>0.56000000000000005</c:v>
                </c:pt>
                <c:pt idx="7">
                  <c:v>0.56000000000000005</c:v>
                </c:pt>
                <c:pt idx="8">
                  <c:v>0.56000000000000005</c:v>
                </c:pt>
                <c:pt idx="9">
                  <c:v>0.56000000000000005</c:v>
                </c:pt>
                <c:pt idx="10">
                  <c:v>0.56000000000000005</c:v>
                </c:pt>
                <c:pt idx="11">
                  <c:v>0.56000000000000005</c:v>
                </c:pt>
                <c:pt idx="12">
                  <c:v>0.57999999999999996</c:v>
                </c:pt>
                <c:pt idx="13">
                  <c:v>0.57999999999999996</c:v>
                </c:pt>
                <c:pt idx="14">
                  <c:v>0.59</c:v>
                </c:pt>
                <c:pt idx="15">
                  <c:v>0.6</c:v>
                </c:pt>
                <c:pt idx="16">
                  <c:v>0.6</c:v>
                </c:pt>
                <c:pt idx="17">
                  <c:v>0.6</c:v>
                </c:pt>
                <c:pt idx="18">
                  <c:v>0.64</c:v>
                </c:pt>
                <c:pt idx="19">
                  <c:v>0.64</c:v>
                </c:pt>
                <c:pt idx="20">
                  <c:v>0.64</c:v>
                </c:pt>
                <c:pt idx="21">
                  <c:v>0.65</c:v>
                </c:pt>
                <c:pt idx="22">
                  <c:v>0.66</c:v>
                </c:pt>
                <c:pt idx="23">
                  <c:v>0.66</c:v>
                </c:pt>
                <c:pt idx="24">
                  <c:v>0.66</c:v>
                </c:pt>
                <c:pt idx="25">
                  <c:v>0.66</c:v>
                </c:pt>
                <c:pt idx="26">
                  <c:v>0.66</c:v>
                </c:pt>
                <c:pt idx="27">
                  <c:v>0.67</c:v>
                </c:pt>
                <c:pt idx="28">
                  <c:v>0.67</c:v>
                </c:pt>
                <c:pt idx="29">
                  <c:v>0.68</c:v>
                </c:pt>
                <c:pt idx="30">
                  <c:v>0.68</c:v>
                </c:pt>
                <c:pt idx="31">
                  <c:v>0.68</c:v>
                </c:pt>
                <c:pt idx="32">
                  <c:v>0.69</c:v>
                </c:pt>
                <c:pt idx="33">
                  <c:v>0.7</c:v>
                </c:pt>
                <c:pt idx="34">
                  <c:v>0.7</c:v>
                </c:pt>
                <c:pt idx="35">
                  <c:v>0.71</c:v>
                </c:pt>
                <c:pt idx="36">
                  <c:v>0.71</c:v>
                </c:pt>
                <c:pt idx="37">
                  <c:v>0.72</c:v>
                </c:pt>
                <c:pt idx="38">
                  <c:v>0.73</c:v>
                </c:pt>
                <c:pt idx="39">
                  <c:v>0.73</c:v>
                </c:pt>
                <c:pt idx="40">
                  <c:v>0.75</c:v>
                </c:pt>
                <c:pt idx="41">
                  <c:v>0.81</c:v>
                </c:pt>
                <c:pt idx="42">
                  <c:v>0.88</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7029888"/>
        <c:axId val="1170283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ROCHESTER PCN</c:v>
                </c:pt>
                <c:pt idx="1">
                  <c:v>SOUTH MAIDSTONE PCN</c:v>
                </c:pt>
                <c:pt idx="2">
                  <c:v>GRAVESEND ALLIANCE PCN</c:v>
                </c:pt>
                <c:pt idx="3">
                  <c:v>ASHFORD MEDICAL PARTNERSHIP PCN</c:v>
                </c:pt>
                <c:pt idx="4">
                  <c:v>LMN PCN</c:v>
                </c:pt>
                <c:pt idx="5">
                  <c:v>MEDWAY PENINSULA PCN</c:v>
                </c:pt>
                <c:pt idx="6">
                  <c:v>MALLING PCN</c:v>
                </c:pt>
                <c:pt idx="7">
                  <c:v>SHEPPEY PCN</c:v>
                </c:pt>
                <c:pt idx="8">
                  <c:v>RAMSGATE PCN</c:v>
                </c:pt>
                <c:pt idx="9">
                  <c:v>THE MARSH PCN</c:v>
                </c:pt>
                <c:pt idx="10">
                  <c:v>SITTINGBOURNE PCN</c:v>
                </c:pt>
                <c:pt idx="11">
                  <c:v>MARGATE PCN</c:v>
                </c:pt>
                <c:pt idx="12">
                  <c:v>TOTAL HEALTH EXCELLENCE WEST PCN</c:v>
                </c:pt>
                <c:pt idx="13">
                  <c:v>MEDWAY CENTRAL PCN</c:v>
                </c:pt>
                <c:pt idx="14">
                  <c:v>TOTAL HEALTH EXCELLENCE EAST PCN</c:v>
                </c:pt>
                <c:pt idx="15">
                  <c:v>DARTFORD MODEL PCN</c:v>
                </c:pt>
                <c:pt idx="16">
                  <c:v>MEDWAY SOUTH PCN</c:v>
                </c:pt>
                <c:pt idx="17">
                  <c:v>MEDWAY RAINHAM PCN</c:v>
                </c:pt>
                <c:pt idx="18">
                  <c:v>ICS</c:v>
                </c:pt>
                <c:pt idx="19">
                  <c:v>GARDEN CITY PCN</c:v>
                </c:pt>
                <c:pt idx="20">
                  <c:v>SWANLEY &amp; RURAL PCN</c:v>
                </c:pt>
                <c:pt idx="21">
                  <c:v>ABC PCN</c:v>
                </c:pt>
                <c:pt idx="22">
                  <c:v>STROOD PCN</c:v>
                </c:pt>
                <c:pt idx="23">
                  <c:v>CARE KENT PCN</c:v>
                </c:pt>
                <c:pt idx="24">
                  <c:v>GILLINGHAM SOUTH PCN</c:v>
                </c:pt>
                <c:pt idx="25">
                  <c:v>CANTERBURY SOUTH PCN</c:v>
                </c:pt>
                <c:pt idx="26">
                  <c:v>ASHFORD STOUR PCN</c:v>
                </c:pt>
                <c:pt idx="27">
                  <c:v>THE RIDGE PCN</c:v>
                </c:pt>
                <c:pt idx="28">
                  <c:v>FOLKESTONE HYTHE &amp; RURAL PCN</c:v>
                </c:pt>
                <c:pt idx="29">
                  <c:v>FAVERSHAM PCN</c:v>
                </c:pt>
                <c:pt idx="30">
                  <c:v>DARTFORD CENTRAL PCN</c:v>
                </c:pt>
                <c:pt idx="31">
                  <c:v>DOVER TOWN PCN</c:v>
                </c:pt>
                <c:pt idx="32">
                  <c:v>ASHFORD RURAL PCN</c:v>
                </c:pt>
                <c:pt idx="33">
                  <c:v>HERNE BAY PCN</c:v>
                </c:pt>
                <c:pt idx="34">
                  <c:v>SEVENOAKS PCN</c:v>
                </c:pt>
                <c:pt idx="35">
                  <c:v>DEAL &amp; SANDWICH PCN</c:v>
                </c:pt>
                <c:pt idx="36">
                  <c:v>TUNBRIDGE WELLS PCN</c:v>
                </c:pt>
                <c:pt idx="37">
                  <c:v>MAIDSTONE CENTRAL PCN</c:v>
                </c:pt>
                <c:pt idx="38">
                  <c:v>TONBRIDGE PCN</c:v>
                </c:pt>
                <c:pt idx="39">
                  <c:v>GRAVESEND CENTRAL PCN</c:v>
                </c:pt>
                <c:pt idx="40">
                  <c:v>CANTERBURY NORTH PCN</c:v>
                </c:pt>
                <c:pt idx="41">
                  <c:v>WEALD PCN</c:v>
                </c:pt>
                <c:pt idx="42">
                  <c:v>WHITSTABLE PCN</c:v>
                </c:pt>
              </c:strCache>
            </c:strRef>
          </c:cat>
          <c:val>
            <c:numRef>
              <c:f>Sheet1!$C$2:$C$45</c:f>
              <c:numCache>
                <c:formatCode>0%</c:formatCode>
                <c:ptCount val="44"/>
                <c:pt idx="0">
                  <c:v>0.48</c:v>
                </c:pt>
                <c:pt idx="1">
                  <c:v>0.49</c:v>
                </c:pt>
                <c:pt idx="2">
                  <c:v>0.51</c:v>
                </c:pt>
                <c:pt idx="3">
                  <c:v>0.51</c:v>
                </c:pt>
                <c:pt idx="4">
                  <c:v>0.51</c:v>
                </c:pt>
                <c:pt idx="5">
                  <c:v>0.52</c:v>
                </c:pt>
                <c:pt idx="6">
                  <c:v>0.56000000000000005</c:v>
                </c:pt>
                <c:pt idx="7">
                  <c:v>0.56000000000000005</c:v>
                </c:pt>
                <c:pt idx="8">
                  <c:v>0.56000000000000005</c:v>
                </c:pt>
                <c:pt idx="9">
                  <c:v>0.56000000000000005</c:v>
                </c:pt>
                <c:pt idx="10">
                  <c:v>0.56000000000000005</c:v>
                </c:pt>
                <c:pt idx="11">
                  <c:v>0.56000000000000005</c:v>
                </c:pt>
                <c:pt idx="12">
                  <c:v>0.57999999999999996</c:v>
                </c:pt>
                <c:pt idx="13">
                  <c:v>0.57999999999999996</c:v>
                </c:pt>
                <c:pt idx="14">
                  <c:v>0.59</c:v>
                </c:pt>
                <c:pt idx="15">
                  <c:v>0.6</c:v>
                </c:pt>
                <c:pt idx="16">
                  <c:v>0.6</c:v>
                </c:pt>
                <c:pt idx="17">
                  <c:v>0.6</c:v>
                </c:pt>
                <c:pt idx="18">
                  <c:v>-10</c:v>
                </c:pt>
                <c:pt idx="19">
                  <c:v>0.64</c:v>
                </c:pt>
                <c:pt idx="20">
                  <c:v>0.64</c:v>
                </c:pt>
                <c:pt idx="21">
                  <c:v>0.65</c:v>
                </c:pt>
                <c:pt idx="22">
                  <c:v>0.66</c:v>
                </c:pt>
                <c:pt idx="23">
                  <c:v>0.66</c:v>
                </c:pt>
                <c:pt idx="24">
                  <c:v>0.66</c:v>
                </c:pt>
                <c:pt idx="25">
                  <c:v>0.66</c:v>
                </c:pt>
                <c:pt idx="26">
                  <c:v>0.66</c:v>
                </c:pt>
                <c:pt idx="27">
                  <c:v>0.67</c:v>
                </c:pt>
                <c:pt idx="28">
                  <c:v>0.67</c:v>
                </c:pt>
                <c:pt idx="29">
                  <c:v>0.68</c:v>
                </c:pt>
                <c:pt idx="30">
                  <c:v>0.68</c:v>
                </c:pt>
                <c:pt idx="31">
                  <c:v>0.68</c:v>
                </c:pt>
                <c:pt idx="32">
                  <c:v>0.69</c:v>
                </c:pt>
                <c:pt idx="33">
                  <c:v>0.7</c:v>
                </c:pt>
                <c:pt idx="34">
                  <c:v>0.7</c:v>
                </c:pt>
                <c:pt idx="35">
                  <c:v>0.71</c:v>
                </c:pt>
                <c:pt idx="36">
                  <c:v>0.71</c:v>
                </c:pt>
                <c:pt idx="37">
                  <c:v>0.72</c:v>
                </c:pt>
                <c:pt idx="38">
                  <c:v>0.73</c:v>
                </c:pt>
                <c:pt idx="39">
                  <c:v>0.73</c:v>
                </c:pt>
                <c:pt idx="40">
                  <c:v>0.75</c:v>
                </c:pt>
                <c:pt idx="41">
                  <c:v>0.81</c:v>
                </c:pt>
                <c:pt idx="42">
                  <c:v>0.88</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0.64</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7016064"/>
        <c:axId val="117026816"/>
      </c:lineChart>
      <c:catAx>
        <c:axId val="1170160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7026816"/>
        <c:crosses val="autoZero"/>
        <c:auto val="1"/>
        <c:lblAlgn val="ctr"/>
        <c:lblOffset val="100"/>
        <c:noMultiLvlLbl val="0"/>
      </c:catAx>
      <c:valAx>
        <c:axId val="1170268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7016064"/>
        <c:crosses val="autoZero"/>
        <c:crossBetween val="between"/>
      </c:valAx>
      <c:valAx>
        <c:axId val="117028352"/>
        <c:scaling>
          <c:orientation val="minMax"/>
          <c:max val="1"/>
          <c:min val="0"/>
        </c:scaling>
        <c:delete val="0"/>
        <c:axPos val="r"/>
        <c:numFmt formatCode="0%" sourceLinked="1"/>
        <c:majorTickMark val="none"/>
        <c:minorTickMark val="none"/>
        <c:tickLblPos val="none"/>
        <c:spPr>
          <a:ln>
            <a:noFill/>
          </a:ln>
        </c:spPr>
        <c:crossAx val="117029888"/>
        <c:crosses val="max"/>
        <c:crossBetween val="between"/>
      </c:valAx>
      <c:catAx>
        <c:axId val="117029888"/>
        <c:scaling>
          <c:orientation val="minMax"/>
        </c:scaling>
        <c:delete val="1"/>
        <c:axPos val="b"/>
        <c:numFmt formatCode="General" sourceLinked="1"/>
        <c:majorTickMark val="out"/>
        <c:minorTickMark val="none"/>
        <c:tickLblPos val="nextTo"/>
        <c:crossAx val="1170283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80</c:v>
                </c:pt>
                <c:pt idx="1">
                  <c:v>17</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Sheet1!$F$2:$F$45</c:f>
              <c:numCache>
                <c:formatCode>General</c:formatCode>
                <c:ptCount val="44"/>
                <c:pt idx="0">
                  <c:v>0.67</c:v>
                </c:pt>
                <c:pt idx="1">
                  <c:v>0.68</c:v>
                </c:pt>
                <c:pt idx="2">
                  <c:v>0.7</c:v>
                </c:pt>
                <c:pt idx="3">
                  <c:v>0.7</c:v>
                </c:pt>
                <c:pt idx="4">
                  <c:v>0.72</c:v>
                </c:pt>
                <c:pt idx="5">
                  <c:v>0.73</c:v>
                </c:pt>
                <c:pt idx="6">
                  <c:v>0.74</c:v>
                </c:pt>
                <c:pt idx="7">
                  <c:v>0.74</c:v>
                </c:pt>
                <c:pt idx="8">
                  <c:v>0.75</c:v>
                </c:pt>
                <c:pt idx="9">
                  <c:v>0.75</c:v>
                </c:pt>
                <c:pt idx="10">
                  <c:v>0.75</c:v>
                </c:pt>
                <c:pt idx="11">
                  <c:v>0.75</c:v>
                </c:pt>
                <c:pt idx="12">
                  <c:v>0.76</c:v>
                </c:pt>
                <c:pt idx="13">
                  <c:v>0.76</c:v>
                </c:pt>
                <c:pt idx="14">
                  <c:v>0.77</c:v>
                </c:pt>
                <c:pt idx="15">
                  <c:v>0.77</c:v>
                </c:pt>
                <c:pt idx="16">
                  <c:v>0.77</c:v>
                </c:pt>
                <c:pt idx="17">
                  <c:v>0.78</c:v>
                </c:pt>
                <c:pt idx="18">
                  <c:v>0.78</c:v>
                </c:pt>
                <c:pt idx="19">
                  <c:v>0.78</c:v>
                </c:pt>
                <c:pt idx="20">
                  <c:v>0.79</c:v>
                </c:pt>
                <c:pt idx="21">
                  <c:v>0.8</c:v>
                </c:pt>
                <c:pt idx="22">
                  <c:v>0.8</c:v>
                </c:pt>
                <c:pt idx="23">
                  <c:v>0.81</c:v>
                </c:pt>
                <c:pt idx="24">
                  <c:v>0.81</c:v>
                </c:pt>
                <c:pt idx="25">
                  <c:v>0.81</c:v>
                </c:pt>
                <c:pt idx="26">
                  <c:v>0.83</c:v>
                </c:pt>
                <c:pt idx="27">
                  <c:v>0.84</c:v>
                </c:pt>
                <c:pt idx="28">
                  <c:v>0.84</c:v>
                </c:pt>
                <c:pt idx="29">
                  <c:v>0.84</c:v>
                </c:pt>
                <c:pt idx="30">
                  <c:v>0.85</c:v>
                </c:pt>
                <c:pt idx="31">
                  <c:v>0.85</c:v>
                </c:pt>
                <c:pt idx="32">
                  <c:v>0.85</c:v>
                </c:pt>
                <c:pt idx="33">
                  <c:v>0.86</c:v>
                </c:pt>
                <c:pt idx="34">
                  <c:v>0.86</c:v>
                </c:pt>
                <c:pt idx="35">
                  <c:v>0.86</c:v>
                </c:pt>
                <c:pt idx="36">
                  <c:v>0.86</c:v>
                </c:pt>
                <c:pt idx="37">
                  <c:v>0.86</c:v>
                </c:pt>
                <c:pt idx="38">
                  <c:v>0.87</c:v>
                </c:pt>
                <c:pt idx="39">
                  <c:v>0.87</c:v>
                </c:pt>
                <c:pt idx="40">
                  <c:v>0.87</c:v>
                </c:pt>
                <c:pt idx="41">
                  <c:v>0.9</c:v>
                </c:pt>
                <c:pt idx="42">
                  <c:v>0.9</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04896"/>
        <c:axId val="12142528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MEDWAY PENINSULA PCN</c:v>
                </c:pt>
                <c:pt idx="1">
                  <c:v>ROCHESTER PCN</c:v>
                </c:pt>
                <c:pt idx="2">
                  <c:v>GRAVESEND ALLIANCE PCN</c:v>
                </c:pt>
                <c:pt idx="3">
                  <c:v>MEDWAY CENTRAL PCN</c:v>
                </c:pt>
                <c:pt idx="4">
                  <c:v>ASHFORD MEDICAL PARTNERSHIP PCN</c:v>
                </c:pt>
                <c:pt idx="5">
                  <c:v>MALLING PCN</c:v>
                </c:pt>
                <c:pt idx="6">
                  <c:v>SHEPPEY PCN</c:v>
                </c:pt>
                <c:pt idx="7">
                  <c:v>MARGATE PCN</c:v>
                </c:pt>
                <c:pt idx="8">
                  <c:v>DARTFORD MODEL PCN</c:v>
                </c:pt>
                <c:pt idx="9">
                  <c:v>SITTINGBOURNE PCN</c:v>
                </c:pt>
                <c:pt idx="10">
                  <c:v>LMN PCN</c:v>
                </c:pt>
                <c:pt idx="11">
                  <c:v>SOUTH MAIDSTONE PCN</c:v>
                </c:pt>
                <c:pt idx="12">
                  <c:v>DARTFORD CENTRAL PCN</c:v>
                </c:pt>
                <c:pt idx="13">
                  <c:v>MEDWAY SOUTH PCN</c:v>
                </c:pt>
                <c:pt idx="14">
                  <c:v>GARDEN CITY PCN</c:v>
                </c:pt>
                <c:pt idx="15">
                  <c:v>THE MARSH PCN</c:v>
                </c:pt>
                <c:pt idx="16">
                  <c:v>GRAVESEND CENTRAL PCN</c:v>
                </c:pt>
                <c:pt idx="17">
                  <c:v>FAVERSHAM PCN</c:v>
                </c:pt>
                <c:pt idx="18">
                  <c:v>SWANLEY &amp; RURAL PCN</c:v>
                </c:pt>
                <c:pt idx="19">
                  <c:v>TOTAL HEALTH EXCELLENCE WEST PCN</c:v>
                </c:pt>
                <c:pt idx="20">
                  <c:v>STROOD PCN</c:v>
                </c:pt>
                <c:pt idx="21">
                  <c:v>ICS</c:v>
                </c:pt>
                <c:pt idx="22">
                  <c:v>GILLINGHAM SOUTH PCN</c:v>
                </c:pt>
                <c:pt idx="23">
                  <c:v>RAMSGATE PCN</c:v>
                </c:pt>
                <c:pt idx="24">
                  <c:v>DOVER TOWN PCN</c:v>
                </c:pt>
                <c:pt idx="25">
                  <c:v>ABC PCN</c:v>
                </c:pt>
                <c:pt idx="26">
                  <c:v>ASHFORD STOUR PCN</c:v>
                </c:pt>
                <c:pt idx="27">
                  <c:v>TOTAL HEALTH EXCELLENCE EAST PCN</c:v>
                </c:pt>
                <c:pt idx="28">
                  <c:v>CARE KENT PCN</c:v>
                </c:pt>
                <c:pt idx="29">
                  <c:v>MAIDSTONE CENTRAL PCN</c:v>
                </c:pt>
                <c:pt idx="30">
                  <c:v>THE RIDGE PCN</c:v>
                </c:pt>
                <c:pt idx="31">
                  <c:v>SEVENOAKS PCN</c:v>
                </c:pt>
                <c:pt idx="32">
                  <c:v>TUNBRIDGE WELLS PCN</c:v>
                </c:pt>
                <c:pt idx="33">
                  <c:v>HERNE BAY PCN</c:v>
                </c:pt>
                <c:pt idx="34">
                  <c:v>TONBRIDGE PCN</c:v>
                </c:pt>
                <c:pt idx="35">
                  <c:v>MEDWAY RAINHAM PCN</c:v>
                </c:pt>
                <c:pt idx="36">
                  <c:v>CANTERBURY NORTH PCN</c:v>
                </c:pt>
                <c:pt idx="37">
                  <c:v>CANTERBURY SOUTH PCN</c:v>
                </c:pt>
                <c:pt idx="38">
                  <c:v>ASHFORD RURAL PCN</c:v>
                </c:pt>
                <c:pt idx="39">
                  <c:v>DEAL &amp; SANDWICH PCN</c:v>
                </c:pt>
                <c:pt idx="40">
                  <c:v>FOLKESTONE HYTHE &amp; RURAL PCN</c:v>
                </c:pt>
                <c:pt idx="41">
                  <c:v>WHITSTABLE PCN</c:v>
                </c:pt>
                <c:pt idx="42">
                  <c:v>WEALD PCN</c:v>
                </c:pt>
              </c:strCache>
            </c:strRef>
          </c:cat>
          <c:val>
            <c:numRef>
              <c:f>Sheet1!$C$2:$C$45</c:f>
              <c:numCache>
                <c:formatCode>0%</c:formatCode>
                <c:ptCount val="44"/>
                <c:pt idx="0">
                  <c:v>0.67</c:v>
                </c:pt>
                <c:pt idx="1">
                  <c:v>0.68</c:v>
                </c:pt>
                <c:pt idx="2">
                  <c:v>0.7</c:v>
                </c:pt>
                <c:pt idx="3">
                  <c:v>0.7</c:v>
                </c:pt>
                <c:pt idx="4">
                  <c:v>0.72</c:v>
                </c:pt>
                <c:pt idx="5">
                  <c:v>0.73</c:v>
                </c:pt>
                <c:pt idx="6">
                  <c:v>0.74</c:v>
                </c:pt>
                <c:pt idx="7">
                  <c:v>0.74</c:v>
                </c:pt>
                <c:pt idx="8">
                  <c:v>0.75</c:v>
                </c:pt>
                <c:pt idx="9">
                  <c:v>0.75</c:v>
                </c:pt>
                <c:pt idx="10">
                  <c:v>0.75</c:v>
                </c:pt>
                <c:pt idx="11">
                  <c:v>0.75</c:v>
                </c:pt>
                <c:pt idx="12">
                  <c:v>0.76</c:v>
                </c:pt>
                <c:pt idx="13">
                  <c:v>0.76</c:v>
                </c:pt>
                <c:pt idx="14">
                  <c:v>0.77</c:v>
                </c:pt>
                <c:pt idx="15">
                  <c:v>0.77</c:v>
                </c:pt>
                <c:pt idx="16">
                  <c:v>0.77</c:v>
                </c:pt>
                <c:pt idx="17">
                  <c:v>0.78</c:v>
                </c:pt>
                <c:pt idx="18">
                  <c:v>0.78</c:v>
                </c:pt>
                <c:pt idx="19">
                  <c:v>0.78</c:v>
                </c:pt>
                <c:pt idx="20">
                  <c:v>0.79</c:v>
                </c:pt>
                <c:pt idx="21">
                  <c:v>-10</c:v>
                </c:pt>
                <c:pt idx="22">
                  <c:v>0.8</c:v>
                </c:pt>
                <c:pt idx="23">
                  <c:v>0.81</c:v>
                </c:pt>
                <c:pt idx="24">
                  <c:v>0.81</c:v>
                </c:pt>
                <c:pt idx="25">
                  <c:v>0.81</c:v>
                </c:pt>
                <c:pt idx="26">
                  <c:v>0.83</c:v>
                </c:pt>
                <c:pt idx="27">
                  <c:v>0.84</c:v>
                </c:pt>
                <c:pt idx="28">
                  <c:v>0.84</c:v>
                </c:pt>
                <c:pt idx="29">
                  <c:v>0.84</c:v>
                </c:pt>
                <c:pt idx="30">
                  <c:v>0.85</c:v>
                </c:pt>
                <c:pt idx="31">
                  <c:v>0.85</c:v>
                </c:pt>
                <c:pt idx="32">
                  <c:v>0.85</c:v>
                </c:pt>
                <c:pt idx="33">
                  <c:v>0.86</c:v>
                </c:pt>
                <c:pt idx="34">
                  <c:v>0.86</c:v>
                </c:pt>
                <c:pt idx="35">
                  <c:v>0.86</c:v>
                </c:pt>
                <c:pt idx="36">
                  <c:v>0.86</c:v>
                </c:pt>
                <c:pt idx="37">
                  <c:v>0.86</c:v>
                </c:pt>
                <c:pt idx="38">
                  <c:v>0.87</c:v>
                </c:pt>
                <c:pt idx="39">
                  <c:v>0.87</c:v>
                </c:pt>
                <c:pt idx="40">
                  <c:v>0.87</c:v>
                </c:pt>
                <c:pt idx="41">
                  <c:v>0.9</c:v>
                </c:pt>
                <c:pt idx="42">
                  <c:v>0.9</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0.8</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421184"/>
        <c:axId val="121423744"/>
      </c:lineChart>
      <c:catAx>
        <c:axId val="1214211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423744"/>
        <c:crosses val="autoZero"/>
        <c:auto val="1"/>
        <c:lblAlgn val="ctr"/>
        <c:lblOffset val="100"/>
        <c:noMultiLvlLbl val="0"/>
      </c:catAx>
      <c:valAx>
        <c:axId val="1214237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421184"/>
        <c:crosses val="autoZero"/>
        <c:crossBetween val="between"/>
      </c:valAx>
      <c:valAx>
        <c:axId val="121425280"/>
        <c:scaling>
          <c:orientation val="minMax"/>
          <c:max val="1"/>
          <c:min val="0"/>
        </c:scaling>
        <c:delete val="0"/>
        <c:axPos val="r"/>
        <c:numFmt formatCode="0%" sourceLinked="1"/>
        <c:majorTickMark val="none"/>
        <c:minorTickMark val="none"/>
        <c:tickLblPos val="none"/>
        <c:spPr>
          <a:ln>
            <a:noFill/>
          </a:ln>
        </c:spPr>
        <c:crossAx val="121504896"/>
        <c:crosses val="max"/>
        <c:crossBetween val="between"/>
      </c:valAx>
      <c:catAx>
        <c:axId val="121504896"/>
        <c:scaling>
          <c:orientation val="minMax"/>
        </c:scaling>
        <c:delete val="1"/>
        <c:axPos val="b"/>
        <c:numFmt formatCode="General" sourceLinked="1"/>
        <c:majorTickMark val="out"/>
        <c:minorTickMark val="none"/>
        <c:tickLblPos val="nextTo"/>
        <c:crossAx val="12142528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11</c:v>
                </c:pt>
                <c:pt idx="2">
                  <c:v>3</c:v>
                </c:pt>
                <c:pt idx="3">
                  <c:v>4</c:v>
                </c:pt>
                <c:pt idx="4">
                  <c:v>8</c:v>
                </c:pt>
                <c:pt idx="5">
                  <c:v>11</c:v>
                </c:pt>
                <c:pt idx="6">
                  <c:v>4</c:v>
                </c:pt>
                <c:pt idx="7">
                  <c:v>3</c:v>
                </c:pt>
                <c:pt idx="8">
                  <c:v>15</c:v>
                </c:pt>
                <c:pt idx="9">
                  <c:v>10</c:v>
                </c:pt>
                <c:pt idx="10">
                  <c:v>16</c:v>
                </c:pt>
                <c:pt idx="11">
                  <c:v>32</c:v>
                </c:pt>
                <c:pt idx="12">
                  <c:v>15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09920"/>
        <c:axId val="121832192"/>
      </c:barChart>
      <c:catAx>
        <c:axId val="12180992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32192"/>
        <c:crosses val="autoZero"/>
        <c:auto val="1"/>
        <c:lblAlgn val="ctr"/>
        <c:lblOffset val="100"/>
        <c:noMultiLvlLbl val="0"/>
      </c:catAx>
      <c:valAx>
        <c:axId val="12183219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0992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36</c:v>
                </c:pt>
                <c:pt idx="2">
                  <c:v>17</c:v>
                </c:pt>
                <c:pt idx="3">
                  <c:v>10</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57920"/>
        <c:axId val="125459456"/>
      </c:lineChart>
      <c:catAx>
        <c:axId val="1254579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59456"/>
        <c:crosses val="autoZero"/>
        <c:auto val="1"/>
        <c:lblAlgn val="ctr"/>
        <c:lblOffset val="100"/>
        <c:noMultiLvlLbl val="0"/>
      </c:catAx>
      <c:valAx>
        <c:axId val="1254594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579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Sheet1!$F$2:$F$45</c:f>
              <c:numCache>
                <c:formatCode>General</c:formatCode>
                <c:ptCount val="44"/>
                <c:pt idx="0">
                  <c:v>0.46</c:v>
                </c:pt>
                <c:pt idx="1">
                  <c:v>0.47</c:v>
                </c:pt>
                <c:pt idx="2">
                  <c:v>0.48</c:v>
                </c:pt>
                <c:pt idx="3">
                  <c:v>0.51</c:v>
                </c:pt>
                <c:pt idx="4">
                  <c:v>0.53</c:v>
                </c:pt>
                <c:pt idx="5">
                  <c:v>0.53</c:v>
                </c:pt>
                <c:pt idx="6">
                  <c:v>0.55000000000000004</c:v>
                </c:pt>
                <c:pt idx="7">
                  <c:v>0.55000000000000004</c:v>
                </c:pt>
                <c:pt idx="8">
                  <c:v>0.56000000000000005</c:v>
                </c:pt>
                <c:pt idx="9">
                  <c:v>0.56000000000000005</c:v>
                </c:pt>
                <c:pt idx="10">
                  <c:v>0.56999999999999995</c:v>
                </c:pt>
                <c:pt idx="11">
                  <c:v>0.57999999999999996</c:v>
                </c:pt>
                <c:pt idx="12">
                  <c:v>0.57999999999999996</c:v>
                </c:pt>
                <c:pt idx="13">
                  <c:v>0.57999999999999996</c:v>
                </c:pt>
                <c:pt idx="14">
                  <c:v>0.59</c:v>
                </c:pt>
                <c:pt idx="15">
                  <c:v>0.59</c:v>
                </c:pt>
                <c:pt idx="16">
                  <c:v>0.6</c:v>
                </c:pt>
                <c:pt idx="17">
                  <c:v>0.63</c:v>
                </c:pt>
                <c:pt idx="18">
                  <c:v>0.63</c:v>
                </c:pt>
                <c:pt idx="19">
                  <c:v>0.64</c:v>
                </c:pt>
                <c:pt idx="20">
                  <c:v>0.65</c:v>
                </c:pt>
                <c:pt idx="21">
                  <c:v>0.66</c:v>
                </c:pt>
                <c:pt idx="22">
                  <c:v>0.66</c:v>
                </c:pt>
                <c:pt idx="23">
                  <c:v>0.66</c:v>
                </c:pt>
                <c:pt idx="24">
                  <c:v>0.67</c:v>
                </c:pt>
                <c:pt idx="25">
                  <c:v>0.71</c:v>
                </c:pt>
                <c:pt idx="26">
                  <c:v>0.71</c:v>
                </c:pt>
                <c:pt idx="27">
                  <c:v>0.72</c:v>
                </c:pt>
                <c:pt idx="28">
                  <c:v>0.72</c:v>
                </c:pt>
                <c:pt idx="29">
                  <c:v>0.73</c:v>
                </c:pt>
                <c:pt idx="30">
                  <c:v>0.73</c:v>
                </c:pt>
                <c:pt idx="31">
                  <c:v>0.74</c:v>
                </c:pt>
                <c:pt idx="32">
                  <c:v>0.74</c:v>
                </c:pt>
                <c:pt idx="33">
                  <c:v>0.74</c:v>
                </c:pt>
                <c:pt idx="34">
                  <c:v>0.74</c:v>
                </c:pt>
                <c:pt idx="35">
                  <c:v>0.74</c:v>
                </c:pt>
                <c:pt idx="36">
                  <c:v>0.74</c:v>
                </c:pt>
                <c:pt idx="37">
                  <c:v>0.76</c:v>
                </c:pt>
                <c:pt idx="38">
                  <c:v>0.77</c:v>
                </c:pt>
                <c:pt idx="39">
                  <c:v>0.79</c:v>
                </c:pt>
                <c:pt idx="40">
                  <c:v>0.79</c:v>
                </c:pt>
                <c:pt idx="41">
                  <c:v>0.84</c:v>
                </c:pt>
                <c:pt idx="42">
                  <c:v>0.86</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85760"/>
        <c:axId val="1256839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3"/>
                <c:pt idx="0">
                  <c:v>ROCHESTER PCN</c:v>
                </c:pt>
                <c:pt idx="1">
                  <c:v>MEDWAY PENINSULA PCN</c:v>
                </c:pt>
                <c:pt idx="2">
                  <c:v>GRAVESEND ALLIANCE PCN</c:v>
                </c:pt>
                <c:pt idx="3">
                  <c:v>SOUTH MAIDSTONE PCN</c:v>
                </c:pt>
                <c:pt idx="4">
                  <c:v>THE MARSH PCN</c:v>
                </c:pt>
                <c:pt idx="5">
                  <c:v>LMN PCN</c:v>
                </c:pt>
                <c:pt idx="6">
                  <c:v>DARTFORD MODEL PCN</c:v>
                </c:pt>
                <c:pt idx="7">
                  <c:v>MEDWAY CENTRAL PCN</c:v>
                </c:pt>
                <c:pt idx="8">
                  <c:v>ABC PCN</c:v>
                </c:pt>
                <c:pt idx="9">
                  <c:v>MARGATE PCN</c:v>
                </c:pt>
                <c:pt idx="10">
                  <c:v>ASHFORD MEDICAL PARTNERSHIP PCN</c:v>
                </c:pt>
                <c:pt idx="11">
                  <c:v>MALLING PCN</c:v>
                </c:pt>
                <c:pt idx="12">
                  <c:v>DARTFORD CENTRAL PCN</c:v>
                </c:pt>
                <c:pt idx="13">
                  <c:v>MEDWAY SOUTH PCN</c:v>
                </c:pt>
                <c:pt idx="14">
                  <c:v>SHEPPEY PCN</c:v>
                </c:pt>
                <c:pt idx="15">
                  <c:v>SITTINGBOURNE PCN</c:v>
                </c:pt>
                <c:pt idx="16">
                  <c:v>RAMSGATE PCN</c:v>
                </c:pt>
                <c:pt idx="17">
                  <c:v>GARDEN CITY PCN</c:v>
                </c:pt>
                <c:pt idx="18">
                  <c:v>TOTAL HEALTH EXCELLENCE WEST PCN</c:v>
                </c:pt>
                <c:pt idx="19">
                  <c:v>GRAVESEND CENTRAL PCN</c:v>
                </c:pt>
                <c:pt idx="20">
                  <c:v>SWANLEY &amp; RURAL PCN</c:v>
                </c:pt>
                <c:pt idx="21">
                  <c:v>ICS</c:v>
                </c:pt>
                <c:pt idx="22">
                  <c:v>STROOD PCN</c:v>
                </c:pt>
                <c:pt idx="23">
                  <c:v>CARE KENT PCN</c:v>
                </c:pt>
                <c:pt idx="24">
                  <c:v>GILLINGHAM SOUTH PCN</c:v>
                </c:pt>
                <c:pt idx="25">
                  <c:v>TOTAL HEALTH EXCELLENCE EAST PCN</c:v>
                </c:pt>
                <c:pt idx="26">
                  <c:v>ASHFORD STOUR PCN</c:v>
                </c:pt>
                <c:pt idx="27">
                  <c:v>HERNE BAY PCN</c:v>
                </c:pt>
                <c:pt idx="28">
                  <c:v>MEDWAY RAINHAM PCN</c:v>
                </c:pt>
                <c:pt idx="29">
                  <c:v>MAIDSTONE CENTRAL PCN</c:v>
                </c:pt>
                <c:pt idx="30">
                  <c:v>TUNBRIDGE WELLS PCN</c:v>
                </c:pt>
                <c:pt idx="31">
                  <c:v>FAVERSHAM PCN</c:v>
                </c:pt>
                <c:pt idx="32">
                  <c:v>SEVENOAKS PCN</c:v>
                </c:pt>
                <c:pt idx="33">
                  <c:v>TONBRIDGE PCN</c:v>
                </c:pt>
                <c:pt idx="34">
                  <c:v>DOVER TOWN PCN</c:v>
                </c:pt>
                <c:pt idx="35">
                  <c:v>CANTERBURY NORTH PCN</c:v>
                </c:pt>
                <c:pt idx="36">
                  <c:v>FOLKESTONE HYTHE &amp; RURAL PCN</c:v>
                </c:pt>
                <c:pt idx="37">
                  <c:v>CANTERBURY SOUTH PCN</c:v>
                </c:pt>
                <c:pt idx="38">
                  <c:v>DEAL &amp; SANDWICH PCN</c:v>
                </c:pt>
                <c:pt idx="39">
                  <c:v>ASHFORD RURAL PCN</c:v>
                </c:pt>
                <c:pt idx="40">
                  <c:v>THE RIDGE PCN</c:v>
                </c:pt>
                <c:pt idx="41">
                  <c:v>WEALD PCN</c:v>
                </c:pt>
                <c:pt idx="42">
                  <c:v>WHITSTABLE PCN</c:v>
                </c:pt>
              </c:strCache>
            </c:strRef>
          </c:cat>
          <c:val>
            <c:numRef>
              <c:f>Sheet1!$C$2:$C$45</c:f>
              <c:numCache>
                <c:formatCode>0%</c:formatCode>
                <c:ptCount val="44"/>
                <c:pt idx="0">
                  <c:v>0.46</c:v>
                </c:pt>
                <c:pt idx="1">
                  <c:v>0.47</c:v>
                </c:pt>
                <c:pt idx="2">
                  <c:v>0.48</c:v>
                </c:pt>
                <c:pt idx="3">
                  <c:v>0.51</c:v>
                </c:pt>
                <c:pt idx="4">
                  <c:v>0.53</c:v>
                </c:pt>
                <c:pt idx="5">
                  <c:v>0.53</c:v>
                </c:pt>
                <c:pt idx="6">
                  <c:v>0.55000000000000004</c:v>
                </c:pt>
                <c:pt idx="7">
                  <c:v>0.55000000000000004</c:v>
                </c:pt>
                <c:pt idx="8">
                  <c:v>0.56000000000000005</c:v>
                </c:pt>
                <c:pt idx="9">
                  <c:v>0.56000000000000005</c:v>
                </c:pt>
                <c:pt idx="10">
                  <c:v>0.56999999999999995</c:v>
                </c:pt>
                <c:pt idx="11">
                  <c:v>0.57999999999999996</c:v>
                </c:pt>
                <c:pt idx="12">
                  <c:v>0.57999999999999996</c:v>
                </c:pt>
                <c:pt idx="13">
                  <c:v>0.57999999999999996</c:v>
                </c:pt>
                <c:pt idx="14">
                  <c:v>0.59</c:v>
                </c:pt>
                <c:pt idx="15">
                  <c:v>0.59</c:v>
                </c:pt>
                <c:pt idx="16">
                  <c:v>0.6</c:v>
                </c:pt>
                <c:pt idx="17">
                  <c:v>0.63</c:v>
                </c:pt>
                <c:pt idx="18">
                  <c:v>0.63</c:v>
                </c:pt>
                <c:pt idx="19">
                  <c:v>0.64</c:v>
                </c:pt>
                <c:pt idx="20">
                  <c:v>0.65</c:v>
                </c:pt>
                <c:pt idx="21">
                  <c:v>-10</c:v>
                </c:pt>
                <c:pt idx="22">
                  <c:v>0.66</c:v>
                </c:pt>
                <c:pt idx="23">
                  <c:v>0.66</c:v>
                </c:pt>
                <c:pt idx="24">
                  <c:v>0.67</c:v>
                </c:pt>
                <c:pt idx="25">
                  <c:v>0.71</c:v>
                </c:pt>
                <c:pt idx="26">
                  <c:v>0.71</c:v>
                </c:pt>
                <c:pt idx="27">
                  <c:v>0.72</c:v>
                </c:pt>
                <c:pt idx="28">
                  <c:v>0.72</c:v>
                </c:pt>
                <c:pt idx="29">
                  <c:v>0.73</c:v>
                </c:pt>
                <c:pt idx="30">
                  <c:v>0.73</c:v>
                </c:pt>
                <c:pt idx="31">
                  <c:v>0.74</c:v>
                </c:pt>
                <c:pt idx="32">
                  <c:v>0.74</c:v>
                </c:pt>
                <c:pt idx="33">
                  <c:v>0.74</c:v>
                </c:pt>
                <c:pt idx="34">
                  <c:v>0.74</c:v>
                </c:pt>
                <c:pt idx="35">
                  <c:v>0.74</c:v>
                </c:pt>
                <c:pt idx="36">
                  <c:v>0.74</c:v>
                </c:pt>
                <c:pt idx="37">
                  <c:v>0.76</c:v>
                </c:pt>
                <c:pt idx="38">
                  <c:v>0.77</c:v>
                </c:pt>
                <c:pt idx="39">
                  <c:v>0.79</c:v>
                </c:pt>
                <c:pt idx="40">
                  <c:v>0.79</c:v>
                </c:pt>
                <c:pt idx="41">
                  <c:v>0.84</c:v>
                </c:pt>
                <c:pt idx="42">
                  <c:v>0.86</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0.66</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71680"/>
        <c:axId val="125682432"/>
      </c:lineChart>
      <c:catAx>
        <c:axId val="12567168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82432"/>
        <c:crosses val="autoZero"/>
        <c:auto val="1"/>
        <c:lblAlgn val="ctr"/>
        <c:lblOffset val="100"/>
        <c:noMultiLvlLbl val="0"/>
      </c:catAx>
      <c:valAx>
        <c:axId val="1256824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71680"/>
        <c:crosses val="autoZero"/>
        <c:crossBetween val="between"/>
      </c:valAx>
      <c:valAx>
        <c:axId val="125683968"/>
        <c:scaling>
          <c:orientation val="minMax"/>
          <c:max val="1"/>
          <c:min val="0"/>
        </c:scaling>
        <c:delete val="0"/>
        <c:axPos val="r"/>
        <c:numFmt formatCode="0%" sourceLinked="1"/>
        <c:majorTickMark val="none"/>
        <c:minorTickMark val="none"/>
        <c:tickLblPos val="none"/>
        <c:spPr>
          <a:ln>
            <a:noFill/>
          </a:ln>
        </c:spPr>
        <c:crossAx val="125685760"/>
        <c:crosses val="max"/>
        <c:crossBetween val="between"/>
      </c:valAx>
      <c:catAx>
        <c:axId val="125685760"/>
        <c:scaling>
          <c:orientation val="minMax"/>
        </c:scaling>
        <c:delete val="1"/>
        <c:axPos val="b"/>
        <c:numFmt formatCode="General" sourceLinked="1"/>
        <c:majorTickMark val="out"/>
        <c:minorTickMark val="none"/>
        <c:tickLblPos val="nextTo"/>
        <c:crossAx val="1256839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35</c:v>
                </c:pt>
                <c:pt idx="1">
                  <c:v>61</c:v>
                </c:pt>
                <c:pt idx="2">
                  <c:v>3</c:v>
                </c:pt>
                <c:pt idx="3">
                  <c:v>1</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14112"/>
        <c:axId val="125915904"/>
      </c:barChart>
      <c:catAx>
        <c:axId val="12591411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15904"/>
        <c:crosses val="autoZero"/>
        <c:auto val="1"/>
        <c:lblAlgn val="ctr"/>
        <c:lblOffset val="100"/>
        <c:noMultiLvlLbl val="0"/>
      </c:catAx>
      <c:valAx>
        <c:axId val="12591590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1411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69</c:v>
                </c:pt>
                <c:pt idx="2">
                  <c:v>8</c:v>
                </c:pt>
                <c:pt idx="3">
                  <c:v>3</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28</c:v>
                </c:pt>
                <c:pt idx="1">
                  <c:v>48</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56480"/>
        <c:axId val="125958016"/>
      </c:stockChart>
      <c:catAx>
        <c:axId val="125956480"/>
        <c:scaling>
          <c:orientation val="minMax"/>
        </c:scaling>
        <c:delete val="1"/>
        <c:axPos val="b"/>
        <c:numFmt formatCode="m/d/yyyy" sourceLinked="1"/>
        <c:majorTickMark val="out"/>
        <c:minorTickMark val="none"/>
        <c:tickLblPos val="nextTo"/>
        <c:crossAx val="125958016"/>
        <c:crosses val="autoZero"/>
        <c:auto val="1"/>
        <c:lblAlgn val="ctr"/>
        <c:lblOffset val="100"/>
        <c:noMultiLvlLbl val="0"/>
      </c:catAx>
      <c:valAx>
        <c:axId val="125958016"/>
        <c:scaling>
          <c:orientation val="minMax"/>
          <c:max val="100"/>
          <c:min val="0"/>
        </c:scaling>
        <c:delete val="1"/>
        <c:axPos val="l"/>
        <c:numFmt formatCode="m/d/yyyy" sourceLinked="1"/>
        <c:majorTickMark val="out"/>
        <c:minorTickMark val="none"/>
        <c:tickLblPos val="nextTo"/>
        <c:crossAx val="12595648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18</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Sheet1!$F$2:$F$45</c:f>
              <c:numCache>
                <c:formatCode>General</c:formatCode>
                <c:ptCount val="44"/>
                <c:pt idx="0">
                  <c:v>0.82</c:v>
                </c:pt>
                <c:pt idx="1">
                  <c:v>0.84</c:v>
                </c:pt>
                <c:pt idx="2">
                  <c:v>0.85</c:v>
                </c:pt>
                <c:pt idx="3">
                  <c:v>0.85</c:v>
                </c:pt>
                <c:pt idx="4">
                  <c:v>0.86</c:v>
                </c:pt>
                <c:pt idx="5">
                  <c:v>0.86</c:v>
                </c:pt>
                <c:pt idx="6">
                  <c:v>0.86</c:v>
                </c:pt>
                <c:pt idx="7">
                  <c:v>0.86</c:v>
                </c:pt>
                <c:pt idx="8">
                  <c:v>0.87</c:v>
                </c:pt>
                <c:pt idx="9">
                  <c:v>0.87</c:v>
                </c:pt>
                <c:pt idx="10">
                  <c:v>0.88</c:v>
                </c:pt>
                <c:pt idx="11">
                  <c:v>0.88</c:v>
                </c:pt>
                <c:pt idx="12">
                  <c:v>0.89</c:v>
                </c:pt>
                <c:pt idx="13">
                  <c:v>0.89</c:v>
                </c:pt>
                <c:pt idx="14">
                  <c:v>0.89</c:v>
                </c:pt>
                <c:pt idx="15">
                  <c:v>0.89</c:v>
                </c:pt>
                <c:pt idx="16">
                  <c:v>0.89</c:v>
                </c:pt>
                <c:pt idx="17">
                  <c:v>0.9</c:v>
                </c:pt>
                <c:pt idx="18">
                  <c:v>0.9</c:v>
                </c:pt>
                <c:pt idx="19">
                  <c:v>0.9</c:v>
                </c:pt>
                <c:pt idx="20">
                  <c:v>0.9</c:v>
                </c:pt>
                <c:pt idx="21">
                  <c:v>0.9</c:v>
                </c:pt>
                <c:pt idx="22">
                  <c:v>0.9</c:v>
                </c:pt>
                <c:pt idx="23">
                  <c:v>0.9</c:v>
                </c:pt>
                <c:pt idx="24">
                  <c:v>0.91</c:v>
                </c:pt>
                <c:pt idx="25">
                  <c:v>0.91</c:v>
                </c:pt>
                <c:pt idx="26">
                  <c:v>0.91</c:v>
                </c:pt>
                <c:pt idx="27">
                  <c:v>0.91</c:v>
                </c:pt>
                <c:pt idx="28">
                  <c:v>0.91</c:v>
                </c:pt>
                <c:pt idx="29">
                  <c:v>0.91</c:v>
                </c:pt>
                <c:pt idx="30">
                  <c:v>0.91</c:v>
                </c:pt>
                <c:pt idx="31">
                  <c:v>0.92</c:v>
                </c:pt>
                <c:pt idx="32">
                  <c:v>0.92</c:v>
                </c:pt>
                <c:pt idx="33">
                  <c:v>0.92</c:v>
                </c:pt>
                <c:pt idx="34">
                  <c:v>0.93</c:v>
                </c:pt>
                <c:pt idx="35">
                  <c:v>0.93</c:v>
                </c:pt>
                <c:pt idx="36">
                  <c:v>0.93</c:v>
                </c:pt>
                <c:pt idx="37">
                  <c:v>0.93</c:v>
                </c:pt>
                <c:pt idx="38">
                  <c:v>0.94</c:v>
                </c:pt>
                <c:pt idx="39">
                  <c:v>0.95</c:v>
                </c:pt>
                <c:pt idx="40">
                  <c:v>0.95</c:v>
                </c:pt>
                <c:pt idx="41">
                  <c:v>0.95</c:v>
                </c:pt>
                <c:pt idx="42">
                  <c:v>0.97</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121664"/>
        <c:axId val="1271201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ASHFORD MEDICAL PARTNERSHIP PCN</c:v>
                </c:pt>
                <c:pt idx="1">
                  <c:v>GARDEN CITY PCN</c:v>
                </c:pt>
                <c:pt idx="2">
                  <c:v>MARGATE PCN</c:v>
                </c:pt>
                <c:pt idx="3">
                  <c:v>SOUTH MAIDSTONE PCN</c:v>
                </c:pt>
                <c:pt idx="4">
                  <c:v>DARTFORD CENTRAL PCN</c:v>
                </c:pt>
                <c:pt idx="5">
                  <c:v>DARTFORD MODEL PCN</c:v>
                </c:pt>
                <c:pt idx="6">
                  <c:v>CANTERBURY NORTH PCN</c:v>
                </c:pt>
                <c:pt idx="7">
                  <c:v>ASHFORD STOUR PCN</c:v>
                </c:pt>
                <c:pt idx="8">
                  <c:v>MALLING PCN</c:v>
                </c:pt>
                <c:pt idx="9">
                  <c:v>ABC PCN</c:v>
                </c:pt>
                <c:pt idx="10">
                  <c:v>GRAVESEND ALLIANCE PCN</c:v>
                </c:pt>
                <c:pt idx="11">
                  <c:v>THE RIDGE PCN</c:v>
                </c:pt>
                <c:pt idx="12">
                  <c:v>GRAVESEND CENTRAL PCN</c:v>
                </c:pt>
                <c:pt idx="13">
                  <c:v>SITTINGBOURNE PCN</c:v>
                </c:pt>
                <c:pt idx="14">
                  <c:v>MEDWAY PENINSULA PCN</c:v>
                </c:pt>
                <c:pt idx="15">
                  <c:v>MEDWAY CENTRAL PCN</c:v>
                </c:pt>
                <c:pt idx="16">
                  <c:v>ROCHESTER PCN</c:v>
                </c:pt>
                <c:pt idx="17">
                  <c:v>ICS</c:v>
                </c:pt>
                <c:pt idx="18">
                  <c:v>SHEPPEY PCN</c:v>
                </c:pt>
                <c:pt idx="19">
                  <c:v>RAMSGATE PCN</c:v>
                </c:pt>
                <c:pt idx="20">
                  <c:v>HERNE BAY PCN</c:v>
                </c:pt>
                <c:pt idx="21">
                  <c:v>TOTAL HEALTH EXCELLENCE EAST PCN</c:v>
                </c:pt>
                <c:pt idx="22">
                  <c:v>TOTAL HEALTH EXCELLENCE WEST PCN</c:v>
                </c:pt>
                <c:pt idx="23">
                  <c:v>LMN PCN</c:v>
                </c:pt>
                <c:pt idx="24">
                  <c:v>ASHFORD RURAL PCN</c:v>
                </c:pt>
                <c:pt idx="25">
                  <c:v>THE MARSH PCN</c:v>
                </c:pt>
                <c:pt idx="26">
                  <c:v>STROOD PCN</c:v>
                </c:pt>
                <c:pt idx="27">
                  <c:v>CARE KENT PCN</c:v>
                </c:pt>
                <c:pt idx="28">
                  <c:v>GILLINGHAM SOUTH PCN</c:v>
                </c:pt>
                <c:pt idx="29">
                  <c:v>FOLKESTONE HYTHE &amp; RURAL PCN</c:v>
                </c:pt>
                <c:pt idx="30">
                  <c:v>CANTERBURY SOUTH PCN</c:v>
                </c:pt>
                <c:pt idx="31">
                  <c:v>SEVENOAKS PCN</c:v>
                </c:pt>
                <c:pt idx="32">
                  <c:v>SWANLEY &amp; RURAL PCN</c:v>
                </c:pt>
                <c:pt idx="33">
                  <c:v>MAIDSTONE CENTRAL PCN</c:v>
                </c:pt>
                <c:pt idx="34">
                  <c:v>FAVERSHAM PCN</c:v>
                </c:pt>
                <c:pt idx="35">
                  <c:v>MEDWAY SOUTH PCN</c:v>
                </c:pt>
                <c:pt idx="36">
                  <c:v>TONBRIDGE PCN</c:v>
                </c:pt>
                <c:pt idx="37">
                  <c:v>WHITSTABLE PCN</c:v>
                </c:pt>
                <c:pt idx="38">
                  <c:v>TUNBRIDGE WELLS PCN</c:v>
                </c:pt>
                <c:pt idx="39">
                  <c:v>DEAL &amp; SANDWICH PCN</c:v>
                </c:pt>
                <c:pt idx="40">
                  <c:v>DOVER TOWN PCN</c:v>
                </c:pt>
                <c:pt idx="41">
                  <c:v>MEDWAY RAINHAM PCN</c:v>
                </c:pt>
                <c:pt idx="42">
                  <c:v>WEALD PCN</c:v>
                </c:pt>
              </c:strCache>
            </c:strRef>
          </c:cat>
          <c:val>
            <c:numRef>
              <c:f>Sheet1!$C$2:$C$45</c:f>
              <c:numCache>
                <c:formatCode>0%</c:formatCode>
                <c:ptCount val="44"/>
                <c:pt idx="0">
                  <c:v>0.82</c:v>
                </c:pt>
                <c:pt idx="1">
                  <c:v>0.84</c:v>
                </c:pt>
                <c:pt idx="2">
                  <c:v>0.85</c:v>
                </c:pt>
                <c:pt idx="3">
                  <c:v>0.85</c:v>
                </c:pt>
                <c:pt idx="4">
                  <c:v>0.86</c:v>
                </c:pt>
                <c:pt idx="5">
                  <c:v>0.86</c:v>
                </c:pt>
                <c:pt idx="6">
                  <c:v>0.86</c:v>
                </c:pt>
                <c:pt idx="7">
                  <c:v>0.86</c:v>
                </c:pt>
                <c:pt idx="8">
                  <c:v>0.87</c:v>
                </c:pt>
                <c:pt idx="9">
                  <c:v>0.87</c:v>
                </c:pt>
                <c:pt idx="10">
                  <c:v>0.88</c:v>
                </c:pt>
                <c:pt idx="11">
                  <c:v>0.88</c:v>
                </c:pt>
                <c:pt idx="12">
                  <c:v>0.89</c:v>
                </c:pt>
                <c:pt idx="13">
                  <c:v>0.89</c:v>
                </c:pt>
                <c:pt idx="14">
                  <c:v>0.89</c:v>
                </c:pt>
                <c:pt idx="15">
                  <c:v>0.89</c:v>
                </c:pt>
                <c:pt idx="16">
                  <c:v>0.89</c:v>
                </c:pt>
                <c:pt idx="17">
                  <c:v>-10</c:v>
                </c:pt>
                <c:pt idx="18">
                  <c:v>0.9</c:v>
                </c:pt>
                <c:pt idx="19">
                  <c:v>0.9</c:v>
                </c:pt>
                <c:pt idx="20">
                  <c:v>0.9</c:v>
                </c:pt>
                <c:pt idx="21">
                  <c:v>0.9</c:v>
                </c:pt>
                <c:pt idx="22">
                  <c:v>0.9</c:v>
                </c:pt>
                <c:pt idx="23">
                  <c:v>0.9</c:v>
                </c:pt>
                <c:pt idx="24">
                  <c:v>0.91</c:v>
                </c:pt>
                <c:pt idx="25">
                  <c:v>0.91</c:v>
                </c:pt>
                <c:pt idx="26">
                  <c:v>0.91</c:v>
                </c:pt>
                <c:pt idx="27">
                  <c:v>0.91</c:v>
                </c:pt>
                <c:pt idx="28">
                  <c:v>0.91</c:v>
                </c:pt>
                <c:pt idx="29">
                  <c:v>0.91</c:v>
                </c:pt>
                <c:pt idx="30">
                  <c:v>0.91</c:v>
                </c:pt>
                <c:pt idx="31">
                  <c:v>0.92</c:v>
                </c:pt>
                <c:pt idx="32">
                  <c:v>0.92</c:v>
                </c:pt>
                <c:pt idx="33">
                  <c:v>0.92</c:v>
                </c:pt>
                <c:pt idx="34">
                  <c:v>0.93</c:v>
                </c:pt>
                <c:pt idx="35">
                  <c:v>0.93</c:v>
                </c:pt>
                <c:pt idx="36">
                  <c:v>0.93</c:v>
                </c:pt>
                <c:pt idx="37">
                  <c:v>0.93</c:v>
                </c:pt>
                <c:pt idx="38">
                  <c:v>0.94</c:v>
                </c:pt>
                <c:pt idx="39">
                  <c:v>0.95</c:v>
                </c:pt>
                <c:pt idx="40">
                  <c:v>0.95</c:v>
                </c:pt>
                <c:pt idx="41">
                  <c:v>0.95</c:v>
                </c:pt>
                <c:pt idx="42">
                  <c:v>0.97</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0.9</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116032"/>
        <c:axId val="127118336"/>
      </c:lineChart>
      <c:catAx>
        <c:axId val="12711603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118336"/>
        <c:crosses val="autoZero"/>
        <c:auto val="1"/>
        <c:lblAlgn val="ctr"/>
        <c:lblOffset val="100"/>
        <c:noMultiLvlLbl val="0"/>
      </c:catAx>
      <c:valAx>
        <c:axId val="1271183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116032"/>
        <c:crosses val="autoZero"/>
        <c:crossBetween val="between"/>
      </c:valAx>
      <c:valAx>
        <c:axId val="127120128"/>
        <c:scaling>
          <c:orientation val="minMax"/>
          <c:max val="1"/>
          <c:min val="0"/>
        </c:scaling>
        <c:delete val="0"/>
        <c:axPos val="r"/>
        <c:numFmt formatCode="0%" sourceLinked="1"/>
        <c:majorTickMark val="none"/>
        <c:minorTickMark val="none"/>
        <c:tickLblPos val="none"/>
        <c:spPr>
          <a:ln>
            <a:noFill/>
          </a:ln>
        </c:spPr>
        <c:crossAx val="127121664"/>
        <c:crosses val="max"/>
        <c:crossBetween val="between"/>
      </c:valAx>
      <c:catAx>
        <c:axId val="127121664"/>
        <c:scaling>
          <c:orientation val="minMax"/>
        </c:scaling>
        <c:delete val="1"/>
        <c:axPos val="b"/>
        <c:numFmt formatCode="General" sourceLinked="1"/>
        <c:majorTickMark val="out"/>
        <c:minorTickMark val="none"/>
        <c:tickLblPos val="nextTo"/>
        <c:crossAx val="1271201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53</c:v>
                </c:pt>
                <c:pt idx="1">
                  <c:v>54</c:v>
                </c:pt>
                <c:pt idx="2">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34</c:v>
                </c:pt>
                <c:pt idx="1">
                  <c:v>34</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10</c:v>
                </c:pt>
                <c:pt idx="1">
                  <c:v>8</c:v>
                </c:pt>
                <c:pt idx="2">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33536"/>
        <c:axId val="128035072"/>
      </c:barChart>
      <c:catAx>
        <c:axId val="12803353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35072"/>
        <c:crosses val="autoZero"/>
        <c:auto val="1"/>
        <c:lblAlgn val="ctr"/>
        <c:lblOffset val="100"/>
        <c:noMultiLvlLbl val="0"/>
      </c:catAx>
      <c:valAx>
        <c:axId val="12803507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3353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71</c:v>
                </c:pt>
                <c:pt idx="2">
                  <c:v>64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24</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5</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14464"/>
        <c:axId val="128416000"/>
      </c:barChart>
      <c:catAx>
        <c:axId val="128414464"/>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16000"/>
        <c:crosses val="autoZero"/>
        <c:auto val="1"/>
        <c:lblAlgn val="ctr"/>
        <c:lblOffset val="100"/>
        <c:noMultiLvlLbl val="0"/>
      </c:catAx>
      <c:valAx>
        <c:axId val="128416000"/>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14464"/>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29</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948864"/>
        <c:axId val="128962944"/>
      </c:lineChart>
      <c:catAx>
        <c:axId val="12894886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962944"/>
        <c:crosses val="autoZero"/>
        <c:auto val="1"/>
        <c:lblAlgn val="ctr"/>
        <c:lblOffset val="100"/>
        <c:noMultiLvlLbl val="0"/>
      </c:catAx>
      <c:valAx>
        <c:axId val="1289629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94886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37</c:v>
                </c:pt>
                <c:pt idx="2">
                  <c:v>28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88960"/>
        <c:axId val="130498944"/>
      </c:lineChart>
      <c:catAx>
        <c:axId val="1304889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98944"/>
        <c:crosses val="autoZero"/>
        <c:auto val="1"/>
        <c:lblAlgn val="ctr"/>
        <c:lblOffset val="100"/>
        <c:noMultiLvlLbl val="0"/>
      </c:catAx>
      <c:valAx>
        <c:axId val="1304989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889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Sheet1!$F$2:$F$45</c:f>
              <c:numCache>
                <c:formatCode>General</c:formatCode>
                <c:ptCount val="44"/>
                <c:pt idx="0">
                  <c:v>0.51</c:v>
                </c:pt>
                <c:pt idx="1">
                  <c:v>0.55000000000000004</c:v>
                </c:pt>
                <c:pt idx="2">
                  <c:v>0.62</c:v>
                </c:pt>
                <c:pt idx="3">
                  <c:v>0.62</c:v>
                </c:pt>
                <c:pt idx="4">
                  <c:v>0.62</c:v>
                </c:pt>
                <c:pt idx="5">
                  <c:v>0.64</c:v>
                </c:pt>
                <c:pt idx="6">
                  <c:v>0.64</c:v>
                </c:pt>
                <c:pt idx="7">
                  <c:v>0.65</c:v>
                </c:pt>
                <c:pt idx="8">
                  <c:v>0.66</c:v>
                </c:pt>
                <c:pt idx="9">
                  <c:v>0.67</c:v>
                </c:pt>
                <c:pt idx="10">
                  <c:v>0.67</c:v>
                </c:pt>
                <c:pt idx="11">
                  <c:v>0.68</c:v>
                </c:pt>
                <c:pt idx="12">
                  <c:v>0.68</c:v>
                </c:pt>
                <c:pt idx="13">
                  <c:v>0.69</c:v>
                </c:pt>
                <c:pt idx="14">
                  <c:v>0.69</c:v>
                </c:pt>
                <c:pt idx="15">
                  <c:v>0.7</c:v>
                </c:pt>
                <c:pt idx="16">
                  <c:v>0.7</c:v>
                </c:pt>
                <c:pt idx="17">
                  <c:v>0.7</c:v>
                </c:pt>
                <c:pt idx="18">
                  <c:v>0.7</c:v>
                </c:pt>
                <c:pt idx="19">
                  <c:v>0.7</c:v>
                </c:pt>
                <c:pt idx="20">
                  <c:v>0.7</c:v>
                </c:pt>
                <c:pt idx="21">
                  <c:v>0.72</c:v>
                </c:pt>
                <c:pt idx="22">
                  <c:v>0.73</c:v>
                </c:pt>
                <c:pt idx="23">
                  <c:v>0.73</c:v>
                </c:pt>
                <c:pt idx="24">
                  <c:v>0.73</c:v>
                </c:pt>
                <c:pt idx="25">
                  <c:v>0.74</c:v>
                </c:pt>
                <c:pt idx="26">
                  <c:v>0.74</c:v>
                </c:pt>
                <c:pt idx="27">
                  <c:v>0.74</c:v>
                </c:pt>
                <c:pt idx="28">
                  <c:v>0.74</c:v>
                </c:pt>
                <c:pt idx="29">
                  <c:v>0.75</c:v>
                </c:pt>
                <c:pt idx="30">
                  <c:v>0.75</c:v>
                </c:pt>
                <c:pt idx="31">
                  <c:v>0.76</c:v>
                </c:pt>
                <c:pt idx="32">
                  <c:v>0.76</c:v>
                </c:pt>
                <c:pt idx="33">
                  <c:v>0.77</c:v>
                </c:pt>
                <c:pt idx="34">
                  <c:v>0.77</c:v>
                </c:pt>
                <c:pt idx="35">
                  <c:v>0.78</c:v>
                </c:pt>
                <c:pt idx="36">
                  <c:v>0.78</c:v>
                </c:pt>
                <c:pt idx="37">
                  <c:v>0.79</c:v>
                </c:pt>
                <c:pt idx="38">
                  <c:v>0.79</c:v>
                </c:pt>
                <c:pt idx="39">
                  <c:v>0.81</c:v>
                </c:pt>
                <c:pt idx="40">
                  <c:v>0.85</c:v>
                </c:pt>
                <c:pt idx="41">
                  <c:v>0.87</c:v>
                </c:pt>
                <c:pt idx="42">
                  <c:v>0.89</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328000"/>
        <c:axId val="1307351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3"/>
                <c:pt idx="0">
                  <c:v>ASHFORD MEDICAL PARTNERSHIP PCN</c:v>
                </c:pt>
                <c:pt idx="1">
                  <c:v>GRAVESEND ALLIANCE PCN</c:v>
                </c:pt>
                <c:pt idx="2">
                  <c:v>STROOD PCN</c:v>
                </c:pt>
                <c:pt idx="3">
                  <c:v>MEDWAY PENINSULA PCN</c:v>
                </c:pt>
                <c:pt idx="4">
                  <c:v>MEDWAY CENTRAL PCN</c:v>
                </c:pt>
                <c:pt idx="5">
                  <c:v>THE MARSH PCN</c:v>
                </c:pt>
                <c:pt idx="6">
                  <c:v>LMN PCN</c:v>
                </c:pt>
                <c:pt idx="7">
                  <c:v>SHEPPEY PCN</c:v>
                </c:pt>
                <c:pt idx="8">
                  <c:v>MARGATE PCN</c:v>
                </c:pt>
                <c:pt idx="9">
                  <c:v>SITTINGBOURNE PCN</c:v>
                </c:pt>
                <c:pt idx="10">
                  <c:v>ROCHESTER PCN</c:v>
                </c:pt>
                <c:pt idx="11">
                  <c:v>DARTFORD CENTRAL PCN</c:v>
                </c:pt>
                <c:pt idx="12">
                  <c:v>ABC PCN</c:v>
                </c:pt>
                <c:pt idx="13">
                  <c:v>DARTFORD MODEL PCN</c:v>
                </c:pt>
                <c:pt idx="14">
                  <c:v>TOTAL HEALTH EXCELLENCE EAST PCN</c:v>
                </c:pt>
                <c:pt idx="15">
                  <c:v>RAMSGATE PCN</c:v>
                </c:pt>
                <c:pt idx="16">
                  <c:v>MEDWAY SOUTH PCN</c:v>
                </c:pt>
                <c:pt idx="17">
                  <c:v>GRAVESEND CENTRAL PCN</c:v>
                </c:pt>
                <c:pt idx="18">
                  <c:v>TOTAL HEALTH EXCELLENCE WEST PCN</c:v>
                </c:pt>
                <c:pt idx="19">
                  <c:v>CANTERBURY NORTH PCN</c:v>
                </c:pt>
                <c:pt idx="20">
                  <c:v>GILLINGHAM SOUTH PCN</c:v>
                </c:pt>
                <c:pt idx="21">
                  <c:v>ICS</c:v>
                </c:pt>
                <c:pt idx="22">
                  <c:v>MALLING PCN</c:v>
                </c:pt>
                <c:pt idx="23">
                  <c:v>HERNE BAY PCN</c:v>
                </c:pt>
                <c:pt idx="24">
                  <c:v>MEDWAY RAINHAM PCN</c:v>
                </c:pt>
                <c:pt idx="25">
                  <c:v>DEAL &amp; SANDWICH PCN</c:v>
                </c:pt>
                <c:pt idx="26">
                  <c:v>CARE KENT PCN</c:v>
                </c:pt>
                <c:pt idx="27">
                  <c:v>FOLKESTONE HYTHE &amp; RURAL PCN</c:v>
                </c:pt>
                <c:pt idx="28">
                  <c:v>ASHFORD STOUR PCN</c:v>
                </c:pt>
                <c:pt idx="29">
                  <c:v>DOVER TOWN PCN</c:v>
                </c:pt>
                <c:pt idx="30">
                  <c:v>CANTERBURY SOUTH PCN</c:v>
                </c:pt>
                <c:pt idx="31">
                  <c:v>SWANLEY &amp; RURAL PCN</c:v>
                </c:pt>
                <c:pt idx="32">
                  <c:v>MAIDSTONE CENTRAL PCN</c:v>
                </c:pt>
                <c:pt idx="33">
                  <c:v>THE RIDGE PCN</c:v>
                </c:pt>
                <c:pt idx="34">
                  <c:v>SOUTH MAIDSTONE PCN</c:v>
                </c:pt>
                <c:pt idx="35">
                  <c:v>GARDEN CITY PCN</c:v>
                </c:pt>
                <c:pt idx="36">
                  <c:v>ASHFORD RURAL PCN</c:v>
                </c:pt>
                <c:pt idx="37">
                  <c:v>SEVENOAKS PCN</c:v>
                </c:pt>
                <c:pt idx="38">
                  <c:v>TUNBRIDGE WELLS PCN</c:v>
                </c:pt>
                <c:pt idx="39">
                  <c:v>TONBRIDGE PCN</c:v>
                </c:pt>
                <c:pt idx="40">
                  <c:v>WEALD PCN</c:v>
                </c:pt>
                <c:pt idx="41">
                  <c:v>FAVERSHAM PCN</c:v>
                </c:pt>
                <c:pt idx="42">
                  <c:v>WHITSTABLE PCN</c:v>
                </c:pt>
              </c:strCache>
            </c:strRef>
          </c:cat>
          <c:val>
            <c:numRef>
              <c:f>Sheet1!$C$2:$C$45</c:f>
              <c:numCache>
                <c:formatCode>0%</c:formatCode>
                <c:ptCount val="44"/>
                <c:pt idx="0">
                  <c:v>0.51</c:v>
                </c:pt>
                <c:pt idx="1">
                  <c:v>0.55000000000000004</c:v>
                </c:pt>
                <c:pt idx="2">
                  <c:v>0.62</c:v>
                </c:pt>
                <c:pt idx="3">
                  <c:v>0.62</c:v>
                </c:pt>
                <c:pt idx="4">
                  <c:v>0.62</c:v>
                </c:pt>
                <c:pt idx="5">
                  <c:v>0.64</c:v>
                </c:pt>
                <c:pt idx="6">
                  <c:v>0.64</c:v>
                </c:pt>
                <c:pt idx="7">
                  <c:v>0.65</c:v>
                </c:pt>
                <c:pt idx="8">
                  <c:v>0.66</c:v>
                </c:pt>
                <c:pt idx="9">
                  <c:v>0.67</c:v>
                </c:pt>
                <c:pt idx="10">
                  <c:v>0.67</c:v>
                </c:pt>
                <c:pt idx="11">
                  <c:v>0.68</c:v>
                </c:pt>
                <c:pt idx="12">
                  <c:v>0.68</c:v>
                </c:pt>
                <c:pt idx="13">
                  <c:v>0.69</c:v>
                </c:pt>
                <c:pt idx="14">
                  <c:v>0.69</c:v>
                </c:pt>
                <c:pt idx="15">
                  <c:v>0.7</c:v>
                </c:pt>
                <c:pt idx="16">
                  <c:v>0.7</c:v>
                </c:pt>
                <c:pt idx="17">
                  <c:v>0.7</c:v>
                </c:pt>
                <c:pt idx="18">
                  <c:v>0.7</c:v>
                </c:pt>
                <c:pt idx="19">
                  <c:v>0.7</c:v>
                </c:pt>
                <c:pt idx="20">
                  <c:v>0.7</c:v>
                </c:pt>
                <c:pt idx="21">
                  <c:v>-10</c:v>
                </c:pt>
                <c:pt idx="22">
                  <c:v>0.73</c:v>
                </c:pt>
                <c:pt idx="23">
                  <c:v>0.73</c:v>
                </c:pt>
                <c:pt idx="24">
                  <c:v>0.73</c:v>
                </c:pt>
                <c:pt idx="25">
                  <c:v>0.74</c:v>
                </c:pt>
                <c:pt idx="26">
                  <c:v>0.74</c:v>
                </c:pt>
                <c:pt idx="27">
                  <c:v>0.74</c:v>
                </c:pt>
                <c:pt idx="28">
                  <c:v>0.74</c:v>
                </c:pt>
                <c:pt idx="29">
                  <c:v>0.75</c:v>
                </c:pt>
                <c:pt idx="30">
                  <c:v>0.75</c:v>
                </c:pt>
                <c:pt idx="31">
                  <c:v>0.76</c:v>
                </c:pt>
                <c:pt idx="32">
                  <c:v>0.76</c:v>
                </c:pt>
                <c:pt idx="33">
                  <c:v>0.77</c:v>
                </c:pt>
                <c:pt idx="34">
                  <c:v>0.77</c:v>
                </c:pt>
                <c:pt idx="35">
                  <c:v>0.78</c:v>
                </c:pt>
                <c:pt idx="36">
                  <c:v>0.78</c:v>
                </c:pt>
                <c:pt idx="37">
                  <c:v>0.79</c:v>
                </c:pt>
                <c:pt idx="38">
                  <c:v>0.79</c:v>
                </c:pt>
                <c:pt idx="39">
                  <c:v>0.81</c:v>
                </c:pt>
                <c:pt idx="40">
                  <c:v>0.85</c:v>
                </c:pt>
                <c:pt idx="41">
                  <c:v>0.87</c:v>
                </c:pt>
                <c:pt idx="42">
                  <c:v>0.89</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0.72</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726912"/>
        <c:axId val="130733568"/>
      </c:lineChart>
      <c:catAx>
        <c:axId val="13072691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733568"/>
        <c:crosses val="autoZero"/>
        <c:auto val="1"/>
        <c:lblAlgn val="ctr"/>
        <c:lblOffset val="100"/>
        <c:noMultiLvlLbl val="0"/>
      </c:catAx>
      <c:valAx>
        <c:axId val="1307335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726912"/>
        <c:crosses val="autoZero"/>
        <c:crossBetween val="between"/>
      </c:valAx>
      <c:valAx>
        <c:axId val="130735104"/>
        <c:scaling>
          <c:orientation val="minMax"/>
          <c:max val="1"/>
          <c:min val="0"/>
        </c:scaling>
        <c:delete val="0"/>
        <c:axPos val="r"/>
        <c:numFmt formatCode="0%" sourceLinked="1"/>
        <c:majorTickMark val="none"/>
        <c:minorTickMark val="none"/>
        <c:tickLblPos val="none"/>
        <c:spPr>
          <a:ln>
            <a:noFill/>
          </a:ln>
        </c:spPr>
        <c:crossAx val="143328000"/>
        <c:crosses val="max"/>
        <c:crossBetween val="between"/>
      </c:valAx>
      <c:catAx>
        <c:axId val="143328000"/>
        <c:scaling>
          <c:orientation val="minMax"/>
        </c:scaling>
        <c:delete val="1"/>
        <c:axPos val="b"/>
        <c:numFmt formatCode="General" sourceLinked="1"/>
        <c:majorTickMark val="out"/>
        <c:minorTickMark val="none"/>
        <c:tickLblPos val="nextTo"/>
        <c:crossAx val="1307351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39</c:v>
                </c:pt>
                <c:pt idx="2">
                  <c:v>22</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557568"/>
        <c:axId val="144559104"/>
      </c:lineChart>
      <c:catAx>
        <c:axId val="1445575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559104"/>
        <c:crosses val="autoZero"/>
        <c:auto val="1"/>
        <c:lblAlgn val="ctr"/>
        <c:lblOffset val="100"/>
        <c:noMultiLvlLbl val="0"/>
      </c:catAx>
      <c:valAx>
        <c:axId val="1445591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5575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Sheet1!$F$2:$F$45</c:f>
              <c:numCache>
                <c:formatCode>General</c:formatCode>
                <c:ptCount val="44"/>
                <c:pt idx="0">
                  <c:v>0.44</c:v>
                </c:pt>
                <c:pt idx="1">
                  <c:v>0.46</c:v>
                </c:pt>
                <c:pt idx="2">
                  <c:v>0.47</c:v>
                </c:pt>
                <c:pt idx="3">
                  <c:v>0.47</c:v>
                </c:pt>
                <c:pt idx="4">
                  <c:v>0.48</c:v>
                </c:pt>
                <c:pt idx="5">
                  <c:v>0.48</c:v>
                </c:pt>
                <c:pt idx="6">
                  <c:v>0.49</c:v>
                </c:pt>
                <c:pt idx="7">
                  <c:v>0.51</c:v>
                </c:pt>
                <c:pt idx="8">
                  <c:v>0.52</c:v>
                </c:pt>
                <c:pt idx="9">
                  <c:v>0.54</c:v>
                </c:pt>
                <c:pt idx="10">
                  <c:v>0.55000000000000004</c:v>
                </c:pt>
                <c:pt idx="11">
                  <c:v>0.56999999999999995</c:v>
                </c:pt>
                <c:pt idx="12">
                  <c:v>0.56999999999999995</c:v>
                </c:pt>
                <c:pt idx="13">
                  <c:v>0.56999999999999995</c:v>
                </c:pt>
                <c:pt idx="14">
                  <c:v>0.59</c:v>
                </c:pt>
                <c:pt idx="15">
                  <c:v>0.59</c:v>
                </c:pt>
                <c:pt idx="16">
                  <c:v>0.59</c:v>
                </c:pt>
                <c:pt idx="17">
                  <c:v>0.6</c:v>
                </c:pt>
                <c:pt idx="18">
                  <c:v>0.62</c:v>
                </c:pt>
                <c:pt idx="19">
                  <c:v>0.62</c:v>
                </c:pt>
                <c:pt idx="20">
                  <c:v>0.63</c:v>
                </c:pt>
                <c:pt idx="21">
                  <c:v>0.63</c:v>
                </c:pt>
                <c:pt idx="22">
                  <c:v>0.65</c:v>
                </c:pt>
                <c:pt idx="23">
                  <c:v>0.65</c:v>
                </c:pt>
                <c:pt idx="24">
                  <c:v>0.65</c:v>
                </c:pt>
                <c:pt idx="25">
                  <c:v>0.66</c:v>
                </c:pt>
                <c:pt idx="26">
                  <c:v>0.66</c:v>
                </c:pt>
                <c:pt idx="27">
                  <c:v>0.66</c:v>
                </c:pt>
                <c:pt idx="28">
                  <c:v>0.67</c:v>
                </c:pt>
                <c:pt idx="29">
                  <c:v>0.67</c:v>
                </c:pt>
                <c:pt idx="30">
                  <c:v>0.68</c:v>
                </c:pt>
                <c:pt idx="31">
                  <c:v>0.68</c:v>
                </c:pt>
                <c:pt idx="32">
                  <c:v>0.69</c:v>
                </c:pt>
                <c:pt idx="33">
                  <c:v>0.69</c:v>
                </c:pt>
                <c:pt idx="34">
                  <c:v>0.69</c:v>
                </c:pt>
                <c:pt idx="35">
                  <c:v>0.69</c:v>
                </c:pt>
                <c:pt idx="36">
                  <c:v>0.69</c:v>
                </c:pt>
                <c:pt idx="37">
                  <c:v>0.7</c:v>
                </c:pt>
                <c:pt idx="38">
                  <c:v>0.71</c:v>
                </c:pt>
                <c:pt idx="39">
                  <c:v>0.75</c:v>
                </c:pt>
                <c:pt idx="40">
                  <c:v>0.75</c:v>
                </c:pt>
                <c:pt idx="41">
                  <c:v>0.77</c:v>
                </c:pt>
                <c:pt idx="42">
                  <c:v>0.78</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192064"/>
        <c:axId val="145186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3"/>
                <c:pt idx="0">
                  <c:v>LMN PCN</c:v>
                </c:pt>
                <c:pt idx="1">
                  <c:v>GRAVESEND ALLIANCE PCN</c:v>
                </c:pt>
                <c:pt idx="2">
                  <c:v>MEDWAY PENINSULA PCN</c:v>
                </c:pt>
                <c:pt idx="3">
                  <c:v>ROCHESTER PCN</c:v>
                </c:pt>
                <c:pt idx="4">
                  <c:v>MALLING PCN</c:v>
                </c:pt>
                <c:pt idx="5">
                  <c:v>SOUTH MAIDSTONE PCN</c:v>
                </c:pt>
                <c:pt idx="6">
                  <c:v>MEDWAY CENTRAL PCN</c:v>
                </c:pt>
                <c:pt idx="7">
                  <c:v>MEDWAY SOUTH PCN</c:v>
                </c:pt>
                <c:pt idx="8">
                  <c:v>THE MARSH PCN</c:v>
                </c:pt>
                <c:pt idx="9">
                  <c:v>ASHFORD MEDICAL PARTNERSHIP PCN</c:v>
                </c:pt>
                <c:pt idx="10">
                  <c:v>DARTFORD CENTRAL PCN</c:v>
                </c:pt>
                <c:pt idx="11">
                  <c:v>SHEPPEY PCN</c:v>
                </c:pt>
                <c:pt idx="12">
                  <c:v>SITTINGBOURNE PCN</c:v>
                </c:pt>
                <c:pt idx="13">
                  <c:v>ABC PCN</c:v>
                </c:pt>
                <c:pt idx="14">
                  <c:v>DARTFORD MODEL PCN</c:v>
                </c:pt>
                <c:pt idx="15">
                  <c:v>SWANLEY &amp; RURAL PCN</c:v>
                </c:pt>
                <c:pt idx="16">
                  <c:v>TOTAL HEALTH EXCELLENCE EAST PCN</c:v>
                </c:pt>
                <c:pt idx="17">
                  <c:v>MARGATE PCN</c:v>
                </c:pt>
                <c:pt idx="18">
                  <c:v>TOTAL HEALTH EXCELLENCE WEST PCN</c:v>
                </c:pt>
                <c:pt idx="19">
                  <c:v>GILLINGHAM SOUTH PCN</c:v>
                </c:pt>
                <c:pt idx="20">
                  <c:v>ICS</c:v>
                </c:pt>
                <c:pt idx="21">
                  <c:v>RAMSGATE PCN</c:v>
                </c:pt>
                <c:pt idx="22">
                  <c:v>FAVERSHAM PCN</c:v>
                </c:pt>
                <c:pt idx="23">
                  <c:v>GARDEN CITY PCN</c:v>
                </c:pt>
                <c:pt idx="24">
                  <c:v>STROOD PCN</c:v>
                </c:pt>
                <c:pt idx="25">
                  <c:v>SEVENOAKS PCN</c:v>
                </c:pt>
                <c:pt idx="26">
                  <c:v>GRAVESEND CENTRAL PCN</c:v>
                </c:pt>
                <c:pt idx="27">
                  <c:v>DOVER TOWN PCN</c:v>
                </c:pt>
                <c:pt idx="28">
                  <c:v>CARE KENT PCN</c:v>
                </c:pt>
                <c:pt idx="29">
                  <c:v>TUNBRIDGE WELLS PCN</c:v>
                </c:pt>
                <c:pt idx="30">
                  <c:v>HERNE BAY PCN</c:v>
                </c:pt>
                <c:pt idx="31">
                  <c:v>CANTERBURY NORTH PCN</c:v>
                </c:pt>
                <c:pt idx="32">
                  <c:v>THE RIDGE PCN</c:v>
                </c:pt>
                <c:pt idx="33">
                  <c:v>TONBRIDGE PCN</c:v>
                </c:pt>
                <c:pt idx="34">
                  <c:v>MEDWAY RAINHAM PCN</c:v>
                </c:pt>
                <c:pt idx="35">
                  <c:v>CANTERBURY SOUTH PCN</c:v>
                </c:pt>
                <c:pt idx="36">
                  <c:v>ASHFORD STOUR PCN</c:v>
                </c:pt>
                <c:pt idx="37">
                  <c:v>FOLKESTONE HYTHE &amp; RURAL PCN</c:v>
                </c:pt>
                <c:pt idx="38">
                  <c:v>MAIDSTONE CENTRAL PCN</c:v>
                </c:pt>
                <c:pt idx="39">
                  <c:v>ASHFORD RURAL PCN</c:v>
                </c:pt>
                <c:pt idx="40">
                  <c:v>DEAL &amp; SANDWICH PCN</c:v>
                </c:pt>
                <c:pt idx="41">
                  <c:v>WEALD PCN</c:v>
                </c:pt>
                <c:pt idx="42">
                  <c:v>WHITSTABLE PCN</c:v>
                </c:pt>
              </c:strCache>
            </c:strRef>
          </c:cat>
          <c:val>
            <c:numRef>
              <c:f>Sheet1!$C$2:$C$45</c:f>
              <c:numCache>
                <c:formatCode>0%</c:formatCode>
                <c:ptCount val="44"/>
                <c:pt idx="0">
                  <c:v>0.44</c:v>
                </c:pt>
                <c:pt idx="1">
                  <c:v>0.46</c:v>
                </c:pt>
                <c:pt idx="2">
                  <c:v>0.47</c:v>
                </c:pt>
                <c:pt idx="3">
                  <c:v>0.47</c:v>
                </c:pt>
                <c:pt idx="4">
                  <c:v>0.48</c:v>
                </c:pt>
                <c:pt idx="5">
                  <c:v>0.48</c:v>
                </c:pt>
                <c:pt idx="6">
                  <c:v>0.49</c:v>
                </c:pt>
                <c:pt idx="7">
                  <c:v>0.51</c:v>
                </c:pt>
                <c:pt idx="8">
                  <c:v>0.52</c:v>
                </c:pt>
                <c:pt idx="9">
                  <c:v>0.54</c:v>
                </c:pt>
                <c:pt idx="10">
                  <c:v>0.55000000000000004</c:v>
                </c:pt>
                <c:pt idx="11">
                  <c:v>0.56999999999999995</c:v>
                </c:pt>
                <c:pt idx="12">
                  <c:v>0.56999999999999995</c:v>
                </c:pt>
                <c:pt idx="13">
                  <c:v>0.56999999999999995</c:v>
                </c:pt>
                <c:pt idx="14">
                  <c:v>0.59</c:v>
                </c:pt>
                <c:pt idx="15">
                  <c:v>0.59</c:v>
                </c:pt>
                <c:pt idx="16">
                  <c:v>0.59</c:v>
                </c:pt>
                <c:pt idx="17">
                  <c:v>0.6</c:v>
                </c:pt>
                <c:pt idx="18">
                  <c:v>0.62</c:v>
                </c:pt>
                <c:pt idx="19">
                  <c:v>0.62</c:v>
                </c:pt>
                <c:pt idx="20">
                  <c:v>-10</c:v>
                </c:pt>
                <c:pt idx="21">
                  <c:v>0.63</c:v>
                </c:pt>
                <c:pt idx="22">
                  <c:v>0.65</c:v>
                </c:pt>
                <c:pt idx="23">
                  <c:v>0.65</c:v>
                </c:pt>
                <c:pt idx="24">
                  <c:v>0.65</c:v>
                </c:pt>
                <c:pt idx="25">
                  <c:v>0.66</c:v>
                </c:pt>
                <c:pt idx="26">
                  <c:v>0.66</c:v>
                </c:pt>
                <c:pt idx="27">
                  <c:v>0.66</c:v>
                </c:pt>
                <c:pt idx="28">
                  <c:v>0.67</c:v>
                </c:pt>
                <c:pt idx="29">
                  <c:v>0.67</c:v>
                </c:pt>
                <c:pt idx="30">
                  <c:v>0.68</c:v>
                </c:pt>
                <c:pt idx="31">
                  <c:v>0.68</c:v>
                </c:pt>
                <c:pt idx="32">
                  <c:v>0.69</c:v>
                </c:pt>
                <c:pt idx="33">
                  <c:v>0.69</c:v>
                </c:pt>
                <c:pt idx="34">
                  <c:v>0.69</c:v>
                </c:pt>
                <c:pt idx="35">
                  <c:v>0.69</c:v>
                </c:pt>
                <c:pt idx="36">
                  <c:v>0.69</c:v>
                </c:pt>
                <c:pt idx="37">
                  <c:v>0.7</c:v>
                </c:pt>
                <c:pt idx="38">
                  <c:v>0.71</c:v>
                </c:pt>
                <c:pt idx="39">
                  <c:v>0.75</c:v>
                </c:pt>
                <c:pt idx="40">
                  <c:v>0.75</c:v>
                </c:pt>
                <c:pt idx="41">
                  <c:v>0.77</c:v>
                </c:pt>
                <c:pt idx="42">
                  <c:v>0.78</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0.63</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173888"/>
        <c:axId val="145184640"/>
      </c:lineChart>
      <c:catAx>
        <c:axId val="1451738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184640"/>
        <c:crosses val="autoZero"/>
        <c:auto val="1"/>
        <c:lblAlgn val="ctr"/>
        <c:lblOffset val="100"/>
        <c:noMultiLvlLbl val="0"/>
      </c:catAx>
      <c:valAx>
        <c:axId val="145184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173888"/>
        <c:crosses val="autoZero"/>
        <c:crossBetween val="between"/>
      </c:valAx>
      <c:valAx>
        <c:axId val="145186176"/>
        <c:scaling>
          <c:orientation val="minMax"/>
          <c:max val="1"/>
          <c:min val="0"/>
        </c:scaling>
        <c:delete val="0"/>
        <c:axPos val="r"/>
        <c:numFmt formatCode="0%" sourceLinked="1"/>
        <c:majorTickMark val="none"/>
        <c:minorTickMark val="none"/>
        <c:tickLblPos val="none"/>
        <c:spPr>
          <a:ln>
            <a:noFill/>
          </a:ln>
        </c:spPr>
        <c:crossAx val="145192064"/>
        <c:crosses val="max"/>
        <c:crossBetween val="between"/>
      </c:valAx>
      <c:catAx>
        <c:axId val="145192064"/>
        <c:scaling>
          <c:orientation val="minMax"/>
        </c:scaling>
        <c:delete val="1"/>
        <c:axPos val="b"/>
        <c:numFmt formatCode="General" sourceLinked="1"/>
        <c:majorTickMark val="out"/>
        <c:minorTickMark val="none"/>
        <c:tickLblPos val="nextTo"/>
        <c:crossAx val="145186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16</c:v>
                </c:pt>
                <c:pt idx="2">
                  <c:v>9</c:v>
                </c:pt>
                <c:pt idx="3">
                  <c:v>22</c:v>
                </c:pt>
                <c:pt idx="4">
                  <c:v>4</c:v>
                </c:pt>
                <c:pt idx="5">
                  <c:v>27</c:v>
                </c:pt>
                <c:pt idx="6">
                  <c:v>16</c:v>
                </c:pt>
                <c:pt idx="7">
                  <c:v>3</c:v>
                </c:pt>
                <c:pt idx="8">
                  <c:v>6</c:v>
                </c:pt>
                <c:pt idx="9">
                  <c:v>3</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74592"/>
        <c:axId val="145388672"/>
      </c:barChart>
      <c:catAx>
        <c:axId val="14537459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88672"/>
        <c:crosses val="autoZero"/>
        <c:auto val="1"/>
        <c:lblAlgn val="ctr"/>
        <c:lblOffset val="100"/>
        <c:noMultiLvlLbl val="0"/>
      </c:catAx>
      <c:valAx>
        <c:axId val="1453886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7459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60</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40</c:v>
                </c:pt>
                <c:pt idx="1">
                  <c:v>33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818368"/>
        <c:axId val="145819904"/>
      </c:lineChart>
      <c:catAx>
        <c:axId val="145818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819904"/>
        <c:crosses val="autoZero"/>
        <c:auto val="1"/>
        <c:lblAlgn val="ctr"/>
        <c:lblOffset val="100"/>
        <c:noMultiLvlLbl val="0"/>
      </c:catAx>
      <c:valAx>
        <c:axId val="1458199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818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33</c:v>
                </c:pt>
                <c:pt idx="2">
                  <c:v>19</c:v>
                </c:pt>
                <c:pt idx="3">
                  <c:v>10</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52384"/>
        <c:axId val="146370560"/>
      </c:lineChart>
      <c:catAx>
        <c:axId val="1463523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70560"/>
        <c:crosses val="autoZero"/>
        <c:auto val="1"/>
        <c:lblAlgn val="ctr"/>
        <c:lblOffset val="100"/>
        <c:noMultiLvlLbl val="0"/>
      </c:catAx>
      <c:valAx>
        <c:axId val="1463705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523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91Q%20-%20NHS%20KENT%20AND%20MEDWAY%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KENT AND MEDWAY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43</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KENT AND MEDWAY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KENT AND MEDWAY ICS, 64,230</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26,156</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41%</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461195880"/>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KENT AND MEDWAY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3011107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KENT AND MEDWAY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KENT AND MEDWAY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87960410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6813658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600630959"/>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992926986"/>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7282461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921364585"/>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22130020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(25,714); ICS 2020 (22,442); PCN bases range from 114 to 1,450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42403002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979139504"/>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777126716"/>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59600075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046303884"/>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36808208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78776449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200064567"/>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409864199"/>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80%</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86%</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315304364"/>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4058186399"/>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9,523 to 25,714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49497732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490433260"/>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(25,714); PCN bases range from 114 to 1,450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41458193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19463140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234180722"/>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10875105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09610103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41%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57795340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2000323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220607277"/>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(24,849); ICS 2020 (22,150); PCN bases range from 109 to 1,395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690385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22418888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59%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3963152372"/>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46864897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360420341"/>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41546572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9355309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54184760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62838327"/>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57393702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29225358"/>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(24,849); PCN bases range from 109 to 1,395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74285048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336989747"/>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60493393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11190305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67331017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179101846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24161049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(25,034); ICS 2020 (22,522); PCN bases range from 110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6933762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69542329"/>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4288011713"/>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3776921996"/>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783561695"/>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090869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60852449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0436581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2408211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315303634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893695854"/>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(25,034); PCN bases range from 110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937420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1875665723"/>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41648262"/>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988235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99688547"/>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(25,608); PCN bases range from 111 to 1,440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61276827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93094642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03542340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15830212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5847932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25738379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(11,513); ICS 2020 (8,137); PCN bases range from 56 to 634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155577042"/>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54967361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343164998"/>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4207222885"/>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214243679"/>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396841913"/>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3368911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22511117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26848253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1503526450"/>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847447372"/>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7748113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396827150"/>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(11,513); PCN bases range from 56 to 634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6363818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833407813"/>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(17,694); PCN bases range from 83 to 963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436460654"/>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5204828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3213850157"/>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432190263"/>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802302234"/>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36%</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127489396"/>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643810593"/>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64%</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922342454"/>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161230351"/>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682184652"/>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61466918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1354837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119572243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(17,694); PCN bases range from 83 to 963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42902543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30089499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(21,404); PCN bases range from 86 to 1,295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4711652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014619977"/>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80%</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568738345"/>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741728352"/>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4013993545"/>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44605164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94366206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892503331"/>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17%</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4197230964"/>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109461617"/>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987416655"/>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786360931"/>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(10%)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996823870"/>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34674907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283476033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(21,404); PCN bases range from 86 to 1,295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402310244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(2,527)</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02743320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892935239"/>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239973641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625464492"/>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51047179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3071822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594958264"/>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86403586"/>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801833756"/>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9873302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67596309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(23,604); ICS 2020 (21,225); PCN bases range from 102 to 1,334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051230930"/>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0651231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4512010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8088891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839353996"/>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31659162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(23,604); PCN bases range from 102 to 1,334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403462613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11465047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199430979"/>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480575954"/>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23827140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1978069041"/>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(23,676); PCN bases range from 104 to 1,338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6248818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57007287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34730413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079006812"/>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(22,907); PCN bases range from 98 to 1,318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6822599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93069353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2632535253"/>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873844996"/>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122351057"/>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78407338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125100656"/>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588042895"/>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163067258"/>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16289136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9821034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61309403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(22,907); PCN bases range from 98 to 1,318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(23,684; 23,262; 23,490)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675446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10115145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97315676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02628493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(20,747; 23,297; 23,360)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0218508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58191352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52086395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883577960"/>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132747004"/>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407093522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23011608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8763967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477753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057637934"/>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(9,857); ICS 2020 (8,242); PCN bases range from 41 to 539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16568458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821718169"/>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9325632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040564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5664551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12561666"/>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6074918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928040185"/>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757631879"/>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61206084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74781868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709969484"/>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26300254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8333130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01005582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(9,416); ICS 2020 (8,783); PCN bases range from 42 to 477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32182646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72377478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195721560"/>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707028792"/>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5226444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8838181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47137639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7007100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48731157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39626049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7077443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990228627"/>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(9,416); PCN bases range from 42 to 477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3847932779"/>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48179644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4097962683"/>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198574355"/>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5115169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87673615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(22,195); ICS 2020 (20,710); PCN bases range from 93 to 1,327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37394831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640915687"/>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49807667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1302055508"/>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3230021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3227428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88513619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42237353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236372522"/>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153569974"/>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(22,195); 
PCN bases range from 93 to 1,327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35882590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58354379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(4,574)</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562292773"/>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408960445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939223335"/>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831251898"/>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022307346"/>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758292013"/>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926473287"/>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(4,164); ICS 2020 (4,207)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6193860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802858086"/>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91715049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89103150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305023888"/>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070380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619105112"/>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414258796"/>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938159400"/>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746945844"/>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304315916"/>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(4,336); ICS 2020 (4,338)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2472528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4168114182"/>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951351924"/>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28449985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197519986"/>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4069FE-2210-4459-BE1E-C66AD55A2C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49885</TotalTime>
  <Words>5909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KENT AND MEDWAY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