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04" r:id="rId10"/>
    <p:sldId id="1709"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2" r:id="rId49"/>
    <p:sldId id="1711"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337" autoAdjust="0"/>
    <p:restoredTop sz="90538" autoAdjust="0"/>
  </p:normalViewPr>
  <p:slideViewPr>
    <p:cSldViewPr snapToGrid="0" showGuides="1">
      <p:cViewPr varScale="1">
        <p:scale>
          <a:sx n="114" d="100"/>
          <a:sy n="114" d="100"/>
        </p:scale>
        <p:origin x="738"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78</c:v>
                </c:pt>
                <c:pt idx="1">
                  <c:v>80</c:v>
                </c:pt>
                <c:pt idx="2">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9</c:v>
                </c:pt>
                <c:pt idx="1">
                  <c:v>8</c:v>
                </c:pt>
                <c:pt idx="2">
                  <c:v>18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3.0711364680044407E-3"/>
                  <c:y val="0"/>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3.4430583489328528E-3"/>
                  <c:y val="-3.7715128428921388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33</c:v>
                </c:pt>
                <c:pt idx="1">
                  <c:v>34</c:v>
                </c:pt>
                <c:pt idx="2">
                  <c:v>16</c:v>
                </c:pt>
                <c:pt idx="3">
                  <c:v>10</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0.41</c:v>
                </c:pt>
                <c:pt idx="1">
                  <c:v>0.48</c:v>
                </c:pt>
                <c:pt idx="2">
                  <c:v>0.48</c:v>
                </c:pt>
                <c:pt idx="3">
                  <c:v>0.5</c:v>
                </c:pt>
                <c:pt idx="4">
                  <c:v>0.5</c:v>
                </c:pt>
                <c:pt idx="5">
                  <c:v>0.52</c:v>
                </c:pt>
                <c:pt idx="6">
                  <c:v>0.53</c:v>
                </c:pt>
                <c:pt idx="7">
                  <c:v>0.54</c:v>
                </c:pt>
                <c:pt idx="8">
                  <c:v>0.54</c:v>
                </c:pt>
                <c:pt idx="9">
                  <c:v>0.55000000000000004</c:v>
                </c:pt>
                <c:pt idx="10">
                  <c:v>0.56000000000000005</c:v>
                </c:pt>
                <c:pt idx="11">
                  <c:v>0.59</c:v>
                </c:pt>
                <c:pt idx="12">
                  <c:v>0.61</c:v>
                </c:pt>
                <c:pt idx="13">
                  <c:v>0.61</c:v>
                </c:pt>
                <c:pt idx="14">
                  <c:v>0.63</c:v>
                </c:pt>
                <c:pt idx="15">
                  <c:v>0.63</c:v>
                </c:pt>
                <c:pt idx="16">
                  <c:v>0.64</c:v>
                </c:pt>
                <c:pt idx="17">
                  <c:v>0.64</c:v>
                </c:pt>
                <c:pt idx="18">
                  <c:v>0.64</c:v>
                </c:pt>
                <c:pt idx="19">
                  <c:v>0.64</c:v>
                </c:pt>
                <c:pt idx="20">
                  <c:v>0.65</c:v>
                </c:pt>
                <c:pt idx="21">
                  <c:v>0.65</c:v>
                </c:pt>
                <c:pt idx="22">
                  <c:v>0.66</c:v>
                </c:pt>
                <c:pt idx="23">
                  <c:v>0.67</c:v>
                </c:pt>
                <c:pt idx="24">
                  <c:v>0.68</c:v>
                </c:pt>
                <c:pt idx="25">
                  <c:v>0.69</c:v>
                </c:pt>
                <c:pt idx="26">
                  <c:v>0.69</c:v>
                </c:pt>
                <c:pt idx="27">
                  <c:v>0.69</c:v>
                </c:pt>
                <c:pt idx="28">
                  <c:v>0.7</c:v>
                </c:pt>
                <c:pt idx="29">
                  <c:v>0.71</c:v>
                </c:pt>
                <c:pt idx="30">
                  <c:v>0.74</c:v>
                </c:pt>
                <c:pt idx="31">
                  <c:v>0.74</c:v>
                </c:pt>
                <c:pt idx="32">
                  <c:v>0.77</c:v>
                </c:pt>
                <c:pt idx="33">
                  <c:v>0.77</c:v>
                </c:pt>
                <c:pt idx="34">
                  <c:v>0.77</c:v>
                </c:pt>
                <c:pt idx="35">
                  <c:v>0.79</c:v>
                </c:pt>
                <c:pt idx="36">
                  <c:v>0.8</c:v>
                </c:pt>
                <c:pt idx="37">
                  <c:v>0.8</c:v>
                </c:pt>
                <c:pt idx="38">
                  <c:v>0.86</c:v>
                </c:pt>
                <c:pt idx="39">
                  <c:v>0.86</c:v>
                </c:pt>
                <c:pt idx="40">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pt idx="39">
                  <c:v>0.72</c:v>
                </c:pt>
                <c:pt idx="40">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13</c:v>
                </c:pt>
                <c:pt idx="1">
                  <c:v>87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57</c:v>
                </c:pt>
                <c:pt idx="1">
                  <c:v>59</c:v>
                </c:pt>
                <c:pt idx="2">
                  <c:v>42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43</c:v>
                </c:pt>
                <c:pt idx="1">
                  <c:v>41</c:v>
                </c:pt>
                <c:pt idx="2">
                  <c:v>58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9</c:v>
                </c:pt>
                <c:pt idx="1">
                  <c:v>32</c:v>
                </c:pt>
                <c:pt idx="2">
                  <c:v>27</c:v>
                </c:pt>
                <c:pt idx="3">
                  <c:v>31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0.13</c:v>
                </c:pt>
                <c:pt idx="1">
                  <c:v>0.14000000000000001</c:v>
                </c:pt>
                <c:pt idx="2">
                  <c:v>0.19</c:v>
                </c:pt>
                <c:pt idx="3">
                  <c:v>0.23</c:v>
                </c:pt>
                <c:pt idx="4">
                  <c:v>0.25</c:v>
                </c:pt>
                <c:pt idx="5">
                  <c:v>0.26</c:v>
                </c:pt>
                <c:pt idx="6">
                  <c:v>0.26</c:v>
                </c:pt>
                <c:pt idx="7">
                  <c:v>0.28000000000000003</c:v>
                </c:pt>
                <c:pt idx="8">
                  <c:v>0.28000000000000003</c:v>
                </c:pt>
                <c:pt idx="9">
                  <c:v>0.28999999999999998</c:v>
                </c:pt>
                <c:pt idx="10">
                  <c:v>0.28999999999999998</c:v>
                </c:pt>
                <c:pt idx="11">
                  <c:v>0.31</c:v>
                </c:pt>
                <c:pt idx="12">
                  <c:v>0.31</c:v>
                </c:pt>
                <c:pt idx="13">
                  <c:v>0.32</c:v>
                </c:pt>
                <c:pt idx="14">
                  <c:v>0.33</c:v>
                </c:pt>
                <c:pt idx="15">
                  <c:v>0.35</c:v>
                </c:pt>
                <c:pt idx="16">
                  <c:v>0.35</c:v>
                </c:pt>
                <c:pt idx="17">
                  <c:v>0.35</c:v>
                </c:pt>
                <c:pt idx="18">
                  <c:v>0.37</c:v>
                </c:pt>
                <c:pt idx="19">
                  <c:v>0.4</c:v>
                </c:pt>
                <c:pt idx="20">
                  <c:v>0.4</c:v>
                </c:pt>
                <c:pt idx="21">
                  <c:v>0.41</c:v>
                </c:pt>
                <c:pt idx="22">
                  <c:v>0.41</c:v>
                </c:pt>
                <c:pt idx="23">
                  <c:v>0.43</c:v>
                </c:pt>
                <c:pt idx="24">
                  <c:v>0.44</c:v>
                </c:pt>
                <c:pt idx="25">
                  <c:v>0.45</c:v>
                </c:pt>
                <c:pt idx="26">
                  <c:v>0.46</c:v>
                </c:pt>
                <c:pt idx="27">
                  <c:v>0.47</c:v>
                </c:pt>
                <c:pt idx="28">
                  <c:v>0.48</c:v>
                </c:pt>
                <c:pt idx="29">
                  <c:v>0.5</c:v>
                </c:pt>
                <c:pt idx="30">
                  <c:v>0.51</c:v>
                </c:pt>
                <c:pt idx="31">
                  <c:v>0.51</c:v>
                </c:pt>
                <c:pt idx="32">
                  <c:v>0.51</c:v>
                </c:pt>
                <c:pt idx="33">
                  <c:v>0.51</c:v>
                </c:pt>
                <c:pt idx="34">
                  <c:v>0.55000000000000004</c:v>
                </c:pt>
                <c:pt idx="35">
                  <c:v>0.55000000000000004</c:v>
                </c:pt>
                <c:pt idx="36">
                  <c:v>0.57999999999999996</c:v>
                </c:pt>
                <c:pt idx="37">
                  <c:v>0.61</c:v>
                </c:pt>
                <c:pt idx="38">
                  <c:v>0.65</c:v>
                </c:pt>
                <c:pt idx="39">
                  <c:v>0.74</c:v>
                </c:pt>
                <c:pt idx="40">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0.42</c:v>
                </c:pt>
                <c:pt idx="1">
                  <c:v>0.42</c:v>
                </c:pt>
                <c:pt idx="2">
                  <c:v>0.42</c:v>
                </c:pt>
                <c:pt idx="3">
                  <c:v>0.42</c:v>
                </c:pt>
                <c:pt idx="4">
                  <c:v>0.42</c:v>
                </c:pt>
                <c:pt idx="5">
                  <c:v>0.42</c:v>
                </c:pt>
                <c:pt idx="6">
                  <c:v>0.42</c:v>
                </c:pt>
                <c:pt idx="7">
                  <c:v>0.42</c:v>
                </c:pt>
                <c:pt idx="8">
                  <c:v>0.42</c:v>
                </c:pt>
                <c:pt idx="9">
                  <c:v>0.42</c:v>
                </c:pt>
                <c:pt idx="10">
                  <c:v>0.42</c:v>
                </c:pt>
                <c:pt idx="11">
                  <c:v>0.42</c:v>
                </c:pt>
                <c:pt idx="12">
                  <c:v>0.42</c:v>
                </c:pt>
                <c:pt idx="13">
                  <c:v>0.42</c:v>
                </c:pt>
                <c:pt idx="14">
                  <c:v>0.42</c:v>
                </c:pt>
                <c:pt idx="15">
                  <c:v>0.42</c:v>
                </c:pt>
                <c:pt idx="16">
                  <c:v>0.42</c:v>
                </c:pt>
                <c:pt idx="17">
                  <c:v>0.42</c:v>
                </c:pt>
                <c:pt idx="18">
                  <c:v>0.42</c:v>
                </c:pt>
                <c:pt idx="19">
                  <c:v>0.42</c:v>
                </c:pt>
                <c:pt idx="20">
                  <c:v>0.42</c:v>
                </c:pt>
                <c:pt idx="21">
                  <c:v>0.42</c:v>
                </c:pt>
                <c:pt idx="22">
                  <c:v>0.42</c:v>
                </c:pt>
                <c:pt idx="23">
                  <c:v>0.42</c:v>
                </c:pt>
                <c:pt idx="24">
                  <c:v>0.42</c:v>
                </c:pt>
                <c:pt idx="25">
                  <c:v>0.42</c:v>
                </c:pt>
                <c:pt idx="26">
                  <c:v>0.42</c:v>
                </c:pt>
                <c:pt idx="27">
                  <c:v>0.42</c:v>
                </c:pt>
                <c:pt idx="28">
                  <c:v>0.42</c:v>
                </c:pt>
                <c:pt idx="29">
                  <c:v>0.42</c:v>
                </c:pt>
                <c:pt idx="30">
                  <c:v>0.42</c:v>
                </c:pt>
                <c:pt idx="31">
                  <c:v>0.42</c:v>
                </c:pt>
                <c:pt idx="32">
                  <c:v>0.42</c:v>
                </c:pt>
                <c:pt idx="33">
                  <c:v>0.42</c:v>
                </c:pt>
                <c:pt idx="34">
                  <c:v>0.42</c:v>
                </c:pt>
                <c:pt idx="35">
                  <c:v>0.42</c:v>
                </c:pt>
                <c:pt idx="36">
                  <c:v>0.42</c:v>
                </c:pt>
                <c:pt idx="37">
                  <c:v>0.42</c:v>
                </c:pt>
                <c:pt idx="38">
                  <c:v>0.42</c:v>
                </c:pt>
                <c:pt idx="39">
                  <c:v>0.42</c:v>
                </c:pt>
                <c:pt idx="40">
                  <c:v>0.42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88</c:v>
                </c:pt>
                <c:pt idx="1">
                  <c:v>88</c:v>
                </c:pt>
                <c:pt idx="2">
                  <c:v>79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12</c:v>
                </c:pt>
                <c:pt idx="1">
                  <c:v>12</c:v>
                </c:pt>
                <c:pt idx="2">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4.0467975492339122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33</c:v>
                </c:pt>
                <c:pt idx="1">
                  <c:v>46</c:v>
                </c:pt>
                <c:pt idx="2">
                  <c:v>14</c:v>
                </c:pt>
                <c:pt idx="3">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0.6</c:v>
                </c:pt>
                <c:pt idx="1">
                  <c:v>0.61</c:v>
                </c:pt>
                <c:pt idx="2">
                  <c:v>0.66</c:v>
                </c:pt>
                <c:pt idx="3">
                  <c:v>0.69</c:v>
                </c:pt>
                <c:pt idx="4">
                  <c:v>0.69</c:v>
                </c:pt>
                <c:pt idx="5">
                  <c:v>0.7</c:v>
                </c:pt>
                <c:pt idx="6">
                  <c:v>0.7</c:v>
                </c:pt>
                <c:pt idx="7">
                  <c:v>0.71</c:v>
                </c:pt>
                <c:pt idx="8">
                  <c:v>0.72</c:v>
                </c:pt>
                <c:pt idx="9">
                  <c:v>0.72</c:v>
                </c:pt>
                <c:pt idx="10">
                  <c:v>0.73</c:v>
                </c:pt>
                <c:pt idx="11">
                  <c:v>0.73</c:v>
                </c:pt>
                <c:pt idx="12">
                  <c:v>0.74</c:v>
                </c:pt>
                <c:pt idx="13">
                  <c:v>0.74</c:v>
                </c:pt>
                <c:pt idx="14">
                  <c:v>0.77</c:v>
                </c:pt>
                <c:pt idx="15">
                  <c:v>0.77</c:v>
                </c:pt>
                <c:pt idx="16">
                  <c:v>0.77</c:v>
                </c:pt>
                <c:pt idx="17">
                  <c:v>0.78</c:v>
                </c:pt>
                <c:pt idx="18">
                  <c:v>0.78</c:v>
                </c:pt>
                <c:pt idx="19">
                  <c:v>0.78</c:v>
                </c:pt>
                <c:pt idx="20">
                  <c:v>0.78</c:v>
                </c:pt>
                <c:pt idx="21">
                  <c:v>0.78</c:v>
                </c:pt>
                <c:pt idx="22">
                  <c:v>0.79</c:v>
                </c:pt>
                <c:pt idx="23">
                  <c:v>0.79</c:v>
                </c:pt>
                <c:pt idx="24">
                  <c:v>0.8</c:v>
                </c:pt>
                <c:pt idx="25">
                  <c:v>0.81</c:v>
                </c:pt>
                <c:pt idx="26">
                  <c:v>0.82</c:v>
                </c:pt>
                <c:pt idx="27">
                  <c:v>0.82</c:v>
                </c:pt>
                <c:pt idx="28">
                  <c:v>0.82</c:v>
                </c:pt>
                <c:pt idx="29">
                  <c:v>0.83</c:v>
                </c:pt>
                <c:pt idx="30">
                  <c:v>0.84</c:v>
                </c:pt>
                <c:pt idx="31">
                  <c:v>0.85</c:v>
                </c:pt>
                <c:pt idx="32">
                  <c:v>0.85</c:v>
                </c:pt>
                <c:pt idx="33">
                  <c:v>0.85</c:v>
                </c:pt>
                <c:pt idx="34">
                  <c:v>0.85</c:v>
                </c:pt>
                <c:pt idx="35">
                  <c:v>0.86</c:v>
                </c:pt>
                <c:pt idx="36">
                  <c:v>0.9</c:v>
                </c:pt>
                <c:pt idx="37">
                  <c:v>0.9</c:v>
                </c:pt>
                <c:pt idx="38">
                  <c:v>0.91</c:v>
                </c:pt>
                <c:pt idx="39">
                  <c:v>0.93</c:v>
                </c:pt>
                <c:pt idx="40">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0.79</c:v>
                </c:pt>
                <c:pt idx="1">
                  <c:v>0.79</c:v>
                </c:pt>
                <c:pt idx="2">
                  <c:v>0.79</c:v>
                </c:pt>
                <c:pt idx="3">
                  <c:v>0.79</c:v>
                </c:pt>
                <c:pt idx="4">
                  <c:v>0.79</c:v>
                </c:pt>
                <c:pt idx="5">
                  <c:v>0.79</c:v>
                </c:pt>
                <c:pt idx="6">
                  <c:v>0.79</c:v>
                </c:pt>
                <c:pt idx="7">
                  <c:v>0.79</c:v>
                </c:pt>
                <c:pt idx="8">
                  <c:v>0.79</c:v>
                </c:pt>
                <c:pt idx="9">
                  <c:v>0.79</c:v>
                </c:pt>
                <c:pt idx="10">
                  <c:v>0.79</c:v>
                </c:pt>
                <c:pt idx="11">
                  <c:v>0.79</c:v>
                </c:pt>
                <c:pt idx="12">
                  <c:v>0.79</c:v>
                </c:pt>
                <c:pt idx="13">
                  <c:v>0.79</c:v>
                </c:pt>
                <c:pt idx="14">
                  <c:v>0.79</c:v>
                </c:pt>
                <c:pt idx="15">
                  <c:v>0.79</c:v>
                </c:pt>
                <c:pt idx="16">
                  <c:v>0.79</c:v>
                </c:pt>
                <c:pt idx="17">
                  <c:v>0.79</c:v>
                </c:pt>
                <c:pt idx="18">
                  <c:v>0.79</c:v>
                </c:pt>
                <c:pt idx="19">
                  <c:v>0.79</c:v>
                </c:pt>
                <c:pt idx="20">
                  <c:v>0.79</c:v>
                </c:pt>
                <c:pt idx="21">
                  <c:v>0.79</c:v>
                </c:pt>
                <c:pt idx="22">
                  <c:v>0.79</c:v>
                </c:pt>
                <c:pt idx="23">
                  <c:v>0.79</c:v>
                </c:pt>
                <c:pt idx="24">
                  <c:v>0.79</c:v>
                </c:pt>
                <c:pt idx="25">
                  <c:v>0.79</c:v>
                </c:pt>
                <c:pt idx="26">
                  <c:v>0.79</c:v>
                </c:pt>
                <c:pt idx="27">
                  <c:v>0.79</c:v>
                </c:pt>
                <c:pt idx="28">
                  <c:v>0.79</c:v>
                </c:pt>
                <c:pt idx="29">
                  <c:v>0.79</c:v>
                </c:pt>
                <c:pt idx="30">
                  <c:v>0.79</c:v>
                </c:pt>
                <c:pt idx="31">
                  <c:v>0.79</c:v>
                </c:pt>
                <c:pt idx="32">
                  <c:v>0.79</c:v>
                </c:pt>
                <c:pt idx="33">
                  <c:v>0.79</c:v>
                </c:pt>
                <c:pt idx="34">
                  <c:v>0.79</c:v>
                </c:pt>
                <c:pt idx="35">
                  <c:v>0.79</c:v>
                </c:pt>
                <c:pt idx="36">
                  <c:v>0.79</c:v>
                </c:pt>
                <c:pt idx="37">
                  <c:v>0.79</c:v>
                </c:pt>
                <c:pt idx="38">
                  <c:v>0.79</c:v>
                </c:pt>
                <c:pt idx="39">
                  <c:v>0.79</c:v>
                </c:pt>
                <c:pt idx="40">
                  <c:v>0.79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0.18</c:v>
                </c:pt>
                <c:pt idx="1">
                  <c:v>0.3</c:v>
                </c:pt>
                <c:pt idx="2">
                  <c:v>0.14000000000000001</c:v>
                </c:pt>
                <c:pt idx="3">
                  <c:v>0.21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33</c:v>
                </c:pt>
                <c:pt idx="1">
                  <c:v>44</c:v>
                </c:pt>
                <c:pt idx="2">
                  <c:v>18</c:v>
                </c:pt>
                <c:pt idx="3">
                  <c:v>33</c:v>
                </c:pt>
                <c:pt idx="4">
                  <c:v>59</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7</c:v>
                </c:pt>
                <c:pt idx="1">
                  <c:v>18</c:v>
                </c:pt>
                <c:pt idx="2">
                  <c:v>6</c:v>
                </c:pt>
                <c:pt idx="3">
                  <c:v>10</c:v>
                </c:pt>
                <c:pt idx="4">
                  <c:v>33</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72</c:v>
                </c:pt>
                <c:pt idx="1">
                  <c:v>72</c:v>
                </c:pt>
                <c:pt idx="2">
                  <c:v>60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28</c:v>
                </c:pt>
                <c:pt idx="1">
                  <c:v>28</c:v>
                </c:pt>
                <c:pt idx="2">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15</c:v>
                </c:pt>
                <c:pt idx="1">
                  <c:v>46</c:v>
                </c:pt>
                <c:pt idx="2">
                  <c:v>25</c:v>
                </c:pt>
                <c:pt idx="3">
                  <c:v>14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0.33</c:v>
                </c:pt>
                <c:pt idx="1">
                  <c:v>0.39</c:v>
                </c:pt>
                <c:pt idx="2">
                  <c:v>0.43</c:v>
                </c:pt>
                <c:pt idx="3">
                  <c:v>0.44</c:v>
                </c:pt>
                <c:pt idx="4">
                  <c:v>0.45</c:v>
                </c:pt>
                <c:pt idx="5">
                  <c:v>0.48</c:v>
                </c:pt>
                <c:pt idx="6">
                  <c:v>0.49</c:v>
                </c:pt>
                <c:pt idx="7">
                  <c:v>0.5</c:v>
                </c:pt>
                <c:pt idx="8">
                  <c:v>0.51</c:v>
                </c:pt>
                <c:pt idx="9">
                  <c:v>0.53</c:v>
                </c:pt>
                <c:pt idx="10">
                  <c:v>0.54</c:v>
                </c:pt>
                <c:pt idx="11">
                  <c:v>0.54</c:v>
                </c:pt>
                <c:pt idx="12">
                  <c:v>0.54</c:v>
                </c:pt>
                <c:pt idx="13">
                  <c:v>0.55000000000000004</c:v>
                </c:pt>
                <c:pt idx="14">
                  <c:v>0.55000000000000004</c:v>
                </c:pt>
                <c:pt idx="15">
                  <c:v>0.56000000000000005</c:v>
                </c:pt>
                <c:pt idx="16">
                  <c:v>0.56000000000000005</c:v>
                </c:pt>
                <c:pt idx="17">
                  <c:v>0.56999999999999995</c:v>
                </c:pt>
                <c:pt idx="18">
                  <c:v>0.57999999999999996</c:v>
                </c:pt>
                <c:pt idx="19">
                  <c:v>0.6</c:v>
                </c:pt>
                <c:pt idx="20">
                  <c:v>0.6</c:v>
                </c:pt>
                <c:pt idx="21">
                  <c:v>0.61</c:v>
                </c:pt>
                <c:pt idx="22">
                  <c:v>0.61</c:v>
                </c:pt>
                <c:pt idx="23">
                  <c:v>0.61</c:v>
                </c:pt>
                <c:pt idx="24">
                  <c:v>0.61</c:v>
                </c:pt>
                <c:pt idx="25">
                  <c:v>0.64</c:v>
                </c:pt>
                <c:pt idx="26">
                  <c:v>0.65</c:v>
                </c:pt>
                <c:pt idx="27">
                  <c:v>0.65</c:v>
                </c:pt>
                <c:pt idx="28">
                  <c:v>0.65</c:v>
                </c:pt>
                <c:pt idx="29">
                  <c:v>0.65</c:v>
                </c:pt>
                <c:pt idx="30">
                  <c:v>0.65</c:v>
                </c:pt>
                <c:pt idx="31">
                  <c:v>0.66</c:v>
                </c:pt>
                <c:pt idx="32">
                  <c:v>0.69</c:v>
                </c:pt>
                <c:pt idx="33">
                  <c:v>0.7</c:v>
                </c:pt>
                <c:pt idx="34">
                  <c:v>0.71</c:v>
                </c:pt>
                <c:pt idx="35">
                  <c:v>0.71</c:v>
                </c:pt>
                <c:pt idx="36">
                  <c:v>0.72</c:v>
                </c:pt>
                <c:pt idx="37">
                  <c:v>0.72</c:v>
                </c:pt>
                <c:pt idx="38">
                  <c:v>0.75</c:v>
                </c:pt>
                <c:pt idx="39">
                  <c:v>0.78</c:v>
                </c:pt>
                <c:pt idx="40">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pt idx="17">
                  <c:v>0.6</c:v>
                </c:pt>
                <c:pt idx="18">
                  <c:v>0.6</c:v>
                </c:pt>
                <c:pt idx="19">
                  <c:v>0.6</c:v>
                </c:pt>
                <c:pt idx="20">
                  <c:v>0.6</c:v>
                </c:pt>
                <c:pt idx="21">
                  <c:v>0.6</c:v>
                </c:pt>
                <c:pt idx="22">
                  <c:v>0.6</c:v>
                </c:pt>
                <c:pt idx="23">
                  <c:v>0.6</c:v>
                </c:pt>
                <c:pt idx="24">
                  <c:v>0.6</c:v>
                </c:pt>
                <c:pt idx="25">
                  <c:v>0.6</c:v>
                </c:pt>
                <c:pt idx="26">
                  <c:v>0.6</c:v>
                </c:pt>
                <c:pt idx="27">
                  <c:v>0.6</c:v>
                </c:pt>
                <c:pt idx="28">
                  <c:v>0.6</c:v>
                </c:pt>
                <c:pt idx="29">
                  <c:v>0.6</c:v>
                </c:pt>
                <c:pt idx="30">
                  <c:v>0.6</c:v>
                </c:pt>
                <c:pt idx="31">
                  <c:v>0.6</c:v>
                </c:pt>
                <c:pt idx="32">
                  <c:v>0.6</c:v>
                </c:pt>
                <c:pt idx="33">
                  <c:v>0.6</c:v>
                </c:pt>
                <c:pt idx="34">
                  <c:v>0.6</c:v>
                </c:pt>
                <c:pt idx="35">
                  <c:v>0.6</c:v>
                </c:pt>
                <c:pt idx="36">
                  <c:v>0.6</c:v>
                </c:pt>
                <c:pt idx="37">
                  <c:v>0.6</c:v>
                </c:pt>
                <c:pt idx="38">
                  <c:v>0.6</c:v>
                </c:pt>
                <c:pt idx="39">
                  <c:v>0.6</c:v>
                </c:pt>
                <c:pt idx="40">
                  <c:v>0.6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11</c:v>
                </c:pt>
                <c:pt idx="1">
                  <c:v>25</c:v>
                </c:pt>
                <c:pt idx="2">
                  <c:v>6</c:v>
                </c:pt>
                <c:pt idx="3">
                  <c:v>21</c:v>
                </c:pt>
                <c:pt idx="4">
                  <c:v>48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0.28999999999999998</c:v>
                </c:pt>
                <c:pt idx="1">
                  <c:v>0.34</c:v>
                </c:pt>
                <c:pt idx="2">
                  <c:v>0.37</c:v>
                </c:pt>
                <c:pt idx="3">
                  <c:v>0.38</c:v>
                </c:pt>
                <c:pt idx="4">
                  <c:v>0.38</c:v>
                </c:pt>
                <c:pt idx="5">
                  <c:v>0.4</c:v>
                </c:pt>
                <c:pt idx="6">
                  <c:v>0.4</c:v>
                </c:pt>
                <c:pt idx="7">
                  <c:v>0.41</c:v>
                </c:pt>
                <c:pt idx="8">
                  <c:v>0.42</c:v>
                </c:pt>
                <c:pt idx="9">
                  <c:v>0.43</c:v>
                </c:pt>
                <c:pt idx="10">
                  <c:v>0.43</c:v>
                </c:pt>
                <c:pt idx="11">
                  <c:v>0.44</c:v>
                </c:pt>
                <c:pt idx="12">
                  <c:v>0.45</c:v>
                </c:pt>
                <c:pt idx="13">
                  <c:v>0.46</c:v>
                </c:pt>
                <c:pt idx="14">
                  <c:v>0.47</c:v>
                </c:pt>
                <c:pt idx="15">
                  <c:v>0.47</c:v>
                </c:pt>
                <c:pt idx="16">
                  <c:v>0.48</c:v>
                </c:pt>
                <c:pt idx="17">
                  <c:v>0.49</c:v>
                </c:pt>
                <c:pt idx="18">
                  <c:v>0.5</c:v>
                </c:pt>
                <c:pt idx="19">
                  <c:v>0.5</c:v>
                </c:pt>
                <c:pt idx="20">
                  <c:v>0.5</c:v>
                </c:pt>
                <c:pt idx="21">
                  <c:v>0.52</c:v>
                </c:pt>
                <c:pt idx="22">
                  <c:v>0.53</c:v>
                </c:pt>
                <c:pt idx="23">
                  <c:v>0.54</c:v>
                </c:pt>
                <c:pt idx="24">
                  <c:v>0.54</c:v>
                </c:pt>
                <c:pt idx="25">
                  <c:v>0.55000000000000004</c:v>
                </c:pt>
                <c:pt idx="26">
                  <c:v>0.56000000000000005</c:v>
                </c:pt>
                <c:pt idx="27">
                  <c:v>0.56000000000000005</c:v>
                </c:pt>
                <c:pt idx="28">
                  <c:v>0.56000000000000005</c:v>
                </c:pt>
                <c:pt idx="29">
                  <c:v>0.56000000000000005</c:v>
                </c:pt>
                <c:pt idx="30">
                  <c:v>0.57999999999999996</c:v>
                </c:pt>
                <c:pt idx="31">
                  <c:v>0.59</c:v>
                </c:pt>
                <c:pt idx="32">
                  <c:v>0.6</c:v>
                </c:pt>
                <c:pt idx="33">
                  <c:v>0.61</c:v>
                </c:pt>
                <c:pt idx="34">
                  <c:v>0.63</c:v>
                </c:pt>
                <c:pt idx="35">
                  <c:v>0.63</c:v>
                </c:pt>
                <c:pt idx="36">
                  <c:v>0.63</c:v>
                </c:pt>
                <c:pt idx="37">
                  <c:v>0.65</c:v>
                </c:pt>
                <c:pt idx="38">
                  <c:v>0.65</c:v>
                </c:pt>
                <c:pt idx="39">
                  <c:v>0.69</c:v>
                </c:pt>
                <c:pt idx="40">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pt idx="16">
                  <c:v>0.52</c:v>
                </c:pt>
                <c:pt idx="17">
                  <c:v>0.52</c:v>
                </c:pt>
                <c:pt idx="18">
                  <c:v>0.52</c:v>
                </c:pt>
                <c:pt idx="19">
                  <c:v>0.52</c:v>
                </c:pt>
                <c:pt idx="20">
                  <c:v>0.52</c:v>
                </c:pt>
                <c:pt idx="21">
                  <c:v>0.52</c:v>
                </c:pt>
                <c:pt idx="22">
                  <c:v>0.52</c:v>
                </c:pt>
                <c:pt idx="23">
                  <c:v>0.52</c:v>
                </c:pt>
                <c:pt idx="24">
                  <c:v>0.52</c:v>
                </c:pt>
                <c:pt idx="25">
                  <c:v>0.52</c:v>
                </c:pt>
                <c:pt idx="26">
                  <c:v>0.52</c:v>
                </c:pt>
                <c:pt idx="27">
                  <c:v>0.52</c:v>
                </c:pt>
                <c:pt idx="28">
                  <c:v>0.52</c:v>
                </c:pt>
                <c:pt idx="29">
                  <c:v>0.52</c:v>
                </c:pt>
                <c:pt idx="30">
                  <c:v>0.52</c:v>
                </c:pt>
                <c:pt idx="31">
                  <c:v>0.52</c:v>
                </c:pt>
                <c:pt idx="32">
                  <c:v>0.52</c:v>
                </c:pt>
                <c:pt idx="33">
                  <c:v>0.52</c:v>
                </c:pt>
                <c:pt idx="34">
                  <c:v>0.52</c:v>
                </c:pt>
                <c:pt idx="35">
                  <c:v>0.52</c:v>
                </c:pt>
                <c:pt idx="36">
                  <c:v>0.52</c:v>
                </c:pt>
                <c:pt idx="37">
                  <c:v>0.52</c:v>
                </c:pt>
                <c:pt idx="38">
                  <c:v>0.52</c:v>
                </c:pt>
                <c:pt idx="39">
                  <c:v>0.52</c:v>
                </c:pt>
                <c:pt idx="40">
                  <c:v>0.52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pt idx="38">
                  <c:v>0.59</c:v>
                </c:pt>
                <c:pt idx="39">
                  <c:v>0.59</c:v>
                </c:pt>
                <c:pt idx="40">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68</c:v>
                </c:pt>
                <c:pt idx="1">
                  <c:v>27</c:v>
                </c:pt>
                <c:pt idx="2">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0.47</c:v>
                </c:pt>
                <c:pt idx="1">
                  <c:v>0.5</c:v>
                </c:pt>
                <c:pt idx="2">
                  <c:v>0.54</c:v>
                </c:pt>
                <c:pt idx="3">
                  <c:v>0.54</c:v>
                </c:pt>
                <c:pt idx="4">
                  <c:v>0.54</c:v>
                </c:pt>
                <c:pt idx="5">
                  <c:v>0.54</c:v>
                </c:pt>
                <c:pt idx="6">
                  <c:v>0.57999999999999996</c:v>
                </c:pt>
                <c:pt idx="7">
                  <c:v>0.57999999999999996</c:v>
                </c:pt>
                <c:pt idx="8">
                  <c:v>0.57999999999999996</c:v>
                </c:pt>
                <c:pt idx="9">
                  <c:v>0.59</c:v>
                </c:pt>
                <c:pt idx="10">
                  <c:v>0.61</c:v>
                </c:pt>
                <c:pt idx="11">
                  <c:v>0.61</c:v>
                </c:pt>
                <c:pt idx="12">
                  <c:v>0.61</c:v>
                </c:pt>
                <c:pt idx="13">
                  <c:v>0.61</c:v>
                </c:pt>
                <c:pt idx="14">
                  <c:v>0.62</c:v>
                </c:pt>
                <c:pt idx="15">
                  <c:v>0.63</c:v>
                </c:pt>
                <c:pt idx="16">
                  <c:v>0.63</c:v>
                </c:pt>
                <c:pt idx="17">
                  <c:v>0.63</c:v>
                </c:pt>
                <c:pt idx="18">
                  <c:v>0.64</c:v>
                </c:pt>
                <c:pt idx="19">
                  <c:v>0.67</c:v>
                </c:pt>
                <c:pt idx="20">
                  <c:v>0.68</c:v>
                </c:pt>
                <c:pt idx="21">
                  <c:v>0.68</c:v>
                </c:pt>
                <c:pt idx="22">
                  <c:v>0.69</c:v>
                </c:pt>
                <c:pt idx="23">
                  <c:v>0.69</c:v>
                </c:pt>
                <c:pt idx="24">
                  <c:v>0.7</c:v>
                </c:pt>
                <c:pt idx="25">
                  <c:v>0.7</c:v>
                </c:pt>
                <c:pt idx="26">
                  <c:v>0.71</c:v>
                </c:pt>
                <c:pt idx="27">
                  <c:v>0.71</c:v>
                </c:pt>
                <c:pt idx="28">
                  <c:v>0.72</c:v>
                </c:pt>
                <c:pt idx="29">
                  <c:v>0.72</c:v>
                </c:pt>
                <c:pt idx="30">
                  <c:v>0.72</c:v>
                </c:pt>
                <c:pt idx="31">
                  <c:v>0.72</c:v>
                </c:pt>
                <c:pt idx="32">
                  <c:v>0.73</c:v>
                </c:pt>
                <c:pt idx="33">
                  <c:v>0.76</c:v>
                </c:pt>
                <c:pt idx="34">
                  <c:v>0.76</c:v>
                </c:pt>
                <c:pt idx="35">
                  <c:v>0.78</c:v>
                </c:pt>
                <c:pt idx="36">
                  <c:v>0.79</c:v>
                </c:pt>
                <c:pt idx="37">
                  <c:v>0.79</c:v>
                </c:pt>
                <c:pt idx="38">
                  <c:v>0.8</c:v>
                </c:pt>
                <c:pt idx="39">
                  <c:v>0.81</c:v>
                </c:pt>
                <c:pt idx="40">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pt idx="39">
                  <c:v>0.72</c:v>
                </c:pt>
                <c:pt idx="40">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0.13</c:v>
                </c:pt>
                <c:pt idx="2">
                  <c:v>0.04</c:v>
                </c:pt>
                <c:pt idx="3">
                  <c:v>0.05</c:v>
                </c:pt>
                <c:pt idx="4">
                  <c:v>0.12</c:v>
                </c:pt>
                <c:pt idx="5">
                  <c:v>0.12</c:v>
                </c:pt>
                <c:pt idx="6">
                  <c:v>0.06</c:v>
                </c:pt>
                <c:pt idx="7">
                  <c:v>0.04</c:v>
                </c:pt>
                <c:pt idx="8">
                  <c:v>0.14000000000000001</c:v>
                </c:pt>
                <c:pt idx="9">
                  <c:v>0.09</c:v>
                </c:pt>
                <c:pt idx="10">
                  <c:v>0.13</c:v>
                </c:pt>
                <c:pt idx="11">
                  <c:v>0.32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23</c:v>
                </c:pt>
                <c:pt idx="1">
                  <c:v>77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60</c:v>
                </c:pt>
                <c:pt idx="1">
                  <c:v>66</c:v>
                </c:pt>
                <c:pt idx="2">
                  <c:v>49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21</c:v>
                </c:pt>
                <c:pt idx="1">
                  <c:v>17</c:v>
                </c:pt>
                <c:pt idx="2">
                  <c:v>32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3.4430583489328246E-3"/>
                  <c:y val="3.771512842892173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19</c:v>
                </c:pt>
                <c:pt idx="1">
                  <c:v>30</c:v>
                </c:pt>
                <c:pt idx="2">
                  <c:v>19</c:v>
                </c:pt>
                <c:pt idx="3">
                  <c:v>16</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0.23</c:v>
                </c:pt>
                <c:pt idx="1">
                  <c:v>0.26</c:v>
                </c:pt>
                <c:pt idx="2">
                  <c:v>0.3</c:v>
                </c:pt>
                <c:pt idx="3">
                  <c:v>0.31</c:v>
                </c:pt>
                <c:pt idx="4">
                  <c:v>0.32</c:v>
                </c:pt>
                <c:pt idx="5">
                  <c:v>0.34</c:v>
                </c:pt>
                <c:pt idx="6">
                  <c:v>0.35</c:v>
                </c:pt>
                <c:pt idx="7">
                  <c:v>0.35</c:v>
                </c:pt>
                <c:pt idx="8">
                  <c:v>0.35</c:v>
                </c:pt>
                <c:pt idx="9">
                  <c:v>0.37</c:v>
                </c:pt>
                <c:pt idx="10">
                  <c:v>0.38</c:v>
                </c:pt>
                <c:pt idx="11">
                  <c:v>0.38</c:v>
                </c:pt>
                <c:pt idx="12">
                  <c:v>0.41</c:v>
                </c:pt>
                <c:pt idx="13">
                  <c:v>0.41</c:v>
                </c:pt>
                <c:pt idx="14">
                  <c:v>0.41</c:v>
                </c:pt>
                <c:pt idx="15">
                  <c:v>0.43</c:v>
                </c:pt>
                <c:pt idx="16">
                  <c:v>0.44</c:v>
                </c:pt>
                <c:pt idx="17">
                  <c:v>0.45</c:v>
                </c:pt>
                <c:pt idx="18">
                  <c:v>0.45</c:v>
                </c:pt>
                <c:pt idx="19">
                  <c:v>0.46</c:v>
                </c:pt>
                <c:pt idx="20">
                  <c:v>0.46</c:v>
                </c:pt>
                <c:pt idx="21">
                  <c:v>0.47</c:v>
                </c:pt>
                <c:pt idx="22">
                  <c:v>0.47</c:v>
                </c:pt>
                <c:pt idx="23">
                  <c:v>0.48</c:v>
                </c:pt>
                <c:pt idx="24">
                  <c:v>0.48</c:v>
                </c:pt>
                <c:pt idx="25">
                  <c:v>0.49</c:v>
                </c:pt>
                <c:pt idx="26">
                  <c:v>0.52</c:v>
                </c:pt>
                <c:pt idx="27">
                  <c:v>0.53</c:v>
                </c:pt>
                <c:pt idx="28">
                  <c:v>0.56999999999999995</c:v>
                </c:pt>
                <c:pt idx="29">
                  <c:v>0.56999999999999995</c:v>
                </c:pt>
                <c:pt idx="30">
                  <c:v>0.56999999999999995</c:v>
                </c:pt>
                <c:pt idx="31">
                  <c:v>0.56999999999999995</c:v>
                </c:pt>
                <c:pt idx="32">
                  <c:v>0.57999999999999996</c:v>
                </c:pt>
                <c:pt idx="33">
                  <c:v>0.59</c:v>
                </c:pt>
                <c:pt idx="34">
                  <c:v>0.6</c:v>
                </c:pt>
                <c:pt idx="35">
                  <c:v>0.6</c:v>
                </c:pt>
                <c:pt idx="36">
                  <c:v>0.62</c:v>
                </c:pt>
                <c:pt idx="37">
                  <c:v>0.67</c:v>
                </c:pt>
                <c:pt idx="38">
                  <c:v>0.69</c:v>
                </c:pt>
                <c:pt idx="39">
                  <c:v>0.72</c:v>
                </c:pt>
                <c:pt idx="40">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pt idx="27">
                  <c:v>0.49</c:v>
                </c:pt>
                <c:pt idx="28">
                  <c:v>0.49</c:v>
                </c:pt>
                <c:pt idx="29">
                  <c:v>0.49</c:v>
                </c:pt>
                <c:pt idx="30">
                  <c:v>0.49</c:v>
                </c:pt>
                <c:pt idx="31">
                  <c:v>0.49</c:v>
                </c:pt>
                <c:pt idx="32">
                  <c:v>0.49</c:v>
                </c:pt>
                <c:pt idx="33">
                  <c:v>0.49</c:v>
                </c:pt>
                <c:pt idx="34">
                  <c:v>0.49</c:v>
                </c:pt>
                <c:pt idx="35">
                  <c:v>0.49</c:v>
                </c:pt>
                <c:pt idx="36">
                  <c:v>0.49</c:v>
                </c:pt>
                <c:pt idx="37">
                  <c:v>0.49</c:v>
                </c:pt>
                <c:pt idx="38">
                  <c:v>0.49</c:v>
                </c:pt>
                <c:pt idx="39">
                  <c:v>0.49</c:v>
                </c:pt>
                <c:pt idx="40">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pt idx="19">
                  <c:v>0.56000000000000005</c:v>
                </c:pt>
                <c:pt idx="20">
                  <c:v>0.56000000000000005</c:v>
                </c:pt>
                <c:pt idx="21">
                  <c:v>0.56000000000000005</c:v>
                </c:pt>
                <c:pt idx="22">
                  <c:v>0.56000000000000005</c:v>
                </c:pt>
                <c:pt idx="23">
                  <c:v>0.56000000000000005</c:v>
                </c:pt>
                <c:pt idx="24">
                  <c:v>0.56000000000000005</c:v>
                </c:pt>
                <c:pt idx="25">
                  <c:v>0.56000000000000005</c:v>
                </c:pt>
                <c:pt idx="26">
                  <c:v>0.56000000000000005</c:v>
                </c:pt>
                <c:pt idx="27">
                  <c:v>0.56000000000000005</c:v>
                </c:pt>
                <c:pt idx="28">
                  <c:v>0.56000000000000005</c:v>
                </c:pt>
                <c:pt idx="29">
                  <c:v>0.56000000000000005</c:v>
                </c:pt>
                <c:pt idx="30">
                  <c:v>0.56000000000000005</c:v>
                </c:pt>
                <c:pt idx="31">
                  <c:v>0.56000000000000005</c:v>
                </c:pt>
                <c:pt idx="32">
                  <c:v>0.56000000000000005</c:v>
                </c:pt>
                <c:pt idx="33">
                  <c:v>0.56000000000000005</c:v>
                </c:pt>
                <c:pt idx="34">
                  <c:v>0.56000000000000005</c:v>
                </c:pt>
                <c:pt idx="35">
                  <c:v>0.56000000000000005</c:v>
                </c:pt>
                <c:pt idx="36">
                  <c:v>0.56000000000000005</c:v>
                </c:pt>
                <c:pt idx="37">
                  <c:v>0.56000000000000005</c:v>
                </c:pt>
                <c:pt idx="38">
                  <c:v>0.56000000000000005</c:v>
                </c:pt>
                <c:pt idx="39">
                  <c:v>0.56000000000000005</c:v>
                </c:pt>
                <c:pt idx="40">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0.39</c:v>
                </c:pt>
                <c:pt idx="1">
                  <c:v>0.56000000000000005</c:v>
                </c:pt>
                <c:pt idx="2">
                  <c:v>0.03</c:v>
                </c:pt>
                <c:pt idx="3">
                  <c:v>0.01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50</c:v>
                </c:pt>
                <c:pt idx="1">
                  <c:v>67</c:v>
                </c:pt>
                <c:pt idx="2">
                  <c:v>8</c:v>
                </c:pt>
                <c:pt idx="3">
                  <c:v>3</c:v>
                </c:pt>
                <c:pt idx="4">
                  <c:v>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27</c:v>
                </c:pt>
                <c:pt idx="1">
                  <c:v>42</c:v>
                </c:pt>
                <c:pt idx="2">
                  <c:v>1</c:v>
                </c:pt>
                <c:pt idx="3">
                  <c:v>1</c:v>
                </c:pt>
                <c:pt idx="4">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65</c:v>
                </c:pt>
                <c:pt idx="1">
                  <c:v>22</c:v>
                </c:pt>
                <c:pt idx="2">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0.8</c:v>
                </c:pt>
                <c:pt idx="1">
                  <c:v>0.8</c:v>
                </c:pt>
                <c:pt idx="2">
                  <c:v>0.82</c:v>
                </c:pt>
                <c:pt idx="3">
                  <c:v>0.83</c:v>
                </c:pt>
                <c:pt idx="4">
                  <c:v>0.83</c:v>
                </c:pt>
                <c:pt idx="5">
                  <c:v>0.83</c:v>
                </c:pt>
                <c:pt idx="6">
                  <c:v>0.83</c:v>
                </c:pt>
                <c:pt idx="7">
                  <c:v>0.83</c:v>
                </c:pt>
                <c:pt idx="8">
                  <c:v>0.83</c:v>
                </c:pt>
                <c:pt idx="9">
                  <c:v>0.84</c:v>
                </c:pt>
                <c:pt idx="10">
                  <c:v>0.84</c:v>
                </c:pt>
                <c:pt idx="11">
                  <c:v>0.84</c:v>
                </c:pt>
                <c:pt idx="12">
                  <c:v>0.85</c:v>
                </c:pt>
                <c:pt idx="13">
                  <c:v>0.85</c:v>
                </c:pt>
                <c:pt idx="14">
                  <c:v>0.86</c:v>
                </c:pt>
                <c:pt idx="15">
                  <c:v>0.86</c:v>
                </c:pt>
                <c:pt idx="16">
                  <c:v>0.86</c:v>
                </c:pt>
                <c:pt idx="17">
                  <c:v>0.87</c:v>
                </c:pt>
                <c:pt idx="18">
                  <c:v>0.88</c:v>
                </c:pt>
                <c:pt idx="19">
                  <c:v>0.88</c:v>
                </c:pt>
                <c:pt idx="20">
                  <c:v>0.88</c:v>
                </c:pt>
                <c:pt idx="21">
                  <c:v>0.88</c:v>
                </c:pt>
                <c:pt idx="22">
                  <c:v>0.88</c:v>
                </c:pt>
                <c:pt idx="23">
                  <c:v>0.89</c:v>
                </c:pt>
                <c:pt idx="24">
                  <c:v>0.89</c:v>
                </c:pt>
                <c:pt idx="25">
                  <c:v>0.89</c:v>
                </c:pt>
                <c:pt idx="26">
                  <c:v>0.89</c:v>
                </c:pt>
                <c:pt idx="27">
                  <c:v>0.89</c:v>
                </c:pt>
                <c:pt idx="28">
                  <c:v>0.9</c:v>
                </c:pt>
                <c:pt idx="29">
                  <c:v>0.9</c:v>
                </c:pt>
                <c:pt idx="30">
                  <c:v>0.91</c:v>
                </c:pt>
                <c:pt idx="31">
                  <c:v>0.91</c:v>
                </c:pt>
                <c:pt idx="32">
                  <c:v>0.93</c:v>
                </c:pt>
                <c:pt idx="33">
                  <c:v>0.93</c:v>
                </c:pt>
                <c:pt idx="34">
                  <c:v>0.93</c:v>
                </c:pt>
                <c:pt idx="35">
                  <c:v>0.94</c:v>
                </c:pt>
                <c:pt idx="36">
                  <c:v>0.94</c:v>
                </c:pt>
                <c:pt idx="37">
                  <c:v>0.95</c:v>
                </c:pt>
                <c:pt idx="38">
                  <c:v>0.95</c:v>
                </c:pt>
                <c:pt idx="39">
                  <c:v>0.96</c:v>
                </c:pt>
                <c:pt idx="40">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pt idx="33">
                  <c:v>0.88</c:v>
                </c:pt>
                <c:pt idx="34">
                  <c:v>0.88</c:v>
                </c:pt>
                <c:pt idx="35">
                  <c:v>0.88</c:v>
                </c:pt>
                <c:pt idx="36">
                  <c:v>0.88</c:v>
                </c:pt>
                <c:pt idx="37">
                  <c:v>0.88</c:v>
                </c:pt>
                <c:pt idx="38">
                  <c:v>0.88</c:v>
                </c:pt>
                <c:pt idx="39">
                  <c:v>0.88</c:v>
                </c:pt>
                <c:pt idx="40">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pt idx="27">
                  <c:v>0.9</c:v>
                </c:pt>
                <c:pt idx="28">
                  <c:v>0.9</c:v>
                </c:pt>
                <c:pt idx="29">
                  <c:v>0.9</c:v>
                </c:pt>
                <c:pt idx="30">
                  <c:v>0.9</c:v>
                </c:pt>
                <c:pt idx="31">
                  <c:v>0.9</c:v>
                </c:pt>
                <c:pt idx="32">
                  <c:v>0.9</c:v>
                </c:pt>
                <c:pt idx="33">
                  <c:v>0.9</c:v>
                </c:pt>
                <c:pt idx="34">
                  <c:v>0.9</c:v>
                </c:pt>
                <c:pt idx="35">
                  <c:v>0.9</c:v>
                </c:pt>
                <c:pt idx="36">
                  <c:v>0.9</c:v>
                </c:pt>
                <c:pt idx="37">
                  <c:v>0.9</c:v>
                </c:pt>
                <c:pt idx="38">
                  <c:v>0.9</c:v>
                </c:pt>
                <c:pt idx="39">
                  <c:v>0.9</c:v>
                </c:pt>
                <c:pt idx="40">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23</c:v>
                </c:pt>
                <c:pt idx="1">
                  <c:v>77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59</c:v>
                </c:pt>
                <c:pt idx="1">
                  <c:v>63</c:v>
                </c:pt>
                <c:pt idx="2">
                  <c:v>48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22</c:v>
                </c:pt>
                <c:pt idx="1">
                  <c:v>16</c:v>
                </c:pt>
                <c:pt idx="2">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581E-3"/>
                  <c:y val="-4.0467975492339122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16</c:v>
                </c:pt>
                <c:pt idx="1">
                  <c:v>32</c:v>
                </c:pt>
                <c:pt idx="2">
                  <c:v>23</c:v>
                </c:pt>
                <c:pt idx="3">
                  <c:v>12</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0.23</c:v>
                </c:pt>
                <c:pt idx="1">
                  <c:v>0.28000000000000003</c:v>
                </c:pt>
                <c:pt idx="2">
                  <c:v>0.3</c:v>
                </c:pt>
                <c:pt idx="3">
                  <c:v>0.3</c:v>
                </c:pt>
                <c:pt idx="4">
                  <c:v>0.32</c:v>
                </c:pt>
                <c:pt idx="5">
                  <c:v>0.34</c:v>
                </c:pt>
                <c:pt idx="6">
                  <c:v>0.34</c:v>
                </c:pt>
                <c:pt idx="7">
                  <c:v>0.35</c:v>
                </c:pt>
                <c:pt idx="8">
                  <c:v>0.36</c:v>
                </c:pt>
                <c:pt idx="9">
                  <c:v>0.38</c:v>
                </c:pt>
                <c:pt idx="10">
                  <c:v>0.4</c:v>
                </c:pt>
                <c:pt idx="11">
                  <c:v>0.4</c:v>
                </c:pt>
                <c:pt idx="12">
                  <c:v>0.41</c:v>
                </c:pt>
                <c:pt idx="13">
                  <c:v>0.42</c:v>
                </c:pt>
                <c:pt idx="14">
                  <c:v>0.43</c:v>
                </c:pt>
                <c:pt idx="15">
                  <c:v>0.44</c:v>
                </c:pt>
                <c:pt idx="16">
                  <c:v>0.44</c:v>
                </c:pt>
                <c:pt idx="17">
                  <c:v>0.44</c:v>
                </c:pt>
                <c:pt idx="18">
                  <c:v>0.45</c:v>
                </c:pt>
                <c:pt idx="19">
                  <c:v>0.46</c:v>
                </c:pt>
                <c:pt idx="20">
                  <c:v>0.46</c:v>
                </c:pt>
                <c:pt idx="21">
                  <c:v>0.46</c:v>
                </c:pt>
                <c:pt idx="22">
                  <c:v>0.48</c:v>
                </c:pt>
                <c:pt idx="23">
                  <c:v>0.48</c:v>
                </c:pt>
                <c:pt idx="24">
                  <c:v>0.5</c:v>
                </c:pt>
                <c:pt idx="25">
                  <c:v>0.51</c:v>
                </c:pt>
                <c:pt idx="26">
                  <c:v>0.52</c:v>
                </c:pt>
                <c:pt idx="27">
                  <c:v>0.53</c:v>
                </c:pt>
                <c:pt idx="28">
                  <c:v>0.54</c:v>
                </c:pt>
                <c:pt idx="29">
                  <c:v>0.54</c:v>
                </c:pt>
                <c:pt idx="30">
                  <c:v>0.55000000000000004</c:v>
                </c:pt>
                <c:pt idx="31">
                  <c:v>0.55000000000000004</c:v>
                </c:pt>
                <c:pt idx="32">
                  <c:v>0.56000000000000005</c:v>
                </c:pt>
                <c:pt idx="33">
                  <c:v>0.56000000000000005</c:v>
                </c:pt>
                <c:pt idx="34">
                  <c:v>0.56999999999999995</c:v>
                </c:pt>
                <c:pt idx="35">
                  <c:v>0.57999999999999996</c:v>
                </c:pt>
                <c:pt idx="36">
                  <c:v>0.57999999999999996</c:v>
                </c:pt>
                <c:pt idx="37">
                  <c:v>0.6</c:v>
                </c:pt>
                <c:pt idx="38">
                  <c:v>0.68</c:v>
                </c:pt>
                <c:pt idx="39">
                  <c:v>0.69</c:v>
                </c:pt>
                <c:pt idx="40">
                  <c:v>0.73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pt idx="31">
                  <c:v>0.48</c:v>
                </c:pt>
                <c:pt idx="32">
                  <c:v>0.48</c:v>
                </c:pt>
                <c:pt idx="33">
                  <c:v>0.48</c:v>
                </c:pt>
                <c:pt idx="34">
                  <c:v>0.48</c:v>
                </c:pt>
                <c:pt idx="35">
                  <c:v>0.48</c:v>
                </c:pt>
                <c:pt idx="36">
                  <c:v>0.48</c:v>
                </c:pt>
                <c:pt idx="37">
                  <c:v>0.48</c:v>
                </c:pt>
                <c:pt idx="38">
                  <c:v>0.48</c:v>
                </c:pt>
                <c:pt idx="39">
                  <c:v>0.48</c:v>
                </c:pt>
                <c:pt idx="40">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pt idx="31">
                  <c:v>0.55000000000000004</c:v>
                </c:pt>
                <c:pt idx="32">
                  <c:v>0.55000000000000004</c:v>
                </c:pt>
                <c:pt idx="33">
                  <c:v>0.55000000000000004</c:v>
                </c:pt>
                <c:pt idx="34">
                  <c:v>0.55000000000000004</c:v>
                </c:pt>
                <c:pt idx="35">
                  <c:v>0.55000000000000004</c:v>
                </c:pt>
                <c:pt idx="36">
                  <c:v>0.55000000000000004</c:v>
                </c:pt>
                <c:pt idx="37">
                  <c:v>0.55000000000000004</c:v>
                </c:pt>
                <c:pt idx="38">
                  <c:v>0.55000000000000004</c:v>
                </c:pt>
                <c:pt idx="39">
                  <c:v>0.55000000000000004</c:v>
                </c:pt>
                <c:pt idx="40">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84</c:v>
                </c:pt>
                <c:pt idx="1">
                  <c:v>87</c:v>
                </c:pt>
                <c:pt idx="2">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4</c:v>
                </c:pt>
                <c:pt idx="2">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43</c:v>
                </c:pt>
                <c:pt idx="1">
                  <c:v>37</c:v>
                </c:pt>
                <c:pt idx="2">
                  <c:v>14</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86</c:v>
                </c:pt>
                <c:pt idx="1">
                  <c:v>88</c:v>
                </c:pt>
                <c:pt idx="2">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4</c:v>
                </c:pt>
                <c:pt idx="2">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45</c:v>
                </c:pt>
                <c:pt idx="1">
                  <c:v>37</c:v>
                </c:pt>
                <c:pt idx="2">
                  <c:v>12</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85</c:v>
                </c:pt>
                <c:pt idx="1">
                  <c:v>87</c:v>
                </c:pt>
                <c:pt idx="2">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4</c:v>
                </c:pt>
                <c:pt idx="2">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45</c:v>
                </c:pt>
                <c:pt idx="1">
                  <c:v>36</c:v>
                </c:pt>
                <c:pt idx="2">
                  <c:v>13</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84</c:v>
                </c:pt>
                <c:pt idx="1">
                  <c:v>86</c:v>
                </c:pt>
                <c:pt idx="2">
                  <c:v>79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16</c:v>
                </c:pt>
                <c:pt idx="1">
                  <c:v>14</c:v>
                </c:pt>
                <c:pt idx="2">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47</c:v>
                </c:pt>
                <c:pt idx="1">
                  <c:v>31</c:v>
                </c:pt>
                <c:pt idx="2">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93</c:v>
                </c:pt>
                <c:pt idx="1">
                  <c:v>93</c:v>
                </c:pt>
                <c:pt idx="2">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7</c:v>
                </c:pt>
                <c:pt idx="2">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54</c:v>
                </c:pt>
                <c:pt idx="1">
                  <c:v>35</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95</c:v>
                </c:pt>
                <c:pt idx="1">
                  <c:v>95</c:v>
                </c:pt>
                <c:pt idx="2">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62</c:v>
                </c:pt>
                <c:pt idx="1">
                  <c:v>30</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93</c:v>
                </c:pt>
                <c:pt idx="1">
                  <c:v>94</c:v>
                </c:pt>
                <c:pt idx="2">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6</c:v>
                </c:pt>
                <c:pt idx="2">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55</c:v>
                </c:pt>
                <c:pt idx="1">
                  <c:v>35</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EE5C2E44-6982-4810-8E7F-C2696DCABC2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E90749F3-54DE-4119-A83E-AB93B911653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F2E44345-F890-4DD5-BE92-24977EF899B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7423BD01-265C-4C55-890A-26DE62198BB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DAEB056E-0EB1-4E39-88ED-D0828C932E7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ACF39D25-DA87-489D-B0B6-D6155C366AD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1145FB7F-BAA7-485F-BA7B-B2C51BDC887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7103-4ED8-9321-7BCBF2AE6EF6}"/>
              </c:ext>
            </c:extLst>
          </c:dPt>
          <c:val>
            <c:numRef>
              <c:f>Sheet1!$C$2:$C$17</c:f>
              <c:numCache>
                <c:formatCode>0%;;</c:formatCode>
                <c:ptCount val="16"/>
                <c:pt idx="1">
                  <c:v>0.81</c:v>
                </c:pt>
                <c:pt idx="3">
                  <c:v>0</c:v>
                </c:pt>
                <c:pt idx="4">
                  <c:v>0.81</c:v>
                </c:pt>
                <c:pt idx="5">
                  <c:v>0.81</c:v>
                </c:pt>
                <c:pt idx="6">
                  <c:v>0.62</c:v>
                </c:pt>
                <c:pt idx="7">
                  <c:v>0.46</c:v>
                </c:pt>
                <c:pt idx="8">
                  <c:v>0.64</c:v>
                </c:pt>
                <c:pt idx="9">
                  <c:v>0</c:v>
                </c:pt>
                <c:pt idx="11">
                  <c:v>0.81</c:v>
                </c:pt>
                <c:pt idx="12">
                  <c:v>0.66</c:v>
                </c:pt>
                <c:pt idx="13">
                  <c:v>0.61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DCF98435-197E-4723-A134-F472EDDD2B5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AD786F4D-D3C5-4B65-8220-E559E61806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058236F7-F716-47E7-844F-101D95C615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6E5AAA6D-A301-4A69-8DE2-01FD3C33E6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6A6E646E-26AE-42AE-91F7-7312BF462B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80300512-E86B-4DED-A4B4-C0DC196205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A7EEC4F2-2600-438E-99C7-25502C143F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A3BA0523-547C-4513-90A9-2FEEF051C8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0.18999999999999995</c:v>
                </c:pt>
                <c:pt idx="5">
                  <c:v>0.18999999999999995</c:v>
                </c:pt>
                <c:pt idx="6">
                  <c:v>0.38</c:v>
                </c:pt>
                <c:pt idx="7">
                  <c:v>0.54</c:v>
                </c:pt>
                <c:pt idx="8">
                  <c:v>0.36</c:v>
                </c:pt>
                <c:pt idx="9">
                  <c:v>1</c:v>
                </c:pt>
                <c:pt idx="10">
                  <c:v>1</c:v>
                </c:pt>
                <c:pt idx="11">
                  <c:v>0.18999999999999995</c:v>
                </c:pt>
                <c:pt idx="12">
                  <c:v>0.33999999999999997</c:v>
                </c:pt>
                <c:pt idx="13">
                  <c:v>0.39</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81%</c:v>
                  </c:pt>
                  <c:pt idx="4">
                    <c:v>81%</c:v>
                  </c:pt>
                  <c:pt idx="5">
                    <c:v>81%</c:v>
                  </c:pt>
                  <c:pt idx="6">
                    <c:v>62%</c:v>
                  </c:pt>
                  <c:pt idx="7">
                    <c:v>46%</c:v>
                  </c:pt>
                  <c:pt idx="8">
                    <c:v>64%</c:v>
                  </c:pt>
                  <c:pt idx="11">
                    <c:v>81%</c:v>
                  </c:pt>
                  <c:pt idx="12">
                    <c:v>66%</c:v>
                  </c:pt>
                  <c:pt idx="13">
                    <c:v>61%</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C5D20655-20CA-4852-8FBE-7538B18845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5340115B-D43D-40A4-94FC-7614D25A9D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74DD03EA-9668-4B7B-9939-5FDDFB5025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060177A3-7EEC-4EC7-8E90-FD3B4EC3D0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5F81FDE8-F212-4897-A96E-6140A0A7F3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5F90CB79-30DD-4A1F-991E-75C599952EBF}"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11724303-62E8-4EE7-8588-BD2AEDF173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5E251D59-5971-41FE-ADED-150C49515C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B8643B85-228B-410B-A551-0D9E351754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27F3C67B-1367-4E6D-A16F-55415A159F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2D56D0BA-65C0-4839-A329-F22359E7E3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23BF79CF-DEBB-4E00-BFF1-B23040BF48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ADFBA362-7895-47BF-8D9F-C725F1EDE3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9EF19914-C893-4A84-A10F-8AD69F44DA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0.81</c:v>
                </c:pt>
                <c:pt idx="2">
                  <c:v>0.76</c:v>
                </c:pt>
                <c:pt idx="3">
                  <c:v>0.73</c:v>
                </c:pt>
                <c:pt idx="4">
                  <c:v>0.67</c:v>
                </c:pt>
                <c:pt idx="5">
                  <c:v>0.74</c:v>
                </c:pt>
                <c:pt idx="7">
                  <c:v>0</c:v>
                </c:pt>
                <c:pt idx="8">
                  <c:v>0.76</c:v>
                </c:pt>
                <c:pt idx="9">
                  <c:v>0.72</c:v>
                </c:pt>
                <c:pt idx="10">
                  <c:v>0.78</c:v>
                </c:pt>
                <c:pt idx="11">
                  <c:v>0.82</c:v>
                </c:pt>
                <c:pt idx="12">
                  <c:v>0.83</c:v>
                </c:pt>
                <c:pt idx="13">
                  <c:v>0.86</c:v>
                </c:pt>
                <c:pt idx="14">
                  <c:v>0.88</c:v>
                </c:pt>
                <c:pt idx="15">
                  <c:v>0.89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D6DB37A9-314A-48D7-934E-E649978DF3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C98A0270-F46C-45E2-8AA2-C24C4A5190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5DC1E225-2EE2-4A2A-8661-F323B32B11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4736555F-3A85-47DF-BF90-7F664E76FB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33E9911E-B5F9-494C-A27E-4E6737AB82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7093AA5A-044E-487B-9845-F13CB32FB4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C0A6E835-3E51-4784-8EBD-901DB28811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3F5BE70B-A982-4FFB-BB77-C1163C88BA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8B8A55F7-F4BC-4023-B0B6-C3EDE97A77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4FCFA468-6EBA-4D95-BCA9-17C674031E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94569B61-4C6B-41ED-9E21-EA3B9C2377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12C2BD88-ABB2-4928-AA23-777F3B079C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A1818B91-C45A-417F-B240-5599B54176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0.18999999999999995</c:v>
                </c:pt>
                <c:pt idx="2">
                  <c:v>0.24</c:v>
                </c:pt>
                <c:pt idx="3">
                  <c:v>0.27</c:v>
                </c:pt>
                <c:pt idx="4">
                  <c:v>0.32999999999999996</c:v>
                </c:pt>
                <c:pt idx="5">
                  <c:v>0.26</c:v>
                </c:pt>
                <c:pt idx="6" formatCode="0%;;">
                  <c:v>1</c:v>
                </c:pt>
                <c:pt idx="7" formatCode="0%;;">
                  <c:v>1</c:v>
                </c:pt>
                <c:pt idx="8">
                  <c:v>0.24</c:v>
                </c:pt>
                <c:pt idx="9">
                  <c:v>0.28000000000000003</c:v>
                </c:pt>
                <c:pt idx="10">
                  <c:v>0.21999999999999997</c:v>
                </c:pt>
                <c:pt idx="11">
                  <c:v>0.18000000000000005</c:v>
                </c:pt>
                <c:pt idx="12">
                  <c:v>0.17000000000000004</c:v>
                </c:pt>
                <c:pt idx="13">
                  <c:v>0.14000000000000001</c:v>
                </c:pt>
                <c:pt idx="14">
                  <c:v>0.12</c:v>
                </c:pt>
                <c:pt idx="15">
                  <c:v>0.10999999999999999</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81%</c:v>
                  </c:pt>
                  <c:pt idx="2">
                    <c:v>76%</c:v>
                  </c:pt>
                  <c:pt idx="3">
                    <c:v>73%</c:v>
                  </c:pt>
                  <c:pt idx="4">
                    <c:v>67%</c:v>
                  </c:pt>
                  <c:pt idx="5">
                    <c:v>74%</c:v>
                  </c:pt>
                  <c:pt idx="8">
                    <c:v>76%</c:v>
                  </c:pt>
                  <c:pt idx="9">
                    <c:v>72%</c:v>
                  </c:pt>
                  <c:pt idx="10">
                    <c:v>78%</c:v>
                  </c:pt>
                  <c:pt idx="11">
                    <c:v>82%</c:v>
                  </c:pt>
                  <c:pt idx="12">
                    <c:v>83%</c:v>
                  </c:pt>
                  <c:pt idx="13">
                    <c:v>86%</c:v>
                  </c:pt>
                  <c:pt idx="14">
                    <c:v>88%</c:v>
                  </c:pt>
                  <c:pt idx="15">
                    <c:v>89%</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A44B0F5-17CA-4439-B86D-79A3306E2DA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1EF3F6D3-629E-4DFC-89F9-67B6EE3251C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70EA641E-58D7-45C9-96DA-2B4F08BE655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2C350A7A-8516-4A46-80D1-A00A2B49D63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B506DC59-8861-4971-BDBA-E8AE4BBFF6C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4BD21189-4D7E-4E30-AFEC-A337B3806AF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F3B59EBE-602D-483F-BF9A-D7027C0272F0}"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F9EED3CD-EC3A-470C-917C-D5CCCCF1FB5E}"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3882B9A1-108A-44F6-9875-48F79E62DF2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D397195E-EB52-4544-8C76-87A3F67F16B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0.81</c:v>
                </c:pt>
                <c:pt idx="3">
                  <c:v>0</c:v>
                </c:pt>
                <c:pt idx="5">
                  <c:v>0.75</c:v>
                </c:pt>
                <c:pt idx="6">
                  <c:v>0.79</c:v>
                </c:pt>
                <c:pt idx="7">
                  <c:v>0.81</c:v>
                </c:pt>
                <c:pt idx="8">
                  <c:v>0.83</c:v>
                </c:pt>
                <c:pt idx="9">
                  <c:v>0.84</c:v>
                </c:pt>
                <c:pt idx="13">
                  <c:v>0.77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28CDE292-012F-48A4-8B49-4FCDCA17B9D2}"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8C61A1BE-5DB1-4BCC-B353-BDDCEDB0789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96779C31-1D16-47DC-9821-55E031CDA7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A237CB0A-70FC-4E13-A891-046CB62D0F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C8E12AA2-49BB-4833-82AD-C015BEE503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3FF8454B-56F9-4DF0-B118-DC7F826BB2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F2CC6D9A-AA07-487F-BA61-E5A7C0E039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31B52EB0-2871-404E-83D1-C356429E82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0.18999999999999995</c:v>
                </c:pt>
                <c:pt idx="2">
                  <c:v>1</c:v>
                </c:pt>
                <c:pt idx="3">
                  <c:v>1</c:v>
                </c:pt>
                <c:pt idx="4">
                  <c:v>1</c:v>
                </c:pt>
                <c:pt idx="5">
                  <c:v>0.25</c:v>
                </c:pt>
                <c:pt idx="6">
                  <c:v>0.20999999999999996</c:v>
                </c:pt>
                <c:pt idx="7">
                  <c:v>0.18999999999999995</c:v>
                </c:pt>
                <c:pt idx="8">
                  <c:v>0.17000000000000004</c:v>
                </c:pt>
                <c:pt idx="9">
                  <c:v>0.16000000000000003</c:v>
                </c:pt>
                <c:pt idx="10">
                  <c:v>1</c:v>
                </c:pt>
                <c:pt idx="11">
                  <c:v>1</c:v>
                </c:pt>
                <c:pt idx="12">
                  <c:v>1</c:v>
                </c:pt>
                <c:pt idx="13">
                  <c:v>0.22999999999999998</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81%</c:v>
                  </c:pt>
                  <c:pt idx="5">
                    <c:v>75%</c:v>
                  </c:pt>
                  <c:pt idx="6">
                    <c:v>79%</c:v>
                  </c:pt>
                  <c:pt idx="7">
                    <c:v>81%</c:v>
                  </c:pt>
                  <c:pt idx="8">
                    <c:v>83%</c:v>
                  </c:pt>
                  <c:pt idx="9">
                    <c:v>84%</c:v>
                  </c:pt>
                  <c:pt idx="13">
                    <c:v>77%</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27E98BA5-8689-4F38-8727-DFC922711B13}"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DE892DD9-477F-4CB0-AF25-B82614AD72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37358BAE-9E56-4A76-BF20-497431BB11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8DBC7740-784C-4FF3-B390-0F6A535909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A789A973-136E-489B-B2FE-22EC7B639E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175DBB35-5C8D-43AD-8856-53F13431B9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90ADCD19-40F2-42DC-B484-5003FCAA0D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FD2D4800-BCE5-49A9-9D46-1AF76651876D}"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9383E4DA-B9CB-4E4B-899A-423DF73E29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DE56C318-EE7D-4E70-BB54-40ABAF2FEA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14A2DE78-521D-4FA1-B744-BF6E60D391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EACBDE92-7967-4845-AB6D-31EB14BCB3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9E36E204-8F0A-4554-875C-8C1A21EC07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199A2500-F7F7-4D90-BE7F-D7D3341856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12BA6D80-0BB4-408B-A261-6629066312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2A23749F-CC17-4FA7-B17A-1D9F9C17C8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64C0CF1B-CF0F-485C-B867-AC312384AB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095FC0D8-4BB4-450C-9BAE-1BF7014011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c:v>
                </c:pt>
                <c:pt idx="2">
                  <c:v>0.81</c:v>
                </c:pt>
                <c:pt idx="3">
                  <c:v>0.73</c:v>
                </c:pt>
                <c:pt idx="4">
                  <c:v>0.77</c:v>
                </c:pt>
                <c:pt idx="5">
                  <c:v>0.81</c:v>
                </c:pt>
                <c:pt idx="6">
                  <c:v>0.84</c:v>
                </c:pt>
                <c:pt idx="7">
                  <c:v>0.83</c:v>
                </c:pt>
                <c:pt idx="8">
                  <c:v>0.84</c:v>
                </c:pt>
                <c:pt idx="9">
                  <c:v>0.81</c:v>
                </c:pt>
                <c:pt idx="10">
                  <c:v>0.83</c:v>
                </c:pt>
                <c:pt idx="11">
                  <c:v>0.76</c:v>
                </c:pt>
                <c:pt idx="12">
                  <c:v>0.75</c:v>
                </c:pt>
                <c:pt idx="13">
                  <c:v>0.74</c:v>
                </c:pt>
                <c:pt idx="14">
                  <c:v>0.76</c:v>
                </c:pt>
                <c:pt idx="15">
                  <c:v>0.78</c:v>
                </c:pt>
                <c:pt idx="16">
                  <c:v>0.77</c:v>
                </c:pt>
                <c:pt idx="17">
                  <c:v>0.81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ED37F70A-56B2-4A2E-837A-2B80A010074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80FF4A51-0071-4B08-B62F-8A0B414905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992562E3-0331-48C0-8198-C901604AC1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B1532B60-6A23-4854-A402-7CF3E3CD4C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E91A0E8C-24B1-4B6C-A642-880153D835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969C4AA1-2B2A-4BE9-9ED2-3A0BABC8F8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AD806E77-24EB-4782-A896-5C36B3947B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3F4E8683-B365-4DB1-AEF0-00154378E6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737AD621-0696-4A81-9578-0847A90317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7E2E5F4E-42E2-4856-A26A-F42644D1EC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A9DD2CE2-A13A-4B7B-9DB4-A796746BCD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AB612AEB-4719-4A29-BCC3-84A03BE60A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415010BB-5400-4C06-9D81-1A4A140664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814681B9-0CB3-4F71-9582-1069B88BC9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A8FB6A93-07F2-48C5-A962-5CBBFC0BE9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F29D3DE2-73D1-48DB-9F4D-B16BDE0E02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6A19E3A8-B28C-4E9E-B40E-F4A8346A9B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E09DF8E9-DD88-45B0-BA65-0952FCA2CD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0.19999999999999996</c:v>
                </c:pt>
                <c:pt idx="2">
                  <c:v>0.18999999999999995</c:v>
                </c:pt>
                <c:pt idx="3">
                  <c:v>0.27</c:v>
                </c:pt>
                <c:pt idx="4">
                  <c:v>0.22999999999999998</c:v>
                </c:pt>
                <c:pt idx="5">
                  <c:v>0.18999999999999995</c:v>
                </c:pt>
                <c:pt idx="6">
                  <c:v>0.16000000000000003</c:v>
                </c:pt>
                <c:pt idx="7">
                  <c:v>0.17000000000000004</c:v>
                </c:pt>
                <c:pt idx="8">
                  <c:v>0.16000000000000003</c:v>
                </c:pt>
                <c:pt idx="9">
                  <c:v>0.18999999999999995</c:v>
                </c:pt>
                <c:pt idx="10">
                  <c:v>0.17000000000000004</c:v>
                </c:pt>
                <c:pt idx="11">
                  <c:v>0.24</c:v>
                </c:pt>
                <c:pt idx="12">
                  <c:v>0.25</c:v>
                </c:pt>
                <c:pt idx="13">
                  <c:v>0.26</c:v>
                </c:pt>
                <c:pt idx="14">
                  <c:v>0.24</c:v>
                </c:pt>
                <c:pt idx="15">
                  <c:v>0.21999999999999997</c:v>
                </c:pt>
                <c:pt idx="16">
                  <c:v>0.22999999999999998</c:v>
                </c:pt>
                <c:pt idx="17">
                  <c:v>0.18999999999999995</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80%</c:v>
                  </c:pt>
                  <c:pt idx="2">
                    <c:v>81%</c:v>
                  </c:pt>
                  <c:pt idx="3">
                    <c:v>73%</c:v>
                  </c:pt>
                  <c:pt idx="4">
                    <c:v>77%</c:v>
                  </c:pt>
                  <c:pt idx="5">
                    <c:v>81%</c:v>
                  </c:pt>
                  <c:pt idx="6">
                    <c:v>84%</c:v>
                  </c:pt>
                  <c:pt idx="7">
                    <c:v>83%</c:v>
                  </c:pt>
                  <c:pt idx="8">
                    <c:v>84%</c:v>
                  </c:pt>
                  <c:pt idx="9">
                    <c:v>81%</c:v>
                  </c:pt>
                  <c:pt idx="10">
                    <c:v>83%</c:v>
                  </c:pt>
                  <c:pt idx="11">
                    <c:v>76%</c:v>
                  </c:pt>
                  <c:pt idx="12">
                    <c:v>75%</c:v>
                  </c:pt>
                  <c:pt idx="13">
                    <c:v>74%</c:v>
                  </c:pt>
                  <c:pt idx="14">
                    <c:v>76%</c:v>
                  </c:pt>
                  <c:pt idx="15">
                    <c:v>78%</c:v>
                  </c:pt>
                  <c:pt idx="16">
                    <c:v>77%</c:v>
                  </c:pt>
                  <c:pt idx="17">
                    <c:v>81%</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AECCED71-F84E-4AEC-82B8-51B0CF5C412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D9BA2751-B01B-4B73-8AE3-10273AD1840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F52177D3-03BC-45C4-9A63-EB3039342F1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E8E5310C-0952-4194-9E85-BE8DBFB9B25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9F34E9F7-D80D-4436-8FCE-91D896FE885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1CB2DF4C-B299-4367-AB74-C8ED5271888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7ED90886-1218-4CBA-B433-6FA1AA6A230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D9769CC1-F8C3-4B3A-8F4E-006EFD86D045}"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9340723B-D64B-4C15-8FC0-1B90EA3F670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0663720A-3996-4E8B-B7E3-2E8377074AD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0D2DED74-5755-4882-9CE7-206A5C3B41A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0.81</c:v>
                </c:pt>
                <c:pt idx="3">
                  <c:v>0</c:v>
                </c:pt>
                <c:pt idx="4" formatCode="0%">
                  <c:v>0.79</c:v>
                </c:pt>
                <c:pt idx="5" formatCode="0%">
                  <c:v>0.85</c:v>
                </c:pt>
                <c:pt idx="6" formatCode="0%">
                  <c:v>0.83</c:v>
                </c:pt>
                <c:pt idx="7" formatCode="0%">
                  <c:v>0.74</c:v>
                </c:pt>
                <c:pt idx="8" formatCode="0%">
                  <c:v>0.67</c:v>
                </c:pt>
                <c:pt idx="9" formatCode="0%">
                  <c:v>0.72</c:v>
                </c:pt>
                <c:pt idx="10" formatCode="0%">
                  <c:v>0.76</c:v>
                </c:pt>
                <c:pt idx="11" formatCode="0%">
                  <c:v>0.71</c:v>
                </c:pt>
                <c:pt idx="12" formatCode="0%">
                  <c:v>0.7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6BDE9BE0-05FB-46EA-8E83-DA2D74538A0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D8616563-CC62-40D6-96EC-FCACDA3E851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28D93992-723B-4EAF-A32C-373A4C1077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0072A5E0-2B80-486F-BF72-5740F4DE34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2CB5B813-8D61-45A1-9D66-554A444952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FDEFA68B-17C0-4384-A0BA-EF76648FE8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CDEC89B1-DD15-4764-A061-794224005D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9E532083-5900-43EC-8D00-B5EE9F4ED8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060C3E3E-D593-46B5-B88A-672E394486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7075FC97-9A9A-43B2-8C52-C4B2C023F1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4C79D6A6-9F7B-427E-BAE2-782F86E665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0.20999999999999996</c:v>
                </c:pt>
                <c:pt idx="5">
                  <c:v>0.15000000000000002</c:v>
                </c:pt>
                <c:pt idx="6">
                  <c:v>0.17000000000000004</c:v>
                </c:pt>
                <c:pt idx="7">
                  <c:v>0.26</c:v>
                </c:pt>
                <c:pt idx="8">
                  <c:v>0.32999999999999996</c:v>
                </c:pt>
                <c:pt idx="9">
                  <c:v>0.28000000000000003</c:v>
                </c:pt>
                <c:pt idx="10">
                  <c:v>0.24</c:v>
                </c:pt>
                <c:pt idx="11">
                  <c:v>0.29000000000000004</c:v>
                </c:pt>
                <c:pt idx="12">
                  <c:v>0.30000000000000004</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81%</c:v>
                  </c:pt>
                  <c:pt idx="4">
                    <c:v>79%</c:v>
                  </c:pt>
                  <c:pt idx="5">
                    <c:v>85%</c:v>
                  </c:pt>
                  <c:pt idx="6">
                    <c:v>83%</c:v>
                  </c:pt>
                  <c:pt idx="7">
                    <c:v>74%</c:v>
                  </c:pt>
                  <c:pt idx="8">
                    <c:v>67%</c:v>
                  </c:pt>
                  <c:pt idx="9">
                    <c:v>72%</c:v>
                  </c:pt>
                  <c:pt idx="10">
                    <c:v>76%</c:v>
                  </c:pt>
                  <c:pt idx="11">
                    <c:v>71%</c:v>
                  </c:pt>
                  <c:pt idx="12">
                    <c:v>70%</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1AC07143-F5E8-4719-A527-A15AA635E9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C3503EAE-A024-4E46-AA95-347C4DD43C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CEF2AC22-CB1C-4CAC-8E05-F3B7B2F2E8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76C0E291-677F-416A-9F33-08F55D7CE2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54451A6D-B739-41FD-87A5-B0FC5BEADE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C42C37C1-990F-4B64-A725-99CFACE7CA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88FBA546-64F5-4DB6-9EC5-E59FD26563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0.81</c:v>
                </c:pt>
                <c:pt idx="2">
                  <c:v>0.76</c:v>
                </c:pt>
                <c:pt idx="3">
                  <c:v>0.73</c:v>
                </c:pt>
                <c:pt idx="4">
                  <c:v>0.85</c:v>
                </c:pt>
                <c:pt idx="5">
                  <c:v>0.66</c:v>
                </c:pt>
                <c:pt idx="7" formatCode="0%;;">
                  <c:v>0</c:v>
                </c:pt>
                <c:pt idx="8" formatCode="0%;;">
                  <c:v>0.79</c:v>
                </c:pt>
                <c:pt idx="9" formatCode="0%;;">
                  <c:v>0.81</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CB4948F0-4AD3-41F5-B5A1-CCABA645D52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1831C2B6-69E8-4702-98D3-B2CF191450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0A357DBA-5F88-4173-B6B0-F070D761F3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EE8BD920-5ED3-489E-8029-A571FA3BAB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2F54515A-9096-4A9E-BA64-931DB07425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E76368F1-16B6-440E-A07F-6F9AAD85B7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837D6FBA-B059-424C-A4BF-5654FF6A22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BDA43AF3-36FA-420F-9FE5-ED0D8F0453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0.18999999999999995</c:v>
                </c:pt>
                <c:pt idx="2">
                  <c:v>0.24</c:v>
                </c:pt>
                <c:pt idx="3">
                  <c:v>0.27</c:v>
                </c:pt>
                <c:pt idx="4">
                  <c:v>0.15000000000000002</c:v>
                </c:pt>
                <c:pt idx="5">
                  <c:v>0.33999999999999997</c:v>
                </c:pt>
                <c:pt idx="6">
                  <c:v>1</c:v>
                </c:pt>
                <c:pt idx="7">
                  <c:v>1</c:v>
                </c:pt>
                <c:pt idx="8">
                  <c:v>0.20999999999999996</c:v>
                </c:pt>
                <c:pt idx="9">
                  <c:v>0.18999999999999995</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81%</c:v>
                  </c:pt>
                  <c:pt idx="2">
                    <c:v>76%</c:v>
                  </c:pt>
                  <c:pt idx="3">
                    <c:v>73%</c:v>
                  </c:pt>
                  <c:pt idx="4">
                    <c:v>85%</c:v>
                  </c:pt>
                  <c:pt idx="5">
                    <c:v>66%</c:v>
                  </c:pt>
                  <c:pt idx="8">
                    <c:v>79%</c:v>
                  </c:pt>
                  <c:pt idx="9">
                    <c:v>81%</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76</c:v>
                </c:pt>
                <c:pt idx="1">
                  <c:v>72</c:v>
                </c:pt>
                <c:pt idx="2">
                  <c:v>63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24</c:v>
                </c:pt>
                <c:pt idx="1">
                  <c:v>28</c:v>
                </c:pt>
                <c:pt idx="2">
                  <c:v>37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26</c:v>
                </c:pt>
                <c:pt idx="1">
                  <c:v>36</c:v>
                </c:pt>
                <c:pt idx="2">
                  <c:v>37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Sheet1!$B$2:$B$46</c:f>
              <c:numCache>
                <c:formatCode>0%</c:formatCode>
                <c:ptCount val="45"/>
                <c:pt idx="0">
                  <c:v>0.49</c:v>
                </c:pt>
                <c:pt idx="1">
                  <c:v>0.49</c:v>
                </c:pt>
                <c:pt idx="2">
                  <c:v>0.5</c:v>
                </c:pt>
                <c:pt idx="3">
                  <c:v>0.5</c:v>
                </c:pt>
                <c:pt idx="4">
                  <c:v>0.51</c:v>
                </c:pt>
                <c:pt idx="5">
                  <c:v>0.51</c:v>
                </c:pt>
                <c:pt idx="6">
                  <c:v>0.52</c:v>
                </c:pt>
                <c:pt idx="7">
                  <c:v>0.52</c:v>
                </c:pt>
                <c:pt idx="8">
                  <c:v>0.54</c:v>
                </c:pt>
                <c:pt idx="9">
                  <c:v>0.55000000000000004</c:v>
                </c:pt>
                <c:pt idx="10">
                  <c:v>0.55000000000000004</c:v>
                </c:pt>
                <c:pt idx="11">
                  <c:v>0.56000000000000005</c:v>
                </c:pt>
                <c:pt idx="12">
                  <c:v>0.56000000000000005</c:v>
                </c:pt>
                <c:pt idx="13">
                  <c:v>0.56999999999999995</c:v>
                </c:pt>
                <c:pt idx="14">
                  <c:v>0.57999999999999996</c:v>
                </c:pt>
                <c:pt idx="15">
                  <c:v>0.61</c:v>
                </c:pt>
                <c:pt idx="16">
                  <c:v>0.61</c:v>
                </c:pt>
                <c:pt idx="17">
                  <c:v>0.61</c:v>
                </c:pt>
                <c:pt idx="18">
                  <c:v>0.62</c:v>
                </c:pt>
                <c:pt idx="19">
                  <c:v>0.62</c:v>
                </c:pt>
                <c:pt idx="20">
                  <c:v>0.62</c:v>
                </c:pt>
                <c:pt idx="21">
                  <c:v>0.62</c:v>
                </c:pt>
                <c:pt idx="22">
                  <c:v>0.63</c:v>
                </c:pt>
                <c:pt idx="23">
                  <c:v>0.63</c:v>
                </c:pt>
                <c:pt idx="24">
                  <c:v>0.64</c:v>
                </c:pt>
                <c:pt idx="25">
                  <c:v>0.64</c:v>
                </c:pt>
                <c:pt idx="26">
                  <c:v>0.66</c:v>
                </c:pt>
                <c:pt idx="27">
                  <c:v>0.66</c:v>
                </c:pt>
                <c:pt idx="28">
                  <c:v>0.66</c:v>
                </c:pt>
                <c:pt idx="29">
                  <c:v>0.67</c:v>
                </c:pt>
                <c:pt idx="30">
                  <c:v>0.68</c:v>
                </c:pt>
                <c:pt idx="31">
                  <c:v>0.68</c:v>
                </c:pt>
                <c:pt idx="32">
                  <c:v>0.68</c:v>
                </c:pt>
                <c:pt idx="33">
                  <c:v>0.69</c:v>
                </c:pt>
                <c:pt idx="34">
                  <c:v>0.7</c:v>
                </c:pt>
                <c:pt idx="35">
                  <c:v>0.71</c:v>
                </c:pt>
                <c:pt idx="36">
                  <c:v>0.73</c:v>
                </c:pt>
                <c:pt idx="37">
                  <c:v>0.74</c:v>
                </c:pt>
                <c:pt idx="38">
                  <c:v>0.75</c:v>
                </c:pt>
                <c:pt idx="39">
                  <c:v>0.76</c:v>
                </c:pt>
                <c:pt idx="40">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pt idx="16">
                  <c:v>0.63</c:v>
                </c:pt>
                <c:pt idx="17">
                  <c:v>0.63</c:v>
                </c:pt>
                <c:pt idx="18">
                  <c:v>0.63</c:v>
                </c:pt>
                <c:pt idx="19">
                  <c:v>0.63</c:v>
                </c:pt>
                <c:pt idx="20">
                  <c:v>0.63</c:v>
                </c:pt>
                <c:pt idx="21">
                  <c:v>0.63</c:v>
                </c:pt>
                <c:pt idx="22">
                  <c:v>0.63</c:v>
                </c:pt>
                <c:pt idx="23">
                  <c:v>0.63</c:v>
                </c:pt>
                <c:pt idx="24">
                  <c:v>0.63</c:v>
                </c:pt>
                <c:pt idx="25">
                  <c:v>0.63</c:v>
                </c:pt>
                <c:pt idx="26">
                  <c:v>0.63</c:v>
                </c:pt>
                <c:pt idx="27">
                  <c:v>0.63</c:v>
                </c:pt>
                <c:pt idx="28">
                  <c:v>0.63</c:v>
                </c:pt>
                <c:pt idx="29">
                  <c:v>0.63</c:v>
                </c:pt>
                <c:pt idx="30">
                  <c:v>0.63</c:v>
                </c:pt>
                <c:pt idx="31">
                  <c:v>0.63</c:v>
                </c:pt>
                <c:pt idx="32">
                  <c:v>0.63</c:v>
                </c:pt>
                <c:pt idx="33">
                  <c:v>0.63</c:v>
                </c:pt>
                <c:pt idx="34">
                  <c:v>0.63</c:v>
                </c:pt>
                <c:pt idx="35">
                  <c:v>0.63</c:v>
                </c:pt>
                <c:pt idx="36">
                  <c:v>0.63</c:v>
                </c:pt>
                <c:pt idx="37">
                  <c:v>0.63</c:v>
                </c:pt>
                <c:pt idx="38">
                  <c:v>0.63</c:v>
                </c:pt>
                <c:pt idx="39">
                  <c:v>0.63</c:v>
                </c:pt>
                <c:pt idx="40">
                  <c:v>0.63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0.57999999999999996</c:v>
                </c:pt>
                <c:pt idx="1">
                  <c:v>0.18</c:v>
                </c:pt>
                <c:pt idx="2">
                  <c:v>0.1</c:v>
                </c:pt>
                <c:pt idx="3">
                  <c:v>0.18</c:v>
                </c:pt>
                <c:pt idx="4">
                  <c:v>0.03</c:v>
                </c:pt>
                <c:pt idx="5">
                  <c:v>0.33</c:v>
                </c:pt>
                <c:pt idx="6">
                  <c:v>0.2</c:v>
                </c:pt>
                <c:pt idx="7">
                  <c:v>0.04</c:v>
                </c:pt>
                <c:pt idx="8">
                  <c:v>0.08</c:v>
                </c:pt>
                <c:pt idx="9">
                  <c:v>0.05</c:v>
                </c:pt>
                <c:pt idx="10">
                  <c:v>7.0000000000000007E-2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60</c:v>
                </c:pt>
                <c:pt idx="1">
                  <c:v>67</c:v>
                </c:pt>
                <c:pt idx="2">
                  <c:v>49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40</c:v>
                </c:pt>
                <c:pt idx="1">
                  <c:v>33</c:v>
                </c:pt>
                <c:pt idx="2">
                  <c:v>51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64</c:v>
                </c:pt>
                <c:pt idx="1">
                  <c:v>63</c:v>
                </c:pt>
                <c:pt idx="2">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18</c:v>
                </c:pt>
                <c:pt idx="1">
                  <c:v>18</c:v>
                </c:pt>
                <c:pt idx="2">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5703491223388279E-2"/>
          <c:y val="0.1284474107391152"/>
          <c:w val="0.5163897617607156"/>
          <c:h val="0.620639392339490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18</c:v>
                </c:pt>
                <c:pt idx="1">
                  <c:v>29</c:v>
                </c:pt>
                <c:pt idx="2">
                  <c:v>20</c:v>
                </c:pt>
                <c:pt idx="3">
                  <c:v>14</c:v>
                </c:pt>
                <c:pt idx="4">
                  <c:v>19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78.xml"/><Relationship Id="rId3" Type="http://schemas.openxmlformats.org/officeDocument/2006/relationships/image" Target="../media/image10.png"/><Relationship Id="rId7" Type="http://schemas.openxmlformats.org/officeDocument/2006/relationships/chart" Target="../charts/chart77.xml"/><Relationship Id="rId12" Type="http://schemas.openxmlformats.org/officeDocument/2006/relationships/chart" Target="../charts/chart8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6.xml"/><Relationship Id="rId11" Type="http://schemas.openxmlformats.org/officeDocument/2006/relationships/chart" Target="../charts/chart81.xml"/><Relationship Id="rId5" Type="http://schemas.openxmlformats.org/officeDocument/2006/relationships/chart" Target="../charts/chart75.xml"/><Relationship Id="rId10" Type="http://schemas.openxmlformats.org/officeDocument/2006/relationships/chart" Target="../charts/chart80.xml"/><Relationship Id="rId4" Type="http://schemas.openxmlformats.org/officeDocument/2006/relationships/image" Target="../media/image11.svg"/><Relationship Id="rId9" Type="http://schemas.openxmlformats.org/officeDocument/2006/relationships/chart" Target="../charts/chart79.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4.xml"/><Relationship Id="rId3" Type="http://schemas.openxmlformats.org/officeDocument/2006/relationships/image" Target="../media/image10.png"/><Relationship Id="rId7" Type="http://schemas.openxmlformats.org/officeDocument/2006/relationships/chart" Target="../charts/chart103.xml"/><Relationship Id="rId12" Type="http://schemas.openxmlformats.org/officeDocument/2006/relationships/chart" Target="../charts/chart108.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2.xml"/><Relationship Id="rId11" Type="http://schemas.openxmlformats.org/officeDocument/2006/relationships/chart" Target="../charts/chart107.xml"/><Relationship Id="rId5" Type="http://schemas.openxmlformats.org/officeDocument/2006/relationships/chart" Target="../charts/chart101.xml"/><Relationship Id="rId10" Type="http://schemas.openxmlformats.org/officeDocument/2006/relationships/chart" Target="../charts/chart106.xml"/><Relationship Id="rId4" Type="http://schemas.openxmlformats.org/officeDocument/2006/relationships/image" Target="../media/image11.svg"/><Relationship Id="rId9" Type="http://schemas.openxmlformats.org/officeDocument/2006/relationships/chart" Target="../charts/chart105.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7.xml"/><Relationship Id="rId3" Type="http://schemas.openxmlformats.org/officeDocument/2006/relationships/image" Target="../media/image10.png"/><Relationship Id="rId7" Type="http://schemas.openxmlformats.org/officeDocument/2006/relationships/chart" Target="../charts/chart116.xml"/><Relationship Id="rId12" Type="http://schemas.openxmlformats.org/officeDocument/2006/relationships/chart" Target="../charts/chart121.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5.xml"/><Relationship Id="rId11" Type="http://schemas.openxmlformats.org/officeDocument/2006/relationships/chart" Target="../charts/chart120.xml"/><Relationship Id="rId5" Type="http://schemas.openxmlformats.org/officeDocument/2006/relationships/chart" Target="../charts/chart114.xml"/><Relationship Id="rId10" Type="http://schemas.openxmlformats.org/officeDocument/2006/relationships/chart" Target="../charts/chart119.xml"/><Relationship Id="rId4" Type="http://schemas.openxmlformats.org/officeDocument/2006/relationships/image" Target="../media/image11.svg"/><Relationship Id="rId9" Type="http://schemas.openxmlformats.org/officeDocument/2006/relationships/chart" Target="../charts/chart118.xml"/></Relationships>
</file>

<file path=ppt/slides/_rels/slide37.xml.rels><?xml version="1.0" encoding="UTF-8" standalone="yes"?>
<Relationships xmlns="http://schemas.openxmlformats.org/package/2006/relationships"><Relationship Id="rId8" Type="http://schemas.openxmlformats.org/officeDocument/2006/relationships/chart" Target="../charts/chart125.xml"/><Relationship Id="rId3" Type="http://schemas.openxmlformats.org/officeDocument/2006/relationships/image" Target="../media/image10.png"/><Relationship Id="rId7" Type="http://schemas.openxmlformats.org/officeDocument/2006/relationships/chart" Target="../charts/chart124.xml"/><Relationship Id="rId12" Type="http://schemas.openxmlformats.org/officeDocument/2006/relationships/chart" Target="../charts/chart129.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3.xml"/><Relationship Id="rId11" Type="http://schemas.openxmlformats.org/officeDocument/2006/relationships/chart" Target="../charts/chart128.xml"/><Relationship Id="rId5" Type="http://schemas.openxmlformats.org/officeDocument/2006/relationships/chart" Target="../charts/chart122.xml"/><Relationship Id="rId10" Type="http://schemas.openxmlformats.org/officeDocument/2006/relationships/chart" Target="../charts/chart127.xml"/><Relationship Id="rId4" Type="http://schemas.openxmlformats.org/officeDocument/2006/relationships/image" Target="../media/image11.svg"/><Relationship Id="rId9" Type="http://schemas.openxmlformats.org/officeDocument/2006/relationships/chart" Target="../charts/chart126.xml"/></Relationships>
</file>

<file path=ppt/slides/_rels/slide38.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image" Target="../media/image10.png"/><Relationship Id="rId7" Type="http://schemas.openxmlformats.org/officeDocument/2006/relationships/chart" Target="../charts/chart132.xml"/><Relationship Id="rId12" Type="http://schemas.openxmlformats.org/officeDocument/2006/relationships/chart" Target="../charts/chart137.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1.xml"/><Relationship Id="rId11" Type="http://schemas.openxmlformats.org/officeDocument/2006/relationships/chart" Target="../charts/chart136.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image" Target="../media/image11.svg"/><Relationship Id="rId9" Type="http://schemas.openxmlformats.org/officeDocument/2006/relationships/chart" Target="../charts/chart134.xml"/></Relationships>
</file>

<file path=ppt/slides/_rels/slide39.xml.rels><?xml version="1.0" encoding="UTF-8" standalone="yes"?>
<Relationships xmlns="http://schemas.openxmlformats.org/package/2006/relationships"><Relationship Id="rId8" Type="http://schemas.openxmlformats.org/officeDocument/2006/relationships/chart" Target="../charts/chart141.xml"/><Relationship Id="rId3" Type="http://schemas.openxmlformats.org/officeDocument/2006/relationships/image" Target="../media/image10.png"/><Relationship Id="rId7" Type="http://schemas.openxmlformats.org/officeDocument/2006/relationships/chart" Target="../charts/chart140.xml"/><Relationship Id="rId12" Type="http://schemas.openxmlformats.org/officeDocument/2006/relationships/chart" Target="../charts/chart145.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9.xml"/><Relationship Id="rId11" Type="http://schemas.openxmlformats.org/officeDocument/2006/relationships/chart" Target="../charts/chart144.xml"/><Relationship Id="rId5" Type="http://schemas.openxmlformats.org/officeDocument/2006/relationships/chart" Target="../charts/chart138.xml"/><Relationship Id="rId10" Type="http://schemas.openxmlformats.org/officeDocument/2006/relationships/chart" Target="../charts/chart143.xml"/><Relationship Id="rId4" Type="http://schemas.openxmlformats.org/officeDocument/2006/relationships/image" Target="../media/image11.svg"/><Relationship Id="rId9" Type="http://schemas.openxmlformats.org/officeDocument/2006/relationships/chart" Target="../charts/chart142.xml"/></Relationships>
</file>

<file path=ppt/slides/_rels/slide40.xml.rels><?xml version="1.0" encoding="UTF-8" standalone="yes"?>
<Relationships xmlns="http://schemas.openxmlformats.org/package/2006/relationships"><Relationship Id="rId8" Type="http://schemas.openxmlformats.org/officeDocument/2006/relationships/chart" Target="../charts/chart149.xml"/><Relationship Id="rId3" Type="http://schemas.openxmlformats.org/officeDocument/2006/relationships/image" Target="../media/image10.png"/><Relationship Id="rId7" Type="http://schemas.openxmlformats.org/officeDocument/2006/relationships/chart" Target="../charts/chart148.xml"/><Relationship Id="rId12" Type="http://schemas.openxmlformats.org/officeDocument/2006/relationships/chart" Target="../charts/chart153.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7.xml"/><Relationship Id="rId11" Type="http://schemas.openxmlformats.org/officeDocument/2006/relationships/chart" Target="../charts/chart152.xml"/><Relationship Id="rId5" Type="http://schemas.openxmlformats.org/officeDocument/2006/relationships/chart" Target="../charts/chart146.xml"/><Relationship Id="rId10" Type="http://schemas.openxmlformats.org/officeDocument/2006/relationships/chart" Target="../charts/chart151.xml"/><Relationship Id="rId4" Type="http://schemas.openxmlformats.org/officeDocument/2006/relationships/image" Target="../media/image11.svg"/><Relationship Id="rId9" Type="http://schemas.openxmlformats.org/officeDocument/2006/relationships/chart" Target="../charts/chart150.xml"/></Relationships>
</file>

<file path=ppt/slides/_rels/slide41.xml.rels><?xml version="1.0" encoding="UTF-8" standalone="yes"?>
<Relationships xmlns="http://schemas.openxmlformats.org/package/2006/relationships"><Relationship Id="rId8" Type="http://schemas.openxmlformats.org/officeDocument/2006/relationships/chart" Target="../charts/chart157.xml"/><Relationship Id="rId3" Type="http://schemas.openxmlformats.org/officeDocument/2006/relationships/image" Target="../media/image10.png"/><Relationship Id="rId7" Type="http://schemas.openxmlformats.org/officeDocument/2006/relationships/chart" Target="../charts/chart156.xml"/><Relationship Id="rId12" Type="http://schemas.openxmlformats.org/officeDocument/2006/relationships/chart" Target="../charts/chart161.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5.xml"/><Relationship Id="rId11" Type="http://schemas.openxmlformats.org/officeDocument/2006/relationships/chart" Target="../charts/chart160.xml"/><Relationship Id="rId5" Type="http://schemas.openxmlformats.org/officeDocument/2006/relationships/chart" Target="../charts/chart154.xml"/><Relationship Id="rId10" Type="http://schemas.openxmlformats.org/officeDocument/2006/relationships/chart" Target="../charts/chart159.xml"/><Relationship Id="rId4" Type="http://schemas.openxmlformats.org/officeDocument/2006/relationships/image" Target="../media/image11.svg"/><Relationship Id="rId9" Type="http://schemas.openxmlformats.org/officeDocument/2006/relationships/chart" Target="../charts/chart158.xml"/></Relationships>
</file>

<file path=ppt/slides/_rels/slide42.xml.rels><?xml version="1.0" encoding="UTF-8" standalone="yes"?>
<Relationships xmlns="http://schemas.openxmlformats.org/package/2006/relationships"><Relationship Id="rId8" Type="http://schemas.openxmlformats.org/officeDocument/2006/relationships/chart" Target="../charts/chart165.xml"/><Relationship Id="rId3" Type="http://schemas.openxmlformats.org/officeDocument/2006/relationships/image" Target="../media/image10.png"/><Relationship Id="rId7" Type="http://schemas.openxmlformats.org/officeDocument/2006/relationships/chart" Target="../charts/chart164.xml"/><Relationship Id="rId12" Type="http://schemas.openxmlformats.org/officeDocument/2006/relationships/chart" Target="../charts/chart169.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3.xml"/><Relationship Id="rId11" Type="http://schemas.openxmlformats.org/officeDocument/2006/relationships/chart" Target="../charts/chart168.xml"/><Relationship Id="rId5" Type="http://schemas.openxmlformats.org/officeDocument/2006/relationships/chart" Target="../charts/chart162.xml"/><Relationship Id="rId10" Type="http://schemas.openxmlformats.org/officeDocument/2006/relationships/chart" Target="../charts/chart167.xml"/><Relationship Id="rId4" Type="http://schemas.openxmlformats.org/officeDocument/2006/relationships/image" Target="../media/image11.svg"/><Relationship Id="rId9" Type="http://schemas.openxmlformats.org/officeDocument/2006/relationships/chart" Target="../charts/chart16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12" Type="http://schemas.openxmlformats.org/officeDocument/2006/relationships/chart" Target="../charts/chart192.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11" Type="http://schemas.openxmlformats.org/officeDocument/2006/relationships/chart" Target="../charts/chart191.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6.xml"/><Relationship Id="rId3" Type="http://schemas.openxmlformats.org/officeDocument/2006/relationships/image" Target="../media/image10.png"/><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chart" Target="../charts/chart203.xml"/><Relationship Id="rId4" Type="http://schemas.openxmlformats.org/officeDocument/2006/relationships/image" Target="../media/image11.svg"/><Relationship Id="rId9"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04198" y="2465997"/>
            <a:ext cx="11199302" cy="8000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6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Kent and Medway Integrated Care System</a:t>
            </a:r>
            <a:endParaRPr lang="en-GB" sz="36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5E7F6734-6651-E288-034D-C148A347EB12}"/>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278094"/>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Kent and Medway Integrated Care System</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Kent and Medway Integrated Care System, 62,050</a:t>
            </a:r>
            <a:r>
              <a:rPr lang="en-GB" sz="1600" dirty="0"/>
              <a:t> questionnaires were sent out, and </a:t>
            </a:r>
            <a:r>
              <a:rPr lang="en-GB" sz="1600" b="1" dirty="0">
                <a:solidFill>
                  <a:srgbClr val="005EB8"/>
                </a:solidFill>
              </a:rPr>
              <a:t>21,779</a:t>
            </a:r>
            <a:r>
              <a:rPr lang="en-GB" sz="1600" dirty="0"/>
              <a:t> were returned completed. This represents a response rate of </a:t>
            </a:r>
            <a:r>
              <a:rPr lang="en-GB" sz="1600" b="1" dirty="0">
                <a:solidFill>
                  <a:srgbClr val="005EB8"/>
                </a:solidFill>
              </a:rPr>
              <a:t>35%</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3"/>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29466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94830639-54D3-00E1-6513-86A7F578438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38740894"/>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10386734"/>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8103447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55687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109109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118937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4290407512"/>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(21,476); ICS 2021 (25,714); ICS 2020 (22,442); PCN bases range from 167 to 1,063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9448698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26547543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827327742"/>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4121788608"/>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65292574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814843871"/>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67%</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75%</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755687648"/>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485338272"/>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916577987"/>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90506960"/>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06954496"/>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dirty="0">
                          <a:solidFill>
                            <a:schemeClr val="tx1"/>
                          </a:solidFill>
                          <a:effectLst/>
                          <a:latin typeface="+mn-lt"/>
                        </a:rPr>
                        <a:t>ASHFORD MEDICAL PARTNERSHIP PCN</a:t>
                      </a: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dirty="0">
                          <a:solidFill>
                            <a:schemeClr val="tx1"/>
                          </a:solidFill>
                          <a:effectLst/>
                          <a:latin typeface="+mn-lt"/>
                        </a:rPr>
                        <a:t>MEDWAY PENINSULA PCN</a:t>
                      </a: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dirty="0">
                          <a:solidFill>
                            <a:schemeClr val="tx1"/>
                          </a:solidFill>
                          <a:effectLst/>
                          <a:latin typeface="+mn-lt"/>
                        </a:rPr>
                        <a:t>SOUTH MAIDSTONE PCN</a:t>
                      </a: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dirty="0" err="1">
                          <a:solidFill>
                            <a:schemeClr val="tx1"/>
                          </a:solidFill>
                          <a:effectLst/>
                          <a:latin typeface="+mn-lt"/>
                        </a:rPr>
                        <a:t>LMN</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dirty="0">
                          <a:solidFill>
                            <a:schemeClr val="tx1"/>
                          </a:solidFill>
                          <a:effectLst/>
                          <a:latin typeface="+mn-lt"/>
                        </a:rPr>
                        <a:t>ROCHESTER PCN</a:t>
                      </a: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dirty="0">
                          <a:solidFill>
                            <a:schemeClr val="tx1"/>
                          </a:solidFill>
                          <a:effectLst/>
                          <a:latin typeface="+mn-lt"/>
                        </a:rPr>
                        <a:t>MEDWAY CENTRAL PCN</a:t>
                      </a: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dirty="0">
                          <a:solidFill>
                            <a:schemeClr val="tx1"/>
                          </a:solidFill>
                          <a:effectLst/>
                          <a:latin typeface="+mn-lt"/>
                        </a:rPr>
                        <a:t>GRAVESEND ALLIANCE PCN</a:t>
                      </a: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dirty="0">
                          <a:solidFill>
                            <a:schemeClr val="tx1"/>
                          </a:solidFill>
                          <a:effectLst/>
                          <a:latin typeface="+mn-lt"/>
                        </a:rPr>
                        <a:t>GARDEN CITY PCN</a:t>
                      </a: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dirty="0">
                          <a:solidFill>
                            <a:schemeClr val="tx1"/>
                          </a:solidFill>
                          <a:effectLst/>
                          <a:latin typeface="+mn-lt"/>
                        </a:rPr>
                        <a:t>TOTAL HEALTH EXCELLENCE WEST PCN</a:t>
                      </a: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dirty="0">
                          <a:solidFill>
                            <a:schemeClr val="tx1"/>
                          </a:solidFill>
                          <a:effectLst/>
                          <a:latin typeface="+mn-lt"/>
                        </a:rPr>
                        <a:t>MEDWAY SOUTH PCN</a:t>
                      </a: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dirty="0">
                          <a:solidFill>
                            <a:schemeClr val="tx1"/>
                          </a:solidFill>
                          <a:effectLst/>
                          <a:latin typeface="+mn-lt"/>
                        </a:rPr>
                        <a:t>THE MARSH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dirty="0">
                          <a:solidFill>
                            <a:schemeClr val="tx1"/>
                          </a:solidFill>
                          <a:effectLst/>
                          <a:latin typeface="+mn-lt"/>
                        </a:rPr>
                        <a:t>DARTFORD CENTRAL PCN</a:t>
                      </a: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dirty="0">
                          <a:solidFill>
                            <a:schemeClr val="tx1"/>
                          </a:solidFill>
                          <a:effectLst/>
                          <a:latin typeface="+mn-lt"/>
                        </a:rPr>
                        <a:t>GRAVESEND CENTRAL PCN</a:t>
                      </a: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dirty="0">
                          <a:solidFill>
                            <a:schemeClr val="tx1"/>
                          </a:solidFill>
                          <a:effectLst/>
                          <a:latin typeface="+mn-lt"/>
                        </a:rPr>
                        <a:t>SITTINGBOURNE PCN</a:t>
                      </a: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dirty="0" err="1">
                          <a:solidFill>
                            <a:schemeClr val="tx1"/>
                          </a:solidFill>
                          <a:effectLst/>
                          <a:latin typeface="+mn-lt"/>
                        </a:rPr>
                        <a:t>MALLING</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dirty="0">
                          <a:solidFill>
                            <a:schemeClr val="tx1"/>
                          </a:solidFill>
                          <a:effectLst/>
                          <a:latin typeface="+mn-lt"/>
                        </a:rPr>
                        <a:t>STROOD PCN</a:t>
                      </a: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dirty="0">
                          <a:solidFill>
                            <a:schemeClr val="tx1"/>
                          </a:solidFill>
                          <a:effectLst/>
                          <a:latin typeface="+mn-lt"/>
                        </a:rPr>
                        <a:t>SHEPPEY PCN</a:t>
                      </a: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dirty="0">
                          <a:solidFill>
                            <a:schemeClr val="tx1"/>
                          </a:solidFill>
                          <a:effectLst/>
                          <a:latin typeface="+mn-lt"/>
                        </a:rPr>
                        <a:t>SWANLEY &amp; RURAL PCN</a:t>
                      </a: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dirty="0">
                          <a:solidFill>
                            <a:schemeClr val="tx1"/>
                          </a:solidFill>
                          <a:effectLst/>
                          <a:latin typeface="+mn-lt"/>
                        </a:rPr>
                        <a:t>TOTAL HEALTH EXCELLENCE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dirty="0">
                          <a:solidFill>
                            <a:schemeClr val="tx1"/>
                          </a:solidFill>
                          <a:effectLst/>
                          <a:latin typeface="+mn-lt"/>
                        </a:rPr>
                        <a:t>MARGATE PCN</a:t>
                      </a: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dirty="0">
                          <a:solidFill>
                            <a:schemeClr val="tx1"/>
                          </a:solidFill>
                          <a:effectLst/>
                          <a:latin typeface="+mn-lt"/>
                        </a:rPr>
                        <a:t>RAMSGATE PCN</a:t>
                      </a: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dirty="0">
                          <a:solidFill>
                            <a:schemeClr val="tx1"/>
                          </a:solidFill>
                          <a:effectLst/>
                          <a:latin typeface="+mn-lt"/>
                        </a:rPr>
                        <a:t>DOVER TOWN PCN</a:t>
                      </a: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dirty="0">
                          <a:solidFill>
                            <a:schemeClr val="tx1"/>
                          </a:solidFill>
                          <a:effectLst/>
                          <a:latin typeface="+mn-lt"/>
                        </a:rPr>
                        <a:t>ABC PCN</a:t>
                      </a: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dirty="0">
                          <a:solidFill>
                            <a:schemeClr val="tx1"/>
                          </a:solidFill>
                          <a:effectLst/>
                          <a:latin typeface="+mn-lt"/>
                        </a:rPr>
                        <a:t>DARTFORD MODEL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dirty="0">
                          <a:solidFill>
                            <a:schemeClr val="tx1"/>
                          </a:solidFill>
                          <a:effectLst/>
                          <a:latin typeface="+mn-lt"/>
                        </a:rPr>
                        <a:t>GILLINGHAM SOUTH PCN</a:t>
                      </a: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dirty="0">
                          <a:solidFill>
                            <a:schemeClr val="tx1"/>
                          </a:solidFill>
                          <a:effectLst/>
                          <a:latin typeface="+mn-lt"/>
                        </a:rPr>
                        <a:t>CANTERBURY NORTH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dirty="0">
                          <a:solidFill>
                            <a:schemeClr val="tx1"/>
                          </a:solidFill>
                          <a:effectLst/>
                          <a:latin typeface="+mn-lt"/>
                        </a:rPr>
                        <a:t>FOLKESTONE HYTHE &amp; RURAL PCN</a:t>
                      </a: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dirty="0">
                          <a:solidFill>
                            <a:schemeClr val="tx1"/>
                          </a:solidFill>
                          <a:effectLst/>
                          <a:latin typeface="+mn-lt"/>
                        </a:rPr>
                        <a:t>MID KENT PCN</a:t>
                      </a: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dirty="0">
                          <a:solidFill>
                            <a:schemeClr val="tx1"/>
                          </a:solidFill>
                          <a:effectLst/>
                          <a:latin typeface="+mn-lt"/>
                        </a:rPr>
                        <a:t>CARE KENT PCN</a:t>
                      </a: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dirty="0">
                          <a:solidFill>
                            <a:schemeClr val="tx1"/>
                          </a:solidFill>
                          <a:effectLst/>
                          <a:latin typeface="+mn-lt"/>
                        </a:rPr>
                        <a:t>SEVENOAKS PCN</a:t>
                      </a: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dirty="0">
                          <a:solidFill>
                            <a:schemeClr val="tx1"/>
                          </a:solidFill>
                          <a:effectLst/>
                          <a:latin typeface="+mn-lt"/>
                        </a:rPr>
                        <a:t>MAIDSTONE CENTRAL PCN</a:t>
                      </a: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dirty="0">
                          <a:solidFill>
                            <a:schemeClr val="tx1"/>
                          </a:solidFill>
                          <a:effectLst/>
                          <a:latin typeface="+mn-lt"/>
                        </a:rPr>
                        <a:t>CANTERBURY SOUTH PCN</a:t>
                      </a: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dirty="0">
                          <a:solidFill>
                            <a:schemeClr val="tx1"/>
                          </a:solidFill>
                          <a:effectLst/>
                          <a:latin typeface="+mn-lt"/>
                        </a:rPr>
                        <a:t>THE RIDGE PCN</a:t>
                      </a: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dirty="0">
                          <a:solidFill>
                            <a:schemeClr val="tx1"/>
                          </a:solidFill>
                          <a:effectLst/>
                          <a:latin typeface="+mn-lt"/>
                        </a:rPr>
                        <a:t>DEAL &amp; SANDWICH PCN</a:t>
                      </a: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dirty="0">
                          <a:solidFill>
                            <a:schemeClr val="tx1"/>
                          </a:solidFill>
                          <a:effectLst/>
                          <a:latin typeface="+mn-lt"/>
                        </a:rPr>
                        <a:t>TUNBRIDGE WELLS PCN</a:t>
                      </a: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dirty="0">
                          <a:solidFill>
                            <a:schemeClr val="tx1"/>
                          </a:solidFill>
                          <a:effectLst/>
                          <a:latin typeface="+mn-lt"/>
                        </a:rPr>
                        <a:t>HERNE BAY PCN</a:t>
                      </a: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dirty="0">
                          <a:solidFill>
                            <a:schemeClr val="tx1"/>
                          </a:solidFill>
                          <a:effectLst/>
                          <a:latin typeface="+mn-lt"/>
                        </a:rPr>
                        <a:t>TONBRIDGE PCN</a:t>
                      </a: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dirty="0">
                          <a:solidFill>
                            <a:schemeClr val="tx1"/>
                          </a:solidFill>
                          <a:effectLst/>
                          <a:latin typeface="+mn-lt"/>
                        </a:rPr>
                        <a:t>MEDWAY RAINHAM PCN</a:t>
                      </a: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dirty="0">
                          <a:solidFill>
                            <a:schemeClr val="tx1"/>
                          </a:solidFill>
                          <a:effectLst/>
                          <a:latin typeface="+mn-lt"/>
                        </a:rPr>
                        <a:t>ASHFORD RURAL PCN</a:t>
                      </a: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dirty="0">
                          <a:solidFill>
                            <a:schemeClr val="tx1"/>
                          </a:solidFill>
                          <a:effectLst/>
                          <a:latin typeface="+mn-lt"/>
                        </a:rPr>
                        <a:t>WEALD PCN</a:t>
                      </a: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WHITSTABLE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625072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14974127"/>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(21,476); PCN bases range from 167 to 1,063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67073035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94815988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64AD724F-391E-A2A7-DC1C-6CEC871D5221}"/>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03510015"/>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03743898"/>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939255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7927729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1978494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63855691"/>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(20,823); ICS 2021 (24,849); ICS 2020 (22,150); PCN bases range from 160 to 1,037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255468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49152680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6559918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872037374"/>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943600633"/>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589596051"/>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1834377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75713427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00260180"/>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dirty="0" err="1">
                          <a:solidFill>
                            <a:schemeClr val="tx1"/>
                          </a:solidFill>
                          <a:effectLst/>
                          <a:latin typeface="+mn-lt"/>
                        </a:rPr>
                        <a:t>LMN</a:t>
                      </a:r>
                      <a:r>
                        <a:rPr lang="en-GB" sz="600" b="0" i="0" u="none" strike="noStrike" dirty="0">
                          <a:solidFill>
                            <a:schemeClr val="tx1"/>
                          </a:solidFill>
                          <a:effectLst/>
                          <a:latin typeface="+mn-lt"/>
                        </a:rPr>
                        <a:t> PCN</a:t>
                      </a: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dirty="0">
                          <a:solidFill>
                            <a:schemeClr val="tx1"/>
                          </a:solidFill>
                          <a:effectLst/>
                          <a:latin typeface="+mn-lt"/>
                        </a:rPr>
                        <a:t>ASHFORD MEDICAL PARTNERSHIP PCN</a:t>
                      </a: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dirty="0">
                          <a:solidFill>
                            <a:schemeClr val="tx1"/>
                          </a:solidFill>
                          <a:effectLst/>
                          <a:latin typeface="+mn-lt"/>
                        </a:rPr>
                        <a:t>TOTAL HEALTH EXCELLENCE WEST PCN</a:t>
                      </a: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dirty="0">
                          <a:solidFill>
                            <a:schemeClr val="tx1"/>
                          </a:solidFill>
                          <a:effectLst/>
                          <a:latin typeface="+mn-lt"/>
                        </a:rPr>
                        <a:t>MEDWAY PENINSULA PCN</a:t>
                      </a: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dirty="0">
                          <a:solidFill>
                            <a:schemeClr val="tx1"/>
                          </a:solidFill>
                          <a:effectLst/>
                          <a:latin typeface="+mn-lt"/>
                        </a:rPr>
                        <a:t>ROCHESTER PCN</a:t>
                      </a: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dirty="0">
                          <a:solidFill>
                            <a:schemeClr val="tx1"/>
                          </a:solidFill>
                          <a:effectLst/>
                          <a:latin typeface="+mn-lt"/>
                        </a:rPr>
                        <a:t>MEDWAY SOUTH PCN</a:t>
                      </a: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dirty="0">
                          <a:solidFill>
                            <a:schemeClr val="tx1"/>
                          </a:solidFill>
                          <a:effectLst/>
                          <a:latin typeface="+mn-lt"/>
                        </a:rPr>
                        <a:t>SOUTH MAIDSTONE PCN</a:t>
                      </a: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dirty="0">
                          <a:solidFill>
                            <a:schemeClr val="tx1"/>
                          </a:solidFill>
                          <a:effectLst/>
                          <a:latin typeface="+mn-lt"/>
                        </a:rPr>
                        <a:t>GRAVESEND ALLIANCE PCN</a:t>
                      </a: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dirty="0">
                          <a:solidFill>
                            <a:schemeClr val="tx1"/>
                          </a:solidFill>
                          <a:effectLst/>
                          <a:latin typeface="+mn-lt"/>
                        </a:rPr>
                        <a:t>SITTINGBOURNE PCN</a:t>
                      </a: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dirty="0">
                          <a:solidFill>
                            <a:schemeClr val="tx1"/>
                          </a:solidFill>
                          <a:effectLst/>
                          <a:latin typeface="+mn-lt"/>
                        </a:rPr>
                        <a:t>RAMSGATE PCN</a:t>
                      </a: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dirty="0">
                          <a:solidFill>
                            <a:schemeClr val="tx1"/>
                          </a:solidFill>
                          <a:effectLst/>
                          <a:latin typeface="+mn-lt"/>
                        </a:rPr>
                        <a:t>THE MARSH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dirty="0">
                          <a:solidFill>
                            <a:schemeClr val="tx1"/>
                          </a:solidFill>
                          <a:effectLst/>
                          <a:latin typeface="+mn-lt"/>
                        </a:rPr>
                        <a:t>GARDEN CITY PCN</a:t>
                      </a: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dirty="0">
                          <a:solidFill>
                            <a:schemeClr val="tx1"/>
                          </a:solidFill>
                          <a:effectLst/>
                          <a:latin typeface="+mn-lt"/>
                        </a:rPr>
                        <a:t>MARGATE PCN</a:t>
                      </a: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dirty="0">
                          <a:solidFill>
                            <a:schemeClr val="tx1"/>
                          </a:solidFill>
                          <a:effectLst/>
                          <a:latin typeface="+mn-lt"/>
                        </a:rPr>
                        <a:t>GRAVESEND CENTRAL PCN</a:t>
                      </a: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dirty="0">
                          <a:solidFill>
                            <a:schemeClr val="tx1"/>
                          </a:solidFill>
                          <a:effectLst/>
                          <a:latin typeface="+mn-lt"/>
                        </a:rPr>
                        <a:t>SHEPPEY PCN</a:t>
                      </a: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dirty="0" err="1">
                          <a:solidFill>
                            <a:schemeClr val="tx1"/>
                          </a:solidFill>
                          <a:effectLst/>
                          <a:latin typeface="+mn-lt"/>
                        </a:rPr>
                        <a:t>MALLING</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dirty="0">
                          <a:solidFill>
                            <a:schemeClr val="tx1"/>
                          </a:solidFill>
                          <a:effectLst/>
                          <a:latin typeface="+mn-lt"/>
                        </a:rPr>
                        <a:t>DARTFORD CENTRAL PCN</a:t>
                      </a: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dirty="0">
                          <a:solidFill>
                            <a:schemeClr val="tx1"/>
                          </a:solidFill>
                          <a:effectLst/>
                          <a:latin typeface="+mn-lt"/>
                        </a:rPr>
                        <a:t>DARTFORD MODEL PCN</a:t>
                      </a: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dirty="0">
                          <a:solidFill>
                            <a:schemeClr val="tx1"/>
                          </a:solidFill>
                          <a:effectLst/>
                          <a:latin typeface="+mn-lt"/>
                        </a:rPr>
                        <a:t>SWANLEY &amp; RURAL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dirty="0">
                          <a:solidFill>
                            <a:schemeClr val="tx1"/>
                          </a:solidFill>
                          <a:effectLst/>
                          <a:latin typeface="+mn-lt"/>
                        </a:rPr>
                        <a:t>CANTERBURY NORTH PCN</a:t>
                      </a: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dirty="0">
                          <a:solidFill>
                            <a:schemeClr val="tx1"/>
                          </a:solidFill>
                          <a:effectLst/>
                          <a:latin typeface="+mn-lt"/>
                        </a:rPr>
                        <a:t>MEDWAY CENTRAL PCN</a:t>
                      </a: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dirty="0">
                          <a:solidFill>
                            <a:schemeClr val="tx1"/>
                          </a:solidFill>
                          <a:effectLst/>
                          <a:latin typeface="+mn-lt"/>
                        </a:rPr>
                        <a:t>ABC PCN</a:t>
                      </a: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dirty="0">
                          <a:solidFill>
                            <a:schemeClr val="tx1"/>
                          </a:solidFill>
                          <a:effectLst/>
                          <a:latin typeface="+mn-lt"/>
                        </a:rPr>
                        <a:t>GILLINGHAM SOUTH PCN</a:t>
                      </a: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dirty="0">
                          <a:solidFill>
                            <a:schemeClr val="tx1"/>
                          </a:solidFill>
                          <a:effectLst/>
                          <a:latin typeface="+mn-lt"/>
                        </a:rPr>
                        <a:t>DEAL &amp; SANDWICH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dirty="0">
                          <a:solidFill>
                            <a:schemeClr val="tx1"/>
                          </a:solidFill>
                          <a:effectLst/>
                          <a:latin typeface="+mn-lt"/>
                        </a:rPr>
                        <a:t>TOTAL HEALTH EXCELLENCE EAST PCN</a:t>
                      </a: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dirty="0">
                          <a:solidFill>
                            <a:schemeClr val="tx1"/>
                          </a:solidFill>
                          <a:effectLst/>
                          <a:latin typeface="+mn-lt"/>
                        </a:rPr>
                        <a:t>DOVER TOWN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dirty="0">
                          <a:solidFill>
                            <a:schemeClr val="tx1"/>
                          </a:solidFill>
                          <a:effectLst/>
                          <a:latin typeface="+mn-lt"/>
                        </a:rPr>
                        <a:t>MID KENT PCN</a:t>
                      </a: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dirty="0">
                          <a:solidFill>
                            <a:schemeClr val="tx1"/>
                          </a:solidFill>
                          <a:effectLst/>
                          <a:latin typeface="+mn-lt"/>
                        </a:rPr>
                        <a:t>STROOD PCN</a:t>
                      </a: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dirty="0">
                          <a:solidFill>
                            <a:schemeClr val="tx1"/>
                          </a:solidFill>
                          <a:effectLst/>
                          <a:latin typeface="+mn-lt"/>
                        </a:rPr>
                        <a:t>HERNE BAY PCN</a:t>
                      </a: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dirty="0">
                          <a:solidFill>
                            <a:schemeClr val="tx1"/>
                          </a:solidFill>
                          <a:effectLst/>
                          <a:latin typeface="+mn-lt"/>
                        </a:rPr>
                        <a:t>SEVENOAKS PCN</a:t>
                      </a: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dirty="0">
                          <a:solidFill>
                            <a:schemeClr val="tx1"/>
                          </a:solidFill>
                          <a:effectLst/>
                          <a:latin typeface="+mn-lt"/>
                        </a:rPr>
                        <a:t>THE RIDGE PCN</a:t>
                      </a: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dirty="0">
                          <a:solidFill>
                            <a:schemeClr val="tx1"/>
                          </a:solidFill>
                          <a:effectLst/>
                          <a:latin typeface="+mn-lt"/>
                        </a:rPr>
                        <a:t>MAIDSTONE CENTRAL PCN</a:t>
                      </a: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dirty="0">
                          <a:solidFill>
                            <a:schemeClr val="tx1"/>
                          </a:solidFill>
                          <a:effectLst/>
                          <a:latin typeface="+mn-lt"/>
                        </a:rPr>
                        <a:t>TUNBRIDGE WELLS PCN</a:t>
                      </a: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dirty="0">
                          <a:solidFill>
                            <a:schemeClr val="tx1"/>
                          </a:solidFill>
                          <a:effectLst/>
                          <a:latin typeface="+mn-lt"/>
                        </a:rPr>
                        <a:t>FOLKESTONE HYTHE &amp; RURAL PCN</a:t>
                      </a: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dirty="0">
                          <a:solidFill>
                            <a:schemeClr val="tx1"/>
                          </a:solidFill>
                          <a:effectLst/>
                          <a:latin typeface="+mn-lt"/>
                        </a:rPr>
                        <a:t>CARE KENT PCN</a:t>
                      </a: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dirty="0">
                          <a:solidFill>
                            <a:schemeClr val="tx1"/>
                          </a:solidFill>
                          <a:effectLst/>
                          <a:latin typeface="+mn-lt"/>
                        </a:rPr>
                        <a:t>CANTERBURY SOUTH PCN</a:t>
                      </a: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dirty="0">
                          <a:solidFill>
                            <a:schemeClr val="tx1"/>
                          </a:solidFill>
                          <a:effectLst/>
                          <a:latin typeface="+mn-lt"/>
                        </a:rPr>
                        <a:t>MEDWAY RAINHAM PCN</a:t>
                      </a: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dirty="0">
                          <a:solidFill>
                            <a:schemeClr val="tx1"/>
                          </a:solidFill>
                          <a:effectLst/>
                          <a:latin typeface="+mn-lt"/>
                        </a:rPr>
                        <a:t>TONBRIDGE PCN</a:t>
                      </a: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dirty="0">
                          <a:solidFill>
                            <a:schemeClr val="tx1"/>
                          </a:solidFill>
                          <a:effectLst/>
                          <a:latin typeface="+mn-lt"/>
                        </a:rPr>
                        <a:t>ASHFORD RURAL PCN</a:t>
                      </a: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dirty="0">
                          <a:solidFill>
                            <a:schemeClr val="tx1"/>
                          </a:solidFill>
                          <a:effectLst/>
                          <a:latin typeface="+mn-lt"/>
                        </a:rPr>
                        <a:t>WHITSTABLE PCN</a:t>
                      </a: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WEALD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1310283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085318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46966052"/>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(20,823); PCN bases range from 160 to 1,037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0578154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35235483"/>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1354758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5418645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179955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929955312"/>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(20,706); ICS 2021 (25,034); ICS 2020 (22,522); PCN bases range from 162 to 1,030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8321388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1199754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684297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43216928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72239464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445681273"/>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9239854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75563665"/>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dirty="0">
                          <a:solidFill>
                            <a:schemeClr val="tx1"/>
                          </a:solidFill>
                          <a:effectLst/>
                          <a:latin typeface="+mn-lt"/>
                        </a:rPr>
                        <a:t>ASHFORD MEDICAL PARTNERSHIP PCN</a:t>
                      </a: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dirty="0" err="1">
                          <a:solidFill>
                            <a:schemeClr val="tx1"/>
                          </a:solidFill>
                          <a:effectLst/>
                          <a:latin typeface="+mn-lt"/>
                        </a:rPr>
                        <a:t>LMN</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dirty="0">
                          <a:solidFill>
                            <a:schemeClr val="tx1"/>
                          </a:solidFill>
                          <a:effectLst/>
                          <a:latin typeface="+mn-lt"/>
                        </a:rPr>
                        <a:t>MEDWAY PENINSULA PCN</a:t>
                      </a: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dirty="0">
                          <a:solidFill>
                            <a:schemeClr val="tx1"/>
                          </a:solidFill>
                          <a:effectLst/>
                          <a:latin typeface="+mn-lt"/>
                        </a:rPr>
                        <a:t>GRAVESEND ALLIANCE PCN</a:t>
                      </a: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dirty="0">
                          <a:solidFill>
                            <a:schemeClr val="tx1"/>
                          </a:solidFill>
                          <a:effectLst/>
                          <a:latin typeface="+mn-lt"/>
                        </a:rPr>
                        <a:t>ROCHESTER PCN</a:t>
                      </a: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dirty="0">
                          <a:solidFill>
                            <a:schemeClr val="tx1"/>
                          </a:solidFill>
                          <a:effectLst/>
                          <a:latin typeface="+mn-lt"/>
                        </a:rPr>
                        <a:t>GARDEN CITY PCN</a:t>
                      </a: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dirty="0">
                          <a:solidFill>
                            <a:schemeClr val="tx1"/>
                          </a:solidFill>
                          <a:effectLst/>
                          <a:latin typeface="+mn-lt"/>
                        </a:rPr>
                        <a:t>GRAVESEND CENTRAL PCN</a:t>
                      </a: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dirty="0">
                          <a:solidFill>
                            <a:schemeClr val="tx1"/>
                          </a:solidFill>
                          <a:effectLst/>
                          <a:latin typeface="+mn-lt"/>
                        </a:rPr>
                        <a:t>SOUTH MAIDSTONE PCN</a:t>
                      </a: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dirty="0">
                          <a:solidFill>
                            <a:schemeClr val="tx1"/>
                          </a:solidFill>
                          <a:effectLst/>
                          <a:latin typeface="+mn-lt"/>
                        </a:rPr>
                        <a:t>DARTFORD CENTRAL PCN</a:t>
                      </a: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dirty="0">
                          <a:solidFill>
                            <a:schemeClr val="tx1"/>
                          </a:solidFill>
                          <a:effectLst/>
                          <a:latin typeface="+mn-lt"/>
                        </a:rPr>
                        <a:t>MEDWAY CENTRAL PCN</a:t>
                      </a: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dirty="0" err="1">
                          <a:solidFill>
                            <a:schemeClr val="tx1"/>
                          </a:solidFill>
                          <a:effectLst/>
                          <a:latin typeface="+mn-lt"/>
                        </a:rPr>
                        <a:t>MALLING</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dirty="0">
                          <a:solidFill>
                            <a:schemeClr val="tx1"/>
                          </a:solidFill>
                          <a:effectLst/>
                          <a:latin typeface="+mn-lt"/>
                        </a:rPr>
                        <a:t>MARGATE PCN</a:t>
                      </a: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dirty="0">
                          <a:solidFill>
                            <a:schemeClr val="tx1"/>
                          </a:solidFill>
                          <a:effectLst/>
                          <a:latin typeface="+mn-lt"/>
                        </a:rPr>
                        <a:t>MEDWAY SOUTH PCN</a:t>
                      </a: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dirty="0">
                          <a:solidFill>
                            <a:schemeClr val="tx1"/>
                          </a:solidFill>
                          <a:effectLst/>
                          <a:latin typeface="+mn-lt"/>
                        </a:rPr>
                        <a:t>THE MARSH PCN</a:t>
                      </a: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dirty="0">
                          <a:solidFill>
                            <a:schemeClr val="tx1"/>
                          </a:solidFill>
                          <a:effectLst/>
                          <a:latin typeface="+mn-lt"/>
                        </a:rPr>
                        <a:t>DARTFORD MODEL PCN</a:t>
                      </a: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dirty="0">
                          <a:solidFill>
                            <a:schemeClr val="tx1"/>
                          </a:solidFill>
                          <a:effectLst/>
                          <a:latin typeface="+mn-lt"/>
                        </a:rPr>
                        <a:t>SITTINGBOURNE PCN</a:t>
                      </a: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dirty="0">
                          <a:solidFill>
                            <a:schemeClr val="tx1"/>
                          </a:solidFill>
                          <a:effectLst/>
                          <a:latin typeface="+mn-lt"/>
                        </a:rPr>
                        <a:t>TOTAL HEALTH EXCELLENCE EAST PCN</a:t>
                      </a: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dirty="0">
                          <a:solidFill>
                            <a:schemeClr val="tx1"/>
                          </a:solidFill>
                          <a:effectLst/>
                          <a:latin typeface="+mn-lt"/>
                        </a:rPr>
                        <a:t>SHEPPEY PCN</a:t>
                      </a: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dirty="0">
                          <a:solidFill>
                            <a:schemeClr val="tx1"/>
                          </a:solidFill>
                          <a:effectLst/>
                          <a:latin typeface="+mn-lt"/>
                        </a:rPr>
                        <a:t>RAMSGATE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dirty="0">
                          <a:solidFill>
                            <a:schemeClr val="tx1"/>
                          </a:solidFill>
                          <a:effectLst/>
                          <a:latin typeface="+mn-lt"/>
                        </a:rPr>
                        <a:t>STROOD PCN</a:t>
                      </a: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dirty="0">
                          <a:solidFill>
                            <a:schemeClr val="tx1"/>
                          </a:solidFill>
                          <a:effectLst/>
                          <a:latin typeface="+mn-lt"/>
                        </a:rPr>
                        <a:t>SWANLEY &amp; RURAL PCN</a:t>
                      </a: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dirty="0">
                          <a:solidFill>
                            <a:schemeClr val="tx1"/>
                          </a:solidFill>
                          <a:effectLst/>
                          <a:latin typeface="+mn-lt"/>
                        </a:rPr>
                        <a:t>TOTAL HEALTH EXCELLENCE WEST PCN</a:t>
                      </a: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dirty="0">
                          <a:solidFill>
                            <a:schemeClr val="tx1"/>
                          </a:solidFill>
                          <a:effectLst/>
                          <a:latin typeface="+mn-lt"/>
                        </a:rPr>
                        <a:t>DOVER TOWN PCN</a:t>
                      </a: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dirty="0">
                          <a:solidFill>
                            <a:schemeClr val="tx1"/>
                          </a:solidFill>
                          <a:effectLst/>
                          <a:latin typeface="+mn-lt"/>
                        </a:rPr>
                        <a:t>CARE KENT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dirty="0">
                          <a:solidFill>
                            <a:schemeClr val="tx1"/>
                          </a:solidFill>
                          <a:effectLst/>
                          <a:latin typeface="+mn-lt"/>
                        </a:rPr>
                        <a:t>MID KENT PCN</a:t>
                      </a: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dirty="0">
                          <a:solidFill>
                            <a:schemeClr val="tx1"/>
                          </a:solidFill>
                          <a:effectLst/>
                          <a:latin typeface="+mn-lt"/>
                        </a:rPr>
                        <a:t>CANTERBURY NORTH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dirty="0">
                          <a:solidFill>
                            <a:schemeClr val="tx1"/>
                          </a:solidFill>
                          <a:effectLst/>
                          <a:latin typeface="+mn-lt"/>
                        </a:rPr>
                        <a:t>SEVENOAKS PCN</a:t>
                      </a: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dirty="0">
                          <a:solidFill>
                            <a:schemeClr val="tx1"/>
                          </a:solidFill>
                          <a:effectLst/>
                          <a:latin typeface="+mn-lt"/>
                        </a:rPr>
                        <a:t>GILLINGHAM SOUTH PCN</a:t>
                      </a: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dirty="0">
                          <a:solidFill>
                            <a:schemeClr val="tx1"/>
                          </a:solidFill>
                          <a:effectLst/>
                          <a:latin typeface="+mn-lt"/>
                        </a:rPr>
                        <a:t>CANTERBURY SOUTH PCN</a:t>
                      </a: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dirty="0">
                          <a:solidFill>
                            <a:schemeClr val="tx1"/>
                          </a:solidFill>
                          <a:effectLst/>
                          <a:latin typeface="+mn-lt"/>
                        </a:rPr>
                        <a:t>ABC PCN</a:t>
                      </a: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dirty="0">
                          <a:solidFill>
                            <a:schemeClr val="tx1"/>
                          </a:solidFill>
                          <a:effectLst/>
                          <a:latin typeface="+mn-lt"/>
                        </a:rPr>
                        <a:t>FOLKESTONE HYTHE &amp; RURAL PCN</a:t>
                      </a: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dirty="0">
                          <a:solidFill>
                            <a:schemeClr val="tx1"/>
                          </a:solidFill>
                          <a:effectLst/>
                          <a:latin typeface="+mn-lt"/>
                        </a:rPr>
                        <a:t>DEAL &amp; SANDWICH PCN</a:t>
                      </a: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dirty="0">
                          <a:solidFill>
                            <a:schemeClr val="tx1"/>
                          </a:solidFill>
                          <a:effectLst/>
                          <a:latin typeface="+mn-lt"/>
                        </a:rPr>
                        <a:t>MEDWAY RAINHAM PCN</a:t>
                      </a: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dirty="0">
                          <a:solidFill>
                            <a:schemeClr val="tx1"/>
                          </a:solidFill>
                          <a:effectLst/>
                          <a:latin typeface="+mn-lt"/>
                        </a:rPr>
                        <a:t>MAIDSTONE CENTRAL PCN</a:t>
                      </a: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dirty="0">
                          <a:solidFill>
                            <a:schemeClr val="tx1"/>
                          </a:solidFill>
                          <a:effectLst/>
                          <a:latin typeface="+mn-lt"/>
                        </a:rPr>
                        <a:t>TUNBRIDGE WELLS PCN</a:t>
                      </a: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dirty="0">
                          <a:solidFill>
                            <a:schemeClr val="tx1"/>
                          </a:solidFill>
                          <a:effectLst/>
                          <a:latin typeface="+mn-lt"/>
                        </a:rPr>
                        <a:t>TONBRIDGE PCN</a:t>
                      </a: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dirty="0">
                          <a:solidFill>
                            <a:schemeClr val="tx1"/>
                          </a:solidFill>
                          <a:effectLst/>
                          <a:latin typeface="+mn-lt"/>
                        </a:rPr>
                        <a:t>THE RIDGE PCN</a:t>
                      </a: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dirty="0">
                          <a:solidFill>
                            <a:schemeClr val="tx1"/>
                          </a:solidFill>
                          <a:effectLst/>
                          <a:latin typeface="+mn-lt"/>
                        </a:rPr>
                        <a:t>HERNE BAY PCN</a:t>
                      </a: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dirty="0">
                          <a:solidFill>
                            <a:schemeClr val="tx1"/>
                          </a:solidFill>
                          <a:effectLst/>
                          <a:latin typeface="+mn-lt"/>
                        </a:rPr>
                        <a:t>WEALD PCN</a:t>
                      </a: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dirty="0">
                          <a:solidFill>
                            <a:schemeClr val="tx1"/>
                          </a:solidFill>
                          <a:effectLst/>
                          <a:latin typeface="+mn-lt"/>
                        </a:rPr>
                        <a:t>WHITSTABLE PCN</a:t>
                      </a: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ASHFORD RURAL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274771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15730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9180220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C8B34BED-4F9E-C41F-55DC-F8518FB0EF87}"/>
              </a:ext>
            </a:extLst>
          </p:cNvPr>
          <p:cNvGraphicFramePr>
            <a:graphicFrameLocks noGrp="1"/>
          </p:cNvGraphicFramePr>
          <p:nvPr>
            <p:extLst>
              <p:ext uri="{D42A27DB-BD31-4B8C-83A1-F6EECF244321}">
                <p14:modId xmlns:p14="http://schemas.microsoft.com/office/powerpoint/2010/main" val="207439142"/>
              </p:ext>
            </p:extLst>
          </p:nvPr>
        </p:nvGraphicFramePr>
        <p:xfrm>
          <a:off x="545473" y="5710987"/>
          <a:ext cx="9719644" cy="198120"/>
        </p:xfrm>
        <a:graphic>
          <a:graphicData uri="http://schemas.openxmlformats.org/drawingml/2006/table">
            <a:tbl>
              <a:tblPr firstRow="1" bandRow="1">
                <a:tableStyleId>{5C22544A-7EE6-4342-B048-85BDC9FD1C3A}</a:tableStyleId>
              </a:tblPr>
              <a:tblGrid>
                <a:gridCol w="9719644">
                  <a:extLst>
                    <a:ext uri="{9D8B030D-6E8A-4147-A177-3AD203B41FA5}">
                      <a16:colId xmlns:a16="http://schemas.microsoft.com/office/drawing/2014/main" val="20000"/>
                    </a:ext>
                  </a:extLst>
                </a:gridCol>
              </a:tblGrid>
              <a:tr h="168674">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(20,706); PCN bases range from 162 to 1,030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13A455A4-4EB5-D7B4-1D4F-6F310353E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35609991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150306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(21,441); PCN bases range from 162 to 1,061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8622151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679521691"/>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4563922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5057748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26673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6600374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27788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75744342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(11,417); ICS 2021 (11,513); ICS 2020 (8,137); PCN bases range from 100 to 582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6453767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43353917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7013346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698715983"/>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890246523"/>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355096350"/>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(40%).</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9440255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01071720"/>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dirty="0">
                          <a:solidFill>
                            <a:schemeClr val="tx1"/>
                          </a:solidFill>
                          <a:effectLst/>
                          <a:latin typeface="+mn-lt"/>
                        </a:rPr>
                        <a:t>MEDWAY PENINSULA PCN</a:t>
                      </a: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dirty="0">
                          <a:solidFill>
                            <a:schemeClr val="tx1"/>
                          </a:solidFill>
                          <a:effectLst/>
                          <a:latin typeface="+mn-lt"/>
                        </a:rPr>
                        <a:t>ASHFORD MEDICAL PARTNERSHIP PCN</a:t>
                      </a: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dirty="0" err="1">
                          <a:solidFill>
                            <a:schemeClr val="tx1"/>
                          </a:solidFill>
                          <a:effectLst/>
                          <a:latin typeface="+mn-lt"/>
                        </a:rPr>
                        <a:t>LMN</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dirty="0">
                          <a:solidFill>
                            <a:schemeClr val="tx1"/>
                          </a:solidFill>
                          <a:effectLst/>
                          <a:latin typeface="+mn-lt"/>
                        </a:rPr>
                        <a:t>GRAVESEND ALLIANCE PCN</a:t>
                      </a: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dirty="0">
                          <a:solidFill>
                            <a:schemeClr val="tx1"/>
                          </a:solidFill>
                          <a:effectLst/>
                          <a:latin typeface="+mn-lt"/>
                        </a:rPr>
                        <a:t>SOUTH MAIDSTONE PCN</a:t>
                      </a: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dirty="0">
                          <a:solidFill>
                            <a:schemeClr val="tx1"/>
                          </a:solidFill>
                          <a:effectLst/>
                          <a:latin typeface="+mn-lt"/>
                        </a:rPr>
                        <a:t>MEDWAY SOUTH PCN</a:t>
                      </a: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dirty="0">
                          <a:solidFill>
                            <a:schemeClr val="tx1"/>
                          </a:solidFill>
                          <a:effectLst/>
                          <a:latin typeface="+mn-lt"/>
                        </a:rPr>
                        <a:t>ROCHESTER PCN</a:t>
                      </a: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dirty="0">
                          <a:solidFill>
                            <a:schemeClr val="tx1"/>
                          </a:solidFill>
                          <a:effectLst/>
                          <a:latin typeface="+mn-lt"/>
                        </a:rPr>
                        <a:t>DARTFORD CENTRAL PCN</a:t>
                      </a: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dirty="0">
                          <a:solidFill>
                            <a:schemeClr val="tx1"/>
                          </a:solidFill>
                          <a:effectLst/>
                          <a:latin typeface="+mn-lt"/>
                        </a:rPr>
                        <a:t>THE MARSH PCN</a:t>
                      </a: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dirty="0">
                          <a:solidFill>
                            <a:schemeClr val="tx1"/>
                          </a:solidFill>
                          <a:effectLst/>
                          <a:latin typeface="+mn-lt"/>
                        </a:rPr>
                        <a:t>GRAVESEND CENTRAL PCN</a:t>
                      </a: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dirty="0">
                          <a:solidFill>
                            <a:schemeClr val="tx1"/>
                          </a:solidFill>
                          <a:effectLst/>
                          <a:latin typeface="+mn-lt"/>
                        </a:rPr>
                        <a:t>DARTFORD MODEL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dirty="0">
                          <a:solidFill>
                            <a:schemeClr val="tx1"/>
                          </a:solidFill>
                          <a:effectLst/>
                          <a:latin typeface="+mn-lt"/>
                        </a:rPr>
                        <a:t>STROOD PCN</a:t>
                      </a: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dirty="0">
                          <a:solidFill>
                            <a:schemeClr val="tx1"/>
                          </a:solidFill>
                          <a:effectLst/>
                          <a:latin typeface="+mn-lt"/>
                        </a:rPr>
                        <a:t>MEDWAY CENTRAL PCN</a:t>
                      </a: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dirty="0">
                          <a:solidFill>
                            <a:schemeClr val="tx1"/>
                          </a:solidFill>
                          <a:effectLst/>
                          <a:latin typeface="+mn-lt"/>
                        </a:rPr>
                        <a:t>GARDEN CITY PCN</a:t>
                      </a: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dirty="0">
                          <a:solidFill>
                            <a:schemeClr val="tx1"/>
                          </a:solidFill>
                          <a:effectLst/>
                          <a:latin typeface="+mn-lt"/>
                        </a:rPr>
                        <a:t>ABC PCN</a:t>
                      </a: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dirty="0" err="1">
                          <a:solidFill>
                            <a:schemeClr val="tx1"/>
                          </a:solidFill>
                          <a:effectLst/>
                          <a:latin typeface="+mn-lt"/>
                        </a:rPr>
                        <a:t>MALLING</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dirty="0">
                          <a:solidFill>
                            <a:schemeClr val="tx1"/>
                          </a:solidFill>
                          <a:effectLst/>
                          <a:latin typeface="+mn-lt"/>
                        </a:rPr>
                        <a:t>TOTAL HEALTH EXCELLENCE WEST PCN</a:t>
                      </a: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dirty="0">
                          <a:solidFill>
                            <a:schemeClr val="tx1"/>
                          </a:solidFill>
                          <a:effectLst/>
                          <a:latin typeface="+mn-lt"/>
                        </a:rPr>
                        <a:t>SWANLEY &amp; RURAL PCN</a:t>
                      </a: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dirty="0">
                          <a:solidFill>
                            <a:schemeClr val="tx1"/>
                          </a:solidFill>
                          <a:effectLst/>
                          <a:latin typeface="+mn-lt"/>
                        </a:rPr>
                        <a:t>SHEPPEY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dirty="0">
                          <a:solidFill>
                            <a:schemeClr val="tx1"/>
                          </a:solidFill>
                          <a:effectLst/>
                          <a:latin typeface="+mn-lt"/>
                        </a:rPr>
                        <a:t>RAMSGATE PCN</a:t>
                      </a: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dirty="0">
                          <a:solidFill>
                            <a:schemeClr val="tx1"/>
                          </a:solidFill>
                          <a:effectLst/>
                          <a:latin typeface="+mn-lt"/>
                        </a:rPr>
                        <a:t>CANTERBURY NORTH PCN</a:t>
                      </a: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dirty="0">
                          <a:solidFill>
                            <a:schemeClr val="tx1"/>
                          </a:solidFill>
                          <a:effectLst/>
                          <a:latin typeface="+mn-lt"/>
                        </a:rPr>
                        <a:t>SEVENOAKS PCN</a:t>
                      </a: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dirty="0">
                          <a:solidFill>
                            <a:schemeClr val="tx1"/>
                          </a:solidFill>
                          <a:effectLst/>
                          <a:latin typeface="+mn-lt"/>
                        </a:rPr>
                        <a:t>SITTINGBOURNE PCN</a:t>
                      </a: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dirty="0">
                          <a:solidFill>
                            <a:schemeClr val="tx1"/>
                          </a:solidFill>
                          <a:effectLst/>
                          <a:latin typeface="+mn-lt"/>
                        </a:rPr>
                        <a:t>TOTAL HEALTH EXCELLENCE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dirty="0">
                          <a:solidFill>
                            <a:schemeClr val="tx1"/>
                          </a:solidFill>
                          <a:effectLst/>
                          <a:latin typeface="+mn-lt"/>
                        </a:rPr>
                        <a:t>MAIDSTONE CENTRAL PCN</a:t>
                      </a: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dirty="0">
                          <a:solidFill>
                            <a:schemeClr val="tx1"/>
                          </a:solidFill>
                          <a:effectLst/>
                          <a:latin typeface="+mn-lt"/>
                        </a:rPr>
                        <a:t>MARGATE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dirty="0">
                          <a:solidFill>
                            <a:schemeClr val="tx1"/>
                          </a:solidFill>
                          <a:effectLst/>
                          <a:latin typeface="+mn-lt"/>
                        </a:rPr>
                        <a:t>DOVER TOWN PCN</a:t>
                      </a: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dirty="0">
                          <a:solidFill>
                            <a:schemeClr val="tx1"/>
                          </a:solidFill>
                          <a:effectLst/>
                          <a:latin typeface="+mn-lt"/>
                        </a:rPr>
                        <a:t>CARE KENT PCN</a:t>
                      </a: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dirty="0">
                          <a:solidFill>
                            <a:schemeClr val="tx1"/>
                          </a:solidFill>
                          <a:effectLst/>
                          <a:latin typeface="+mn-lt"/>
                        </a:rPr>
                        <a:t>GILLINGHAM SOUTH PCN</a:t>
                      </a: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dirty="0">
                          <a:solidFill>
                            <a:schemeClr val="tx1"/>
                          </a:solidFill>
                          <a:effectLst/>
                          <a:latin typeface="+mn-lt"/>
                        </a:rPr>
                        <a:t>FOLKESTONE HYTHE &amp; RURAL PCN</a:t>
                      </a: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dirty="0">
                          <a:solidFill>
                            <a:schemeClr val="tx1"/>
                          </a:solidFill>
                          <a:effectLst/>
                          <a:latin typeface="+mn-lt"/>
                        </a:rPr>
                        <a:t>CANTERBURY SOUTH PCN</a:t>
                      </a: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dirty="0">
                          <a:solidFill>
                            <a:schemeClr val="tx1"/>
                          </a:solidFill>
                          <a:effectLst/>
                          <a:latin typeface="+mn-lt"/>
                        </a:rPr>
                        <a:t>TUNBRIDGE WELLS PCN</a:t>
                      </a: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dirty="0">
                          <a:solidFill>
                            <a:schemeClr val="tx1"/>
                          </a:solidFill>
                          <a:effectLst/>
                          <a:latin typeface="+mn-lt"/>
                        </a:rPr>
                        <a:t>MID KENT PCN</a:t>
                      </a: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dirty="0">
                          <a:solidFill>
                            <a:schemeClr val="tx1"/>
                          </a:solidFill>
                          <a:effectLst/>
                          <a:latin typeface="+mn-lt"/>
                        </a:rPr>
                        <a:t>THE RIDGE PCN</a:t>
                      </a: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dirty="0">
                          <a:solidFill>
                            <a:schemeClr val="tx1"/>
                          </a:solidFill>
                          <a:effectLst/>
                          <a:latin typeface="+mn-lt"/>
                        </a:rPr>
                        <a:t>DEAL &amp; SANDWICH PCN</a:t>
                      </a: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dirty="0">
                          <a:solidFill>
                            <a:schemeClr val="tx1"/>
                          </a:solidFill>
                          <a:effectLst/>
                          <a:latin typeface="+mn-lt"/>
                        </a:rPr>
                        <a:t>MEDWAY RAINHAM PCN</a:t>
                      </a: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dirty="0">
                          <a:solidFill>
                            <a:schemeClr val="tx1"/>
                          </a:solidFill>
                          <a:effectLst/>
                          <a:latin typeface="+mn-lt"/>
                        </a:rPr>
                        <a:t>HERNE BAY PCN</a:t>
                      </a: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dirty="0">
                          <a:solidFill>
                            <a:schemeClr val="tx1"/>
                          </a:solidFill>
                          <a:effectLst/>
                          <a:latin typeface="+mn-lt"/>
                        </a:rPr>
                        <a:t>TONBRIDGE PCN</a:t>
                      </a: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dirty="0">
                          <a:solidFill>
                            <a:schemeClr val="tx1"/>
                          </a:solidFill>
                          <a:effectLst/>
                          <a:latin typeface="+mn-lt"/>
                        </a:rPr>
                        <a:t>WEALD PCN</a:t>
                      </a: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dirty="0">
                          <a:solidFill>
                            <a:schemeClr val="tx1"/>
                          </a:solidFill>
                          <a:effectLst/>
                          <a:latin typeface="+mn-lt"/>
                        </a:rPr>
                        <a:t>ASHFORD RURAL PCN</a:t>
                      </a: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WHITSTABLE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7505740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340760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3038760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(11,417); PCN bases range from 100 to 582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88186064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BDD7B62A-08F4-6F14-9B05-BB9A1D8CF3F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797512895"/>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48%</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400777610"/>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2660296467"/>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516718094"/>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239876375"/>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(16,255); PCN bases range from 122 to 807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2618997784"/>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34725903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38883773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3864380233"/>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571166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10488808"/>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6085868"/>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dirty="0">
                          <a:solidFill>
                            <a:schemeClr val="tx1"/>
                          </a:solidFill>
                          <a:effectLst/>
                          <a:latin typeface="+mn-lt"/>
                        </a:rPr>
                        <a:t>ASHFORD MEDICAL PARTNERSHIP PCN</a:t>
                      </a: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dirty="0">
                          <a:solidFill>
                            <a:schemeClr val="tx1"/>
                          </a:solidFill>
                          <a:effectLst/>
                          <a:latin typeface="+mn-lt"/>
                        </a:rPr>
                        <a:t>MEDWAY PENINSULA PCN</a:t>
                      </a: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dirty="0">
                          <a:solidFill>
                            <a:schemeClr val="tx1"/>
                          </a:solidFill>
                          <a:effectLst/>
                          <a:latin typeface="+mn-lt"/>
                        </a:rPr>
                        <a:t>ROCHESTER PCN</a:t>
                      </a: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dirty="0">
                          <a:solidFill>
                            <a:schemeClr val="tx1"/>
                          </a:solidFill>
                          <a:effectLst/>
                          <a:latin typeface="+mn-lt"/>
                        </a:rPr>
                        <a:t>MEDWAY SOUTH PCN</a:t>
                      </a: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dirty="0" err="1">
                          <a:solidFill>
                            <a:schemeClr val="tx1"/>
                          </a:solidFill>
                          <a:effectLst/>
                          <a:latin typeface="+mn-lt"/>
                        </a:rPr>
                        <a:t>LMN</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dirty="0">
                          <a:solidFill>
                            <a:schemeClr val="tx1"/>
                          </a:solidFill>
                          <a:effectLst/>
                          <a:latin typeface="+mn-lt"/>
                        </a:rPr>
                        <a:t>THE MARSH PCN</a:t>
                      </a: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dirty="0">
                          <a:solidFill>
                            <a:schemeClr val="tx1"/>
                          </a:solidFill>
                          <a:effectLst/>
                          <a:latin typeface="+mn-lt"/>
                        </a:rPr>
                        <a:t>SOUTH MAIDSTONE PCN</a:t>
                      </a: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dirty="0">
                          <a:solidFill>
                            <a:schemeClr val="tx1"/>
                          </a:solidFill>
                          <a:effectLst/>
                          <a:latin typeface="+mn-lt"/>
                        </a:rPr>
                        <a:t>GARDEN CITY PCN</a:t>
                      </a: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dirty="0">
                          <a:solidFill>
                            <a:schemeClr val="tx1"/>
                          </a:solidFill>
                          <a:effectLst/>
                          <a:latin typeface="+mn-lt"/>
                        </a:rPr>
                        <a:t>RAMSGATE PCN</a:t>
                      </a: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dirty="0">
                          <a:solidFill>
                            <a:schemeClr val="tx1"/>
                          </a:solidFill>
                          <a:effectLst/>
                          <a:latin typeface="+mn-lt"/>
                        </a:rPr>
                        <a:t>SHEPPEY PCN</a:t>
                      </a: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dirty="0">
                          <a:solidFill>
                            <a:schemeClr val="tx1"/>
                          </a:solidFill>
                          <a:effectLst/>
                          <a:latin typeface="+mn-lt"/>
                        </a:rPr>
                        <a:t>SITTINGBOURNE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dirty="0">
                          <a:solidFill>
                            <a:schemeClr val="tx1"/>
                          </a:solidFill>
                          <a:effectLst/>
                          <a:latin typeface="+mn-lt"/>
                        </a:rPr>
                        <a:t>MEDWAY CENTRAL PCN</a:t>
                      </a: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dirty="0">
                          <a:solidFill>
                            <a:schemeClr val="tx1"/>
                          </a:solidFill>
                          <a:effectLst/>
                          <a:latin typeface="+mn-lt"/>
                        </a:rPr>
                        <a:t>TOTAL HEALTH EXCELLENCE WEST PCN</a:t>
                      </a: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dirty="0">
                          <a:solidFill>
                            <a:schemeClr val="tx1"/>
                          </a:solidFill>
                          <a:effectLst/>
                          <a:latin typeface="+mn-lt"/>
                        </a:rPr>
                        <a:t>GRAVESEND ALLIANCE PCN</a:t>
                      </a: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dirty="0">
                          <a:solidFill>
                            <a:schemeClr val="tx1"/>
                          </a:solidFill>
                          <a:effectLst/>
                          <a:latin typeface="+mn-lt"/>
                        </a:rPr>
                        <a:t>TOTAL HEALTH EXCELLENCE EAST PCN</a:t>
                      </a: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dirty="0">
                          <a:solidFill>
                            <a:schemeClr val="tx1"/>
                          </a:solidFill>
                          <a:effectLst/>
                          <a:latin typeface="+mn-lt"/>
                        </a:rPr>
                        <a:t>MARGATE PCN</a:t>
                      </a: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dirty="0">
                          <a:solidFill>
                            <a:schemeClr val="tx1"/>
                          </a:solidFill>
                          <a:effectLst/>
                          <a:latin typeface="+mn-lt"/>
                        </a:rPr>
                        <a:t>SWANLEY &amp; RURAL PCN</a:t>
                      </a: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dirty="0">
                          <a:solidFill>
                            <a:schemeClr val="tx1"/>
                          </a:solidFill>
                          <a:effectLst/>
                          <a:latin typeface="+mn-lt"/>
                        </a:rPr>
                        <a:t>CANTERBURY NORTH PCN</a:t>
                      </a: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dirty="0">
                          <a:solidFill>
                            <a:schemeClr val="tx1"/>
                          </a:solidFill>
                          <a:effectLst/>
                          <a:latin typeface="+mn-lt"/>
                        </a:rPr>
                        <a:t>GRAVESEND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dirty="0">
                          <a:solidFill>
                            <a:schemeClr val="tx1"/>
                          </a:solidFill>
                          <a:effectLst/>
                          <a:latin typeface="+mn-lt"/>
                        </a:rPr>
                        <a:t>STROOD PCN</a:t>
                      </a: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dirty="0">
                          <a:solidFill>
                            <a:schemeClr val="tx1"/>
                          </a:solidFill>
                          <a:effectLst/>
                          <a:latin typeface="+mn-lt"/>
                        </a:rPr>
                        <a:t>GILLINGHAM SOUTH PCN</a:t>
                      </a: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dirty="0">
                          <a:solidFill>
                            <a:schemeClr val="tx1"/>
                          </a:solidFill>
                          <a:effectLst/>
                          <a:latin typeface="+mn-lt"/>
                        </a:rPr>
                        <a:t>MID KENT PCN</a:t>
                      </a: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dirty="0">
                          <a:solidFill>
                            <a:schemeClr val="tx1"/>
                          </a:solidFill>
                          <a:effectLst/>
                          <a:latin typeface="+mn-lt"/>
                        </a:rPr>
                        <a:t>FOLKESTONE HYTHE &amp; RURAL PCN</a:t>
                      </a: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dirty="0">
                          <a:solidFill>
                            <a:schemeClr val="tx1"/>
                          </a:solidFill>
                          <a:effectLst/>
                          <a:latin typeface="+mn-lt"/>
                        </a:rPr>
                        <a:t>THE RIDGE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dirty="0">
                          <a:solidFill>
                            <a:schemeClr val="tx1"/>
                          </a:solidFill>
                          <a:effectLst/>
                          <a:latin typeface="+mn-lt"/>
                        </a:rPr>
                        <a:t>DOVER TOWN PCN</a:t>
                      </a: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dirty="0">
                          <a:solidFill>
                            <a:schemeClr val="tx1"/>
                          </a:solidFill>
                          <a:effectLst/>
                          <a:latin typeface="+mn-lt"/>
                        </a:rPr>
                        <a:t>ABC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dirty="0" err="1">
                          <a:solidFill>
                            <a:schemeClr val="tx1"/>
                          </a:solidFill>
                          <a:effectLst/>
                          <a:latin typeface="+mn-lt"/>
                        </a:rPr>
                        <a:t>MALLING</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dirty="0">
                          <a:solidFill>
                            <a:schemeClr val="tx1"/>
                          </a:solidFill>
                          <a:effectLst/>
                          <a:latin typeface="+mn-lt"/>
                        </a:rPr>
                        <a:t>DARTFORD CENTRAL PCN</a:t>
                      </a: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dirty="0">
                          <a:solidFill>
                            <a:schemeClr val="tx1"/>
                          </a:solidFill>
                          <a:effectLst/>
                          <a:latin typeface="+mn-lt"/>
                        </a:rPr>
                        <a:t>CARE KENT PCN</a:t>
                      </a: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dirty="0">
                          <a:solidFill>
                            <a:schemeClr val="tx1"/>
                          </a:solidFill>
                          <a:effectLst/>
                          <a:latin typeface="+mn-lt"/>
                        </a:rPr>
                        <a:t>CANTERBURY SOUTH PCN</a:t>
                      </a: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dirty="0">
                          <a:solidFill>
                            <a:schemeClr val="tx1"/>
                          </a:solidFill>
                          <a:effectLst/>
                          <a:latin typeface="+mn-lt"/>
                        </a:rPr>
                        <a:t>DEAL &amp; SANDWICH PCN</a:t>
                      </a: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dirty="0">
                          <a:solidFill>
                            <a:schemeClr val="tx1"/>
                          </a:solidFill>
                          <a:effectLst/>
                          <a:latin typeface="+mn-lt"/>
                        </a:rPr>
                        <a:t>SEVENOAKS PCN</a:t>
                      </a: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dirty="0">
                          <a:solidFill>
                            <a:schemeClr val="tx1"/>
                          </a:solidFill>
                          <a:effectLst/>
                          <a:latin typeface="+mn-lt"/>
                        </a:rPr>
                        <a:t>TUNBRIDGE WELLS PCN</a:t>
                      </a: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dirty="0">
                          <a:solidFill>
                            <a:schemeClr val="tx1"/>
                          </a:solidFill>
                          <a:effectLst/>
                          <a:latin typeface="+mn-lt"/>
                        </a:rPr>
                        <a:t>DARTFORD MODEL PCN</a:t>
                      </a: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dirty="0">
                          <a:solidFill>
                            <a:schemeClr val="tx1"/>
                          </a:solidFill>
                          <a:effectLst/>
                          <a:latin typeface="+mn-lt"/>
                        </a:rPr>
                        <a:t>WHITSTABLE PCN</a:t>
                      </a: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dirty="0">
                          <a:solidFill>
                            <a:schemeClr val="tx1"/>
                          </a:solidFill>
                          <a:effectLst/>
                          <a:latin typeface="+mn-lt"/>
                        </a:rPr>
                        <a:t>MEDWAY RAINHAM PCN</a:t>
                      </a: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dirty="0">
                          <a:solidFill>
                            <a:schemeClr val="tx1"/>
                          </a:solidFill>
                          <a:effectLst/>
                          <a:latin typeface="+mn-lt"/>
                        </a:rPr>
                        <a:t>MAIDSTONE CENTRAL PCN</a:t>
                      </a: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dirty="0">
                          <a:solidFill>
                            <a:schemeClr val="tx1"/>
                          </a:solidFill>
                          <a:effectLst/>
                          <a:latin typeface="+mn-lt"/>
                        </a:rPr>
                        <a:t>ASHFORD RURAL PCN</a:t>
                      </a: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dirty="0">
                          <a:solidFill>
                            <a:schemeClr val="tx1"/>
                          </a:solidFill>
                          <a:effectLst/>
                          <a:latin typeface="+mn-lt"/>
                        </a:rPr>
                        <a:t>HERNE BAY PCN</a:t>
                      </a: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dirty="0">
                          <a:solidFill>
                            <a:schemeClr val="tx1"/>
                          </a:solidFill>
                          <a:effectLst/>
                          <a:latin typeface="+mn-lt"/>
                        </a:rPr>
                        <a:t>TONBRIDGE PCN</a:t>
                      </a: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WEALD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2721467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096048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04015051"/>
              </p:ext>
            </p:extLst>
          </p:nvPr>
        </p:nvGraphicFramePr>
        <p:xfrm>
          <a:off x="545472" y="5690193"/>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(16,255); PCN bases range from 122 to 807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405793120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4015203888"/>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292463572"/>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2297333015"/>
              </p:ext>
            </p:extLst>
          </p:nvPr>
        </p:nvGraphicFramePr>
        <p:xfrm>
          <a:off x="451013" y="5681324"/>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(17,395); PCN bases range from 137 to 990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3761034878"/>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2473014466"/>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4239288229"/>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346550744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33838794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25747971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4037093957"/>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509316" y="5352827"/>
            <a:ext cx="2899083" cy="123111"/>
          </a:xfrm>
          <a:prstGeom prst="rect">
            <a:avLst/>
          </a:prstGeom>
          <a:noFill/>
        </p:spPr>
        <p:txBody>
          <a:bodyPr wrap="square" lIns="0" tIns="0" rIns="0" bIns="0" rtlCol="0">
            <a:spAutoFit/>
          </a:bodyPr>
          <a:lstStyle/>
          <a:p>
            <a:pPr algn="l"/>
            <a:r>
              <a:rPr lang="en-GB" sz="800" dirty="0"/>
              <a:t>¹Excluding those who said 'I was not offered an appointment’ (15%)</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0668669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44947309"/>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dirty="0">
                          <a:solidFill>
                            <a:schemeClr val="tx1"/>
                          </a:solidFill>
                          <a:effectLst/>
                          <a:latin typeface="+mn-lt"/>
                        </a:rPr>
                        <a:t>SOUTH MAIDSTONE PCN</a:t>
                      </a: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dirty="0">
                          <a:solidFill>
                            <a:schemeClr val="tx1"/>
                          </a:solidFill>
                          <a:effectLst/>
                          <a:latin typeface="+mn-lt"/>
                        </a:rPr>
                        <a:t>ASHFORD MEDICAL PARTNERSHIP PCN</a:t>
                      </a: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dirty="0">
                          <a:solidFill>
                            <a:schemeClr val="tx1"/>
                          </a:solidFill>
                          <a:effectLst/>
                          <a:latin typeface="+mn-lt"/>
                        </a:rPr>
                        <a:t>GRAVESEND CENTRAL PCN</a:t>
                      </a: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dirty="0">
                          <a:solidFill>
                            <a:schemeClr val="tx1"/>
                          </a:solidFill>
                          <a:effectLst/>
                          <a:latin typeface="+mn-lt"/>
                        </a:rPr>
                        <a:t>MEDWAY PENINSULA PCN</a:t>
                      </a: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dirty="0" err="1">
                          <a:solidFill>
                            <a:schemeClr val="tx1"/>
                          </a:solidFill>
                          <a:effectLst/>
                          <a:latin typeface="+mn-lt"/>
                        </a:rPr>
                        <a:t>LMN</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dirty="0">
                          <a:solidFill>
                            <a:schemeClr val="tx1"/>
                          </a:solidFill>
                          <a:effectLst/>
                          <a:latin typeface="+mn-lt"/>
                        </a:rPr>
                        <a:t>ROCHESTER PCN</a:t>
                      </a: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dirty="0">
                          <a:solidFill>
                            <a:schemeClr val="tx1"/>
                          </a:solidFill>
                          <a:effectLst/>
                          <a:latin typeface="+mn-lt"/>
                        </a:rPr>
                        <a:t>GRAVESEND ALLIANCE PCN</a:t>
                      </a: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dirty="0">
                          <a:solidFill>
                            <a:schemeClr val="tx1"/>
                          </a:solidFill>
                          <a:effectLst/>
                          <a:latin typeface="+mn-lt"/>
                        </a:rPr>
                        <a:t>DARTFORD CENTRAL PCN</a:t>
                      </a: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dirty="0">
                          <a:solidFill>
                            <a:schemeClr val="tx1"/>
                          </a:solidFill>
                          <a:effectLst/>
                          <a:latin typeface="+mn-lt"/>
                        </a:rPr>
                        <a:t>DOVER TOWN PCN</a:t>
                      </a: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dirty="0">
                          <a:solidFill>
                            <a:schemeClr val="tx1"/>
                          </a:solidFill>
                          <a:effectLst/>
                          <a:latin typeface="+mn-lt"/>
                        </a:rPr>
                        <a:t>MEDWAY SOUTH PCN</a:t>
                      </a: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dirty="0">
                          <a:solidFill>
                            <a:schemeClr val="tx1"/>
                          </a:solidFill>
                          <a:effectLst/>
                          <a:latin typeface="+mn-lt"/>
                        </a:rPr>
                        <a:t>GARDEN CITY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dirty="0">
                          <a:solidFill>
                            <a:schemeClr val="tx1"/>
                          </a:solidFill>
                          <a:effectLst/>
                          <a:latin typeface="+mn-lt"/>
                        </a:rPr>
                        <a:t>THE MARSH PCN</a:t>
                      </a: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dirty="0">
                          <a:solidFill>
                            <a:schemeClr val="tx1"/>
                          </a:solidFill>
                          <a:effectLst/>
                          <a:latin typeface="+mn-lt"/>
                        </a:rPr>
                        <a:t>SWANLEY &amp; RURAL PCN</a:t>
                      </a: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dirty="0">
                          <a:solidFill>
                            <a:schemeClr val="tx1"/>
                          </a:solidFill>
                          <a:effectLst/>
                          <a:latin typeface="+mn-lt"/>
                        </a:rPr>
                        <a:t>GILLINGHAM SOUTH PCN</a:t>
                      </a: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dirty="0">
                          <a:solidFill>
                            <a:schemeClr val="tx1"/>
                          </a:solidFill>
                          <a:effectLst/>
                          <a:latin typeface="+mn-lt"/>
                        </a:rPr>
                        <a:t>MEDWAY CENTRAL PCN</a:t>
                      </a: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dirty="0">
                          <a:solidFill>
                            <a:schemeClr val="tx1"/>
                          </a:solidFill>
                          <a:effectLst/>
                          <a:latin typeface="+mn-lt"/>
                        </a:rPr>
                        <a:t>DARTFORD MODEL PCN</a:t>
                      </a: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dirty="0">
                          <a:solidFill>
                            <a:schemeClr val="tx1"/>
                          </a:solidFill>
                          <a:effectLst/>
                          <a:latin typeface="+mn-lt"/>
                        </a:rPr>
                        <a:t>SITTINGBOURNE PCN</a:t>
                      </a: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dirty="0">
                          <a:solidFill>
                            <a:schemeClr val="tx1"/>
                          </a:solidFill>
                          <a:effectLst/>
                          <a:latin typeface="+mn-lt"/>
                        </a:rPr>
                        <a:t>TOTAL HEALTH EXCELLENCE WEST PCN</a:t>
                      </a: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dirty="0">
                          <a:solidFill>
                            <a:schemeClr val="tx1"/>
                          </a:solidFill>
                          <a:effectLst/>
                          <a:latin typeface="+mn-lt"/>
                        </a:rPr>
                        <a:t>MARGATE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dirty="0" err="1">
                          <a:solidFill>
                            <a:schemeClr val="tx1"/>
                          </a:solidFill>
                          <a:effectLst/>
                          <a:latin typeface="+mn-lt"/>
                        </a:rPr>
                        <a:t>MALLING</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dirty="0">
                          <a:solidFill>
                            <a:schemeClr val="tx1"/>
                          </a:solidFill>
                          <a:effectLst/>
                          <a:latin typeface="+mn-lt"/>
                        </a:rPr>
                        <a:t>RAMSGATE PCN</a:t>
                      </a: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dirty="0">
                          <a:solidFill>
                            <a:schemeClr val="tx1"/>
                          </a:solidFill>
                          <a:effectLst/>
                          <a:latin typeface="+mn-lt"/>
                        </a:rPr>
                        <a:t>STROOD PCN</a:t>
                      </a: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dirty="0">
                          <a:solidFill>
                            <a:schemeClr val="tx1"/>
                          </a:solidFill>
                          <a:effectLst/>
                          <a:latin typeface="+mn-lt"/>
                        </a:rPr>
                        <a:t>CANTERBURY NORTH PCN</a:t>
                      </a: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dirty="0">
                          <a:solidFill>
                            <a:schemeClr val="tx1"/>
                          </a:solidFill>
                          <a:effectLst/>
                          <a:latin typeface="+mn-lt"/>
                        </a:rPr>
                        <a:t>MID KENT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dirty="0">
                          <a:solidFill>
                            <a:schemeClr val="tx1"/>
                          </a:solidFill>
                          <a:effectLst/>
                          <a:latin typeface="+mn-lt"/>
                        </a:rPr>
                        <a:t>TOTAL HEALTH EXCELLENCE EAST PCN</a:t>
                      </a: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dirty="0">
                          <a:solidFill>
                            <a:schemeClr val="tx1"/>
                          </a:solidFill>
                          <a:effectLst/>
                          <a:latin typeface="+mn-lt"/>
                        </a:rPr>
                        <a:t>MAIDSTONE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dirty="0">
                          <a:solidFill>
                            <a:schemeClr val="tx1"/>
                          </a:solidFill>
                          <a:effectLst/>
                          <a:latin typeface="+mn-lt"/>
                        </a:rPr>
                        <a:t>SHEPPEY PCN</a:t>
                      </a: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dirty="0">
                          <a:solidFill>
                            <a:schemeClr val="tx1"/>
                          </a:solidFill>
                          <a:effectLst/>
                          <a:latin typeface="+mn-lt"/>
                        </a:rPr>
                        <a:t>TUNBRIDGE WELLS PCN</a:t>
                      </a: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dirty="0">
                          <a:solidFill>
                            <a:schemeClr val="tx1"/>
                          </a:solidFill>
                          <a:effectLst/>
                          <a:latin typeface="+mn-lt"/>
                        </a:rPr>
                        <a:t>HERNE BAY PCN</a:t>
                      </a: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dirty="0">
                          <a:solidFill>
                            <a:schemeClr val="tx1"/>
                          </a:solidFill>
                          <a:effectLst/>
                          <a:latin typeface="+mn-lt"/>
                        </a:rPr>
                        <a:t>DEAL &amp; SANDWICH PCN</a:t>
                      </a: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dirty="0">
                          <a:solidFill>
                            <a:schemeClr val="tx1"/>
                          </a:solidFill>
                          <a:effectLst/>
                          <a:latin typeface="+mn-lt"/>
                        </a:rPr>
                        <a:t>ABC PCN</a:t>
                      </a: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dirty="0">
                          <a:solidFill>
                            <a:schemeClr val="tx1"/>
                          </a:solidFill>
                          <a:effectLst/>
                          <a:latin typeface="+mn-lt"/>
                        </a:rPr>
                        <a:t>FOLKESTONE HYTHE &amp; RURAL PCN</a:t>
                      </a: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dirty="0">
                          <a:solidFill>
                            <a:schemeClr val="tx1"/>
                          </a:solidFill>
                          <a:effectLst/>
                          <a:latin typeface="+mn-lt"/>
                        </a:rPr>
                        <a:t>CANTERBURY SOUTH PCN</a:t>
                      </a: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dirty="0">
                          <a:solidFill>
                            <a:schemeClr val="tx1"/>
                          </a:solidFill>
                          <a:effectLst/>
                          <a:latin typeface="+mn-lt"/>
                        </a:rPr>
                        <a:t>THE RIDGE PCN</a:t>
                      </a: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dirty="0">
                          <a:solidFill>
                            <a:schemeClr val="tx1"/>
                          </a:solidFill>
                          <a:effectLst/>
                          <a:latin typeface="+mn-lt"/>
                        </a:rPr>
                        <a:t>CARE KENT PCN</a:t>
                      </a: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dirty="0">
                          <a:solidFill>
                            <a:schemeClr val="tx1"/>
                          </a:solidFill>
                          <a:effectLst/>
                          <a:latin typeface="+mn-lt"/>
                        </a:rPr>
                        <a:t>TONBRIDGE PCN</a:t>
                      </a: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dirty="0">
                          <a:solidFill>
                            <a:schemeClr val="tx1"/>
                          </a:solidFill>
                          <a:effectLst/>
                          <a:latin typeface="+mn-lt"/>
                        </a:rPr>
                        <a:t>SEVENOAKS PCN</a:t>
                      </a: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dirty="0">
                          <a:solidFill>
                            <a:schemeClr val="tx1"/>
                          </a:solidFill>
                          <a:effectLst/>
                          <a:latin typeface="+mn-lt"/>
                        </a:rPr>
                        <a:t>MEDWAY RAINHAM PCN</a:t>
                      </a: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dirty="0">
                          <a:solidFill>
                            <a:schemeClr val="tx1"/>
                          </a:solidFill>
                          <a:effectLst/>
                          <a:latin typeface="+mn-lt"/>
                        </a:rPr>
                        <a:t>WEALD PCN</a:t>
                      </a: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dirty="0">
                          <a:solidFill>
                            <a:schemeClr val="tx1"/>
                          </a:solidFill>
                          <a:effectLst/>
                          <a:latin typeface="+mn-lt"/>
                        </a:rPr>
                        <a:t>WHITSTABLE PCN</a:t>
                      </a: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ASHFORD RURAL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6776008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58288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78206595"/>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(17,395); PCN bases range from 137 to 990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304953203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420743751"/>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(3,361)</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35718619"/>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71928411"/>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23291879"/>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56297784"/>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39405243"/>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3118304582"/>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(20,271); ICS 2021 (23,604); ICS 2020 (21,225); PCN bases range from 162 to 1,020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31021058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42149521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34804272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177426486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434163442"/>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285596554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799870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71725236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81598708"/>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dirty="0">
                          <a:solidFill>
                            <a:schemeClr val="tx1"/>
                          </a:solidFill>
                          <a:effectLst/>
                          <a:latin typeface="+mn-lt"/>
                        </a:rPr>
                        <a:t>ASHFORD MEDICAL PARTNERSHIP PCN</a:t>
                      </a: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dirty="0">
                          <a:solidFill>
                            <a:schemeClr val="tx1"/>
                          </a:solidFill>
                          <a:effectLst/>
                          <a:latin typeface="+mn-lt"/>
                        </a:rPr>
                        <a:t>MEDWAY PENINSULA PCN</a:t>
                      </a: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dirty="0">
                          <a:solidFill>
                            <a:schemeClr val="tx1"/>
                          </a:solidFill>
                          <a:effectLst/>
                          <a:latin typeface="+mn-lt"/>
                        </a:rPr>
                        <a:t>SOUTH MAIDSTONE PCN</a:t>
                      </a: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dirty="0">
                          <a:solidFill>
                            <a:schemeClr val="tx1"/>
                          </a:solidFill>
                          <a:effectLst/>
                          <a:latin typeface="+mn-lt"/>
                        </a:rPr>
                        <a:t>ROCHESTER PCN</a:t>
                      </a: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dirty="0">
                          <a:solidFill>
                            <a:schemeClr val="tx1"/>
                          </a:solidFill>
                          <a:effectLst/>
                          <a:latin typeface="+mn-lt"/>
                        </a:rPr>
                        <a:t>GRAVESEND ALLIANCE PCN</a:t>
                      </a: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dirty="0">
                          <a:solidFill>
                            <a:schemeClr val="tx1"/>
                          </a:solidFill>
                          <a:effectLst/>
                          <a:latin typeface="+mn-lt"/>
                        </a:rPr>
                        <a:t>GARDEN CITY PCN</a:t>
                      </a: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dirty="0">
                          <a:solidFill>
                            <a:schemeClr val="tx1"/>
                          </a:solidFill>
                          <a:effectLst/>
                          <a:latin typeface="+mn-lt"/>
                        </a:rPr>
                        <a:t>MEDWAY SOUTH PCN</a:t>
                      </a: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dirty="0">
                          <a:solidFill>
                            <a:schemeClr val="tx1"/>
                          </a:solidFill>
                          <a:effectLst/>
                          <a:latin typeface="+mn-lt"/>
                        </a:rPr>
                        <a:t>THE MARSH PCN</a:t>
                      </a: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dirty="0" err="1">
                          <a:solidFill>
                            <a:schemeClr val="tx1"/>
                          </a:solidFill>
                          <a:effectLst/>
                          <a:latin typeface="+mn-lt"/>
                        </a:rPr>
                        <a:t>LMN</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dirty="0">
                          <a:solidFill>
                            <a:schemeClr val="tx1"/>
                          </a:solidFill>
                          <a:effectLst/>
                          <a:latin typeface="+mn-lt"/>
                        </a:rPr>
                        <a:t>TOTAL HEALTH EXCELLENCE WEST PCN</a:t>
                      </a: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dirty="0">
                          <a:solidFill>
                            <a:schemeClr val="tx1"/>
                          </a:solidFill>
                          <a:effectLst/>
                          <a:latin typeface="+mn-lt"/>
                        </a:rPr>
                        <a:t>RAMSGATE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dirty="0">
                          <a:solidFill>
                            <a:schemeClr val="tx1"/>
                          </a:solidFill>
                          <a:effectLst/>
                          <a:latin typeface="+mn-lt"/>
                        </a:rPr>
                        <a:t>GRAVESEND CENTRAL PCN</a:t>
                      </a: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dirty="0">
                          <a:solidFill>
                            <a:schemeClr val="tx1"/>
                          </a:solidFill>
                          <a:effectLst/>
                          <a:latin typeface="+mn-lt"/>
                        </a:rPr>
                        <a:t>DARTFORD CENTRAL PCN</a:t>
                      </a: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dirty="0">
                          <a:solidFill>
                            <a:schemeClr val="tx1"/>
                          </a:solidFill>
                          <a:effectLst/>
                          <a:latin typeface="+mn-lt"/>
                        </a:rPr>
                        <a:t>SITTINGBOURNE PCN</a:t>
                      </a: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dirty="0">
                          <a:solidFill>
                            <a:schemeClr val="tx1"/>
                          </a:solidFill>
                          <a:effectLst/>
                          <a:latin typeface="+mn-lt"/>
                        </a:rPr>
                        <a:t>MEDWAY CENTRAL PCN</a:t>
                      </a: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dirty="0">
                          <a:solidFill>
                            <a:schemeClr val="tx1"/>
                          </a:solidFill>
                          <a:effectLst/>
                          <a:latin typeface="+mn-lt"/>
                        </a:rPr>
                        <a:t>SWANLEY &amp; RURAL PCN</a:t>
                      </a: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dirty="0">
                          <a:solidFill>
                            <a:schemeClr val="tx1"/>
                          </a:solidFill>
                          <a:effectLst/>
                          <a:latin typeface="+mn-lt"/>
                        </a:rPr>
                        <a:t>SHEPPEY PCN</a:t>
                      </a: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dirty="0" err="1">
                          <a:solidFill>
                            <a:schemeClr val="tx1"/>
                          </a:solidFill>
                          <a:effectLst/>
                          <a:latin typeface="+mn-lt"/>
                        </a:rPr>
                        <a:t>MALLING</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dirty="0">
                          <a:solidFill>
                            <a:schemeClr val="tx1"/>
                          </a:solidFill>
                          <a:effectLst/>
                          <a:latin typeface="+mn-lt"/>
                        </a:rPr>
                        <a:t>DOVER TOWN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dirty="0">
                          <a:solidFill>
                            <a:schemeClr val="tx1"/>
                          </a:solidFill>
                          <a:effectLst/>
                          <a:latin typeface="+mn-lt"/>
                        </a:rPr>
                        <a:t>TOTAL HEALTH EXCELLENCE EAST PCN</a:t>
                      </a: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dirty="0">
                          <a:solidFill>
                            <a:schemeClr val="tx1"/>
                          </a:solidFill>
                          <a:effectLst/>
                          <a:latin typeface="+mn-lt"/>
                        </a:rPr>
                        <a:t>MARGATE PCN</a:t>
                      </a: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dirty="0">
                          <a:solidFill>
                            <a:schemeClr val="tx1"/>
                          </a:solidFill>
                          <a:effectLst/>
                          <a:latin typeface="+mn-lt"/>
                        </a:rPr>
                        <a:t>DARTFORD MODEL PCN</a:t>
                      </a: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dirty="0">
                          <a:solidFill>
                            <a:schemeClr val="tx1"/>
                          </a:solidFill>
                          <a:effectLst/>
                          <a:latin typeface="+mn-lt"/>
                        </a:rPr>
                        <a:t>STROOD PCN</a:t>
                      </a: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dirty="0">
                          <a:solidFill>
                            <a:schemeClr val="tx1"/>
                          </a:solidFill>
                          <a:effectLst/>
                          <a:latin typeface="+mn-lt"/>
                        </a:rPr>
                        <a:t>ABC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dirty="0">
                          <a:solidFill>
                            <a:schemeClr val="tx1"/>
                          </a:solidFill>
                          <a:effectLst/>
                          <a:latin typeface="+mn-lt"/>
                        </a:rPr>
                        <a:t>CANTERBURY NORTH PCN</a:t>
                      </a: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dirty="0">
                          <a:solidFill>
                            <a:schemeClr val="tx1"/>
                          </a:solidFill>
                          <a:effectLst/>
                          <a:latin typeface="+mn-lt"/>
                        </a:rPr>
                        <a:t>MID KENT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dirty="0">
                          <a:solidFill>
                            <a:schemeClr val="tx1"/>
                          </a:solidFill>
                          <a:effectLst/>
                          <a:latin typeface="+mn-lt"/>
                        </a:rPr>
                        <a:t>GILLINGHAM SOUTH PCN</a:t>
                      </a: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dirty="0">
                          <a:solidFill>
                            <a:schemeClr val="tx1"/>
                          </a:solidFill>
                          <a:effectLst/>
                          <a:latin typeface="+mn-lt"/>
                        </a:rPr>
                        <a:t>CARE KENT PCN</a:t>
                      </a: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dirty="0">
                          <a:solidFill>
                            <a:schemeClr val="tx1"/>
                          </a:solidFill>
                          <a:effectLst/>
                          <a:latin typeface="+mn-lt"/>
                        </a:rPr>
                        <a:t>THE RIDGE PCN</a:t>
                      </a: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dirty="0">
                          <a:solidFill>
                            <a:schemeClr val="tx1"/>
                          </a:solidFill>
                          <a:effectLst/>
                          <a:latin typeface="+mn-lt"/>
                        </a:rPr>
                        <a:t>SEVENOAKS PCN</a:t>
                      </a: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dirty="0">
                          <a:solidFill>
                            <a:schemeClr val="tx1"/>
                          </a:solidFill>
                          <a:effectLst/>
                          <a:latin typeface="+mn-lt"/>
                        </a:rPr>
                        <a:t>DEAL &amp; SANDWICH PCN</a:t>
                      </a: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dirty="0">
                          <a:solidFill>
                            <a:schemeClr val="tx1"/>
                          </a:solidFill>
                          <a:effectLst/>
                          <a:latin typeface="+mn-lt"/>
                        </a:rPr>
                        <a:t>FOLKESTONE HYTHE &amp; RURAL PCN</a:t>
                      </a: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dirty="0">
                          <a:solidFill>
                            <a:schemeClr val="tx1"/>
                          </a:solidFill>
                          <a:effectLst/>
                          <a:latin typeface="+mn-lt"/>
                        </a:rPr>
                        <a:t>MAIDSTONE CENTRAL PCN</a:t>
                      </a: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dirty="0">
                          <a:solidFill>
                            <a:schemeClr val="tx1"/>
                          </a:solidFill>
                          <a:effectLst/>
                          <a:latin typeface="+mn-lt"/>
                        </a:rPr>
                        <a:t>TUNBRIDGE WELLS PCN</a:t>
                      </a: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dirty="0">
                          <a:solidFill>
                            <a:schemeClr val="tx1"/>
                          </a:solidFill>
                          <a:effectLst/>
                          <a:latin typeface="+mn-lt"/>
                        </a:rPr>
                        <a:t>HERNE BAY PCN</a:t>
                      </a: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dirty="0">
                          <a:solidFill>
                            <a:schemeClr val="tx1"/>
                          </a:solidFill>
                          <a:effectLst/>
                          <a:latin typeface="+mn-lt"/>
                        </a:rPr>
                        <a:t>CANTERBURY SOUTH PCN</a:t>
                      </a: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dirty="0">
                          <a:solidFill>
                            <a:schemeClr val="tx1"/>
                          </a:solidFill>
                          <a:effectLst/>
                          <a:latin typeface="+mn-lt"/>
                        </a:rPr>
                        <a:t>MEDWAY RAINHAM PCN</a:t>
                      </a: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dirty="0">
                          <a:solidFill>
                            <a:schemeClr val="tx1"/>
                          </a:solidFill>
                          <a:effectLst/>
                          <a:latin typeface="+mn-lt"/>
                        </a:rPr>
                        <a:t>TONBRIDGE PCN</a:t>
                      </a: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dirty="0">
                          <a:solidFill>
                            <a:schemeClr val="tx1"/>
                          </a:solidFill>
                          <a:effectLst/>
                          <a:latin typeface="+mn-lt"/>
                        </a:rPr>
                        <a:t>WHITSTABLE PCN</a:t>
                      </a: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dirty="0">
                          <a:solidFill>
                            <a:schemeClr val="tx1"/>
                          </a:solidFill>
                          <a:effectLst/>
                          <a:latin typeface="+mn-lt"/>
                        </a:rPr>
                        <a:t>ASHFORD RURAL PCN</a:t>
                      </a: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WEALD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543956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619183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04008564"/>
              </p:ext>
            </p:extLst>
          </p:nvPr>
        </p:nvGraphicFramePr>
        <p:xfrm>
          <a:off x="532734" y="5710935"/>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(20,271); PCN bases range from 162 to 1,020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00730845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06273186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660582892"/>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1246321764"/>
              </p:ext>
            </p:extLst>
          </p:nvPr>
        </p:nvGraphicFramePr>
        <p:xfrm>
          <a:off x="800599" y="5584407"/>
          <a:ext cx="8301198" cy="273543"/>
        </p:xfrm>
        <a:graphic>
          <a:graphicData uri="http://schemas.openxmlformats.org/drawingml/2006/table">
            <a:tbl>
              <a:tblPr firstRow="1" bandRow="1">
                <a:tableStyleId>{5C22544A-7EE6-4342-B048-85BDC9FD1C3A}</a:tableStyleId>
              </a:tblPr>
              <a:tblGrid>
                <a:gridCol w="830119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(20,130); PCN bases range from 159 to 1,010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3141628644"/>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15379202"/>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80600378"/>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92101055"/>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22067921"/>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10515604"/>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3055194474"/>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(19,477); PCN bases range from 154 to 996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35912414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14746864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24332879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2929737713"/>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6623873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33400431"/>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dirty="0">
                          <a:solidFill>
                            <a:schemeClr val="tx1"/>
                          </a:solidFill>
                          <a:effectLst/>
                          <a:latin typeface="+mn-lt"/>
                        </a:rPr>
                        <a:t>ASHFORD MEDICAL PARTNERSHIP PCN</a:t>
                      </a: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dirty="0">
                          <a:solidFill>
                            <a:schemeClr val="tx1"/>
                          </a:solidFill>
                          <a:effectLst/>
                          <a:latin typeface="+mn-lt"/>
                        </a:rPr>
                        <a:t>SOUTH MAIDSTONE PCN</a:t>
                      </a: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dirty="0">
                          <a:solidFill>
                            <a:schemeClr val="tx1"/>
                          </a:solidFill>
                          <a:effectLst/>
                          <a:latin typeface="+mn-lt"/>
                        </a:rPr>
                        <a:t>MEDWAY PENINSULA PCN</a:t>
                      </a: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dirty="0">
                          <a:solidFill>
                            <a:schemeClr val="tx1"/>
                          </a:solidFill>
                          <a:effectLst/>
                          <a:latin typeface="+mn-lt"/>
                        </a:rPr>
                        <a:t>GARDEN CITY PCN</a:t>
                      </a: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dirty="0">
                          <a:solidFill>
                            <a:schemeClr val="tx1"/>
                          </a:solidFill>
                          <a:effectLst/>
                          <a:latin typeface="+mn-lt"/>
                        </a:rPr>
                        <a:t>GRAVESEND ALLIANCE PCN</a:t>
                      </a: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dirty="0">
                          <a:solidFill>
                            <a:schemeClr val="tx1"/>
                          </a:solidFill>
                          <a:effectLst/>
                          <a:latin typeface="+mn-lt"/>
                        </a:rPr>
                        <a:t>DARTFORD CENTRAL PCN</a:t>
                      </a: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dirty="0">
                          <a:solidFill>
                            <a:schemeClr val="tx1"/>
                          </a:solidFill>
                          <a:effectLst/>
                          <a:latin typeface="+mn-lt"/>
                        </a:rPr>
                        <a:t>SITTINGBOURNE PCN</a:t>
                      </a: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dirty="0">
                          <a:solidFill>
                            <a:schemeClr val="tx1"/>
                          </a:solidFill>
                          <a:effectLst/>
                          <a:latin typeface="+mn-lt"/>
                        </a:rPr>
                        <a:t>CANTERBURY NORTH PCN</a:t>
                      </a: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dirty="0">
                          <a:solidFill>
                            <a:schemeClr val="tx1"/>
                          </a:solidFill>
                          <a:effectLst/>
                          <a:latin typeface="+mn-lt"/>
                        </a:rPr>
                        <a:t>MID KENT PCN</a:t>
                      </a: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dirty="0" err="1">
                          <a:solidFill>
                            <a:schemeClr val="tx1"/>
                          </a:solidFill>
                          <a:effectLst/>
                          <a:latin typeface="+mn-lt"/>
                        </a:rPr>
                        <a:t>MALLING</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dirty="0">
                          <a:solidFill>
                            <a:schemeClr val="tx1"/>
                          </a:solidFill>
                          <a:effectLst/>
                          <a:latin typeface="+mn-lt"/>
                        </a:rPr>
                        <a:t>TOTAL HEALTH EXCELLENCE EAST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dirty="0">
                          <a:solidFill>
                            <a:schemeClr val="tx1"/>
                          </a:solidFill>
                          <a:effectLst/>
                          <a:latin typeface="+mn-lt"/>
                        </a:rPr>
                        <a:t>GILLINGHAM SOUTH PCN</a:t>
                      </a: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dirty="0" err="1">
                          <a:solidFill>
                            <a:schemeClr val="tx1"/>
                          </a:solidFill>
                          <a:effectLst/>
                          <a:latin typeface="+mn-lt"/>
                        </a:rPr>
                        <a:t>LMN</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dirty="0">
                          <a:solidFill>
                            <a:schemeClr val="tx1"/>
                          </a:solidFill>
                          <a:effectLst/>
                          <a:latin typeface="+mn-lt"/>
                        </a:rPr>
                        <a:t>FOLKESTONE HYTHE &amp; RURAL PCN</a:t>
                      </a: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dirty="0">
                          <a:solidFill>
                            <a:schemeClr val="tx1"/>
                          </a:solidFill>
                          <a:effectLst/>
                          <a:latin typeface="+mn-lt"/>
                        </a:rPr>
                        <a:t>RAMSGATE PCN</a:t>
                      </a: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dirty="0">
                          <a:solidFill>
                            <a:schemeClr val="tx1"/>
                          </a:solidFill>
                          <a:effectLst/>
                          <a:latin typeface="+mn-lt"/>
                        </a:rPr>
                        <a:t>MEDWAY SOUTH PCN</a:t>
                      </a: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dirty="0">
                          <a:solidFill>
                            <a:schemeClr val="tx1"/>
                          </a:solidFill>
                          <a:effectLst/>
                          <a:latin typeface="+mn-lt"/>
                        </a:rPr>
                        <a:t>MEDWAY CENTRAL PCN</a:t>
                      </a: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dirty="0">
                          <a:solidFill>
                            <a:schemeClr val="tx1"/>
                          </a:solidFill>
                          <a:effectLst/>
                          <a:latin typeface="+mn-lt"/>
                        </a:rPr>
                        <a:t>THE RIDGE PCN</a:t>
                      </a: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dirty="0">
                          <a:solidFill>
                            <a:schemeClr val="tx1"/>
                          </a:solidFill>
                          <a:effectLst/>
                          <a:latin typeface="+mn-lt"/>
                        </a:rPr>
                        <a:t>SHEPPEY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dirty="0">
                          <a:solidFill>
                            <a:schemeClr val="tx1"/>
                          </a:solidFill>
                          <a:effectLst/>
                          <a:latin typeface="+mn-lt"/>
                        </a:rPr>
                        <a:t>GRAVESEND CENTRAL PCN</a:t>
                      </a: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dirty="0">
                          <a:solidFill>
                            <a:schemeClr val="tx1"/>
                          </a:solidFill>
                          <a:effectLst/>
                          <a:latin typeface="+mn-lt"/>
                        </a:rPr>
                        <a:t>STROOD PCN</a:t>
                      </a: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dirty="0">
                          <a:solidFill>
                            <a:schemeClr val="tx1"/>
                          </a:solidFill>
                          <a:effectLst/>
                          <a:latin typeface="+mn-lt"/>
                        </a:rPr>
                        <a:t>SWANLEY &amp; RURAL PCN</a:t>
                      </a: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dirty="0">
                          <a:solidFill>
                            <a:schemeClr val="tx1"/>
                          </a:solidFill>
                          <a:effectLst/>
                          <a:latin typeface="+mn-lt"/>
                        </a:rPr>
                        <a:t>MARGATE PCN</a:t>
                      </a: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dirty="0">
                          <a:solidFill>
                            <a:schemeClr val="tx1"/>
                          </a:solidFill>
                          <a:effectLst/>
                          <a:latin typeface="+mn-lt"/>
                        </a:rPr>
                        <a:t>DARTFORD MODEL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dirty="0">
                          <a:solidFill>
                            <a:schemeClr val="tx1"/>
                          </a:solidFill>
                          <a:effectLst/>
                          <a:latin typeface="+mn-lt"/>
                        </a:rPr>
                        <a:t>SEVENOAKS PCN</a:t>
                      </a: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dirty="0">
                          <a:solidFill>
                            <a:schemeClr val="tx1"/>
                          </a:solidFill>
                          <a:effectLst/>
                          <a:latin typeface="+mn-lt"/>
                        </a:rPr>
                        <a:t>CARE KENT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dirty="0">
                          <a:solidFill>
                            <a:schemeClr val="tx1"/>
                          </a:solidFill>
                          <a:effectLst/>
                          <a:latin typeface="+mn-lt"/>
                        </a:rPr>
                        <a:t>MAIDSTONE CENTRAL PCN</a:t>
                      </a: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dirty="0">
                          <a:solidFill>
                            <a:schemeClr val="tx1"/>
                          </a:solidFill>
                          <a:effectLst/>
                          <a:latin typeface="+mn-lt"/>
                        </a:rPr>
                        <a:t>ROCHESTER PCN</a:t>
                      </a: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dirty="0">
                          <a:solidFill>
                            <a:schemeClr val="tx1"/>
                          </a:solidFill>
                          <a:effectLst/>
                          <a:latin typeface="+mn-lt"/>
                        </a:rPr>
                        <a:t>ABC PCN</a:t>
                      </a: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dirty="0">
                          <a:solidFill>
                            <a:schemeClr val="tx1"/>
                          </a:solidFill>
                          <a:effectLst/>
                          <a:latin typeface="+mn-lt"/>
                        </a:rPr>
                        <a:t>TOTAL HEALTH EXCELLENCE WEST PCN</a:t>
                      </a: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dirty="0">
                          <a:solidFill>
                            <a:schemeClr val="tx1"/>
                          </a:solidFill>
                          <a:effectLst/>
                          <a:latin typeface="+mn-lt"/>
                        </a:rPr>
                        <a:t>WHITSTABLE PCN</a:t>
                      </a: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dirty="0">
                          <a:solidFill>
                            <a:schemeClr val="tx1"/>
                          </a:solidFill>
                          <a:effectLst/>
                          <a:latin typeface="+mn-lt"/>
                        </a:rPr>
                        <a:t>CANTERBURY SOUTH PCN</a:t>
                      </a: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dirty="0">
                          <a:solidFill>
                            <a:schemeClr val="tx1"/>
                          </a:solidFill>
                          <a:effectLst/>
                          <a:latin typeface="+mn-lt"/>
                        </a:rPr>
                        <a:t>HERNE BAY PCN</a:t>
                      </a: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dirty="0">
                          <a:solidFill>
                            <a:schemeClr val="tx1"/>
                          </a:solidFill>
                          <a:effectLst/>
                          <a:latin typeface="+mn-lt"/>
                        </a:rPr>
                        <a:t>DEAL &amp; SANDWICH PCN</a:t>
                      </a: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dirty="0">
                          <a:solidFill>
                            <a:schemeClr val="tx1"/>
                          </a:solidFill>
                          <a:effectLst/>
                          <a:latin typeface="+mn-lt"/>
                        </a:rPr>
                        <a:t>TONBRIDGE PCN</a:t>
                      </a: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dirty="0">
                          <a:solidFill>
                            <a:schemeClr val="tx1"/>
                          </a:solidFill>
                          <a:effectLst/>
                          <a:latin typeface="+mn-lt"/>
                        </a:rPr>
                        <a:t>THE MARSH PCN</a:t>
                      </a: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dirty="0">
                          <a:solidFill>
                            <a:schemeClr val="tx1"/>
                          </a:solidFill>
                          <a:effectLst/>
                          <a:latin typeface="+mn-lt"/>
                        </a:rPr>
                        <a:t>MEDWAY RAINHAM PCN</a:t>
                      </a: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dirty="0">
                          <a:solidFill>
                            <a:schemeClr val="tx1"/>
                          </a:solidFill>
                          <a:effectLst/>
                          <a:latin typeface="+mn-lt"/>
                        </a:rPr>
                        <a:t>DOVER TOWN PCN</a:t>
                      </a: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dirty="0">
                          <a:solidFill>
                            <a:schemeClr val="tx1"/>
                          </a:solidFill>
                          <a:effectLst/>
                          <a:latin typeface="+mn-lt"/>
                        </a:rPr>
                        <a:t>TUNBRIDGE WELLS PCN</a:t>
                      </a: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dirty="0">
                          <a:solidFill>
                            <a:schemeClr val="tx1"/>
                          </a:solidFill>
                          <a:effectLst/>
                          <a:latin typeface="+mn-lt"/>
                        </a:rPr>
                        <a:t>ASHFORD RURAL PCN</a:t>
                      </a: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WEALD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650645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2021532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32545637"/>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(19,477); PCN bases range from 154 to 996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419534243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A8BF77D9-1091-DE3A-4EA5-47770C1EEFC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9007375"/>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95364384"/>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550065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5846100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9005160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427498254"/>
              </p:ext>
            </p:extLst>
          </p:nvPr>
        </p:nvGraphicFramePr>
        <p:xfrm>
          <a:off x="457588" y="5663714"/>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(17,638); ICS 2021 (22,195); ICS 2020 (20,710); PCN bases range from 143 to 971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8521620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15523381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3650748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4151876932"/>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1534556432"/>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289923590"/>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2717736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97114959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75300579"/>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dirty="0">
                          <a:solidFill>
                            <a:schemeClr val="tx1"/>
                          </a:solidFill>
                          <a:effectLst/>
                          <a:latin typeface="+mn-lt"/>
                        </a:rPr>
                        <a:t>MEDWAY PENINSULA PCN</a:t>
                      </a: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dirty="0">
                          <a:solidFill>
                            <a:schemeClr val="tx1"/>
                          </a:solidFill>
                          <a:effectLst/>
                          <a:latin typeface="+mn-lt"/>
                        </a:rPr>
                        <a:t>ASHFORD MEDICAL PARTNERSHIP PCN</a:t>
                      </a: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dirty="0">
                          <a:solidFill>
                            <a:schemeClr val="tx1"/>
                          </a:solidFill>
                          <a:effectLst/>
                          <a:latin typeface="+mn-lt"/>
                        </a:rPr>
                        <a:t>MEDWAY SOUTH PCN</a:t>
                      </a: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dirty="0" err="1">
                          <a:solidFill>
                            <a:schemeClr val="tx1"/>
                          </a:solidFill>
                          <a:effectLst/>
                          <a:latin typeface="+mn-lt"/>
                        </a:rPr>
                        <a:t>LMN</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dirty="0">
                          <a:solidFill>
                            <a:schemeClr val="tx1"/>
                          </a:solidFill>
                          <a:effectLst/>
                          <a:latin typeface="+mn-lt"/>
                        </a:rPr>
                        <a:t>SOUTH MAIDSTONE PCN</a:t>
                      </a: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dirty="0">
                          <a:solidFill>
                            <a:schemeClr val="tx1"/>
                          </a:solidFill>
                          <a:effectLst/>
                          <a:latin typeface="+mn-lt"/>
                        </a:rPr>
                        <a:t>THE MARSH PCN</a:t>
                      </a: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dirty="0">
                          <a:solidFill>
                            <a:schemeClr val="tx1"/>
                          </a:solidFill>
                          <a:effectLst/>
                          <a:latin typeface="+mn-lt"/>
                        </a:rPr>
                        <a:t>TOTAL HEALTH EXCELLENCE WEST PCN</a:t>
                      </a: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dirty="0">
                          <a:solidFill>
                            <a:schemeClr val="tx1"/>
                          </a:solidFill>
                          <a:effectLst/>
                          <a:latin typeface="+mn-lt"/>
                        </a:rPr>
                        <a:t>GARDEN CITY PCN</a:t>
                      </a: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dirty="0">
                          <a:solidFill>
                            <a:schemeClr val="tx1"/>
                          </a:solidFill>
                          <a:effectLst/>
                          <a:latin typeface="+mn-lt"/>
                        </a:rPr>
                        <a:t>ROCHESTER PCN</a:t>
                      </a: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dirty="0">
                          <a:solidFill>
                            <a:schemeClr val="tx1"/>
                          </a:solidFill>
                          <a:effectLst/>
                          <a:latin typeface="+mn-lt"/>
                        </a:rPr>
                        <a:t>GRAVESEND ALLIANCE PCN</a:t>
                      </a: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dirty="0">
                          <a:solidFill>
                            <a:schemeClr val="tx1"/>
                          </a:solidFill>
                          <a:effectLst/>
                          <a:latin typeface="+mn-lt"/>
                        </a:rPr>
                        <a:t>DARTFORD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dirty="0">
                          <a:solidFill>
                            <a:schemeClr val="tx1"/>
                          </a:solidFill>
                          <a:effectLst/>
                          <a:latin typeface="+mn-lt"/>
                        </a:rPr>
                        <a:t>SITTINGBOURNE PCN</a:t>
                      </a: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dirty="0">
                          <a:solidFill>
                            <a:schemeClr val="tx1"/>
                          </a:solidFill>
                          <a:effectLst/>
                          <a:latin typeface="+mn-lt"/>
                        </a:rPr>
                        <a:t>DARTFORD MODEL PCN</a:t>
                      </a: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dirty="0">
                          <a:solidFill>
                            <a:schemeClr val="tx1"/>
                          </a:solidFill>
                          <a:effectLst/>
                          <a:latin typeface="+mn-lt"/>
                        </a:rPr>
                        <a:t>RAMSGATE PCN</a:t>
                      </a: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dirty="0">
                          <a:solidFill>
                            <a:schemeClr val="tx1"/>
                          </a:solidFill>
                          <a:effectLst/>
                          <a:latin typeface="+mn-lt"/>
                        </a:rPr>
                        <a:t>TOTAL HEALTH EXCELLENCE EAST PCN</a:t>
                      </a: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dirty="0">
                          <a:solidFill>
                            <a:schemeClr val="tx1"/>
                          </a:solidFill>
                          <a:effectLst/>
                          <a:latin typeface="+mn-lt"/>
                        </a:rPr>
                        <a:t>GRAVESEND CENTRAL PCN</a:t>
                      </a: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dirty="0">
                          <a:solidFill>
                            <a:schemeClr val="tx1"/>
                          </a:solidFill>
                          <a:effectLst/>
                          <a:latin typeface="+mn-lt"/>
                        </a:rPr>
                        <a:t>DOVER TOWN PCN</a:t>
                      </a: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dirty="0">
                          <a:solidFill>
                            <a:schemeClr val="tx1"/>
                          </a:solidFill>
                          <a:effectLst/>
                          <a:latin typeface="+mn-lt"/>
                        </a:rPr>
                        <a:t>MEDWAY CENTRAL PCN</a:t>
                      </a: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dirty="0">
                          <a:solidFill>
                            <a:schemeClr val="tx1"/>
                          </a:solidFill>
                          <a:effectLst/>
                          <a:latin typeface="+mn-lt"/>
                        </a:rPr>
                        <a:t>STROOD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dirty="0" err="1">
                          <a:solidFill>
                            <a:schemeClr val="tx1"/>
                          </a:solidFill>
                          <a:effectLst/>
                          <a:latin typeface="+mn-lt"/>
                        </a:rPr>
                        <a:t>MALLING</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dirty="0">
                          <a:solidFill>
                            <a:schemeClr val="tx1"/>
                          </a:solidFill>
                          <a:effectLst/>
                          <a:latin typeface="+mn-lt"/>
                        </a:rPr>
                        <a:t>SHEPPEY PCN</a:t>
                      </a: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dirty="0">
                          <a:solidFill>
                            <a:schemeClr val="tx1"/>
                          </a:solidFill>
                          <a:effectLst/>
                          <a:latin typeface="+mn-lt"/>
                        </a:rPr>
                        <a:t>SWANLEY &amp; RURAL PCN</a:t>
                      </a: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dirty="0">
                          <a:solidFill>
                            <a:schemeClr val="tx1"/>
                          </a:solidFill>
                          <a:effectLst/>
                          <a:latin typeface="+mn-lt"/>
                        </a:rPr>
                        <a:t>CANTERBURY NORTH PCN</a:t>
                      </a: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dirty="0">
                          <a:solidFill>
                            <a:schemeClr val="tx1"/>
                          </a:solidFill>
                          <a:effectLst/>
                          <a:latin typeface="+mn-lt"/>
                        </a:rPr>
                        <a:t>MARGATE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dirty="0">
                          <a:solidFill>
                            <a:schemeClr val="tx1"/>
                          </a:solidFill>
                          <a:effectLst/>
                          <a:latin typeface="+mn-lt"/>
                        </a:rPr>
                        <a:t>MID KENT PCN</a:t>
                      </a: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dirty="0">
                          <a:solidFill>
                            <a:schemeClr val="tx1"/>
                          </a:solidFill>
                          <a:effectLst/>
                          <a:latin typeface="+mn-lt"/>
                        </a:rPr>
                        <a:t>DEAL &amp; SANDWICH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dirty="0">
                          <a:solidFill>
                            <a:schemeClr val="tx1"/>
                          </a:solidFill>
                          <a:effectLst/>
                          <a:latin typeface="+mn-lt"/>
                        </a:rPr>
                        <a:t>THE RIDGE PCN</a:t>
                      </a: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dirty="0">
                          <a:solidFill>
                            <a:schemeClr val="tx1"/>
                          </a:solidFill>
                          <a:effectLst/>
                          <a:latin typeface="+mn-lt"/>
                        </a:rPr>
                        <a:t>GILLINGHAM SOUTH PCN</a:t>
                      </a: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dirty="0">
                          <a:solidFill>
                            <a:schemeClr val="tx1"/>
                          </a:solidFill>
                          <a:effectLst/>
                          <a:latin typeface="+mn-lt"/>
                        </a:rPr>
                        <a:t>CARE KENT PCN</a:t>
                      </a: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dirty="0">
                          <a:solidFill>
                            <a:schemeClr val="tx1"/>
                          </a:solidFill>
                          <a:effectLst/>
                          <a:latin typeface="+mn-lt"/>
                        </a:rPr>
                        <a:t>TUNBRIDGE WELLS PCN</a:t>
                      </a: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dirty="0">
                          <a:solidFill>
                            <a:schemeClr val="tx1"/>
                          </a:solidFill>
                          <a:effectLst/>
                          <a:latin typeface="+mn-lt"/>
                        </a:rPr>
                        <a:t>ABC PCN</a:t>
                      </a: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dirty="0">
                          <a:solidFill>
                            <a:schemeClr val="tx1"/>
                          </a:solidFill>
                          <a:effectLst/>
                          <a:latin typeface="+mn-lt"/>
                        </a:rPr>
                        <a:t>MAIDSTONE CENTRAL PCN</a:t>
                      </a: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dirty="0">
                          <a:solidFill>
                            <a:schemeClr val="tx1"/>
                          </a:solidFill>
                          <a:effectLst/>
                          <a:latin typeface="+mn-lt"/>
                        </a:rPr>
                        <a:t>SEVENOAKS PCN</a:t>
                      </a: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dirty="0">
                          <a:solidFill>
                            <a:schemeClr val="tx1"/>
                          </a:solidFill>
                          <a:effectLst/>
                          <a:latin typeface="+mn-lt"/>
                        </a:rPr>
                        <a:t>FOLKESTONE HYTHE &amp; RURAL PCN</a:t>
                      </a: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dirty="0">
                          <a:solidFill>
                            <a:schemeClr val="tx1"/>
                          </a:solidFill>
                          <a:effectLst/>
                          <a:latin typeface="+mn-lt"/>
                        </a:rPr>
                        <a:t>HERNE BAY PCN</a:t>
                      </a: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dirty="0">
                          <a:solidFill>
                            <a:schemeClr val="tx1"/>
                          </a:solidFill>
                          <a:effectLst/>
                          <a:latin typeface="+mn-lt"/>
                        </a:rPr>
                        <a:t>TONBRIDGE PCN</a:t>
                      </a: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dirty="0">
                          <a:solidFill>
                            <a:schemeClr val="tx1"/>
                          </a:solidFill>
                          <a:effectLst/>
                          <a:latin typeface="+mn-lt"/>
                        </a:rPr>
                        <a:t>CANTERBURY SOUTH PCN</a:t>
                      </a: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dirty="0">
                          <a:solidFill>
                            <a:schemeClr val="tx1"/>
                          </a:solidFill>
                          <a:effectLst/>
                          <a:latin typeface="+mn-lt"/>
                        </a:rPr>
                        <a:t>MEDWAY RAINHAM PCN</a:t>
                      </a: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dirty="0">
                          <a:solidFill>
                            <a:schemeClr val="tx1"/>
                          </a:solidFill>
                          <a:effectLst/>
                          <a:latin typeface="+mn-lt"/>
                        </a:rPr>
                        <a:t>ASHFORD RURAL PCN</a:t>
                      </a: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dirty="0">
                          <a:solidFill>
                            <a:schemeClr val="tx1"/>
                          </a:solidFill>
                          <a:effectLst/>
                          <a:latin typeface="+mn-lt"/>
                        </a:rPr>
                        <a:t>WEALD PCN</a:t>
                      </a: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WHITSTABLE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6361312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4719571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26496189"/>
              </p:ext>
            </p:extLst>
          </p:nvPr>
        </p:nvGraphicFramePr>
        <p:xfrm>
          <a:off x="589415" y="570651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(17,638); PCN bases range from 143 to 971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174179476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F89C9920-484B-CD8A-29A6-D07C399C069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2169449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5656710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1802218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4082104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8677524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73497647"/>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(20,043); ICS 2021 (23,684); ICS 2020 (21,530); PCN bases range from 160 to 1,012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8407629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9808421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5364549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026415205"/>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4093099947"/>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421718645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2876445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9739732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9446189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8857836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2763386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51308539"/>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(19,776); ICS 2021 (23,262); ICS 2020 (21,452); PCN bases range from 159 to 990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020808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1155621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7538913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127027433"/>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344954201"/>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5478035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6397151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1514738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7327476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300358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074213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9303819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(19,415); ICS 2021 (23,490); ICS 2020 (21,451); PCN bases range from 154 to 979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6145311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023214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7178097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2050656845"/>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186948802"/>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59554104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40113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33203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7495861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8218169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170335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53566066"/>
              </p:ext>
            </p:extLst>
          </p:nvPr>
        </p:nvGraphicFramePr>
        <p:xfrm>
          <a:off x="524859" y="5581265"/>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(8,403); ICS 2021 (9,857); ICS 2020 (8,242); PCN bases range from 67 to 423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32542979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949530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24403954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697849433"/>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363142381"/>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8195006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3446360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9760024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3120750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323807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5666826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736518958"/>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(17,670); ICS 2021 (20,747); ICS 2020 (18,985); PCN bases range from 145 to 907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15951377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2779997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1044153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2057069090"/>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148097851"/>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58939539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7670562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9213005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4469918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6750020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034153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36868788"/>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(19,792); ICS 2021 (23,297); ICS 2020 (21,194); PCN bases range from 159 to 1,006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26391110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2472894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16164467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4242328454"/>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1448064332"/>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12117687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1107184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5807779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5041237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7392168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3857670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834878506"/>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744355680"/>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(19,846); ICS 2021 (23,360); ICS 2020 (21,100); PCN bases range from 159 to 1,010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644639051"/>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8"/>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32534978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69665456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42730572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385152079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2ADA4275-A3C1-CCF6-B721-18C895E2F48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D_018dcc08862f0a62">
            <a:extLst>
              <a:ext uri="{FF2B5EF4-FFF2-40B4-BE49-F238E27FC236}">
                <a16:creationId xmlns:a16="http://schemas.microsoft.com/office/drawing/2014/main" id="{B81AB237-FFCF-465C-8C7B-4895E5C4DDB0}"/>
              </a:ext>
            </a:extLst>
          </p:cNvPr>
          <p:cNvSpPr txBox="1">
            <a:spLocks/>
          </p:cNvSpPr>
          <p:nvPr/>
        </p:nvSpPr>
        <p:spPr>
          <a:xfrm>
            <a:off x="446455" y="5740904"/>
            <a:ext cx="4920467" cy="646331"/>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'doesn't apply’ have been excluded: ICS 2022 (19,415).</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28 to 11304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102 to 17934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72 to 19009</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693 to 4349</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4186001993"/>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340519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6,163</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664521"/>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reduce your ability to carry out your day-to-day activities? for patients identified as having a long-term condition, disability or, illness expected to last 12 months or more.
Base: asked of patients who had an appointment since being registered with current GP practice. </a:t>
            </a:r>
            <a:r>
              <a:rPr lang="en-GB" sz="1200" baseline="30000" dirty="0">
                <a:solidFill>
                  <a:prstClr val="black"/>
                </a:solidFill>
                <a:latin typeface="Arial"/>
              </a:rPr>
              <a:t>Patients who selected 'doesn't apply’ have been excluded: ICS 2022 (19,415).</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2440 to 5033</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151 to 6015</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869781126"/>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2837291214"/>
              </p:ext>
            </p:extLst>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26557" y="5720295"/>
            <a:ext cx="5474619" cy="892552"/>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(19,415).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29 to 11438</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137 to 17611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4081 to 14914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1578CDC1-06FC-EA3D-13F7-4E5B931071F1}"/>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92909735"/>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93602437"/>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53388149"/>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81182151"/>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83229094"/>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138606495"/>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(8,060); ICS 2021 (9,416); ICS 2020 (8,783); PCN bases range from 65 to 395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761893011"/>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565957505"/>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4560207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2840183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8909286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59213721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1320915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05890430"/>
              </p:ext>
            </p:extLst>
          </p:nvPr>
        </p:nvGraphicFramePr>
        <p:xfrm>
          <a:off x="9028113" y="1689563"/>
          <a:ext cx="2900362" cy="3893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dirty="0">
                          <a:solidFill>
                            <a:schemeClr val="tx1"/>
                          </a:solidFill>
                          <a:effectLst/>
                          <a:latin typeface="+mn-lt"/>
                        </a:rPr>
                        <a:t>GARDEN CITY PCN</a:t>
                      </a: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dirty="0">
                          <a:solidFill>
                            <a:schemeClr val="tx1"/>
                          </a:solidFill>
                          <a:effectLst/>
                          <a:latin typeface="+mn-lt"/>
                        </a:rPr>
                        <a:t>SOUTH MAIDSTONE PCN</a:t>
                      </a: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dirty="0">
                          <a:solidFill>
                            <a:schemeClr val="tx1"/>
                          </a:solidFill>
                          <a:effectLst/>
                          <a:latin typeface="+mn-lt"/>
                        </a:rPr>
                        <a:t>ASHFORD MEDICAL PARTNERSHIP PCN</a:t>
                      </a: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dirty="0">
                          <a:solidFill>
                            <a:schemeClr val="tx1"/>
                          </a:solidFill>
                          <a:effectLst/>
                          <a:latin typeface="+mn-lt"/>
                        </a:rPr>
                        <a:t>MEDWAY PENINSULA PCN</a:t>
                      </a: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dirty="0">
                          <a:solidFill>
                            <a:schemeClr val="tx1"/>
                          </a:solidFill>
                          <a:effectLst/>
                          <a:latin typeface="+mn-lt"/>
                        </a:rPr>
                        <a:t>THE MARSH PCN</a:t>
                      </a: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dirty="0" err="1">
                          <a:solidFill>
                            <a:schemeClr val="tx1"/>
                          </a:solidFill>
                          <a:effectLst/>
                          <a:latin typeface="+mn-lt"/>
                        </a:rPr>
                        <a:t>LMN</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dirty="0">
                          <a:solidFill>
                            <a:schemeClr val="tx1"/>
                          </a:solidFill>
                          <a:effectLst/>
                          <a:latin typeface="+mn-lt"/>
                        </a:rPr>
                        <a:t>GRAVESEND CENTRAL PCN</a:t>
                      </a: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dirty="0">
                          <a:solidFill>
                            <a:schemeClr val="tx1"/>
                          </a:solidFill>
                          <a:effectLst/>
                          <a:latin typeface="+mn-lt"/>
                        </a:rPr>
                        <a:t>MEDWAY CENTRAL PCN</a:t>
                      </a: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dirty="0">
                          <a:solidFill>
                            <a:schemeClr val="tx1"/>
                          </a:solidFill>
                          <a:effectLst/>
                          <a:latin typeface="+mn-lt"/>
                        </a:rPr>
                        <a:t>GRAVESEND ALLIANCE PCN</a:t>
                      </a: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dirty="0">
                          <a:solidFill>
                            <a:schemeClr val="tx1"/>
                          </a:solidFill>
                          <a:effectLst/>
                          <a:latin typeface="+mn-lt"/>
                        </a:rPr>
                        <a:t>TOTAL HEALTH EXCELLENCE WEST PCN</a:t>
                      </a: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dirty="0">
                          <a:solidFill>
                            <a:schemeClr val="tx1"/>
                          </a:solidFill>
                          <a:effectLst/>
                          <a:latin typeface="+mn-lt"/>
                        </a:rPr>
                        <a:t>ROCHESTER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dirty="0">
                          <a:solidFill>
                            <a:schemeClr val="tx1"/>
                          </a:solidFill>
                          <a:effectLst/>
                          <a:latin typeface="+mn-lt"/>
                        </a:rPr>
                        <a:t>MEDWAY SOUTH PCN</a:t>
                      </a: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dirty="0">
                          <a:solidFill>
                            <a:schemeClr val="tx1"/>
                          </a:solidFill>
                          <a:effectLst/>
                          <a:latin typeface="+mn-lt"/>
                        </a:rPr>
                        <a:t>SITTINGBOURNE PCN</a:t>
                      </a: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dirty="0">
                          <a:solidFill>
                            <a:schemeClr val="tx1"/>
                          </a:solidFill>
                          <a:effectLst/>
                          <a:latin typeface="+mn-lt"/>
                        </a:rPr>
                        <a:t>RAMSGATE PCN</a:t>
                      </a: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dirty="0">
                          <a:solidFill>
                            <a:schemeClr val="tx1"/>
                          </a:solidFill>
                          <a:effectLst/>
                          <a:latin typeface="+mn-lt"/>
                        </a:rPr>
                        <a:t>DARTFORD MODEL PCN</a:t>
                      </a: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dirty="0">
                          <a:solidFill>
                            <a:schemeClr val="tx1"/>
                          </a:solidFill>
                          <a:effectLst/>
                          <a:latin typeface="+mn-lt"/>
                        </a:rPr>
                        <a:t>SHEPPEY PCN</a:t>
                      </a: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dirty="0">
                          <a:solidFill>
                            <a:schemeClr val="tx1"/>
                          </a:solidFill>
                          <a:effectLst/>
                          <a:latin typeface="+mn-lt"/>
                        </a:rPr>
                        <a:t>MAIDSTONE CENTRAL PCN</a:t>
                      </a: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dirty="0">
                          <a:solidFill>
                            <a:schemeClr val="tx1"/>
                          </a:solidFill>
                          <a:effectLst/>
                          <a:latin typeface="+mn-lt"/>
                        </a:rPr>
                        <a:t>MARGATE PCN</a:t>
                      </a: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dirty="0">
                          <a:solidFill>
                            <a:schemeClr val="tx1"/>
                          </a:solidFill>
                          <a:effectLst/>
                          <a:latin typeface="+mn-lt"/>
                        </a:rPr>
                        <a:t>DARTFORD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dirty="0">
                          <a:solidFill>
                            <a:schemeClr val="tx1"/>
                          </a:solidFill>
                          <a:effectLst/>
                          <a:latin typeface="+mn-lt"/>
                        </a:rPr>
                        <a:t>STROOD PCN</a:t>
                      </a: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dirty="0">
                          <a:solidFill>
                            <a:schemeClr val="tx1"/>
                          </a:solidFill>
                          <a:effectLst/>
                          <a:latin typeface="+mn-lt"/>
                        </a:rPr>
                        <a:t>CARE KENT PCN</a:t>
                      </a: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dirty="0">
                          <a:solidFill>
                            <a:schemeClr val="tx1"/>
                          </a:solidFill>
                          <a:effectLst/>
                          <a:latin typeface="+mn-lt"/>
                        </a:rPr>
                        <a:t>CANTERBURY NORTH PCN</a:t>
                      </a: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dirty="0" err="1">
                          <a:solidFill>
                            <a:schemeClr val="tx1"/>
                          </a:solidFill>
                          <a:effectLst/>
                          <a:latin typeface="+mn-lt"/>
                        </a:rPr>
                        <a:t>MALLING</a:t>
                      </a:r>
                      <a:r>
                        <a:rPr lang="en-GB" sz="600" b="0" i="0" u="none" strike="noStrike" dirty="0">
                          <a:solidFill>
                            <a:schemeClr val="tx1"/>
                          </a:solidFill>
                          <a:effectLst/>
                          <a:latin typeface="+mn-lt"/>
                        </a:rPr>
                        <a:t> PCN</a:t>
                      </a: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dirty="0">
                          <a:solidFill>
                            <a:schemeClr val="tx1"/>
                          </a:solidFill>
                          <a:effectLst/>
                          <a:latin typeface="+mn-lt"/>
                        </a:rPr>
                        <a:t>ABC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dirty="0">
                          <a:solidFill>
                            <a:schemeClr val="tx1"/>
                          </a:solidFill>
                          <a:effectLst/>
                          <a:latin typeface="+mn-lt"/>
                        </a:rPr>
                        <a:t>DEAL &amp; SANDWICH PCN</a:t>
                      </a: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dirty="0">
                          <a:solidFill>
                            <a:schemeClr val="tx1"/>
                          </a:solidFill>
                          <a:effectLst/>
                          <a:latin typeface="+mn-lt"/>
                        </a:rPr>
                        <a:t>MID KENT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dirty="0">
                          <a:solidFill>
                            <a:schemeClr val="tx1"/>
                          </a:solidFill>
                          <a:effectLst/>
                          <a:latin typeface="+mn-lt"/>
                        </a:rPr>
                        <a:t>SWANLEY &amp; RURAL PCN</a:t>
                      </a: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dirty="0">
                          <a:solidFill>
                            <a:schemeClr val="tx1"/>
                          </a:solidFill>
                          <a:effectLst/>
                          <a:latin typeface="+mn-lt"/>
                        </a:rPr>
                        <a:t>TOTAL HEALTH EXCELLENCE EAST PCN</a:t>
                      </a: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dirty="0">
                          <a:solidFill>
                            <a:schemeClr val="tx1"/>
                          </a:solidFill>
                          <a:effectLst/>
                          <a:latin typeface="+mn-lt"/>
                        </a:rPr>
                        <a:t>FOLKESTONE HYTHE &amp; RURAL PCN</a:t>
                      </a: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dirty="0">
                          <a:solidFill>
                            <a:schemeClr val="tx1"/>
                          </a:solidFill>
                          <a:effectLst/>
                          <a:latin typeface="+mn-lt"/>
                        </a:rPr>
                        <a:t>GILLINGHAM SOUTH PCN</a:t>
                      </a: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dirty="0">
                          <a:solidFill>
                            <a:schemeClr val="tx1"/>
                          </a:solidFill>
                          <a:effectLst/>
                          <a:latin typeface="+mn-lt"/>
                        </a:rPr>
                        <a:t>THE RIDGE PCN</a:t>
                      </a: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dirty="0">
                          <a:solidFill>
                            <a:schemeClr val="tx1"/>
                          </a:solidFill>
                          <a:effectLst/>
                          <a:latin typeface="+mn-lt"/>
                        </a:rPr>
                        <a:t>SEVENOAKS PCN</a:t>
                      </a: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dirty="0">
                          <a:solidFill>
                            <a:schemeClr val="tx1"/>
                          </a:solidFill>
                          <a:effectLst/>
                          <a:latin typeface="+mn-lt"/>
                        </a:rPr>
                        <a:t>DOVER TOWN PCN</a:t>
                      </a: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dirty="0">
                          <a:solidFill>
                            <a:schemeClr val="tx1"/>
                          </a:solidFill>
                          <a:effectLst/>
                          <a:latin typeface="+mn-lt"/>
                        </a:rPr>
                        <a:t>MEDWAY RAINHAM PCN</a:t>
                      </a: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dirty="0">
                          <a:solidFill>
                            <a:schemeClr val="tx1"/>
                          </a:solidFill>
                          <a:effectLst/>
                          <a:latin typeface="+mn-lt"/>
                        </a:rPr>
                        <a:t>TUNBRIDGE WELLS PCN</a:t>
                      </a: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dirty="0">
                          <a:solidFill>
                            <a:schemeClr val="tx1"/>
                          </a:solidFill>
                          <a:effectLst/>
                          <a:latin typeface="+mn-lt"/>
                        </a:rPr>
                        <a:t>ASHFORD RURAL PCN</a:t>
                      </a: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dirty="0">
                          <a:solidFill>
                            <a:schemeClr val="tx1"/>
                          </a:solidFill>
                          <a:effectLst/>
                          <a:latin typeface="+mn-lt"/>
                        </a:rPr>
                        <a:t>WEALD PCN</a:t>
                      </a: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dirty="0">
                          <a:solidFill>
                            <a:schemeClr val="tx1"/>
                          </a:solidFill>
                          <a:effectLst/>
                          <a:latin typeface="+mn-lt"/>
                        </a:rPr>
                        <a:t>TONBRIDGE PCN</a:t>
                      </a: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dirty="0">
                          <a:solidFill>
                            <a:schemeClr val="tx1"/>
                          </a:solidFill>
                          <a:effectLst/>
                          <a:latin typeface="+mn-lt"/>
                        </a:rPr>
                        <a:t>WHITSTABLE PCN</a:t>
                      </a: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dirty="0">
                          <a:solidFill>
                            <a:schemeClr val="tx1"/>
                          </a:solidFill>
                          <a:effectLst/>
                          <a:latin typeface="+mn-lt"/>
                        </a:rPr>
                        <a:t>CANTERBURY SOUTH PCN</a:t>
                      </a: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HERNE BAY PCN</a:t>
                      </a:r>
                    </a:p>
                  </a:txBody>
                  <a:tcPr marL="0" marR="0" marT="0" marB="0" anchor="ctr">
                    <a:lnB w="12700" cmpd="sng">
                      <a:solidFill>
                        <a:srgbClr val="FFFFFF"/>
                      </a:solidFill>
                      <a:prstDash val="solid"/>
                    </a:lnB>
                  </a:tcPr>
                </a:tc>
                <a:extLst>
                  <a:ext uri="{0D108BD9-81ED-4DB2-BD59-A6C34878D82A}">
                    <a16:rowId xmlns:a16="http://schemas.microsoft.com/office/drawing/2014/main" val="2168902428"/>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607579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49306060"/>
              </p:ext>
            </p:extLst>
          </p:nvPr>
        </p:nvGraphicFramePr>
        <p:xfrm>
          <a:off x="589415" y="5672571"/>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(8,060); PCN bases range from 65 to 395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46076111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410894630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A9E9D695-EACE-BC7C-EF5D-AACAAA2E8B68}"/>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01293211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(4,320)</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9696150"/>
              </p:ext>
            </p:extLst>
          </p:nvPr>
        </p:nvGraphicFramePr>
        <p:xfrm>
          <a:off x="437230" y="561722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(3,906); ICS 2021 (4,164); ICS 2020 (4,207)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86494477"/>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90290045"/>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290787852"/>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(4,139); ICS 2021 (4,336); ICS 2020 (4,338)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4206737685"/>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27098144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11594438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016728665"/>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3544461408"/>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49E9E1BE-F880-6945-64E6-6AC3A2B94B30}"/>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2991576538"/>
              </p:ext>
            </p:extLst>
          </p:nvPr>
        </p:nvGraphicFramePr>
        <p:xfrm>
          <a:off x="4333875" y="2990850"/>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21B36F0A-C855-8D10-6DE0-AA2F1C2C04C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PCN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schemas.microsoft.com/office/2006/metadata/properties"/>
    <ds:schemaRef ds:uri="http://www.w3.org/XML/1998/namespace"/>
    <ds:schemaRef ds:uri="http://schemas.microsoft.com/office/infopath/2007/PartnerControls"/>
    <ds:schemaRef ds:uri="http://purl.org/dc/terms/"/>
    <ds:schemaRef ds:uri="http://schemas.microsoft.com/office/2006/documentManagement/types"/>
    <ds:schemaRef ds:uri="http://purl.org/dc/elements/1.1/"/>
    <ds:schemaRef ds:uri="http://schemas.openxmlformats.org/package/2006/metadata/core-properties"/>
    <ds:schemaRef ds:uri="fce9de61-abdc-4b30-97a0-6291e75662e2"/>
    <ds:schemaRef ds:uri="61dfb2a6-5cf0-400f-ad02-d2879b51ae2e"/>
    <ds:schemaRef ds:uri="http://purl.org/dc/dcmitype/"/>
  </ds:schemaRefs>
</ds:datastoreItem>
</file>

<file path=customXml/itemProps3.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18180</TotalTime>
  <Words>9218</Words>
  <Application>Microsoft Office PowerPoint</Application>
  <PresentationFormat>Widescreen</PresentationFormat>
  <Paragraphs>1878</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ipsos5@Ipsos.com</dc:creator>
  <cp:lastModifiedBy>Rachel Williams</cp:lastModifiedBy>
  <cp:revision>703</cp:revision>
  <dcterms:created xsi:type="dcterms:W3CDTF">2020-01-09T15:19:38Z</dcterms:created>
  <dcterms:modified xsi:type="dcterms:W3CDTF">2022-10-07T13:15:39Z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