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36</c:v>
                </c:pt>
                <c:pt idx="2">
                  <c:v>12</c:v>
                </c:pt>
                <c:pt idx="3">
                  <c:v>5</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46944"/>
        <c:axId val="35748480"/>
      </c:lineChart>
      <c:catAx>
        <c:axId val="357469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48480"/>
        <c:crosses val="autoZero"/>
        <c:auto val="1"/>
        <c:lblAlgn val="ctr"/>
        <c:lblOffset val="100"/>
        <c:noMultiLvlLbl val="0"/>
      </c:catAx>
      <c:valAx>
        <c:axId val="357484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469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Sheet1!$F$2:$F$45</c:f>
              <c:numCache>
                <c:formatCode>General</c:formatCode>
                <c:ptCount val="44"/>
                <c:pt idx="0">
                  <c:v>0.66</c:v>
                </c:pt>
                <c:pt idx="1">
                  <c:v>0.72</c:v>
                </c:pt>
                <c:pt idx="2">
                  <c:v>0.74</c:v>
                </c:pt>
                <c:pt idx="3">
                  <c:v>0.75</c:v>
                </c:pt>
                <c:pt idx="4">
                  <c:v>0.78</c:v>
                </c:pt>
                <c:pt idx="5">
                  <c:v>0.8</c:v>
                </c:pt>
                <c:pt idx="6">
                  <c:v>0.8</c:v>
                </c:pt>
                <c:pt idx="7">
                  <c:v>0.82</c:v>
                </c:pt>
                <c:pt idx="8">
                  <c:v>0.82</c:v>
                </c:pt>
                <c:pt idx="9">
                  <c:v>0.82</c:v>
                </c:pt>
                <c:pt idx="10">
                  <c:v>0.82</c:v>
                </c:pt>
                <c:pt idx="11">
                  <c:v>0.83</c:v>
                </c:pt>
                <c:pt idx="12">
                  <c:v>0.84</c:v>
                </c:pt>
                <c:pt idx="13">
                  <c:v>0.87</c:v>
                </c:pt>
                <c:pt idx="14">
                  <c:v>0.88</c:v>
                </c:pt>
                <c:pt idx="15">
                  <c:v>0.9</c:v>
                </c:pt>
                <c:pt idx="16">
                  <c:v>0.92</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612736"/>
        <c:axId val="366112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7"/>
                <c:pt idx="0">
                  <c:v>SPINE PCN</c:v>
                </c:pt>
                <c:pt idx="1">
                  <c:v>SHAPE PCN</c:v>
                </c:pt>
                <c:pt idx="2">
                  <c:v>LOCC PCN</c:v>
                </c:pt>
                <c:pt idx="3">
                  <c:v>BRACKNELL AND DISTRICT PCN</c:v>
                </c:pt>
                <c:pt idx="4">
                  <c:v>BRACCAN PCN</c:v>
                </c:pt>
                <c:pt idx="5">
                  <c:v>ASCOT PCN</c:v>
                </c:pt>
                <c:pt idx="6">
                  <c:v>CENTRAL SLOUGH NETWORK PCN</c:v>
                </c:pt>
                <c:pt idx="7">
                  <c:v>ICS</c:v>
                </c:pt>
                <c:pt idx="8">
                  <c:v>WINDSOR PCN</c:v>
                </c:pt>
                <c:pt idx="9">
                  <c:v>THE HEALTH TRIANGLE PCN</c:v>
                </c:pt>
                <c:pt idx="10">
                  <c:v>FARNBOROUGH PCN</c:v>
                </c:pt>
                <c:pt idx="11">
                  <c:v>MAIDENHEAD PCN</c:v>
                </c:pt>
                <c:pt idx="12">
                  <c:v>FLEET PCN</c:v>
                </c:pt>
                <c:pt idx="13">
                  <c:v>FARNHAM PCN</c:v>
                </c:pt>
                <c:pt idx="14">
                  <c:v>SURREY HEATH PCN</c:v>
                </c:pt>
                <c:pt idx="15">
                  <c:v>ALDERSHOT PCN</c:v>
                </c:pt>
                <c:pt idx="16">
                  <c:v>YATELEY PCN</c:v>
                </c:pt>
              </c:strCache>
            </c:strRef>
          </c:cat>
          <c:val>
            <c:numRef>
              <c:f>Sheet1!$C$2:$C$45</c:f>
              <c:numCache>
                <c:formatCode>0%</c:formatCode>
                <c:ptCount val="44"/>
                <c:pt idx="0">
                  <c:v>0.66</c:v>
                </c:pt>
                <c:pt idx="1">
                  <c:v>0.72</c:v>
                </c:pt>
                <c:pt idx="2">
                  <c:v>0.74</c:v>
                </c:pt>
                <c:pt idx="3">
                  <c:v>0.75</c:v>
                </c:pt>
                <c:pt idx="4">
                  <c:v>0.78</c:v>
                </c:pt>
                <c:pt idx="5">
                  <c:v>0.8</c:v>
                </c:pt>
                <c:pt idx="6">
                  <c:v>0.8</c:v>
                </c:pt>
                <c:pt idx="7">
                  <c:v>-10</c:v>
                </c:pt>
                <c:pt idx="8">
                  <c:v>0.82</c:v>
                </c:pt>
                <c:pt idx="9">
                  <c:v>0.82</c:v>
                </c:pt>
                <c:pt idx="10">
                  <c:v>0.82</c:v>
                </c:pt>
                <c:pt idx="11">
                  <c:v>0.83</c:v>
                </c:pt>
                <c:pt idx="12">
                  <c:v>0.84</c:v>
                </c:pt>
                <c:pt idx="13">
                  <c:v>0.87</c:v>
                </c:pt>
                <c:pt idx="14">
                  <c:v>0.88</c:v>
                </c:pt>
                <c:pt idx="15">
                  <c:v>0.9</c:v>
                </c:pt>
                <c:pt idx="16">
                  <c:v>0.92</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0.82</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598912"/>
        <c:axId val="36601216"/>
      </c:lineChart>
      <c:catAx>
        <c:axId val="3659891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601216"/>
        <c:crosses val="autoZero"/>
        <c:auto val="1"/>
        <c:lblAlgn val="ctr"/>
        <c:lblOffset val="100"/>
        <c:noMultiLvlLbl val="0"/>
      </c:catAx>
      <c:valAx>
        <c:axId val="366012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598912"/>
        <c:crosses val="autoZero"/>
        <c:crossBetween val="between"/>
      </c:valAx>
      <c:valAx>
        <c:axId val="36611200"/>
        <c:scaling>
          <c:orientation val="minMax"/>
          <c:max val="1"/>
          <c:min val="0"/>
        </c:scaling>
        <c:delete val="0"/>
        <c:axPos val="r"/>
        <c:numFmt formatCode="0%" sourceLinked="1"/>
        <c:majorTickMark val="none"/>
        <c:minorTickMark val="none"/>
        <c:tickLblPos val="none"/>
        <c:spPr>
          <a:ln>
            <a:noFill/>
          </a:ln>
        </c:spPr>
        <c:crossAx val="36612736"/>
        <c:crosses val="max"/>
        <c:crossBetween val="between"/>
      </c:valAx>
      <c:catAx>
        <c:axId val="36612736"/>
        <c:scaling>
          <c:orientation val="minMax"/>
        </c:scaling>
        <c:delete val="1"/>
        <c:axPos val="b"/>
        <c:numFmt formatCode="General" sourceLinked="1"/>
        <c:majorTickMark val="out"/>
        <c:minorTickMark val="none"/>
        <c:tickLblPos val="nextTo"/>
        <c:crossAx val="366112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48</c:v>
                </c:pt>
                <c:pt idx="2">
                  <c:v>23</c:v>
                </c:pt>
                <c:pt idx="3">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39</c:v>
                </c:pt>
                <c:pt idx="1">
                  <c:v>34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2121856"/>
        <c:axId val="82123392"/>
      </c:lineChart>
      <c:catAx>
        <c:axId val="821218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2123392"/>
        <c:crosses val="autoZero"/>
        <c:auto val="1"/>
        <c:lblAlgn val="ctr"/>
        <c:lblOffset val="100"/>
        <c:noMultiLvlLbl val="0"/>
      </c:catAx>
      <c:valAx>
        <c:axId val="821233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21218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Sheet1!$F$2:$F$45</c:f>
              <c:numCache>
                <c:formatCode>General</c:formatCode>
                <c:ptCount val="44"/>
                <c:pt idx="0">
                  <c:v>0.39</c:v>
                </c:pt>
                <c:pt idx="1">
                  <c:v>0.45</c:v>
                </c:pt>
                <c:pt idx="2">
                  <c:v>0.49</c:v>
                </c:pt>
                <c:pt idx="3">
                  <c:v>0.51</c:v>
                </c:pt>
                <c:pt idx="4">
                  <c:v>0.55000000000000004</c:v>
                </c:pt>
                <c:pt idx="5">
                  <c:v>0.6</c:v>
                </c:pt>
                <c:pt idx="6">
                  <c:v>0.62</c:v>
                </c:pt>
                <c:pt idx="7">
                  <c:v>0.66</c:v>
                </c:pt>
                <c:pt idx="8">
                  <c:v>0.66</c:v>
                </c:pt>
                <c:pt idx="9">
                  <c:v>0.69</c:v>
                </c:pt>
                <c:pt idx="10">
                  <c:v>0.7</c:v>
                </c:pt>
                <c:pt idx="11">
                  <c:v>0.71</c:v>
                </c:pt>
                <c:pt idx="12">
                  <c:v>0.72</c:v>
                </c:pt>
                <c:pt idx="13">
                  <c:v>0.72</c:v>
                </c:pt>
                <c:pt idx="14">
                  <c:v>0.73</c:v>
                </c:pt>
                <c:pt idx="15">
                  <c:v>0.73</c:v>
                </c:pt>
                <c:pt idx="16">
                  <c:v>0.77</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44960"/>
        <c:axId val="823434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7"/>
                <c:pt idx="0">
                  <c:v>SPINE PCN</c:v>
                </c:pt>
                <c:pt idx="1">
                  <c:v>SHAPE PCN</c:v>
                </c:pt>
                <c:pt idx="2">
                  <c:v>LOCC PCN</c:v>
                </c:pt>
                <c:pt idx="3">
                  <c:v>BRACKNELL AND DISTRICT PCN</c:v>
                </c:pt>
                <c:pt idx="4">
                  <c:v>BRACCAN PCN</c:v>
                </c:pt>
                <c:pt idx="5">
                  <c:v>YATELEY PCN</c:v>
                </c:pt>
                <c:pt idx="6">
                  <c:v>CENTRAL SLOUGH NETWORK PCN</c:v>
                </c:pt>
                <c:pt idx="7">
                  <c:v>ICS</c:v>
                </c:pt>
                <c:pt idx="8">
                  <c:v>THE HEALTH TRIANGLE PCN</c:v>
                </c:pt>
                <c:pt idx="9">
                  <c:v>ASCOT PCN</c:v>
                </c:pt>
                <c:pt idx="10">
                  <c:v>FLEET PCN</c:v>
                </c:pt>
                <c:pt idx="11">
                  <c:v>WINDSOR PCN</c:v>
                </c:pt>
                <c:pt idx="12">
                  <c:v>FARNHAM PCN</c:v>
                </c:pt>
                <c:pt idx="13">
                  <c:v>MAIDENHEAD PCN</c:v>
                </c:pt>
                <c:pt idx="14">
                  <c:v>ALDERSHOT PCN</c:v>
                </c:pt>
                <c:pt idx="15">
                  <c:v>FARNBOROUGH PCN</c:v>
                </c:pt>
                <c:pt idx="16">
                  <c:v>SURREY HEATH PCN</c:v>
                </c:pt>
              </c:strCache>
            </c:strRef>
          </c:cat>
          <c:val>
            <c:numRef>
              <c:f>Sheet1!$C$2:$C$45</c:f>
              <c:numCache>
                <c:formatCode>0%</c:formatCode>
                <c:ptCount val="44"/>
                <c:pt idx="0">
                  <c:v>0.39</c:v>
                </c:pt>
                <c:pt idx="1">
                  <c:v>0.45</c:v>
                </c:pt>
                <c:pt idx="2">
                  <c:v>0.49</c:v>
                </c:pt>
                <c:pt idx="3">
                  <c:v>0.51</c:v>
                </c:pt>
                <c:pt idx="4">
                  <c:v>0.55000000000000004</c:v>
                </c:pt>
                <c:pt idx="5">
                  <c:v>0.6</c:v>
                </c:pt>
                <c:pt idx="6">
                  <c:v>0.62</c:v>
                </c:pt>
                <c:pt idx="7">
                  <c:v>-10</c:v>
                </c:pt>
                <c:pt idx="8">
                  <c:v>0.66</c:v>
                </c:pt>
                <c:pt idx="9">
                  <c:v>0.69</c:v>
                </c:pt>
                <c:pt idx="10">
                  <c:v>0.7</c:v>
                </c:pt>
                <c:pt idx="11">
                  <c:v>0.71</c:v>
                </c:pt>
                <c:pt idx="12">
                  <c:v>0.72</c:v>
                </c:pt>
                <c:pt idx="13">
                  <c:v>0.72</c:v>
                </c:pt>
                <c:pt idx="14">
                  <c:v>0.73</c:v>
                </c:pt>
                <c:pt idx="15">
                  <c:v>0.73</c:v>
                </c:pt>
                <c:pt idx="16">
                  <c:v>0.77</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0.66</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39328"/>
        <c:axId val="82341888"/>
      </c:lineChart>
      <c:catAx>
        <c:axId val="823393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41888"/>
        <c:crosses val="autoZero"/>
        <c:auto val="1"/>
        <c:lblAlgn val="ctr"/>
        <c:lblOffset val="100"/>
        <c:noMultiLvlLbl val="0"/>
      </c:catAx>
      <c:valAx>
        <c:axId val="823418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39328"/>
        <c:crosses val="autoZero"/>
        <c:crossBetween val="between"/>
      </c:valAx>
      <c:valAx>
        <c:axId val="82343424"/>
        <c:scaling>
          <c:orientation val="minMax"/>
          <c:max val="1"/>
          <c:min val="0"/>
        </c:scaling>
        <c:delete val="0"/>
        <c:axPos val="r"/>
        <c:numFmt formatCode="0%" sourceLinked="1"/>
        <c:majorTickMark val="none"/>
        <c:minorTickMark val="none"/>
        <c:tickLblPos val="none"/>
        <c:spPr>
          <a:ln>
            <a:noFill/>
          </a:ln>
        </c:spPr>
        <c:crossAx val="82344960"/>
        <c:crosses val="max"/>
        <c:crossBetween val="between"/>
      </c:valAx>
      <c:catAx>
        <c:axId val="82344960"/>
        <c:scaling>
          <c:orientation val="minMax"/>
        </c:scaling>
        <c:delete val="1"/>
        <c:axPos val="b"/>
        <c:numFmt formatCode="General" sourceLinked="1"/>
        <c:majorTickMark val="out"/>
        <c:minorTickMark val="none"/>
        <c:tickLblPos val="nextTo"/>
        <c:crossAx val="823434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41</c:v>
                </c:pt>
                <c:pt idx="1">
                  <c:v>47</c:v>
                </c:pt>
                <c:pt idx="2">
                  <c:v>9</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814912"/>
        <c:axId val="89816448"/>
      </c:lineChart>
      <c:catAx>
        <c:axId val="898149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816448"/>
        <c:crosses val="autoZero"/>
        <c:auto val="1"/>
        <c:lblAlgn val="ctr"/>
        <c:lblOffset val="100"/>
        <c:noMultiLvlLbl val="0"/>
      </c:catAx>
      <c:valAx>
        <c:axId val="898164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8149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Sheet1!$F$2:$F$45</c:f>
              <c:numCache>
                <c:formatCode>General</c:formatCode>
                <c:ptCount val="44"/>
                <c:pt idx="0">
                  <c:v>0.78</c:v>
                </c:pt>
                <c:pt idx="1">
                  <c:v>0.82</c:v>
                </c:pt>
                <c:pt idx="2">
                  <c:v>0.82</c:v>
                </c:pt>
                <c:pt idx="3">
                  <c:v>0.82</c:v>
                </c:pt>
                <c:pt idx="4">
                  <c:v>0.85</c:v>
                </c:pt>
                <c:pt idx="5">
                  <c:v>0.85</c:v>
                </c:pt>
                <c:pt idx="6">
                  <c:v>0.86</c:v>
                </c:pt>
                <c:pt idx="7">
                  <c:v>0.86</c:v>
                </c:pt>
                <c:pt idx="8">
                  <c:v>0.88</c:v>
                </c:pt>
                <c:pt idx="9">
                  <c:v>0.9</c:v>
                </c:pt>
                <c:pt idx="10">
                  <c:v>0.9</c:v>
                </c:pt>
                <c:pt idx="11">
                  <c:v>0.9</c:v>
                </c:pt>
                <c:pt idx="12">
                  <c:v>0.91</c:v>
                </c:pt>
                <c:pt idx="13">
                  <c:v>0.91</c:v>
                </c:pt>
                <c:pt idx="14">
                  <c:v>0.92</c:v>
                </c:pt>
                <c:pt idx="15">
                  <c:v>0.93</c:v>
                </c:pt>
                <c:pt idx="16">
                  <c:v>0.93</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92928"/>
        <c:axId val="904870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7"/>
                <c:pt idx="0">
                  <c:v>SHAPE PCN</c:v>
                </c:pt>
                <c:pt idx="1">
                  <c:v>LOCC PCN</c:v>
                </c:pt>
                <c:pt idx="2">
                  <c:v>SPINE PCN</c:v>
                </c:pt>
                <c:pt idx="3">
                  <c:v>BRACKNELL AND DISTRICT PCN</c:v>
                </c:pt>
                <c:pt idx="4">
                  <c:v>ASCOT PCN</c:v>
                </c:pt>
                <c:pt idx="5">
                  <c:v>WINDSOR PCN</c:v>
                </c:pt>
                <c:pt idx="6">
                  <c:v>CENTRAL SLOUGH NETWORK PCN</c:v>
                </c:pt>
                <c:pt idx="7">
                  <c:v>BRACCAN PCN</c:v>
                </c:pt>
                <c:pt idx="8">
                  <c:v>ICS</c:v>
                </c:pt>
                <c:pt idx="9">
                  <c:v>MAIDENHEAD PCN</c:v>
                </c:pt>
                <c:pt idx="10">
                  <c:v>SURREY HEATH PCN</c:v>
                </c:pt>
                <c:pt idx="11">
                  <c:v>FARNBOROUGH PCN</c:v>
                </c:pt>
                <c:pt idx="12">
                  <c:v>YATELEY PCN</c:v>
                </c:pt>
                <c:pt idx="13">
                  <c:v>FLEET PCN</c:v>
                </c:pt>
                <c:pt idx="14">
                  <c:v>FARNHAM PCN</c:v>
                </c:pt>
                <c:pt idx="15">
                  <c:v>ALDERSHOT PCN</c:v>
                </c:pt>
                <c:pt idx="16">
                  <c:v>THE HEALTH TRIANGLE PCN</c:v>
                </c:pt>
              </c:strCache>
            </c:strRef>
          </c:cat>
          <c:val>
            <c:numRef>
              <c:f>Sheet1!$C$2:$C$45</c:f>
              <c:numCache>
                <c:formatCode>0%</c:formatCode>
                <c:ptCount val="44"/>
                <c:pt idx="0">
                  <c:v>0.78</c:v>
                </c:pt>
                <c:pt idx="1">
                  <c:v>0.82</c:v>
                </c:pt>
                <c:pt idx="2">
                  <c:v>0.82</c:v>
                </c:pt>
                <c:pt idx="3">
                  <c:v>0.82</c:v>
                </c:pt>
                <c:pt idx="4">
                  <c:v>0.85</c:v>
                </c:pt>
                <c:pt idx="5">
                  <c:v>0.85</c:v>
                </c:pt>
                <c:pt idx="6">
                  <c:v>0.86</c:v>
                </c:pt>
                <c:pt idx="7">
                  <c:v>0.86</c:v>
                </c:pt>
                <c:pt idx="8">
                  <c:v>-10</c:v>
                </c:pt>
                <c:pt idx="9">
                  <c:v>0.9</c:v>
                </c:pt>
                <c:pt idx="10">
                  <c:v>0.9</c:v>
                </c:pt>
                <c:pt idx="11">
                  <c:v>0.9</c:v>
                </c:pt>
                <c:pt idx="12">
                  <c:v>0.91</c:v>
                </c:pt>
                <c:pt idx="13">
                  <c:v>0.91</c:v>
                </c:pt>
                <c:pt idx="14">
                  <c:v>0.92</c:v>
                </c:pt>
                <c:pt idx="15">
                  <c:v>0.93</c:v>
                </c:pt>
                <c:pt idx="16">
                  <c:v>0.93</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0.88</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478848"/>
        <c:axId val="90485504"/>
      </c:lineChart>
      <c:catAx>
        <c:axId val="904788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485504"/>
        <c:crosses val="autoZero"/>
        <c:auto val="1"/>
        <c:lblAlgn val="ctr"/>
        <c:lblOffset val="100"/>
        <c:noMultiLvlLbl val="0"/>
      </c:catAx>
      <c:valAx>
        <c:axId val="904855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478848"/>
        <c:crosses val="autoZero"/>
        <c:crossBetween val="between"/>
      </c:valAx>
      <c:valAx>
        <c:axId val="90487040"/>
        <c:scaling>
          <c:orientation val="minMax"/>
          <c:max val="1"/>
          <c:min val="0"/>
        </c:scaling>
        <c:delete val="0"/>
        <c:axPos val="r"/>
        <c:numFmt formatCode="0%" sourceLinked="1"/>
        <c:majorTickMark val="none"/>
        <c:minorTickMark val="none"/>
        <c:tickLblPos val="none"/>
        <c:spPr>
          <a:ln>
            <a:noFill/>
          </a:ln>
        </c:spPr>
        <c:crossAx val="90492928"/>
        <c:crosses val="max"/>
        <c:crossBetween val="between"/>
      </c:valAx>
      <c:catAx>
        <c:axId val="90492928"/>
        <c:scaling>
          <c:orientation val="minMax"/>
        </c:scaling>
        <c:delete val="1"/>
        <c:axPos val="b"/>
        <c:numFmt formatCode="General" sourceLinked="1"/>
        <c:majorTickMark val="out"/>
        <c:minorTickMark val="none"/>
        <c:tickLblPos val="nextTo"/>
        <c:crossAx val="904870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21</c:v>
                </c:pt>
                <c:pt idx="1">
                  <c:v>26</c:v>
                </c:pt>
                <c:pt idx="2">
                  <c:v>9</c:v>
                </c:pt>
                <c:pt idx="3">
                  <c:v>23</c:v>
                </c:pt>
                <c:pt idx="4">
                  <c:v>50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9981184"/>
        <c:axId val="99982720"/>
      </c:barChart>
      <c:catAx>
        <c:axId val="9998118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9982720"/>
        <c:crosses val="autoZero"/>
        <c:auto val="1"/>
        <c:lblAlgn val="ctr"/>
        <c:lblOffset val="100"/>
        <c:noMultiLvlLbl val="0"/>
      </c:catAx>
      <c:valAx>
        <c:axId val="9998272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998118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36</c:v>
                </c:pt>
                <c:pt idx="1">
                  <c:v>40</c:v>
                </c:pt>
                <c:pt idx="2">
                  <c:v>14</c:v>
                </c:pt>
                <c:pt idx="3">
                  <c:v>38</c:v>
                </c:pt>
                <c:pt idx="4">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13</c:v>
                </c:pt>
                <c:pt idx="2">
                  <c:v>3</c:v>
                </c:pt>
                <c:pt idx="3">
                  <c:v>13</c:v>
                </c:pt>
                <c:pt idx="4">
                  <c:v>35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023296"/>
        <c:axId val="100029184"/>
      </c:stockChart>
      <c:catAx>
        <c:axId val="100023296"/>
        <c:scaling>
          <c:orientation val="minMax"/>
        </c:scaling>
        <c:delete val="1"/>
        <c:axPos val="b"/>
        <c:numFmt formatCode="m/d/yyyy" sourceLinked="1"/>
        <c:majorTickMark val="out"/>
        <c:minorTickMark val="none"/>
        <c:tickLblPos val="nextTo"/>
        <c:crossAx val="100029184"/>
        <c:crosses val="autoZero"/>
        <c:auto val="1"/>
        <c:lblAlgn val="ctr"/>
        <c:lblOffset val="100"/>
        <c:noMultiLvlLbl val="0"/>
      </c:catAx>
      <c:valAx>
        <c:axId val="100029184"/>
        <c:scaling>
          <c:orientation val="minMax"/>
          <c:max val="100"/>
          <c:min val="0"/>
        </c:scaling>
        <c:delete val="1"/>
        <c:axPos val="l"/>
        <c:numFmt formatCode="m/d/yyyy" sourceLinked="1"/>
        <c:majorTickMark val="out"/>
        <c:minorTickMark val="none"/>
        <c:tickLblPos val="nextTo"/>
        <c:crossAx val="10002329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51</c:v>
                </c:pt>
                <c:pt idx="2">
                  <c:v>20</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75</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25</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300480"/>
        <c:axId val="103310464"/>
      </c:lineChart>
      <c:catAx>
        <c:axId val="1033004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310464"/>
        <c:crosses val="autoZero"/>
        <c:auto val="1"/>
        <c:lblAlgn val="ctr"/>
        <c:lblOffset val="100"/>
        <c:noMultiLvlLbl val="0"/>
      </c:catAx>
      <c:valAx>
        <c:axId val="1033104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3004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Sheet1!$F$2:$F$45</c:f>
              <c:numCache>
                <c:formatCode>General</c:formatCode>
                <c:ptCount val="44"/>
                <c:pt idx="0">
                  <c:v>0.55000000000000004</c:v>
                </c:pt>
                <c:pt idx="1">
                  <c:v>0.56999999999999995</c:v>
                </c:pt>
                <c:pt idx="2">
                  <c:v>0.63</c:v>
                </c:pt>
                <c:pt idx="3">
                  <c:v>0.64</c:v>
                </c:pt>
                <c:pt idx="4">
                  <c:v>0.66</c:v>
                </c:pt>
                <c:pt idx="5">
                  <c:v>0.66</c:v>
                </c:pt>
                <c:pt idx="6">
                  <c:v>0.69</c:v>
                </c:pt>
                <c:pt idx="7">
                  <c:v>0.72</c:v>
                </c:pt>
                <c:pt idx="8">
                  <c:v>0.73</c:v>
                </c:pt>
                <c:pt idx="9">
                  <c:v>0.74</c:v>
                </c:pt>
                <c:pt idx="10">
                  <c:v>0.74</c:v>
                </c:pt>
                <c:pt idx="11">
                  <c:v>0.75</c:v>
                </c:pt>
                <c:pt idx="12">
                  <c:v>0.77</c:v>
                </c:pt>
                <c:pt idx="13">
                  <c:v>0.77</c:v>
                </c:pt>
                <c:pt idx="14">
                  <c:v>0.79</c:v>
                </c:pt>
                <c:pt idx="15">
                  <c:v>0.79</c:v>
                </c:pt>
                <c:pt idx="16">
                  <c:v>0.83</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524608"/>
        <c:axId val="1035230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SHAPE PCN</c:v>
                </c:pt>
                <c:pt idx="1">
                  <c:v>SPINE PCN</c:v>
                </c:pt>
                <c:pt idx="2">
                  <c:v>WINDSOR PCN</c:v>
                </c:pt>
                <c:pt idx="3">
                  <c:v>LOCC PCN</c:v>
                </c:pt>
                <c:pt idx="4">
                  <c:v>BRACKNELL AND DISTRICT PCN</c:v>
                </c:pt>
                <c:pt idx="5">
                  <c:v>THE HEALTH TRIANGLE PCN</c:v>
                </c:pt>
                <c:pt idx="6">
                  <c:v>BRACCAN PCN</c:v>
                </c:pt>
                <c:pt idx="7">
                  <c:v>ICS</c:v>
                </c:pt>
                <c:pt idx="8">
                  <c:v>FARNBOROUGH PCN</c:v>
                </c:pt>
                <c:pt idx="9">
                  <c:v>ASCOT PCN</c:v>
                </c:pt>
                <c:pt idx="10">
                  <c:v>MAIDENHEAD PCN</c:v>
                </c:pt>
                <c:pt idx="11">
                  <c:v>YATELEY PCN</c:v>
                </c:pt>
                <c:pt idx="12">
                  <c:v>FLEET PCN</c:v>
                </c:pt>
                <c:pt idx="13">
                  <c:v>SURREY HEATH PCN</c:v>
                </c:pt>
                <c:pt idx="14">
                  <c:v>ALDERSHOT PCN</c:v>
                </c:pt>
                <c:pt idx="15">
                  <c:v>CENTRAL SLOUGH NETWORK PCN</c:v>
                </c:pt>
                <c:pt idx="16">
                  <c:v>FARNHAM PCN</c:v>
                </c:pt>
              </c:strCache>
            </c:strRef>
          </c:cat>
          <c:val>
            <c:numRef>
              <c:f>Sheet1!$C$2:$C$45</c:f>
              <c:numCache>
                <c:formatCode>0%</c:formatCode>
                <c:ptCount val="44"/>
                <c:pt idx="0">
                  <c:v>0.55000000000000004</c:v>
                </c:pt>
                <c:pt idx="1">
                  <c:v>0.56999999999999995</c:v>
                </c:pt>
                <c:pt idx="2">
                  <c:v>0.63</c:v>
                </c:pt>
                <c:pt idx="3">
                  <c:v>0.64</c:v>
                </c:pt>
                <c:pt idx="4">
                  <c:v>0.66</c:v>
                </c:pt>
                <c:pt idx="5">
                  <c:v>0.66</c:v>
                </c:pt>
                <c:pt idx="6">
                  <c:v>0.69</c:v>
                </c:pt>
                <c:pt idx="7">
                  <c:v>-10</c:v>
                </c:pt>
                <c:pt idx="8">
                  <c:v>0.73</c:v>
                </c:pt>
                <c:pt idx="9">
                  <c:v>0.74</c:v>
                </c:pt>
                <c:pt idx="10">
                  <c:v>0.74</c:v>
                </c:pt>
                <c:pt idx="11">
                  <c:v>0.75</c:v>
                </c:pt>
                <c:pt idx="12">
                  <c:v>0.77</c:v>
                </c:pt>
                <c:pt idx="13">
                  <c:v>0.77</c:v>
                </c:pt>
                <c:pt idx="14">
                  <c:v>0.79</c:v>
                </c:pt>
                <c:pt idx="15">
                  <c:v>0.79</c:v>
                </c:pt>
                <c:pt idx="16">
                  <c:v>0.83</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0.72</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518976"/>
        <c:axId val="103521280"/>
      </c:lineChart>
      <c:catAx>
        <c:axId val="10351897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521280"/>
        <c:crosses val="autoZero"/>
        <c:auto val="1"/>
        <c:lblAlgn val="ctr"/>
        <c:lblOffset val="100"/>
        <c:noMultiLvlLbl val="0"/>
      </c:catAx>
      <c:valAx>
        <c:axId val="1035212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518976"/>
        <c:crosses val="autoZero"/>
        <c:crossBetween val="between"/>
      </c:valAx>
      <c:valAx>
        <c:axId val="103523072"/>
        <c:scaling>
          <c:orientation val="minMax"/>
          <c:max val="1"/>
          <c:min val="0"/>
        </c:scaling>
        <c:delete val="0"/>
        <c:axPos val="r"/>
        <c:numFmt formatCode="0%" sourceLinked="1"/>
        <c:majorTickMark val="none"/>
        <c:minorTickMark val="none"/>
        <c:tickLblPos val="none"/>
        <c:spPr>
          <a:ln>
            <a:noFill/>
          </a:ln>
        </c:spPr>
        <c:crossAx val="103524608"/>
        <c:crosses val="max"/>
        <c:crossBetween val="between"/>
      </c:valAx>
      <c:catAx>
        <c:axId val="103524608"/>
        <c:scaling>
          <c:orientation val="minMax"/>
        </c:scaling>
        <c:delete val="1"/>
        <c:axPos val="b"/>
        <c:numFmt formatCode="General" sourceLinked="1"/>
        <c:majorTickMark val="out"/>
        <c:minorTickMark val="none"/>
        <c:tickLblPos val="nextTo"/>
        <c:crossAx val="1035230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38</c:v>
                </c:pt>
                <c:pt idx="2">
                  <c:v>8</c:v>
                </c:pt>
                <c:pt idx="3">
                  <c:v>24</c:v>
                </c:pt>
                <c:pt idx="4">
                  <c:v>33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808320"/>
        <c:axId val="116806784"/>
      </c:barChart>
      <c:valAx>
        <c:axId val="116806784"/>
        <c:scaling>
          <c:orientation val="minMax"/>
        </c:scaling>
        <c:delete val="1"/>
        <c:axPos val="t"/>
        <c:numFmt formatCode="General" sourceLinked="1"/>
        <c:majorTickMark val="out"/>
        <c:minorTickMark val="none"/>
        <c:tickLblPos val="nextTo"/>
        <c:crossAx val="116808320"/>
        <c:crosses val="autoZero"/>
        <c:crossBetween val="between"/>
      </c:valAx>
      <c:catAx>
        <c:axId val="11680832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80678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Sheet1!$F$2:$F$45</c:f>
              <c:numCache>
                <c:formatCode>General</c:formatCode>
                <c:ptCount val="44"/>
                <c:pt idx="0">
                  <c:v>0.57999999999999996</c:v>
                </c:pt>
                <c:pt idx="1">
                  <c:v>0.57999999999999996</c:v>
                </c:pt>
                <c:pt idx="2">
                  <c:v>0.61</c:v>
                </c:pt>
                <c:pt idx="3">
                  <c:v>0.62</c:v>
                </c:pt>
                <c:pt idx="4">
                  <c:v>0.62</c:v>
                </c:pt>
                <c:pt idx="5">
                  <c:v>0.63</c:v>
                </c:pt>
                <c:pt idx="6">
                  <c:v>0.65</c:v>
                </c:pt>
                <c:pt idx="7">
                  <c:v>0.66</c:v>
                </c:pt>
                <c:pt idx="8">
                  <c:v>0.67</c:v>
                </c:pt>
                <c:pt idx="9">
                  <c:v>0.67</c:v>
                </c:pt>
                <c:pt idx="10">
                  <c:v>0.68</c:v>
                </c:pt>
                <c:pt idx="11">
                  <c:v>0.69</c:v>
                </c:pt>
                <c:pt idx="12">
                  <c:v>0.69</c:v>
                </c:pt>
                <c:pt idx="13">
                  <c:v>0.71</c:v>
                </c:pt>
                <c:pt idx="14">
                  <c:v>0.71</c:v>
                </c:pt>
                <c:pt idx="15">
                  <c:v>0.73</c:v>
                </c:pt>
                <c:pt idx="16">
                  <c:v>0.75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377472"/>
        <c:axId val="1183759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SHAPE PCN</c:v>
                </c:pt>
                <c:pt idx="1">
                  <c:v>BRACKNELL AND DISTRICT PCN</c:v>
                </c:pt>
                <c:pt idx="2">
                  <c:v>BRACCAN PCN</c:v>
                </c:pt>
                <c:pt idx="3">
                  <c:v>LOCC PCN</c:v>
                </c:pt>
                <c:pt idx="4">
                  <c:v>SPINE PCN</c:v>
                </c:pt>
                <c:pt idx="5">
                  <c:v>ASCOT PCN</c:v>
                </c:pt>
                <c:pt idx="6">
                  <c:v>WINDSOR PCN</c:v>
                </c:pt>
                <c:pt idx="7">
                  <c:v>FARNBOROUGH PCN</c:v>
                </c:pt>
                <c:pt idx="8">
                  <c:v>ICS</c:v>
                </c:pt>
                <c:pt idx="9">
                  <c:v>YATELEY PCN</c:v>
                </c:pt>
                <c:pt idx="10">
                  <c:v>CENTRAL SLOUGH NETWORK PCN</c:v>
                </c:pt>
                <c:pt idx="11">
                  <c:v>MAIDENHEAD PCN</c:v>
                </c:pt>
                <c:pt idx="12">
                  <c:v>FLEET PCN</c:v>
                </c:pt>
                <c:pt idx="13">
                  <c:v>ALDERSHOT PCN</c:v>
                </c:pt>
                <c:pt idx="14">
                  <c:v>THE HEALTH TRIANGLE PCN</c:v>
                </c:pt>
                <c:pt idx="15">
                  <c:v>SURREY HEATH PCN</c:v>
                </c:pt>
                <c:pt idx="16">
                  <c:v>FARNHAM PCN</c:v>
                </c:pt>
              </c:strCache>
            </c:strRef>
          </c:cat>
          <c:val>
            <c:numRef>
              <c:f>Sheet1!$C$2:$C$45</c:f>
              <c:numCache>
                <c:formatCode>0%</c:formatCode>
                <c:ptCount val="44"/>
                <c:pt idx="0">
                  <c:v>0.57999999999999996</c:v>
                </c:pt>
                <c:pt idx="1">
                  <c:v>0.57999999999999996</c:v>
                </c:pt>
                <c:pt idx="2">
                  <c:v>0.61</c:v>
                </c:pt>
                <c:pt idx="3">
                  <c:v>0.62</c:v>
                </c:pt>
                <c:pt idx="4">
                  <c:v>0.62</c:v>
                </c:pt>
                <c:pt idx="5">
                  <c:v>0.63</c:v>
                </c:pt>
                <c:pt idx="6">
                  <c:v>0.65</c:v>
                </c:pt>
                <c:pt idx="7">
                  <c:v>0.66</c:v>
                </c:pt>
                <c:pt idx="8">
                  <c:v>-10</c:v>
                </c:pt>
                <c:pt idx="9">
                  <c:v>0.67</c:v>
                </c:pt>
                <c:pt idx="10">
                  <c:v>0.68</c:v>
                </c:pt>
                <c:pt idx="11">
                  <c:v>0.69</c:v>
                </c:pt>
                <c:pt idx="12">
                  <c:v>0.69</c:v>
                </c:pt>
                <c:pt idx="13">
                  <c:v>0.71</c:v>
                </c:pt>
                <c:pt idx="14">
                  <c:v>0.71</c:v>
                </c:pt>
                <c:pt idx="15">
                  <c:v>0.73</c:v>
                </c:pt>
                <c:pt idx="16">
                  <c:v>0.75</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0.67</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363648"/>
        <c:axId val="118374400"/>
      </c:lineChart>
      <c:catAx>
        <c:axId val="11836364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374400"/>
        <c:crosses val="autoZero"/>
        <c:auto val="1"/>
        <c:lblAlgn val="ctr"/>
        <c:lblOffset val="100"/>
        <c:noMultiLvlLbl val="0"/>
      </c:catAx>
      <c:valAx>
        <c:axId val="1183744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363648"/>
        <c:crosses val="autoZero"/>
        <c:crossBetween val="between"/>
      </c:valAx>
      <c:valAx>
        <c:axId val="118375936"/>
        <c:scaling>
          <c:orientation val="minMax"/>
          <c:max val="1"/>
          <c:min val="0"/>
        </c:scaling>
        <c:delete val="0"/>
        <c:axPos val="r"/>
        <c:numFmt formatCode="0%" sourceLinked="1"/>
        <c:majorTickMark val="none"/>
        <c:minorTickMark val="none"/>
        <c:tickLblPos val="none"/>
        <c:spPr>
          <a:ln>
            <a:noFill/>
          </a:ln>
        </c:spPr>
        <c:crossAx val="118377472"/>
        <c:crosses val="max"/>
        <c:crossBetween val="between"/>
      </c:valAx>
      <c:catAx>
        <c:axId val="118377472"/>
        <c:scaling>
          <c:orientation val="minMax"/>
        </c:scaling>
        <c:delete val="1"/>
        <c:axPos val="b"/>
        <c:numFmt formatCode="General" sourceLinked="1"/>
        <c:majorTickMark val="out"/>
        <c:minorTickMark val="none"/>
        <c:tickLblPos val="nextTo"/>
        <c:crossAx val="1183759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81</c:v>
                </c:pt>
                <c:pt idx="1">
                  <c:v>17</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Sheet1!$F$2:$F$45</c:f>
              <c:numCache>
                <c:formatCode>General</c:formatCode>
                <c:ptCount val="44"/>
                <c:pt idx="0">
                  <c:v>0.72</c:v>
                </c:pt>
                <c:pt idx="1">
                  <c:v>0.72</c:v>
                </c:pt>
                <c:pt idx="2">
                  <c:v>0.74</c:v>
                </c:pt>
                <c:pt idx="3">
                  <c:v>0.76</c:v>
                </c:pt>
                <c:pt idx="4">
                  <c:v>0.77</c:v>
                </c:pt>
                <c:pt idx="5">
                  <c:v>0.78</c:v>
                </c:pt>
                <c:pt idx="6">
                  <c:v>0.79</c:v>
                </c:pt>
                <c:pt idx="7">
                  <c:v>0.8</c:v>
                </c:pt>
                <c:pt idx="8">
                  <c:v>0.8</c:v>
                </c:pt>
                <c:pt idx="9">
                  <c:v>0.81</c:v>
                </c:pt>
                <c:pt idx="10">
                  <c:v>0.83</c:v>
                </c:pt>
                <c:pt idx="11">
                  <c:v>0.83</c:v>
                </c:pt>
                <c:pt idx="12">
                  <c:v>0.84</c:v>
                </c:pt>
                <c:pt idx="13">
                  <c:v>0.84</c:v>
                </c:pt>
                <c:pt idx="14">
                  <c:v>0.84</c:v>
                </c:pt>
                <c:pt idx="15">
                  <c:v>0.85</c:v>
                </c:pt>
                <c:pt idx="16">
                  <c:v>0.87</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705600"/>
        <c:axId val="1216956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LOCC PCN</c:v>
                </c:pt>
                <c:pt idx="1">
                  <c:v>SPINE PCN</c:v>
                </c:pt>
                <c:pt idx="2">
                  <c:v>BRACKNELL AND DISTRICT PCN</c:v>
                </c:pt>
                <c:pt idx="3">
                  <c:v>SHAPE PCN</c:v>
                </c:pt>
                <c:pt idx="4">
                  <c:v>WINDSOR PCN</c:v>
                </c:pt>
                <c:pt idx="5">
                  <c:v>CENTRAL SLOUGH NETWORK PCN</c:v>
                </c:pt>
                <c:pt idx="6">
                  <c:v>ASCOT PCN</c:v>
                </c:pt>
                <c:pt idx="7">
                  <c:v>BRACCAN PCN</c:v>
                </c:pt>
                <c:pt idx="8">
                  <c:v>THE HEALTH TRIANGLE PCN</c:v>
                </c:pt>
                <c:pt idx="9">
                  <c:v>ICS</c:v>
                </c:pt>
                <c:pt idx="10">
                  <c:v>ALDERSHOT PCN</c:v>
                </c:pt>
                <c:pt idx="11">
                  <c:v>MAIDENHEAD PCN</c:v>
                </c:pt>
                <c:pt idx="12">
                  <c:v>FARNHAM PCN</c:v>
                </c:pt>
                <c:pt idx="13">
                  <c:v>YATELEY PCN</c:v>
                </c:pt>
                <c:pt idx="14">
                  <c:v>FARNBOROUGH PCN</c:v>
                </c:pt>
                <c:pt idx="15">
                  <c:v>FLEET PCN</c:v>
                </c:pt>
                <c:pt idx="16">
                  <c:v>SURREY HEATH PCN</c:v>
                </c:pt>
              </c:strCache>
            </c:strRef>
          </c:cat>
          <c:val>
            <c:numRef>
              <c:f>Sheet1!$C$2:$C$45</c:f>
              <c:numCache>
                <c:formatCode>0%</c:formatCode>
                <c:ptCount val="44"/>
                <c:pt idx="0">
                  <c:v>0.72</c:v>
                </c:pt>
                <c:pt idx="1">
                  <c:v>0.72</c:v>
                </c:pt>
                <c:pt idx="2">
                  <c:v>0.74</c:v>
                </c:pt>
                <c:pt idx="3">
                  <c:v>0.76</c:v>
                </c:pt>
                <c:pt idx="4">
                  <c:v>0.77</c:v>
                </c:pt>
                <c:pt idx="5">
                  <c:v>0.78</c:v>
                </c:pt>
                <c:pt idx="6">
                  <c:v>0.79</c:v>
                </c:pt>
                <c:pt idx="7">
                  <c:v>0.8</c:v>
                </c:pt>
                <c:pt idx="8">
                  <c:v>0.8</c:v>
                </c:pt>
                <c:pt idx="9">
                  <c:v>-10</c:v>
                </c:pt>
                <c:pt idx="10">
                  <c:v>0.83</c:v>
                </c:pt>
                <c:pt idx="11">
                  <c:v>0.83</c:v>
                </c:pt>
                <c:pt idx="12">
                  <c:v>0.84</c:v>
                </c:pt>
                <c:pt idx="13">
                  <c:v>0.84</c:v>
                </c:pt>
                <c:pt idx="14">
                  <c:v>0.84</c:v>
                </c:pt>
                <c:pt idx="15">
                  <c:v>0.85</c:v>
                </c:pt>
                <c:pt idx="16">
                  <c:v>0.87</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0.81</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671040"/>
        <c:axId val="121694080"/>
      </c:lineChart>
      <c:catAx>
        <c:axId val="1216710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694080"/>
        <c:crosses val="autoZero"/>
        <c:auto val="1"/>
        <c:lblAlgn val="ctr"/>
        <c:lblOffset val="100"/>
        <c:noMultiLvlLbl val="0"/>
      </c:catAx>
      <c:valAx>
        <c:axId val="1216940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671040"/>
        <c:crosses val="autoZero"/>
        <c:crossBetween val="between"/>
      </c:valAx>
      <c:valAx>
        <c:axId val="121695616"/>
        <c:scaling>
          <c:orientation val="minMax"/>
          <c:max val="1"/>
          <c:min val="0"/>
        </c:scaling>
        <c:delete val="0"/>
        <c:axPos val="r"/>
        <c:numFmt formatCode="0%" sourceLinked="1"/>
        <c:majorTickMark val="none"/>
        <c:minorTickMark val="none"/>
        <c:tickLblPos val="none"/>
        <c:spPr>
          <a:ln>
            <a:noFill/>
          </a:ln>
        </c:spPr>
        <c:crossAx val="121705600"/>
        <c:crosses val="max"/>
        <c:crossBetween val="between"/>
      </c:valAx>
      <c:catAx>
        <c:axId val="121705600"/>
        <c:scaling>
          <c:orientation val="minMax"/>
        </c:scaling>
        <c:delete val="1"/>
        <c:axPos val="b"/>
        <c:numFmt formatCode="General" sourceLinked="1"/>
        <c:majorTickMark val="out"/>
        <c:minorTickMark val="none"/>
        <c:tickLblPos val="nextTo"/>
        <c:crossAx val="1216956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6</c:v>
                </c:pt>
                <c:pt idx="2">
                  <c:v>4</c:v>
                </c:pt>
                <c:pt idx="3">
                  <c:v>3</c:v>
                </c:pt>
                <c:pt idx="4">
                  <c:v>6</c:v>
                </c:pt>
                <c:pt idx="5">
                  <c:v>10</c:v>
                </c:pt>
                <c:pt idx="6">
                  <c:v>2</c:v>
                </c:pt>
                <c:pt idx="7">
                  <c:v>4</c:v>
                </c:pt>
                <c:pt idx="8">
                  <c:v>14</c:v>
                </c:pt>
                <c:pt idx="9">
                  <c:v>9</c:v>
                </c:pt>
                <c:pt idx="10">
                  <c:v>22</c:v>
                </c:pt>
                <c:pt idx="11">
                  <c:v>36</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920512"/>
        <c:axId val="121942784"/>
      </c:barChart>
      <c:catAx>
        <c:axId val="12192051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942784"/>
        <c:crosses val="autoZero"/>
        <c:auto val="1"/>
        <c:lblAlgn val="ctr"/>
        <c:lblOffset val="100"/>
        <c:noMultiLvlLbl val="0"/>
      </c:catAx>
      <c:valAx>
        <c:axId val="12194278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92051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40</c:v>
                </c:pt>
                <c:pt idx="2">
                  <c:v>15</c:v>
                </c:pt>
                <c:pt idx="3">
                  <c:v>9</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670912"/>
        <c:axId val="125672448"/>
      </c:lineChart>
      <c:catAx>
        <c:axId val="1256709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672448"/>
        <c:crosses val="autoZero"/>
        <c:auto val="1"/>
        <c:lblAlgn val="ctr"/>
        <c:lblOffset val="100"/>
        <c:noMultiLvlLbl val="0"/>
      </c:catAx>
      <c:valAx>
        <c:axId val="1256724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6709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Sheet1!$F$2:$F$45</c:f>
              <c:numCache>
                <c:formatCode>General</c:formatCode>
                <c:ptCount val="44"/>
                <c:pt idx="0">
                  <c:v>0.52</c:v>
                </c:pt>
                <c:pt idx="1">
                  <c:v>0.54</c:v>
                </c:pt>
                <c:pt idx="2">
                  <c:v>0.57999999999999996</c:v>
                </c:pt>
                <c:pt idx="3">
                  <c:v>0.63</c:v>
                </c:pt>
                <c:pt idx="4">
                  <c:v>0.64</c:v>
                </c:pt>
                <c:pt idx="5">
                  <c:v>0.66</c:v>
                </c:pt>
                <c:pt idx="6">
                  <c:v>0.69</c:v>
                </c:pt>
                <c:pt idx="7">
                  <c:v>0.7</c:v>
                </c:pt>
                <c:pt idx="8">
                  <c:v>0.7</c:v>
                </c:pt>
                <c:pt idx="9">
                  <c:v>0.71</c:v>
                </c:pt>
                <c:pt idx="10">
                  <c:v>0.72</c:v>
                </c:pt>
                <c:pt idx="11">
                  <c:v>0.73</c:v>
                </c:pt>
                <c:pt idx="12">
                  <c:v>0.73</c:v>
                </c:pt>
                <c:pt idx="13">
                  <c:v>0.73</c:v>
                </c:pt>
                <c:pt idx="14">
                  <c:v>0.76</c:v>
                </c:pt>
                <c:pt idx="15">
                  <c:v>0.78</c:v>
                </c:pt>
                <c:pt idx="16">
                  <c:v>0.79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845504"/>
        <c:axId val="1258437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7"/>
                <c:pt idx="0">
                  <c:v>SPINE PCN</c:v>
                </c:pt>
                <c:pt idx="1">
                  <c:v>SHAPE PCN</c:v>
                </c:pt>
                <c:pt idx="2">
                  <c:v>LOCC PCN</c:v>
                </c:pt>
                <c:pt idx="3">
                  <c:v>BRACCAN PCN</c:v>
                </c:pt>
                <c:pt idx="4">
                  <c:v>BRACKNELL AND DISTRICT PCN</c:v>
                </c:pt>
                <c:pt idx="5">
                  <c:v>ASCOT PCN</c:v>
                </c:pt>
                <c:pt idx="6">
                  <c:v>WINDSOR PCN</c:v>
                </c:pt>
                <c:pt idx="7">
                  <c:v>ICS</c:v>
                </c:pt>
                <c:pt idx="8">
                  <c:v>FARNBOROUGH PCN</c:v>
                </c:pt>
                <c:pt idx="9">
                  <c:v>CENTRAL SLOUGH NETWORK PCN</c:v>
                </c:pt>
                <c:pt idx="10">
                  <c:v>MAIDENHEAD PCN</c:v>
                </c:pt>
                <c:pt idx="11">
                  <c:v>FARNHAM PCN</c:v>
                </c:pt>
                <c:pt idx="12">
                  <c:v>FLEET PCN</c:v>
                </c:pt>
                <c:pt idx="13">
                  <c:v>THE HEALTH TRIANGLE PCN</c:v>
                </c:pt>
                <c:pt idx="14">
                  <c:v>ALDERSHOT PCN</c:v>
                </c:pt>
                <c:pt idx="15">
                  <c:v>SURREY HEATH PCN</c:v>
                </c:pt>
                <c:pt idx="16">
                  <c:v>YATELEY PCN</c:v>
                </c:pt>
              </c:strCache>
            </c:strRef>
          </c:cat>
          <c:val>
            <c:numRef>
              <c:f>Sheet1!$C$2:$C$45</c:f>
              <c:numCache>
                <c:formatCode>0%</c:formatCode>
                <c:ptCount val="44"/>
                <c:pt idx="0">
                  <c:v>0.52</c:v>
                </c:pt>
                <c:pt idx="1">
                  <c:v>0.54</c:v>
                </c:pt>
                <c:pt idx="2">
                  <c:v>0.57999999999999996</c:v>
                </c:pt>
                <c:pt idx="3">
                  <c:v>0.63</c:v>
                </c:pt>
                <c:pt idx="4">
                  <c:v>0.64</c:v>
                </c:pt>
                <c:pt idx="5">
                  <c:v>0.66</c:v>
                </c:pt>
                <c:pt idx="6">
                  <c:v>0.69</c:v>
                </c:pt>
                <c:pt idx="7">
                  <c:v>-10</c:v>
                </c:pt>
                <c:pt idx="8">
                  <c:v>0.7</c:v>
                </c:pt>
                <c:pt idx="9">
                  <c:v>0.71</c:v>
                </c:pt>
                <c:pt idx="10">
                  <c:v>0.72</c:v>
                </c:pt>
                <c:pt idx="11">
                  <c:v>0.73</c:v>
                </c:pt>
                <c:pt idx="12">
                  <c:v>0.73</c:v>
                </c:pt>
                <c:pt idx="13">
                  <c:v>0.73</c:v>
                </c:pt>
                <c:pt idx="14">
                  <c:v>0.76</c:v>
                </c:pt>
                <c:pt idx="15">
                  <c:v>0.78</c:v>
                </c:pt>
                <c:pt idx="16">
                  <c:v>0.79</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757696"/>
        <c:axId val="125842176"/>
      </c:lineChart>
      <c:catAx>
        <c:axId val="1257576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842176"/>
        <c:crosses val="autoZero"/>
        <c:auto val="1"/>
        <c:lblAlgn val="ctr"/>
        <c:lblOffset val="100"/>
        <c:noMultiLvlLbl val="0"/>
      </c:catAx>
      <c:valAx>
        <c:axId val="1258421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757696"/>
        <c:crosses val="autoZero"/>
        <c:crossBetween val="between"/>
      </c:valAx>
      <c:valAx>
        <c:axId val="125843712"/>
        <c:scaling>
          <c:orientation val="minMax"/>
          <c:max val="1"/>
          <c:min val="0"/>
        </c:scaling>
        <c:delete val="0"/>
        <c:axPos val="r"/>
        <c:numFmt formatCode="0%" sourceLinked="1"/>
        <c:majorTickMark val="none"/>
        <c:minorTickMark val="none"/>
        <c:tickLblPos val="none"/>
        <c:spPr>
          <a:ln>
            <a:noFill/>
          </a:ln>
        </c:spPr>
        <c:crossAx val="125845504"/>
        <c:crosses val="max"/>
        <c:crossBetween val="between"/>
      </c:valAx>
      <c:catAx>
        <c:axId val="125845504"/>
        <c:scaling>
          <c:orientation val="minMax"/>
        </c:scaling>
        <c:delete val="1"/>
        <c:axPos val="b"/>
        <c:numFmt formatCode="General" sourceLinked="1"/>
        <c:majorTickMark val="out"/>
        <c:minorTickMark val="none"/>
        <c:tickLblPos val="nextTo"/>
        <c:crossAx val="1258437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34</c:v>
                </c:pt>
                <c:pt idx="1">
                  <c:v>59</c:v>
                </c:pt>
                <c:pt idx="2">
                  <c:v>4</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6102528"/>
        <c:axId val="126104320"/>
      </c:barChart>
      <c:catAx>
        <c:axId val="12610252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6104320"/>
        <c:crosses val="autoZero"/>
        <c:auto val="1"/>
        <c:lblAlgn val="ctr"/>
        <c:lblOffset val="100"/>
        <c:noMultiLvlLbl val="0"/>
      </c:catAx>
      <c:valAx>
        <c:axId val="12610432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610252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42</c:v>
                </c:pt>
                <c:pt idx="1">
                  <c:v>67</c:v>
                </c:pt>
                <c:pt idx="2">
                  <c:v>12</c:v>
                </c:pt>
                <c:pt idx="3">
                  <c:v>4</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26</c:v>
                </c:pt>
                <c:pt idx="1">
                  <c:v>51</c:v>
                </c:pt>
                <c:pt idx="2">
                  <c:v>2</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222720"/>
        <c:axId val="126224256"/>
      </c:stockChart>
      <c:catAx>
        <c:axId val="126222720"/>
        <c:scaling>
          <c:orientation val="minMax"/>
        </c:scaling>
        <c:delete val="1"/>
        <c:axPos val="b"/>
        <c:numFmt formatCode="m/d/yyyy" sourceLinked="1"/>
        <c:majorTickMark val="out"/>
        <c:minorTickMark val="none"/>
        <c:tickLblPos val="nextTo"/>
        <c:crossAx val="126224256"/>
        <c:crosses val="autoZero"/>
        <c:auto val="1"/>
        <c:lblAlgn val="ctr"/>
        <c:lblOffset val="100"/>
        <c:noMultiLvlLbl val="0"/>
      </c:catAx>
      <c:valAx>
        <c:axId val="126224256"/>
        <c:scaling>
          <c:orientation val="minMax"/>
          <c:max val="100"/>
          <c:min val="0"/>
        </c:scaling>
        <c:delete val="1"/>
        <c:axPos val="l"/>
        <c:numFmt formatCode="m/d/yyyy" sourceLinked="1"/>
        <c:majorTickMark val="out"/>
        <c:minorTickMark val="none"/>
        <c:tickLblPos val="nextTo"/>
        <c:crossAx val="12622272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19</c:v>
                </c:pt>
                <c:pt idx="2">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Sheet1!$F$2:$F$45</c:f>
              <c:numCache>
                <c:formatCode>General</c:formatCode>
                <c:ptCount val="44"/>
                <c:pt idx="0">
                  <c:v>0.85</c:v>
                </c:pt>
                <c:pt idx="1">
                  <c:v>0.87</c:v>
                </c:pt>
                <c:pt idx="2">
                  <c:v>0.87</c:v>
                </c:pt>
                <c:pt idx="3">
                  <c:v>0.89</c:v>
                </c:pt>
                <c:pt idx="4">
                  <c:v>0.9</c:v>
                </c:pt>
                <c:pt idx="5">
                  <c:v>0.9</c:v>
                </c:pt>
                <c:pt idx="6">
                  <c:v>0.9</c:v>
                </c:pt>
                <c:pt idx="7">
                  <c:v>0.91</c:v>
                </c:pt>
                <c:pt idx="8">
                  <c:v>0.92</c:v>
                </c:pt>
                <c:pt idx="9">
                  <c:v>0.92</c:v>
                </c:pt>
                <c:pt idx="10">
                  <c:v>0.93</c:v>
                </c:pt>
                <c:pt idx="11">
                  <c:v>0.93</c:v>
                </c:pt>
                <c:pt idx="12">
                  <c:v>0.93</c:v>
                </c:pt>
                <c:pt idx="13">
                  <c:v>0.95</c:v>
                </c:pt>
                <c:pt idx="14">
                  <c:v>0.95</c:v>
                </c:pt>
                <c:pt idx="15">
                  <c:v>0.95</c:v>
                </c:pt>
                <c:pt idx="16">
                  <c:v>0.96</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79424"/>
        <c:axId val="1278778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SPINE PCN</c:v>
                </c:pt>
                <c:pt idx="1">
                  <c:v>FLEET PCN</c:v>
                </c:pt>
                <c:pt idx="2">
                  <c:v>THE HEALTH TRIANGLE PCN</c:v>
                </c:pt>
                <c:pt idx="3">
                  <c:v>CENTRAL SLOUGH NETWORK PCN</c:v>
                </c:pt>
                <c:pt idx="4">
                  <c:v>FARNHAM PCN</c:v>
                </c:pt>
                <c:pt idx="5">
                  <c:v>LOCC PCN</c:v>
                </c:pt>
                <c:pt idx="6">
                  <c:v>FARNBOROUGH PCN</c:v>
                </c:pt>
                <c:pt idx="7">
                  <c:v>ICS</c:v>
                </c:pt>
                <c:pt idx="8">
                  <c:v>ALDERSHOT PCN</c:v>
                </c:pt>
                <c:pt idx="9">
                  <c:v>BRACKNELL AND DISTRICT PCN</c:v>
                </c:pt>
                <c:pt idx="10">
                  <c:v>MAIDENHEAD PCN</c:v>
                </c:pt>
                <c:pt idx="11">
                  <c:v>YATELEY PCN</c:v>
                </c:pt>
                <c:pt idx="12">
                  <c:v>BRACCAN PCN</c:v>
                </c:pt>
                <c:pt idx="13">
                  <c:v>ASCOT PCN</c:v>
                </c:pt>
                <c:pt idx="14">
                  <c:v>SHAPE PCN</c:v>
                </c:pt>
                <c:pt idx="15">
                  <c:v>SURREY HEATH PCN</c:v>
                </c:pt>
                <c:pt idx="16">
                  <c:v>WINDSOR PCN</c:v>
                </c:pt>
              </c:strCache>
            </c:strRef>
          </c:cat>
          <c:val>
            <c:numRef>
              <c:f>Sheet1!$C$2:$C$45</c:f>
              <c:numCache>
                <c:formatCode>0%</c:formatCode>
                <c:ptCount val="44"/>
                <c:pt idx="0">
                  <c:v>0.85</c:v>
                </c:pt>
                <c:pt idx="1">
                  <c:v>0.87</c:v>
                </c:pt>
                <c:pt idx="2">
                  <c:v>0.87</c:v>
                </c:pt>
                <c:pt idx="3">
                  <c:v>0.89</c:v>
                </c:pt>
                <c:pt idx="4">
                  <c:v>0.9</c:v>
                </c:pt>
                <c:pt idx="5">
                  <c:v>0.9</c:v>
                </c:pt>
                <c:pt idx="6">
                  <c:v>0.9</c:v>
                </c:pt>
                <c:pt idx="7">
                  <c:v>-10</c:v>
                </c:pt>
                <c:pt idx="8">
                  <c:v>0.92</c:v>
                </c:pt>
                <c:pt idx="9">
                  <c:v>0.92</c:v>
                </c:pt>
                <c:pt idx="10">
                  <c:v>0.93</c:v>
                </c:pt>
                <c:pt idx="11">
                  <c:v>0.93</c:v>
                </c:pt>
                <c:pt idx="12">
                  <c:v>0.93</c:v>
                </c:pt>
                <c:pt idx="13">
                  <c:v>0.95</c:v>
                </c:pt>
                <c:pt idx="14">
                  <c:v>0.95</c:v>
                </c:pt>
                <c:pt idx="15">
                  <c:v>0.95</c:v>
                </c:pt>
                <c:pt idx="16">
                  <c:v>0.96</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0.91</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865600"/>
        <c:axId val="127867904"/>
      </c:lineChart>
      <c:catAx>
        <c:axId val="1278656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67904"/>
        <c:crosses val="autoZero"/>
        <c:auto val="1"/>
        <c:lblAlgn val="ctr"/>
        <c:lblOffset val="100"/>
        <c:noMultiLvlLbl val="0"/>
      </c:catAx>
      <c:valAx>
        <c:axId val="1278679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865600"/>
        <c:crosses val="autoZero"/>
        <c:crossBetween val="between"/>
      </c:valAx>
      <c:valAx>
        <c:axId val="127877888"/>
        <c:scaling>
          <c:orientation val="minMax"/>
          <c:max val="1"/>
          <c:min val="0"/>
        </c:scaling>
        <c:delete val="0"/>
        <c:axPos val="r"/>
        <c:numFmt formatCode="0%" sourceLinked="1"/>
        <c:majorTickMark val="none"/>
        <c:minorTickMark val="none"/>
        <c:tickLblPos val="none"/>
        <c:spPr>
          <a:ln>
            <a:noFill/>
          </a:ln>
        </c:spPr>
        <c:crossAx val="127879424"/>
        <c:crosses val="max"/>
        <c:crossBetween val="between"/>
      </c:valAx>
      <c:catAx>
        <c:axId val="127879424"/>
        <c:scaling>
          <c:orientation val="minMax"/>
        </c:scaling>
        <c:delete val="1"/>
        <c:axPos val="b"/>
        <c:numFmt formatCode="General" sourceLinked="1"/>
        <c:majorTickMark val="out"/>
        <c:minorTickMark val="none"/>
        <c:tickLblPos val="nextTo"/>
        <c:crossAx val="1278778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53</c:v>
                </c:pt>
                <c:pt idx="1">
                  <c:v>54</c:v>
                </c:pt>
                <c:pt idx="2">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36</c:v>
                </c:pt>
                <c:pt idx="1">
                  <c:v>35</c:v>
                </c:pt>
                <c:pt idx="2">
                  <c:v>33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279296"/>
        <c:axId val="128280832"/>
      </c:barChart>
      <c:catAx>
        <c:axId val="12827929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80832"/>
        <c:crosses val="autoZero"/>
        <c:auto val="1"/>
        <c:lblAlgn val="ctr"/>
        <c:lblOffset val="100"/>
        <c:noMultiLvlLbl val="0"/>
      </c:catAx>
      <c:valAx>
        <c:axId val="12828083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7929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60</c:v>
                </c:pt>
                <c:pt idx="1">
                  <c:v>71</c:v>
                </c:pt>
                <c:pt idx="2">
                  <c:v>63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33</c:v>
                </c:pt>
                <c:pt idx="1">
                  <c:v>25</c:v>
                </c:pt>
                <c:pt idx="2">
                  <c:v>30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561920"/>
        <c:axId val="128563456"/>
      </c:barChart>
      <c:catAx>
        <c:axId val="12856192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563456"/>
        <c:crosses val="autoZero"/>
        <c:auto val="1"/>
        <c:lblAlgn val="ctr"/>
        <c:lblOffset val="100"/>
        <c:noMultiLvlLbl val="0"/>
      </c:catAx>
      <c:valAx>
        <c:axId val="12856345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56192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55</c:v>
                </c:pt>
                <c:pt idx="1">
                  <c:v>31</c:v>
                </c:pt>
                <c:pt idx="2">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98720"/>
        <c:axId val="129212800"/>
      </c:lineChart>
      <c:catAx>
        <c:axId val="1291987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212800"/>
        <c:crosses val="autoZero"/>
        <c:auto val="1"/>
        <c:lblAlgn val="ctr"/>
        <c:lblOffset val="100"/>
        <c:noMultiLvlLbl val="0"/>
      </c:catAx>
      <c:valAx>
        <c:axId val="1292128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987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40</c:v>
                </c:pt>
                <c:pt idx="1">
                  <c:v>35</c:v>
                </c:pt>
                <c:pt idx="2">
                  <c:v>26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742912"/>
        <c:axId val="143344000"/>
      </c:lineChart>
      <c:catAx>
        <c:axId val="1307429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344000"/>
        <c:crosses val="autoZero"/>
        <c:auto val="1"/>
        <c:lblAlgn val="ctr"/>
        <c:lblOffset val="100"/>
        <c:noMultiLvlLbl val="0"/>
      </c:catAx>
      <c:valAx>
        <c:axId val="1433440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7429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Sheet1!$F$2:$F$45</c:f>
              <c:numCache>
                <c:formatCode>General</c:formatCode>
                <c:ptCount val="44"/>
                <c:pt idx="0">
                  <c:v>0.62</c:v>
                </c:pt>
                <c:pt idx="1">
                  <c:v>0.63</c:v>
                </c:pt>
                <c:pt idx="2">
                  <c:v>0.66</c:v>
                </c:pt>
                <c:pt idx="3">
                  <c:v>0.68</c:v>
                </c:pt>
                <c:pt idx="4">
                  <c:v>0.69</c:v>
                </c:pt>
                <c:pt idx="5">
                  <c:v>0.69</c:v>
                </c:pt>
                <c:pt idx="6">
                  <c:v>0.73</c:v>
                </c:pt>
                <c:pt idx="7">
                  <c:v>0.74</c:v>
                </c:pt>
                <c:pt idx="8">
                  <c:v>0.74</c:v>
                </c:pt>
                <c:pt idx="9">
                  <c:v>0.75</c:v>
                </c:pt>
                <c:pt idx="10">
                  <c:v>0.77</c:v>
                </c:pt>
                <c:pt idx="11">
                  <c:v>0.77</c:v>
                </c:pt>
                <c:pt idx="12">
                  <c:v>0.78</c:v>
                </c:pt>
                <c:pt idx="13">
                  <c:v>0.79</c:v>
                </c:pt>
                <c:pt idx="14">
                  <c:v>0.81</c:v>
                </c:pt>
                <c:pt idx="15">
                  <c:v>0.82</c:v>
                </c:pt>
                <c:pt idx="16">
                  <c:v>0.84</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81952"/>
        <c:axId val="1435719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7"/>
                <c:pt idx="0">
                  <c:v>SPINE PCN</c:v>
                </c:pt>
                <c:pt idx="1">
                  <c:v>LOCC PCN</c:v>
                </c:pt>
                <c:pt idx="2">
                  <c:v>BRACKNELL AND DISTRICT PCN</c:v>
                </c:pt>
                <c:pt idx="3">
                  <c:v>CENTRAL SLOUGH NETWORK PCN</c:v>
                </c:pt>
                <c:pt idx="4">
                  <c:v>ALDERSHOT PCN</c:v>
                </c:pt>
                <c:pt idx="5">
                  <c:v>THE HEALTH TRIANGLE PCN</c:v>
                </c:pt>
                <c:pt idx="6">
                  <c:v>MAIDENHEAD PCN</c:v>
                </c:pt>
                <c:pt idx="7">
                  <c:v>ICS</c:v>
                </c:pt>
                <c:pt idx="8">
                  <c:v>FARNBOROUGH PCN</c:v>
                </c:pt>
                <c:pt idx="9">
                  <c:v>SHAPE PCN</c:v>
                </c:pt>
                <c:pt idx="10">
                  <c:v>ASCOT PCN</c:v>
                </c:pt>
                <c:pt idx="11">
                  <c:v>WINDSOR PCN</c:v>
                </c:pt>
                <c:pt idx="12">
                  <c:v>YATELEY PCN</c:v>
                </c:pt>
                <c:pt idx="13">
                  <c:v>FARNHAM PCN</c:v>
                </c:pt>
                <c:pt idx="14">
                  <c:v>BRACCAN PCN</c:v>
                </c:pt>
                <c:pt idx="15">
                  <c:v>SURREY HEATH PCN</c:v>
                </c:pt>
                <c:pt idx="16">
                  <c:v>FLEET PCN</c:v>
                </c:pt>
              </c:strCache>
            </c:strRef>
          </c:cat>
          <c:val>
            <c:numRef>
              <c:f>Sheet1!$C$2:$C$45</c:f>
              <c:numCache>
                <c:formatCode>0%</c:formatCode>
                <c:ptCount val="44"/>
                <c:pt idx="0">
                  <c:v>0.62</c:v>
                </c:pt>
                <c:pt idx="1">
                  <c:v>0.63</c:v>
                </c:pt>
                <c:pt idx="2">
                  <c:v>0.66</c:v>
                </c:pt>
                <c:pt idx="3">
                  <c:v>0.68</c:v>
                </c:pt>
                <c:pt idx="4">
                  <c:v>0.69</c:v>
                </c:pt>
                <c:pt idx="5">
                  <c:v>0.69</c:v>
                </c:pt>
                <c:pt idx="6">
                  <c:v>0.73</c:v>
                </c:pt>
                <c:pt idx="7">
                  <c:v>-10</c:v>
                </c:pt>
                <c:pt idx="8">
                  <c:v>0.74</c:v>
                </c:pt>
                <c:pt idx="9">
                  <c:v>0.75</c:v>
                </c:pt>
                <c:pt idx="10">
                  <c:v>0.77</c:v>
                </c:pt>
                <c:pt idx="11">
                  <c:v>0.77</c:v>
                </c:pt>
                <c:pt idx="12">
                  <c:v>0.78</c:v>
                </c:pt>
                <c:pt idx="13">
                  <c:v>0.79</c:v>
                </c:pt>
                <c:pt idx="14">
                  <c:v>0.81</c:v>
                </c:pt>
                <c:pt idx="15">
                  <c:v>0.82</c:v>
                </c:pt>
                <c:pt idx="16">
                  <c:v>0.84</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0.74</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567872"/>
        <c:axId val="143570432"/>
      </c:lineChart>
      <c:catAx>
        <c:axId val="1435678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70432"/>
        <c:crosses val="autoZero"/>
        <c:auto val="1"/>
        <c:lblAlgn val="ctr"/>
        <c:lblOffset val="100"/>
        <c:noMultiLvlLbl val="0"/>
      </c:catAx>
      <c:valAx>
        <c:axId val="1435704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567872"/>
        <c:crosses val="autoZero"/>
        <c:crossBetween val="between"/>
      </c:valAx>
      <c:valAx>
        <c:axId val="143571968"/>
        <c:scaling>
          <c:orientation val="minMax"/>
          <c:max val="1"/>
          <c:min val="0"/>
        </c:scaling>
        <c:delete val="0"/>
        <c:axPos val="r"/>
        <c:numFmt formatCode="0%" sourceLinked="1"/>
        <c:majorTickMark val="none"/>
        <c:minorTickMark val="none"/>
        <c:tickLblPos val="none"/>
        <c:spPr>
          <a:ln>
            <a:noFill/>
          </a:ln>
        </c:spPr>
        <c:crossAx val="143581952"/>
        <c:crosses val="max"/>
        <c:crossBetween val="between"/>
      </c:valAx>
      <c:catAx>
        <c:axId val="143581952"/>
        <c:scaling>
          <c:orientation val="minMax"/>
        </c:scaling>
        <c:delete val="1"/>
        <c:axPos val="b"/>
        <c:numFmt formatCode="General" sourceLinked="1"/>
        <c:majorTickMark val="out"/>
        <c:minorTickMark val="none"/>
        <c:tickLblPos val="nextTo"/>
        <c:crossAx val="1435719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42</c:v>
                </c:pt>
                <c:pt idx="2">
                  <c:v>21</c:v>
                </c:pt>
                <c:pt idx="3">
                  <c:v>8</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196544"/>
        <c:axId val="145198080"/>
      </c:lineChart>
      <c:catAx>
        <c:axId val="1451965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198080"/>
        <c:crosses val="autoZero"/>
        <c:auto val="1"/>
        <c:lblAlgn val="ctr"/>
        <c:lblOffset val="100"/>
        <c:noMultiLvlLbl val="0"/>
      </c:catAx>
      <c:valAx>
        <c:axId val="1451980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1965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Sheet1!$F$2:$F$45</c:f>
              <c:numCache>
                <c:formatCode>General</c:formatCode>
                <c:ptCount val="44"/>
                <c:pt idx="0">
                  <c:v>0.54</c:v>
                </c:pt>
                <c:pt idx="1">
                  <c:v>0.55000000000000004</c:v>
                </c:pt>
                <c:pt idx="2">
                  <c:v>0.56000000000000005</c:v>
                </c:pt>
                <c:pt idx="3">
                  <c:v>0.56999999999999995</c:v>
                </c:pt>
                <c:pt idx="4">
                  <c:v>0.62</c:v>
                </c:pt>
                <c:pt idx="5">
                  <c:v>0.63</c:v>
                </c:pt>
                <c:pt idx="6">
                  <c:v>0.64</c:v>
                </c:pt>
                <c:pt idx="7">
                  <c:v>0.64</c:v>
                </c:pt>
                <c:pt idx="8">
                  <c:v>0.65</c:v>
                </c:pt>
                <c:pt idx="9">
                  <c:v>0.65</c:v>
                </c:pt>
                <c:pt idx="10">
                  <c:v>0.66</c:v>
                </c:pt>
                <c:pt idx="11">
                  <c:v>0.67</c:v>
                </c:pt>
                <c:pt idx="12">
                  <c:v>0.69</c:v>
                </c:pt>
                <c:pt idx="13">
                  <c:v>0.7</c:v>
                </c:pt>
                <c:pt idx="14">
                  <c:v>0.71</c:v>
                </c:pt>
                <c:pt idx="15">
                  <c:v>0.74</c:v>
                </c:pt>
                <c:pt idx="16">
                  <c:v>0.76</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355904"/>
        <c:axId val="1453500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7"/>
                <c:pt idx="0">
                  <c:v>SPINE PCN</c:v>
                </c:pt>
                <c:pt idx="1">
                  <c:v>SHAPE PCN</c:v>
                </c:pt>
                <c:pt idx="2">
                  <c:v>BRACCAN PCN</c:v>
                </c:pt>
                <c:pt idx="3">
                  <c:v>ASCOT PCN</c:v>
                </c:pt>
                <c:pt idx="4">
                  <c:v>BRACKNELL AND DISTRICT PCN</c:v>
                </c:pt>
                <c:pt idx="5">
                  <c:v>MAIDENHEAD PCN</c:v>
                </c:pt>
                <c:pt idx="6">
                  <c:v>FLEET PCN</c:v>
                </c:pt>
                <c:pt idx="7">
                  <c:v>LOCC PCN</c:v>
                </c:pt>
                <c:pt idx="8">
                  <c:v>ICS</c:v>
                </c:pt>
                <c:pt idx="9">
                  <c:v>WINDSOR PCN</c:v>
                </c:pt>
                <c:pt idx="10">
                  <c:v>FARNBOROUGH PCN</c:v>
                </c:pt>
                <c:pt idx="11">
                  <c:v>THE HEALTH TRIANGLE PCN</c:v>
                </c:pt>
                <c:pt idx="12">
                  <c:v>FARNHAM PCN</c:v>
                </c:pt>
                <c:pt idx="13">
                  <c:v>CENTRAL SLOUGH NETWORK PCN</c:v>
                </c:pt>
                <c:pt idx="14">
                  <c:v>SURREY HEATH PCN</c:v>
                </c:pt>
                <c:pt idx="15">
                  <c:v>ALDERSHOT PCN</c:v>
                </c:pt>
                <c:pt idx="16">
                  <c:v>YATELEY PCN</c:v>
                </c:pt>
              </c:strCache>
            </c:strRef>
          </c:cat>
          <c:val>
            <c:numRef>
              <c:f>Sheet1!$C$2:$C$45</c:f>
              <c:numCache>
                <c:formatCode>0%</c:formatCode>
                <c:ptCount val="44"/>
                <c:pt idx="0">
                  <c:v>0.54</c:v>
                </c:pt>
                <c:pt idx="1">
                  <c:v>0.55000000000000004</c:v>
                </c:pt>
                <c:pt idx="2">
                  <c:v>0.56000000000000005</c:v>
                </c:pt>
                <c:pt idx="3">
                  <c:v>0.56999999999999995</c:v>
                </c:pt>
                <c:pt idx="4">
                  <c:v>0.62</c:v>
                </c:pt>
                <c:pt idx="5">
                  <c:v>0.63</c:v>
                </c:pt>
                <c:pt idx="6">
                  <c:v>0.64</c:v>
                </c:pt>
                <c:pt idx="7">
                  <c:v>0.64</c:v>
                </c:pt>
                <c:pt idx="8">
                  <c:v>-10</c:v>
                </c:pt>
                <c:pt idx="9">
                  <c:v>0.65</c:v>
                </c:pt>
                <c:pt idx="10">
                  <c:v>0.66</c:v>
                </c:pt>
                <c:pt idx="11">
                  <c:v>0.67</c:v>
                </c:pt>
                <c:pt idx="12">
                  <c:v>0.69</c:v>
                </c:pt>
                <c:pt idx="13">
                  <c:v>0.7</c:v>
                </c:pt>
                <c:pt idx="14">
                  <c:v>0.71</c:v>
                </c:pt>
                <c:pt idx="15">
                  <c:v>0.74</c:v>
                </c:pt>
                <c:pt idx="16">
                  <c:v>0.76</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0.65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329536"/>
        <c:axId val="145348480"/>
      </c:lineChart>
      <c:catAx>
        <c:axId val="1453295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348480"/>
        <c:crosses val="autoZero"/>
        <c:auto val="1"/>
        <c:lblAlgn val="ctr"/>
        <c:lblOffset val="100"/>
        <c:noMultiLvlLbl val="0"/>
      </c:catAx>
      <c:valAx>
        <c:axId val="1453484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329536"/>
        <c:crosses val="autoZero"/>
        <c:crossBetween val="between"/>
      </c:valAx>
      <c:valAx>
        <c:axId val="145350016"/>
        <c:scaling>
          <c:orientation val="minMax"/>
          <c:max val="1"/>
          <c:min val="0"/>
        </c:scaling>
        <c:delete val="0"/>
        <c:axPos val="r"/>
        <c:numFmt formatCode="0%" sourceLinked="1"/>
        <c:majorTickMark val="none"/>
        <c:minorTickMark val="none"/>
        <c:tickLblPos val="none"/>
        <c:spPr>
          <a:ln>
            <a:noFill/>
          </a:ln>
        </c:spPr>
        <c:crossAx val="145355904"/>
        <c:crosses val="max"/>
        <c:crossBetween val="between"/>
      </c:valAx>
      <c:catAx>
        <c:axId val="145355904"/>
        <c:scaling>
          <c:orientation val="minMax"/>
        </c:scaling>
        <c:delete val="1"/>
        <c:axPos val="b"/>
        <c:numFmt formatCode="General" sourceLinked="1"/>
        <c:majorTickMark val="out"/>
        <c:minorTickMark val="none"/>
        <c:tickLblPos val="nextTo"/>
        <c:crossAx val="1453500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57</c:v>
                </c:pt>
                <c:pt idx="1">
                  <c:v>18</c:v>
                </c:pt>
                <c:pt idx="2">
                  <c:v>11</c:v>
                </c:pt>
                <c:pt idx="3">
                  <c:v>26</c:v>
                </c:pt>
                <c:pt idx="4">
                  <c:v>4</c:v>
                </c:pt>
                <c:pt idx="5">
                  <c:v>21</c:v>
                </c:pt>
                <c:pt idx="6">
                  <c:v>15</c:v>
                </c:pt>
                <c:pt idx="7">
                  <c:v>5</c:v>
                </c:pt>
                <c:pt idx="8">
                  <c:v>6</c:v>
                </c:pt>
                <c:pt idx="9">
                  <c:v>4</c:v>
                </c:pt>
                <c:pt idx="10">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575296"/>
        <c:axId val="145593472"/>
      </c:barChart>
      <c:catAx>
        <c:axId val="14557529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593472"/>
        <c:crosses val="autoZero"/>
        <c:auto val="1"/>
        <c:lblAlgn val="ctr"/>
        <c:lblOffset val="100"/>
        <c:noMultiLvlLbl val="0"/>
      </c:catAx>
      <c:valAx>
        <c:axId val="1455934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57529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023168"/>
        <c:axId val="146024704"/>
      </c:lineChart>
      <c:catAx>
        <c:axId val="1460231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024704"/>
        <c:crosses val="autoZero"/>
        <c:auto val="1"/>
        <c:lblAlgn val="ctr"/>
        <c:lblOffset val="100"/>
        <c:noMultiLvlLbl val="0"/>
      </c:catAx>
      <c:valAx>
        <c:axId val="1460247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0231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36</c:v>
                </c:pt>
                <c:pt idx="2">
                  <c:v>17</c:v>
                </c:pt>
                <c:pt idx="3">
                  <c:v>10</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527424"/>
        <c:axId val="155561984"/>
      </c:lineChart>
      <c:catAx>
        <c:axId val="1555274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561984"/>
        <c:crosses val="autoZero"/>
        <c:auto val="1"/>
        <c:lblAlgn val="ctr"/>
        <c:lblOffset val="100"/>
        <c:noMultiLvlLbl val="0"/>
      </c:catAx>
      <c:valAx>
        <c:axId val="1555619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5274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D4U1Y%20-%20NHS%20FRIMLEY%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FRIMLEY HEALTH &amp; CARE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17</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FRIMLEY HEALTH &amp; CARE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FRIMLEY HEALTH &amp; CARE ICS, 26,756</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9,672</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296110295"/>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FRIMLEY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4668431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FRIMLEY HEALTH &amp; CARE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FRIMLEY HEALTH &amp; CARE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69638626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80830188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837805809"/>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357448172"/>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54197874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2146414537"/>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280188689"/>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(9,523); ICS 2020 (7,700); PCN bases range from 141 to 1,125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41196022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088716309"/>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496206828"/>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751905527"/>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84259138"/>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429070467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02118950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927203069"/>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063734922"/>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80%</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86%</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765589371"/>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31702313"/>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9,523 to 25,714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97077840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625201367"/>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(9,523); PCN bases range from 141 to 1,125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9333060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60028971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622450795"/>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59469181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10515659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69987670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11738308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377250744"/>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(9,149); ICS 2020 (7,564); PCN bases range from 139 to 1,067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9027366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07912181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701864959"/>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910672227"/>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1678887346"/>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6318786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3695925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99985784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214368908"/>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78749162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179110630"/>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(9,149); PCN bases range from 139 to 1,067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3181731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4174099135"/>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21214371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75256502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85357353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55936251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249098554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(9,247); ICS 2020 (7,690); PCN bases range from 138 to 1,083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73831490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43209647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4191297580"/>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742828629"/>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92785775"/>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3763901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84762762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46003196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165557817"/>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96606002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78980488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(9,247); PCN bases range from 138 to 1,083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3475770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24943091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315694493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922871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767050821"/>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(9,483); PCN bases range from 142 to 1,109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8565619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42015525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07502805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28822881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5270401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40070439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(5,330); ICS 2020 (3,369); PCN bases range from 98 to 593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81049043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539881854"/>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579548303"/>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76012861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35556552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00776815"/>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1285891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60809941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49434585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179153853"/>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(41%)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549833005"/>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97963378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516727593"/>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(5,330); PCN bases range from 98 to 593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96396849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760055068"/>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(6,721); PCN bases range from 99 to 788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390551392"/>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4712827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820324302"/>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1603792950"/>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3845599483"/>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33%</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600343441"/>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768448598"/>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67%</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243383782"/>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246683321"/>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131141363"/>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883158591"/>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6723489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45336721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(6,721); PCN bases range from 99 to 788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231947464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29121510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(8,051); PCN bases range from 123 to 947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6524645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413636997"/>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81%</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1417584343"/>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2827860567"/>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05748876"/>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8738406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471440512"/>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3472847594"/>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17%</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949613154"/>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782193781"/>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782042559"/>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601512455"/>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32770045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3030863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275558931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(8,051); PCN bases range from 123 to 947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2394392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(831)</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554018234"/>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026896486"/>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1180333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352882782"/>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103669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59750430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984821343"/>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126049861"/>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3574010993"/>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475188887"/>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262117265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(8,786); ICS 2020 (7,210); PCN bases range from 131 to 1,032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398321906"/>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9638369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69694840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09542594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500382500"/>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789373295"/>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(8,786); PCN bases range from 131 to 1,032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72001885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40863567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547607770"/>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2644226932"/>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7442146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735015407"/>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(8,778); PCN bases range from 133 to 1,036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167115656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1967612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05384485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742786581"/>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(8,410); PCN bases range from 130 to 1,005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8497413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099648233"/>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839233651"/>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024661195"/>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408011833"/>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451288670"/>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919567832"/>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796667899"/>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91%</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178896205"/>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59173849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5607132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19076244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(8,410); PCN bases range from 130 to 1,005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(8,782; 8,626; 8,710)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53970698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817817723"/>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145792117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3029352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(7,662; 8,604; 8,635)</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8784646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4066305208"/>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1156528896"/>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70811345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618845814"/>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312805803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24186727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16415696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1378662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2905101007"/>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(3,848); ICS 2020 (2,876); PCN bases range from 48 to 445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50498171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3510828504"/>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3414724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52262115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28867548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599317598"/>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516885513"/>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1658927791"/>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13800692"/>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314464537"/>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07415233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329567367"/>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23794551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82029330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17180098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(3,131); ICS 2020 (2,647); PCN bases range from 45 to 346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12146190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932360510"/>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924490781"/>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282037043"/>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84507762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40165872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85831493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7328719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419795573"/>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75752718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3751039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11639479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(3,131); PCN bases range from 45 to 346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3873225062"/>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413130621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518387318"/>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2653982457"/>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30755424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8919944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(8,348); ICS 2020 (7,148); PCN bases range from 114 to 969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74625551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2835400626"/>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3127031673"/>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1580432253"/>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2523416724"/>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0927033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28807727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00611895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657622949"/>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007628633"/>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(8,348); 
PCN bases range from 114 to 969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94498881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316795157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(1,881)</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393571621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59354088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635521643"/>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558540238"/>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020289103"/>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982711606"/>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3487731540"/>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(1,685); ICS 2020 (1,446)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4264948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970212132"/>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305906356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57998059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3218782766"/>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41585056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2737660475"/>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1105482798"/>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956881680"/>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25718595"/>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294258742"/>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(1,776); ICS 2020 (1,493)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6571037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954558911"/>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601098559"/>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12537960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490194210"/>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5912</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FRIMLEY HEALTH &amp; CARE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