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lsx" ContentType="application/vnd.openxmlformats-officedocument.spreadsheetml.sheet"/>
  <Default Extension="xml" ContentType="application/xml"/>
  <Override PartName="/ppt/presentation.xml" ContentType="application/vnd.ms-powerpoint.presentation.macroEnabled.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chart7.xml" ContentType="application/vnd.openxmlformats-officedocument.drawingml.chart+xml"/>
  <Override PartName="/ppt/charts/chart8.xml" ContentType="application/vnd.openxmlformats-officedocument.drawingml.chart+xml"/>
  <Override PartName="/ppt/theme/themeOverride1.xml" ContentType="application/vnd.openxmlformats-officedocument.themeOverride+xml"/>
  <Override PartName="/ppt/notesSlides/notesSlide8.xml" ContentType="application/vnd.openxmlformats-officedocument.presentationml.notesSlide+xml"/>
  <Override PartName="/ppt/media/image12.bin" ContentType="image/jpeg"/>
  <Override PartName="/ppt/charts/chart9.xml" ContentType="application/vnd.openxmlformats-officedocument.drawingml.chart+xml"/>
  <Override PartName="/ppt/charts/chart10.xml" ContentType="application/vnd.openxmlformats-officedocument.drawingml.chart+xml"/>
  <Override PartName="/ppt/notesSlides/notesSlide9.xml" ContentType="application/vnd.openxmlformats-officedocument.presentationml.notesSlide+xml"/>
  <Override PartName="/ppt/charts/chart11.xml" ContentType="application/vnd.openxmlformats-officedocument.drawingml.chart+xml"/>
  <Override PartName="/ppt/charts/style1.xml" ContentType="application/vnd.ms-office.chartstyle+xml"/>
  <Override PartName="/ppt/charts/colors1.xml" ContentType="application/vnd.ms-office.chartcolorstyle+xml"/>
  <Override PartName="/ppt/charts/chart12.xml" ContentType="application/vnd.openxmlformats-officedocument.drawingml.chart+xml"/>
  <Override PartName="/ppt/charts/chart13.xml" ContentType="application/vnd.openxmlformats-officedocument.drawingml.chart+xml"/>
  <Override PartName="/ppt/charts/chart14.xml" ContentType="application/vnd.openxmlformats-officedocument.drawingml.chart+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charts/chart15.xml" ContentType="application/vnd.openxmlformats-officedocument.drawingml.chart+xml"/>
  <Override PartName="/ppt/charts/chart16.xml" ContentType="application/vnd.openxmlformats-officedocument.drawingml.chart+xml"/>
  <Override PartName="/ppt/charts/chart17.xml" ContentType="application/vnd.openxmlformats-officedocument.drawingml.chart+xml"/>
  <Override PartName="/ppt/charts/chart18.xml" ContentType="application/vnd.openxmlformats-officedocument.drawingml.chart+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charts/chart22.xml" ContentType="application/vnd.openxmlformats-officedocument.drawingml.chart+xml"/>
  <Override PartName="/ppt/notesSlides/notesSlide12.xml" ContentType="application/vnd.openxmlformats-officedocument.presentationml.notesSlide+xml"/>
  <Override PartName="/ppt/charts/chart23.xml" ContentType="application/vnd.openxmlformats-officedocument.drawingml.chart+xml"/>
  <Override PartName="/ppt/charts/style2.xml" ContentType="application/vnd.ms-office.chartstyle+xml"/>
  <Override PartName="/ppt/charts/colors2.xml" ContentType="application/vnd.ms-office.chartcolorstyle+xml"/>
  <Override PartName="/ppt/charts/chart24.xml" ContentType="application/vnd.openxmlformats-officedocument.drawingml.chart+xml"/>
  <Override PartName="/ppt/charts/chart25.xml" ContentType="application/vnd.openxmlformats-officedocument.drawingml.chart+xml"/>
  <Override PartName="/ppt/charts/chart26.xml" ContentType="application/vnd.openxmlformats-officedocument.drawingml.chart+xml"/>
  <Override PartName="/ppt/notesSlides/notesSlide13.xml" ContentType="application/vnd.openxmlformats-officedocument.presentationml.notesSlide+xml"/>
  <Override PartName="/ppt/charts/chart27.xml" ContentType="application/vnd.openxmlformats-officedocument.drawingml.chart+xml"/>
  <Override PartName="/ppt/charts/chart28.xml" ContentType="application/vnd.openxmlformats-officedocument.drawingml.chart+xml"/>
  <Override PartName="/ppt/charts/chart29.xml" ContentType="application/vnd.openxmlformats-officedocument.drawingml.chart+xml"/>
  <Override PartName="/ppt/charts/chart30.xml" ContentType="application/vnd.openxmlformats-officedocument.drawingml.chart+xml"/>
  <Override PartName="/ppt/charts/chart31.xml" ContentType="application/vnd.openxmlformats-officedocument.drawingml.chart+xml"/>
  <Override PartName="/ppt/charts/chart32.xml" ContentType="application/vnd.openxmlformats-officedocument.drawingml.chart+xml"/>
  <Override PartName="/ppt/charts/chart33.xml" ContentType="application/vnd.openxmlformats-officedocument.drawingml.chart+xml"/>
  <Override PartName="/ppt/charts/chart34.xml" ContentType="application/vnd.openxmlformats-officedocument.drawingml.chart+xml"/>
  <Override PartName="/ppt/notesSlides/notesSlide14.xml" ContentType="application/vnd.openxmlformats-officedocument.presentationml.notesSlide+xml"/>
  <Override PartName="/ppt/charts/chart35.xml" ContentType="application/vnd.openxmlformats-officedocument.drawingml.chart+xml"/>
  <Override PartName="/ppt/charts/style3.xml" ContentType="application/vnd.ms-office.chartstyle+xml"/>
  <Override PartName="/ppt/charts/colors3.xml" ContentType="application/vnd.ms-office.chartcolorstyle+xml"/>
  <Override PartName="/ppt/charts/chart36.xml" ContentType="application/vnd.openxmlformats-officedocument.drawingml.chart+xml"/>
  <Override PartName="/ppt/charts/chart37.xml" ContentType="application/vnd.openxmlformats-officedocument.drawingml.chart+xml"/>
  <Override PartName="/ppt/charts/chart38.xml" ContentType="application/vnd.openxmlformats-officedocument.drawingml.chart+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charts/chart39.xml" ContentType="application/vnd.openxmlformats-officedocument.drawingml.chart+xml"/>
  <Override PartName="/ppt/charts/style4.xml" ContentType="application/vnd.ms-office.chartstyle+xml"/>
  <Override PartName="/ppt/charts/colors4.xml" ContentType="application/vnd.ms-office.chartcolorstyle+xml"/>
  <Override PartName="/ppt/charts/chart40.xml" ContentType="application/vnd.openxmlformats-officedocument.drawingml.chart+xml"/>
  <Override PartName="/ppt/charts/chart41.xml" ContentType="application/vnd.openxmlformats-officedocument.drawingml.chart+xml"/>
  <Override PartName="/ppt/notesSlides/notesSlide17.xml" ContentType="application/vnd.openxmlformats-officedocument.presentationml.notesSlide+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charts/chart46.xml" ContentType="application/vnd.openxmlformats-officedocument.drawingml.chart+xml"/>
  <Override PartName="/ppt/charts/chart47.xml" ContentType="application/vnd.openxmlformats-officedocument.drawingml.chart+xml"/>
  <Override PartName="/ppt/charts/chart48.xml" ContentType="application/vnd.openxmlformats-officedocument.drawingml.chart+xml"/>
  <Override PartName="/ppt/charts/chart49.xml" ContentType="application/vnd.openxmlformats-officedocument.drawingml.chart+xml"/>
  <Override PartName="/ppt/notesSlides/notesSlide18.xml" ContentType="application/vnd.openxmlformats-officedocument.presentationml.notesSlide+xml"/>
  <Override PartName="/ppt/charts/chart50.xml" ContentType="application/vnd.openxmlformats-officedocument.drawingml.chart+xml"/>
  <Override PartName="/ppt/charts/style5.xml" ContentType="application/vnd.ms-office.chartstyle+xml"/>
  <Override PartName="/ppt/charts/colors5.xml" ContentType="application/vnd.ms-office.chartcolorstyle+xml"/>
  <Override PartName="/ppt/charts/chart51.xml" ContentType="application/vnd.openxmlformats-officedocument.drawingml.chart+xml"/>
  <Override PartName="/ppt/charts/chart52.xml" ContentType="application/vnd.openxmlformats-officedocument.drawingml.chart+xml"/>
  <Override PartName="/ppt/charts/chart53.xml" ContentType="application/vnd.openxmlformats-officedocument.drawingml.chart+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charts/chart54.xml" ContentType="application/vnd.openxmlformats-officedocument.drawingml.chart+xml"/>
  <Override PartName="/ppt/charts/chart55.xml" ContentType="application/vnd.openxmlformats-officedocument.drawingml.chart+xml"/>
  <Override PartName="/ppt/charts/chart56.xml" ContentType="application/vnd.openxmlformats-officedocument.drawingml.chart+xml"/>
  <Override PartName="/ppt/theme/themeOverride2.xml" ContentType="application/vnd.openxmlformats-officedocument.themeOverride+xml"/>
  <Override PartName="/ppt/charts/chart57.xml" ContentType="application/vnd.openxmlformats-officedocument.drawingml.chart+xml"/>
  <Override PartName="/ppt/charts/chart58.xml" ContentType="application/vnd.openxmlformats-officedocument.drawingml.chart+xml"/>
  <Override PartName="/ppt/charts/chart59.xml" ContentType="application/vnd.openxmlformats-officedocument.drawingml.chart+xml"/>
  <Override PartName="/ppt/charts/chart60.xml" ContentType="application/vnd.openxmlformats-officedocument.drawingml.chart+xml"/>
  <Override PartName="/ppt/charts/chart61.xml" ContentType="application/vnd.openxmlformats-officedocument.drawingml.chart+xml"/>
  <Override PartName="/ppt/notesSlides/notesSlide21.xml" ContentType="application/vnd.openxmlformats-officedocument.presentationml.notesSlide+xml"/>
  <Override PartName="/ppt/charts/chart62.xml" ContentType="application/vnd.openxmlformats-officedocument.drawingml.chart+xml"/>
  <Override PartName="/ppt/charts/style6.xml" ContentType="application/vnd.ms-office.chartstyle+xml"/>
  <Override PartName="/ppt/charts/colors6.xml" ContentType="application/vnd.ms-office.chartcolorstyle+xml"/>
  <Override PartName="/ppt/charts/chart63.xml" ContentType="application/vnd.openxmlformats-officedocument.drawingml.chart+xml"/>
  <Override PartName="/ppt/charts/chart64.xml" ContentType="application/vnd.openxmlformats-officedocument.drawingml.chart+xml"/>
  <Override PartName="/ppt/charts/chart65.xml" ContentType="application/vnd.openxmlformats-officedocument.drawingml.chart+xml"/>
  <Override PartName="/ppt/notesSlides/notesSlide22.xml" ContentType="application/vnd.openxmlformats-officedocument.presentationml.notesSlide+xml"/>
  <Override PartName="/ppt/charts/chart66.xml" ContentType="application/vnd.openxmlformats-officedocument.drawingml.chart+xml"/>
  <Override PartName="/ppt/charts/chart67.xml" ContentType="application/vnd.openxmlformats-officedocument.drawingml.chart+xml"/>
  <Override PartName="/ppt/charts/chart68.xml" ContentType="application/vnd.openxmlformats-officedocument.drawingml.chart+xml"/>
  <Override PartName="/ppt/charts/chart69.xml" ContentType="application/vnd.openxmlformats-officedocument.drawingml.chart+xml"/>
  <Override PartName="/ppt/charts/chart70.xml" ContentType="application/vnd.openxmlformats-officedocument.drawingml.chart+xml"/>
  <Override PartName="/ppt/charts/chart71.xml" ContentType="application/vnd.openxmlformats-officedocument.drawingml.chart+xml"/>
  <Override PartName="/ppt/charts/chart72.xml" ContentType="application/vnd.openxmlformats-officedocument.drawingml.chart+xml"/>
  <Override PartName="/ppt/theme/themeOverride3.xml" ContentType="application/vnd.openxmlformats-officedocument.themeOverride+xml"/>
  <Override PartName="/ppt/charts/chart73.xml" ContentType="application/vnd.openxmlformats-officedocument.drawingml.chart+xml"/>
  <Override PartName="/ppt/notesSlides/notesSlide23.xml" ContentType="application/vnd.openxmlformats-officedocument.presentationml.notesSlide+xml"/>
  <Override PartName="/ppt/charts/chart74.xml" ContentType="application/vnd.openxmlformats-officedocument.drawingml.chart+xml"/>
  <Override PartName="/ppt/charts/style7.xml" ContentType="application/vnd.ms-office.chartstyle+xml"/>
  <Override PartName="/ppt/charts/colors7.xml" ContentType="application/vnd.ms-office.chartcolorstyle+xml"/>
  <Override PartName="/ppt/charts/chart75.xml" ContentType="application/vnd.openxmlformats-officedocument.drawingml.chart+xml"/>
  <Override PartName="/ppt/charts/chart76.xml" ContentType="application/vnd.openxmlformats-officedocument.drawingml.chart+xml"/>
  <Override PartName="/ppt/charts/chart77.xml" ContentType="application/vnd.openxmlformats-officedocument.drawingml.chart+xml"/>
  <Override PartName="/ppt/notesSlides/notesSlide24.xml" ContentType="application/vnd.openxmlformats-officedocument.presentationml.notesSlide+xml"/>
  <Override PartName="/ppt/charts/chart78.xml" ContentType="application/vnd.openxmlformats-officedocument.drawingml.chart+xml"/>
  <Override PartName="/ppt/charts/style8.xml" ContentType="application/vnd.ms-office.chartstyle+xml"/>
  <Override PartName="/ppt/charts/colors8.xml" ContentType="application/vnd.ms-office.chartcolorstyle+xml"/>
  <Override PartName="/ppt/notesSlides/notesSlide25.xml" ContentType="application/vnd.openxmlformats-officedocument.presentationml.notesSlide+xml"/>
  <Override PartName="/ppt/charts/chart79.xml" ContentType="application/vnd.openxmlformats-officedocument.drawingml.chart+xml"/>
  <Override PartName="/ppt/charts/chart80.xml" ContentType="application/vnd.openxmlformats-officedocument.drawingml.chart+xml"/>
  <Override PartName="/ppt/charts/chart81.xml" ContentType="application/vnd.openxmlformats-officedocument.drawingml.chart+xml"/>
  <Override PartName="/ppt/charts/chart82.xml" ContentType="application/vnd.openxmlformats-officedocument.drawingml.chart+xml"/>
  <Override PartName="/ppt/charts/chart83.xml" ContentType="application/vnd.openxmlformats-officedocument.drawingml.chart+xml"/>
  <Override PartName="/ppt/charts/chart84.xml" ContentType="application/vnd.openxmlformats-officedocument.drawingml.chart+xml"/>
  <Override PartName="/ppt/charts/chart85.xml" ContentType="application/vnd.openxmlformats-officedocument.drawingml.chart+xml"/>
  <Override PartName="/ppt/charts/chart86.xml" ContentType="application/vnd.openxmlformats-officedocument.drawingml.chart+xml"/>
  <Override PartName="/ppt/theme/themeOverride4.xml" ContentType="application/vnd.openxmlformats-officedocument.themeOverride+xml"/>
  <Override PartName="/ppt/notesSlides/notesSlide26.xml" ContentType="application/vnd.openxmlformats-officedocument.presentationml.notesSlide+xml"/>
  <Override PartName="/ppt/charts/chart87.xml" ContentType="application/vnd.openxmlformats-officedocument.drawingml.chart+xml"/>
  <Override PartName="/ppt/charts/style9.xml" ContentType="application/vnd.ms-office.chartstyle+xml"/>
  <Override PartName="/ppt/charts/colors9.xml" ContentType="application/vnd.ms-office.chartcolorstyle+xml"/>
  <Override PartName="/ppt/charts/chart88.xml" ContentType="application/vnd.openxmlformats-officedocument.drawingml.chart+xml"/>
  <Override PartName="/ppt/charts/chart89.xml" ContentType="application/vnd.openxmlformats-officedocument.drawingml.chart+xml"/>
  <Override PartName="/ppt/charts/chart90.xml" ContentType="application/vnd.openxmlformats-officedocument.drawingml.chart+xml"/>
  <Override PartName="/ppt/charts/chart91.xml" ContentType="application/vnd.openxmlformats-officedocument.drawingml.chart+xml"/>
  <Override PartName="/ppt/notesSlides/notesSlide27.xml" ContentType="application/vnd.openxmlformats-officedocument.presentationml.notesSlide+xml"/>
  <Override PartName="/ppt/charts/chart92.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93.xml" ContentType="application/vnd.openxmlformats-officedocument.drawingml.chart+xml"/>
  <Override PartName="/ppt/charts/chart94.xml" ContentType="application/vnd.openxmlformats-officedocument.drawingml.chart+xml"/>
  <Override PartName="/ppt/notesSlides/notesSlide28.xml" ContentType="application/vnd.openxmlformats-officedocument.presentationml.notesSlide+xml"/>
  <Override PartName="/ppt/charts/chart95.xml" ContentType="application/vnd.openxmlformats-officedocument.drawingml.chart+xml"/>
  <Override PartName="/ppt/charts/chart96.xml" ContentType="application/vnd.openxmlformats-officedocument.drawingml.chart+xml"/>
  <Override PartName="/ppt/charts/chart97.xml" ContentType="application/vnd.openxmlformats-officedocument.drawingml.chart+xml"/>
  <Override PartName="/ppt/charts/chart98.xml" ContentType="application/vnd.openxmlformats-officedocument.drawingml.chart+xml"/>
  <Override PartName="/ppt/charts/chart99.xml" ContentType="application/vnd.openxmlformats-officedocument.drawingml.chart+xml"/>
  <Override PartName="/ppt/charts/chart100.xml" ContentType="application/vnd.openxmlformats-officedocument.drawingml.chart+xml"/>
  <Override PartName="/ppt/theme/themeOverride5.xml" ContentType="application/vnd.openxmlformats-officedocument.themeOverride+xml"/>
  <Override PartName="/ppt/charts/chart101.xml" ContentType="application/vnd.openxmlformats-officedocument.drawingml.chart+xml"/>
  <Override PartName="/ppt/charts/chart102.xml" ContentType="application/vnd.openxmlformats-officedocument.drawingml.chart+xml"/>
  <Override PartName="/ppt/notesSlides/notesSlide29.xml" ContentType="application/vnd.openxmlformats-officedocument.presentationml.notesSlide+xml"/>
  <Override PartName="/ppt/charts/chart103.xml" ContentType="application/vnd.openxmlformats-officedocument.drawingml.chart+xml"/>
  <Override PartName="/ppt/charts/style11.xml" ContentType="application/vnd.ms-office.chartstyle+xml"/>
  <Override PartName="/ppt/charts/colors11.xml" ContentType="application/vnd.ms-office.chartcolorstyle+xml"/>
  <Override PartName="/ppt/charts/chart104.xml" ContentType="application/vnd.openxmlformats-officedocument.drawingml.chart+xml"/>
  <Override PartName="/ppt/charts/chart105.xml" ContentType="application/vnd.openxmlformats-officedocument.drawingml.chart+xml"/>
  <Override PartName="/ppt/charts/chart106.xml" ContentType="application/vnd.openxmlformats-officedocument.drawingml.chart+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charts/chart107.xml" ContentType="application/vnd.openxmlformats-officedocument.drawingml.chart+xml"/>
  <Override PartName="/ppt/charts/chart108.xml" ContentType="application/vnd.openxmlformats-officedocument.drawingml.chart+xml"/>
  <Override PartName="/ppt/charts/chart109.xml" ContentType="application/vnd.openxmlformats-officedocument.drawingml.chart+xml"/>
  <Override PartName="/ppt/charts/chart110.xml" ContentType="application/vnd.openxmlformats-officedocument.drawingml.chart+xml"/>
  <Override PartName="/ppt/charts/chart111.xml" ContentType="application/vnd.openxmlformats-officedocument.drawingml.chart+xml"/>
  <Override PartName="/ppt/charts/chart112.xml" ContentType="application/vnd.openxmlformats-officedocument.drawingml.chart+xml"/>
  <Override PartName="/ppt/charts/chart113.xml" ContentType="application/vnd.openxmlformats-officedocument.drawingml.chart+xml"/>
  <Override PartName="/ppt/charts/chart114.xml" ContentType="application/vnd.openxmlformats-officedocument.drawingml.chart+xml"/>
  <Override PartName="/ppt/theme/themeOverride6.xml" ContentType="application/vnd.openxmlformats-officedocument.themeOverride+xml"/>
  <Override PartName="/ppt/notesSlides/notesSlide32.xml" ContentType="application/vnd.openxmlformats-officedocument.presentationml.notesSlide+xml"/>
  <Override PartName="/ppt/charts/chart115.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116.xml" ContentType="application/vnd.openxmlformats-officedocument.drawingml.chart+xml"/>
  <Override PartName="/ppt/charts/chart117.xml" ContentType="application/vnd.openxmlformats-officedocument.drawingml.chart+xml"/>
  <Override PartName="/ppt/charts/chart118.xml" ContentType="application/vnd.openxmlformats-officedocument.drawingml.chart+xml"/>
  <Override PartName="/ppt/charts/chart119.xml" ContentType="application/vnd.openxmlformats-officedocument.drawingml.chart+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rts/chart120.xml" ContentType="application/vnd.openxmlformats-officedocument.drawingml.chart+xml"/>
  <Override PartName="/ppt/charts/chart121.xml" ContentType="application/vnd.openxmlformats-officedocument.drawingml.chart+xml"/>
  <Override PartName="/ppt/charts/chart122.xml" ContentType="application/vnd.openxmlformats-officedocument.drawingml.chart+xml"/>
  <Override PartName="/ppt/charts/chart123.xml" ContentType="application/vnd.openxmlformats-officedocument.drawingml.chart+xml"/>
  <Override PartName="/ppt/charts/chart124.xml" ContentType="application/vnd.openxmlformats-officedocument.drawingml.chart+xml"/>
  <Override PartName="/ppt/charts/chart125.xml" ContentType="application/vnd.openxmlformats-officedocument.drawingml.chart+xml"/>
  <Override PartName="/ppt/charts/chart126.xml" ContentType="application/vnd.openxmlformats-officedocument.drawingml.chart+xml"/>
  <Override PartName="/ppt/charts/chart127.xml" ContentType="application/vnd.openxmlformats-officedocument.drawingml.chart+xml"/>
  <Override PartName="/ppt/theme/themeOverride7.xml" ContentType="application/vnd.openxmlformats-officedocument.themeOverride+xml"/>
  <Override PartName="/ppt/notesSlides/notesSlide35.xml" ContentType="application/vnd.openxmlformats-officedocument.presentationml.notesSlide+xml"/>
  <Override PartName="/ppt/charts/chart128.xml" ContentType="application/vnd.openxmlformats-officedocument.drawingml.chart+xml"/>
  <Override PartName="/ppt/charts/chart129.xml" ContentType="application/vnd.openxmlformats-officedocument.drawingml.chart+xml"/>
  <Override PartName="/ppt/charts/chart130.xml" ContentType="application/vnd.openxmlformats-officedocument.drawingml.chart+xml"/>
  <Override PartName="/ppt/charts/chart131.xml" ContentType="application/vnd.openxmlformats-officedocument.drawingml.chart+xml"/>
  <Override PartName="/ppt/charts/chart132.xml" ContentType="application/vnd.openxmlformats-officedocument.drawingml.chart+xml"/>
  <Override PartName="/ppt/charts/chart133.xml" ContentType="application/vnd.openxmlformats-officedocument.drawingml.chart+xml"/>
  <Override PartName="/ppt/charts/chart134.xml" ContentType="application/vnd.openxmlformats-officedocument.drawingml.chart+xml"/>
  <Override PartName="/ppt/charts/chart135.xml" ContentType="application/vnd.openxmlformats-officedocument.drawingml.chart+xml"/>
  <Override PartName="/ppt/theme/themeOverride8.xml" ContentType="application/vnd.openxmlformats-officedocument.themeOverride+xml"/>
  <Override PartName="/ppt/notesSlides/notesSlide36.xml" ContentType="application/vnd.openxmlformats-officedocument.presentationml.notesSlide+xml"/>
  <Override PartName="/ppt/charts/chart136.xml" ContentType="application/vnd.openxmlformats-officedocument.drawingml.chart+xml"/>
  <Override PartName="/ppt/charts/chart137.xml" ContentType="application/vnd.openxmlformats-officedocument.drawingml.chart+xml"/>
  <Override PartName="/ppt/charts/chart138.xml" ContentType="application/vnd.openxmlformats-officedocument.drawingml.chart+xml"/>
  <Override PartName="/ppt/charts/chart139.xml" ContentType="application/vnd.openxmlformats-officedocument.drawingml.chart+xml"/>
  <Override PartName="/ppt/charts/chart140.xml" ContentType="application/vnd.openxmlformats-officedocument.drawingml.chart+xml"/>
  <Override PartName="/ppt/charts/chart141.xml" ContentType="application/vnd.openxmlformats-officedocument.drawingml.chart+xml"/>
  <Override PartName="/ppt/charts/chart142.xml" ContentType="application/vnd.openxmlformats-officedocument.drawingml.chart+xml"/>
  <Override PartName="/ppt/charts/chart143.xml" ContentType="application/vnd.openxmlformats-officedocument.drawingml.chart+xml"/>
  <Override PartName="/ppt/theme/themeOverride9.xml" ContentType="application/vnd.openxmlformats-officedocument.themeOverride+xml"/>
  <Override PartName="/ppt/notesSlides/notesSlide37.xml" ContentType="application/vnd.openxmlformats-officedocument.presentationml.notesSlide+xml"/>
  <Override PartName="/ppt/charts/chart144.xml" ContentType="application/vnd.openxmlformats-officedocument.drawingml.chart+xml"/>
  <Override PartName="/ppt/charts/chart145.xml" ContentType="application/vnd.openxmlformats-officedocument.drawingml.chart+xml"/>
  <Override PartName="/ppt/charts/chart146.xml" ContentType="application/vnd.openxmlformats-officedocument.drawingml.chart+xml"/>
  <Override PartName="/ppt/charts/chart147.xml" ContentType="application/vnd.openxmlformats-officedocument.drawingml.chart+xml"/>
  <Override PartName="/ppt/charts/chart148.xml" ContentType="application/vnd.openxmlformats-officedocument.drawingml.chart+xml"/>
  <Override PartName="/ppt/charts/chart149.xml" ContentType="application/vnd.openxmlformats-officedocument.drawingml.chart+xml"/>
  <Override PartName="/ppt/charts/chart150.xml" ContentType="application/vnd.openxmlformats-officedocument.drawingml.chart+xml"/>
  <Override PartName="/ppt/charts/chart151.xml" ContentType="application/vnd.openxmlformats-officedocument.drawingml.chart+xml"/>
  <Override PartName="/ppt/theme/themeOverride10.xml" ContentType="application/vnd.openxmlformats-officedocument.themeOverride+xml"/>
  <Override PartName="/ppt/notesSlides/notesSlide38.xml" ContentType="application/vnd.openxmlformats-officedocument.presentationml.notesSlide+xml"/>
  <Override PartName="/ppt/charts/chart152.xml" ContentType="application/vnd.openxmlformats-officedocument.drawingml.chart+xml"/>
  <Override PartName="/ppt/charts/chart153.xml" ContentType="application/vnd.openxmlformats-officedocument.drawingml.chart+xml"/>
  <Override PartName="/ppt/charts/chart154.xml" ContentType="application/vnd.openxmlformats-officedocument.drawingml.chart+xml"/>
  <Override PartName="/ppt/charts/chart155.xml" ContentType="application/vnd.openxmlformats-officedocument.drawingml.chart+xml"/>
  <Override PartName="/ppt/charts/chart156.xml" ContentType="application/vnd.openxmlformats-officedocument.drawingml.chart+xml"/>
  <Override PartName="/ppt/charts/chart157.xml" ContentType="application/vnd.openxmlformats-officedocument.drawingml.chart+xml"/>
  <Override PartName="/ppt/charts/chart158.xml" ContentType="application/vnd.openxmlformats-officedocument.drawingml.chart+xml"/>
  <Override PartName="/ppt/charts/chart159.xml" ContentType="application/vnd.openxmlformats-officedocument.drawingml.chart+xml"/>
  <Override PartName="/ppt/theme/themeOverride11.xml" ContentType="application/vnd.openxmlformats-officedocument.themeOverride+xml"/>
  <Override PartName="/ppt/notesSlides/notesSlide39.xml" ContentType="application/vnd.openxmlformats-officedocument.presentationml.notesSlide+xml"/>
  <Override PartName="/ppt/charts/chart160.xml" ContentType="application/vnd.openxmlformats-officedocument.drawingml.chart+xml"/>
  <Override PartName="/ppt/charts/chart161.xml" ContentType="application/vnd.openxmlformats-officedocument.drawingml.chart+xml"/>
  <Override PartName="/ppt/charts/chart162.xml" ContentType="application/vnd.openxmlformats-officedocument.drawingml.chart+xml"/>
  <Override PartName="/ppt/charts/chart163.xml" ContentType="application/vnd.openxmlformats-officedocument.drawingml.chart+xml"/>
  <Override PartName="/ppt/charts/chart164.xml" ContentType="application/vnd.openxmlformats-officedocument.drawingml.chart+xml"/>
  <Override PartName="/ppt/charts/chart165.xml" ContentType="application/vnd.openxmlformats-officedocument.drawingml.chart+xml"/>
  <Override PartName="/ppt/charts/chart166.xml" ContentType="application/vnd.openxmlformats-officedocument.drawingml.chart+xml"/>
  <Override PartName="/ppt/charts/chart167.xml" ContentType="application/vnd.openxmlformats-officedocument.drawingml.chart+xml"/>
  <Override PartName="/ppt/theme/themeOverride12.xml" ContentType="application/vnd.openxmlformats-officedocument.themeOverride+xml"/>
  <Override PartName="/ppt/notesSlides/notesSlide40.xml" ContentType="application/vnd.openxmlformats-officedocument.presentationml.notesSlide+xml"/>
  <Override PartName="/ppt/charts/chart168.xml" ContentType="application/vnd.openxmlformats-officedocument.drawingml.chart+xml"/>
  <Override PartName="/ppt/charts/chart169.xml" ContentType="application/vnd.openxmlformats-officedocument.drawingml.chart+xml"/>
  <Override PartName="/ppt/charts/chart170.xml" ContentType="application/vnd.openxmlformats-officedocument.drawingml.chart+xml"/>
  <Override PartName="/ppt/charts/chart171.xml" ContentType="application/vnd.openxmlformats-officedocument.drawingml.chart+xml"/>
  <Override PartName="/ppt/charts/chart172.xml" ContentType="application/vnd.openxmlformats-officedocument.drawingml.chart+xml"/>
  <Override PartName="/ppt/charts/chart173.xml" ContentType="application/vnd.openxmlformats-officedocument.drawingml.chart+xml"/>
  <Override PartName="/ppt/charts/chart174.xml" ContentType="application/vnd.openxmlformats-officedocument.drawingml.chart+xml"/>
  <Override PartName="/ppt/charts/chart175.xml" ContentType="application/vnd.openxmlformats-officedocument.drawingml.chart+xml"/>
  <Override PartName="/ppt/theme/themeOverride13.xml" ContentType="application/vnd.openxmlformats-officedocument.themeOverr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charts/chart176.xml" ContentType="application/vnd.openxmlformats-officedocument.drawingml.chart+xml"/>
  <Override PartName="/ppt/charts/chart177.xml" ContentType="application/vnd.openxmlformats-officedocument.drawingml.chart+xml"/>
  <Override PartName="/ppt/charts/chart178.xml" ContentType="application/vnd.openxmlformats-officedocument.drawingml.chart+xml"/>
  <Override PartName="/ppt/charts/chart179.xml" ContentType="application/vnd.openxmlformats-officedocument.drawingml.chart+xml"/>
  <Override PartName="/ppt/charts/chart180.xml" ContentType="application/vnd.openxmlformats-officedocument.drawingml.chart+xml"/>
  <Override PartName="/ppt/charts/chart181.xml" ContentType="application/vnd.openxmlformats-officedocument.drawingml.chart+xml"/>
  <Override PartName="/ppt/charts/chart182.xml" ContentType="application/vnd.openxmlformats-officedocument.drawingml.chart+xml"/>
  <Override PartName="/ppt/notesSlides/notesSlide44.xml" ContentType="application/vnd.openxmlformats-officedocument.presentationml.notesSlide+xml"/>
  <Override PartName="/ppt/charts/chart183.xml" ContentType="application/vnd.openxmlformats-officedocument.drawingml.chart+xml"/>
  <Override PartName="/ppt/charts/chart184.xml" ContentType="application/vnd.openxmlformats-officedocument.drawingml.chart+xml"/>
  <Override PartName="/ppt/charts/chart185.xml" ContentType="application/vnd.openxmlformats-officedocument.drawingml.chart+xml"/>
  <Override PartName="/ppt/charts/chart186.xml" ContentType="application/vnd.openxmlformats-officedocument.drawingml.chart+xml"/>
  <Override PartName="/ppt/charts/chart187.xml" ContentType="application/vnd.openxmlformats-officedocument.drawingml.chart+xml"/>
  <Override PartName="/ppt/notesSlides/notesSlide45.xml" ContentType="application/vnd.openxmlformats-officedocument.presentationml.notesSlide+xml"/>
  <Override PartName="/ppt/charts/chart188.xml" ContentType="application/vnd.openxmlformats-officedocument.drawingml.chart+xml"/>
  <Override PartName="/ppt/charts/chart189.xml" ContentType="application/vnd.openxmlformats-officedocument.drawingml.chart+xml"/>
  <Override PartName="/ppt/charts/chart190.xml" ContentType="application/vnd.openxmlformats-officedocument.drawingml.chart+xml"/>
  <Override PartName="/ppt/charts/chart191.xml" ContentType="application/vnd.openxmlformats-officedocument.drawingml.chart+xml"/>
  <Override PartName="/ppt/charts/chart192.xml" ContentType="application/vnd.openxmlformats-officedocument.drawingml.chart+xml"/>
  <Override PartName="/ppt/charts/chart193.xml" ContentType="application/vnd.openxmlformats-officedocument.drawingml.chart+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charts/chart194.xml" ContentType="application/vnd.openxmlformats-officedocument.drawingml.chart+xml"/>
  <Override PartName="/ppt/charts/chart195.xml" ContentType="application/vnd.openxmlformats-officedocument.drawingml.chart+xml"/>
  <Override PartName="/ppt/charts/chart196.xml" ContentType="application/vnd.openxmlformats-officedocument.drawingml.chart+xml"/>
  <Override PartName="/ppt/charts/chart197.xml" ContentType="application/vnd.openxmlformats-officedocument.drawingml.chart+xml"/>
  <Override PartName="/ppt/charts/chart198.xml" ContentType="application/vnd.openxmlformats-officedocument.drawingml.chart+xml"/>
  <Override PartName="/ppt/charts/chart199.xml" ContentType="application/vnd.openxmlformats-officedocument.drawingml.chart+xml"/>
  <Override PartName="/ppt/charts/chart200.xml" ContentType="application/vnd.openxmlformats-officedocument.drawingml.chart+xml"/>
  <Override PartName="/ppt/charts/chart201.xml" ContentType="application/vnd.openxmlformats-officedocument.drawingml.chart+xml"/>
  <Override PartName="/ppt/theme/themeOverride14.xml" ContentType="application/vnd.openxmlformats-officedocument.themeOverride+xml"/>
  <Override PartName="/ppt/notesSlides/notesSlide48.xml" ContentType="application/vnd.openxmlformats-officedocument.presentationml.notesSlide+xml"/>
  <Override PartName="/ppt/charts/chart202.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203.xml" ContentType="application/vnd.openxmlformats-officedocument.drawingml.chart+xml"/>
  <Override PartName="/ppt/charts/chart204.xml" ContentType="application/vnd.openxmlformats-officedocument.drawingml.chart+xml"/>
  <Override PartName="/ppt/charts/chart205.xml" ContentType="application/vnd.openxmlformats-officedocument.drawingml.chart+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charts/chart206.xml" ContentType="application/vnd.openxmlformats-officedocument.drawingml.chart+xml"/>
  <Override PartName="/ppt/charts/style14.xml" ContentType="application/vnd.ms-office.chartstyle+xml"/>
  <Override PartName="/ppt/charts/colors14.xml" ContentType="application/vnd.ms-office.chartcolorstyle+xml"/>
  <Override PartName="/ppt/notesSlides/notesSlide51.xml" ContentType="application/vnd.openxmlformats-officedocument.presentationml.notesSlide+xml"/>
  <Override PartName="/ppt/charts/chart207.xml" ContentType="application/vnd.openxmlformats-officedocument.drawingml.chart+xml"/>
  <Override PartName="/ppt/charts/chart208.xml" ContentType="application/vnd.openxmlformats-officedocument.drawingml.chart+xml"/>
  <Override PartName="/ppt/charts/chart209.xml" ContentType="application/vnd.openxmlformats-officedocument.drawingml.chart+xml"/>
  <Override PartName="/ppt/charts/chart210.xml" ContentType="application/vnd.openxmlformats-officedocument.drawingml.chart+xml"/>
  <Override PartName="/ppt/charts/chart211.xml" ContentType="application/vnd.openxmlformats-officedocument.drawingml.chart+xml"/>
  <Override PartName="/ppt/theme/themeOverride15.xml" ContentType="application/vnd.openxmlformats-officedocument.themeOverride+xml"/>
  <Override PartName="/ppt/notesSlides/notesSlide52.xml" ContentType="application/vnd.openxmlformats-officedocument.presentationml.notesSlide+xml"/>
  <Override PartName="/ppt/charts/chart212.xml" ContentType="application/vnd.openxmlformats-officedocument.drawingml.chart+xml"/>
  <Override PartName="/ppt/charts/chart213.xml" ContentType="application/vnd.openxmlformats-officedocument.drawingml.chart+xml"/>
  <Override PartName="/ppt/charts/chart214.xml" ContentType="application/vnd.openxmlformats-officedocument.drawingml.chart+xml"/>
  <Override PartName="/ppt/charts/chart215.xml" ContentType="application/vnd.openxmlformats-officedocument.drawingml.chart+xml"/>
  <Override PartName="/ppt/charts/chart216.xml" ContentType="application/vnd.openxmlformats-officedocument.drawingml.chart+xml"/>
  <Override PartName="/ppt/theme/themeOverride16.xml" ContentType="application/vnd.openxmlformats-officedocument.themeOverr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vbaProject.bin" ContentType="application/vnd.ms-office.vbaProject"/>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4"/>
  </p:sldMasterIdLst>
  <p:notesMasterIdLst>
    <p:notesMasterId r:id="rId64"/>
  </p:notesMasterIdLst>
  <p:handoutMasterIdLst>
    <p:handoutMasterId r:id="rId65"/>
  </p:handoutMasterIdLst>
  <p:sldIdLst>
    <p:sldId id="1543" r:id="rId5"/>
    <p:sldId id="1726" r:id="rId6"/>
    <p:sldId id="1496" r:id="rId7"/>
    <p:sldId id="1703" r:id="rId8"/>
    <p:sldId id="1715" r:id="rId9"/>
    <p:sldId id="1716" r:id="rId10"/>
    <p:sldId id="1727" r:id="rId11"/>
    <p:sldId id="1573" r:id="rId12"/>
    <p:sldId id="1558" r:id="rId13"/>
    <p:sldId id="1717" r:id="rId14"/>
    <p:sldId id="1560" r:id="rId15"/>
    <p:sldId id="1572" r:id="rId16"/>
    <p:sldId id="1646" r:id="rId17"/>
    <p:sldId id="1647" r:id="rId18"/>
    <p:sldId id="1648" r:id="rId19"/>
    <p:sldId id="1649" r:id="rId20"/>
    <p:sldId id="1650" r:id="rId21"/>
    <p:sldId id="1651" r:id="rId22"/>
    <p:sldId id="1652" r:id="rId23"/>
    <p:sldId id="1653" r:id="rId24"/>
    <p:sldId id="1645" r:id="rId25"/>
    <p:sldId id="1654" r:id="rId26"/>
    <p:sldId id="1655" r:id="rId27"/>
    <p:sldId id="1677" r:id="rId28"/>
    <p:sldId id="1657" r:id="rId29"/>
    <p:sldId id="1658" r:id="rId30"/>
    <p:sldId id="1659" r:id="rId31"/>
    <p:sldId id="1660" r:id="rId32"/>
    <p:sldId id="1661" r:id="rId33"/>
    <p:sldId id="1662" r:id="rId34"/>
    <p:sldId id="1663" r:id="rId35"/>
    <p:sldId id="1668" r:id="rId36"/>
    <p:sldId id="1669" r:id="rId37"/>
    <p:sldId id="1670" r:id="rId38"/>
    <p:sldId id="1580" r:id="rId39"/>
    <p:sldId id="1718" r:id="rId40"/>
    <p:sldId id="1719" r:id="rId41"/>
    <p:sldId id="1720" r:id="rId42"/>
    <p:sldId id="1721" r:id="rId43"/>
    <p:sldId id="1722" r:id="rId44"/>
    <p:sldId id="1723" r:id="rId45"/>
    <p:sldId id="1724" r:id="rId46"/>
    <p:sldId id="1550" r:id="rId47"/>
    <p:sldId id="1725" r:id="rId48"/>
    <p:sldId id="1680" r:id="rId49"/>
    <p:sldId id="1710" r:id="rId50"/>
    <p:sldId id="1707" r:id="rId51"/>
    <p:sldId id="1665" r:id="rId52"/>
    <p:sldId id="1666" r:id="rId53"/>
    <p:sldId id="1667" r:id="rId54"/>
    <p:sldId id="1671" r:id="rId55"/>
    <p:sldId id="1672" r:id="rId56"/>
    <p:sldId id="1673" r:id="rId57"/>
    <p:sldId id="1674" r:id="rId58"/>
    <p:sldId id="1675" r:id="rId59"/>
    <p:sldId id="1712" r:id="rId60"/>
    <p:sldId id="1569" r:id="rId61"/>
    <p:sldId id="1713" r:id="rId62"/>
    <p:sldId id="1714" r:id="rId63"/>
  </p:sldIdLst>
  <p:sldSz cx="12192000" cy="6858000"/>
  <p:notesSz cx="6858000" cy="9144000"/>
  <p:custDataLst>
    <p:tags r:id="rId66"/>
  </p:custDataLst>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2" pos="7514" userDrawn="1">
          <p15:clr>
            <a:srgbClr val="A4A3A4"/>
          </p15:clr>
        </p15:guide>
        <p15:guide id="3" orient="horz" pos="3158" userDrawn="1">
          <p15:clr>
            <a:srgbClr val="A4A3A4"/>
          </p15:clr>
        </p15:guide>
        <p15:guide id="4" orient="horz" pos="3362" userDrawn="1">
          <p15:clr>
            <a:srgbClr val="A4A3A4"/>
          </p15:clr>
        </p15:guide>
        <p15:guide id="5" pos="3940" userDrawn="1">
          <p15:clr>
            <a:srgbClr val="A4A3A4"/>
          </p15:clr>
        </p15:guide>
        <p15:guide id="6" pos="7106" userDrawn="1">
          <p15:clr>
            <a:srgbClr val="A4A3A4"/>
          </p15:clr>
        </p15:guide>
        <p15:guide id="7" orient="horz" pos="3702" userDrawn="1">
          <p15:clr>
            <a:srgbClr val="A4A3A4"/>
          </p15:clr>
        </p15:guide>
        <p15:guide id="8" pos="574" userDrawn="1">
          <p15:clr>
            <a:srgbClr val="A4A3A4"/>
          </p15:clr>
        </p15:guide>
        <p15:guide id="9" orient="horz" pos="1480" userDrawn="1">
          <p15:clr>
            <a:srgbClr val="A4A3A4"/>
          </p15:clr>
        </p15:guide>
        <p15:guide id="10" pos="3500" userDrawn="1">
          <p15:clr>
            <a:srgbClr val="A4A3A4"/>
          </p15:clr>
        </p15:guide>
        <p15:guide id="11" pos="5541" userDrawn="1">
          <p15:clr>
            <a:srgbClr val="A4A3A4"/>
          </p15:clr>
        </p15:guide>
        <p15:guide id="12" pos="2797"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B8464B12-1824-3867-6C59-401F021D3A4A}" name="Vishen Thumbadoo" initials="VT" userId="S::vishen.thumbadoo@Ipsos.com::432dd68c-34aa-4f0d-a24e-3202072018f0" providerId="AD"/>
  <p188:author id="{30F29026-DF6C-CC20-9E7A-6B22D6DD7274}" name="Nina Makojnik" initials="NM" userId="S::Nina.Makojnik@england.nhs.uk::de84b4a8-0972-436d-897d-c181300ead3f" providerId="AD"/>
  <p188:author id="{AB5AD32F-1F29-F6B3-F771-C95D65E28A50}" name="Amun Rehsi" initials="AR" userId="S::Amun.Rehsi@ipsos.com::aa77b789-9dbf-4411-a2e6-af9044680f15" providerId="AD"/>
  <p188:author id="{CC542156-887B-834B-D1F8-7356075A299A}" name="Richard Ashworth" initials="RA" userId="S::richard.ashworth@england.nhs.uk::f6d67b0f-78c6-418d-bd48-96fa5971dcb5" providerId="AD"/>
  <p188:author id="{6FAA3267-6462-CD6D-D8E0-1F4B69AE0493}" name="Laura Threadgold" initials="LT" userId="S::Laura.Threadgold@ipsos.com::a460b09e-317e-4ddb-a98a-cb532c94756f" providerId="AD"/>
  <p188:author id="{715AAA67-D5F4-D1CF-2A10-745DFF9E8BFA}" name="Thomas Cadman" initials="TC" userId="S::thomas.cadman@england.nhs.uk::d69806a3-e01f-4772-8a4c-4a38aba3e8ad" providerId="AD"/>
  <p188:author id="{588E2684-D402-31E1-F9D4-07AF328C146D}" name="Rachel Williams" initials="RW" userId="S::Rachel.Williams@Ipsos.com::83788b9c-359d-4d78-afb7-f1cbf12a6566" providerId="AD"/>
  <p188:author id="{72CA06B0-89CA-0EEB-6573-C716C3CFC070}" name="Hayley Lepps" initials="HL" userId="S::Hayley.Lepps@ipsos.com::a76659a1-f47b-4077-a70a-fa9a3552dc0a" providerId="AD"/>
  <p188:author id="{E33A2DE0-F613-2C90-E2BD-BA3A550FA5FC}" name="JOANNE PERKINS" initials="JP" userId="JOANNE PERKINS" providerId="None"/>
</p188:authorLst>
</file>

<file path=ppt/commentAuthors.xml><?xml version="1.0" encoding="utf-8"?>
<p:cmAuthorLst xmlns:a="http://schemas.openxmlformats.org/drawingml/2006/main" xmlns:r="http://schemas.openxmlformats.org/officeDocument/2006/relationships" xmlns:p="http://schemas.openxmlformats.org/presentationml/2006/main">
  <p:cmAuthor id="7" name="Garry Levett" initials="GL" lastIdx="21" clrIdx="6">
    <p:extLst>
      <p:ext uri="{19B8F6BF-5375-455C-9EA6-DF929625EA0E}">
        <p15:presenceInfo xmlns:p15="http://schemas.microsoft.com/office/powerpoint/2012/main" userId="S::Garry.Levett@Ipsos.com::2b822d05-df0d-4636-b9b1-3c36ee20f37e" providerId="AD"/>
      </p:ext>
    </p:extLst>
  </p:cmAuthor>
  <p:cmAuthor id="1" name="Romain Carette" initials="RC" lastIdx="1" clrIdx="0">
    <p:extLst>
      <p:ext uri="{19B8F6BF-5375-455C-9EA6-DF929625EA0E}">
        <p15:presenceInfo xmlns:p15="http://schemas.microsoft.com/office/powerpoint/2012/main" userId="f5b5fcd6593eb51e" providerId="Windows Live"/>
      </p:ext>
    </p:extLst>
  </p:cmAuthor>
  <p:cmAuthor id="8" name="Holly Triggs" initials="HT" lastIdx="25" clrIdx="7">
    <p:extLst>
      <p:ext uri="{19B8F6BF-5375-455C-9EA6-DF929625EA0E}">
        <p15:presenceInfo xmlns:p15="http://schemas.microsoft.com/office/powerpoint/2012/main" userId="S::Holly.Triggs@ipsos.com::975b7a7a-bf12-4957-b0d0-5d105396a604" providerId="AD"/>
      </p:ext>
    </p:extLst>
  </p:cmAuthor>
  <p:cmAuthor id="2" name="Julia Nurse" initials="JN" lastIdx="80" clrIdx="1">
    <p:extLst>
      <p:ext uri="{19B8F6BF-5375-455C-9EA6-DF929625EA0E}">
        <p15:presenceInfo xmlns:p15="http://schemas.microsoft.com/office/powerpoint/2012/main" userId="S::julia.nurse@Ipsos.com::a0f02c22-5676-46e0-8925-6d7c362befa2" providerId="AD"/>
      </p:ext>
    </p:extLst>
  </p:cmAuthor>
  <p:cmAuthor id="9" name="Hayley Lepps" initials="HL" lastIdx="2" clrIdx="8">
    <p:extLst>
      <p:ext uri="{19B8F6BF-5375-455C-9EA6-DF929625EA0E}">
        <p15:presenceInfo xmlns:p15="http://schemas.microsoft.com/office/powerpoint/2012/main" userId="S::Hayley.Lepps@ipsos.com::a76659a1-f47b-4077-a70a-fa9a3552dc0a" providerId="AD"/>
      </p:ext>
    </p:extLst>
  </p:cmAuthor>
  <p:cmAuthor id="3" name="Ian Jarvis" initials="IJ" lastIdx="14" clrIdx="2">
    <p:extLst>
      <p:ext uri="{19B8F6BF-5375-455C-9EA6-DF929625EA0E}">
        <p15:presenceInfo xmlns:p15="http://schemas.microsoft.com/office/powerpoint/2012/main" userId="S-1-5-21-3343930222-3471731563-1258133589-336814" providerId="AD"/>
      </p:ext>
    </p:extLst>
  </p:cmAuthor>
  <p:cmAuthor id="4" name="Hannah Williams" initials="HW" lastIdx="3" clrIdx="3">
    <p:extLst>
      <p:ext uri="{19B8F6BF-5375-455C-9EA6-DF929625EA0E}">
        <p15:presenceInfo xmlns:p15="http://schemas.microsoft.com/office/powerpoint/2012/main" userId="S::hannah.williams@ipsos.com::5910482a-1124-4d8f-8118-860f2cd0264e" providerId="AD"/>
      </p:ext>
    </p:extLst>
  </p:cmAuthor>
  <p:cmAuthor id="5" name="Rachel Williams" initials="RW" lastIdx="63" clrIdx="4">
    <p:extLst>
      <p:ext uri="{19B8F6BF-5375-455C-9EA6-DF929625EA0E}">
        <p15:presenceInfo xmlns:p15="http://schemas.microsoft.com/office/powerpoint/2012/main" userId="S::rachel.williams@Ipsos.com::83788b9c-359d-4d78-afb7-f1cbf12a6566" providerId="AD"/>
      </p:ext>
    </p:extLst>
  </p:cmAuthor>
  <p:cmAuthor id="6" name="Devina Sanichar" initials="DS" lastIdx="11" clrIdx="5">
    <p:extLst>
      <p:ext uri="{19B8F6BF-5375-455C-9EA6-DF929625EA0E}">
        <p15:presenceInfo xmlns:p15="http://schemas.microsoft.com/office/powerpoint/2012/main" userId="S::Devina.Sanichar@ipsos.com::b50f04ea-58ec-4738-8fba-28f49385813f"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2F2F2"/>
    <a:srgbClr val="005EB8"/>
    <a:srgbClr val="425563"/>
    <a:srgbClr val="768692"/>
    <a:srgbClr val="003087"/>
    <a:srgbClr val="41B6E6"/>
    <a:srgbClr val="3877AB"/>
    <a:srgbClr val="0563C1"/>
    <a:srgbClr val="597EB3"/>
    <a:srgbClr val="009D9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840" autoAdjust="0"/>
    <p:restoredTop sz="96229" autoAdjust="0"/>
  </p:normalViewPr>
  <p:slideViewPr>
    <p:cSldViewPr snapToGrid="0" showGuides="1">
      <p:cViewPr varScale="1">
        <p:scale>
          <a:sx n="110" d="100"/>
          <a:sy n="110" d="100"/>
        </p:scale>
        <p:origin x="642" y="102"/>
      </p:cViewPr>
      <p:guideLst>
        <p:guide pos="7514"/>
        <p:guide orient="horz" pos="3158"/>
        <p:guide orient="horz" pos="3362"/>
        <p:guide pos="3940"/>
        <p:guide pos="7106"/>
        <p:guide orient="horz" pos="3702"/>
        <p:guide pos="574"/>
        <p:guide orient="horz" pos="1480"/>
        <p:guide pos="3500"/>
        <p:guide pos="5541"/>
        <p:guide pos="2797"/>
      </p:guideLst>
    </p:cSldViewPr>
  </p:slideViewPr>
  <p:outlineViewPr>
    <p:cViewPr>
      <p:scale>
        <a:sx n="33" d="100"/>
        <a:sy n="33" d="100"/>
      </p:scale>
      <p:origin x="0" y="0"/>
    </p:cViewPr>
  </p:outlineViewPr>
  <p:notesTextViewPr>
    <p:cViewPr>
      <p:scale>
        <a:sx n="125" d="100"/>
        <a:sy n="125" d="100"/>
      </p:scale>
      <p:origin x="0" y="0"/>
    </p:cViewPr>
  </p:notesTextViewPr>
  <p:sorterViewPr>
    <p:cViewPr>
      <p:scale>
        <a:sx n="80" d="100"/>
        <a:sy n="80" d="100"/>
      </p:scale>
      <p:origin x="0" y="-5808"/>
    </p:cViewPr>
  </p:sorterViewPr>
  <p:notesViewPr>
    <p:cSldViewPr snapToGrid="0" showGuides="1">
      <p:cViewPr varScale="1">
        <p:scale>
          <a:sx n="81" d="100"/>
          <a:sy n="81" d="100"/>
        </p:scale>
        <p:origin x="3042" y="108"/>
      </p:cViewPr>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tags" Target="tags/tag1.xml"/><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notesMaster" Target="notesMasters/notesMaster1.xml"/><Relationship Id="rId69" Type="http://schemas.openxmlformats.org/officeDocument/2006/relationships/viewProps" Target="viewProps.xml"/><Relationship Id="rId8" Type="http://schemas.openxmlformats.org/officeDocument/2006/relationships/slide" Target="slides/slide4.xml"/><Relationship Id="rId51" Type="http://schemas.openxmlformats.org/officeDocument/2006/relationships/slide" Target="slides/slide47.xml"/><Relationship Id="rId72" Type="http://schemas.microsoft.com/office/2006/relationships/vbaProject" Target="vbaProject.bin"/><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commentAuthors" Target="commentAuthor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handoutMaster" Target="handoutMasters/handoutMaster1.xml"/><Relationship Id="rId73" Type="http://schemas.microsoft.com/office/2018/10/relationships/authors" Target="authors.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 Type="http://schemas.openxmlformats.org/officeDocument/2006/relationships/slide" Target="slides/slide3.xml"/><Relationship Id="rId71"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1"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1" Type="http://schemas.openxmlformats.org/officeDocument/2006/relationships/package" Target="../embeddings/Microsoft_Excel_Worksheet6.xlsx"/></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Worksheet7.xlsx"/><Relationship Id="rId1" Type="http://schemas.openxmlformats.org/officeDocument/2006/relationships/themeOverride" Target="../theme/themeOverride1.xml"/></Relationships>
</file>

<file path=ppt/charts/_rels/chart9.xml.rels><?xml version="1.0" encoding="UTF-8" standalone="yes"?>
<Relationships xmlns="http://schemas.openxmlformats.org/package/2006/relationships"><Relationship Id="rId1" Type="http://schemas.openxmlformats.org/officeDocument/2006/relationships/package" Target="../embeddings/Microsoft_Excel_Worksheet8.xlsx"/></Relationships>
</file>

<file path=ppt/charts/_rels/chart10.xml.rels><?xml version="1.0" encoding="UTF-8" standalone="yes"?>
<Relationships xmlns="http://schemas.openxmlformats.org/package/2006/relationships"><Relationship Id="rId1" Type="http://schemas.openxmlformats.org/officeDocument/2006/relationships/package" Target="../embeddings/Microsoft_Excel_Worksheet9.xlsx"/></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1.xml"/><Relationship Id="rId1" Type="http://schemas.microsoft.com/office/2011/relationships/chartStyle" Target="style1.xml"/></Relationships>
</file>

<file path=ppt/charts/_rels/chart12.xml.rels><?xml version="1.0" encoding="UTF-8" standalone="yes"?>
<Relationships xmlns="http://schemas.openxmlformats.org/package/2006/relationships"><Relationship Id="rId1" Type="http://schemas.openxmlformats.org/officeDocument/2006/relationships/package" Target="../embeddings/Microsoft_Excel_Worksheet11.xlsx"/></Relationships>
</file>

<file path=ppt/charts/_rels/chart13.xml.rels><?xml version="1.0" encoding="UTF-8" standalone="yes"?>
<Relationships xmlns="http://schemas.openxmlformats.org/package/2006/relationships"><Relationship Id="rId1" Type="http://schemas.openxmlformats.org/officeDocument/2006/relationships/package" Target="../embeddings/Microsoft_Excel_Worksheet12.xlsx"/></Relationships>
</file>

<file path=ppt/charts/_rels/chart14.xml.rels><?xml version="1.0" encoding="UTF-8" standalone="yes"?>
<Relationships xmlns="http://schemas.openxmlformats.org/package/2006/relationships"><Relationship Id="rId1" Type="http://schemas.openxmlformats.org/officeDocument/2006/relationships/package" Target="../embeddings/Microsoft_Excel_Worksheet13.xlsx"/></Relationships>
</file>

<file path=ppt/charts/_rels/chart15.xml.rels><?xml version="1.0" encoding="UTF-8" standalone="yes"?>
<Relationships xmlns="http://schemas.openxmlformats.org/package/2006/relationships"><Relationship Id="rId1" Type="http://schemas.openxmlformats.org/officeDocument/2006/relationships/package" Target="../embeddings/Microsoft_Excel_Worksheet14.xlsx"/></Relationships>
</file>

<file path=ppt/charts/_rels/chart16.xml.rels><?xml version="1.0" encoding="UTF-8" standalone="yes"?>
<Relationships xmlns="http://schemas.openxmlformats.org/package/2006/relationships"><Relationship Id="rId1" Type="http://schemas.openxmlformats.org/officeDocument/2006/relationships/package" Target="../embeddings/Microsoft_Excel_Worksheet15.xlsx"/></Relationships>
</file>

<file path=ppt/charts/_rels/chart17.xml.rels><?xml version="1.0" encoding="UTF-8" standalone="yes"?>
<Relationships xmlns="http://schemas.openxmlformats.org/package/2006/relationships"><Relationship Id="rId1" Type="http://schemas.openxmlformats.org/officeDocument/2006/relationships/package" Target="../embeddings/Microsoft_Excel_Worksheet16.xlsx"/></Relationships>
</file>

<file path=ppt/charts/_rels/chart18.xml.rels><?xml version="1.0" encoding="UTF-8" standalone="yes"?>
<Relationships xmlns="http://schemas.openxmlformats.org/package/2006/relationships"><Relationship Id="rId1" Type="http://schemas.openxmlformats.org/officeDocument/2006/relationships/package" Target="../embeddings/Microsoft_Excel_Worksheet17.xlsx"/></Relationships>
</file>

<file path=ppt/charts/_rels/chart19.xml.rels><?xml version="1.0" encoding="UTF-8" standalone="yes"?>
<Relationships xmlns="http://schemas.openxmlformats.org/package/2006/relationships"><Relationship Id="rId1" Type="http://schemas.openxmlformats.org/officeDocument/2006/relationships/package" Target="../embeddings/Microsoft_Excel_Worksheet18.xlsx"/></Relationships>
</file>

<file path=ppt/charts/_rels/chart20.xml.rels><?xml version="1.0" encoding="UTF-8" standalone="yes"?>
<Relationships xmlns="http://schemas.openxmlformats.org/package/2006/relationships"><Relationship Id="rId1" Type="http://schemas.openxmlformats.org/officeDocument/2006/relationships/package" Target="../embeddings/Microsoft_Excel_Worksheet19.xlsx"/></Relationships>
</file>

<file path=ppt/charts/_rels/chart21.xml.rels><?xml version="1.0" encoding="UTF-8" standalone="yes"?>
<Relationships xmlns="http://schemas.openxmlformats.org/package/2006/relationships"><Relationship Id="rId1" Type="http://schemas.openxmlformats.org/officeDocument/2006/relationships/package" Target="../embeddings/Microsoft_Excel_Worksheet20.xlsx"/></Relationships>
</file>

<file path=ppt/charts/_rels/chart22.xml.rels><?xml version="1.0" encoding="UTF-8" standalone="yes"?>
<Relationships xmlns="http://schemas.openxmlformats.org/package/2006/relationships"><Relationship Id="rId1" Type="http://schemas.openxmlformats.org/officeDocument/2006/relationships/package" Target="../embeddings/Microsoft_Excel_Worksheet21.xlsx"/></Relationships>
</file>

<file path=ppt/charts/_rels/chart23.xml.rels><?xml version="1.0" encoding="UTF-8" standalone="yes"?>
<Relationships xmlns="http://schemas.openxmlformats.org/package/2006/relationships"><Relationship Id="rId3" Type="http://schemas.openxmlformats.org/officeDocument/2006/relationships/package" Target="../embeddings/Microsoft_Excel_Worksheet22.xlsx"/><Relationship Id="rId2" Type="http://schemas.microsoft.com/office/2011/relationships/chartColorStyle" Target="colors2.xml"/><Relationship Id="rId1" Type="http://schemas.microsoft.com/office/2011/relationships/chartStyle" Target="style2.xml"/></Relationships>
</file>

<file path=ppt/charts/_rels/chart24.xml.rels><?xml version="1.0" encoding="UTF-8" standalone="yes"?>
<Relationships xmlns="http://schemas.openxmlformats.org/package/2006/relationships"><Relationship Id="rId1" Type="http://schemas.openxmlformats.org/officeDocument/2006/relationships/package" Target="../embeddings/Microsoft_Excel_Worksheet23.xlsx"/></Relationships>
</file>

<file path=ppt/charts/_rels/chart25.xml.rels><?xml version="1.0" encoding="UTF-8" standalone="yes"?>
<Relationships xmlns="http://schemas.openxmlformats.org/package/2006/relationships"><Relationship Id="rId1" Type="http://schemas.openxmlformats.org/officeDocument/2006/relationships/package" Target="../embeddings/Microsoft_Excel_Worksheet24.xlsx"/></Relationships>
</file>

<file path=ppt/charts/_rels/chart26.xml.rels><?xml version="1.0" encoding="UTF-8" standalone="yes"?>
<Relationships xmlns="http://schemas.openxmlformats.org/package/2006/relationships"><Relationship Id="rId1" Type="http://schemas.openxmlformats.org/officeDocument/2006/relationships/package" Target="../embeddings/Microsoft_Excel_Worksheet25.xlsx"/></Relationships>
</file>

<file path=ppt/charts/_rels/chart27.xml.rels><?xml version="1.0" encoding="UTF-8" standalone="yes"?>
<Relationships xmlns="http://schemas.openxmlformats.org/package/2006/relationships"><Relationship Id="rId1" Type="http://schemas.openxmlformats.org/officeDocument/2006/relationships/package" Target="../embeddings/Microsoft_Excel_Worksheet26.xlsx"/></Relationships>
</file>

<file path=ppt/charts/_rels/chart28.xml.rels><?xml version="1.0" encoding="UTF-8" standalone="yes"?>
<Relationships xmlns="http://schemas.openxmlformats.org/package/2006/relationships"><Relationship Id="rId1" Type="http://schemas.openxmlformats.org/officeDocument/2006/relationships/package" Target="../embeddings/Microsoft_Excel_Worksheet27.xlsx"/></Relationships>
</file>

<file path=ppt/charts/_rels/chart29.xml.rels><?xml version="1.0" encoding="UTF-8" standalone="yes"?>
<Relationships xmlns="http://schemas.openxmlformats.org/package/2006/relationships"><Relationship Id="rId1" Type="http://schemas.openxmlformats.org/officeDocument/2006/relationships/package" Target="../embeddings/Microsoft_Excel_Worksheet28.xlsx"/></Relationships>
</file>

<file path=ppt/charts/_rels/chart30.xml.rels><?xml version="1.0" encoding="UTF-8" standalone="yes"?>
<Relationships xmlns="http://schemas.openxmlformats.org/package/2006/relationships"><Relationship Id="rId1" Type="http://schemas.openxmlformats.org/officeDocument/2006/relationships/package" Target="../embeddings/Microsoft_Excel_Worksheet29.xlsx"/></Relationships>
</file>

<file path=ppt/charts/_rels/chart31.xml.rels><?xml version="1.0" encoding="UTF-8" standalone="yes"?>
<Relationships xmlns="http://schemas.openxmlformats.org/package/2006/relationships"><Relationship Id="rId1" Type="http://schemas.openxmlformats.org/officeDocument/2006/relationships/package" Target="../embeddings/Microsoft_Excel_Worksheet30.xlsx"/></Relationships>
</file>

<file path=ppt/charts/_rels/chart32.xml.rels><?xml version="1.0" encoding="UTF-8" standalone="yes"?>
<Relationships xmlns="http://schemas.openxmlformats.org/package/2006/relationships"><Relationship Id="rId1" Type="http://schemas.openxmlformats.org/officeDocument/2006/relationships/package" Target="../embeddings/Microsoft_Excel_Worksheet31.xlsx"/></Relationships>
</file>

<file path=ppt/charts/_rels/chart33.xml.rels><?xml version="1.0" encoding="UTF-8" standalone="yes"?>
<Relationships xmlns="http://schemas.openxmlformats.org/package/2006/relationships"><Relationship Id="rId1" Type="http://schemas.openxmlformats.org/officeDocument/2006/relationships/package" Target="../embeddings/Microsoft_Excel_Worksheet32.xlsx"/></Relationships>
</file>

<file path=ppt/charts/_rels/chart34.xml.rels><?xml version="1.0" encoding="UTF-8" standalone="yes"?>
<Relationships xmlns="http://schemas.openxmlformats.org/package/2006/relationships"><Relationship Id="rId1" Type="http://schemas.openxmlformats.org/officeDocument/2006/relationships/package" Target="../embeddings/Microsoft_Excel_Worksheet33.xlsx"/></Relationships>
</file>

<file path=ppt/charts/_rels/chart35.xml.rels><?xml version="1.0" encoding="UTF-8" standalone="yes"?>
<Relationships xmlns="http://schemas.openxmlformats.org/package/2006/relationships"><Relationship Id="rId3" Type="http://schemas.openxmlformats.org/officeDocument/2006/relationships/package" Target="../embeddings/Microsoft_Excel_Worksheet34.xlsx"/><Relationship Id="rId2" Type="http://schemas.microsoft.com/office/2011/relationships/chartColorStyle" Target="colors3.xml"/><Relationship Id="rId1" Type="http://schemas.microsoft.com/office/2011/relationships/chartStyle" Target="style3.xml"/></Relationships>
</file>

<file path=ppt/charts/_rels/chart36.xml.rels><?xml version="1.0" encoding="UTF-8" standalone="yes"?>
<Relationships xmlns="http://schemas.openxmlformats.org/package/2006/relationships"><Relationship Id="rId1" Type="http://schemas.openxmlformats.org/officeDocument/2006/relationships/package" Target="../embeddings/Microsoft_Excel_Worksheet35.xlsx"/></Relationships>
</file>

<file path=ppt/charts/_rels/chart37.xml.rels><?xml version="1.0" encoding="UTF-8" standalone="yes"?>
<Relationships xmlns="http://schemas.openxmlformats.org/package/2006/relationships"><Relationship Id="rId1" Type="http://schemas.openxmlformats.org/officeDocument/2006/relationships/package" Target="../embeddings/Microsoft_Excel_Worksheet36.xlsx"/></Relationships>
</file>

<file path=ppt/charts/_rels/chart38.xml.rels><?xml version="1.0" encoding="UTF-8" standalone="yes"?>
<Relationships xmlns="http://schemas.openxmlformats.org/package/2006/relationships"><Relationship Id="rId1" Type="http://schemas.openxmlformats.org/officeDocument/2006/relationships/package" Target="../embeddings/Microsoft_Excel_Worksheet37.xlsx"/></Relationships>
</file>

<file path=ppt/charts/_rels/chart39.xml.rels><?xml version="1.0" encoding="UTF-8" standalone="yes"?>
<Relationships xmlns="http://schemas.openxmlformats.org/package/2006/relationships"><Relationship Id="rId3" Type="http://schemas.openxmlformats.org/officeDocument/2006/relationships/package" Target="../embeddings/Microsoft_Excel_Worksheet38.xlsx"/><Relationship Id="rId2" Type="http://schemas.microsoft.com/office/2011/relationships/chartColorStyle" Target="colors4.xml"/><Relationship Id="rId1" Type="http://schemas.microsoft.com/office/2011/relationships/chartStyle" Target="style4.xml"/></Relationships>
</file>

<file path=ppt/charts/_rels/chart40.xml.rels><?xml version="1.0" encoding="UTF-8" standalone="yes"?>
<Relationships xmlns="http://schemas.openxmlformats.org/package/2006/relationships"><Relationship Id="rId1" Type="http://schemas.openxmlformats.org/officeDocument/2006/relationships/package" Target="../embeddings/Microsoft_Excel_Worksheet39.xlsx"/></Relationships>
</file>

<file path=ppt/charts/_rels/chart41.xml.rels><?xml version="1.0" encoding="UTF-8" standalone="yes"?>
<Relationships xmlns="http://schemas.openxmlformats.org/package/2006/relationships"><Relationship Id="rId1" Type="http://schemas.openxmlformats.org/officeDocument/2006/relationships/package" Target="../embeddings/Microsoft_Excel_Worksheet40.xlsx"/></Relationships>
</file>

<file path=ppt/charts/_rels/chart42.xml.rels><?xml version="1.0" encoding="UTF-8" standalone="yes"?>
<Relationships xmlns="http://schemas.openxmlformats.org/package/2006/relationships"><Relationship Id="rId1" Type="http://schemas.openxmlformats.org/officeDocument/2006/relationships/package" Target="../embeddings/Microsoft_Excel_Worksheet41.xlsx"/></Relationships>
</file>

<file path=ppt/charts/_rels/chart43.xml.rels><?xml version="1.0" encoding="UTF-8" standalone="yes"?>
<Relationships xmlns="http://schemas.openxmlformats.org/package/2006/relationships"><Relationship Id="rId1" Type="http://schemas.openxmlformats.org/officeDocument/2006/relationships/package" Target="../embeddings/Microsoft_Excel_Worksheet42.xlsx"/></Relationships>
</file>

<file path=ppt/charts/_rels/chart44.xml.rels><?xml version="1.0" encoding="UTF-8" standalone="yes"?>
<Relationships xmlns="http://schemas.openxmlformats.org/package/2006/relationships"><Relationship Id="rId1" Type="http://schemas.openxmlformats.org/officeDocument/2006/relationships/package" Target="../embeddings/Microsoft_Excel_Worksheet43.xlsx"/></Relationships>
</file>

<file path=ppt/charts/_rels/chart45.xml.rels><?xml version="1.0" encoding="UTF-8" standalone="yes"?>
<Relationships xmlns="http://schemas.openxmlformats.org/package/2006/relationships"><Relationship Id="rId1" Type="http://schemas.openxmlformats.org/officeDocument/2006/relationships/package" Target="../embeddings/Microsoft_Excel_Worksheet44.xlsx"/></Relationships>
</file>

<file path=ppt/charts/_rels/chart46.xml.rels><?xml version="1.0" encoding="UTF-8" standalone="yes"?>
<Relationships xmlns="http://schemas.openxmlformats.org/package/2006/relationships"><Relationship Id="rId1" Type="http://schemas.openxmlformats.org/officeDocument/2006/relationships/package" Target="../embeddings/Microsoft_Excel_Worksheet45.xlsx"/></Relationships>
</file>

<file path=ppt/charts/_rels/chart47.xml.rels><?xml version="1.0" encoding="UTF-8" standalone="yes"?>
<Relationships xmlns="http://schemas.openxmlformats.org/package/2006/relationships"><Relationship Id="rId1" Type="http://schemas.openxmlformats.org/officeDocument/2006/relationships/package" Target="../embeddings/Microsoft_Excel_Worksheet46.xlsx"/></Relationships>
</file>

<file path=ppt/charts/_rels/chart48.xml.rels><?xml version="1.0" encoding="UTF-8" standalone="yes"?>
<Relationships xmlns="http://schemas.openxmlformats.org/package/2006/relationships"><Relationship Id="rId1" Type="http://schemas.openxmlformats.org/officeDocument/2006/relationships/package" Target="../embeddings/Microsoft_Excel_Worksheet47.xlsx"/></Relationships>
</file>

<file path=ppt/charts/_rels/chart49.xml.rels><?xml version="1.0" encoding="UTF-8" standalone="yes"?>
<Relationships xmlns="http://schemas.openxmlformats.org/package/2006/relationships"><Relationship Id="rId1" Type="http://schemas.openxmlformats.org/officeDocument/2006/relationships/package" Target="../embeddings/Microsoft_Excel_Worksheet48.xlsx"/></Relationships>
</file>

<file path=ppt/charts/_rels/chart50.xml.rels><?xml version="1.0" encoding="UTF-8" standalone="yes"?>
<Relationships xmlns="http://schemas.openxmlformats.org/package/2006/relationships"><Relationship Id="rId3" Type="http://schemas.openxmlformats.org/officeDocument/2006/relationships/package" Target="../embeddings/Microsoft_Excel_Worksheet49.xlsx"/><Relationship Id="rId2" Type="http://schemas.microsoft.com/office/2011/relationships/chartColorStyle" Target="colors5.xml"/><Relationship Id="rId1" Type="http://schemas.microsoft.com/office/2011/relationships/chartStyle" Target="style5.xml"/></Relationships>
</file>

<file path=ppt/charts/_rels/chart51.xml.rels><?xml version="1.0" encoding="UTF-8" standalone="yes"?>
<Relationships xmlns="http://schemas.openxmlformats.org/package/2006/relationships"><Relationship Id="rId1" Type="http://schemas.openxmlformats.org/officeDocument/2006/relationships/package" Target="../embeddings/Microsoft_Excel_Worksheet50.xlsx"/></Relationships>
</file>

<file path=ppt/charts/_rels/chart52.xml.rels><?xml version="1.0" encoding="UTF-8" standalone="yes"?>
<Relationships xmlns="http://schemas.openxmlformats.org/package/2006/relationships"><Relationship Id="rId1" Type="http://schemas.openxmlformats.org/officeDocument/2006/relationships/package" Target="../embeddings/Microsoft_Excel_Worksheet51.xlsx"/></Relationships>
</file>

<file path=ppt/charts/_rels/chart53.xml.rels><?xml version="1.0" encoding="UTF-8" standalone="yes"?>
<Relationships xmlns="http://schemas.openxmlformats.org/package/2006/relationships"><Relationship Id="rId1" Type="http://schemas.openxmlformats.org/officeDocument/2006/relationships/package" Target="../embeddings/Microsoft_Excel_Worksheet52.xlsx"/></Relationships>
</file>

<file path=ppt/charts/_rels/chart54.xml.rels><?xml version="1.0" encoding="UTF-8" standalone="yes"?>
<Relationships xmlns="http://schemas.openxmlformats.org/package/2006/relationships"><Relationship Id="rId1" Type="http://schemas.openxmlformats.org/officeDocument/2006/relationships/package" Target="../embeddings/Microsoft_Excel_Worksheet53.xlsx"/></Relationships>
</file>

<file path=ppt/charts/_rels/chart55.xml.rels><?xml version="1.0" encoding="UTF-8" standalone="yes"?>
<Relationships xmlns="http://schemas.openxmlformats.org/package/2006/relationships"><Relationship Id="rId1" Type="http://schemas.openxmlformats.org/officeDocument/2006/relationships/package" Target="../embeddings/Microsoft_Excel_Worksheet54.xlsx"/></Relationships>
</file>

<file path=ppt/charts/_rels/chart56.xml.rels><?xml version="1.0" encoding="UTF-8" standalone="yes"?>
<Relationships xmlns="http://schemas.openxmlformats.org/package/2006/relationships"><Relationship Id="rId2" Type="http://schemas.openxmlformats.org/officeDocument/2006/relationships/package" Target="../embeddings/Microsoft_Excel_Worksheet55.xlsx"/><Relationship Id="rId1" Type="http://schemas.openxmlformats.org/officeDocument/2006/relationships/themeOverride" Target="../theme/themeOverride2.xml"/></Relationships>
</file>

<file path=ppt/charts/_rels/chart57.xml.rels><?xml version="1.0" encoding="UTF-8" standalone="yes"?>
<Relationships xmlns="http://schemas.openxmlformats.org/package/2006/relationships"><Relationship Id="rId1" Type="http://schemas.openxmlformats.org/officeDocument/2006/relationships/package" Target="../embeddings/Microsoft_Excel_Worksheet56.xlsx"/></Relationships>
</file>

<file path=ppt/charts/_rels/chart58.xml.rels><?xml version="1.0" encoding="UTF-8" standalone="yes"?>
<Relationships xmlns="http://schemas.openxmlformats.org/package/2006/relationships"><Relationship Id="rId1" Type="http://schemas.openxmlformats.org/officeDocument/2006/relationships/package" Target="../embeddings/Microsoft_Excel_Worksheet57.xlsx"/></Relationships>
</file>

<file path=ppt/charts/_rels/chart59.xml.rels><?xml version="1.0" encoding="UTF-8" standalone="yes"?>
<Relationships xmlns="http://schemas.openxmlformats.org/package/2006/relationships"><Relationship Id="rId1" Type="http://schemas.openxmlformats.org/officeDocument/2006/relationships/package" Target="../embeddings/Microsoft_Excel_Worksheet58.xlsx"/></Relationships>
</file>

<file path=ppt/charts/_rels/chart60.xml.rels><?xml version="1.0" encoding="UTF-8" standalone="yes"?>
<Relationships xmlns="http://schemas.openxmlformats.org/package/2006/relationships"><Relationship Id="rId1" Type="http://schemas.openxmlformats.org/officeDocument/2006/relationships/package" Target="../embeddings/Microsoft_Excel_Worksheet59.xlsx"/></Relationships>
</file>

<file path=ppt/charts/_rels/chart61.xml.rels><?xml version="1.0" encoding="UTF-8" standalone="yes"?>
<Relationships xmlns="http://schemas.openxmlformats.org/package/2006/relationships"><Relationship Id="rId1" Type="http://schemas.openxmlformats.org/officeDocument/2006/relationships/package" Target="../embeddings/Microsoft_Excel_Worksheet60.xlsx"/></Relationships>
</file>

<file path=ppt/charts/_rels/chart62.xml.rels><?xml version="1.0" encoding="UTF-8" standalone="yes"?>
<Relationships xmlns="http://schemas.openxmlformats.org/package/2006/relationships"><Relationship Id="rId3" Type="http://schemas.openxmlformats.org/officeDocument/2006/relationships/package" Target="../embeddings/Microsoft_Excel_Worksheet61.xlsx"/><Relationship Id="rId2" Type="http://schemas.microsoft.com/office/2011/relationships/chartColorStyle" Target="colors6.xml"/><Relationship Id="rId1" Type="http://schemas.microsoft.com/office/2011/relationships/chartStyle" Target="style6.xml"/></Relationships>
</file>

<file path=ppt/charts/_rels/chart63.xml.rels><?xml version="1.0" encoding="UTF-8" standalone="yes"?>
<Relationships xmlns="http://schemas.openxmlformats.org/package/2006/relationships"><Relationship Id="rId1" Type="http://schemas.openxmlformats.org/officeDocument/2006/relationships/package" Target="../embeddings/Microsoft_Excel_Worksheet62.xlsx"/></Relationships>
</file>

<file path=ppt/charts/_rels/chart64.xml.rels><?xml version="1.0" encoding="UTF-8" standalone="yes"?>
<Relationships xmlns="http://schemas.openxmlformats.org/package/2006/relationships"><Relationship Id="rId1" Type="http://schemas.openxmlformats.org/officeDocument/2006/relationships/package" Target="../embeddings/Microsoft_Excel_Worksheet63.xlsx"/></Relationships>
</file>

<file path=ppt/charts/_rels/chart65.xml.rels><?xml version="1.0" encoding="UTF-8" standalone="yes"?>
<Relationships xmlns="http://schemas.openxmlformats.org/package/2006/relationships"><Relationship Id="rId1" Type="http://schemas.openxmlformats.org/officeDocument/2006/relationships/package" Target="../embeddings/Microsoft_Excel_Worksheet64.xlsx"/></Relationships>
</file>

<file path=ppt/charts/_rels/chart66.xml.rels><?xml version="1.0" encoding="UTF-8" standalone="yes"?>
<Relationships xmlns="http://schemas.openxmlformats.org/package/2006/relationships"><Relationship Id="rId1" Type="http://schemas.openxmlformats.org/officeDocument/2006/relationships/package" Target="../embeddings/Microsoft_Excel_Worksheet65.xlsx"/></Relationships>
</file>

<file path=ppt/charts/_rels/chart67.xml.rels><?xml version="1.0" encoding="UTF-8" standalone="yes"?>
<Relationships xmlns="http://schemas.openxmlformats.org/package/2006/relationships"><Relationship Id="rId1" Type="http://schemas.openxmlformats.org/officeDocument/2006/relationships/package" Target="../embeddings/Microsoft_Excel_Worksheet66.xlsx"/></Relationships>
</file>

<file path=ppt/charts/_rels/chart68.xml.rels><?xml version="1.0" encoding="UTF-8" standalone="yes"?>
<Relationships xmlns="http://schemas.openxmlformats.org/package/2006/relationships"><Relationship Id="rId1" Type="http://schemas.openxmlformats.org/officeDocument/2006/relationships/package" Target="../embeddings/Microsoft_Excel_Worksheet67.xlsx"/></Relationships>
</file>

<file path=ppt/charts/_rels/chart69.xml.rels><?xml version="1.0" encoding="UTF-8" standalone="yes"?>
<Relationships xmlns="http://schemas.openxmlformats.org/package/2006/relationships"><Relationship Id="rId1" Type="http://schemas.openxmlformats.org/officeDocument/2006/relationships/package" Target="../embeddings/Microsoft_Excel_Worksheet68.xlsx"/></Relationships>
</file>

<file path=ppt/charts/_rels/chart70.xml.rels><?xml version="1.0" encoding="UTF-8" standalone="yes"?>
<Relationships xmlns="http://schemas.openxmlformats.org/package/2006/relationships"><Relationship Id="rId1" Type="http://schemas.openxmlformats.org/officeDocument/2006/relationships/package" Target="../embeddings/Microsoft_Excel_Worksheet69.xlsx"/></Relationships>
</file>

<file path=ppt/charts/_rels/chart71.xml.rels><?xml version="1.0" encoding="UTF-8" standalone="yes"?>
<Relationships xmlns="http://schemas.openxmlformats.org/package/2006/relationships"><Relationship Id="rId1" Type="http://schemas.openxmlformats.org/officeDocument/2006/relationships/package" Target="../embeddings/Microsoft_Excel_Worksheet70.xlsx"/></Relationships>
</file>

<file path=ppt/charts/_rels/chart72.xml.rels><?xml version="1.0" encoding="UTF-8" standalone="yes"?>
<Relationships xmlns="http://schemas.openxmlformats.org/package/2006/relationships"><Relationship Id="rId2" Type="http://schemas.openxmlformats.org/officeDocument/2006/relationships/package" Target="../embeddings/Microsoft_Excel_Worksheet71.xlsx"/><Relationship Id="rId1" Type="http://schemas.openxmlformats.org/officeDocument/2006/relationships/themeOverride" Target="../theme/themeOverride3.xml"/></Relationships>
</file>

<file path=ppt/charts/_rels/chart73.xml.rels><?xml version="1.0" encoding="UTF-8" standalone="yes"?>
<Relationships xmlns="http://schemas.openxmlformats.org/package/2006/relationships"><Relationship Id="rId1" Type="http://schemas.openxmlformats.org/officeDocument/2006/relationships/package" Target="../embeddings/Microsoft_Excel_Worksheet72.xlsx"/></Relationships>
</file>

<file path=ppt/charts/_rels/chart74.xml.rels><?xml version="1.0" encoding="UTF-8" standalone="yes"?>
<Relationships xmlns="http://schemas.openxmlformats.org/package/2006/relationships"><Relationship Id="rId3" Type="http://schemas.openxmlformats.org/officeDocument/2006/relationships/package" Target="../embeddings/Microsoft_Excel_Worksheet73.xlsx"/><Relationship Id="rId2" Type="http://schemas.microsoft.com/office/2011/relationships/chartColorStyle" Target="colors7.xml"/><Relationship Id="rId1" Type="http://schemas.microsoft.com/office/2011/relationships/chartStyle" Target="style7.xml"/></Relationships>
</file>

<file path=ppt/charts/_rels/chart75.xml.rels><?xml version="1.0" encoding="UTF-8" standalone="yes"?>
<Relationships xmlns="http://schemas.openxmlformats.org/package/2006/relationships"><Relationship Id="rId1" Type="http://schemas.openxmlformats.org/officeDocument/2006/relationships/package" Target="../embeddings/Microsoft_Excel_Worksheet74.xlsx"/></Relationships>
</file>

<file path=ppt/charts/_rels/chart76.xml.rels><?xml version="1.0" encoding="UTF-8" standalone="yes"?>
<Relationships xmlns="http://schemas.openxmlformats.org/package/2006/relationships"><Relationship Id="rId1" Type="http://schemas.openxmlformats.org/officeDocument/2006/relationships/package" Target="../embeddings/Microsoft_Excel_Worksheet75.xlsx"/></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8.xml.rels><?xml version="1.0" encoding="UTF-8" standalone="yes"?>
<Relationships xmlns="http://schemas.openxmlformats.org/package/2006/relationships"><Relationship Id="rId3" Type="http://schemas.openxmlformats.org/officeDocument/2006/relationships/package" Target="../embeddings/Microsoft_Excel_Worksheet77.xlsx"/><Relationship Id="rId2" Type="http://schemas.microsoft.com/office/2011/relationships/chartColorStyle" Target="colors8.xml"/><Relationship Id="rId1" Type="http://schemas.microsoft.com/office/2011/relationships/chartStyle" Target="style8.xml"/></Relationships>
</file>

<file path=ppt/charts/_rels/chart79.xml.rels><?xml version="1.0" encoding="UTF-8" standalone="yes"?>
<Relationships xmlns="http://schemas.openxmlformats.org/package/2006/relationships"><Relationship Id="rId1" Type="http://schemas.openxmlformats.org/officeDocument/2006/relationships/package" Target="../embeddings/Microsoft_Excel_Worksheet78.xlsx"/></Relationships>
</file>

<file path=ppt/charts/_rels/chart80.xml.rels><?xml version="1.0" encoding="UTF-8" standalone="yes"?>
<Relationships xmlns="http://schemas.openxmlformats.org/package/2006/relationships"><Relationship Id="rId1" Type="http://schemas.openxmlformats.org/officeDocument/2006/relationships/package" Target="../embeddings/Microsoft_Excel_Worksheet79.xlsx"/></Relationships>
</file>

<file path=ppt/charts/_rels/chart81.xml.rels><?xml version="1.0" encoding="UTF-8" standalone="yes"?>
<Relationships xmlns="http://schemas.openxmlformats.org/package/2006/relationships"><Relationship Id="rId1" Type="http://schemas.openxmlformats.org/officeDocument/2006/relationships/package" Target="../embeddings/Microsoft_Excel_Worksheet80.xlsx"/></Relationships>
</file>

<file path=ppt/charts/_rels/chart82.xml.rels><?xml version="1.0" encoding="UTF-8" standalone="yes"?>
<Relationships xmlns="http://schemas.openxmlformats.org/package/2006/relationships"><Relationship Id="rId1" Type="http://schemas.openxmlformats.org/officeDocument/2006/relationships/package" Target="../embeddings/Microsoft_Excel_Worksheet81.xlsx"/></Relationships>
</file>

<file path=ppt/charts/_rels/chart83.xml.rels><?xml version="1.0" encoding="UTF-8" standalone="yes"?>
<Relationships xmlns="http://schemas.openxmlformats.org/package/2006/relationships"><Relationship Id="rId1" Type="http://schemas.openxmlformats.org/officeDocument/2006/relationships/package" Target="../embeddings/Microsoft_Excel_Worksheet82.xlsx"/></Relationships>
</file>

<file path=ppt/charts/_rels/chart84.xml.rels><?xml version="1.0" encoding="UTF-8" standalone="yes"?>
<Relationships xmlns="http://schemas.openxmlformats.org/package/2006/relationships"><Relationship Id="rId1" Type="http://schemas.openxmlformats.org/officeDocument/2006/relationships/package" Target="../embeddings/Microsoft_Excel_Worksheet83.xlsx"/></Relationships>
</file>

<file path=ppt/charts/_rels/chart85.xml.rels><?xml version="1.0" encoding="UTF-8" standalone="yes"?>
<Relationships xmlns="http://schemas.openxmlformats.org/package/2006/relationships"><Relationship Id="rId1" Type="http://schemas.openxmlformats.org/officeDocument/2006/relationships/package" Target="../embeddings/Microsoft_Excel_Worksheet84.xlsx"/></Relationships>
</file>

<file path=ppt/charts/_rels/chart86.xml.rels><?xml version="1.0" encoding="UTF-8" standalone="yes"?>
<Relationships xmlns="http://schemas.openxmlformats.org/package/2006/relationships"><Relationship Id="rId2" Type="http://schemas.openxmlformats.org/officeDocument/2006/relationships/package" Target="../embeddings/Microsoft_Excel_Worksheet85.xlsx"/><Relationship Id="rId1" Type="http://schemas.openxmlformats.org/officeDocument/2006/relationships/themeOverride" Target="../theme/themeOverride4.xml"/></Relationships>
</file>

<file path=ppt/charts/_rels/chart87.xml.rels><?xml version="1.0" encoding="UTF-8" standalone="yes"?>
<Relationships xmlns="http://schemas.openxmlformats.org/package/2006/relationships"><Relationship Id="rId3" Type="http://schemas.openxmlformats.org/officeDocument/2006/relationships/package" Target="../embeddings/Microsoft_Excel_Worksheet86.xlsx"/><Relationship Id="rId2" Type="http://schemas.microsoft.com/office/2011/relationships/chartColorStyle" Target="colors9.xml"/><Relationship Id="rId1" Type="http://schemas.microsoft.com/office/2011/relationships/chartStyle" Target="style9.xml"/></Relationships>
</file>

<file path=ppt/charts/_rels/chart88.xml.rels><?xml version="1.0" encoding="UTF-8" standalone="yes"?>
<Relationships xmlns="http://schemas.openxmlformats.org/package/2006/relationships"><Relationship Id="rId1" Type="http://schemas.openxmlformats.org/officeDocument/2006/relationships/package" Target="../embeddings/Microsoft_Excel_Worksheet87.xlsx"/></Relationships>
</file>

<file path=ppt/charts/_rels/chart89.xml.rels><?xml version="1.0" encoding="UTF-8" standalone="yes"?>
<Relationships xmlns="http://schemas.openxmlformats.org/package/2006/relationships"><Relationship Id="rId1" Type="http://schemas.openxmlformats.org/officeDocument/2006/relationships/package" Target="../embeddings/Microsoft_Excel_Worksheet88.xlsx"/></Relationships>
</file>

<file path=ppt/charts/_rels/chart90.xml.rels><?xml version="1.0" encoding="UTF-8" standalone="yes"?>
<Relationships xmlns="http://schemas.openxmlformats.org/package/2006/relationships"><Relationship Id="rId1" Type="http://schemas.openxmlformats.org/officeDocument/2006/relationships/package" Target="../embeddings/Microsoft_Excel_Worksheet89.xlsx"/></Relationships>
</file>

<file path=ppt/charts/_rels/chart91.xml.rels><?xml version="1.0" encoding="UTF-8" standalone="yes"?>
<Relationships xmlns="http://schemas.openxmlformats.org/package/2006/relationships"><Relationship Id="rId1" Type="http://schemas.openxmlformats.org/officeDocument/2006/relationships/package" Target="../embeddings/Microsoft_Excel_Worksheet90.xlsx"/></Relationships>
</file>

<file path=ppt/charts/_rels/chart92.xml.rels><?xml version="1.0" encoding="UTF-8" standalone="yes"?>
<Relationships xmlns="http://schemas.openxmlformats.org/package/2006/relationships"><Relationship Id="rId3" Type="http://schemas.openxmlformats.org/officeDocument/2006/relationships/package" Target="../embeddings/Microsoft_Excel_Worksheet91.xlsx"/><Relationship Id="rId2" Type="http://schemas.microsoft.com/office/2011/relationships/chartColorStyle" Target="colors10.xml"/><Relationship Id="rId1" Type="http://schemas.microsoft.com/office/2011/relationships/chartStyle" Target="style10.xml"/></Relationships>
</file>

<file path=ppt/charts/_rels/chart93.xml.rels><?xml version="1.0" encoding="UTF-8" standalone="yes"?>
<Relationships xmlns="http://schemas.openxmlformats.org/package/2006/relationships"><Relationship Id="rId1" Type="http://schemas.openxmlformats.org/officeDocument/2006/relationships/package" Target="../embeddings/Microsoft_Excel_Worksheet92.xlsx"/></Relationships>
</file>

<file path=ppt/charts/_rels/chart94.xml.rels><?xml version="1.0" encoding="UTF-8" standalone="yes"?>
<Relationships xmlns="http://schemas.openxmlformats.org/package/2006/relationships"><Relationship Id="rId1" Type="http://schemas.openxmlformats.org/officeDocument/2006/relationships/package" Target="../embeddings/Microsoft_Excel_Worksheet93.xlsx"/></Relationships>
</file>

<file path=ppt/charts/_rels/chart95.xml.rels><?xml version="1.0" encoding="UTF-8" standalone="yes"?>
<Relationships xmlns="http://schemas.openxmlformats.org/package/2006/relationships"><Relationship Id="rId1" Type="http://schemas.openxmlformats.org/officeDocument/2006/relationships/package" Target="../embeddings/Microsoft_Excel_Worksheet94.xlsx"/></Relationships>
</file>

<file path=ppt/charts/_rels/chart96.xml.rels><?xml version="1.0" encoding="UTF-8" standalone="yes"?>
<Relationships xmlns="http://schemas.openxmlformats.org/package/2006/relationships"><Relationship Id="rId1" Type="http://schemas.openxmlformats.org/officeDocument/2006/relationships/package" Target="../embeddings/Microsoft_Excel_Worksheet95.xlsx"/></Relationships>
</file>

<file path=ppt/charts/_rels/chart97.xml.rels><?xml version="1.0" encoding="UTF-8" standalone="yes"?>
<Relationships xmlns="http://schemas.openxmlformats.org/package/2006/relationships"><Relationship Id="rId1" Type="http://schemas.openxmlformats.org/officeDocument/2006/relationships/package" Target="../embeddings/Microsoft_Excel_Worksheet96.xlsx"/></Relationships>
</file>

<file path=ppt/charts/_rels/chart98.xml.rels><?xml version="1.0" encoding="UTF-8" standalone="yes"?>
<Relationships xmlns="http://schemas.openxmlformats.org/package/2006/relationships"><Relationship Id="rId1" Type="http://schemas.openxmlformats.org/officeDocument/2006/relationships/package" Target="../embeddings/Microsoft_Excel_Worksheet97.xlsx"/></Relationships>
</file>

<file path=ppt/charts/_rels/chart99.xml.rels><?xml version="1.0" encoding="UTF-8" standalone="yes"?>
<Relationships xmlns="http://schemas.openxmlformats.org/package/2006/relationships"><Relationship Id="rId1" Type="http://schemas.openxmlformats.org/officeDocument/2006/relationships/package" Target="../embeddings/Microsoft_Excel_Worksheet98.xlsx"/></Relationships>
</file>

<file path=ppt/charts/_rels/chart100.xml.rels><?xml version="1.0" encoding="UTF-8" standalone="yes"?>
<Relationships xmlns="http://schemas.openxmlformats.org/package/2006/relationships"><Relationship Id="rId2" Type="http://schemas.openxmlformats.org/officeDocument/2006/relationships/package" Target="../embeddings/Microsoft_Excel_Worksheet99.xlsx"/><Relationship Id="rId1" Type="http://schemas.openxmlformats.org/officeDocument/2006/relationships/themeOverride" Target="../theme/themeOverride5.xml"/></Relationships>
</file>

<file path=ppt/charts/_rels/chart101.xml.rels><?xml version="1.0" encoding="UTF-8" standalone="yes"?>
<Relationships xmlns="http://schemas.openxmlformats.org/package/2006/relationships"><Relationship Id="rId1" Type="http://schemas.openxmlformats.org/officeDocument/2006/relationships/package" Target="../embeddings/Microsoft_Excel_Worksheet100.xlsx"/></Relationships>
</file>

<file path=ppt/charts/_rels/chart102.xml.rels><?xml version="1.0" encoding="UTF-8" standalone="yes"?>
<Relationships xmlns="http://schemas.openxmlformats.org/package/2006/relationships"><Relationship Id="rId1" Type="http://schemas.openxmlformats.org/officeDocument/2006/relationships/package" Target="../embeddings/Microsoft_Excel_Worksheet101.xlsx"/></Relationships>
</file>

<file path=ppt/charts/_rels/chart103.xml.rels><?xml version="1.0" encoding="UTF-8" standalone="yes"?>
<Relationships xmlns="http://schemas.openxmlformats.org/package/2006/relationships"><Relationship Id="rId3" Type="http://schemas.openxmlformats.org/officeDocument/2006/relationships/package" Target="../embeddings/Microsoft_Excel_Worksheet102.xlsx"/><Relationship Id="rId2" Type="http://schemas.microsoft.com/office/2011/relationships/chartColorStyle" Target="colors11.xml"/><Relationship Id="rId1" Type="http://schemas.microsoft.com/office/2011/relationships/chartStyle" Target="style11.xml"/></Relationships>
</file>

<file path=ppt/charts/_rels/chart104.xml.rels><?xml version="1.0" encoding="UTF-8" standalone="yes"?>
<Relationships xmlns="http://schemas.openxmlformats.org/package/2006/relationships"><Relationship Id="rId1" Type="http://schemas.openxmlformats.org/officeDocument/2006/relationships/package" Target="../embeddings/Microsoft_Excel_Worksheet103.xlsx"/></Relationships>
</file>

<file path=ppt/charts/_rels/chart105.xml.rels><?xml version="1.0" encoding="UTF-8" standalone="yes"?>
<Relationships xmlns="http://schemas.openxmlformats.org/package/2006/relationships"><Relationship Id="rId1" Type="http://schemas.openxmlformats.org/officeDocument/2006/relationships/package" Target="../embeddings/Microsoft_Excel_Worksheet104.xlsx"/></Relationships>
</file>

<file path=ppt/charts/_rels/chart106.xml.rels><?xml version="1.0" encoding="UTF-8" standalone="yes"?>
<Relationships xmlns="http://schemas.openxmlformats.org/package/2006/relationships"><Relationship Id="rId1" Type="http://schemas.openxmlformats.org/officeDocument/2006/relationships/package" Target="../embeddings/Microsoft_Excel_Worksheet105.xlsx"/></Relationships>
</file>

<file path=ppt/charts/_rels/chart107.xml.rels><?xml version="1.0" encoding="UTF-8" standalone="yes"?>
<Relationships xmlns="http://schemas.openxmlformats.org/package/2006/relationships"><Relationship Id="rId1" Type="http://schemas.openxmlformats.org/officeDocument/2006/relationships/package" Target="../embeddings/Microsoft_Excel_Worksheet106.xlsx"/></Relationships>
</file>

<file path=ppt/charts/_rels/chart108.xml.rels><?xml version="1.0" encoding="UTF-8" standalone="yes"?>
<Relationships xmlns="http://schemas.openxmlformats.org/package/2006/relationships"><Relationship Id="rId1" Type="http://schemas.openxmlformats.org/officeDocument/2006/relationships/package" Target="../embeddings/Microsoft_Excel_Worksheet107.xlsx"/></Relationships>
</file>

<file path=ppt/charts/_rels/chart109.xml.rels><?xml version="1.0" encoding="UTF-8" standalone="yes"?>
<Relationships xmlns="http://schemas.openxmlformats.org/package/2006/relationships"><Relationship Id="rId1" Type="http://schemas.openxmlformats.org/officeDocument/2006/relationships/package" Target="../embeddings/Microsoft_Excel_Worksheet108.xlsx"/></Relationships>
</file>

<file path=ppt/charts/_rels/chart110.xml.rels><?xml version="1.0" encoding="UTF-8" standalone="yes"?>
<Relationships xmlns="http://schemas.openxmlformats.org/package/2006/relationships"><Relationship Id="rId1" Type="http://schemas.openxmlformats.org/officeDocument/2006/relationships/package" Target="../embeddings/Microsoft_Excel_Worksheet109.xlsx"/></Relationships>
</file>

<file path=ppt/charts/_rels/chart111.xml.rels><?xml version="1.0" encoding="UTF-8" standalone="yes"?>
<Relationships xmlns="http://schemas.openxmlformats.org/package/2006/relationships"><Relationship Id="rId1" Type="http://schemas.openxmlformats.org/officeDocument/2006/relationships/package" Target="../embeddings/Microsoft_Excel_Worksheet110.xlsx"/></Relationships>
</file>

<file path=ppt/charts/_rels/chart112.xml.rels><?xml version="1.0" encoding="UTF-8" standalone="yes"?>
<Relationships xmlns="http://schemas.openxmlformats.org/package/2006/relationships"><Relationship Id="rId1" Type="http://schemas.openxmlformats.org/officeDocument/2006/relationships/package" Target="../embeddings/Microsoft_Excel_Worksheet111.xlsx"/></Relationships>
</file>

<file path=ppt/charts/_rels/chart113.xml.rels><?xml version="1.0" encoding="UTF-8" standalone="yes"?>
<Relationships xmlns="http://schemas.openxmlformats.org/package/2006/relationships"><Relationship Id="rId1" Type="http://schemas.openxmlformats.org/officeDocument/2006/relationships/package" Target="../embeddings/Microsoft_Excel_Worksheet112.xlsx"/></Relationships>
</file>

<file path=ppt/charts/_rels/chart114.xml.rels><?xml version="1.0" encoding="UTF-8" standalone="yes"?>
<Relationships xmlns="http://schemas.openxmlformats.org/package/2006/relationships"><Relationship Id="rId2" Type="http://schemas.openxmlformats.org/officeDocument/2006/relationships/package" Target="../embeddings/Microsoft_Excel_Worksheet113.xlsx"/><Relationship Id="rId1" Type="http://schemas.openxmlformats.org/officeDocument/2006/relationships/themeOverride" Target="../theme/themeOverride6.xml"/></Relationships>
</file>

<file path=ppt/charts/_rels/chart115.xml.rels><?xml version="1.0" encoding="UTF-8" standalone="yes"?>
<Relationships xmlns="http://schemas.openxmlformats.org/package/2006/relationships"><Relationship Id="rId3" Type="http://schemas.openxmlformats.org/officeDocument/2006/relationships/package" Target="../embeddings/Microsoft_Excel_Worksheet114.xlsx"/><Relationship Id="rId2" Type="http://schemas.microsoft.com/office/2011/relationships/chartColorStyle" Target="colors12.xml"/><Relationship Id="rId1" Type="http://schemas.microsoft.com/office/2011/relationships/chartStyle" Target="style12.xml"/></Relationships>
</file>

<file path=ppt/charts/_rels/chart116.xml.rels><?xml version="1.0" encoding="UTF-8" standalone="yes"?>
<Relationships xmlns="http://schemas.openxmlformats.org/package/2006/relationships"><Relationship Id="rId1" Type="http://schemas.openxmlformats.org/officeDocument/2006/relationships/package" Target="../embeddings/Microsoft_Excel_Worksheet115.xlsx"/></Relationships>
</file>

<file path=ppt/charts/_rels/chart117.xml.rels><?xml version="1.0" encoding="UTF-8" standalone="yes"?>
<Relationships xmlns="http://schemas.openxmlformats.org/package/2006/relationships"><Relationship Id="rId1" Type="http://schemas.openxmlformats.org/officeDocument/2006/relationships/package" Target="../embeddings/Microsoft_Excel_Worksheet116.xlsx"/></Relationships>
</file>

<file path=ppt/charts/_rels/chart118.xml.rels><?xml version="1.0" encoding="UTF-8" standalone="yes"?>
<Relationships xmlns="http://schemas.openxmlformats.org/package/2006/relationships"><Relationship Id="rId1" Type="http://schemas.openxmlformats.org/officeDocument/2006/relationships/package" Target="../embeddings/Microsoft_Excel_Worksheet117.xlsx"/></Relationships>
</file>

<file path=ppt/charts/_rels/chart119.xml.rels><?xml version="1.0" encoding="UTF-8" standalone="yes"?>
<Relationships xmlns="http://schemas.openxmlformats.org/package/2006/relationships"><Relationship Id="rId1" Type="http://schemas.openxmlformats.org/officeDocument/2006/relationships/package" Target="../embeddings/Microsoft_Excel_Worksheet118.xlsx"/></Relationships>
</file>

<file path=ppt/charts/_rels/chart120.xml.rels><?xml version="1.0" encoding="UTF-8" standalone="yes"?>
<Relationships xmlns="http://schemas.openxmlformats.org/package/2006/relationships"><Relationship Id="rId1" Type="http://schemas.openxmlformats.org/officeDocument/2006/relationships/package" Target="../embeddings/Microsoft_Excel_Worksheet119.xlsx"/></Relationships>
</file>

<file path=ppt/charts/_rels/chart121.xml.rels><?xml version="1.0" encoding="UTF-8" standalone="yes"?>
<Relationships xmlns="http://schemas.openxmlformats.org/package/2006/relationships"><Relationship Id="rId1" Type="http://schemas.openxmlformats.org/officeDocument/2006/relationships/package" Target="../embeddings/Microsoft_Excel_Worksheet120.xlsx"/></Relationships>
</file>

<file path=ppt/charts/_rels/chart122.xml.rels><?xml version="1.0" encoding="UTF-8" standalone="yes"?>
<Relationships xmlns="http://schemas.openxmlformats.org/package/2006/relationships"><Relationship Id="rId1" Type="http://schemas.openxmlformats.org/officeDocument/2006/relationships/package" Target="../embeddings/Microsoft_Excel_Worksheet121.xlsx"/></Relationships>
</file>

<file path=ppt/charts/_rels/chart123.xml.rels><?xml version="1.0" encoding="UTF-8" standalone="yes"?>
<Relationships xmlns="http://schemas.openxmlformats.org/package/2006/relationships"><Relationship Id="rId1" Type="http://schemas.openxmlformats.org/officeDocument/2006/relationships/package" Target="../embeddings/Microsoft_Excel_Worksheet122.xlsx"/></Relationships>
</file>

<file path=ppt/charts/_rels/chart124.xml.rels><?xml version="1.0" encoding="UTF-8" standalone="yes"?>
<Relationships xmlns="http://schemas.openxmlformats.org/package/2006/relationships"><Relationship Id="rId1" Type="http://schemas.openxmlformats.org/officeDocument/2006/relationships/package" Target="../embeddings/Microsoft_Excel_Worksheet123.xlsx"/></Relationships>
</file>

<file path=ppt/charts/_rels/chart125.xml.rels><?xml version="1.0" encoding="UTF-8" standalone="yes"?>
<Relationships xmlns="http://schemas.openxmlformats.org/package/2006/relationships"><Relationship Id="rId1" Type="http://schemas.openxmlformats.org/officeDocument/2006/relationships/package" Target="../embeddings/Microsoft_Excel_Worksheet124.xlsx"/></Relationships>
</file>

<file path=ppt/charts/_rels/chart126.xml.rels><?xml version="1.0" encoding="UTF-8" standalone="yes"?>
<Relationships xmlns="http://schemas.openxmlformats.org/package/2006/relationships"><Relationship Id="rId1" Type="http://schemas.openxmlformats.org/officeDocument/2006/relationships/package" Target="../embeddings/Microsoft_Excel_Worksheet125.xlsx"/></Relationships>
</file>

<file path=ppt/charts/_rels/chart127.xml.rels><?xml version="1.0" encoding="UTF-8" standalone="yes"?>
<Relationships xmlns="http://schemas.openxmlformats.org/package/2006/relationships"><Relationship Id="rId2" Type="http://schemas.openxmlformats.org/officeDocument/2006/relationships/package" Target="../embeddings/Microsoft_Excel_Worksheet126.xlsx"/><Relationship Id="rId1" Type="http://schemas.openxmlformats.org/officeDocument/2006/relationships/themeOverride" Target="../theme/themeOverride7.xml"/></Relationships>
</file>

<file path=ppt/charts/_rels/chart128.xml.rels><?xml version="1.0" encoding="UTF-8" standalone="yes"?>
<Relationships xmlns="http://schemas.openxmlformats.org/package/2006/relationships"><Relationship Id="rId1" Type="http://schemas.openxmlformats.org/officeDocument/2006/relationships/package" Target="../embeddings/Microsoft_Excel_Worksheet127.xlsx"/></Relationships>
</file>

<file path=ppt/charts/_rels/chart129.xml.rels><?xml version="1.0" encoding="UTF-8" standalone="yes"?>
<Relationships xmlns="http://schemas.openxmlformats.org/package/2006/relationships"><Relationship Id="rId1" Type="http://schemas.openxmlformats.org/officeDocument/2006/relationships/package" Target="../embeddings/Microsoft_Excel_Worksheet128.xlsx"/></Relationships>
</file>

<file path=ppt/charts/_rels/chart130.xml.rels><?xml version="1.0" encoding="UTF-8" standalone="yes"?>
<Relationships xmlns="http://schemas.openxmlformats.org/package/2006/relationships"><Relationship Id="rId1" Type="http://schemas.openxmlformats.org/officeDocument/2006/relationships/package" Target="../embeddings/Microsoft_Excel_Worksheet129.xlsx"/></Relationships>
</file>

<file path=ppt/charts/_rels/chart131.xml.rels><?xml version="1.0" encoding="UTF-8" standalone="yes"?>
<Relationships xmlns="http://schemas.openxmlformats.org/package/2006/relationships"><Relationship Id="rId1" Type="http://schemas.openxmlformats.org/officeDocument/2006/relationships/package" Target="../embeddings/Microsoft_Excel_Worksheet130.xlsx"/></Relationships>
</file>

<file path=ppt/charts/_rels/chart132.xml.rels><?xml version="1.0" encoding="UTF-8" standalone="yes"?>
<Relationships xmlns="http://schemas.openxmlformats.org/package/2006/relationships"><Relationship Id="rId1" Type="http://schemas.openxmlformats.org/officeDocument/2006/relationships/package" Target="../embeddings/Microsoft_Excel_Worksheet131.xlsx"/></Relationships>
</file>

<file path=ppt/charts/_rels/chart133.xml.rels><?xml version="1.0" encoding="UTF-8" standalone="yes"?>
<Relationships xmlns="http://schemas.openxmlformats.org/package/2006/relationships"><Relationship Id="rId1" Type="http://schemas.openxmlformats.org/officeDocument/2006/relationships/package" Target="../embeddings/Microsoft_Excel_Worksheet132.xlsx"/></Relationships>
</file>

<file path=ppt/charts/_rels/chart134.xml.rels><?xml version="1.0" encoding="UTF-8" standalone="yes"?>
<Relationships xmlns="http://schemas.openxmlformats.org/package/2006/relationships"><Relationship Id="rId1" Type="http://schemas.openxmlformats.org/officeDocument/2006/relationships/package" Target="../embeddings/Microsoft_Excel_Worksheet133.xlsx"/></Relationships>
</file>

<file path=ppt/charts/_rels/chart135.xml.rels><?xml version="1.0" encoding="UTF-8" standalone="yes"?>
<Relationships xmlns="http://schemas.openxmlformats.org/package/2006/relationships"><Relationship Id="rId2" Type="http://schemas.openxmlformats.org/officeDocument/2006/relationships/package" Target="../embeddings/Microsoft_Excel_Worksheet134.xlsx"/><Relationship Id="rId1" Type="http://schemas.openxmlformats.org/officeDocument/2006/relationships/themeOverride" Target="../theme/themeOverride8.xml"/></Relationships>
</file>

<file path=ppt/charts/_rels/chart136.xml.rels><?xml version="1.0" encoding="UTF-8" standalone="yes"?>
<Relationships xmlns="http://schemas.openxmlformats.org/package/2006/relationships"><Relationship Id="rId1" Type="http://schemas.openxmlformats.org/officeDocument/2006/relationships/package" Target="../embeddings/Microsoft_Excel_Worksheet135.xlsx"/></Relationships>
</file>

<file path=ppt/charts/_rels/chart137.xml.rels><?xml version="1.0" encoding="UTF-8" standalone="yes"?>
<Relationships xmlns="http://schemas.openxmlformats.org/package/2006/relationships"><Relationship Id="rId1" Type="http://schemas.openxmlformats.org/officeDocument/2006/relationships/package" Target="../embeddings/Microsoft_Excel_Worksheet136.xlsx"/></Relationships>
</file>

<file path=ppt/charts/_rels/chart138.xml.rels><?xml version="1.0" encoding="UTF-8" standalone="yes"?>
<Relationships xmlns="http://schemas.openxmlformats.org/package/2006/relationships"><Relationship Id="rId1" Type="http://schemas.openxmlformats.org/officeDocument/2006/relationships/package" Target="../embeddings/Microsoft_Excel_Worksheet137.xlsx"/></Relationships>
</file>

<file path=ppt/charts/_rels/chart139.xml.rels><?xml version="1.0" encoding="UTF-8" standalone="yes"?>
<Relationships xmlns="http://schemas.openxmlformats.org/package/2006/relationships"><Relationship Id="rId1" Type="http://schemas.openxmlformats.org/officeDocument/2006/relationships/package" Target="../embeddings/Microsoft_Excel_Worksheet138.xlsx"/></Relationships>
</file>

<file path=ppt/charts/_rels/chart140.xml.rels><?xml version="1.0" encoding="UTF-8" standalone="yes"?>
<Relationships xmlns="http://schemas.openxmlformats.org/package/2006/relationships"><Relationship Id="rId1" Type="http://schemas.openxmlformats.org/officeDocument/2006/relationships/package" Target="../embeddings/Microsoft_Excel_Worksheet139.xlsx"/></Relationships>
</file>

<file path=ppt/charts/_rels/chart141.xml.rels><?xml version="1.0" encoding="UTF-8" standalone="yes"?>
<Relationships xmlns="http://schemas.openxmlformats.org/package/2006/relationships"><Relationship Id="rId1" Type="http://schemas.openxmlformats.org/officeDocument/2006/relationships/package" Target="../embeddings/Microsoft_Excel_Worksheet140.xlsx"/></Relationships>
</file>

<file path=ppt/charts/_rels/chart142.xml.rels><?xml version="1.0" encoding="UTF-8" standalone="yes"?>
<Relationships xmlns="http://schemas.openxmlformats.org/package/2006/relationships"><Relationship Id="rId1" Type="http://schemas.openxmlformats.org/officeDocument/2006/relationships/package" Target="../embeddings/Microsoft_Excel_Worksheet141.xlsx"/></Relationships>
</file>

<file path=ppt/charts/_rels/chart143.xml.rels><?xml version="1.0" encoding="UTF-8" standalone="yes"?>
<Relationships xmlns="http://schemas.openxmlformats.org/package/2006/relationships"><Relationship Id="rId2" Type="http://schemas.openxmlformats.org/officeDocument/2006/relationships/package" Target="../embeddings/Microsoft_Excel_Worksheet142.xlsx"/><Relationship Id="rId1" Type="http://schemas.openxmlformats.org/officeDocument/2006/relationships/themeOverride" Target="../theme/themeOverride9.xml"/></Relationships>
</file>

<file path=ppt/charts/_rels/chart144.xml.rels><?xml version="1.0" encoding="UTF-8" standalone="yes"?>
<Relationships xmlns="http://schemas.openxmlformats.org/package/2006/relationships"><Relationship Id="rId1" Type="http://schemas.openxmlformats.org/officeDocument/2006/relationships/package" Target="../embeddings/Microsoft_Excel_Worksheet143.xlsx"/></Relationships>
</file>

<file path=ppt/charts/_rels/chart145.xml.rels><?xml version="1.0" encoding="UTF-8" standalone="yes"?>
<Relationships xmlns="http://schemas.openxmlformats.org/package/2006/relationships"><Relationship Id="rId1" Type="http://schemas.openxmlformats.org/officeDocument/2006/relationships/package" Target="../embeddings/Microsoft_Excel_Worksheet144.xlsx"/></Relationships>
</file>

<file path=ppt/charts/_rels/chart146.xml.rels><?xml version="1.0" encoding="UTF-8" standalone="yes"?>
<Relationships xmlns="http://schemas.openxmlformats.org/package/2006/relationships"><Relationship Id="rId1" Type="http://schemas.openxmlformats.org/officeDocument/2006/relationships/package" Target="../embeddings/Microsoft_Excel_Worksheet145.xlsx"/></Relationships>
</file>

<file path=ppt/charts/_rels/chart147.xml.rels><?xml version="1.0" encoding="UTF-8" standalone="yes"?>
<Relationships xmlns="http://schemas.openxmlformats.org/package/2006/relationships"><Relationship Id="rId1" Type="http://schemas.openxmlformats.org/officeDocument/2006/relationships/package" Target="../embeddings/Microsoft_Excel_Worksheet146.xlsx"/></Relationships>
</file>

<file path=ppt/charts/_rels/chart148.xml.rels><?xml version="1.0" encoding="UTF-8" standalone="yes"?>
<Relationships xmlns="http://schemas.openxmlformats.org/package/2006/relationships"><Relationship Id="rId1" Type="http://schemas.openxmlformats.org/officeDocument/2006/relationships/package" Target="../embeddings/Microsoft_Excel_Worksheet147.xlsx"/></Relationships>
</file>

<file path=ppt/charts/_rels/chart149.xml.rels><?xml version="1.0" encoding="UTF-8" standalone="yes"?>
<Relationships xmlns="http://schemas.openxmlformats.org/package/2006/relationships"><Relationship Id="rId1" Type="http://schemas.openxmlformats.org/officeDocument/2006/relationships/package" Target="../embeddings/Microsoft_Excel_Worksheet148.xlsx"/></Relationships>
</file>

<file path=ppt/charts/_rels/chart150.xml.rels><?xml version="1.0" encoding="UTF-8" standalone="yes"?>
<Relationships xmlns="http://schemas.openxmlformats.org/package/2006/relationships"><Relationship Id="rId1" Type="http://schemas.openxmlformats.org/officeDocument/2006/relationships/package" Target="../embeddings/Microsoft_Excel_Worksheet149.xlsx"/></Relationships>
</file>

<file path=ppt/charts/_rels/chart151.xml.rels><?xml version="1.0" encoding="UTF-8" standalone="yes"?>
<Relationships xmlns="http://schemas.openxmlformats.org/package/2006/relationships"><Relationship Id="rId2" Type="http://schemas.openxmlformats.org/officeDocument/2006/relationships/package" Target="../embeddings/Microsoft_Excel_Worksheet150.xlsx"/><Relationship Id="rId1" Type="http://schemas.openxmlformats.org/officeDocument/2006/relationships/themeOverride" Target="../theme/themeOverride10.xml"/></Relationships>
</file>

<file path=ppt/charts/_rels/chart152.xml.rels><?xml version="1.0" encoding="UTF-8" standalone="yes"?>
<Relationships xmlns="http://schemas.openxmlformats.org/package/2006/relationships"><Relationship Id="rId1" Type="http://schemas.openxmlformats.org/officeDocument/2006/relationships/package" Target="../embeddings/Microsoft_Excel_Worksheet151.xlsx"/></Relationships>
</file>

<file path=ppt/charts/_rels/chart153.xml.rels><?xml version="1.0" encoding="UTF-8" standalone="yes"?>
<Relationships xmlns="http://schemas.openxmlformats.org/package/2006/relationships"><Relationship Id="rId1" Type="http://schemas.openxmlformats.org/officeDocument/2006/relationships/package" Target="../embeddings/Microsoft_Excel_Worksheet152.xlsx"/></Relationships>
</file>

<file path=ppt/charts/_rels/chart154.xml.rels><?xml version="1.0" encoding="UTF-8" standalone="yes"?>
<Relationships xmlns="http://schemas.openxmlformats.org/package/2006/relationships"><Relationship Id="rId1" Type="http://schemas.openxmlformats.org/officeDocument/2006/relationships/package" Target="../embeddings/Microsoft_Excel_Worksheet153.xlsx"/></Relationships>
</file>

<file path=ppt/charts/_rels/chart155.xml.rels><?xml version="1.0" encoding="UTF-8" standalone="yes"?>
<Relationships xmlns="http://schemas.openxmlformats.org/package/2006/relationships"><Relationship Id="rId1" Type="http://schemas.openxmlformats.org/officeDocument/2006/relationships/package" Target="../embeddings/Microsoft_Excel_Worksheet154.xlsx"/></Relationships>
</file>

<file path=ppt/charts/_rels/chart156.xml.rels><?xml version="1.0" encoding="UTF-8" standalone="yes"?>
<Relationships xmlns="http://schemas.openxmlformats.org/package/2006/relationships"><Relationship Id="rId1" Type="http://schemas.openxmlformats.org/officeDocument/2006/relationships/package" Target="../embeddings/Microsoft_Excel_Worksheet155.xlsx"/></Relationships>
</file>

<file path=ppt/charts/_rels/chart157.xml.rels><?xml version="1.0" encoding="UTF-8" standalone="yes"?>
<Relationships xmlns="http://schemas.openxmlformats.org/package/2006/relationships"><Relationship Id="rId1" Type="http://schemas.openxmlformats.org/officeDocument/2006/relationships/package" Target="../embeddings/Microsoft_Excel_Worksheet156.xlsx"/></Relationships>
</file>

<file path=ppt/charts/_rels/chart158.xml.rels><?xml version="1.0" encoding="UTF-8" standalone="yes"?>
<Relationships xmlns="http://schemas.openxmlformats.org/package/2006/relationships"><Relationship Id="rId1" Type="http://schemas.openxmlformats.org/officeDocument/2006/relationships/package" Target="../embeddings/Microsoft_Excel_Worksheet157.xlsx"/></Relationships>
</file>

<file path=ppt/charts/_rels/chart159.xml.rels><?xml version="1.0" encoding="UTF-8" standalone="yes"?>
<Relationships xmlns="http://schemas.openxmlformats.org/package/2006/relationships"><Relationship Id="rId2" Type="http://schemas.openxmlformats.org/officeDocument/2006/relationships/package" Target="../embeddings/Microsoft_Excel_Worksheet158.xlsx"/><Relationship Id="rId1" Type="http://schemas.openxmlformats.org/officeDocument/2006/relationships/themeOverride" Target="../theme/themeOverride11.xml"/></Relationships>
</file>

<file path=ppt/charts/_rels/chart160.xml.rels><?xml version="1.0" encoding="UTF-8" standalone="yes"?>
<Relationships xmlns="http://schemas.openxmlformats.org/package/2006/relationships"><Relationship Id="rId1" Type="http://schemas.openxmlformats.org/officeDocument/2006/relationships/package" Target="../embeddings/Microsoft_Excel_Worksheet159.xlsx"/></Relationships>
</file>

<file path=ppt/charts/_rels/chart161.xml.rels><?xml version="1.0" encoding="UTF-8" standalone="yes"?>
<Relationships xmlns="http://schemas.openxmlformats.org/package/2006/relationships"><Relationship Id="rId1" Type="http://schemas.openxmlformats.org/officeDocument/2006/relationships/package" Target="../embeddings/Microsoft_Excel_Worksheet160.xlsx"/></Relationships>
</file>

<file path=ppt/charts/_rels/chart162.xml.rels><?xml version="1.0" encoding="UTF-8" standalone="yes"?>
<Relationships xmlns="http://schemas.openxmlformats.org/package/2006/relationships"><Relationship Id="rId1" Type="http://schemas.openxmlformats.org/officeDocument/2006/relationships/package" Target="../embeddings/Microsoft_Excel_Worksheet161.xlsx"/></Relationships>
</file>

<file path=ppt/charts/_rels/chart163.xml.rels><?xml version="1.0" encoding="UTF-8" standalone="yes"?>
<Relationships xmlns="http://schemas.openxmlformats.org/package/2006/relationships"><Relationship Id="rId1" Type="http://schemas.openxmlformats.org/officeDocument/2006/relationships/package" Target="../embeddings/Microsoft_Excel_Worksheet162.xlsx"/></Relationships>
</file>

<file path=ppt/charts/_rels/chart164.xml.rels><?xml version="1.0" encoding="UTF-8" standalone="yes"?>
<Relationships xmlns="http://schemas.openxmlformats.org/package/2006/relationships"><Relationship Id="rId1" Type="http://schemas.openxmlformats.org/officeDocument/2006/relationships/package" Target="../embeddings/Microsoft_Excel_Worksheet163.xlsx"/></Relationships>
</file>

<file path=ppt/charts/_rels/chart165.xml.rels><?xml version="1.0" encoding="UTF-8" standalone="yes"?>
<Relationships xmlns="http://schemas.openxmlformats.org/package/2006/relationships"><Relationship Id="rId1" Type="http://schemas.openxmlformats.org/officeDocument/2006/relationships/package" Target="../embeddings/Microsoft_Excel_Worksheet164.xlsx"/></Relationships>
</file>

<file path=ppt/charts/_rels/chart166.xml.rels><?xml version="1.0" encoding="UTF-8" standalone="yes"?>
<Relationships xmlns="http://schemas.openxmlformats.org/package/2006/relationships"><Relationship Id="rId1" Type="http://schemas.openxmlformats.org/officeDocument/2006/relationships/package" Target="../embeddings/Microsoft_Excel_Worksheet165.xlsx"/></Relationships>
</file>

<file path=ppt/charts/_rels/chart167.xml.rels><?xml version="1.0" encoding="UTF-8" standalone="yes"?>
<Relationships xmlns="http://schemas.openxmlformats.org/package/2006/relationships"><Relationship Id="rId2" Type="http://schemas.openxmlformats.org/officeDocument/2006/relationships/package" Target="../embeddings/Microsoft_Excel_Worksheet166.xlsx"/><Relationship Id="rId1" Type="http://schemas.openxmlformats.org/officeDocument/2006/relationships/themeOverride" Target="../theme/themeOverride12.xml"/></Relationships>
</file>

<file path=ppt/charts/_rels/chart168.xml.rels><?xml version="1.0" encoding="UTF-8" standalone="yes"?>
<Relationships xmlns="http://schemas.openxmlformats.org/package/2006/relationships"><Relationship Id="rId1" Type="http://schemas.openxmlformats.org/officeDocument/2006/relationships/package" Target="../embeddings/Microsoft_Excel_Worksheet167.xlsx"/></Relationships>
</file>

<file path=ppt/charts/_rels/chart169.xml.rels><?xml version="1.0" encoding="UTF-8" standalone="yes"?>
<Relationships xmlns="http://schemas.openxmlformats.org/package/2006/relationships"><Relationship Id="rId1" Type="http://schemas.openxmlformats.org/officeDocument/2006/relationships/package" Target="../embeddings/Microsoft_Excel_Worksheet168.xlsx"/></Relationships>
</file>

<file path=ppt/charts/_rels/chart170.xml.rels><?xml version="1.0" encoding="UTF-8" standalone="yes"?>
<Relationships xmlns="http://schemas.openxmlformats.org/package/2006/relationships"><Relationship Id="rId1" Type="http://schemas.openxmlformats.org/officeDocument/2006/relationships/package" Target="../embeddings/Microsoft_Excel_Worksheet169.xlsx"/></Relationships>
</file>

<file path=ppt/charts/_rels/chart171.xml.rels><?xml version="1.0" encoding="UTF-8" standalone="yes"?>
<Relationships xmlns="http://schemas.openxmlformats.org/package/2006/relationships"><Relationship Id="rId1" Type="http://schemas.openxmlformats.org/officeDocument/2006/relationships/package" Target="../embeddings/Microsoft_Excel_Worksheet170.xlsx"/></Relationships>
</file>

<file path=ppt/charts/_rels/chart172.xml.rels><?xml version="1.0" encoding="UTF-8" standalone="yes"?>
<Relationships xmlns="http://schemas.openxmlformats.org/package/2006/relationships"><Relationship Id="rId1" Type="http://schemas.openxmlformats.org/officeDocument/2006/relationships/package" Target="../embeddings/Microsoft_Excel_Worksheet171.xlsx"/></Relationships>
</file>

<file path=ppt/charts/_rels/chart173.xml.rels><?xml version="1.0" encoding="UTF-8" standalone="yes"?>
<Relationships xmlns="http://schemas.openxmlformats.org/package/2006/relationships"><Relationship Id="rId1" Type="http://schemas.openxmlformats.org/officeDocument/2006/relationships/package" Target="../embeddings/Microsoft_Excel_Worksheet172.xlsx"/></Relationships>
</file>

<file path=ppt/charts/_rels/chart174.xml.rels><?xml version="1.0" encoding="UTF-8" standalone="yes"?>
<Relationships xmlns="http://schemas.openxmlformats.org/package/2006/relationships"><Relationship Id="rId1" Type="http://schemas.openxmlformats.org/officeDocument/2006/relationships/package" Target="../embeddings/Microsoft_Excel_Worksheet173.xlsx"/></Relationships>
</file>

<file path=ppt/charts/_rels/chart175.xml.rels><?xml version="1.0" encoding="UTF-8" standalone="yes"?>
<Relationships xmlns="http://schemas.openxmlformats.org/package/2006/relationships"><Relationship Id="rId2" Type="http://schemas.openxmlformats.org/officeDocument/2006/relationships/package" Target="../embeddings/Microsoft_Excel_Worksheet174.xlsx"/><Relationship Id="rId1" Type="http://schemas.openxmlformats.org/officeDocument/2006/relationships/themeOverride" Target="../theme/themeOverride13.xml"/></Relationships>
</file>

<file path=ppt/charts/_rels/chart176.xml.rels><?xml version="1.0" encoding="UTF-8" standalone="yes"?>
<Relationships xmlns="http://schemas.openxmlformats.org/package/2006/relationships"><Relationship Id="rId1" Type="http://schemas.openxmlformats.org/officeDocument/2006/relationships/package" Target="../embeddings/Microsoft_Excel_Worksheet175.xlsx"/></Relationships>
</file>

<file path=ppt/charts/_rels/chart177.xml.rels><?xml version="1.0" encoding="UTF-8" standalone="yes"?>
<Relationships xmlns="http://schemas.openxmlformats.org/package/2006/relationships"><Relationship Id="rId1" Type="http://schemas.openxmlformats.org/officeDocument/2006/relationships/package" Target="../embeddings/Microsoft_Excel_Worksheet176.xlsx"/></Relationships>
</file>

<file path=ppt/charts/_rels/chart178.xml.rels><?xml version="1.0" encoding="UTF-8" standalone="yes"?>
<Relationships xmlns="http://schemas.openxmlformats.org/package/2006/relationships"><Relationship Id="rId1" Type="http://schemas.openxmlformats.org/officeDocument/2006/relationships/package" Target="../embeddings/Microsoft_Excel_Worksheet177.xlsx"/></Relationships>
</file>

<file path=ppt/charts/_rels/chart179.xml.rels><?xml version="1.0" encoding="UTF-8" standalone="yes"?>
<Relationships xmlns="http://schemas.openxmlformats.org/package/2006/relationships"><Relationship Id="rId1" Type="http://schemas.openxmlformats.org/officeDocument/2006/relationships/package" Target="../embeddings/Microsoft_Excel_Worksheet178.xlsx"/></Relationships>
</file>

<file path=ppt/charts/_rels/chart180.xml.rels><?xml version="1.0" encoding="UTF-8" standalone="yes"?>
<Relationships xmlns="http://schemas.openxmlformats.org/package/2006/relationships"><Relationship Id="rId1" Type="http://schemas.openxmlformats.org/officeDocument/2006/relationships/package" Target="../embeddings/Microsoft_Excel_Worksheet179.xlsx"/></Relationships>
</file>

<file path=ppt/charts/_rels/chart181.xml.rels><?xml version="1.0" encoding="UTF-8" standalone="yes"?>
<Relationships xmlns="http://schemas.openxmlformats.org/package/2006/relationships"><Relationship Id="rId1" Type="http://schemas.openxmlformats.org/officeDocument/2006/relationships/package" Target="../embeddings/Microsoft_Excel_Worksheet180.xlsx"/></Relationships>
</file>

<file path=ppt/charts/_rels/chart182.xml.rels><?xml version="1.0" encoding="UTF-8" standalone="yes"?>
<Relationships xmlns="http://schemas.openxmlformats.org/package/2006/relationships"><Relationship Id="rId1" Type="http://schemas.openxmlformats.org/officeDocument/2006/relationships/package" Target="../embeddings/Microsoft_Excel_Worksheet181.xlsx"/></Relationships>
</file>

<file path=ppt/charts/_rels/chart183.xml.rels><?xml version="1.0" encoding="UTF-8" standalone="yes"?>
<Relationships xmlns="http://schemas.openxmlformats.org/package/2006/relationships"><Relationship Id="rId1" Type="http://schemas.openxmlformats.org/officeDocument/2006/relationships/package" Target="../embeddings/Microsoft_Excel_Worksheet182.xlsx"/></Relationships>
</file>

<file path=ppt/charts/_rels/chart184.xml.rels><?xml version="1.0" encoding="UTF-8" standalone="yes"?>
<Relationships xmlns="http://schemas.openxmlformats.org/package/2006/relationships"><Relationship Id="rId1" Type="http://schemas.openxmlformats.org/officeDocument/2006/relationships/package" Target="../embeddings/Microsoft_Excel_Worksheet183.xlsx"/></Relationships>
</file>

<file path=ppt/charts/_rels/chart185.xml.rels><?xml version="1.0" encoding="UTF-8" standalone="yes"?>
<Relationships xmlns="http://schemas.openxmlformats.org/package/2006/relationships"><Relationship Id="rId1" Type="http://schemas.openxmlformats.org/officeDocument/2006/relationships/package" Target="../embeddings/Microsoft_Excel_Worksheet184.xlsx"/></Relationships>
</file>

<file path=ppt/charts/_rels/chart186.xml.rels><?xml version="1.0" encoding="UTF-8" standalone="yes"?>
<Relationships xmlns="http://schemas.openxmlformats.org/package/2006/relationships"><Relationship Id="rId1" Type="http://schemas.openxmlformats.org/officeDocument/2006/relationships/package" Target="../embeddings/Microsoft_Excel_Worksheet185.xlsx"/></Relationships>
</file>

<file path=ppt/charts/_rels/chart187.xml.rels><?xml version="1.0" encoding="UTF-8" standalone="yes"?>
<Relationships xmlns="http://schemas.openxmlformats.org/package/2006/relationships"><Relationship Id="rId1" Type="http://schemas.openxmlformats.org/officeDocument/2006/relationships/package" Target="../embeddings/Microsoft_Excel_Worksheet186.xlsx"/></Relationships>
</file>

<file path=ppt/charts/_rels/chart188.xml.rels><?xml version="1.0" encoding="UTF-8" standalone="yes"?>
<Relationships xmlns="http://schemas.openxmlformats.org/package/2006/relationships"><Relationship Id="rId1" Type="http://schemas.openxmlformats.org/officeDocument/2006/relationships/package" Target="../embeddings/Microsoft_Excel_Worksheet187.xlsx"/></Relationships>
</file>

<file path=ppt/charts/_rels/chart189.xml.rels><?xml version="1.0" encoding="UTF-8" standalone="yes"?>
<Relationships xmlns="http://schemas.openxmlformats.org/package/2006/relationships"><Relationship Id="rId1" Type="http://schemas.openxmlformats.org/officeDocument/2006/relationships/package" Target="../embeddings/Microsoft_Excel_Worksheet188.xlsx"/></Relationships>
</file>

<file path=ppt/charts/_rels/chart190.xml.rels><?xml version="1.0" encoding="UTF-8" standalone="yes"?>
<Relationships xmlns="http://schemas.openxmlformats.org/package/2006/relationships"><Relationship Id="rId1" Type="http://schemas.openxmlformats.org/officeDocument/2006/relationships/package" Target="../embeddings/Microsoft_Excel_Worksheet189.xlsx"/></Relationships>
</file>

<file path=ppt/charts/_rels/chart191.xml.rels><?xml version="1.0" encoding="UTF-8" standalone="yes"?>
<Relationships xmlns="http://schemas.openxmlformats.org/package/2006/relationships"><Relationship Id="rId1" Type="http://schemas.openxmlformats.org/officeDocument/2006/relationships/package" Target="../embeddings/Microsoft_Excel_Worksheet190.xlsx"/></Relationships>
</file>

<file path=ppt/charts/_rels/chart192.xml.rels><?xml version="1.0" encoding="UTF-8" standalone="yes"?>
<Relationships xmlns="http://schemas.openxmlformats.org/package/2006/relationships"><Relationship Id="rId1" Type="http://schemas.openxmlformats.org/officeDocument/2006/relationships/package" Target="../embeddings/Microsoft_Excel_Worksheet191.xlsx"/></Relationships>
</file>

<file path=ppt/charts/_rels/chart193.xml.rels><?xml version="1.0" encoding="UTF-8" standalone="yes"?>
<Relationships xmlns="http://schemas.openxmlformats.org/package/2006/relationships"><Relationship Id="rId1" Type="http://schemas.openxmlformats.org/officeDocument/2006/relationships/package" Target="../embeddings/Microsoft_Excel_Worksheet192.xlsx"/></Relationships>
</file>

<file path=ppt/charts/_rels/chart194.xml.rels><?xml version="1.0" encoding="UTF-8" standalone="yes"?>
<Relationships xmlns="http://schemas.openxmlformats.org/package/2006/relationships"><Relationship Id="rId1" Type="http://schemas.openxmlformats.org/officeDocument/2006/relationships/package" Target="../embeddings/Microsoft_Excel_Worksheet193.xlsx"/></Relationships>
</file>

<file path=ppt/charts/_rels/chart195.xml.rels><?xml version="1.0" encoding="UTF-8" standalone="yes"?>
<Relationships xmlns="http://schemas.openxmlformats.org/package/2006/relationships"><Relationship Id="rId1" Type="http://schemas.openxmlformats.org/officeDocument/2006/relationships/package" Target="../embeddings/Microsoft_Excel_Worksheet194.xlsx"/></Relationships>
</file>

<file path=ppt/charts/_rels/chart196.xml.rels><?xml version="1.0" encoding="UTF-8" standalone="yes"?>
<Relationships xmlns="http://schemas.openxmlformats.org/package/2006/relationships"><Relationship Id="rId1" Type="http://schemas.openxmlformats.org/officeDocument/2006/relationships/package" Target="../embeddings/Microsoft_Excel_Worksheet195.xlsx"/></Relationships>
</file>

<file path=ppt/charts/_rels/chart197.xml.rels><?xml version="1.0" encoding="UTF-8" standalone="yes"?>
<Relationships xmlns="http://schemas.openxmlformats.org/package/2006/relationships"><Relationship Id="rId1" Type="http://schemas.openxmlformats.org/officeDocument/2006/relationships/package" Target="../embeddings/Microsoft_Excel_Worksheet196.xlsx"/></Relationships>
</file>

<file path=ppt/charts/_rels/chart198.xml.rels><?xml version="1.0" encoding="UTF-8" standalone="yes"?>
<Relationships xmlns="http://schemas.openxmlformats.org/package/2006/relationships"><Relationship Id="rId1" Type="http://schemas.openxmlformats.org/officeDocument/2006/relationships/package" Target="../embeddings/Microsoft_Excel_Worksheet197.xlsx"/></Relationships>
</file>

<file path=ppt/charts/_rels/chart199.xml.rels><?xml version="1.0" encoding="UTF-8" standalone="yes"?>
<Relationships xmlns="http://schemas.openxmlformats.org/package/2006/relationships"><Relationship Id="rId1" Type="http://schemas.openxmlformats.org/officeDocument/2006/relationships/package" Target="../embeddings/Microsoft_Excel_Worksheet198.xlsx"/></Relationships>
</file>

<file path=ppt/charts/_rels/chart200.xml.rels><?xml version="1.0" encoding="UTF-8" standalone="yes"?>
<Relationships xmlns="http://schemas.openxmlformats.org/package/2006/relationships"><Relationship Id="rId1" Type="http://schemas.openxmlformats.org/officeDocument/2006/relationships/package" Target="../embeddings/Microsoft_Excel_Worksheet199.xlsx"/></Relationships>
</file>

<file path=ppt/charts/_rels/chart201.xml.rels><?xml version="1.0" encoding="UTF-8" standalone="yes"?>
<Relationships xmlns="http://schemas.openxmlformats.org/package/2006/relationships"><Relationship Id="rId2" Type="http://schemas.openxmlformats.org/officeDocument/2006/relationships/package" Target="../embeddings/Microsoft_Excel_Worksheet200.xlsx"/><Relationship Id="rId1" Type="http://schemas.openxmlformats.org/officeDocument/2006/relationships/themeOverride" Target="../theme/themeOverride14.xml"/></Relationships>
</file>

<file path=ppt/charts/_rels/chart202.xml.rels><?xml version="1.0" encoding="UTF-8" standalone="yes"?>
<Relationships xmlns="http://schemas.openxmlformats.org/package/2006/relationships"><Relationship Id="rId3" Type="http://schemas.openxmlformats.org/officeDocument/2006/relationships/package" Target="../embeddings/Microsoft_Excel_Worksheet201.xlsx"/><Relationship Id="rId2" Type="http://schemas.microsoft.com/office/2011/relationships/chartColorStyle" Target="colors13.xml"/><Relationship Id="rId1" Type="http://schemas.microsoft.com/office/2011/relationships/chartStyle" Target="style13.xml"/></Relationships>
</file>

<file path=ppt/charts/_rels/chart203.xml.rels><?xml version="1.0" encoding="UTF-8" standalone="yes"?>
<Relationships xmlns="http://schemas.openxmlformats.org/package/2006/relationships"><Relationship Id="rId1" Type="http://schemas.openxmlformats.org/officeDocument/2006/relationships/package" Target="../embeddings/Microsoft_Excel_Worksheet202.xlsx"/></Relationships>
</file>

<file path=ppt/charts/_rels/chart204.xml.rels><?xml version="1.0" encoding="UTF-8" standalone="yes"?>
<Relationships xmlns="http://schemas.openxmlformats.org/package/2006/relationships"><Relationship Id="rId1" Type="http://schemas.openxmlformats.org/officeDocument/2006/relationships/package" Target="../embeddings/Microsoft_Excel_Worksheet203.xlsx"/></Relationships>
</file>

<file path=ppt/charts/_rels/chart205.xml.rels><?xml version="1.0" encoding="UTF-8" standalone="yes"?>
<Relationships xmlns="http://schemas.openxmlformats.org/package/2006/relationships"><Relationship Id="rId1" Type="http://schemas.openxmlformats.org/officeDocument/2006/relationships/package" Target="../embeddings/Microsoft_Excel_Worksheet204.xlsx"/></Relationships>
</file>

<file path=ppt/charts/_rels/chart206.xml.rels><?xml version="1.0" encoding="UTF-8" standalone="yes"?>
<Relationships xmlns="http://schemas.openxmlformats.org/package/2006/relationships"><Relationship Id="rId3" Type="http://schemas.openxmlformats.org/officeDocument/2006/relationships/package" Target="../embeddings/Microsoft_Excel_Worksheet205.xlsx"/><Relationship Id="rId2" Type="http://schemas.microsoft.com/office/2011/relationships/chartColorStyle" Target="colors14.xml"/><Relationship Id="rId1" Type="http://schemas.microsoft.com/office/2011/relationships/chartStyle" Target="style14.xml"/></Relationships>
</file>

<file path=ppt/charts/_rels/chart207.xml.rels><?xml version="1.0" encoding="UTF-8" standalone="yes"?>
<Relationships xmlns="http://schemas.openxmlformats.org/package/2006/relationships"><Relationship Id="rId1" Type="http://schemas.openxmlformats.org/officeDocument/2006/relationships/package" Target="../embeddings/Microsoft_Excel_Worksheet206.xlsx"/></Relationships>
</file>

<file path=ppt/charts/_rels/chart208.xml.rels><?xml version="1.0" encoding="UTF-8" standalone="yes"?>
<Relationships xmlns="http://schemas.openxmlformats.org/package/2006/relationships"><Relationship Id="rId1" Type="http://schemas.openxmlformats.org/officeDocument/2006/relationships/package" Target="../embeddings/Microsoft_Excel_Worksheet207.xlsx"/></Relationships>
</file>

<file path=ppt/charts/_rels/chart209.xml.rels><?xml version="1.0" encoding="UTF-8" standalone="yes"?>
<Relationships xmlns="http://schemas.openxmlformats.org/package/2006/relationships"><Relationship Id="rId1" Type="http://schemas.openxmlformats.org/officeDocument/2006/relationships/package" Target="../embeddings/Microsoft_Excel_Worksheet208.xlsx"/></Relationships>
</file>

<file path=ppt/charts/_rels/chart210.xml.rels><?xml version="1.0" encoding="UTF-8" standalone="yes"?>
<Relationships xmlns="http://schemas.openxmlformats.org/package/2006/relationships"><Relationship Id="rId1" Type="http://schemas.openxmlformats.org/officeDocument/2006/relationships/package" Target="../embeddings/Microsoft_Excel_Worksheet209.xlsx"/></Relationships>
</file>

<file path=ppt/charts/_rels/chart211.xml.rels><?xml version="1.0" encoding="UTF-8" standalone="yes"?>
<Relationships xmlns="http://schemas.openxmlformats.org/package/2006/relationships"><Relationship Id="rId2" Type="http://schemas.openxmlformats.org/officeDocument/2006/relationships/package" Target="../embeddings/Microsoft_Excel_Worksheet210.xlsx"/><Relationship Id="rId1" Type="http://schemas.openxmlformats.org/officeDocument/2006/relationships/themeOverride" Target="../theme/themeOverride15.xml"/></Relationships>
</file>

<file path=ppt/charts/_rels/chart212.xml.rels><?xml version="1.0" encoding="UTF-8" standalone="yes"?>
<Relationships xmlns="http://schemas.openxmlformats.org/package/2006/relationships"><Relationship Id="rId1" Type="http://schemas.openxmlformats.org/officeDocument/2006/relationships/package" Target="../embeddings/Microsoft_Excel_Worksheet211.xlsx"/></Relationships>
</file>

<file path=ppt/charts/_rels/chart213.xml.rels><?xml version="1.0" encoding="UTF-8" standalone="yes"?>
<Relationships xmlns="http://schemas.openxmlformats.org/package/2006/relationships"><Relationship Id="rId1" Type="http://schemas.openxmlformats.org/officeDocument/2006/relationships/package" Target="../embeddings/Microsoft_Excel_Worksheet212.xlsx"/></Relationships>
</file>

<file path=ppt/charts/_rels/chart214.xml.rels><?xml version="1.0" encoding="UTF-8" standalone="yes"?>
<Relationships xmlns="http://schemas.openxmlformats.org/package/2006/relationships"><Relationship Id="rId1" Type="http://schemas.openxmlformats.org/officeDocument/2006/relationships/package" Target="../embeddings/Microsoft_Excel_Worksheet213.xlsx"/></Relationships>
</file>

<file path=ppt/charts/_rels/chart215.xml.rels><?xml version="1.0" encoding="UTF-8" standalone="yes"?>
<Relationships xmlns="http://schemas.openxmlformats.org/package/2006/relationships"><Relationship Id="rId1" Type="http://schemas.openxmlformats.org/officeDocument/2006/relationships/package" Target="../embeddings/Microsoft_Excel_Worksheet214.xlsx"/></Relationships>
</file>

<file path=ppt/charts/_rels/chart216.xml.rels><?xml version="1.0" encoding="UTF-8" standalone="yes"?>
<Relationships xmlns="http://schemas.openxmlformats.org/package/2006/relationships"><Relationship Id="rId2" Type="http://schemas.openxmlformats.org/officeDocument/2006/relationships/package" Target="../embeddings/Microsoft_Excel_Worksheet215.xlsx"/><Relationship Id="rId1" Type="http://schemas.openxmlformats.org/officeDocument/2006/relationships/themeOverride" Target="../theme/themeOverride16.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E70E-40DE-A4F3-AF90BF907964}"/>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64</c:v>
                </c:pt>
                <c:pt idx="1">
                  <c:v>36</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7.0555555555555552E-2"/>
          <c:y val="7.4964554735213282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91</c:v>
                </c:pt>
                <c:pt idx="1">
                  <c:v>9</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F4F-4703-B9E2-A2BF251C01B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AF1-4A5B-94DD-236FE45013B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7A03-4718-B683-232ABA5155FB}"/>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7A03-4718-B683-232ABA5155FB}"/>
                </c:ext>
              </c:extLst>
            </c:dLbl>
            <c:dLbl>
              <c:idx val="2"/>
              <c:layout>
                <c:manualLayout>
                  <c:x val="-0.13364822506986798"/>
                  <c:y val="-1.6771182091018761E-2"/>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7A03-4718-B683-232ABA5155FB}"/>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86</c:v>
                </c:pt>
                <c:pt idx="1">
                  <c:v>87</c:v>
                </c:pt>
                <c:pt idx="2">
                  <c:v>79</c:v>
                </c:pt>
                <c:pt idx="3">
                  <c:v>76</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A03-4718-B683-232ABA5155FB}"/>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5</c:v>
                </c:pt>
                <c:pt idx="1">
                  <c:v>5</c:v>
                </c:pt>
                <c:pt idx="2">
                  <c:v>10</c:v>
                </c:pt>
                <c:pt idx="3">
                  <c:v>11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1CCB-4F9B-97E1-AE334326DACC}"/>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1CCB-4F9B-97E1-AE334326DACC}"/>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1CCB-4F9B-97E1-AE334326DACC}"/>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1CCB-4F9B-97E1-AE334326DACC}"/>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1CCB-4F9B-97E1-AE334326DACC}"/>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1CCB-4F9B-97E1-AE334326DACC}"/>
              </c:ext>
            </c:extLst>
          </c:dPt>
          <c:dLbls>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1CCB-4F9B-97E1-AE334326DACC}"/>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1CCB-4F9B-97E1-AE334326DACC}"/>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44</c:v>
                </c:pt>
                <c:pt idx="1">
                  <c:v>33</c:v>
                </c:pt>
                <c:pt idx="2">
                  <c:v>12</c:v>
                </c:pt>
                <c:pt idx="3">
                  <c:v>7</c:v>
                </c:pt>
                <c:pt idx="4">
                  <c:v>4</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1CCB-4F9B-97E1-AE334326DACC}"/>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8F6F-48A5-B858-A1609FE217B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47E-46A0-9697-154CFB47219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numCache>
            </c:numRef>
          </c:cat>
          <c:val>
            <c:numRef>
              <c:f>Sheet1!$B$2:$B$46</c:f>
              <c:numCache>
                <c:formatCode>0%</c:formatCode>
                <c:ptCount val="45"/>
                <c:pt idx="0">
                  <c:v>0.64</c:v>
                </c:pt>
                <c:pt idx="1">
                  <c:v>0.64</c:v>
                </c:pt>
                <c:pt idx="2">
                  <c:v>0.65</c:v>
                </c:pt>
                <c:pt idx="3">
                  <c:v>0.68</c:v>
                </c:pt>
                <c:pt idx="4">
                  <c:v>0.68</c:v>
                </c:pt>
                <c:pt idx="5">
                  <c:v>0.74</c:v>
                </c:pt>
                <c:pt idx="6">
                  <c:v>0.76</c:v>
                </c:pt>
                <c:pt idx="7">
                  <c:v>0.77</c:v>
                </c:pt>
                <c:pt idx="8">
                  <c:v>0.78</c:v>
                </c:pt>
                <c:pt idx="9">
                  <c:v>0.82</c:v>
                </c:pt>
                <c:pt idx="10">
                  <c:v>0.84</c:v>
                </c:pt>
                <c:pt idx="11">
                  <c:v>0.85</c:v>
                </c:pt>
                <c:pt idx="12">
                  <c:v>0.89</c:v>
                </c:pt>
                <c:pt idx="13">
                  <c:v>0.91</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numCache>
            </c:numRef>
          </c:cat>
          <c:val>
            <c:numRef>
              <c:f>Sheet1!$C$2:$C$46</c:f>
              <c:numCache>
                <c:formatCode>0%</c:formatCode>
                <c:ptCount val="45"/>
                <c:pt idx="0">
                  <c:v>0.76</c:v>
                </c:pt>
                <c:pt idx="1">
                  <c:v>0.76</c:v>
                </c:pt>
                <c:pt idx="2">
                  <c:v>0.76</c:v>
                </c:pt>
                <c:pt idx="3">
                  <c:v>0.76</c:v>
                </c:pt>
                <c:pt idx="4">
                  <c:v>0.76</c:v>
                </c:pt>
                <c:pt idx="5">
                  <c:v>0.76</c:v>
                </c:pt>
                <c:pt idx="6">
                  <c:v>0.76</c:v>
                </c:pt>
                <c:pt idx="7">
                  <c:v>0.76</c:v>
                </c:pt>
                <c:pt idx="8">
                  <c:v>0.76</c:v>
                </c:pt>
                <c:pt idx="9">
                  <c:v>0.76</c:v>
                </c:pt>
                <c:pt idx="10">
                  <c:v>0.76</c:v>
                </c:pt>
                <c:pt idx="11">
                  <c:v>0.76</c:v>
                </c:pt>
                <c:pt idx="12">
                  <c:v>0.76</c:v>
                </c:pt>
                <c:pt idx="13">
                  <c:v>0.76</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numCache>
            </c:numRef>
          </c:cat>
          <c:val>
            <c:numRef>
              <c:f>Sheet1!$D$2:$D$46</c:f>
              <c:numCache>
                <c:formatCode>0%</c:formatCode>
                <c:ptCount val="45"/>
                <c:pt idx="0">
                  <c:v>0.71</c:v>
                </c:pt>
                <c:pt idx="1">
                  <c:v>0.71</c:v>
                </c:pt>
                <c:pt idx="2">
                  <c:v>0.71</c:v>
                </c:pt>
                <c:pt idx="3">
                  <c:v>0.71</c:v>
                </c:pt>
                <c:pt idx="4">
                  <c:v>0.71</c:v>
                </c:pt>
                <c:pt idx="5">
                  <c:v>0.71</c:v>
                </c:pt>
                <c:pt idx="6">
                  <c:v>0.71</c:v>
                </c:pt>
                <c:pt idx="7">
                  <c:v>0.71</c:v>
                </c:pt>
                <c:pt idx="8">
                  <c:v>0.71</c:v>
                </c:pt>
                <c:pt idx="9">
                  <c:v>0.71</c:v>
                </c:pt>
                <c:pt idx="10">
                  <c:v>0.71</c:v>
                </c:pt>
                <c:pt idx="11">
                  <c:v>0.71</c:v>
                </c:pt>
                <c:pt idx="12">
                  <c:v>0.71</c:v>
                </c:pt>
                <c:pt idx="13">
                  <c:v>0.71</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FC17-4C5F-A0ED-AF4446DFD3B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ABC-4A10-AB30-21F9B9F4FDF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24</c:v>
                </c:pt>
                <c:pt idx="1">
                  <c:v>76</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77</c:v>
                </c:pt>
                <c:pt idx="1">
                  <c:v>23</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A74-4A27-B5DF-24F80175245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1F72-4698-866D-85770E89A22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281-4C5C-8774-9AE696342C40}"/>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479F-4D8E-BC1E-9973DD9F7ED5}"/>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479F-4D8E-BC1E-9973DD9F7ED5}"/>
                </c:ext>
              </c:extLst>
            </c:dLbl>
            <c:dLbl>
              <c:idx val="2"/>
              <c:layout>
                <c:manualLayout>
                  <c:x val="-0.13787861123417353"/>
                  <c:y val="2.2361576121358109E-2"/>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479F-4D8E-BC1E-9973DD9F7ED5}"/>
                </c:ext>
              </c:extLst>
            </c:dLbl>
            <c:dLbl>
              <c:idx val="3"/>
              <c:layout>
                <c:manualLayout>
                  <c:x val="-0.14857116209041049"/>
                  <c:y val="-1.1180788060679105E-2"/>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479F-4D8E-BC1E-9973DD9F7ED5}"/>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71</c:v>
                </c:pt>
                <c:pt idx="1">
                  <c:v>73</c:v>
                </c:pt>
                <c:pt idx="2">
                  <c:v>60</c:v>
                </c:pt>
                <c:pt idx="3">
                  <c:v>55</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479F-4D8E-BC1E-9973DD9F7ED5}"/>
            </c:ext>
          </c:extLst>
        </c:ser>
        <c:ser>
          <c:idx val="1"/>
          <c:order val="1"/>
          <c:tx>
            <c:strRef>
              <c:f>Sheet1!$C$1</c:f>
              <c:strCache>
                <c:ptCount val="1"/>
                <c:pt idx="0">
                  <c:v>% Not easy</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29</c:v>
                </c:pt>
                <c:pt idx="1">
                  <c:v>27</c:v>
                </c:pt>
                <c:pt idx="2">
                  <c:v>40</c:v>
                </c:pt>
                <c:pt idx="3">
                  <c:v>45</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479F-4D8E-BC1E-9973DD9F7ED5}"/>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7284473831338223"/>
          <c:y val="0.17881428194516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7B50-4426-942C-FD265573BB2E}"/>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7B50-4426-942C-FD265573BB2E}"/>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B50-4426-942C-FD265573BB2E}"/>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7B50-4426-942C-FD265573BB2E}"/>
              </c:ext>
            </c:extLst>
          </c:dPt>
          <c:dPt>
            <c:idx val="4"/>
            <c:bubble3D val="0"/>
            <c:spPr>
              <a:solidFill>
                <a:srgbClr val="BFBFBF"/>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7B50-4426-942C-FD265573BB2E}"/>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B50-4426-942C-FD265573BB2E}"/>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7B50-4426-942C-FD265573BB2E}"/>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4"/>
                <c:pt idx="0">
                  <c:v>Very easy</c:v>
                </c:pt>
                <c:pt idx="1">
                  <c:v>Fairly easy</c:v>
                </c:pt>
                <c:pt idx="2">
                  <c:v>Not very easy</c:v>
                </c:pt>
                <c:pt idx="3">
                  <c:v>Not at all easy</c:v>
                </c:pt>
              </c:strCache>
            </c:strRef>
          </c:cat>
          <c:val>
            <c:numRef>
              <c:f>Sheet1!$B$2:$B$5</c:f>
              <c:numCache>
                <c:formatCode>General</c:formatCode>
                <c:ptCount val="4"/>
                <c:pt idx="0">
                  <c:v>14</c:v>
                </c:pt>
                <c:pt idx="1">
                  <c:v>41</c:v>
                </c:pt>
                <c:pt idx="2">
                  <c:v>25</c:v>
                </c:pt>
                <c:pt idx="3">
                  <c:v>20</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7B50-4426-942C-FD265573BB2E}"/>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4496613763074753"/>
          <c:y val="0.23605511801991153"/>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numCache>
            </c:numRef>
          </c:cat>
          <c:val>
            <c:numRef>
              <c:f>Sheet1!$B$2:$B$46</c:f>
              <c:numCache>
                <c:formatCode>0%</c:formatCode>
                <c:ptCount val="45"/>
                <c:pt idx="0">
                  <c:v>0.24</c:v>
                </c:pt>
                <c:pt idx="1">
                  <c:v>0.28000000000000003</c:v>
                </c:pt>
                <c:pt idx="2">
                  <c:v>0.33</c:v>
                </c:pt>
                <c:pt idx="3">
                  <c:v>0.44</c:v>
                </c:pt>
                <c:pt idx="4">
                  <c:v>0.45</c:v>
                </c:pt>
                <c:pt idx="5">
                  <c:v>0.5</c:v>
                </c:pt>
                <c:pt idx="6">
                  <c:v>0.57999999999999996</c:v>
                </c:pt>
                <c:pt idx="7">
                  <c:v>0.6</c:v>
                </c:pt>
                <c:pt idx="8">
                  <c:v>0.62</c:v>
                </c:pt>
                <c:pt idx="9">
                  <c:v>0.65</c:v>
                </c:pt>
                <c:pt idx="10">
                  <c:v>0.66</c:v>
                </c:pt>
                <c:pt idx="11">
                  <c:v>0.67</c:v>
                </c:pt>
                <c:pt idx="12">
                  <c:v>0.7</c:v>
                </c:pt>
                <c:pt idx="13">
                  <c:v>0.77</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numCache>
            </c:numRef>
          </c:cat>
          <c:val>
            <c:numRef>
              <c:f>Sheet1!$C$2:$C$46</c:f>
              <c:numCache>
                <c:formatCode>0%</c:formatCode>
                <c:ptCount val="45"/>
                <c:pt idx="0">
                  <c:v>0.55000000000000004</c:v>
                </c:pt>
                <c:pt idx="1">
                  <c:v>0.55000000000000004</c:v>
                </c:pt>
                <c:pt idx="2">
                  <c:v>0.55000000000000004</c:v>
                </c:pt>
                <c:pt idx="3">
                  <c:v>0.55000000000000004</c:v>
                </c:pt>
                <c:pt idx="4">
                  <c:v>0.55000000000000004</c:v>
                </c:pt>
                <c:pt idx="5">
                  <c:v>0.55000000000000004</c:v>
                </c:pt>
                <c:pt idx="6">
                  <c:v>0.55000000000000004</c:v>
                </c:pt>
                <c:pt idx="7">
                  <c:v>0.55000000000000004</c:v>
                </c:pt>
                <c:pt idx="8">
                  <c:v>0.55000000000000004</c:v>
                </c:pt>
                <c:pt idx="9">
                  <c:v>0.55000000000000004</c:v>
                </c:pt>
                <c:pt idx="10">
                  <c:v>0.55000000000000004</c:v>
                </c:pt>
                <c:pt idx="11">
                  <c:v>0.55000000000000004</c:v>
                </c:pt>
                <c:pt idx="12">
                  <c:v>0.55000000000000004</c:v>
                </c:pt>
                <c:pt idx="13">
                  <c:v>0.55000000000000004</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numCache>
            </c:numRef>
          </c:cat>
          <c:val>
            <c:numRef>
              <c:f>Sheet1!$D$2:$D$46</c:f>
              <c:numCache>
                <c:formatCode>0%</c:formatCode>
                <c:ptCount val="45"/>
                <c:pt idx="0">
                  <c:v>0.5</c:v>
                </c:pt>
                <c:pt idx="1">
                  <c:v>0.5</c:v>
                </c:pt>
                <c:pt idx="2">
                  <c:v>0.5</c:v>
                </c:pt>
                <c:pt idx="3">
                  <c:v>0.5</c:v>
                </c:pt>
                <c:pt idx="4">
                  <c:v>0.5</c:v>
                </c:pt>
                <c:pt idx="5">
                  <c:v>0.5</c:v>
                </c:pt>
                <c:pt idx="6">
                  <c:v>0.5</c:v>
                </c:pt>
                <c:pt idx="7">
                  <c:v>0.5</c:v>
                </c:pt>
                <c:pt idx="8">
                  <c:v>0.5</c:v>
                </c:pt>
                <c:pt idx="9">
                  <c:v>0.5</c:v>
                </c:pt>
                <c:pt idx="10">
                  <c:v>0.5</c:v>
                </c:pt>
                <c:pt idx="11">
                  <c:v>0.5</c:v>
                </c:pt>
                <c:pt idx="12">
                  <c:v>0.5</c:v>
                </c:pt>
                <c:pt idx="13">
                  <c:v>0.5</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2A46-4C70-B2F7-59711613AA6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74</c:v>
                </c:pt>
                <c:pt idx="1">
                  <c:v>26</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95</c:v>
                </c:pt>
                <c:pt idx="1">
                  <c:v>5</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2031-4282-979F-B4F14322148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184C-41DA-AE04-4FB21BF798F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F07-4655-A856-E696852B7F8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Helpful</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CAE-4602-AC35-8B065494F0D0}"/>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CAE-4602-AC35-8B065494F0D0}"/>
                </c:ext>
              </c:extLst>
            </c:dLbl>
            <c:dLbl>
              <c:idx val="2"/>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3CAE-4602-AC35-8B065494F0D0}"/>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92</c:v>
                </c:pt>
                <c:pt idx="1">
                  <c:v>92</c:v>
                </c:pt>
                <c:pt idx="2">
                  <c:v>88</c:v>
                </c:pt>
                <c:pt idx="3">
                  <c:v>87</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CAE-4602-AC35-8B065494F0D0}"/>
            </c:ext>
          </c:extLst>
        </c:ser>
        <c:ser>
          <c:idx val="1"/>
          <c:order val="1"/>
          <c:tx>
            <c:strRef>
              <c:f>Sheet1!$C$1</c:f>
              <c:strCache>
                <c:ptCount val="1"/>
                <c:pt idx="0">
                  <c:v>% Not helpful</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8</c:v>
                </c:pt>
                <c:pt idx="1">
                  <c:v>8</c:v>
                </c:pt>
                <c:pt idx="2">
                  <c:v>12</c:v>
                </c:pt>
                <c:pt idx="3">
                  <c:v>13</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CAE-4602-AC35-8B065494F0D0}"/>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1.6771182091018657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939539778257448"/>
          <c:y val="0.16262709174822931"/>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120D-4926-93E5-DDACCC864063}"/>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120D-4926-93E5-DDACCC864063}"/>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120D-4926-93E5-DDACCC864063}"/>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120D-4926-93E5-DDACCC864063}"/>
              </c:ext>
            </c:extLst>
          </c:dPt>
          <c:dPt>
            <c:idx val="4"/>
            <c:bubble3D val="0"/>
            <c:spPr>
              <a:solidFill>
                <a:srgbClr val="BFBFBF"/>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120D-4926-93E5-DDACCC864063}"/>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120D-4926-93E5-DDACCC864063}"/>
              </c:ext>
            </c:extLst>
          </c:dPt>
          <c:dLbls>
            <c:dLbl>
              <c:idx val="3"/>
              <c:layout>
                <c:manualLayout>
                  <c:x val="0"/>
                  <c:y val="-0.12545072402625129"/>
                </c:manualLayout>
              </c:layout>
              <c:numFmt formatCode="[&lt;3]&quot;&quot;;0\%" sourceLinked="0"/>
              <c:spPr>
                <a:noFill/>
                <a:ln>
                  <a:noFill/>
                </a:ln>
                <a:effectLst/>
              </c:spPr>
              <c:txPr>
                <a:bodyPr/>
                <a:lstStyle/>
                <a:p>
                  <a:pPr>
                    <a:defRPr sz="1200" b="1">
                      <a:solidFill>
                        <a:schemeClr val="tx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120D-4926-93E5-DDACCC864063}"/>
                </c:ext>
              </c:extLst>
            </c:dLbl>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120D-4926-93E5-DDACCC864063}"/>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4"/>
                <c:pt idx="0">
                  <c:v>Very helpful</c:v>
                </c:pt>
                <c:pt idx="1">
                  <c:v>Fairly helpful</c:v>
                </c:pt>
                <c:pt idx="2">
                  <c:v>Not very helpful</c:v>
                </c:pt>
                <c:pt idx="3">
                  <c:v>Not at all helpful</c:v>
                </c:pt>
              </c:strCache>
            </c:strRef>
          </c:cat>
          <c:val>
            <c:numRef>
              <c:f>Sheet1!$B$2:$B$5</c:f>
              <c:numCache>
                <c:formatCode>General</c:formatCode>
                <c:ptCount val="4"/>
                <c:pt idx="0">
                  <c:v>44</c:v>
                </c:pt>
                <c:pt idx="1">
                  <c:v>43</c:v>
                </c:pt>
                <c:pt idx="2">
                  <c:v>10</c:v>
                </c:pt>
                <c:pt idx="3">
                  <c:v>4</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120D-4926-93E5-DDACCC864063}"/>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54496613763074753"/>
          <c:y val="0.227961522921443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numCache>
            </c:numRef>
          </c:cat>
          <c:val>
            <c:numRef>
              <c:f>Sheet1!$B$2:$B$46</c:f>
              <c:numCache>
                <c:formatCode>0%</c:formatCode>
                <c:ptCount val="45"/>
                <c:pt idx="0">
                  <c:v>0.74</c:v>
                </c:pt>
                <c:pt idx="1">
                  <c:v>0.77</c:v>
                </c:pt>
                <c:pt idx="2">
                  <c:v>0.78</c:v>
                </c:pt>
                <c:pt idx="3">
                  <c:v>0.8</c:v>
                </c:pt>
                <c:pt idx="4">
                  <c:v>0.81</c:v>
                </c:pt>
                <c:pt idx="5">
                  <c:v>0.82</c:v>
                </c:pt>
                <c:pt idx="6">
                  <c:v>0.87</c:v>
                </c:pt>
                <c:pt idx="7">
                  <c:v>0.9</c:v>
                </c:pt>
                <c:pt idx="8">
                  <c:v>0.9</c:v>
                </c:pt>
                <c:pt idx="9">
                  <c:v>0.91</c:v>
                </c:pt>
                <c:pt idx="10">
                  <c:v>0.91</c:v>
                </c:pt>
                <c:pt idx="11">
                  <c:v>0.91</c:v>
                </c:pt>
                <c:pt idx="12">
                  <c:v>0.95</c:v>
                </c:pt>
                <c:pt idx="13">
                  <c:v>0.95</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numCache>
            </c:numRef>
          </c:cat>
          <c:val>
            <c:numRef>
              <c:f>Sheet1!$C$2:$C$46</c:f>
              <c:numCache>
                <c:formatCode>0%</c:formatCode>
                <c:ptCount val="45"/>
                <c:pt idx="0">
                  <c:v>0.87</c:v>
                </c:pt>
                <c:pt idx="1">
                  <c:v>0.87</c:v>
                </c:pt>
                <c:pt idx="2">
                  <c:v>0.87</c:v>
                </c:pt>
                <c:pt idx="3">
                  <c:v>0.87</c:v>
                </c:pt>
                <c:pt idx="4">
                  <c:v>0.87</c:v>
                </c:pt>
                <c:pt idx="5">
                  <c:v>0.87</c:v>
                </c:pt>
                <c:pt idx="6">
                  <c:v>0.87</c:v>
                </c:pt>
                <c:pt idx="7">
                  <c:v>0.87</c:v>
                </c:pt>
                <c:pt idx="8">
                  <c:v>0.87</c:v>
                </c:pt>
                <c:pt idx="9">
                  <c:v>0.87</c:v>
                </c:pt>
                <c:pt idx="10">
                  <c:v>0.87</c:v>
                </c:pt>
                <c:pt idx="11">
                  <c:v>0.87</c:v>
                </c:pt>
                <c:pt idx="12">
                  <c:v>0.87</c:v>
                </c:pt>
                <c:pt idx="13">
                  <c:v>0.87</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numCache>
            </c:numRef>
          </c:cat>
          <c:val>
            <c:numRef>
              <c:f>Sheet1!$D$2:$D$46</c:f>
              <c:numCache>
                <c:formatCode>0%</c:formatCode>
                <c:ptCount val="45"/>
                <c:pt idx="0">
                  <c:v>0.82</c:v>
                </c:pt>
                <c:pt idx="1">
                  <c:v>0.82</c:v>
                </c:pt>
                <c:pt idx="2">
                  <c:v>0.82</c:v>
                </c:pt>
                <c:pt idx="3">
                  <c:v>0.82</c:v>
                </c:pt>
                <c:pt idx="4">
                  <c:v>0.82</c:v>
                </c:pt>
                <c:pt idx="5">
                  <c:v>0.82</c:v>
                </c:pt>
                <c:pt idx="6">
                  <c:v>0.82</c:v>
                </c:pt>
                <c:pt idx="7">
                  <c:v>0.82</c:v>
                </c:pt>
                <c:pt idx="8">
                  <c:v>0.82</c:v>
                </c:pt>
                <c:pt idx="9">
                  <c:v>0.82</c:v>
                </c:pt>
                <c:pt idx="10">
                  <c:v>0.82</c:v>
                </c:pt>
                <c:pt idx="11">
                  <c:v>0.82</c:v>
                </c:pt>
                <c:pt idx="12">
                  <c:v>0.82</c:v>
                </c:pt>
                <c:pt idx="13">
                  <c:v>0.82</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3887-4D66-84EB-439E93C4DA1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Booking appointments online</c:v>
                </c:pt>
                <c:pt idx="1">
                  <c:v>Ordering repeat prescriptions online</c:v>
                </c:pt>
                <c:pt idx="2">
                  <c:v>Accessing my medical records online</c:v>
                </c:pt>
                <c:pt idx="3">
                  <c:v>Filling in an online form</c:v>
                </c:pt>
                <c:pt idx="4">
                  <c:v>None of these</c:v>
                </c:pt>
              </c:strCache>
            </c:strRef>
          </c:cat>
          <c:val>
            <c:numRef>
              <c:f>Sheet1!$B$2:$B$6</c:f>
              <c:numCache>
                <c:formatCode>0%</c:formatCode>
                <c:ptCount val="5"/>
                <c:pt idx="0">
                  <c:v>0.22</c:v>
                </c:pt>
                <c:pt idx="1">
                  <c:v>0.32</c:v>
                </c:pt>
                <c:pt idx="2">
                  <c:v>0.14000000000000001</c:v>
                </c:pt>
                <c:pt idx="3">
                  <c:v>0.14000000000000001</c:v>
                </c:pt>
                <c:pt idx="4">
                  <c:v>0.48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Booking appointments online</c:v>
                </c:pt>
                <c:pt idx="1">
                  <c:v>Ordering repeat prescriptions online</c:v>
                </c:pt>
                <c:pt idx="2">
                  <c:v>Accessing my medical records online</c:v>
                </c:pt>
                <c:pt idx="3">
                  <c:v>Filling in an online form</c:v>
                </c:pt>
                <c:pt idx="4">
                  <c:v>None of these</c:v>
                </c:pt>
              </c:strCache>
            </c:strRef>
          </c:cat>
          <c:val>
            <c:numRef>
              <c:f>Sheet1!$C$2:$C$6</c:f>
              <c:numCache>
                <c:formatCode>0%</c:formatCode>
                <c:ptCount val="5"/>
                <c:pt idx="0">
                  <c:v>0.23</c:v>
                </c:pt>
                <c:pt idx="1">
                  <c:v>0.33</c:v>
                </c:pt>
                <c:pt idx="2">
                  <c:v>0.17</c:v>
                </c:pt>
                <c:pt idx="3">
                  <c:v>0.11</c:v>
                </c:pt>
                <c:pt idx="4">
                  <c:v>0.47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title>
          <c:tx>
            <c:rich>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r>
                  <a:rPr lang="en-GB" sz="1000" b="1" dirty="0">
                    <a:solidFill>
                      <a:schemeClr val="tx1"/>
                    </a:solidFill>
                  </a:rPr>
                  <a:t>Percentage</a:t>
                </a:r>
                <a:r>
                  <a:rPr lang="en-GB" sz="1000" b="1" baseline="0" dirty="0">
                    <a:solidFill>
                      <a:schemeClr val="tx1"/>
                    </a:solidFill>
                  </a:rPr>
                  <a:t> used online services in past 12 months</a:t>
                </a:r>
                <a:endParaRPr lang="en-GB" sz="1000" b="1" dirty="0">
                  <a:solidFill>
                    <a:schemeClr val="tx1"/>
                  </a:solidFill>
                </a:endParaRPr>
              </a:p>
            </c:rich>
          </c:tx>
          <c:layout>
            <c:manualLayout>
              <c:xMode val="edge"/>
              <c:yMode val="edge"/>
              <c:x val="6.7253567307493725E-3"/>
              <c:y val="0.15808891949342835"/>
            </c:manualLayout>
          </c:layout>
          <c:overlay val="0"/>
          <c:spPr>
            <a:noFill/>
            <a:ln>
              <a:noFill/>
            </a:ln>
            <a:effectLst/>
          </c:spPr>
          <c:txPr>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endParaRPr lang="en-US"/>
            </a:p>
          </c:txPr>
        </c:title>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val>
            <c:numRef>
              <c:f>Sheet1!$A$2:$A$6</c:f>
              <c:numCache>
                <c:formatCode>General</c:formatCode>
                <c:ptCount val="5"/>
              </c:numCache>
            </c:numRef>
          </c:val>
          <c:smooth val="0"/>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val>
            <c:numRef>
              <c:f>Sheet1!$B$2:$B$6</c:f>
              <c:numCache>
                <c:formatCode>General</c:formatCode>
                <c:ptCount val="5"/>
                <c:pt idx="0">
                  <c:v>46</c:v>
                </c:pt>
                <c:pt idx="1">
                  <c:v>44</c:v>
                </c:pt>
                <c:pt idx="2">
                  <c:v>25</c:v>
                </c:pt>
                <c:pt idx="3">
                  <c:v>29</c:v>
                </c:pt>
                <c:pt idx="4">
                  <c:v>62</c:v>
                </c:pt>
              </c:numCache>
            </c:numRef>
          </c:val>
          <c:smooth val="0"/>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val>
            <c:numRef>
              <c:f>Sheet1!$C$2:$C$6</c:f>
              <c:numCache>
                <c:formatCode>General</c:formatCode>
                <c:ptCount val="5"/>
                <c:pt idx="0">
                  <c:v>8</c:v>
                </c:pt>
                <c:pt idx="1">
                  <c:v>20</c:v>
                </c:pt>
                <c:pt idx="2">
                  <c:v>8</c:v>
                </c:pt>
                <c:pt idx="3">
                  <c:v>7</c:v>
                </c:pt>
                <c:pt idx="4">
                  <c:v>26</c:v>
                </c:pt>
              </c:numCache>
            </c:numRef>
          </c:val>
          <c:smooth val="0"/>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m/d/yyyy"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52</c:v>
                </c:pt>
                <c:pt idx="1">
                  <c:v>48</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86</c:v>
                </c:pt>
                <c:pt idx="1">
                  <c:v>14</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832-4F21-A939-8C57BE976AD1}"/>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832-4F21-A939-8C57BE976AD1}"/>
                </c:ext>
              </c:extLst>
            </c:dLbl>
            <c:dLbl>
              <c:idx val="2"/>
              <c:layout>
                <c:manualLayout>
                  <c:x val="-0.14633938356278467"/>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3832-4F21-A939-8C57BE976AD1}"/>
                </c:ext>
              </c:extLst>
            </c:dLbl>
            <c:dLbl>
              <c:idx val="3"/>
              <c:layout>
                <c:manualLayout>
                  <c:x val="-0.15280154825471604"/>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3832-4F21-A939-8C57BE976AD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77</c:v>
                </c:pt>
                <c:pt idx="1">
                  <c:v>79</c:v>
                </c:pt>
                <c:pt idx="2">
                  <c:v>71</c:v>
                </c:pt>
                <c:pt idx="3">
                  <c:v>67</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832-4F21-A939-8C57BE976AD1}"/>
            </c:ext>
          </c:extLst>
        </c:ser>
        <c:ser>
          <c:idx val="1"/>
          <c:order val="1"/>
          <c:tx>
            <c:strRef>
              <c:f>Sheet1!$C$1</c:f>
              <c:strCache>
                <c:ptCount val="1"/>
                <c:pt idx="0">
                  <c:v>% Not easy</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23</c:v>
                </c:pt>
                <c:pt idx="1">
                  <c:v>21</c:v>
                </c:pt>
                <c:pt idx="2">
                  <c:v>29</c:v>
                </c:pt>
                <c:pt idx="3">
                  <c:v>33</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832-4F21-A939-8C57BE976AD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1108-49FA-A063-1EA01A0F4F65}"/>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1108-49FA-A063-1EA01A0F4F65}"/>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1108-49FA-A063-1EA01A0F4F65}"/>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1108-49FA-A063-1EA01A0F4F65}"/>
              </c:ext>
            </c:extLst>
          </c:dPt>
          <c:dPt>
            <c:idx val="4"/>
            <c:bubble3D val="0"/>
            <c:spPr>
              <a:solidFill>
                <a:srgbClr val="BFBFBF"/>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1108-49FA-A063-1EA01A0F4F65}"/>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1108-49FA-A063-1EA01A0F4F65}"/>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1108-49FA-A063-1EA01A0F4F65}"/>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4"/>
                <c:pt idx="0">
                  <c:v>Very easy</c:v>
                </c:pt>
                <c:pt idx="1">
                  <c:v>Fairly easy</c:v>
                </c:pt>
                <c:pt idx="2">
                  <c:v>Not very easy</c:v>
                </c:pt>
                <c:pt idx="3">
                  <c:v>Not at all easy</c:v>
                </c:pt>
              </c:strCache>
            </c:strRef>
          </c:cat>
          <c:val>
            <c:numRef>
              <c:f>Sheet1!$B$2:$B$5</c:f>
              <c:numCache>
                <c:formatCode>General</c:formatCode>
                <c:ptCount val="4"/>
                <c:pt idx="0">
                  <c:v>18</c:v>
                </c:pt>
                <c:pt idx="1">
                  <c:v>49</c:v>
                </c:pt>
                <c:pt idx="2">
                  <c:v>23</c:v>
                </c:pt>
                <c:pt idx="3">
                  <c:v>10</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1108-49FA-A063-1EA01A0F4F65}"/>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9327170226495382"/>
          <c:y val="0.2239147253722097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numCache>
            </c:numRef>
          </c:cat>
          <c:val>
            <c:numRef>
              <c:f>Sheet1!$B$2:$B$46</c:f>
              <c:numCache>
                <c:formatCode>0%</c:formatCode>
                <c:ptCount val="45"/>
                <c:pt idx="0">
                  <c:v>0.52</c:v>
                </c:pt>
                <c:pt idx="1">
                  <c:v>0.59</c:v>
                </c:pt>
                <c:pt idx="2">
                  <c:v>0.6</c:v>
                </c:pt>
                <c:pt idx="3">
                  <c:v>0.6</c:v>
                </c:pt>
                <c:pt idx="4">
                  <c:v>0.64</c:v>
                </c:pt>
                <c:pt idx="5">
                  <c:v>0.64</c:v>
                </c:pt>
                <c:pt idx="6">
                  <c:v>0.66</c:v>
                </c:pt>
                <c:pt idx="7">
                  <c:v>0.67</c:v>
                </c:pt>
                <c:pt idx="8">
                  <c:v>0.7</c:v>
                </c:pt>
                <c:pt idx="9">
                  <c:v>0.71</c:v>
                </c:pt>
                <c:pt idx="10">
                  <c:v>0.72</c:v>
                </c:pt>
                <c:pt idx="11">
                  <c:v>0.73</c:v>
                </c:pt>
                <c:pt idx="12">
                  <c:v>0.77</c:v>
                </c:pt>
                <c:pt idx="13">
                  <c:v>0.86</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numCache>
            </c:numRef>
          </c:cat>
          <c:val>
            <c:numRef>
              <c:f>Sheet1!$C$2:$C$46</c:f>
              <c:numCache>
                <c:formatCode>0%</c:formatCode>
                <c:ptCount val="45"/>
                <c:pt idx="0">
                  <c:v>0.67</c:v>
                </c:pt>
                <c:pt idx="1">
                  <c:v>0.67</c:v>
                </c:pt>
                <c:pt idx="2">
                  <c:v>0.67</c:v>
                </c:pt>
                <c:pt idx="3">
                  <c:v>0.67</c:v>
                </c:pt>
                <c:pt idx="4">
                  <c:v>0.67</c:v>
                </c:pt>
                <c:pt idx="5">
                  <c:v>0.67</c:v>
                </c:pt>
                <c:pt idx="6">
                  <c:v>0.67</c:v>
                </c:pt>
                <c:pt idx="7">
                  <c:v>0.67</c:v>
                </c:pt>
                <c:pt idx="8">
                  <c:v>0.67</c:v>
                </c:pt>
                <c:pt idx="9">
                  <c:v>0.67</c:v>
                </c:pt>
                <c:pt idx="10">
                  <c:v>0.67</c:v>
                </c:pt>
                <c:pt idx="11">
                  <c:v>0.67</c:v>
                </c:pt>
                <c:pt idx="12">
                  <c:v>0.67</c:v>
                </c:pt>
                <c:pt idx="13">
                  <c:v>0.67</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numCache>
            </c:numRef>
          </c:cat>
          <c:val>
            <c:numRef>
              <c:f>Sheet1!$D$2:$D$46</c:f>
              <c:numCache>
                <c:formatCode>0%</c:formatCode>
                <c:ptCount val="45"/>
                <c:pt idx="0">
                  <c:v>0.65</c:v>
                </c:pt>
                <c:pt idx="1">
                  <c:v>0.65</c:v>
                </c:pt>
                <c:pt idx="2">
                  <c:v>0.65</c:v>
                </c:pt>
                <c:pt idx="3">
                  <c:v>0.65</c:v>
                </c:pt>
                <c:pt idx="4">
                  <c:v>0.65</c:v>
                </c:pt>
                <c:pt idx="5">
                  <c:v>0.65</c:v>
                </c:pt>
                <c:pt idx="6">
                  <c:v>0.65</c:v>
                </c:pt>
                <c:pt idx="7">
                  <c:v>0.65</c:v>
                </c:pt>
                <c:pt idx="8">
                  <c:v>0.65</c:v>
                </c:pt>
                <c:pt idx="9">
                  <c:v>0.65</c:v>
                </c:pt>
                <c:pt idx="10">
                  <c:v>0.65</c:v>
                </c:pt>
                <c:pt idx="11">
                  <c:v>0.65</c:v>
                </c:pt>
                <c:pt idx="12">
                  <c:v>0.65</c:v>
                </c:pt>
                <c:pt idx="13">
                  <c:v>0.65</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8E0-4761-84CA-0081E014C8B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BEC4-47DC-939A-EFEB63142DA2}"/>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BEC4-47DC-939A-EFEB63142DA2}"/>
              </c:ext>
            </c:extLst>
          </c:dPt>
          <c:cat>
            <c:strRef>
              <c:f>Sheet1!$A$2:$A$3</c:f>
              <c:strCache>
                <c:ptCount val="2"/>
                <c:pt idx="0">
                  <c:v>1st Qtr</c:v>
                </c:pt>
                <c:pt idx="1">
                  <c:v>2nd Qtr</c:v>
                </c:pt>
              </c:strCache>
            </c:strRef>
          </c:cat>
          <c:val>
            <c:numRef>
              <c:f>Sheet1!$B$2:$B$3</c:f>
              <c:numCache>
                <c:formatCode>General</c:formatCode>
                <c:ptCount val="2"/>
                <c:pt idx="0">
                  <c:v>43</c:v>
                </c:pt>
                <c:pt idx="1">
                  <c:v>57</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BEC4-47DC-939A-EFEB63142DA2}"/>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CB99-404C-AE41-00A438BD53CC}"/>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CB99-404C-AE41-00A438BD53CC}"/>
              </c:ext>
            </c:extLst>
          </c:dPt>
          <c:cat>
            <c:strRef>
              <c:f>Sheet1!$A$2:$A$3</c:f>
              <c:strCache>
                <c:ptCount val="2"/>
                <c:pt idx="0">
                  <c:v>1st Qtr</c:v>
                </c:pt>
                <c:pt idx="1">
                  <c:v>2nd Qtr</c:v>
                </c:pt>
              </c:strCache>
            </c:strRef>
          </c:cat>
          <c:val>
            <c:numRef>
              <c:f>Sheet1!$B$2:$B$3</c:f>
              <c:numCache>
                <c:formatCode>General</c:formatCode>
                <c:ptCount val="2"/>
                <c:pt idx="0">
                  <c:v>84</c:v>
                </c:pt>
                <c:pt idx="1">
                  <c:v>16</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CB99-404C-AE41-00A438BD53CC}"/>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45615340269987092"/>
          <c:y val="0.13098368407703062"/>
          <c:w val="0.46271625676808048"/>
          <c:h val="0.65761107657569517"/>
        </c:manualLayout>
      </c:layout>
      <c:barChart>
        <c:barDir val="bar"/>
        <c:grouping val="clustered"/>
        <c:varyColors val="0"/>
        <c:ser>
          <c:idx val="0"/>
          <c:order val="0"/>
          <c:tx>
            <c:strRef>
              <c:f>Sheet1!$B$1</c:f>
              <c:strCache>
                <c:ptCount val="1"/>
                <c:pt idx="0">
                  <c:v>Sales</c:v>
                </c:pt>
              </c:strCache>
            </c:strRef>
          </c:tx>
          <c:spPr>
            <a:ln w="19050">
              <a:solidFill>
                <a:schemeClr val="bg1"/>
              </a:solidFill>
            </a:ln>
          </c:spPr>
          <c:invertIfNegative val="0"/>
          <c:dPt>
            <c:idx val="0"/>
            <c:invertIfNegative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F9EC-40C0-A530-F48DC4FA3372}"/>
              </c:ext>
            </c:extLst>
          </c:dPt>
          <c:dPt>
            <c:idx val="1"/>
            <c:invertIfNegative val="0"/>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F9EC-40C0-A530-F48DC4FA3372}"/>
              </c:ext>
            </c:extLst>
          </c:dPt>
          <c:dPt>
            <c:idx val="2"/>
            <c:invertIfNegative val="0"/>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F9EC-40C0-A530-F48DC4FA3372}"/>
              </c:ext>
            </c:extLst>
          </c:dPt>
          <c:dPt>
            <c:idx val="3"/>
            <c:invertIfNegative val="0"/>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F9EC-40C0-A530-F48DC4FA3372}"/>
              </c:ext>
            </c:extLst>
          </c:dPt>
          <c:dPt>
            <c:idx val="4"/>
            <c:invertIfNegative val="0"/>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F9EC-40C0-A530-F48DC4FA3372}"/>
              </c:ext>
            </c:extLst>
          </c:dPt>
          <c:dPt>
            <c:idx val="5"/>
            <c:invertIfNegative val="0"/>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F9EC-40C0-A530-F48DC4FA3372}"/>
              </c:ext>
            </c:extLst>
          </c:dPt>
          <c:dLbls>
            <c:dLbl>
              <c:idx val="4"/>
              <c:layout>
                <c:manualLayout>
                  <c:x val="9.5852876250464222E-3"/>
                  <c:y val="0"/>
                </c:manualLayout>
              </c:layout>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F9EC-40C0-A530-F48DC4FA3372}"/>
                </c:ext>
              </c:extLst>
            </c:dLbl>
            <c:numFmt formatCode="[&lt;3]&quot;&quot;;0\%" sourceLinked="0"/>
            <c:spPr>
              <a:noFill/>
              <a:ln>
                <a:noFill/>
              </a:ln>
              <a:effectLst/>
            </c:spPr>
            <c:txPr>
              <a:bodyPr/>
              <a:lstStyle/>
              <a:p>
                <a:pPr>
                  <a:defRPr sz="900" b="0">
                    <a:solidFill>
                      <a:srgbClr val="292926"/>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strRef>
              <c:f>Sheet1!$A$2:$A$7</c:f>
              <c:strCache>
                <c:ptCount val="5"/>
                <c:pt idx="0">
                  <c:v>Yes, a choice of place</c:v>
                </c:pt>
                <c:pt idx="1">
                  <c:v>Yes, a choice of time or day</c:v>
                </c:pt>
                <c:pt idx="2">
                  <c:v>Yes, a choice of healthcare professional</c:v>
                </c:pt>
                <c:pt idx="3">
                  <c:v>Yes, a choice of type of appointment</c:v>
                </c:pt>
                <c:pt idx="4">
                  <c:v>None of these</c:v>
                </c:pt>
              </c:strCache>
            </c:strRef>
          </c:cat>
          <c:val>
            <c:numRef>
              <c:f>Sheet1!$B$2:$B$7</c:f>
              <c:numCache>
                <c:formatCode>General</c:formatCode>
                <c:ptCount val="5"/>
                <c:pt idx="0">
                  <c:v>19</c:v>
                </c:pt>
                <c:pt idx="1">
                  <c:v>36</c:v>
                </c:pt>
                <c:pt idx="2">
                  <c:v>7</c:v>
                </c:pt>
                <c:pt idx="3">
                  <c:v>21</c:v>
                </c:pt>
                <c:pt idx="4">
                  <c:v>37</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F9EC-40C0-A530-F48DC4FA3372}"/>
            </c:ext>
          </c:extLst>
        </c:ser>
        <c:dLbls>
          <c:showLegendKey val="0"/>
          <c:showVal val="0"/>
          <c:showCatName val="0"/>
          <c:showSerName val="0"/>
          <c:showPercent val="0"/>
          <c:showBubbleSize val="0"/>
        </c:dLbls>
        <c:gapWidth val="100"/>
        <c:axId val="614162944"/>
        <c:axId val="616197504"/>
      </c:barChart>
      <c:valAx>
        <c:axId val="616197504"/>
        <c:scaling>
          <c:orientation val="minMax"/>
        </c:scaling>
        <c:delete val="1"/>
        <c:axPos val="t"/>
        <c:numFmt formatCode="General" sourceLinked="1"/>
        <c:majorTickMark val="out"/>
        <c:minorTickMark val="none"/>
        <c:tickLblPos val="nextTo"/>
        <c:crossAx val="614162944"/>
        <c:crosses val="autoZero"/>
        <c:crossBetween val="between"/>
      </c:valAx>
      <c:catAx>
        <c:axId val="614162944"/>
        <c:scaling>
          <c:orientation val="maxMin"/>
        </c:scaling>
        <c:delete val="0"/>
        <c:axPos val="l"/>
        <c:numFmt formatCode="General" sourceLinked="1"/>
        <c:majorTickMark val="out"/>
        <c:minorTickMark val="none"/>
        <c:tickLblPos val="nextTo"/>
        <c:txPr>
          <a:bodyPr anchor="ctr" anchorCtr="0"/>
          <a:lstStyle/>
          <a:p>
            <a:pPr algn="r">
              <a:defRPr sz="1100"/>
            </a:pPr>
            <a:endParaRPr lang="en-US"/>
          </a:p>
        </c:txPr>
        <c:crossAx val="616197504"/>
        <c:crosses val="autoZero"/>
        <c:auto val="0"/>
        <c:lblAlgn val="ctr"/>
        <c:lblOffset val="100"/>
        <c:noMultiLvlLbl val="0"/>
      </c:catAx>
      <c:spPr>
        <a:ln>
          <a:noFill/>
        </a:ln>
      </c:spPr>
    </c:plotArea>
    <c:plotVisOnly val="1"/>
    <c:dispBlanksAs val="zero"/>
    <c:showDLblsOverMax val="0"/>
  </c:chart>
  <c:spPr>
    <a:ln>
      <a:noFill/>
    </a:ln>
  </c:spPr>
  <c:txPr>
    <a:bodyPr/>
    <a:lstStyle/>
    <a:p>
      <a:pPr>
        <a:defRPr sz="1800"/>
      </a:pPr>
      <a:endParaRPr lang="en-US"/>
    </a:p>
  </c:txPr>
  <c:externalData r:id="rId2">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C18-4871-BC6C-E8D2C053722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19E-42E3-AAC0-476807AD2B8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939-4DAE-9936-2246295B88C5}"/>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591D-4058-9208-87DBEBAACA87}"/>
                </c:ext>
              </c:extLst>
            </c:dLbl>
            <c:dLbl>
              <c:idx val="1"/>
              <c:layout>
                <c:manualLayout>
                  <c:x val="-0.14210899739847907"/>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591D-4058-9208-87DBEBAACA87}"/>
                </c:ext>
              </c:extLst>
            </c:dLbl>
            <c:dLbl>
              <c:idx val="2"/>
              <c:layout>
                <c:manualLayout>
                  <c:x val="-0.1400021318481458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591D-4058-9208-87DBEBAACA87}"/>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General</c:formatCode>
                <c:ptCount val="3"/>
                <c:pt idx="0">
                  <c:v>2021</c:v>
                </c:pt>
                <c:pt idx="1">
                  <c:v>2022</c:v>
                </c:pt>
                <c:pt idx="2">
                  <c:v>2023</c:v>
                </c:pt>
              </c:numCache>
            </c:numRef>
          </c:cat>
          <c:val>
            <c:numRef>
              <c:f>Sheet1!$B$2:$B$7</c:f>
              <c:numCache>
                <c:formatCode>General</c:formatCode>
                <c:ptCount val="3"/>
                <c:pt idx="0">
                  <c:v>70</c:v>
                </c:pt>
                <c:pt idx="1">
                  <c:v>61</c:v>
                </c:pt>
                <c:pt idx="2">
                  <c:v>63</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591D-4058-9208-87DBEBAACA87}"/>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General</c:formatCode>
                <c:ptCount val="3"/>
                <c:pt idx="0">
                  <c:v>2021</c:v>
                </c:pt>
                <c:pt idx="1">
                  <c:v>2022</c:v>
                </c:pt>
                <c:pt idx="2">
                  <c:v>2023</c:v>
                </c:pt>
              </c:numCache>
            </c:numRef>
          </c:cat>
          <c:val>
            <c:numRef>
              <c:f>Sheet1!$C$2:$C$7</c:f>
              <c:numCache>
                <c:formatCode>General</c:formatCode>
                <c:ptCount val="3"/>
                <c:pt idx="0">
                  <c:v>30</c:v>
                </c:pt>
                <c:pt idx="1">
                  <c:v>39</c:v>
                </c:pt>
                <c:pt idx="2">
                  <c:v>37</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591D-4058-9208-87DBEBAACA87}"/>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2.7951970151697762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numCache>
            </c:numRef>
          </c:cat>
          <c:val>
            <c:numRef>
              <c:f>Sheet1!$B$2:$B$46</c:f>
              <c:numCache>
                <c:formatCode>0%</c:formatCode>
                <c:ptCount val="45"/>
                <c:pt idx="0">
                  <c:v>0.43</c:v>
                </c:pt>
                <c:pt idx="1">
                  <c:v>0.5</c:v>
                </c:pt>
                <c:pt idx="2">
                  <c:v>0.51</c:v>
                </c:pt>
                <c:pt idx="3">
                  <c:v>0.56999999999999995</c:v>
                </c:pt>
                <c:pt idx="4">
                  <c:v>0.57999999999999996</c:v>
                </c:pt>
                <c:pt idx="5">
                  <c:v>0.61</c:v>
                </c:pt>
                <c:pt idx="6">
                  <c:v>0.61</c:v>
                </c:pt>
                <c:pt idx="7">
                  <c:v>0.61</c:v>
                </c:pt>
                <c:pt idx="8">
                  <c:v>0.64</c:v>
                </c:pt>
                <c:pt idx="9">
                  <c:v>0.68</c:v>
                </c:pt>
                <c:pt idx="10">
                  <c:v>0.68</c:v>
                </c:pt>
                <c:pt idx="11">
                  <c:v>0.76</c:v>
                </c:pt>
                <c:pt idx="12">
                  <c:v>0.78</c:v>
                </c:pt>
                <c:pt idx="13">
                  <c:v>0.84</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numCache>
            </c:numRef>
          </c:cat>
          <c:val>
            <c:numRef>
              <c:f>Sheet1!$C$2:$C$46</c:f>
              <c:numCache>
                <c:formatCode>0%</c:formatCode>
                <c:ptCount val="45"/>
                <c:pt idx="0">
                  <c:v>0.63</c:v>
                </c:pt>
                <c:pt idx="1">
                  <c:v>0.63</c:v>
                </c:pt>
                <c:pt idx="2">
                  <c:v>0.63</c:v>
                </c:pt>
                <c:pt idx="3">
                  <c:v>0.63</c:v>
                </c:pt>
                <c:pt idx="4">
                  <c:v>0.63</c:v>
                </c:pt>
                <c:pt idx="5">
                  <c:v>0.63</c:v>
                </c:pt>
                <c:pt idx="6">
                  <c:v>0.63</c:v>
                </c:pt>
                <c:pt idx="7">
                  <c:v>0.63</c:v>
                </c:pt>
                <c:pt idx="8">
                  <c:v>0.63</c:v>
                </c:pt>
                <c:pt idx="9">
                  <c:v>0.63</c:v>
                </c:pt>
                <c:pt idx="10">
                  <c:v>0.63</c:v>
                </c:pt>
                <c:pt idx="11">
                  <c:v>0.63</c:v>
                </c:pt>
                <c:pt idx="12">
                  <c:v>0.63</c:v>
                </c:pt>
                <c:pt idx="13">
                  <c:v>0.63</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numCache>
            </c:numRef>
          </c:cat>
          <c:val>
            <c:numRef>
              <c:f>Sheet1!$D$2:$D$46</c:f>
              <c:numCache>
                <c:formatCode>0%</c:formatCode>
                <c:ptCount val="45"/>
                <c:pt idx="0">
                  <c:v>0.59</c:v>
                </c:pt>
                <c:pt idx="1">
                  <c:v>0.59</c:v>
                </c:pt>
                <c:pt idx="2">
                  <c:v>0.59</c:v>
                </c:pt>
                <c:pt idx="3">
                  <c:v>0.59</c:v>
                </c:pt>
                <c:pt idx="4">
                  <c:v>0.59</c:v>
                </c:pt>
                <c:pt idx="5">
                  <c:v>0.59</c:v>
                </c:pt>
                <c:pt idx="6">
                  <c:v>0.59</c:v>
                </c:pt>
                <c:pt idx="7">
                  <c:v>0.59</c:v>
                </c:pt>
                <c:pt idx="8">
                  <c:v>0.59</c:v>
                </c:pt>
                <c:pt idx="9">
                  <c:v>0.59</c:v>
                </c:pt>
                <c:pt idx="10">
                  <c:v>0.59</c:v>
                </c:pt>
                <c:pt idx="11">
                  <c:v>0.59</c:v>
                </c:pt>
                <c:pt idx="12">
                  <c:v>0.59</c:v>
                </c:pt>
                <c:pt idx="13">
                  <c:v>0.59</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D35-42B8-BBE0-6A44506525C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EBBD-4D19-ABF9-DAD0FF74EB06}"/>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EBBD-4D19-ABF9-DAD0FF74EB06}"/>
              </c:ext>
            </c:extLst>
          </c:dPt>
          <c:cat>
            <c:strRef>
              <c:f>Sheet1!$A$2:$A$3</c:f>
              <c:strCache>
                <c:ptCount val="2"/>
                <c:pt idx="0">
                  <c:v>1st Qtr</c:v>
                </c:pt>
                <c:pt idx="1">
                  <c:v>2nd Qtr</c:v>
                </c:pt>
              </c:strCache>
            </c:strRef>
          </c:cat>
          <c:val>
            <c:numRef>
              <c:f>Sheet1!$B$2:$B$3</c:f>
              <c:numCache>
                <c:formatCode>General</c:formatCode>
                <c:ptCount val="2"/>
                <c:pt idx="0">
                  <c:v>69</c:v>
                </c:pt>
                <c:pt idx="1">
                  <c:v>31</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EBBD-4D19-ABF9-DAD0FF74EB06}"/>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C05E-41EA-BEAF-C3A06801000E}"/>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C05E-41EA-BEAF-C3A06801000E}"/>
              </c:ext>
            </c:extLst>
          </c:dPt>
          <c:cat>
            <c:strRef>
              <c:f>Sheet1!$A$2:$A$3</c:f>
              <c:strCache>
                <c:ptCount val="2"/>
                <c:pt idx="0">
                  <c:v>1st Qtr</c:v>
                </c:pt>
                <c:pt idx="1">
                  <c:v>2nd Qtr</c:v>
                </c:pt>
              </c:strCache>
            </c:strRef>
          </c:cat>
          <c:val>
            <c:numRef>
              <c:f>Sheet1!$B$2:$B$3</c:f>
              <c:numCache>
                <c:formatCode>General</c:formatCode>
                <c:ptCount val="2"/>
                <c:pt idx="0">
                  <c:v>86</c:v>
                </c:pt>
                <c:pt idx="1">
                  <c:v>14</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C05E-41EA-BEAF-C3A06801000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B95-4E6B-AD9E-2C3FB95EAFA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58F-4C0A-ABF4-1E42E5203346}"/>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A81A-4046-AFAD-FD951B5B4131}"/>
                </c:ext>
              </c:extLst>
            </c:dLbl>
            <c:dLbl>
              <c:idx val="1"/>
              <c:layout>
                <c:manualLayout>
                  <c:x val="-0.14633938356278459"/>
                  <c:y val="-5.5903940303395523E-3"/>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A81A-4046-AFAD-FD951B5B4131}"/>
                </c:ext>
              </c:extLst>
            </c:dLbl>
            <c:dLbl>
              <c:idx val="2"/>
              <c:layout>
                <c:manualLayout>
                  <c:x val="-0.148462904176757"/>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A81A-4046-AFAD-FD951B5B413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General</c:formatCode>
                <c:ptCount val="3"/>
                <c:pt idx="0">
                  <c:v>2021</c:v>
                </c:pt>
                <c:pt idx="1">
                  <c:v>2022</c:v>
                </c:pt>
                <c:pt idx="2">
                  <c:v>2023</c:v>
                </c:pt>
              </c:numCache>
            </c:numRef>
          </c:cat>
          <c:val>
            <c:numRef>
              <c:f>Sheet1!$B$2:$B$7</c:f>
              <c:numCache>
                <c:formatCode>General</c:formatCode>
                <c:ptCount val="3"/>
                <c:pt idx="0">
                  <c:v>87</c:v>
                </c:pt>
                <c:pt idx="1">
                  <c:v>78</c:v>
                </c:pt>
                <c:pt idx="2">
                  <c:v>79</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A81A-4046-AFAD-FD951B5B4131}"/>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General</c:formatCode>
                <c:ptCount val="3"/>
                <c:pt idx="0">
                  <c:v>2021</c:v>
                </c:pt>
                <c:pt idx="1">
                  <c:v>2022</c:v>
                </c:pt>
                <c:pt idx="2">
                  <c:v>2023</c:v>
                </c:pt>
              </c:numCache>
            </c:numRef>
          </c:cat>
          <c:val>
            <c:numRef>
              <c:f>Sheet1!$C$2:$C$7</c:f>
              <c:numCache>
                <c:formatCode>General</c:formatCode>
                <c:ptCount val="3"/>
                <c:pt idx="0">
                  <c:v>13</c:v>
                </c:pt>
                <c:pt idx="1">
                  <c:v>22</c:v>
                </c:pt>
                <c:pt idx="2">
                  <c:v>21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A81A-4046-AFAD-FD951B5B413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2.7951970151697762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CB6-405E-8B0F-28204D48DBDA}"/>
              </c:ext>
            </c:extLst>
          </c:dPt>
          <c:dPt>
            <c:idx val="1"/>
            <c:bubble3D val="0"/>
            <c:spPr>
              <a:solidFill>
                <a:srgbClr val="003E74">
                  <a:lumMod val="40000"/>
                  <a:lumOff val="60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CB6-405E-8B0F-28204D48DBDA}"/>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CCB6-405E-8B0F-28204D48DBDA}"/>
              </c:ext>
            </c:extLst>
          </c:dPt>
          <c:dPt>
            <c:idx val="3"/>
            <c:bubble3D val="0"/>
            <c:spPr>
              <a:solidFill>
                <a:srgbClr val="EC565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CCB6-405E-8B0F-28204D48DBDA}"/>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CCB6-405E-8B0F-28204D48DBDA}"/>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CCB6-405E-8B0F-28204D48DBDA}"/>
              </c:ext>
            </c:extLst>
          </c:dPt>
          <c:dLbls>
            <c:dLbl>
              <c:idx val="2"/>
              <c:layout>
                <c:manualLayout>
                  <c:x val="-9.4898968714724231E-3"/>
                  <c:y val="-0.12545072402625132"/>
                </c:manualLayout>
              </c:layout>
              <c:numFmt formatCode="[&lt;3]&quot;&quot;;0\%" sourceLinked="0"/>
              <c:spPr>
                <a:noFill/>
                <a:ln>
                  <a:noFill/>
                </a:ln>
                <a:effectLst/>
              </c:spPr>
              <c:txPr>
                <a:bodyPr/>
                <a:lstStyle/>
                <a:p>
                  <a:pPr>
                    <a:defRPr sz="1200" b="1">
                      <a:solidFill>
                        <a:schemeClr val="tx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5-CCB6-405E-8B0F-28204D48DBDA}"/>
                </c:ext>
              </c:extLst>
            </c:dLbl>
            <c:dLbl>
              <c:idx val="4"/>
              <c:layout>
                <c:manualLayout>
                  <c:x val="9.5852876250464222E-3"/>
                  <c:y val="0"/>
                </c:manualLayout>
              </c:layout>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CCB6-405E-8B0F-28204D48DBDA}"/>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and I accepted an appointment</c:v>
                </c:pt>
                <c:pt idx="1">
                  <c:v>No, but I still took an appointment</c:v>
                </c:pt>
                <c:pt idx="2">
                  <c:v>No, and I did not take an appointment</c:v>
                </c:pt>
              </c:strCache>
            </c:strRef>
          </c:cat>
          <c:val>
            <c:numRef>
              <c:f>Sheet1!$B$2:$B$5</c:f>
              <c:numCache>
                <c:formatCode>General</c:formatCode>
                <c:ptCount val="3"/>
                <c:pt idx="0">
                  <c:v>79</c:v>
                </c:pt>
                <c:pt idx="1">
                  <c:v>19</c:v>
                </c:pt>
                <c:pt idx="2">
                  <c:v>2</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CCB6-405E-8B0F-28204D48DBDA}"/>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4703085785678775"/>
          <c:y val="0.23200832047067757"/>
          <c:w val="0.36946534767893557"/>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3CC-4AB8-AA06-5BB58238F86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numCache>
            </c:numRef>
          </c:cat>
          <c:val>
            <c:numRef>
              <c:f>Sheet1!$B$2:$B$46</c:f>
              <c:numCache>
                <c:formatCode>0%</c:formatCode>
                <c:ptCount val="45"/>
                <c:pt idx="0">
                  <c:v>0.69</c:v>
                </c:pt>
                <c:pt idx="1">
                  <c:v>0.72</c:v>
                </c:pt>
                <c:pt idx="2">
                  <c:v>0.74</c:v>
                </c:pt>
                <c:pt idx="3">
                  <c:v>0.76</c:v>
                </c:pt>
                <c:pt idx="4">
                  <c:v>0.77</c:v>
                </c:pt>
                <c:pt idx="5">
                  <c:v>0.77</c:v>
                </c:pt>
                <c:pt idx="6">
                  <c:v>0.79</c:v>
                </c:pt>
                <c:pt idx="7">
                  <c:v>0.8</c:v>
                </c:pt>
                <c:pt idx="8">
                  <c:v>0.8</c:v>
                </c:pt>
                <c:pt idx="9">
                  <c:v>0.81</c:v>
                </c:pt>
                <c:pt idx="10">
                  <c:v>0.82</c:v>
                </c:pt>
                <c:pt idx="11">
                  <c:v>0.84</c:v>
                </c:pt>
                <c:pt idx="12">
                  <c:v>0.84</c:v>
                </c:pt>
                <c:pt idx="13">
                  <c:v>0.86</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numCache>
            </c:numRef>
          </c:cat>
          <c:val>
            <c:numRef>
              <c:f>Sheet1!$C$2:$C$46</c:f>
              <c:numCache>
                <c:formatCode>0%</c:formatCode>
                <c:ptCount val="45"/>
                <c:pt idx="0">
                  <c:v>0.79</c:v>
                </c:pt>
                <c:pt idx="1">
                  <c:v>0.79</c:v>
                </c:pt>
                <c:pt idx="2">
                  <c:v>0.79</c:v>
                </c:pt>
                <c:pt idx="3">
                  <c:v>0.79</c:v>
                </c:pt>
                <c:pt idx="4">
                  <c:v>0.79</c:v>
                </c:pt>
                <c:pt idx="5">
                  <c:v>0.79</c:v>
                </c:pt>
                <c:pt idx="6">
                  <c:v>0.79</c:v>
                </c:pt>
                <c:pt idx="7">
                  <c:v>0.79</c:v>
                </c:pt>
                <c:pt idx="8">
                  <c:v>0.79</c:v>
                </c:pt>
                <c:pt idx="9">
                  <c:v>0.79</c:v>
                </c:pt>
                <c:pt idx="10">
                  <c:v>0.79</c:v>
                </c:pt>
                <c:pt idx="11">
                  <c:v>0.79</c:v>
                </c:pt>
                <c:pt idx="12">
                  <c:v>0.79</c:v>
                </c:pt>
                <c:pt idx="13">
                  <c:v>0.79</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numCache>
            </c:numRef>
          </c:cat>
          <c:val>
            <c:numRef>
              <c:f>Sheet1!$D$2:$D$46</c:f>
              <c:numCache>
                <c:formatCode>0%</c:formatCode>
                <c:ptCount val="45"/>
                <c:pt idx="0">
                  <c:v>0.72</c:v>
                </c:pt>
                <c:pt idx="1">
                  <c:v>0.72</c:v>
                </c:pt>
                <c:pt idx="2">
                  <c:v>0.72</c:v>
                </c:pt>
                <c:pt idx="3">
                  <c:v>0.72</c:v>
                </c:pt>
                <c:pt idx="4">
                  <c:v>0.72</c:v>
                </c:pt>
                <c:pt idx="5">
                  <c:v>0.72</c:v>
                </c:pt>
                <c:pt idx="6">
                  <c:v>0.72</c:v>
                </c:pt>
                <c:pt idx="7">
                  <c:v>0.72</c:v>
                </c:pt>
                <c:pt idx="8">
                  <c:v>0.72</c:v>
                </c:pt>
                <c:pt idx="9">
                  <c:v>0.72</c:v>
                </c:pt>
                <c:pt idx="10">
                  <c:v>0.72</c:v>
                </c:pt>
                <c:pt idx="11">
                  <c:v>0.72</c:v>
                </c:pt>
                <c:pt idx="12">
                  <c:v>0.72</c:v>
                </c:pt>
                <c:pt idx="13">
                  <c:v>0.72</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CC7-4185-8B2D-F9DC8CE6D4E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1876268439904135"/>
          <c:w val="0.94132889380784524"/>
          <c:h val="0.67408537646414379"/>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Sheet1!$A$2:$A$13</c:f>
              <c:strCache>
                <c:ptCount val="12"/>
                <c:pt idx="0">
                  <c:v>Got an appointment for a different day</c:v>
                </c:pt>
                <c:pt idx="1">
                  <c:v>Called an NHS helpline; such as NHS 111</c:v>
                </c:pt>
                <c:pt idx="2">
                  <c:v>Used an online NHS service</c:v>
                </c:pt>
                <c:pt idx="3">
                  <c:v>Used a non-NHS online service, or looked online</c:v>
                </c:pt>
                <c:pt idx="4">
                  <c:v>Went to A&amp;E</c:v>
                </c:pt>
                <c:pt idx="5">
                  <c:v>Spoke to a pharmacist</c:v>
                </c:pt>
                <c:pt idx="6">
                  <c:v>Contacted or used another NHS service</c:v>
                </c:pt>
                <c:pt idx="7">
                  <c:v>Contacted or used another non-NHS service</c:v>
                </c:pt>
                <c:pt idx="8">
                  <c:v>Decided to contact my practice another time</c:v>
                </c:pt>
                <c:pt idx="9">
                  <c:v>Spoke to a friend or family member</c:v>
                </c:pt>
                <c:pt idx="10">
                  <c:v>My practice helped in another way</c:v>
                </c:pt>
                <c:pt idx="11">
                  <c:v>Didn't speak to anyone</c:v>
                </c:pt>
              </c:strCache>
            </c:strRef>
          </c:cat>
          <c:val>
            <c:numRef>
              <c:f>Sheet1!$B$2:$B$13</c:f>
              <c:numCache>
                <c:formatCode>0%</c:formatCode>
                <c:ptCount val="12"/>
                <c:pt idx="0">
                  <c:v>0.04</c:v>
                </c:pt>
                <c:pt idx="1">
                  <c:v>0.09</c:v>
                </c:pt>
                <c:pt idx="2">
                  <c:v>0.03</c:v>
                </c:pt>
                <c:pt idx="3">
                  <c:v>0.02</c:v>
                </c:pt>
                <c:pt idx="4">
                  <c:v>7.0000000000000007E-2</c:v>
                </c:pt>
                <c:pt idx="5">
                  <c:v>0.11</c:v>
                </c:pt>
                <c:pt idx="6">
                  <c:v>0.05</c:v>
                </c:pt>
                <c:pt idx="7">
                  <c:v>0.02</c:v>
                </c:pt>
                <c:pt idx="8">
                  <c:v>0.14000000000000001</c:v>
                </c:pt>
                <c:pt idx="9">
                  <c:v>7.0000000000000007E-2</c:v>
                </c:pt>
                <c:pt idx="10">
                  <c:v>0.19</c:v>
                </c:pt>
                <c:pt idx="11">
                  <c:v>0.36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Sheet1!$A$2:$A$13</c:f>
              <c:strCache>
                <c:ptCount val="12"/>
                <c:pt idx="0">
                  <c:v>Got an appointment for a different day</c:v>
                </c:pt>
                <c:pt idx="1">
                  <c:v>Called an NHS helpline; such as NHS 111</c:v>
                </c:pt>
                <c:pt idx="2">
                  <c:v>Used an online NHS service</c:v>
                </c:pt>
                <c:pt idx="3">
                  <c:v>Used a non-NHS online service, or looked online</c:v>
                </c:pt>
                <c:pt idx="4">
                  <c:v>Went to A&amp;E</c:v>
                </c:pt>
                <c:pt idx="5">
                  <c:v>Spoke to a pharmacist</c:v>
                </c:pt>
                <c:pt idx="6">
                  <c:v>Contacted or used another NHS service</c:v>
                </c:pt>
                <c:pt idx="7">
                  <c:v>Contacted or used another non-NHS service</c:v>
                </c:pt>
                <c:pt idx="8">
                  <c:v>Decided to contact my practice another time</c:v>
                </c:pt>
                <c:pt idx="9">
                  <c:v>Spoke to a friend or family member</c:v>
                </c:pt>
                <c:pt idx="10">
                  <c:v>My practice helped in another way</c:v>
                </c:pt>
                <c:pt idx="11">
                  <c:v>Didn't speak to anyone</c:v>
                </c:pt>
              </c:strCache>
            </c:strRef>
          </c:cat>
          <c:val>
            <c:numRef>
              <c:f>Sheet1!$C$2:$C$13</c:f>
              <c:numCache>
                <c:formatCode>0%</c:formatCode>
                <c:ptCount val="12"/>
                <c:pt idx="0">
                  <c:v>0.05</c:v>
                </c:pt>
                <c:pt idx="1">
                  <c:v>0.12</c:v>
                </c:pt>
                <c:pt idx="2">
                  <c:v>0.05</c:v>
                </c:pt>
                <c:pt idx="3">
                  <c:v>0.05</c:v>
                </c:pt>
                <c:pt idx="4">
                  <c:v>0.12</c:v>
                </c:pt>
                <c:pt idx="5">
                  <c:v>0.13</c:v>
                </c:pt>
                <c:pt idx="6">
                  <c:v>0.06</c:v>
                </c:pt>
                <c:pt idx="7">
                  <c:v>0.05</c:v>
                </c:pt>
                <c:pt idx="8">
                  <c:v>0.15</c:v>
                </c:pt>
                <c:pt idx="9">
                  <c:v>0.1</c:v>
                </c:pt>
                <c:pt idx="10">
                  <c:v>0.1</c:v>
                </c:pt>
                <c:pt idx="11">
                  <c:v>0.33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title>
          <c:tx>
            <c:rich>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r>
                  <a:rPr lang="en-GB" sz="1000" b="1" dirty="0">
                    <a:solidFill>
                      <a:schemeClr val="tx1"/>
                    </a:solidFill>
                  </a:rPr>
                  <a:t>Of</a:t>
                </a:r>
                <a:r>
                  <a:rPr lang="en-GB" sz="1000" b="1" baseline="0" dirty="0">
                    <a:solidFill>
                      <a:schemeClr val="tx1"/>
                    </a:solidFill>
                  </a:rPr>
                  <a:t> those who did not get an appointment, percentage who went on to do something else</a:t>
                </a:r>
                <a:endParaRPr lang="en-GB" sz="1000" b="1" dirty="0">
                  <a:solidFill>
                    <a:schemeClr val="tx1"/>
                  </a:solidFill>
                </a:endParaRPr>
              </a:p>
            </c:rich>
          </c:tx>
          <c:layout>
            <c:manualLayout>
              <c:xMode val="edge"/>
              <c:yMode val="edge"/>
              <c:x val="6.7253567307493725E-3"/>
              <c:y val="0.15808891949342835"/>
            </c:manualLayout>
          </c:layout>
          <c:overlay val="0"/>
          <c:spPr>
            <a:noFill/>
            <a:ln>
              <a:noFill/>
            </a:ln>
            <a:effectLst/>
          </c:spPr>
          <c:txPr>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endParaRPr lang="en-US"/>
            </a:p>
          </c:txPr>
        </c:title>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44200103768974325"/>
          <c:y val="1.8163987915465467E-2"/>
          <c:w val="0.13138841814291621"/>
          <c:h val="7.034421472217442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44</c:v>
                </c:pt>
                <c:pt idx="1">
                  <c:v>56</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79</c:v>
                </c:pt>
                <c:pt idx="1">
                  <c:v>21</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476-439C-AA48-C52CEFDCBA7B}"/>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0E1-459A-872C-261305F300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CC6-4EC0-AF95-774FF4E22338}"/>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5FB8-4B3E-9E81-AB837B3EC1D1}"/>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5FB8-4B3E-9E81-AB837B3EC1D1}"/>
                </c:ext>
              </c:extLst>
            </c:dLbl>
            <c:dLbl>
              <c:idx val="2"/>
              <c:layout>
                <c:manualLayout>
                  <c:x val="-0.13364822506986798"/>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5FB8-4B3E-9E81-AB837B3EC1D1}"/>
                </c:ext>
              </c:extLst>
            </c:dLbl>
            <c:dLbl>
              <c:idx val="3"/>
              <c:layout>
                <c:manualLayout>
                  <c:x val="-0.15280154825471604"/>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5FB8-4B3E-9E81-AB837B3EC1D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73</c:v>
                </c:pt>
                <c:pt idx="1">
                  <c:v>76</c:v>
                </c:pt>
                <c:pt idx="2">
                  <c:v>64</c:v>
                </c:pt>
                <c:pt idx="3">
                  <c:v>61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5FB8-4B3E-9E81-AB837B3EC1D1}"/>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13</c:v>
                </c:pt>
                <c:pt idx="1">
                  <c:v>10</c:v>
                </c:pt>
                <c:pt idx="2">
                  <c:v>20</c:v>
                </c:pt>
                <c:pt idx="3">
                  <c:v>21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5FB8-4B3E-9E81-AB837B3EC1D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2.7951970151697762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4B27-46AC-9F3E-8012BF021125}"/>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4B27-46AC-9F3E-8012BF021125}"/>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4B27-46AC-9F3E-8012BF021125}"/>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4B27-46AC-9F3E-8012BF021125}"/>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4B27-46AC-9F3E-8012BF021125}"/>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4B27-46AC-9F3E-8012BF021125}"/>
              </c:ext>
            </c:extLst>
          </c:dPt>
          <c:dLbls>
            <c:dLbl>
              <c:idx val="3"/>
              <c:layout>
                <c:manualLayout>
                  <c:x val="-2.8151759078517546E-17"/>
                  <c:y val="-1.5086051371568623E-2"/>
                </c:manualLayout>
              </c:layout>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4B27-46AC-9F3E-8012BF021125}"/>
                </c:ext>
              </c:extLst>
            </c:dLbl>
            <c:dLbl>
              <c:idx val="4"/>
              <c:layout>
                <c:manualLayout>
                  <c:x val="1.5727604220950587E-2"/>
                  <c:y val="-1.1314538528676416E-2"/>
                </c:manualLayout>
              </c:layout>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4B27-46AC-9F3E-8012BF021125}"/>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28</c:v>
                </c:pt>
                <c:pt idx="1">
                  <c:v>33</c:v>
                </c:pt>
                <c:pt idx="2">
                  <c:v>17</c:v>
                </c:pt>
                <c:pt idx="3">
                  <c:v>11</c:v>
                </c:pt>
                <c:pt idx="4">
                  <c:v>10</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4B27-46AC-9F3E-8012BF021125}"/>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numCache>
            </c:numRef>
          </c:cat>
          <c:val>
            <c:numRef>
              <c:f>Sheet1!$B$2:$B$46</c:f>
              <c:numCache>
                <c:formatCode>0%</c:formatCode>
                <c:ptCount val="45"/>
                <c:pt idx="0">
                  <c:v>0.44</c:v>
                </c:pt>
                <c:pt idx="1">
                  <c:v>0.44</c:v>
                </c:pt>
                <c:pt idx="2">
                  <c:v>0.45</c:v>
                </c:pt>
                <c:pt idx="3">
                  <c:v>0.48</c:v>
                </c:pt>
                <c:pt idx="4">
                  <c:v>0.53</c:v>
                </c:pt>
                <c:pt idx="5">
                  <c:v>0.62</c:v>
                </c:pt>
                <c:pt idx="6">
                  <c:v>0.63</c:v>
                </c:pt>
                <c:pt idx="7">
                  <c:v>0.63</c:v>
                </c:pt>
                <c:pt idx="8">
                  <c:v>0.65</c:v>
                </c:pt>
                <c:pt idx="9">
                  <c:v>0.68</c:v>
                </c:pt>
                <c:pt idx="10">
                  <c:v>0.7</c:v>
                </c:pt>
                <c:pt idx="11">
                  <c:v>0.7</c:v>
                </c:pt>
                <c:pt idx="12">
                  <c:v>0.78</c:v>
                </c:pt>
                <c:pt idx="13">
                  <c:v>0.79</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numCache>
            </c:numRef>
          </c:cat>
          <c:val>
            <c:numRef>
              <c:f>Sheet1!$C$2:$C$46</c:f>
              <c:numCache>
                <c:formatCode>0%</c:formatCode>
                <c:ptCount val="45"/>
                <c:pt idx="0">
                  <c:v>0.61</c:v>
                </c:pt>
                <c:pt idx="1">
                  <c:v>0.61</c:v>
                </c:pt>
                <c:pt idx="2">
                  <c:v>0.61</c:v>
                </c:pt>
                <c:pt idx="3">
                  <c:v>0.61</c:v>
                </c:pt>
                <c:pt idx="4">
                  <c:v>0.61</c:v>
                </c:pt>
                <c:pt idx="5">
                  <c:v>0.61</c:v>
                </c:pt>
                <c:pt idx="6">
                  <c:v>0.61</c:v>
                </c:pt>
                <c:pt idx="7">
                  <c:v>0.61</c:v>
                </c:pt>
                <c:pt idx="8">
                  <c:v>0.61</c:v>
                </c:pt>
                <c:pt idx="9">
                  <c:v>0.61</c:v>
                </c:pt>
                <c:pt idx="10">
                  <c:v>0.61</c:v>
                </c:pt>
                <c:pt idx="11">
                  <c:v>0.61</c:v>
                </c:pt>
                <c:pt idx="12">
                  <c:v>0.61</c:v>
                </c:pt>
                <c:pt idx="13">
                  <c:v>0.61</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numCache>
            </c:numRef>
          </c:cat>
          <c:val>
            <c:numRef>
              <c:f>Sheet1!$D$2:$D$46</c:f>
              <c:numCache>
                <c:formatCode>0%</c:formatCode>
                <c:ptCount val="45"/>
                <c:pt idx="0">
                  <c:v>0.54</c:v>
                </c:pt>
                <c:pt idx="1">
                  <c:v>0.54</c:v>
                </c:pt>
                <c:pt idx="2">
                  <c:v>0.54</c:v>
                </c:pt>
                <c:pt idx="3">
                  <c:v>0.54</c:v>
                </c:pt>
                <c:pt idx="4">
                  <c:v>0.54</c:v>
                </c:pt>
                <c:pt idx="5">
                  <c:v>0.54</c:v>
                </c:pt>
                <c:pt idx="6">
                  <c:v>0.54</c:v>
                </c:pt>
                <c:pt idx="7">
                  <c:v>0.54</c:v>
                </c:pt>
                <c:pt idx="8">
                  <c:v>0.54</c:v>
                </c:pt>
                <c:pt idx="9">
                  <c:v>0.54</c:v>
                </c:pt>
                <c:pt idx="10">
                  <c:v>0.54</c:v>
                </c:pt>
                <c:pt idx="11">
                  <c:v>0.54</c:v>
                </c:pt>
                <c:pt idx="12">
                  <c:v>0.54</c:v>
                </c:pt>
                <c:pt idx="13">
                  <c:v>0.54</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2A46-4C70-B2F7-59711613AA6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6368-4C00-8326-22891243372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3375431873297203"/>
          <c:w val="0.87047536621862143"/>
          <c:h val="0.65909356007305175"/>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to speak to someone on the phone</c:v>
                </c:pt>
                <c:pt idx="1">
                  <c:v>to see someone at my GP practice</c:v>
                </c:pt>
                <c:pt idx="2">
                  <c:v>to see someone at another general practice location</c:v>
                </c:pt>
                <c:pt idx="3">
                  <c:v>to speak to someone on a video call</c:v>
                </c:pt>
                <c:pt idx="4">
                  <c:v>for a home visit </c:v>
                </c:pt>
                <c:pt idx="5">
                  <c:v>to message someone online or by text message</c:v>
                </c:pt>
              </c:strCache>
            </c:strRef>
          </c:cat>
          <c:val>
            <c:numRef>
              <c:f>Sheet1!$B$2:$B$7</c:f>
              <c:numCache>
                <c:formatCode>0%</c:formatCode>
                <c:ptCount val="6"/>
                <c:pt idx="0">
                  <c:v>0.25</c:v>
                </c:pt>
                <c:pt idx="1">
                  <c:v>0.7</c:v>
                </c:pt>
                <c:pt idx="2">
                  <c:v>0.03</c:v>
                </c:pt>
                <c:pt idx="3">
                  <c:v>0.01</c:v>
                </c:pt>
                <c:pt idx="4">
                  <c:v>0.01</c:v>
                </c:pt>
                <c:pt idx="5">
                  <c:v>0.01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to speak to someone on the phone</c:v>
                </c:pt>
                <c:pt idx="1">
                  <c:v>to see someone at my GP practice</c:v>
                </c:pt>
                <c:pt idx="2">
                  <c:v>to see someone at another general practice location</c:v>
                </c:pt>
                <c:pt idx="3">
                  <c:v>to speak to someone on a video call</c:v>
                </c:pt>
                <c:pt idx="4">
                  <c:v>for a home visit </c:v>
                </c:pt>
                <c:pt idx="5">
                  <c:v>to message someone online or by text message</c:v>
                </c:pt>
              </c:strCache>
            </c:strRef>
          </c:cat>
          <c:val>
            <c:numRef>
              <c:f>Sheet1!$C$2:$C$7</c:f>
              <c:numCache>
                <c:formatCode>0%</c:formatCode>
                <c:ptCount val="6"/>
                <c:pt idx="0">
                  <c:v>0.28000000000000003</c:v>
                </c:pt>
                <c:pt idx="1">
                  <c:v>0.67</c:v>
                </c:pt>
                <c:pt idx="2">
                  <c:v>0.03</c:v>
                </c:pt>
                <c:pt idx="3">
                  <c:v>0.01</c:v>
                </c:pt>
                <c:pt idx="4">
                  <c:v>0</c:v>
                </c:pt>
                <c:pt idx="5">
                  <c:v>0.01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title>
          <c:tx>
            <c:rich>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r>
                  <a:rPr lang="en-GB" sz="1000" b="1" i="0" u="none" strike="noStrike" baseline="0" dirty="0">
                    <a:solidFill>
                      <a:schemeClr val="tx1"/>
                    </a:solidFill>
                    <a:effectLst/>
                  </a:rPr>
                  <a:t>Percentage for type of appointment received at their last general practice appointment</a:t>
                </a:r>
                <a:endParaRPr lang="en-GB" sz="1000" b="1" dirty="0">
                  <a:solidFill>
                    <a:schemeClr val="tx1"/>
                  </a:solidFill>
                </a:endParaRPr>
              </a:p>
            </c:rich>
          </c:tx>
          <c:layout>
            <c:manualLayout>
              <c:xMode val="edge"/>
              <c:yMode val="edge"/>
              <c:x val="6.7253567307493725E-3"/>
              <c:y val="0.15808891949342835"/>
            </c:manualLayout>
          </c:layout>
          <c:overlay val="0"/>
          <c:spPr>
            <a:noFill/>
            <a:ln>
              <a:noFill/>
            </a:ln>
            <a:effectLst/>
          </c:spPr>
          <c:txPr>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endParaRPr lang="en-US"/>
            </a:p>
          </c:txPr>
        </c:title>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val>
            <c:numRef>
              <c:f>Sheet1!$A$2:$A$7</c:f>
              <c:numCache>
                <c:formatCode>General</c:formatCode>
                <c:ptCount val="6"/>
              </c:numCache>
            </c:numRef>
          </c:val>
          <c:smooth val="0"/>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C87A-4251-9649-451BDA92263F}"/>
            </c:ext>
          </c:extLst>
        </c:ser>
        <c:ser>
          <c:idx val="1"/>
          <c:order val="1"/>
          <c:tx>
            <c:strRef>
              <c:f>Sheet1!$B$1</c:f>
              <c:strCache>
                <c:ptCount val="1"/>
                <c:pt idx="0">
                  <c:v>High</c:v>
                </c:pt>
              </c:strCache>
            </c:strRef>
          </c:tx>
          <c:spPr>
            <a:ln w="28575">
              <a:noFill/>
            </a:ln>
          </c:spPr>
          <c:marker>
            <c:symbol val="none"/>
          </c:marker>
          <c:val>
            <c:numRef>
              <c:f>Sheet1!$B$2:$B$7</c:f>
              <c:numCache>
                <c:formatCode>General</c:formatCode>
                <c:ptCount val="6"/>
                <c:pt idx="0">
                  <c:v>31</c:v>
                </c:pt>
                <c:pt idx="1">
                  <c:v>78</c:v>
                </c:pt>
                <c:pt idx="2">
                  <c:v>10</c:v>
                </c:pt>
                <c:pt idx="3">
                  <c:v>3</c:v>
                </c:pt>
                <c:pt idx="4">
                  <c:v>1</c:v>
                </c:pt>
                <c:pt idx="5">
                  <c:v>4</c:v>
                </c:pt>
              </c:numCache>
            </c:numRef>
          </c:val>
          <c:smooth val="0"/>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C87A-4251-9649-451BDA92263F}"/>
            </c:ext>
          </c:extLst>
        </c:ser>
        <c:ser>
          <c:idx val="2"/>
          <c:order val="2"/>
          <c:tx>
            <c:strRef>
              <c:f>Sheet1!$C$1</c:f>
              <c:strCache>
                <c:ptCount val="1"/>
                <c:pt idx="0">
                  <c:v>Low</c:v>
                </c:pt>
              </c:strCache>
            </c:strRef>
          </c:tx>
          <c:spPr>
            <a:ln w="28575">
              <a:noFill/>
            </a:ln>
          </c:spPr>
          <c:marker>
            <c:symbol val="none"/>
          </c:marker>
          <c:val>
            <c:numRef>
              <c:f>Sheet1!$C$2:$C$7</c:f>
              <c:numCache>
                <c:formatCode>General</c:formatCode>
                <c:ptCount val="6"/>
                <c:pt idx="0">
                  <c:v>20</c:v>
                </c:pt>
                <c:pt idx="1">
                  <c:v>54</c:v>
                </c:pt>
                <c:pt idx="2">
                  <c:v>1</c:v>
                </c:pt>
                <c:pt idx="3">
                  <c:v>0</c:v>
                </c:pt>
                <c:pt idx="4">
                  <c:v>0</c:v>
                </c:pt>
                <c:pt idx="5">
                  <c:v>0</c:v>
                </c:pt>
              </c:numCache>
            </c:numRef>
          </c:val>
          <c:smooth val="0"/>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C87A-4251-9649-451BDA92263F}"/>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m/d/yyyy"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4A8-469D-BC7F-A2C4A008796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83</c:v>
                </c:pt>
                <c:pt idx="1">
                  <c:v>17</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97</c:v>
                </c:pt>
                <c:pt idx="1">
                  <c:v>3</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CE9-4DA6-804B-956873D5E5C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EAA-406B-98D7-D3AC85792F4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24EA-4A7E-A2D9-4F0499C08503}"/>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79F9-422D-8EBD-D85A40046604}"/>
              </c:ext>
            </c:extLst>
          </c:dPt>
          <c:dPt>
            <c:idx val="1"/>
            <c:bubble3D val="0"/>
            <c:spPr>
              <a:solidFill>
                <a:srgbClr val="003E74">
                  <a:lumMod val="40000"/>
                  <a:lumOff val="60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79F9-422D-8EBD-D85A40046604}"/>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9F9-422D-8EBD-D85A40046604}"/>
              </c:ext>
            </c:extLst>
          </c:dPt>
          <c:dPt>
            <c:idx val="3"/>
            <c:bubble3D val="0"/>
            <c:spPr>
              <a:solidFill>
                <a:srgbClr val="EC565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79F9-422D-8EBD-D85A40046604}"/>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79F9-422D-8EBD-D85A40046604}"/>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9F9-422D-8EBD-D85A40046604}"/>
              </c:ext>
            </c:extLst>
          </c:dPt>
          <c:dLbls>
            <c:dLbl>
              <c:idx val="4"/>
              <c:layout>
                <c:manualLayout>
                  <c:x val="9.5852876250464222E-3"/>
                  <c:y val="0"/>
                </c:manualLayout>
              </c:layout>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79F9-422D-8EBD-D85A40046604}"/>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I was given a set time</c:v>
                </c:pt>
                <c:pt idx="1">
                  <c:v>I was told I would be contacted between two times or during a set period such as a morning or afternoon
</c:v>
                </c:pt>
                <c:pt idx="2">
                  <c:v>No, I was not given a time</c:v>
                </c:pt>
              </c:strCache>
            </c:strRef>
          </c:cat>
          <c:val>
            <c:numRef>
              <c:f>Sheet1!$B$2:$B$5</c:f>
              <c:numCache>
                <c:formatCode>General</c:formatCode>
                <c:ptCount val="3"/>
                <c:pt idx="0">
                  <c:v>75</c:v>
                </c:pt>
                <c:pt idx="1">
                  <c:v>16</c:v>
                </c:pt>
                <c:pt idx="2">
                  <c:v>9</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79F9-422D-8EBD-D85A40046604}"/>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9561497022513723"/>
          <c:y val="0.16725955968293496"/>
          <c:w val="0.45803771847934488"/>
          <c:h val="0.72642246527082954"/>
        </c:manualLayout>
      </c:layout>
      <c:overlay val="0"/>
      <c:txPr>
        <a:bodyPr/>
        <a:lstStyle/>
        <a:p>
          <a:pPr>
            <a:spcBef>
              <a:spcPts val="0"/>
            </a:spcBef>
            <a:spcAft>
              <a:spcPts val="0"/>
            </a:spcAft>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26B0-4FEF-AE77-1207AD8537FB}"/>
                </c:ext>
              </c:extLst>
            </c:dLbl>
            <c:dLbl>
              <c:idx val="1"/>
              <c:layout>
                <c:manualLayout>
                  <c:x val="-0.14633938356278459"/>
                  <c:y val="-5.5903940303395523E-3"/>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26B0-4FEF-AE77-1207AD8537FB}"/>
                </c:ext>
              </c:extLst>
            </c:dLbl>
            <c:dLbl>
              <c:idx val="2"/>
              <c:layout>
                <c:manualLayout>
                  <c:x val="-0.14423251801245149"/>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26B0-4FEF-AE77-1207AD8537FB}"/>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General</c:formatCode>
                <c:ptCount val="3"/>
                <c:pt idx="0">
                  <c:v>2021</c:v>
                </c:pt>
                <c:pt idx="1">
                  <c:v>2022</c:v>
                </c:pt>
                <c:pt idx="2">
                  <c:v>2023</c:v>
                </c:pt>
              </c:numCache>
            </c:numRef>
          </c:cat>
          <c:val>
            <c:numRef>
              <c:f>Sheet1!$B$2:$B$7</c:f>
              <c:numCache>
                <c:formatCode>General</c:formatCode>
                <c:ptCount val="3"/>
                <c:pt idx="0">
                  <c:v>91</c:v>
                </c:pt>
                <c:pt idx="1">
                  <c:v>89</c:v>
                </c:pt>
                <c:pt idx="2">
                  <c:v>91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26B0-4FEF-AE77-1207AD8537FB}"/>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General</c:formatCode>
                <c:ptCount val="3"/>
                <c:pt idx="0">
                  <c:v>2021</c:v>
                </c:pt>
                <c:pt idx="1">
                  <c:v>2022</c:v>
                </c:pt>
                <c:pt idx="2">
                  <c:v>2023</c:v>
                </c:pt>
              </c:numCache>
            </c:numRef>
          </c:cat>
          <c:val>
            <c:numRef>
              <c:f>Sheet1!$C$2:$C$7</c:f>
              <c:numCache>
                <c:formatCode>General</c:formatCode>
                <c:ptCount val="3"/>
                <c:pt idx="0">
                  <c:v>9</c:v>
                </c:pt>
                <c:pt idx="1">
                  <c:v>11</c:v>
                </c:pt>
                <c:pt idx="2">
                  <c:v>9</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26B0-4FEF-AE77-1207AD8537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2.7951970151697762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numCache>
            </c:numRef>
          </c:cat>
          <c:val>
            <c:numRef>
              <c:f>Sheet1!$B$2:$B$46</c:f>
              <c:numCache>
                <c:formatCode>0%</c:formatCode>
                <c:ptCount val="45"/>
                <c:pt idx="0">
                  <c:v>0.83</c:v>
                </c:pt>
                <c:pt idx="1">
                  <c:v>0.84</c:v>
                </c:pt>
                <c:pt idx="2">
                  <c:v>0.86</c:v>
                </c:pt>
                <c:pt idx="3">
                  <c:v>0.87</c:v>
                </c:pt>
                <c:pt idx="4">
                  <c:v>0.87</c:v>
                </c:pt>
                <c:pt idx="5">
                  <c:v>0.9</c:v>
                </c:pt>
                <c:pt idx="6">
                  <c:v>0.9</c:v>
                </c:pt>
                <c:pt idx="7">
                  <c:v>0.92</c:v>
                </c:pt>
                <c:pt idx="8">
                  <c:v>0.93</c:v>
                </c:pt>
                <c:pt idx="9">
                  <c:v>0.94</c:v>
                </c:pt>
                <c:pt idx="10">
                  <c:v>0.95</c:v>
                </c:pt>
                <c:pt idx="11">
                  <c:v>0.95</c:v>
                </c:pt>
                <c:pt idx="12">
                  <c:v>0.96</c:v>
                </c:pt>
                <c:pt idx="13">
                  <c:v>0.97</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numCache>
            </c:numRef>
          </c:cat>
          <c:val>
            <c:numRef>
              <c:f>Sheet1!$C$2:$C$46</c:f>
              <c:numCache>
                <c:formatCode>0%</c:formatCode>
                <c:ptCount val="45"/>
                <c:pt idx="0">
                  <c:v>0.91</c:v>
                </c:pt>
                <c:pt idx="1">
                  <c:v>0.91</c:v>
                </c:pt>
                <c:pt idx="2">
                  <c:v>0.91</c:v>
                </c:pt>
                <c:pt idx="3">
                  <c:v>0.91</c:v>
                </c:pt>
                <c:pt idx="4">
                  <c:v>0.91</c:v>
                </c:pt>
                <c:pt idx="5">
                  <c:v>0.91</c:v>
                </c:pt>
                <c:pt idx="6">
                  <c:v>0.91</c:v>
                </c:pt>
                <c:pt idx="7">
                  <c:v>0.91</c:v>
                </c:pt>
                <c:pt idx="8">
                  <c:v>0.91</c:v>
                </c:pt>
                <c:pt idx="9">
                  <c:v>0.91</c:v>
                </c:pt>
                <c:pt idx="10">
                  <c:v>0.91</c:v>
                </c:pt>
                <c:pt idx="11">
                  <c:v>0.91</c:v>
                </c:pt>
                <c:pt idx="12">
                  <c:v>0.91</c:v>
                </c:pt>
                <c:pt idx="13">
                  <c:v>0.91</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numCache>
            </c:numRef>
          </c:cat>
          <c:val>
            <c:numRef>
              <c:f>Sheet1!$D$2:$D$46</c:f>
              <c:numCache>
                <c:formatCode>0%</c:formatCode>
                <c:ptCount val="45"/>
                <c:pt idx="0">
                  <c:v>0.91</c:v>
                </c:pt>
                <c:pt idx="1">
                  <c:v>0.91</c:v>
                </c:pt>
                <c:pt idx="2">
                  <c:v>0.91</c:v>
                </c:pt>
                <c:pt idx="3">
                  <c:v>0.91</c:v>
                </c:pt>
                <c:pt idx="4">
                  <c:v>0.91</c:v>
                </c:pt>
                <c:pt idx="5">
                  <c:v>0.91</c:v>
                </c:pt>
                <c:pt idx="6">
                  <c:v>0.91</c:v>
                </c:pt>
                <c:pt idx="7">
                  <c:v>0.91</c:v>
                </c:pt>
                <c:pt idx="8">
                  <c:v>0.91</c:v>
                </c:pt>
                <c:pt idx="9">
                  <c:v>0.91</c:v>
                </c:pt>
                <c:pt idx="10">
                  <c:v>0.91</c:v>
                </c:pt>
                <c:pt idx="11">
                  <c:v>0.91</c:v>
                </c:pt>
                <c:pt idx="12">
                  <c:v>0.91</c:v>
                </c:pt>
                <c:pt idx="13">
                  <c:v>0.91</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30AB-4AF8-90A7-AB1428E66C9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42</c:v>
                </c:pt>
                <c:pt idx="1">
                  <c:v>58</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74</c:v>
                </c:pt>
                <c:pt idx="1">
                  <c:v>26</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2FC6-4F25-BF31-2716E9CF5C7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D6A-4883-A28D-AE45B8E8160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6F08-4384-9E54-06D42F85E58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Satisfied</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9C62-4EED-9486-56F88CB66013}"/>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9C62-4EED-9486-56F88CB66013}"/>
                </c:ext>
              </c:extLst>
            </c:dLbl>
            <c:dLbl>
              <c:idx val="2"/>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9C62-4EED-9486-56F88CB66013}"/>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68</c:v>
                </c:pt>
                <c:pt idx="1">
                  <c:v>72</c:v>
                </c:pt>
                <c:pt idx="2">
                  <c:v>62</c:v>
                </c:pt>
                <c:pt idx="3">
                  <c:v>59</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9C62-4EED-9486-56F88CB66013}"/>
            </c:ext>
          </c:extLst>
        </c:ser>
        <c:ser>
          <c:idx val="1"/>
          <c:order val="1"/>
          <c:tx>
            <c:strRef>
              <c:f>Sheet1!$C$1</c:f>
              <c:strCache>
                <c:ptCount val="1"/>
                <c:pt idx="0">
                  <c:v>% Dissatisfied</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14</c:v>
                </c:pt>
                <c:pt idx="1">
                  <c:v>9</c:v>
                </c:pt>
                <c:pt idx="2">
                  <c:v>17</c:v>
                </c:pt>
                <c:pt idx="3">
                  <c:v>19</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9C62-4EED-9486-56F88CB66013}"/>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7951970151697762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7653192541117838"/>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96C-45DD-AFD8-887C1E141F1F}"/>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96C-45DD-AFD8-887C1E141F1F}"/>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96C-45DD-AFD8-887C1E141F1F}"/>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D96C-45DD-AFD8-887C1E141F1F}"/>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D96C-45DD-AFD8-887C1E141F1F}"/>
              </c:ext>
            </c:extLst>
          </c:dPt>
          <c:dPt>
            <c:idx val="5"/>
            <c:bubble3D val="0"/>
            <c:spPr>
              <a:solidFill>
                <a:srgbClr val="FFFFFF">
                  <a:lumMod val="6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96C-45DD-AFD8-887C1E141F1F}"/>
              </c:ext>
            </c:extLst>
          </c:dPt>
          <c:dLbls>
            <c:dLbl>
              <c:idx val="4"/>
              <c:layout>
                <c:manualLayout>
                  <c:x val="2.9226873258469846E-3"/>
                  <c:y val="-1.618719019693567E-2"/>
                </c:manualLayout>
              </c:layout>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9-D96C-45DD-AFD8-887C1E141F1F}"/>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satisfied</c:v>
                </c:pt>
                <c:pt idx="1">
                  <c:v>Fairly satisfied</c:v>
                </c:pt>
                <c:pt idx="2">
                  <c:v>Neither satisfied nor dissatisfied</c:v>
                </c:pt>
                <c:pt idx="3">
                  <c:v>Fairly dissatisfied</c:v>
                </c:pt>
                <c:pt idx="4">
                  <c:v>Very dissatisfied</c:v>
                </c:pt>
              </c:strCache>
            </c:strRef>
          </c:cat>
          <c:val>
            <c:numRef>
              <c:f>Sheet1!$B$2:$B$6</c:f>
              <c:numCache>
                <c:formatCode>General</c:formatCode>
                <c:ptCount val="5"/>
                <c:pt idx="0">
                  <c:v>23</c:v>
                </c:pt>
                <c:pt idx="1">
                  <c:v>36</c:v>
                </c:pt>
                <c:pt idx="2">
                  <c:v>22</c:v>
                </c:pt>
                <c:pt idx="3">
                  <c:v>10</c:v>
                </c:pt>
                <c:pt idx="4">
                  <c:v>10</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96C-45DD-AFD8-887C1E141F1F}"/>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60920264487093689"/>
          <c:y val="0.14297877438753151"/>
          <c:w val="0.35117192857780655"/>
          <c:h val="0.62525252653998165"/>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numCache>
            </c:numRef>
          </c:cat>
          <c:val>
            <c:numRef>
              <c:f>Sheet1!$B$2:$B$46</c:f>
              <c:numCache>
                <c:formatCode>0%</c:formatCode>
                <c:ptCount val="45"/>
                <c:pt idx="0">
                  <c:v>0.42</c:v>
                </c:pt>
                <c:pt idx="1">
                  <c:v>0.44</c:v>
                </c:pt>
                <c:pt idx="2">
                  <c:v>0.45</c:v>
                </c:pt>
                <c:pt idx="3">
                  <c:v>0.46</c:v>
                </c:pt>
                <c:pt idx="4">
                  <c:v>0.53</c:v>
                </c:pt>
                <c:pt idx="5">
                  <c:v>0.57999999999999996</c:v>
                </c:pt>
                <c:pt idx="6">
                  <c:v>0.59</c:v>
                </c:pt>
                <c:pt idx="7">
                  <c:v>0.6</c:v>
                </c:pt>
                <c:pt idx="8">
                  <c:v>0.62</c:v>
                </c:pt>
                <c:pt idx="9">
                  <c:v>0.63</c:v>
                </c:pt>
                <c:pt idx="10">
                  <c:v>0.64</c:v>
                </c:pt>
                <c:pt idx="11">
                  <c:v>0.67</c:v>
                </c:pt>
                <c:pt idx="12">
                  <c:v>0.74</c:v>
                </c:pt>
                <c:pt idx="13">
                  <c:v>0.74</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numCache>
            </c:numRef>
          </c:cat>
          <c:val>
            <c:numRef>
              <c:f>Sheet1!$C$2:$C$46</c:f>
              <c:numCache>
                <c:formatCode>0%</c:formatCode>
                <c:ptCount val="45"/>
                <c:pt idx="0">
                  <c:v>0.59</c:v>
                </c:pt>
                <c:pt idx="1">
                  <c:v>0.59</c:v>
                </c:pt>
                <c:pt idx="2">
                  <c:v>0.59</c:v>
                </c:pt>
                <c:pt idx="3">
                  <c:v>0.59</c:v>
                </c:pt>
                <c:pt idx="4">
                  <c:v>0.59</c:v>
                </c:pt>
                <c:pt idx="5">
                  <c:v>0.59</c:v>
                </c:pt>
                <c:pt idx="6">
                  <c:v>0.59</c:v>
                </c:pt>
                <c:pt idx="7">
                  <c:v>0.59</c:v>
                </c:pt>
                <c:pt idx="8">
                  <c:v>0.59</c:v>
                </c:pt>
                <c:pt idx="9">
                  <c:v>0.59</c:v>
                </c:pt>
                <c:pt idx="10">
                  <c:v>0.59</c:v>
                </c:pt>
                <c:pt idx="11">
                  <c:v>0.59</c:v>
                </c:pt>
                <c:pt idx="12">
                  <c:v>0.59</c:v>
                </c:pt>
                <c:pt idx="13">
                  <c:v>0.59</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numCache>
            </c:numRef>
          </c:cat>
          <c:val>
            <c:numRef>
              <c:f>Sheet1!$D$2:$D$46</c:f>
              <c:numCache>
                <c:formatCode>0%</c:formatCode>
                <c:ptCount val="45"/>
                <c:pt idx="0">
                  <c:v>0.53</c:v>
                </c:pt>
                <c:pt idx="1">
                  <c:v>0.53</c:v>
                </c:pt>
                <c:pt idx="2">
                  <c:v>0.53</c:v>
                </c:pt>
                <c:pt idx="3">
                  <c:v>0.53</c:v>
                </c:pt>
                <c:pt idx="4">
                  <c:v>0.53</c:v>
                </c:pt>
                <c:pt idx="5">
                  <c:v>0.53</c:v>
                </c:pt>
                <c:pt idx="6">
                  <c:v>0.53</c:v>
                </c:pt>
                <c:pt idx="7">
                  <c:v>0.53</c:v>
                </c:pt>
                <c:pt idx="8">
                  <c:v>0.53</c:v>
                </c:pt>
                <c:pt idx="9">
                  <c:v>0.53</c:v>
                </c:pt>
                <c:pt idx="10">
                  <c:v>0.53</c:v>
                </c:pt>
                <c:pt idx="11">
                  <c:v>0.53</c:v>
                </c:pt>
                <c:pt idx="12">
                  <c:v>0.53</c:v>
                </c:pt>
                <c:pt idx="13">
                  <c:v>0.53</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2A46-4C70-B2F7-59711613AA6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C3B-4200-B864-523D26E5D7C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78</c:v>
                </c:pt>
                <c:pt idx="1">
                  <c:v>22</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93</c:v>
                </c:pt>
                <c:pt idx="1">
                  <c:v>7</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34C-49BB-8626-DD2840BAB6C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EBF-4FD3-BF7E-F956A0527C9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685-40C3-9AFF-B31228EAA82D}"/>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EFB1-4959-AE43-128406DD4F10}"/>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EFB1-4959-AE43-128406DD4F10}"/>
                </c:ext>
              </c:extLst>
            </c:dLbl>
            <c:dLbl>
              <c:idx val="2"/>
              <c:layout>
                <c:manualLayout>
                  <c:x val="-0.14210899739847913"/>
                  <c:y val="-5.5903940303395523E-3"/>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EFB1-4959-AE43-128406DD4F10}"/>
                </c:ext>
              </c:extLst>
            </c:dLbl>
            <c:dLbl>
              <c:idx val="3"/>
              <c:layout>
                <c:manualLayout>
                  <c:x val="-0.14434077592610481"/>
                  <c:y val="5.5903940303395523E-3"/>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EFB1-4959-AE43-128406DD4F10}"/>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89</c:v>
                </c:pt>
                <c:pt idx="1">
                  <c:v>92</c:v>
                </c:pt>
                <c:pt idx="2">
                  <c:v>88</c:v>
                </c:pt>
                <c:pt idx="3">
                  <c:v>88</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EFB1-4959-AE43-128406DD4F10}"/>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2</c:v>
                </c:pt>
                <c:pt idx="1">
                  <c:v>2</c:v>
                </c:pt>
                <c:pt idx="2">
                  <c:v>4</c:v>
                </c:pt>
                <c:pt idx="3">
                  <c:v>4</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EFB1-4959-AE43-128406DD4F10}"/>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6EC-4F61-9347-E98E5E3470DF}"/>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6EC-4F61-9347-E98E5E3470DF}"/>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6EC-4F61-9347-E98E5E3470DF}"/>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D6EC-4F61-9347-E98E5E3470DF}"/>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D6EC-4F61-9347-E98E5E3470DF}"/>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6EC-4F61-9347-E98E5E3470DF}"/>
              </c:ext>
            </c:extLst>
          </c:dPt>
          <c:dLbls>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D6EC-4F61-9347-E98E5E3470DF}"/>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D6EC-4F61-9347-E98E5E3470DF}"/>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Good</c:v>
                </c:pt>
                <c:pt idx="2">
                  <c:v>Neither good nor poor</c:v>
                </c:pt>
                <c:pt idx="3">
                  <c:v>Poor</c:v>
                </c:pt>
                <c:pt idx="4">
                  <c:v>Very poor</c:v>
                </c:pt>
              </c:strCache>
            </c:strRef>
          </c:cat>
          <c:val>
            <c:numRef>
              <c:f>Sheet1!$B$2:$B$6</c:f>
              <c:numCache>
                <c:formatCode>General</c:formatCode>
                <c:ptCount val="5"/>
                <c:pt idx="0">
                  <c:v>57</c:v>
                </c:pt>
                <c:pt idx="1">
                  <c:v>31</c:v>
                </c:pt>
                <c:pt idx="2">
                  <c:v>8</c:v>
                </c:pt>
                <c:pt idx="3">
                  <c:v>2</c:v>
                </c:pt>
                <c:pt idx="4">
                  <c:v>2</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6EC-4F61-9347-E98E5E3470DF}"/>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78</c:v>
                </c:pt>
                <c:pt idx="1">
                  <c:v>22</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95</c:v>
                </c:pt>
                <c:pt idx="1">
                  <c:v>5</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72C-4F1E-A409-BE28143D5FA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1A9-48B4-86C5-E137D259D5E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2B01-4294-AA45-7C5C978F329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8C02-446B-BD78-2056055005B2}"/>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8C02-446B-BD78-2056055005B2}"/>
                </c:ext>
              </c:extLst>
            </c:dLbl>
            <c:dLbl>
              <c:idx val="2"/>
              <c:layout>
                <c:manualLayout>
                  <c:x val="-0.14210899739847913"/>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8C02-446B-BD78-2056055005B2}"/>
                </c:ext>
              </c:extLst>
            </c:dLbl>
            <c:dLbl>
              <c:idx val="3"/>
              <c:layout>
                <c:manualLayout>
                  <c:x val="-0.14011038976179929"/>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8C02-446B-BD78-2056055005B2}"/>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91</c:v>
                </c:pt>
                <c:pt idx="1">
                  <c:v>92</c:v>
                </c:pt>
                <c:pt idx="2">
                  <c:v>88</c:v>
                </c:pt>
                <c:pt idx="3">
                  <c:v>88</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8C02-446B-BD78-2056055005B2}"/>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3</c:v>
                </c:pt>
                <c:pt idx="1">
                  <c:v>2</c:v>
                </c:pt>
                <c:pt idx="2">
                  <c:v>5</c:v>
                </c:pt>
                <c:pt idx="3">
                  <c:v>5</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8C02-446B-BD78-2056055005B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1.6771182091018657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17C-4594-8F03-39414FD4B5FD}"/>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17C-4594-8F03-39414FD4B5FD}"/>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17C-4594-8F03-39414FD4B5FD}"/>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D17C-4594-8F03-39414FD4B5FD}"/>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D17C-4594-8F03-39414FD4B5FD}"/>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17C-4594-8F03-39414FD4B5FD}"/>
              </c:ext>
            </c:extLst>
          </c:dPt>
          <c:dLbls>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D17C-4594-8F03-39414FD4B5FD}"/>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D17C-4594-8F03-39414FD4B5F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Good</c:v>
                </c:pt>
                <c:pt idx="2">
                  <c:v>Neither good nor poor</c:v>
                </c:pt>
                <c:pt idx="3">
                  <c:v>Poor</c:v>
                </c:pt>
                <c:pt idx="4">
                  <c:v>Very poor</c:v>
                </c:pt>
              </c:strCache>
            </c:strRef>
          </c:cat>
          <c:val>
            <c:numRef>
              <c:f>Sheet1!$B$2:$B$6</c:f>
              <c:numCache>
                <c:formatCode>General</c:formatCode>
                <c:ptCount val="5"/>
                <c:pt idx="0">
                  <c:v>57</c:v>
                </c:pt>
                <c:pt idx="1">
                  <c:v>30</c:v>
                </c:pt>
                <c:pt idx="2">
                  <c:v>7</c:v>
                </c:pt>
                <c:pt idx="3">
                  <c:v>3</c:v>
                </c:pt>
                <c:pt idx="4">
                  <c:v>2</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17C-4594-8F03-39414FD4B5FD}"/>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79</c:v>
                </c:pt>
                <c:pt idx="1">
                  <c:v>21</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92</c:v>
                </c:pt>
                <c:pt idx="1">
                  <c:v>8</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831F-43DE-BB80-AE2277BDFA97}"/>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831F-43DE-BB80-AE2277BDFA97}"/>
                </c:ext>
              </c:extLst>
            </c:dLbl>
            <c:dLbl>
              <c:idx val="2"/>
              <c:layout>
                <c:manualLayout>
                  <c:x val="-0.13364822506986798"/>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831F-43DE-BB80-AE2277BDFA97}"/>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90</c:v>
                </c:pt>
                <c:pt idx="1">
                  <c:v>92</c:v>
                </c:pt>
                <c:pt idx="2">
                  <c:v>88</c:v>
                </c:pt>
                <c:pt idx="3">
                  <c:v>87</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831F-43DE-BB80-AE2277BDFA97}"/>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3</c:v>
                </c:pt>
                <c:pt idx="1">
                  <c:v>2</c:v>
                </c:pt>
                <c:pt idx="2">
                  <c:v>4</c:v>
                </c:pt>
                <c:pt idx="3">
                  <c:v>4</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831F-43DE-BB80-AE2277BDFA97}"/>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1.6771182091018657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23F-436A-A8BA-757C34C4891D}"/>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D23F-436A-A8BA-757C34C4891D}"/>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D23F-436A-A8BA-757C34C4891D}"/>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23F-436A-A8BA-757C34C4891D}"/>
              </c:ext>
            </c:extLst>
          </c:dPt>
          <c:dLbls>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D23F-436A-A8BA-757C34C4891D}"/>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D23F-436A-A8BA-757C34C4891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Good</c:v>
                </c:pt>
                <c:pt idx="2">
                  <c:v>Neither good nor poor</c:v>
                </c:pt>
                <c:pt idx="3">
                  <c:v>Poor</c:v>
                </c:pt>
                <c:pt idx="4">
                  <c:v>Very poor</c:v>
                </c:pt>
              </c:strCache>
            </c:strRef>
          </c:cat>
          <c:val>
            <c:numRef>
              <c:f>Sheet1!$B$2:$B$6</c:f>
              <c:numCache>
                <c:formatCode>General</c:formatCode>
                <c:ptCount val="5"/>
                <c:pt idx="0">
                  <c:v>58</c:v>
                </c:pt>
                <c:pt idx="1">
                  <c:v>29</c:v>
                </c:pt>
                <c:pt idx="2">
                  <c:v>8</c:v>
                </c:pt>
                <c:pt idx="3">
                  <c:v>3</c:v>
                </c:pt>
                <c:pt idx="4">
                  <c:v>2</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67</c:v>
                </c:pt>
                <c:pt idx="1">
                  <c:v>33</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94</c:v>
                </c:pt>
                <c:pt idx="1">
                  <c:v>6</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D967-43B6-A786-2E58441C538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830A-49F7-96DA-5FA94A32010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FD10-463E-9630-59C1E929450C}"/>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87ED-455F-9122-38CAB43EC18B}"/>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87ED-455F-9122-38CAB43EC18B}"/>
                </c:ext>
              </c:extLst>
            </c:dLbl>
            <c:dLbl>
              <c:idx val="2"/>
              <c:layout>
                <c:manualLayout>
                  <c:x val="-0.13787861123417353"/>
                  <c:y val="5.5903940303395523E-3"/>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87ED-455F-9122-38CAB43EC18B}"/>
                </c:ext>
              </c:extLst>
            </c:dLbl>
            <c:dLbl>
              <c:idx val="3"/>
              <c:layout>
                <c:manualLayout>
                  <c:x val="-0.13588000359749375"/>
                  <c:y val="5.5903940303395523E-3"/>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87ED-455F-9122-38CAB43EC18B}"/>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89</c:v>
                </c:pt>
                <c:pt idx="1">
                  <c:v>90</c:v>
                </c:pt>
                <c:pt idx="2">
                  <c:v>85</c:v>
                </c:pt>
                <c:pt idx="3">
                  <c:v>85</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87ED-455F-9122-38CAB43EC18B}"/>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11</c:v>
                </c:pt>
                <c:pt idx="1">
                  <c:v>10</c:v>
                </c:pt>
                <c:pt idx="2">
                  <c:v>15</c:v>
                </c:pt>
                <c:pt idx="3">
                  <c:v>15</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87ED-455F-9122-38CAB43EC18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2181580165817814"/>
          <c:y val="1.6771182091018657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551-4C28-8AB9-5B6FA115BC8E}"/>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551-4C28-8AB9-5B6FA115BC8E}"/>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C551-4C28-8AB9-5B6FA115BC8E}"/>
              </c:ext>
            </c:extLst>
          </c:dPt>
          <c:dPt>
            <c:idx val="3"/>
            <c:bubble3D val="0"/>
            <c:spPr>
              <a:solidFill>
                <a:srgbClr val="FFFFFF">
                  <a:lumMod val="7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C551-4C28-8AB9-5B6FA115BC8E}"/>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C551-4C28-8AB9-5B6FA115BC8E}"/>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C551-4C28-8AB9-5B6FA115BC8E}"/>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59</c:v>
                </c:pt>
                <c:pt idx="1">
                  <c:v>25</c:v>
                </c:pt>
                <c:pt idx="2">
                  <c:v>15</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C551-4C28-8AB9-5B6FA115BC8E}"/>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85</c:v>
                </c:pt>
                <c:pt idx="1">
                  <c:v>15</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96</c:v>
                </c:pt>
                <c:pt idx="1">
                  <c:v>4</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layout>
        <c:manualLayout>
          <c:xMode val="edge"/>
          <c:yMode val="edge"/>
          <c:x val="0.17075000000000001"/>
          <c:y val="0.17499999999999999"/>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CBB-497E-BCA1-F09902C12A3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0D5-410A-B27E-A969A285AFCF}"/>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3DD3-4D20-8FBB-F4EBD26066E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DD5A-4C67-8276-17E8BE1DCA94}"/>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DD5A-4C67-8276-17E8BE1DCA94}"/>
                </c:ext>
              </c:extLst>
            </c:dLbl>
            <c:dLbl>
              <c:idx val="2"/>
              <c:layout>
                <c:manualLayout>
                  <c:x val="-0.12518745274125692"/>
                  <c:y val="1.1180788060679105E-2"/>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DD5A-4C67-8276-17E8BE1DCA94}"/>
                </c:ext>
              </c:extLst>
            </c:dLbl>
            <c:dLbl>
              <c:idx val="3"/>
              <c:layout>
                <c:manualLayout>
                  <c:x val="-0.1316496174331882"/>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DD5A-4C67-8276-17E8BE1DCA94}"/>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95</c:v>
                </c:pt>
                <c:pt idx="1">
                  <c:v>95</c:v>
                </c:pt>
                <c:pt idx="2">
                  <c:v>92</c:v>
                </c:pt>
                <c:pt idx="3">
                  <c:v>92</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D5A-4C67-8276-17E8BE1DCA94}"/>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5</c:v>
                </c:pt>
                <c:pt idx="1">
                  <c:v>5</c:v>
                </c:pt>
                <c:pt idx="2">
                  <c:v>8</c:v>
                </c:pt>
                <c:pt idx="3">
                  <c:v>8</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D5A-4C67-8276-17E8BE1DCA94}"/>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1.6771182091018657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73F7-4934-B730-96CD75B77E24}"/>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73F7-4934-B730-96CD75B77E24}"/>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3F7-4934-B730-96CD75B77E24}"/>
              </c:ext>
            </c:extLst>
          </c:dPt>
          <c:dPt>
            <c:idx val="3"/>
            <c:bubble3D val="0"/>
            <c:spPr>
              <a:solidFill>
                <a:srgbClr val="FFFFFF">
                  <a:lumMod val="7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73F7-4934-B730-96CD75B77E24}"/>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73F7-4934-B730-96CD75B77E24}"/>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3F7-4934-B730-96CD75B77E24}"/>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63</c:v>
                </c:pt>
                <c:pt idx="1">
                  <c:v>30</c:v>
                </c:pt>
                <c:pt idx="2">
                  <c:v>8</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73F7-4934-B730-96CD75B77E24}"/>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88</c:v>
                </c:pt>
                <c:pt idx="1">
                  <c:v>12</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97</c:v>
                </c:pt>
                <c:pt idx="1">
                  <c:v>3</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3F9-4396-B300-4B1B20E9361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EF2-4D57-88B9-2E35940B7E7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E013-4C09-9BDE-476F6BDF2E8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376-4B44-A99B-BC8A76F96A02}"/>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376-4B44-A99B-BC8A76F96A02}"/>
                </c:ext>
              </c:extLst>
            </c:dLbl>
            <c:dLbl>
              <c:idx val="2"/>
              <c:layout>
                <c:manualLayout>
                  <c:x val="-0.14633938356278467"/>
                  <c:y val="1.1180788060679105E-2"/>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3376-4B44-A99B-BC8A76F96A02}"/>
                </c:ext>
              </c:extLst>
            </c:dLbl>
            <c:dLbl>
              <c:idx val="3"/>
              <c:layout>
                <c:manualLayout>
                  <c:x val="-0.13588000359749375"/>
                  <c:y val="1.1180788060679105E-2"/>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3376-4B44-A99B-BC8A76F96A02}"/>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97</c:v>
                </c:pt>
                <c:pt idx="1">
                  <c:v>97</c:v>
                </c:pt>
                <c:pt idx="2">
                  <c:v>95</c:v>
                </c:pt>
                <c:pt idx="3">
                  <c:v>94</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376-4B44-A99B-BC8A76F96A02}"/>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3</c:v>
                </c:pt>
                <c:pt idx="1">
                  <c:v>3</c:v>
                </c:pt>
                <c:pt idx="2">
                  <c:v>5</c:v>
                </c:pt>
                <c:pt idx="3">
                  <c:v>6</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376-4B44-A99B-BC8A76F96A0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2.2361576121358209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01D-461F-AC36-808B65CDC6FE}"/>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01D-461F-AC36-808B65CDC6FE}"/>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C01D-461F-AC36-808B65CDC6FE}"/>
              </c:ext>
            </c:extLst>
          </c:dPt>
          <c:dPt>
            <c:idx val="3"/>
            <c:bubble3D val="0"/>
            <c:spPr>
              <a:solidFill>
                <a:srgbClr val="FFFFFF">
                  <a:lumMod val="7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C01D-461F-AC36-808B65CDC6FE}"/>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C01D-461F-AC36-808B65CDC6FE}"/>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C01D-461F-AC36-808B65CDC6FE}"/>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71</c:v>
                </c:pt>
                <c:pt idx="1">
                  <c:v>24</c:v>
                </c:pt>
                <c:pt idx="2">
                  <c:v>6</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C01D-461F-AC36-808B65CDC6FE}"/>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86</c:v>
                </c:pt>
                <c:pt idx="1">
                  <c:v>14</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97</c:v>
                </c:pt>
                <c:pt idx="1">
                  <c:v>3</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44F2-4A51-B6DC-A786FD5939BE}"/>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44F2-4A51-B6DC-A786FD5939BE}"/>
                </c:ext>
              </c:extLst>
            </c:dLbl>
            <c:dLbl>
              <c:idx val="2"/>
              <c:layout>
                <c:manualLayout>
                  <c:x val="-0.15056976972709021"/>
                  <c:y val="5.5903940303395523E-3"/>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44F2-4A51-B6DC-A786FD5939BE}"/>
                </c:ext>
              </c:extLst>
            </c:dLbl>
            <c:dLbl>
              <c:idx val="3"/>
              <c:layout>
                <c:manualLayout>
                  <c:x val="-0.13588000359749375"/>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44F2-4A51-B6DC-A786FD5939BE}"/>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96</c:v>
                </c:pt>
                <c:pt idx="1">
                  <c:v>96</c:v>
                </c:pt>
                <c:pt idx="2">
                  <c:v>93</c:v>
                </c:pt>
                <c:pt idx="3">
                  <c:v>92</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44F2-4A51-B6DC-A786FD5939BE}"/>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4</c:v>
                </c:pt>
                <c:pt idx="1">
                  <c:v>4</c:v>
                </c:pt>
                <c:pt idx="2">
                  <c:v>7</c:v>
                </c:pt>
                <c:pt idx="3">
                  <c:v>8</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44F2-4A51-B6DC-A786FD5939BE}"/>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2D41-499A-988B-C109AD4F570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97D-4D3B-8496-CB1B99EDF8B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490F-4657-A991-5B42AF017E0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09FC-4BB3-B666-333841292C46}"/>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09FC-4BB3-B666-333841292C46}"/>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09FC-4BB3-B666-333841292C46}"/>
              </c:ext>
            </c:extLst>
          </c:dPt>
          <c:dPt>
            <c:idx val="3"/>
            <c:bubble3D val="0"/>
            <c:spPr>
              <a:solidFill>
                <a:srgbClr val="FFFFFF">
                  <a:lumMod val="7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09FC-4BB3-B666-333841292C46}"/>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09FC-4BB3-B666-333841292C46}"/>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09FC-4BB3-B666-333841292C46}"/>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63</c:v>
                </c:pt>
                <c:pt idx="1">
                  <c:v>30</c:v>
                </c:pt>
                <c:pt idx="2">
                  <c:v>8</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09FC-4BB3-B666-333841292C46}"/>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D859-44F3-ADF8-81FF7F34856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7FA-4F58-8CD1-B9E42314C27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8482-476F-9FCB-12989C4392C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843D-4271-9765-3A8715538B9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584-4E53-9E4A-A649F5B6BD88}"/>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40200"/>
    </a:solidFill>
  </c:spPr>
  <c:txPr>
    <a:bodyPr/>
    <a:lstStyle/>
    <a:p>
      <a:pPr>
        <a:defRPr sz="1800"/>
      </a:pPr>
      <a:endParaRPr lang="en-US"/>
    </a:p>
  </c:txPr>
  <c:externalData r:id="rId1">
    <c:autoUpdate val="0"/>
  </c:externalData>
</c:chartSpace>
</file>

<file path=ppt/charts/chart1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8796589856875"/>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fld id="{59AD96BB-C25C-4491-8075-18504246F38C}" type="CELLRANGE">
                      <a:rPr lang="en-US" dirty="0"/>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1EEA-4E9E-A05E-16308F5C3D26}"/>
                </c:ext>
              </c:extLst>
            </c:dLbl>
            <c:dLbl>
              <c:idx val="1"/>
              <c:tx>
                <c:rich>
                  <a:bodyPr/>
                  <a:lstStyle/>
                  <a:p>
                    <a:fld id="{AA2FAB6A-5B7E-4A4A-A1F0-2888B0F8F503}"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1-1EEA-4E9E-A05E-16308F5C3D26}"/>
                </c:ext>
              </c:extLst>
            </c:dLbl>
            <c:dLbl>
              <c:idx val="2"/>
              <c:tx>
                <c:rich>
                  <a:bodyPr/>
                  <a:lstStyle/>
                  <a:p>
                    <a:fld id="{71D94A5A-E84E-4AD8-9B9B-11CADF49A120}"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2-1EEA-4E9E-A05E-16308F5C3D26}"/>
                </c:ext>
              </c:extLst>
            </c:dLbl>
            <c:dLbl>
              <c:idx val="3"/>
              <c:tx>
                <c:rich>
                  <a:bodyPr wrap="none" lIns="108000" tIns="19050" rIns="38100" bIns="19050" anchor="ctr">
                    <a:spAutoFit/>
                  </a:bodyPr>
                  <a:lstStyle/>
                  <a:p>
                    <a:pPr>
                      <a:defRPr sz="1000" b="1">
                        <a:solidFill>
                          <a:schemeClr val="tx1"/>
                        </a:solidFill>
                      </a:defRPr>
                    </a:pPr>
                    <a:fld id="{1C0846DB-6A9E-401E-9FBC-AAAD5CEDF84C}"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1EEA-4E9E-A05E-16308F5C3D26}"/>
                </c:ext>
              </c:extLst>
            </c:dLbl>
            <c:dLbl>
              <c:idx val="4"/>
              <c:tx>
                <c:rich>
                  <a:bodyPr/>
                  <a:lstStyle/>
                  <a:p>
                    <a:fld id="{B53227AF-A5BD-4592-A84A-2EF371B343E2}"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4-1EEA-4E9E-A05E-16308F5C3D26}"/>
                </c:ext>
              </c:extLst>
            </c:dLbl>
            <c:dLbl>
              <c:idx val="5"/>
              <c:tx>
                <c:rich>
                  <a:bodyPr/>
                  <a:lstStyle/>
                  <a:p>
                    <a:fld id="{E63CA13E-57CD-4B2B-AE4B-2EF900413FA6}"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5-1EEA-4E9E-A05E-16308F5C3D26}"/>
                </c:ext>
              </c:extLst>
            </c:dLbl>
            <c:dLbl>
              <c:idx val="6"/>
              <c:layout>
                <c:manualLayout>
                  <c:x val="0"/>
                  <c:y val="-2.8364723120633275E-3"/>
                </c:manualLayout>
              </c:layout>
              <c:tx>
                <c:rich>
                  <a:bodyPr wrap="none" lIns="108000" tIns="19050" rIns="38100" bIns="19050" anchor="ctr">
                    <a:spAutoFit/>
                  </a:bodyPr>
                  <a:lstStyle/>
                  <a:p>
                    <a:pPr>
                      <a:defRPr sz="1000">
                        <a:solidFill>
                          <a:srgbClr val="000000"/>
                        </a:solidFill>
                      </a:defRPr>
                    </a:pPr>
                    <a:r>
                      <a:rPr lang="en-US" dirty="0">
                        <a:solidFill>
                          <a:srgbClr val="000000"/>
                        </a:solidFill>
                      </a:rPr>
                      <a:t>Non-binary ~</a:t>
                    </a:r>
                    <a:endParaRPr lang="en-US">
                      <a:solidFill>
                        <a:srgbClr val="000000"/>
                      </a:solidFill>
                    </a:endParaRPr>
                  </a:p>
                </c:rich>
              </c:tx>
              <c:spPr>
                <a:noFill/>
                <a:ln>
                  <a:noFill/>
                </a:ln>
                <a:effectLst/>
              </c:spPr>
              <c:dLblPos val="ctr"/>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06-1EEA-4E9E-A05E-16308F5C3D26}"/>
                </c:ext>
              </c:extLst>
            </c:dLbl>
            <c:dLbl>
              <c:idx val="7"/>
              <c:tx>
                <c:rich>
                  <a:bodyPr wrap="none" lIns="108000" tIns="19050" rIns="38100" bIns="19050" anchor="ctr">
                    <a:spAutoFit/>
                  </a:bodyPr>
                  <a:lstStyle/>
                  <a:p>
                    <a:pPr>
                      <a:defRPr sz="1000">
                        <a:solidFill>
                          <a:srgbClr val="000000"/>
                        </a:solidFill>
                      </a:defRPr>
                    </a:pPr>
                    <a:r>
                      <a:rPr lang="en-US">
                        <a:solidFill>
                          <a:srgbClr val="000000"/>
                        </a:solidFill>
                      </a:rPr>
                      <a:t>Prefer to self-describe ~</a:t>
                    </a:r>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07-1EEA-4E9E-A05E-16308F5C3D26}"/>
                </c:ext>
              </c:extLst>
            </c:dLbl>
            <c:dLbl>
              <c:idx val="8"/>
              <c:tx>
                <c:rich>
                  <a:bodyPr/>
                  <a:lstStyle/>
                  <a:p>
                    <a:fld id="{88AC5F4B-6AE7-4478-A878-7A0499F44D6E}"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8-1EEA-4E9E-A05E-16308F5C3D26}"/>
                </c:ext>
              </c:extLst>
            </c:dLbl>
            <c:dLbl>
              <c:idx val="9"/>
              <c:tx>
                <c:rich>
                  <a:bodyPr wrap="none" lIns="108000" tIns="19050" rIns="38100" bIns="19050" anchor="ctr">
                    <a:spAutoFit/>
                  </a:bodyPr>
                  <a:lstStyle/>
                  <a:p>
                    <a:pPr>
                      <a:defRPr sz="1000" b="1">
                        <a:solidFill>
                          <a:schemeClr val="tx1"/>
                        </a:solidFill>
                      </a:defRPr>
                    </a:pPr>
                    <a:fld id="{269BA432-C4CF-4869-9AE3-B2AB444F20DD}"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9-1EEA-4E9E-A05E-16308F5C3D26}"/>
                </c:ext>
              </c:extLst>
            </c:dLbl>
            <c:dLbl>
              <c:idx val="10"/>
              <c:tx>
                <c:rich>
                  <a:bodyPr wrap="none" lIns="108000" tIns="19050" rIns="38100" bIns="19050" anchor="ctr">
                    <a:spAutoFit/>
                  </a:bodyPr>
                  <a:lstStyle/>
                  <a:p>
                    <a:pPr>
                      <a:defRPr sz="1000" b="1">
                        <a:solidFill>
                          <a:schemeClr val="tx1"/>
                        </a:solidFill>
                      </a:defRPr>
                    </a:pPr>
                    <a:fld id="{94CE58F3-42EB-400F-BDCA-F128D1AF9B4D}"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A-1EEA-4E9E-A05E-16308F5C3D26}"/>
                </c:ext>
              </c:extLst>
            </c:dLbl>
            <c:dLbl>
              <c:idx val="11"/>
              <c:tx>
                <c:rich>
                  <a:bodyPr/>
                  <a:lstStyle/>
                  <a:p>
                    <a:fld id="{6D58B265-2132-418D-8831-2FC592ECB8C6}"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B-1EEA-4E9E-A05E-16308F5C3D26}"/>
                </c:ext>
              </c:extLst>
            </c:dLbl>
            <c:dLbl>
              <c:idx val="12"/>
              <c:tx>
                <c:rich>
                  <a:bodyPr/>
                  <a:lstStyle/>
                  <a:p>
                    <a:fld id="{2BBE88C2-A5B8-4186-B976-1317FF6908DF}"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C-1EEA-4E9E-A05E-16308F5C3D26}"/>
                </c:ext>
              </c:extLst>
            </c:dLbl>
            <c:dLbl>
              <c:idx val="13"/>
              <c:tx>
                <c:rich>
                  <a:bodyPr/>
                  <a:lstStyle/>
                  <a:p>
                    <a:fld id="{E900CCC0-F2FC-4096-A271-A8E5DAAA4349}"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D-1EEA-4E9E-A05E-16308F5C3D26}"/>
                </c:ext>
              </c:extLst>
            </c:dLbl>
            <c:dLbl>
              <c:idx val="14"/>
              <c:tx>
                <c:rich>
                  <a:bodyPr/>
                  <a:lstStyle/>
                  <a:p>
                    <a:fld id="{FD352013-D4EB-4BA0-80F8-812C05FBE05D}"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E-1EEA-4E9E-A05E-16308F5C3D26}"/>
                </c:ext>
              </c:extLst>
            </c:dLbl>
            <c:dLbl>
              <c:idx val="15"/>
              <c:tx>
                <c:rich>
                  <a:bodyPr/>
                  <a:lstStyle/>
                  <a:p>
                    <a:fld id="{8D0F858B-CD5B-427D-84FC-A35975554A59}"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F-1EEA-4E9E-A05E-16308F5C3D26}"/>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Sheet1!$A$2:$A$17</c15:f>
                <c15:dlblRangeCache>
                  <c:ptCount val="16"/>
                  <c:pt idx="0">
                    <c:v>All patients (ICS)</c:v>
                  </c:pt>
                  <c:pt idx="3">
                    <c:v>Gender</c:v>
                  </c:pt>
                  <c:pt idx="4">
                    <c:v>Female</c:v>
                  </c:pt>
                  <c:pt idx="5">
                    <c:v>Male</c:v>
                  </c:pt>
                  <c:pt idx="6">
                    <c:v>Non-binary ~</c:v>
                  </c:pt>
                  <c:pt idx="7">
                    <c:v>Prefer to self-describe ~</c:v>
                  </c:pt>
                  <c:pt idx="8">
                    <c:v>Prefer not to say</c:v>
                  </c:pt>
                  <c:pt idx="10">
                    <c:v>Gender identity the same as sex registered at birth</c:v>
                  </c:pt>
                  <c:pt idx="11">
                    <c:v>Yes</c:v>
                  </c:pt>
                  <c:pt idx="12">
                    <c:v>No</c:v>
                  </c:pt>
                  <c:pt idx="13">
                    <c:v>Prefer not to say</c:v>
                  </c:pt>
                </c15:dlblRangeCache>
              </c15:datalabelsRange>
            </c:ext>
            <c:ext xmlns:c16="http://schemas.microsoft.com/office/drawing/2014/chart" uri="{C3380CC4-5D6E-409C-BE32-E72D297353CC}">
              <c16:uniqueId val="{00000010-1EEA-4E9E-A05E-16308F5C3D26}"/>
            </c:ext>
          </c:extLst>
        </c:ser>
        <c:ser>
          <c:idx val="1"/>
          <c:order val="1"/>
          <c:tx>
            <c:strRef>
              <c:f>Sheet1!$C$1</c:f>
              <c:strCache>
                <c:ptCount val="1"/>
                <c:pt idx="0">
                  <c:v>data left</c:v>
                </c:pt>
              </c:strCache>
            </c:strRef>
          </c:tx>
          <c:spPr>
            <a:solidFill>
              <a:srgbClr val="0563C1"/>
            </a:solidFill>
          </c:spPr>
          <c:invertIfNegative val="0"/>
          <c:dPt>
            <c:idx val="1"/>
            <c:invertIfNegative val="0"/>
            <c:bubble3D val="0"/>
            <c:spPr>
              <a:solidFill>
                <a:srgbClr val="41B6E6"/>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2-1EEA-4E9E-A05E-16308F5C3D26}"/>
              </c:ext>
            </c:extLst>
          </c:dPt>
          <c:dPt>
            <c:idx val="4"/>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3-1EEA-4E9E-A05E-16308F5C3D26}"/>
              </c:ext>
            </c:extLst>
          </c:dPt>
          <c:dPt>
            <c:idx val="5"/>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4-1EEA-4E9E-A05E-16308F5C3D26}"/>
              </c:ext>
            </c:extLst>
          </c:dPt>
          <c:dPt>
            <c:idx val="7"/>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5-1EEA-4E9E-A05E-16308F5C3D26}"/>
              </c:ext>
            </c:extLst>
          </c:dPt>
          <c:dPt>
            <c:idx val="11"/>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7-1EEA-4E9E-A05E-16308F5C3D26}"/>
              </c:ext>
            </c:extLst>
          </c:dPt>
          <c:dPt>
            <c:idx val="12"/>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8-1EEA-4E9E-A05E-16308F5C3D26}"/>
              </c:ext>
            </c:extLst>
          </c:dPt>
          <c:dPt>
            <c:idx val="13"/>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7-E311-4299-9C3C-5B2EB69ADB3C}"/>
              </c:ext>
            </c:extLst>
          </c:dPt>
          <c:val>
            <c:numRef>
              <c:f>Sheet1!$C$2:$C$17</c:f>
              <c:numCache>
                <c:formatCode>0%;;</c:formatCode>
                <c:ptCount val="16"/>
                <c:pt idx="1">
                  <c:v>0.87</c:v>
                </c:pt>
                <c:pt idx="3">
                  <c:v>0</c:v>
                </c:pt>
                <c:pt idx="4">
                  <c:v>0.88</c:v>
                </c:pt>
                <c:pt idx="5">
                  <c:v>0.87</c:v>
                </c:pt>
                <c:pt idx="6">
                  <c:v>0</c:v>
                </c:pt>
                <c:pt idx="7">
                  <c:v>0</c:v>
                </c:pt>
                <c:pt idx="8">
                  <c:v>0.48</c:v>
                </c:pt>
                <c:pt idx="9">
                  <c:v>0</c:v>
                </c:pt>
                <c:pt idx="11">
                  <c:v>0.88</c:v>
                </c:pt>
                <c:pt idx="12">
                  <c:v>0.64</c:v>
                </c:pt>
                <c:pt idx="13">
                  <c:v>0.64</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9-1EEA-4E9E-A05E-16308F5C3D26}"/>
            </c:ext>
          </c:extLst>
        </c:ser>
        <c:ser>
          <c:idx val="2"/>
          <c:order val="2"/>
          <c:tx>
            <c:strRef>
              <c:f>Sheet1!$D$1</c:f>
              <c:strCache>
                <c:ptCount val="1"/>
                <c:pt idx="0">
                  <c:v>to 100% left</c:v>
                </c:pt>
              </c:strCache>
            </c:strRef>
          </c:tx>
          <c:spPr>
            <a:noFill/>
          </c:spPr>
          <c:invertIfNegative val="0"/>
          <c:dPt>
            <c:idx val="1"/>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B-1EEA-4E9E-A05E-16308F5C3D26}"/>
              </c:ext>
            </c:extLst>
          </c:dPt>
          <c:dPt>
            <c:idx val="4"/>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D-1EEA-4E9E-A05E-16308F5C3D26}"/>
              </c:ext>
            </c:extLst>
          </c:dPt>
          <c:dPt>
            <c:idx val="5"/>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F-1EEA-4E9E-A05E-16308F5C3D26}"/>
              </c:ext>
            </c:extLst>
          </c:dPt>
          <c:dPt>
            <c:idx val="6"/>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1-1EEA-4E9E-A05E-16308F5C3D26}"/>
              </c:ext>
            </c:extLst>
          </c:dPt>
          <c:dPt>
            <c:idx val="7"/>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3-1EEA-4E9E-A05E-16308F5C3D26}"/>
              </c:ext>
            </c:extLst>
          </c:dPt>
          <c:dPt>
            <c:idx val="8"/>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D-1EEA-4E9E-A05E-16308F5C3D26}"/>
              </c:ext>
            </c:extLst>
          </c:dPt>
          <c:dPt>
            <c:idx val="11"/>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7-1EEA-4E9E-A05E-16308F5C3D26}"/>
              </c:ext>
            </c:extLst>
          </c:dPt>
          <c:dPt>
            <c:idx val="12"/>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9-1EEA-4E9E-A05E-16308F5C3D26}"/>
              </c:ext>
            </c:extLst>
          </c:dPt>
          <c:dPt>
            <c:idx val="13"/>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F-1EEA-4E9E-A05E-16308F5C3D26}"/>
              </c:ext>
            </c:extLst>
          </c:dPt>
          <c:dLbls>
            <c:dLbl>
              <c:idx val="0"/>
              <c:tx>
                <c:rich>
                  <a:bodyPr/>
                  <a:lstStyle/>
                  <a:p>
                    <a:fld id="{B1CDC312-985D-4FD2-B48C-D2997C9A6CA0}"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A-1EEA-4E9E-A05E-16308F5C3D26}"/>
                </c:ext>
              </c:extLst>
            </c:dLbl>
            <c:dLbl>
              <c:idx val="1"/>
              <c:tx>
                <c:rich>
                  <a:bodyPr wrap="square" lIns="38100" tIns="19050" rIns="38100" bIns="19050" anchor="ctr">
                    <a:spAutoFit/>
                  </a:bodyPr>
                  <a:lstStyle/>
                  <a:p>
                    <a:pPr>
                      <a:defRPr sz="1200" b="0"/>
                    </a:pPr>
                    <a:fld id="{A094A30B-551F-4FF6-B46B-B7DD5D950DE8}"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B-1EEA-4E9E-A05E-16308F5C3D26}"/>
                </c:ext>
              </c:extLst>
            </c:dLbl>
            <c:dLbl>
              <c:idx val="2"/>
              <c:tx>
                <c:rich>
                  <a:bodyPr/>
                  <a:lstStyle/>
                  <a:p>
                    <a:fld id="{6B995D50-7ECC-4B37-9939-C4945A736E4A}"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B-1EEA-4E9E-A05E-16308F5C3D26}"/>
                </c:ext>
              </c:extLst>
            </c:dLbl>
            <c:dLbl>
              <c:idx val="3"/>
              <c:tx>
                <c:rich>
                  <a:bodyPr/>
                  <a:lstStyle/>
                  <a:p>
                    <a:fld id="{89749660-1975-4B2E-A44C-CF5A1B9C53B9}"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C-1EEA-4E9E-A05E-16308F5C3D26}"/>
                </c:ext>
              </c:extLst>
            </c:dLbl>
            <c:dLbl>
              <c:idx val="4"/>
              <c:tx>
                <c:rich>
                  <a:bodyPr/>
                  <a:lstStyle/>
                  <a:p>
                    <a:fld id="{6557173C-88B0-4432-B8E0-6B75678F5DA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D-1EEA-4E9E-A05E-16308F5C3D26}"/>
                </c:ext>
              </c:extLst>
            </c:dLbl>
            <c:dLbl>
              <c:idx val="5"/>
              <c:tx>
                <c:rich>
                  <a:bodyPr/>
                  <a:lstStyle/>
                  <a:p>
                    <a:fld id="{437067E2-BC6C-47A5-AAB3-6D5E592DCBB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F-1EEA-4E9E-A05E-16308F5C3D26}"/>
                </c:ext>
              </c:extLst>
            </c:dLbl>
            <c:dLbl>
              <c:idx val="6"/>
              <c:tx>
                <c:rich>
                  <a:bodyPr/>
                  <a:lstStyle/>
                  <a:p>
                    <a:fld id="{5A3026F8-7FDD-41D2-8B8C-A2B64C7A4160}" type="CELLRANGE">
                      <a:rPr lang="en-US"/>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21-1EEA-4E9E-A05E-16308F5C3D26}"/>
                </c:ext>
              </c:extLst>
            </c:dLbl>
            <c:dLbl>
              <c:idx val="7"/>
              <c:tx>
                <c:rich>
                  <a:bodyPr/>
                  <a:lstStyle/>
                  <a:p>
                    <a:fld id="{3477AB37-B5D0-4E03-B5D8-78A86AF3E594}" type="CELLRANGE">
                      <a:rPr lang="en-US"/>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23-1EEA-4E9E-A05E-16308F5C3D26}"/>
                </c:ext>
              </c:extLst>
            </c:dLbl>
            <c:dLbl>
              <c:idx val="8"/>
              <c:tx>
                <c:rich>
                  <a:bodyPr/>
                  <a:lstStyle/>
                  <a:p>
                    <a:fld id="{11503852-0F83-4820-A42B-C9DE5E6E5DC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D-1EEA-4E9E-A05E-16308F5C3D26}"/>
                </c:ext>
              </c:extLst>
            </c:dLbl>
            <c:dLbl>
              <c:idx val="9"/>
              <c:tx>
                <c:rich>
                  <a:bodyPr/>
                  <a:lstStyle/>
                  <a:p>
                    <a:fld id="{D5C749F9-05A1-433C-9C8A-55A98BA0CE8D}"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E-1EEA-4E9E-A05E-16308F5C3D26}"/>
                </c:ext>
              </c:extLst>
            </c:dLbl>
            <c:dLbl>
              <c:idx val="10"/>
              <c:tx>
                <c:rich>
                  <a:bodyPr/>
                  <a:lstStyle/>
                  <a:p>
                    <a:fld id="{BCBD19CF-2075-4EC3-8667-316C3BA2D175}"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5-1EEA-4E9E-A05E-16308F5C3D26}"/>
                </c:ext>
              </c:extLst>
            </c:dLbl>
            <c:dLbl>
              <c:idx val="11"/>
              <c:tx>
                <c:rich>
                  <a:bodyPr/>
                  <a:lstStyle/>
                  <a:p>
                    <a:fld id="{8AC8CE02-DB98-4347-ACE7-7F1ACA4A12B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1EEA-4E9E-A05E-16308F5C3D26}"/>
                </c:ext>
              </c:extLst>
            </c:dLbl>
            <c:dLbl>
              <c:idx val="12"/>
              <c:tx>
                <c:rich>
                  <a:bodyPr/>
                  <a:lstStyle/>
                  <a:p>
                    <a:fld id="{ECC9B260-B3E8-441D-85A9-26AFC0E737C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9-1EEA-4E9E-A05E-16308F5C3D26}"/>
                </c:ext>
              </c:extLst>
            </c:dLbl>
            <c:dLbl>
              <c:idx val="13"/>
              <c:tx>
                <c:rich>
                  <a:bodyPr/>
                  <a:lstStyle/>
                  <a:p>
                    <a:fld id="{5A7FF648-CD72-4560-8A91-2A76CD9ED8E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F-1EEA-4E9E-A05E-16308F5C3D26}"/>
                </c:ext>
              </c:extLst>
            </c:dLbl>
            <c:dLbl>
              <c:idx val="14"/>
              <c:tx>
                <c:rich>
                  <a:bodyPr/>
                  <a:lstStyle/>
                  <a:p>
                    <a:fld id="{0923EA30-1A6F-46EA-8A43-277C182B5FCC}"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0-1EEA-4E9E-A05E-16308F5C3D26}"/>
                </c:ext>
              </c:extLst>
            </c:dLbl>
            <c:dLbl>
              <c:idx val="15"/>
              <c:tx>
                <c:rich>
                  <a:bodyPr/>
                  <a:lstStyle/>
                  <a:p>
                    <a:fld id="{6BAE724D-756F-4007-ABC2-1BEF261C5EDE}"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1-1EEA-4E9E-A05E-16308F5C3D26}"/>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DataLabelsRange val="1"/>
                <c15:showLeaderLines val="0"/>
              </c:ext>
            </c:extLst>
          </c:dLbls>
          <c:val>
            <c:numRef>
              <c:f>Sheet1!$D$2:$D$17</c:f>
              <c:numCache>
                <c:formatCode>0%</c:formatCode>
                <c:ptCount val="16"/>
                <c:pt idx="0">
                  <c:v>1</c:v>
                </c:pt>
                <c:pt idx="1">
                  <c:v>0.13</c:v>
                </c:pt>
                <c:pt idx="2">
                  <c:v>1</c:v>
                </c:pt>
                <c:pt idx="3">
                  <c:v>1</c:v>
                </c:pt>
                <c:pt idx="4">
                  <c:v>0.12</c:v>
                </c:pt>
                <c:pt idx="5">
                  <c:v>0.13</c:v>
                </c:pt>
                <c:pt idx="6">
                  <c:v>1</c:v>
                </c:pt>
                <c:pt idx="7">
                  <c:v>1</c:v>
                </c:pt>
                <c:pt idx="8">
                  <c:v>0.52</c:v>
                </c:pt>
                <c:pt idx="9">
                  <c:v>1</c:v>
                </c:pt>
                <c:pt idx="10">
                  <c:v>1</c:v>
                </c:pt>
                <c:pt idx="11">
                  <c:v>0.12</c:v>
                </c:pt>
                <c:pt idx="12">
                  <c:v>0.36</c:v>
                </c:pt>
                <c:pt idx="13">
                  <c:v>0.36</c:v>
                </c:pt>
                <c:pt idx="14">
                  <c:v>1</c:v>
                </c:pt>
                <c:pt idx="15">
                  <c:v>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Sheet1!$C$2:$C$17</c15:f>
                <c15:dlblRangeCache>
                  <c:ptCount val="16"/>
                  <c:pt idx="1">
                    <c:v>87%</c:v>
                  </c:pt>
                  <c:pt idx="4">
                    <c:v>88%</c:v>
                  </c:pt>
                  <c:pt idx="5">
                    <c:v>87%</c:v>
                  </c:pt>
                  <c:pt idx="8">
                    <c:v>48%</c:v>
                  </c:pt>
                  <c:pt idx="11">
                    <c:v>88%</c:v>
                  </c:pt>
                  <c:pt idx="12">
                    <c:v>64%</c:v>
                  </c:pt>
                  <c:pt idx="13">
                    <c:v>64%</c:v>
                  </c:pt>
                </c15:dlblRangeCache>
              </c15:datalabelsRange>
            </c:ext>
            <c:ext xmlns:c16="http://schemas.microsoft.com/office/drawing/2014/chart" uri="{C3380CC4-5D6E-409C-BE32-E72D297353CC}">
              <c16:uniqueId val="{00000032-1EEA-4E9E-A05E-16308F5C3D26}"/>
            </c:ext>
          </c:extLst>
        </c:ser>
        <c:ser>
          <c:idx val="3"/>
          <c:order val="3"/>
          <c:tx>
            <c:strRef>
              <c:f>Sheet1!$E$1</c:f>
              <c:strCache>
                <c:ptCount val="1"/>
                <c:pt idx="0">
                  <c:v>gap</c:v>
                </c:pt>
              </c:strCache>
            </c:strRef>
          </c:tx>
          <c:spPr>
            <a:noFill/>
          </c:spPr>
          <c:invertIfNegative val="0"/>
          <c:val>
            <c:numRef>
              <c:f>Sheet1!$E$2:$E$17</c:f>
              <c:numCache>
                <c:formatCode>0%</c:formatCode>
                <c:ptCount val="16"/>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33-1EEA-4E9E-A05E-16308F5C3D26}"/>
            </c:ext>
          </c:extLst>
        </c:ser>
        <c:ser>
          <c:idx val="4"/>
          <c:order val="4"/>
          <c:tx>
            <c:strRef>
              <c:f>Sheet1!$F$1</c:f>
              <c:strCache>
                <c:ptCount val="1"/>
                <c:pt idx="0">
                  <c:v>label right bar</c:v>
                </c:pt>
              </c:strCache>
            </c:strRef>
          </c:tx>
          <c:spPr>
            <a:noFill/>
          </c:spPr>
          <c:invertIfNegative val="0"/>
          <c:dLbls>
            <c:dLbl>
              <c:idx val="0"/>
              <c:tx>
                <c:rich>
                  <a:bodyPr wrap="square" lIns="108000" tIns="19050" rIns="38100" bIns="19050" anchor="ctr">
                    <a:spAutoFit/>
                  </a:bodyPr>
                  <a:lstStyle/>
                  <a:p>
                    <a:pPr>
                      <a:defRPr sz="1000" b="1">
                        <a:solidFill>
                          <a:schemeClr val="tx1"/>
                        </a:solidFill>
                      </a:defRPr>
                    </a:pPr>
                    <a:fld id="{C3275A0C-DBF1-4498-AEF5-02A87A80C92E}" type="CELLRANGE">
                      <a:rPr lang="en-US"/>
                      <a:pPr>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34-1EEA-4E9E-A05E-16308F5C3D26}"/>
                </c:ext>
              </c:extLst>
            </c:dLbl>
            <c:dLbl>
              <c:idx val="1"/>
              <c:tx>
                <c:rich>
                  <a:bodyPr/>
                  <a:lstStyle/>
                  <a:p>
                    <a:fld id="{70AFA2C4-41A6-4A04-931D-BD1F5C038D0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1EEA-4E9E-A05E-16308F5C3D26}"/>
                </c:ext>
              </c:extLst>
            </c:dLbl>
            <c:dLbl>
              <c:idx val="2"/>
              <c:tx>
                <c:rich>
                  <a:bodyPr/>
                  <a:lstStyle/>
                  <a:p>
                    <a:fld id="{54F636A2-A105-4ABB-A8AC-3B07C0A76BA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1EEA-4E9E-A05E-16308F5C3D26}"/>
                </c:ext>
              </c:extLst>
            </c:dLbl>
            <c:dLbl>
              <c:idx val="3"/>
              <c:tx>
                <c:rich>
                  <a:bodyPr/>
                  <a:lstStyle/>
                  <a:p>
                    <a:fld id="{9A02C63D-1172-494C-B2E0-A2B461A4836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7-1EEA-4E9E-A05E-16308F5C3D26}"/>
                </c:ext>
              </c:extLst>
            </c:dLbl>
            <c:dLbl>
              <c:idx val="4"/>
              <c:tx>
                <c:rich>
                  <a:bodyPr/>
                  <a:lstStyle/>
                  <a:p>
                    <a:fld id="{5657117D-6475-44C7-8119-AEA1BF99076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8-1EEA-4E9E-A05E-16308F5C3D26}"/>
                </c:ext>
              </c:extLst>
            </c:dLbl>
            <c:dLbl>
              <c:idx val="5"/>
              <c:tx>
                <c:rich>
                  <a:bodyPr/>
                  <a:lstStyle/>
                  <a:p>
                    <a:fld id="{ED0C5E00-E4F1-4372-BFC8-22363683796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9-1EEA-4E9E-A05E-16308F5C3D26}"/>
                </c:ext>
              </c:extLst>
            </c:dLbl>
            <c:dLbl>
              <c:idx val="6"/>
              <c:tx>
                <c:rich>
                  <a:bodyPr/>
                  <a:lstStyle/>
                  <a:p>
                    <a:fld id="{D82619ED-F773-41F2-9723-B1E82773B699}"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A-1EEA-4E9E-A05E-16308F5C3D26}"/>
                </c:ext>
              </c:extLst>
            </c:dLbl>
            <c:dLbl>
              <c:idx val="7"/>
              <c:tx>
                <c:rich>
                  <a:bodyPr wrap="square" lIns="108000" tIns="19050" rIns="38100" bIns="19050" anchor="ctr">
                    <a:spAutoFit/>
                  </a:bodyPr>
                  <a:lstStyle/>
                  <a:p>
                    <a:pPr>
                      <a:defRPr sz="1000" b="1">
                        <a:solidFill>
                          <a:schemeClr val="tx1"/>
                        </a:solidFill>
                      </a:defRPr>
                    </a:pPr>
                    <a:fld id="{D443E66A-CAED-40D7-9D72-58F1CCE2234E}" type="CELLRANGE">
                      <a:rPr lang="en-GB"/>
                      <a:pPr>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3B-1EEA-4E9E-A05E-16308F5C3D26}"/>
                </c:ext>
              </c:extLst>
            </c:dLbl>
            <c:dLbl>
              <c:idx val="8"/>
              <c:tx>
                <c:rich>
                  <a:bodyPr/>
                  <a:lstStyle/>
                  <a:p>
                    <a:fld id="{D0E20D41-E583-486F-8914-BEA083B512F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C-1EEA-4E9E-A05E-16308F5C3D26}"/>
                </c:ext>
              </c:extLst>
            </c:dLbl>
            <c:dLbl>
              <c:idx val="9"/>
              <c:tx>
                <c:rich>
                  <a:bodyPr/>
                  <a:lstStyle/>
                  <a:p>
                    <a:fld id="{CE2AB72F-DFAC-410E-8B29-4FED2D58B5B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D-1EEA-4E9E-A05E-16308F5C3D26}"/>
                </c:ext>
              </c:extLst>
            </c:dLbl>
            <c:dLbl>
              <c:idx val="10"/>
              <c:tx>
                <c:rich>
                  <a:bodyPr/>
                  <a:lstStyle/>
                  <a:p>
                    <a:fld id="{625747F3-2603-4D65-B097-7D4B4A01AAD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E-1EEA-4E9E-A05E-16308F5C3D26}"/>
                </c:ext>
              </c:extLst>
            </c:dLbl>
            <c:dLbl>
              <c:idx val="11"/>
              <c:tx>
                <c:rich>
                  <a:bodyPr/>
                  <a:lstStyle/>
                  <a:p>
                    <a:fld id="{D7CB2FCC-7B18-4C1F-BD47-D3B2C4320FF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F-1EEA-4E9E-A05E-16308F5C3D26}"/>
                </c:ext>
              </c:extLst>
            </c:dLbl>
            <c:dLbl>
              <c:idx val="12"/>
              <c:tx>
                <c:rich>
                  <a:bodyPr/>
                  <a:lstStyle/>
                  <a:p>
                    <a:fld id="{9DF15333-5205-4455-A209-076C493CD4D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0-1EEA-4E9E-A05E-16308F5C3D26}"/>
                </c:ext>
              </c:extLst>
            </c:dLbl>
            <c:dLbl>
              <c:idx val="13"/>
              <c:tx>
                <c:rich>
                  <a:bodyPr/>
                  <a:lstStyle/>
                  <a:p>
                    <a:fld id="{3BCA18CB-24B5-476E-AD0C-79B4313A9C6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1-1EEA-4E9E-A05E-16308F5C3D26}"/>
                </c:ext>
              </c:extLst>
            </c:dLbl>
            <c:dLbl>
              <c:idx val="14"/>
              <c:tx>
                <c:rich>
                  <a:bodyPr/>
                  <a:lstStyle/>
                  <a:p>
                    <a:fld id="{60AB7A22-7263-452A-95B1-22AC94BAF44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2-1EEA-4E9E-A05E-16308F5C3D26}"/>
                </c:ext>
              </c:extLst>
            </c:dLbl>
            <c:dLbl>
              <c:idx val="15"/>
              <c:tx>
                <c:rich>
                  <a:bodyPr/>
                  <a:lstStyle/>
                  <a:p>
                    <a:fld id="{1153240F-21E0-4630-82E0-C218AA3DA46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3-1EEA-4E9E-A05E-16308F5C3D26}"/>
                </c:ext>
              </c:extLst>
            </c:dLbl>
            <c:spPr>
              <a:noFill/>
              <a:ln>
                <a:noFill/>
              </a:ln>
              <a:effectLst/>
            </c:spPr>
            <c:txPr>
              <a:bodyPr wrap="square" lIns="108000" tIns="19050" rIns="38100" bIns="19050" anchor="ctr">
                <a:spAutoFit/>
              </a:bodyPr>
              <a:lstStyle/>
              <a:p>
                <a:pPr>
                  <a:defRPr sz="1000">
                    <a:solidFill>
                      <a:schemeClr val="bg1"/>
                    </a:solidFill>
                  </a:defRPr>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15:showLeaderLines val="1"/>
              </c:ext>
            </c:extLst>
          </c:dLbls>
          <c:val>
            <c:numRef>
              <c:f>Sheet1!$F$2:$F$17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Sheet1!$I$2:$I$17</c15:f>
                <c15:dlblRangeCache>
                  <c:ptCount val="16"/>
                  <c:pt idx="0">
                    <c:v>Sexuality</c:v>
                  </c:pt>
                  <c:pt idx="1">
                    <c:v>Heterosexual or straight</c:v>
                  </c:pt>
                  <c:pt idx="2">
                    <c:v>Gay or lesbian</c:v>
                  </c:pt>
                  <c:pt idx="3">
                    <c:v>Bisexual</c:v>
                  </c:pt>
                  <c:pt idx="4">
                    <c:v>Other</c:v>
                  </c:pt>
                  <c:pt idx="5">
                    <c:v>Prefer not to say</c:v>
                  </c:pt>
                  <c:pt idx="7">
                    <c:v>Age</c:v>
                  </c:pt>
                  <c:pt idx="8">
                    <c:v>16 to 24</c:v>
                  </c:pt>
                  <c:pt idx="9">
                    <c:v>25 to 34</c:v>
                  </c:pt>
                  <c:pt idx="10">
                    <c:v>35 to 44</c:v>
                  </c:pt>
                  <c:pt idx="11">
                    <c:v>45 to 54</c:v>
                  </c:pt>
                  <c:pt idx="12">
                    <c:v>55 to 64</c:v>
                  </c:pt>
                  <c:pt idx="13">
                    <c:v>65 to 74</c:v>
                  </c:pt>
                  <c:pt idx="14">
                    <c:v>75 to 84</c:v>
                  </c:pt>
                  <c:pt idx="15">
                    <c:v>85 or over</c:v>
                  </c:pt>
                </c15:dlblRangeCache>
              </c15:datalabelsRange>
            </c:ext>
            <c:ext xmlns:c16="http://schemas.microsoft.com/office/drawing/2014/chart" uri="{C3380CC4-5D6E-409C-BE32-E72D297353CC}">
              <c16:uniqueId val="{00000044-1EEA-4E9E-A05E-16308F5C3D26}"/>
            </c:ext>
          </c:extLst>
        </c:ser>
        <c:ser>
          <c:idx val="5"/>
          <c:order val="5"/>
          <c:tx>
            <c:strRef>
              <c:f>Sheet1!$G$1</c:f>
              <c:strCache>
                <c:ptCount val="1"/>
                <c:pt idx="0">
                  <c:v>data right</c:v>
                </c:pt>
              </c:strCache>
            </c:strRef>
          </c:tx>
          <c:spPr>
            <a:solidFill>
              <a:srgbClr val="005EB8"/>
            </a:solidFill>
          </c:spPr>
          <c:invertIfNegative val="0"/>
          <c:val>
            <c:numRef>
              <c:f>Sheet1!$G$2:$G$17</c:f>
              <c:numCache>
                <c:formatCode>0%;;</c:formatCode>
                <c:ptCount val="16"/>
                <c:pt idx="0">
                  <c:v>0</c:v>
                </c:pt>
                <c:pt idx="1">
                  <c:v>0.88</c:v>
                </c:pt>
                <c:pt idx="2">
                  <c:v>0.94</c:v>
                </c:pt>
                <c:pt idx="3">
                  <c:v>0.8</c:v>
                </c:pt>
                <c:pt idx="4">
                  <c:v>0.63</c:v>
                </c:pt>
                <c:pt idx="5">
                  <c:v>0.79</c:v>
                </c:pt>
                <c:pt idx="7">
                  <c:v>0</c:v>
                </c:pt>
                <c:pt idx="8">
                  <c:v>0.75</c:v>
                </c:pt>
                <c:pt idx="9">
                  <c:v>0.82</c:v>
                </c:pt>
                <c:pt idx="10">
                  <c:v>0.89</c:v>
                </c:pt>
                <c:pt idx="11">
                  <c:v>0.86</c:v>
                </c:pt>
                <c:pt idx="12">
                  <c:v>0.9</c:v>
                </c:pt>
                <c:pt idx="13">
                  <c:v>0.91</c:v>
                </c:pt>
                <c:pt idx="14">
                  <c:v>0.92</c:v>
                </c:pt>
                <c:pt idx="15">
                  <c:v>0.92</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5-1EEA-4E9E-A05E-16308F5C3D26}"/>
            </c:ext>
          </c:extLst>
        </c:ser>
        <c:ser>
          <c:idx val="6"/>
          <c:order val="6"/>
          <c:tx>
            <c:strRef>
              <c:f>Sheet1!$H$1</c:f>
              <c:strCache>
                <c:ptCount val="1"/>
                <c:pt idx="0">
                  <c:v>to 100% right</c:v>
                </c:pt>
              </c:strCache>
            </c:strRef>
          </c:tx>
          <c:spPr>
            <a:solidFill>
              <a:schemeClr val="bg1">
                <a:lumMod val="85000"/>
              </a:schemeClr>
            </a:solidFill>
          </c:spPr>
          <c:invertIfNegative val="0"/>
          <c:dPt>
            <c:idx val="0"/>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7-1EEA-4E9E-A05E-16308F5C3D26}"/>
              </c:ext>
            </c:extLst>
          </c:dPt>
          <c:dPt>
            <c:idx val="1"/>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9-1EEA-4E9E-A05E-16308F5C3D26}"/>
              </c:ext>
            </c:extLst>
          </c:dPt>
          <c:dPt>
            <c:idx val="2"/>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B-1EEA-4E9E-A05E-16308F5C3D26}"/>
              </c:ext>
            </c:extLst>
          </c:dPt>
          <c:dPt>
            <c:idx val="3"/>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D-1EEA-4E9E-A05E-16308F5C3D26}"/>
              </c:ext>
            </c:extLst>
          </c:dPt>
          <c:dPt>
            <c:idx val="4"/>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F-1EEA-4E9E-A05E-16308F5C3D26}"/>
              </c:ext>
            </c:extLst>
          </c:dPt>
          <c:dPt>
            <c:idx val="5"/>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1-1EEA-4E9E-A05E-16308F5C3D26}"/>
              </c:ext>
            </c:extLst>
          </c:dPt>
          <c:dPt>
            <c:idx val="6"/>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3-1EEA-4E9E-A05E-16308F5C3D26}"/>
              </c:ext>
            </c:extLst>
          </c:dPt>
          <c:dPt>
            <c:idx val="7"/>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5-1EEA-4E9E-A05E-16308F5C3D26}"/>
              </c:ext>
            </c:extLst>
          </c:dPt>
          <c:dPt>
            <c:idx val="8"/>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7-1EEA-4E9E-A05E-16308F5C3D26}"/>
              </c:ext>
            </c:extLst>
          </c:dPt>
          <c:dPt>
            <c:idx val="9"/>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9-1EEA-4E9E-A05E-16308F5C3D26}"/>
              </c:ext>
            </c:extLst>
          </c:dPt>
          <c:dPt>
            <c:idx val="10"/>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B-1EEA-4E9E-A05E-16308F5C3D26}"/>
              </c:ext>
            </c:extLst>
          </c:dPt>
          <c:dPt>
            <c:idx val="11"/>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D-1EEA-4E9E-A05E-16308F5C3D26}"/>
              </c:ext>
            </c:extLst>
          </c:dPt>
          <c:dPt>
            <c:idx val="12"/>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F-1EEA-4E9E-A05E-16308F5C3D26}"/>
              </c:ext>
            </c:extLst>
          </c:dPt>
          <c:dPt>
            <c:idx val="13"/>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61-1EEA-4E9E-A05E-16308F5C3D26}"/>
              </c:ext>
            </c:extLst>
          </c:dPt>
          <c:dPt>
            <c:idx val="14"/>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63-1EEA-4E9E-A05E-16308F5C3D26}"/>
              </c:ext>
            </c:extLst>
          </c:dPt>
          <c:dPt>
            <c:idx val="15"/>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65-1EEA-4E9E-A05E-16308F5C3D26}"/>
              </c:ext>
            </c:extLst>
          </c:dPt>
          <c:dLbls>
            <c:dLbl>
              <c:idx val="0"/>
              <c:tx>
                <c:rich>
                  <a:bodyPr/>
                  <a:lstStyle/>
                  <a:p>
                    <a:fld id="{F9B3A797-55FF-440F-9CD5-6976B4914526}"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7-1EEA-4E9E-A05E-16308F5C3D26}"/>
                </c:ext>
              </c:extLst>
            </c:dLbl>
            <c:dLbl>
              <c:idx val="1"/>
              <c:tx>
                <c:rich>
                  <a:bodyPr/>
                  <a:lstStyle/>
                  <a:p>
                    <a:fld id="{97646B47-8145-41A6-B7AE-874311B2124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9-1EEA-4E9E-A05E-16308F5C3D26}"/>
                </c:ext>
              </c:extLst>
            </c:dLbl>
            <c:dLbl>
              <c:idx val="2"/>
              <c:tx>
                <c:rich>
                  <a:bodyPr/>
                  <a:lstStyle/>
                  <a:p>
                    <a:fld id="{B939C56C-055C-4BD7-8927-271F5159A5A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B-1EEA-4E9E-A05E-16308F5C3D26}"/>
                </c:ext>
              </c:extLst>
            </c:dLbl>
            <c:dLbl>
              <c:idx val="3"/>
              <c:tx>
                <c:rich>
                  <a:bodyPr/>
                  <a:lstStyle/>
                  <a:p>
                    <a:fld id="{3FC58E25-6839-4685-BDFA-CF6850E1165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D-1EEA-4E9E-A05E-16308F5C3D26}"/>
                </c:ext>
              </c:extLst>
            </c:dLbl>
            <c:dLbl>
              <c:idx val="4"/>
              <c:tx>
                <c:rich>
                  <a:bodyPr/>
                  <a:lstStyle/>
                  <a:p>
                    <a:fld id="{7D666224-47BB-4FCC-B16B-5D61711B298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F-1EEA-4E9E-A05E-16308F5C3D26}"/>
                </c:ext>
              </c:extLst>
            </c:dLbl>
            <c:dLbl>
              <c:idx val="5"/>
              <c:tx>
                <c:rich>
                  <a:bodyPr/>
                  <a:lstStyle/>
                  <a:p>
                    <a:fld id="{4AC00F94-3475-4487-9287-C9AEC06B652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1-1EEA-4E9E-A05E-16308F5C3D26}"/>
                </c:ext>
              </c:extLst>
            </c:dLbl>
            <c:dLbl>
              <c:idx val="6"/>
              <c:tx>
                <c:rich>
                  <a:bodyPr/>
                  <a:lstStyle/>
                  <a:p>
                    <a:fld id="{4EFE43E9-1BC8-47F3-8B73-7CDF5B1D3EC2}"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3-1EEA-4E9E-A05E-16308F5C3D26}"/>
                </c:ext>
              </c:extLst>
            </c:dLbl>
            <c:dLbl>
              <c:idx val="7"/>
              <c:tx>
                <c:rich>
                  <a:bodyPr/>
                  <a:lstStyle/>
                  <a:p>
                    <a:fld id="{D6EB2164-8221-4AA6-B529-C7720393A421}"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5-1EEA-4E9E-A05E-16308F5C3D26}"/>
                </c:ext>
              </c:extLst>
            </c:dLbl>
            <c:dLbl>
              <c:idx val="8"/>
              <c:tx>
                <c:rich>
                  <a:bodyPr/>
                  <a:lstStyle/>
                  <a:p>
                    <a:fld id="{6BDF5964-1A6A-4F2A-8C60-83DEBDA824B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1EEA-4E9E-A05E-16308F5C3D26}"/>
                </c:ext>
              </c:extLst>
            </c:dLbl>
            <c:dLbl>
              <c:idx val="9"/>
              <c:tx>
                <c:rich>
                  <a:bodyPr/>
                  <a:lstStyle/>
                  <a:p>
                    <a:fld id="{DDF5222E-4700-40BF-BA98-5891D5A6B61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9-1EEA-4E9E-A05E-16308F5C3D26}"/>
                </c:ext>
              </c:extLst>
            </c:dLbl>
            <c:dLbl>
              <c:idx val="10"/>
              <c:tx>
                <c:rich>
                  <a:bodyPr/>
                  <a:lstStyle/>
                  <a:p>
                    <a:fld id="{5A102352-C5FA-468C-9845-C2C41885E13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B-1EEA-4E9E-A05E-16308F5C3D26}"/>
                </c:ext>
              </c:extLst>
            </c:dLbl>
            <c:dLbl>
              <c:idx val="11"/>
              <c:tx>
                <c:rich>
                  <a:bodyPr/>
                  <a:lstStyle/>
                  <a:p>
                    <a:fld id="{12CCF094-B867-4D1A-B250-CE1D48A0D5C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D-1EEA-4E9E-A05E-16308F5C3D26}"/>
                </c:ext>
              </c:extLst>
            </c:dLbl>
            <c:dLbl>
              <c:idx val="12"/>
              <c:tx>
                <c:rich>
                  <a:bodyPr/>
                  <a:lstStyle/>
                  <a:p>
                    <a:fld id="{0E65DF67-6A98-4A2B-B24C-CDE91E02218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F-1EEA-4E9E-A05E-16308F5C3D26}"/>
                </c:ext>
              </c:extLst>
            </c:dLbl>
            <c:dLbl>
              <c:idx val="13"/>
              <c:tx>
                <c:rich>
                  <a:bodyPr/>
                  <a:lstStyle/>
                  <a:p>
                    <a:fld id="{95CBCF10-8618-4BDD-9CFB-DC86C28989F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1-1EEA-4E9E-A05E-16308F5C3D26}"/>
                </c:ext>
              </c:extLst>
            </c:dLbl>
            <c:dLbl>
              <c:idx val="14"/>
              <c:tx>
                <c:rich>
                  <a:bodyPr/>
                  <a:lstStyle/>
                  <a:p>
                    <a:fld id="{A0915FE7-FB06-47B3-833C-8A9269371C0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3-1EEA-4E9E-A05E-16308F5C3D26}"/>
                </c:ext>
              </c:extLst>
            </c:dLbl>
            <c:dLbl>
              <c:idx val="15"/>
              <c:tx>
                <c:rich>
                  <a:bodyPr/>
                  <a:lstStyle/>
                  <a:p>
                    <a:fld id="{FE338B5A-DC57-4B91-B7E6-10EF50CDDBF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5-1EEA-4E9E-A05E-16308F5C3D26}"/>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DataLabelsRange val="1"/>
                <c15:showLeaderLines val="0"/>
              </c:ext>
            </c:extLst>
          </c:dLbls>
          <c:val>
            <c:numRef>
              <c:f>Sheet1!$H$2:$H$17</c:f>
              <c:numCache>
                <c:formatCode>0%</c:formatCode>
                <c:ptCount val="16"/>
                <c:pt idx="0">
                  <c:v>1</c:v>
                </c:pt>
                <c:pt idx="1">
                  <c:v>0.12</c:v>
                </c:pt>
                <c:pt idx="2">
                  <c:v>6.0000000000000053E-2</c:v>
                </c:pt>
                <c:pt idx="3">
                  <c:v>0.19999999999999996</c:v>
                </c:pt>
                <c:pt idx="4">
                  <c:v>0.37</c:v>
                </c:pt>
                <c:pt idx="5">
                  <c:v>0.20999999999999996</c:v>
                </c:pt>
                <c:pt idx="6">
                  <c:v>1</c:v>
                </c:pt>
                <c:pt idx="7">
                  <c:v>1</c:v>
                </c:pt>
                <c:pt idx="8">
                  <c:v>0.25</c:v>
                </c:pt>
                <c:pt idx="9">
                  <c:v>0.18000000000000005</c:v>
                </c:pt>
                <c:pt idx="10">
                  <c:v>0.10999999999999999</c:v>
                </c:pt>
                <c:pt idx="11">
                  <c:v>0.14000000000000001</c:v>
                </c:pt>
                <c:pt idx="12">
                  <c:v>9.9999999999999978E-2</c:v>
                </c:pt>
                <c:pt idx="13">
                  <c:v>8.9999999999999969E-2</c:v>
                </c:pt>
                <c:pt idx="14">
                  <c:v>7.999999999999996E-2</c:v>
                </c:pt>
                <c:pt idx="15">
                  <c:v>7.999999999999996E-2</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Sheet1!$G$2:$G$17</c15:f>
                <c15:dlblRangeCache>
                  <c:ptCount val="16"/>
                  <c:pt idx="1">
                    <c:v>88%</c:v>
                  </c:pt>
                  <c:pt idx="2">
                    <c:v>94%</c:v>
                  </c:pt>
                  <c:pt idx="3">
                    <c:v>80%</c:v>
                  </c:pt>
                  <c:pt idx="4">
                    <c:v>63%</c:v>
                  </c:pt>
                  <c:pt idx="5">
                    <c:v>79%</c:v>
                  </c:pt>
                  <c:pt idx="8">
                    <c:v>75%</c:v>
                  </c:pt>
                  <c:pt idx="9">
                    <c:v>82%</c:v>
                  </c:pt>
                  <c:pt idx="10">
                    <c:v>89%</c:v>
                  </c:pt>
                  <c:pt idx="11">
                    <c:v>86%</c:v>
                  </c:pt>
                  <c:pt idx="12">
                    <c:v>90%</c:v>
                  </c:pt>
                  <c:pt idx="13">
                    <c:v>91%</c:v>
                  </c:pt>
                  <c:pt idx="14">
                    <c:v>92%</c:v>
                  </c:pt>
                  <c:pt idx="15">
                    <c:v>92%</c:v>
                  </c:pt>
                </c15:dlblRangeCache>
              </c15:datalabelsRange>
            </c:ext>
            <c:ext xmlns:c16="http://schemas.microsoft.com/office/drawing/2014/chart" uri="{C3380CC4-5D6E-409C-BE32-E72D297353CC}">
              <c16:uniqueId val="{00000066-1EEA-4E9E-A05E-16308F5C3D26}"/>
            </c:ext>
          </c:extLst>
        </c:ser>
        <c:dLbls>
          <c:showLegendKey val="0"/>
          <c:showVal val="0"/>
          <c:showCatName val="0"/>
          <c:showSerName val="0"/>
          <c:showPercent val="0"/>
          <c:showBubbleSize val="0"/>
        </c:dLbls>
        <c:gapWidth val="0"/>
        <c:overlap val="95"/>
        <c:axId val="489861624"/>
        <c:axId val="489864576"/>
        <c:extLst xmlns:mc="http://schemas.openxmlformats.org/markup-compatibility/2006" xmlns:c14="http://schemas.microsoft.com/office/drawing/2007/8/2/chart" xmlns:c15="http://schemas.microsoft.com/office/drawing/2012/chart" xmlns:c16="http://schemas.microsoft.com/office/drawing/2014/chart"/>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legend>
      <c:legendPos val="r"/>
      <c:layout>
        <c:manualLayout>
          <c:xMode val="edge"/>
          <c:yMode val="edge"/>
          <c:x val="0.99329337323964495"/>
          <c:y val="0.70369552204134878"/>
          <c:w val="4.4298515703922407E-3"/>
          <c:h val="9.6032199846326737E-3"/>
        </c:manualLayout>
      </c:layout>
      <c:overlay val="0"/>
    </c:legend>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8EA-4DB9-B682-FC494797289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300200"/>
    </a:solidFill>
  </c:spPr>
  <c:txPr>
    <a:bodyPr/>
    <a:lstStyle/>
    <a:p>
      <a:pPr>
        <a:defRPr sz="1800"/>
      </a:pPr>
      <a:endParaRPr lang="en-US"/>
    </a:p>
  </c:txPr>
  <c:externalData r:id="rId1">
    <c:autoUpdate val="0"/>
  </c:externalData>
</c:chartSpace>
</file>

<file path=ppt/charts/chart1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45505346864901"/>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Pt>
            <c:idx val="4"/>
            <c:invertIfNegative val="0"/>
            <c:bubble3D val="0"/>
            <c:spPr>
              <a:solidFill>
                <a:srgbClr val="003087"/>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FF54-4ADE-AAB5-3FFF450EF981}"/>
              </c:ext>
            </c:extLst>
          </c:dPt>
          <c:dPt>
            <c:idx val="10"/>
            <c:invertIfNegative val="0"/>
            <c:bubble3D val="0"/>
            <c:spPr>
              <a:solidFill>
                <a:schemeClr val="accent1">
                  <a:lumMod val="10000"/>
                  <a:lumOff val="90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FF54-4ADE-AAB5-3FFF450EF981}"/>
              </c:ext>
            </c:extLst>
          </c:dPt>
          <c:dLbls>
            <c:dLbl>
              <c:idx val="0"/>
              <c:tx>
                <c:rich>
                  <a:bodyPr wrap="none" lIns="108000" tIns="19050" rIns="38100" bIns="19050" anchor="ctr">
                    <a:spAutoFit/>
                  </a:bodyPr>
                  <a:lstStyle/>
                  <a:p>
                    <a:pPr>
                      <a:defRPr sz="1000" b="1">
                        <a:solidFill>
                          <a:schemeClr val="tx1"/>
                        </a:solidFill>
                      </a:defRPr>
                    </a:pPr>
                    <a:fld id="{B4024B69-CF6D-4A9F-B754-0FB316644BCC}"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FF54-4ADE-AAB5-3FFF450EF981}"/>
                </c:ext>
              </c:extLst>
            </c:dLbl>
            <c:dLbl>
              <c:idx val="1"/>
              <c:tx>
                <c:rich>
                  <a:bodyPr/>
                  <a:lstStyle/>
                  <a:p>
                    <a:fld id="{D9B43A65-49EC-4267-8E4B-162055D39CB0}"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01-FF54-4ADE-AAB5-3FFF450EF981}"/>
                </c:ext>
              </c:extLst>
            </c:dLbl>
            <c:dLbl>
              <c:idx val="2"/>
              <c:tx>
                <c:rich>
                  <a:bodyPr/>
                  <a:lstStyle/>
                  <a:p>
                    <a:fld id="{9F85E1FD-FA92-4ED0-9295-A939370B8470}"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02-FF54-4ADE-AAB5-3FFF450EF981}"/>
                </c:ext>
              </c:extLst>
            </c:dLbl>
            <c:dLbl>
              <c:idx val="3"/>
              <c:tx>
                <c:rich>
                  <a:bodyPr wrap="none" lIns="108000" tIns="19050" rIns="38100" bIns="19050" anchor="ctr">
                    <a:spAutoFit/>
                  </a:bodyPr>
                  <a:lstStyle/>
                  <a:p>
                    <a:pPr>
                      <a:defRPr sz="1000" b="1">
                        <a:solidFill>
                          <a:schemeClr val="tx1"/>
                        </a:solidFill>
                      </a:defRPr>
                    </a:pPr>
                    <a:fld id="{A9E7FD10-7343-4E44-8CB2-AB659D38B250}"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FF54-4ADE-AAB5-3FFF450EF981}"/>
                </c:ext>
              </c:extLst>
            </c:dLbl>
            <c:dLbl>
              <c:idx val="4"/>
              <c:layout>
                <c:manualLayout>
                  <c:x val="1.1763704414603333E-3"/>
                  <c:y val="2.2336186408877294E-7"/>
                </c:manualLayout>
              </c:layout>
              <c:tx>
                <c:rich>
                  <a:bodyPr wrap="none" lIns="108000" tIns="19050" rIns="38100" bIns="19050" anchor="ctr">
                    <a:spAutoFit/>
                  </a:bodyPr>
                  <a:lstStyle/>
                  <a:p>
                    <a:pPr>
                      <a:defRPr sz="1000">
                        <a:solidFill>
                          <a:schemeClr val="tx1"/>
                        </a:solidFill>
                      </a:defRPr>
                    </a:pPr>
                    <a:fld id="{3B90BFF9-9EF7-4F08-A2FE-0DCE312F4C8D}" type="CELLRANGE">
                      <a:rPr lang="en-US"/>
                      <a:pPr>
                        <a:defRPr sz="1000">
                          <a:solidFill>
                            <a:schemeClr val="tx1"/>
                          </a:solidFill>
                        </a:defRPr>
                      </a:pPr>
                      <a:t>[CELLRANGE]</a:t>
                    </a:fld>
                    <a:endParaRPr lang="en-GB"/>
                  </a:p>
                </c:rich>
              </c:tx>
              <c:spPr>
                <a:noFill/>
                <a:ln>
                  <a:noFill/>
                </a:ln>
                <a:effectLst/>
              </c:spPr>
              <c:dLblPos val="ctr"/>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4-FF54-4ADE-AAB5-3FFF450EF981}"/>
                </c:ext>
              </c:extLst>
            </c:dLbl>
            <c:dLbl>
              <c:idx val="5"/>
              <c:tx>
                <c:rich>
                  <a:bodyPr wrap="none" lIns="108000" tIns="19050" rIns="38100" bIns="19050" anchor="ctr">
                    <a:spAutoFit/>
                  </a:bodyPr>
                  <a:lstStyle/>
                  <a:p>
                    <a:pPr>
                      <a:defRPr sz="900">
                        <a:solidFill>
                          <a:schemeClr val="bg1"/>
                        </a:solidFill>
                      </a:defRPr>
                    </a:pPr>
                    <a:fld id="{BC973D3A-A5E0-45C3-A378-ED68C01D2FC4}"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5-FF54-4ADE-AAB5-3FFF450EF981}"/>
                </c:ext>
              </c:extLst>
            </c:dLbl>
            <c:dLbl>
              <c:idx val="6"/>
              <c:tx>
                <c:rich>
                  <a:bodyPr wrap="none" lIns="108000" tIns="19050" rIns="38100" bIns="19050" anchor="ctr">
                    <a:spAutoFit/>
                  </a:bodyPr>
                  <a:lstStyle/>
                  <a:p>
                    <a:pPr>
                      <a:defRPr sz="900">
                        <a:solidFill>
                          <a:schemeClr val="bg1"/>
                        </a:solidFill>
                      </a:defRPr>
                    </a:pPr>
                    <a:fld id="{FA73EF8D-C707-4D9D-8F00-85240251DB1A}"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6-FF54-4ADE-AAB5-3FFF450EF981}"/>
                </c:ext>
              </c:extLst>
            </c:dLbl>
            <c:dLbl>
              <c:idx val="7"/>
              <c:tx>
                <c:rich>
                  <a:bodyPr wrap="none" lIns="108000" tIns="19050" rIns="38100" bIns="19050" anchor="ctr">
                    <a:spAutoFit/>
                  </a:bodyPr>
                  <a:lstStyle/>
                  <a:p>
                    <a:pPr>
                      <a:defRPr sz="900">
                        <a:solidFill>
                          <a:schemeClr val="tx1"/>
                        </a:solidFill>
                      </a:defRPr>
                    </a:pPr>
                    <a:fld id="{4D6B2BE7-8AEC-4A70-8E1F-9ECF0C5569B7}" type="CELLRANGE">
                      <a:rPr lang="en-GB"/>
                      <a:pPr>
                        <a:defRPr sz="90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7-FF54-4ADE-AAB5-3FFF450EF981}"/>
                </c:ext>
              </c:extLst>
            </c:dLbl>
            <c:dLbl>
              <c:idx val="8"/>
              <c:tx>
                <c:rich>
                  <a:bodyPr wrap="none" lIns="108000" tIns="19050" rIns="38100" bIns="19050" anchor="ctr">
                    <a:spAutoFit/>
                  </a:bodyPr>
                  <a:lstStyle/>
                  <a:p>
                    <a:pPr>
                      <a:defRPr sz="900">
                        <a:solidFill>
                          <a:schemeClr val="tx1"/>
                        </a:solidFill>
                      </a:defRPr>
                    </a:pPr>
                    <a:fld id="{6B7B33D6-19AA-48A2-950F-8BBBAB196B4B}" type="CELLRANGE">
                      <a:rPr lang="en-GB"/>
                      <a:pPr>
                        <a:defRPr sz="90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8-FF54-4ADE-AAB5-3FFF450EF981}"/>
                </c:ext>
              </c:extLst>
            </c:dLbl>
            <c:dLbl>
              <c:idx val="9"/>
              <c:tx>
                <c:rich>
                  <a:bodyPr wrap="none" lIns="108000" tIns="19050" rIns="38100" bIns="19050" anchor="ctr">
                    <a:spAutoFit/>
                  </a:bodyPr>
                  <a:lstStyle/>
                  <a:p>
                    <a:pPr>
                      <a:defRPr sz="900" b="0">
                        <a:solidFill>
                          <a:schemeClr val="tx1"/>
                        </a:solidFill>
                      </a:defRPr>
                    </a:pPr>
                    <a:fld id="{55D55860-98ED-4733-BBFD-0A69FE3750B9}" type="CELLRANGE">
                      <a:rPr lang="en-GB"/>
                      <a:pPr>
                        <a:defRPr sz="900" b="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9-FF54-4ADE-AAB5-3FFF450EF981}"/>
                </c:ext>
              </c:extLst>
            </c:dLbl>
            <c:dLbl>
              <c:idx val="10"/>
              <c:layout>
                <c:manualLayout>
                  <c:x val="0"/>
                  <c:y val="-2.8362489501991346E-3"/>
                </c:manualLayout>
              </c:layout>
              <c:tx>
                <c:rich>
                  <a:bodyPr wrap="none" lIns="108000" tIns="19050" rIns="38100" bIns="19050" anchor="ctr">
                    <a:spAutoFit/>
                  </a:bodyPr>
                  <a:lstStyle/>
                  <a:p>
                    <a:pPr>
                      <a:defRPr sz="1000">
                        <a:solidFill>
                          <a:schemeClr val="tx1"/>
                        </a:solidFill>
                      </a:defRPr>
                    </a:pPr>
                    <a:fld id="{8F2B2B88-E001-417E-A4CC-13630808DBB7}" type="CELLRANGE">
                      <a:rPr lang="en-US"/>
                      <a:pPr>
                        <a:defRPr sz="1000">
                          <a:solidFill>
                            <a:schemeClr val="tx1"/>
                          </a:solidFill>
                        </a:defRPr>
                      </a:pPr>
                      <a:t>[CELLRANGE]</a:t>
                    </a:fld>
                    <a:endParaRPr lang="en-GB"/>
                  </a:p>
                </c:rich>
              </c:tx>
              <c:spPr>
                <a:noFill/>
                <a:ln>
                  <a:noFill/>
                </a:ln>
                <a:effectLst/>
              </c:spPr>
              <c:dLblPos val="ctr"/>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A-FF54-4ADE-AAB5-3FFF450EF981}"/>
                </c:ext>
              </c:extLst>
            </c:dLbl>
            <c:dLbl>
              <c:idx val="11"/>
              <c:tx>
                <c:rich>
                  <a:bodyPr/>
                  <a:lstStyle/>
                  <a:p>
                    <a:fld id="{0F6548AD-961C-42C5-BD9D-B1A4089B9676}"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0B-FF54-4ADE-AAB5-3FFF450EF981}"/>
                </c:ext>
              </c:extLst>
            </c:dLbl>
            <c:dLbl>
              <c:idx val="12"/>
              <c:tx>
                <c:rich>
                  <a:bodyPr wrap="none" lIns="108000" tIns="19050" rIns="38100" bIns="19050" anchor="ctr">
                    <a:spAutoFit/>
                  </a:bodyPr>
                  <a:lstStyle/>
                  <a:p>
                    <a:pPr>
                      <a:defRPr sz="1000" b="1">
                        <a:solidFill>
                          <a:schemeClr val="tx1"/>
                        </a:solidFill>
                      </a:defRPr>
                    </a:pPr>
                    <a:r>
                      <a:rPr lang="en-US" baseline="0" dirty="0"/>
                      <a:t>Disability</a:t>
                    </a:r>
                    <a:r>
                      <a:rPr lang="en-US" baseline="30000" dirty="0"/>
                      <a:t>2</a:t>
                    </a:r>
                    <a:endParaRPr lang="en-US" dirty="0"/>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0C-FF54-4ADE-AAB5-3FFF450EF981}"/>
                </c:ext>
              </c:extLst>
            </c:dLbl>
            <c:dLbl>
              <c:idx val="13"/>
              <c:tx>
                <c:rich>
                  <a:bodyPr wrap="none" lIns="108000" tIns="19050" rIns="38100" bIns="19050" anchor="ctr">
                    <a:spAutoFit/>
                  </a:bodyPr>
                  <a:lstStyle/>
                  <a:p>
                    <a:pPr>
                      <a:defRPr sz="900">
                        <a:solidFill>
                          <a:schemeClr val="bg1"/>
                        </a:solidFill>
                      </a:defRPr>
                    </a:pPr>
                    <a:fld id="{FEEE3CBF-1976-46D1-A939-15307D061777}"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D-FF54-4ADE-AAB5-3FFF450EF981}"/>
                </c:ext>
              </c:extLst>
            </c:dLbl>
            <c:dLbl>
              <c:idx val="14"/>
              <c:tx>
                <c:rich>
                  <a:bodyPr wrap="none" lIns="108000" tIns="19050" rIns="38100" bIns="19050" anchor="ctr">
                    <a:spAutoFit/>
                  </a:bodyPr>
                  <a:lstStyle/>
                  <a:p>
                    <a:pPr>
                      <a:defRPr sz="900">
                        <a:solidFill>
                          <a:schemeClr val="bg1"/>
                        </a:solidFill>
                      </a:defRPr>
                    </a:pPr>
                    <a:fld id="{FAC7C3DF-B204-42EF-91C0-CE68F0C15E67}" type="CELLRANGE">
                      <a:rPr lang="en-US"/>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E-FF54-4ADE-AAB5-3FFF450EF981}"/>
                </c:ext>
              </c:extLst>
            </c:dLbl>
            <c:dLbl>
              <c:idx val="15"/>
              <c:tx>
                <c:rich>
                  <a:bodyPr/>
                  <a:lstStyle/>
                  <a:p>
                    <a:fld id="{59B268DA-5F1E-4B2C-87B5-FC0041F69349}"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0F-FF54-4ADE-AAB5-3FFF450EF981}"/>
                </c:ext>
              </c:extLst>
            </c:dLbl>
            <c:dLbl>
              <c:idx val="16"/>
              <c:tx>
                <c:rich>
                  <a:bodyPr/>
                  <a:lstStyle/>
                  <a:p>
                    <a:fld id="{36D096AF-3C12-451A-ACA6-4385314A09F5}"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4-FF54-4ADE-AAB5-3FFF450EF981}"/>
                </c:ext>
              </c:extLst>
            </c:dLbl>
            <c:dLbl>
              <c:idx val="17"/>
              <c:tx>
                <c:rich>
                  <a:bodyPr/>
                  <a:lstStyle/>
                  <a:p>
                    <a:fld id="{E389E7F4-2E1D-421F-8E31-277CB2189C86}"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5-FF54-4ADE-AAB5-3FFF450EF981}"/>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Sheet1!$B$2:$B$19</c:f>
              <c:numCache>
                <c:formatCode>0%</c:formatCode>
                <c:ptCount val="18"/>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pt idx="17">
                  <c:v>0.01</c:v>
                </c:pt>
              </c:numCache>
            </c:numRef>
          </c:val>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02D57815-91ED-43cb-92C2-25804820EDAC}">
              <c15:datalabelsRange>
                <c15:f>Sheet1!$A$2:$A$19</c15:f>
                <c15:dlblRangeCache>
                  <c:ptCount val="18"/>
                  <c:pt idx="0">
                    <c:v>All patients (ICS)</c:v>
                  </c:pt>
                  <c:pt idx="3">
                    <c:v>IMD deprivation quintiles</c:v>
                  </c:pt>
                  <c:pt idx="4">
                    <c:v>Most Deprived</c:v>
                  </c:pt>
                  <c:pt idx="5">
                    <c:v>1</c:v>
                  </c:pt>
                  <c:pt idx="6">
                    <c:v>2</c:v>
                  </c:pt>
                  <c:pt idx="7">
                    <c:v>3</c:v>
                  </c:pt>
                  <c:pt idx="8">
                    <c:v>4</c:v>
                  </c:pt>
                  <c:pt idx="9">
                    <c:v>5</c:v>
                  </c:pt>
                  <c:pt idx="10">
                    <c:v>Least Deprived</c:v>
                  </c:pt>
                  <c:pt idx="12">
                    <c:v>Disability2</c:v>
                  </c:pt>
                  <c:pt idx="13">
                    <c:v>Yes</c:v>
                  </c:pt>
                </c15:dlblRangeCache>
              </c15:datalabelsRange>
            </c:ext>
            <c:ext xmlns:c16="http://schemas.microsoft.com/office/drawing/2014/chart" uri="{C3380CC4-5D6E-409C-BE32-E72D297353CC}">
              <c16:uniqueId val="{00000010-FF54-4ADE-AAB5-3FFF450EF981}"/>
            </c:ext>
          </c:extLst>
        </c:ser>
        <c:ser>
          <c:idx val="1"/>
          <c:order val="1"/>
          <c:tx>
            <c:strRef>
              <c:f>Sheet1!$C$1</c:f>
              <c:strCache>
                <c:ptCount val="1"/>
                <c:pt idx="0">
                  <c:v>data left</c:v>
                </c:pt>
              </c:strCache>
            </c:strRef>
          </c:tx>
          <c:spPr>
            <a:solidFill>
              <a:srgbClr val="216AA4"/>
            </a:solidFill>
          </c:spPr>
          <c:invertIfNegative val="0"/>
          <c:dPt>
            <c:idx val="1"/>
            <c:invertIfNegative val="0"/>
            <c:bubble3D val="0"/>
            <c:spPr>
              <a:solidFill>
                <a:srgbClr val="41B6E6"/>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2-FF54-4ADE-AAB5-3FFF450EF981}"/>
              </c:ext>
            </c:extLst>
          </c:dPt>
          <c:dPt>
            <c:idx val="4"/>
            <c:invertIfNegative val="0"/>
            <c:bubble3D val="0"/>
            <c:spPr>
              <a:solidFill>
                <a:schemeClr val="accent4"/>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4-FF54-4ADE-AAB5-3FFF450EF981}"/>
              </c:ext>
            </c:extLst>
          </c:dPt>
          <c:dPt>
            <c:idx val="5"/>
            <c:invertIfNegative val="0"/>
            <c:bubble3D val="0"/>
            <c:spPr>
              <a:solidFill>
                <a:srgbClr val="003087"/>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6-FF54-4ADE-AAB5-3FFF450EF981}"/>
              </c:ext>
            </c:extLst>
          </c:dPt>
          <c:dPt>
            <c:idx val="6"/>
            <c:invertIfNegative val="0"/>
            <c:bubble3D val="0"/>
            <c:spPr>
              <a:solidFill>
                <a:srgbClr val="005EB8"/>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D-FF54-4ADE-AAB5-3FFF450EF981}"/>
              </c:ext>
            </c:extLst>
          </c:dPt>
          <c:dPt>
            <c:idx val="7"/>
            <c:invertIfNegative val="0"/>
            <c:bubble3D val="0"/>
            <c:spPr>
              <a:solidFill>
                <a:srgbClr val="41B6E6"/>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E-FF54-4ADE-AAB5-3FFF450EF981}"/>
              </c:ext>
            </c:extLst>
          </c:dPt>
          <c:dPt>
            <c:idx val="8"/>
            <c:invertIfNegative val="0"/>
            <c:bubble3D val="0"/>
            <c:spPr>
              <a:solidFill>
                <a:schemeClr val="accent1">
                  <a:lumMod val="25000"/>
                  <a:lumOff val="7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C-FF54-4ADE-AAB5-3FFF450EF981}"/>
              </c:ext>
            </c:extLst>
          </c:dPt>
          <c:dPt>
            <c:idx val="9"/>
            <c:invertIfNegative val="0"/>
            <c:bubble3D val="0"/>
            <c:spPr>
              <a:solidFill>
                <a:schemeClr val="accent1">
                  <a:lumMod val="10000"/>
                  <a:lumOff val="90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F-FF54-4ADE-AAB5-3FFF450EF981}"/>
              </c:ext>
            </c:extLst>
          </c:dPt>
          <c:dPt>
            <c:idx val="10"/>
            <c:invertIfNegative val="0"/>
            <c:bubble3D val="0"/>
            <c:spPr>
              <a:solidFill>
                <a:schemeClr val="accent6"/>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8-FF54-4ADE-AAB5-3FFF450EF981}"/>
              </c:ext>
            </c:extLst>
          </c:dPt>
          <c:dPt>
            <c:idx val="11"/>
            <c:invertIfNegative val="0"/>
            <c:bubble3D val="0"/>
            <c:spPr>
              <a:solidFill>
                <a:schemeClr val="accent5"/>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A-FF54-4ADE-AAB5-3FFF450EF981}"/>
              </c:ext>
            </c:extLst>
          </c:dPt>
          <c:dPt>
            <c:idx val="13"/>
            <c:invertIfNegative val="0"/>
            <c:bubble3D val="0"/>
            <c:spPr>
              <a:solidFill>
                <a:srgbClr val="005EB8"/>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D-FF54-4ADE-AAB5-3FFF450EF981}"/>
              </c:ext>
            </c:extLst>
          </c:dPt>
          <c:dPt>
            <c:idx val="14"/>
            <c:invertIfNegative val="0"/>
            <c:bubble3D val="0"/>
            <c:spPr>
              <a:solidFill>
                <a:srgbClr val="005EB8"/>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E-FF54-4ADE-AAB5-3FFF450EF981}"/>
              </c:ext>
            </c:extLst>
          </c:dPt>
          <c:val>
            <c:numRef>
              <c:f>Sheet1!$C$2:$C$19</c:f>
              <c:numCache>
                <c:formatCode>0%;;</c:formatCode>
                <c:ptCount val="18"/>
                <c:pt idx="0">
                  <c:v>0</c:v>
                </c:pt>
                <c:pt idx="1">
                  <c:v>0.87</c:v>
                </c:pt>
                <c:pt idx="3">
                  <c:v>0</c:v>
                </c:pt>
                <c:pt idx="5">
                  <c:v>0.86</c:v>
                </c:pt>
                <c:pt idx="6">
                  <c:v>0.86</c:v>
                </c:pt>
                <c:pt idx="7">
                  <c:v>0.89</c:v>
                </c:pt>
                <c:pt idx="8">
                  <c:v>0.9</c:v>
                </c:pt>
                <c:pt idx="9">
                  <c:v>0.87</c:v>
                </c:pt>
                <c:pt idx="13">
                  <c:v>0.84</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1-FF54-4ADE-AAB5-3FFF450EF981}"/>
            </c:ext>
          </c:extLst>
        </c:ser>
        <c:ser>
          <c:idx val="2"/>
          <c:order val="2"/>
          <c:tx>
            <c:strRef>
              <c:f>Sheet1!$D$1</c:f>
              <c:strCache>
                <c:ptCount val="1"/>
                <c:pt idx="0">
                  <c:v>to 100% left</c:v>
                </c:pt>
              </c:strCache>
            </c:strRef>
          </c:tx>
          <c:spPr>
            <a:noFill/>
          </c:spPr>
          <c:invertIfNegative val="0"/>
          <c:dPt>
            <c:idx val="1"/>
            <c:invertIfNegative val="0"/>
            <c:bubble3D val="0"/>
            <c:spPr>
              <a:solidFill>
                <a:srgbClr val="F2F2F2"/>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3-FF54-4ADE-AAB5-3FFF450EF981}"/>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5-FF54-4ADE-AAB5-3FFF450EF981}"/>
              </c:ext>
            </c:extLst>
          </c:dPt>
          <c:dPt>
            <c:idx val="5"/>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7-FF54-4ADE-AAB5-3FFF450EF981}"/>
              </c:ext>
            </c:extLst>
          </c:dPt>
          <c:dPt>
            <c:idx val="6"/>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F-FF54-4ADE-AAB5-3FFF450EF981}"/>
              </c:ext>
            </c:extLst>
          </c:dPt>
          <c:dPt>
            <c:idx val="7"/>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9-FF54-4ADE-AAB5-3FFF450EF981}"/>
              </c:ext>
            </c:extLst>
          </c:dPt>
          <c:dPt>
            <c:idx val="8"/>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50-FF54-4ADE-AAB5-3FFF450EF981}"/>
              </c:ext>
            </c:extLst>
          </c:dPt>
          <c:dPt>
            <c:idx val="9"/>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51-FF54-4ADE-AAB5-3FFF450EF981}"/>
              </c:ext>
            </c:extLst>
          </c:dPt>
          <c:dPt>
            <c:idx val="1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B-FF54-4ADE-AAB5-3FFF450EF981}"/>
              </c:ext>
            </c:extLst>
          </c:dPt>
          <c:dPt>
            <c:idx val="1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D-FF54-4ADE-AAB5-3FFF450EF981}"/>
              </c:ext>
            </c:extLst>
          </c:dPt>
          <c:dPt>
            <c:idx val="1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F-FF54-4ADE-AAB5-3FFF450EF981}"/>
              </c:ext>
            </c:extLst>
          </c:dPt>
          <c:dPt>
            <c:idx val="13"/>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52-FF54-4ADE-AAB5-3FFF450EF981}"/>
              </c:ext>
            </c:extLst>
          </c:dPt>
          <c:dPt>
            <c:idx val="1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53-FF54-4ADE-AAB5-3FFF450EF981}"/>
              </c:ext>
            </c:extLst>
          </c:dPt>
          <c:dLbls>
            <c:dLbl>
              <c:idx val="0"/>
              <c:tx>
                <c:rich>
                  <a:bodyPr/>
                  <a:lstStyle/>
                  <a:p>
                    <a:fld id="{79350279-5DEE-437A-A1BB-993E24A1F75D}"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8-FF54-4ADE-AAB5-3FFF450EF981}"/>
                </c:ext>
              </c:extLst>
            </c:dLbl>
            <c:dLbl>
              <c:idx val="1"/>
              <c:tx>
                <c:rich>
                  <a:bodyPr wrap="square" lIns="38100" tIns="19050" rIns="38100" bIns="19050" anchor="ctr">
                    <a:spAutoFit/>
                  </a:bodyPr>
                  <a:lstStyle/>
                  <a:p>
                    <a:pPr>
                      <a:defRPr sz="1200" b="0"/>
                    </a:pPr>
                    <a:fld id="{51B6859B-998B-4CA2-ABCD-2CAF45CAE397}"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3-FF54-4ADE-AAB5-3FFF450EF981}"/>
                </c:ext>
              </c:extLst>
            </c:dLbl>
            <c:dLbl>
              <c:idx val="2"/>
              <c:tx>
                <c:rich>
                  <a:bodyPr/>
                  <a:lstStyle/>
                  <a:p>
                    <a:fld id="{E0E0885A-0477-4089-B65E-22134E1454DE}"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9-FF54-4ADE-AAB5-3FFF450EF981}"/>
                </c:ext>
              </c:extLst>
            </c:dLbl>
            <c:dLbl>
              <c:idx val="3"/>
              <c:tx>
                <c:rich>
                  <a:bodyPr/>
                  <a:lstStyle/>
                  <a:p>
                    <a:fld id="{3A6D8A12-4B5A-4633-8850-AAA6B45CD94B}"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A-FF54-4ADE-AAB5-3FFF450EF981}"/>
                </c:ext>
              </c:extLst>
            </c:dLbl>
            <c:dLbl>
              <c:idx val="4"/>
              <c:tx>
                <c:rich>
                  <a:bodyPr/>
                  <a:lstStyle/>
                  <a:p>
                    <a:fld id="{A3ABD519-4070-41E9-AC2D-0625C11FCFCC}"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25-FF54-4ADE-AAB5-3FFF450EF981}"/>
                </c:ext>
              </c:extLst>
            </c:dLbl>
            <c:dLbl>
              <c:idx val="5"/>
              <c:tx>
                <c:rich>
                  <a:bodyPr/>
                  <a:lstStyle/>
                  <a:p>
                    <a:fld id="{C651DA88-3199-40E7-B05A-F6318D8D9D5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FF54-4ADE-AAB5-3FFF450EF981}"/>
                </c:ext>
              </c:extLst>
            </c:dLbl>
            <c:dLbl>
              <c:idx val="6"/>
              <c:tx>
                <c:rich>
                  <a:bodyPr/>
                  <a:lstStyle/>
                  <a:p>
                    <a:fld id="{43F55154-3FBB-4D25-865C-BAE5629B3A3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F-FF54-4ADE-AAB5-3FFF450EF981}"/>
                </c:ext>
              </c:extLst>
            </c:dLbl>
            <c:dLbl>
              <c:idx val="7"/>
              <c:tx>
                <c:rich>
                  <a:bodyPr/>
                  <a:lstStyle/>
                  <a:p>
                    <a:fld id="{C891EFEB-BF66-454A-ACFE-45D5BEE5C59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9-FF54-4ADE-AAB5-3FFF450EF981}"/>
                </c:ext>
              </c:extLst>
            </c:dLbl>
            <c:dLbl>
              <c:idx val="8"/>
              <c:tx>
                <c:rich>
                  <a:bodyPr/>
                  <a:lstStyle/>
                  <a:p>
                    <a:fld id="{D7CD5A87-F3D8-4438-9292-EDA8522FF26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0-FF54-4ADE-AAB5-3FFF450EF981}"/>
                </c:ext>
              </c:extLst>
            </c:dLbl>
            <c:dLbl>
              <c:idx val="9"/>
              <c:tx>
                <c:rich>
                  <a:bodyPr/>
                  <a:lstStyle/>
                  <a:p>
                    <a:fld id="{8C3CB9AF-4192-45E7-92F6-4FDE2CD17FA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1-FF54-4ADE-AAB5-3FFF450EF981}"/>
                </c:ext>
              </c:extLst>
            </c:dLbl>
            <c:dLbl>
              <c:idx val="10"/>
              <c:tx>
                <c:rich>
                  <a:bodyPr/>
                  <a:lstStyle/>
                  <a:p>
                    <a:fld id="{4D7D15EB-AB29-4E0E-8095-FFE3A1A0CDE5}"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2B-FF54-4ADE-AAB5-3FFF450EF981}"/>
                </c:ext>
              </c:extLst>
            </c:dLbl>
            <c:dLbl>
              <c:idx val="11"/>
              <c:tx>
                <c:rich>
                  <a:bodyPr/>
                  <a:lstStyle/>
                  <a:p>
                    <a:fld id="{40E9B31D-7841-4316-90FA-A53FD8A397D3}"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2D-FF54-4ADE-AAB5-3FFF450EF981}"/>
                </c:ext>
              </c:extLst>
            </c:dLbl>
            <c:dLbl>
              <c:idx val="12"/>
              <c:tx>
                <c:rich>
                  <a:bodyPr/>
                  <a:lstStyle/>
                  <a:p>
                    <a:fld id="{D2CF50CE-D174-4B73-9B2F-56E47BD11FB3}"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2F-FF54-4ADE-AAB5-3FFF450EF981}"/>
                </c:ext>
              </c:extLst>
            </c:dLbl>
            <c:dLbl>
              <c:idx val="13"/>
              <c:tx>
                <c:rich>
                  <a:bodyPr/>
                  <a:lstStyle/>
                  <a:p>
                    <a:fld id="{EA4658B6-EAA6-4FB2-94D0-936E3D78062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2-FF54-4ADE-AAB5-3FFF450EF981}"/>
                </c:ext>
              </c:extLst>
            </c:dLbl>
            <c:dLbl>
              <c:idx val="14"/>
              <c:tx>
                <c:rich>
                  <a:bodyPr/>
                  <a:lstStyle/>
                  <a:p>
                    <a:fld id="{06C7B04F-C370-4A88-9694-B2651B368E87}"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3-FF54-4ADE-AAB5-3FFF450EF981}"/>
                </c:ext>
              </c:extLst>
            </c:dLbl>
            <c:dLbl>
              <c:idx val="15"/>
              <c:tx>
                <c:rich>
                  <a:bodyPr/>
                  <a:lstStyle/>
                  <a:p>
                    <a:fld id="{0B6BA01D-93EC-4577-8F53-06C8F037FDEA}"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B-FF54-4ADE-AAB5-3FFF450EF981}"/>
                </c:ext>
              </c:extLst>
            </c:dLbl>
            <c:dLbl>
              <c:idx val="16"/>
              <c:tx>
                <c:rich>
                  <a:bodyPr/>
                  <a:lstStyle/>
                  <a:p>
                    <a:fld id="{C95417CD-9952-40D3-95A4-3F36C124D3DD}"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C-FF54-4ADE-AAB5-3FFF450EF981}"/>
                </c:ext>
              </c:extLst>
            </c:dLbl>
            <c:dLbl>
              <c:idx val="17"/>
              <c:tx>
                <c:rich>
                  <a:bodyPr/>
                  <a:lstStyle/>
                  <a:p>
                    <a:fld id="{665FC914-19CA-45D8-8AD9-3CDF1AE2C707}"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D-FF54-4ADE-AAB5-3FFF450EF981}"/>
                </c:ext>
              </c:extLst>
            </c:dLbl>
            <c:spPr>
              <a:noFill/>
              <a:ln>
                <a:noFill/>
              </a:ln>
              <a:effectLst/>
            </c:spPr>
            <c:txPr>
              <a:bodyPr wrap="square" lIns="38100" tIns="19050" rIns="38100" bIns="19050" anchor="ctr">
                <a:spAutoFit/>
              </a:bodyPr>
              <a:lstStyle/>
              <a:p>
                <a:pPr>
                  <a:defRPr sz="1000" b="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DataLabelsRange val="1"/>
                <c15:showLeaderLines val="0"/>
              </c:ext>
            </c:extLst>
          </c:dLbls>
          <c:val>
            <c:numRef>
              <c:f>Sheet1!$D$2:$D$19</c:f>
              <c:numCache>
                <c:formatCode>0%</c:formatCode>
                <c:ptCount val="18"/>
                <c:pt idx="0">
                  <c:v>1</c:v>
                </c:pt>
                <c:pt idx="1">
                  <c:v>0.13</c:v>
                </c:pt>
                <c:pt idx="2">
                  <c:v>1</c:v>
                </c:pt>
                <c:pt idx="3">
                  <c:v>1</c:v>
                </c:pt>
                <c:pt idx="4">
                  <c:v>1</c:v>
                </c:pt>
                <c:pt idx="5">
                  <c:v>0.14000000000000001</c:v>
                </c:pt>
                <c:pt idx="6">
                  <c:v>0.14000000000000001</c:v>
                </c:pt>
                <c:pt idx="7">
                  <c:v>0.10999999999999999</c:v>
                </c:pt>
                <c:pt idx="8">
                  <c:v>9.9999999999999978E-2</c:v>
                </c:pt>
                <c:pt idx="9">
                  <c:v>0.13</c:v>
                </c:pt>
                <c:pt idx="10">
                  <c:v>1</c:v>
                </c:pt>
                <c:pt idx="11">
                  <c:v>1</c:v>
                </c:pt>
                <c:pt idx="12">
                  <c:v>1</c:v>
                </c:pt>
                <c:pt idx="13">
                  <c:v>0.16000000000000003</c:v>
                </c:pt>
                <c:pt idx="14">
                  <c:v>1</c:v>
                </c:pt>
                <c:pt idx="15">
                  <c:v>1</c:v>
                </c:pt>
                <c:pt idx="16">
                  <c:v>1</c:v>
                </c:pt>
                <c:pt idx="17">
                  <c:v>1</c:v>
                </c:pt>
              </c:numCache>
            </c:numRef>
          </c:val>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02D57815-91ED-43cb-92C2-25804820EDAC}">
              <c15:datalabelsRange>
                <c15:f>Sheet1!$C$2:$C$19</c15:f>
                <c15:dlblRangeCache>
                  <c:ptCount val="18"/>
                  <c:pt idx="1">
                    <c:v>87%</c:v>
                  </c:pt>
                  <c:pt idx="5">
                    <c:v>86%</c:v>
                  </c:pt>
                  <c:pt idx="6">
                    <c:v>86%</c:v>
                  </c:pt>
                  <c:pt idx="7">
                    <c:v>89%</c:v>
                  </c:pt>
                  <c:pt idx="8">
                    <c:v>90%</c:v>
                  </c:pt>
                  <c:pt idx="9">
                    <c:v>87%</c:v>
                  </c:pt>
                  <c:pt idx="13">
                    <c:v>84%</c:v>
                  </c:pt>
                </c15:dlblRangeCache>
              </c15:datalabelsRange>
            </c:ext>
            <c:ext xmlns:c16="http://schemas.microsoft.com/office/drawing/2014/chart" uri="{C3380CC4-5D6E-409C-BE32-E72D297353CC}">
              <c16:uniqueId val="{00000030-FF54-4ADE-AAB5-3FFF450EF981}"/>
            </c:ext>
          </c:extLst>
        </c:ser>
        <c:ser>
          <c:idx val="3"/>
          <c:order val="3"/>
          <c:tx>
            <c:strRef>
              <c:f>Sheet1!$E$1</c:f>
              <c:strCache>
                <c:ptCount val="1"/>
                <c:pt idx="0">
                  <c:v>gap</c:v>
                </c:pt>
              </c:strCache>
            </c:strRef>
          </c:tx>
          <c:spPr>
            <a:noFill/>
          </c:spPr>
          <c:invertIfNegative val="0"/>
          <c:val>
            <c:numRef>
              <c:f>Sheet1!$E$2:$E$19</c:f>
              <c:numCache>
                <c:formatCode>0%</c:formatCode>
                <c:ptCount val="18"/>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pt idx="16">
                  <c:v>0.2</c:v>
                </c:pt>
                <c:pt idx="17">
                  <c:v>0.2</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31-FF54-4ADE-AAB5-3FFF450EF981}"/>
            </c:ext>
          </c:extLst>
        </c:ser>
        <c:ser>
          <c:idx val="4"/>
          <c:order val="4"/>
          <c:tx>
            <c:strRef>
              <c:f>Sheet1!$F$1</c:f>
              <c:strCache>
                <c:ptCount val="1"/>
                <c:pt idx="0">
                  <c:v>label right bar</c:v>
                </c:pt>
              </c:strCache>
            </c:strRef>
          </c:tx>
          <c:spPr>
            <a:noFill/>
          </c:spPr>
          <c:invertIfNegative val="0"/>
          <c:dLbls>
            <c:dLbl>
              <c:idx val="0"/>
              <c:tx>
                <c:rich>
                  <a:bodyPr wrap="none" lIns="108000" tIns="19050" rIns="38100" bIns="19050" anchor="ctr" anchorCtr="0">
                    <a:spAutoFit/>
                  </a:bodyPr>
                  <a:lstStyle/>
                  <a:p>
                    <a:pPr algn="l">
                      <a:defRPr sz="1000" b="1">
                        <a:solidFill>
                          <a:schemeClr val="tx1"/>
                        </a:solidFill>
                      </a:defRPr>
                    </a:pPr>
                    <a:fld id="{C324EB96-4C6C-44FE-9C2B-8D1AF3E67092}" type="CELLRANGE">
                      <a:rPr lang="en-US"/>
                      <a:pPr algn="l">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32-FF54-4ADE-AAB5-3FFF450EF981}"/>
                </c:ext>
              </c:extLst>
            </c:dLbl>
            <c:dLbl>
              <c:idx val="1"/>
              <c:tx>
                <c:rich>
                  <a:bodyPr/>
                  <a:lstStyle/>
                  <a:p>
                    <a:fld id="{6FEC31D9-E50D-42CF-99A6-F18CDC16338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3-FF54-4ADE-AAB5-3FFF450EF981}"/>
                </c:ext>
              </c:extLst>
            </c:dLbl>
            <c:dLbl>
              <c:idx val="2"/>
              <c:tx>
                <c:rich>
                  <a:bodyPr/>
                  <a:lstStyle/>
                  <a:p>
                    <a:fld id="{81CE5D92-521B-46F2-ABBC-2762EBEDEED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4-FF54-4ADE-AAB5-3FFF450EF981}"/>
                </c:ext>
              </c:extLst>
            </c:dLbl>
            <c:dLbl>
              <c:idx val="3"/>
              <c:tx>
                <c:rich>
                  <a:bodyPr/>
                  <a:lstStyle/>
                  <a:p>
                    <a:fld id="{79840659-3188-4508-BC08-76F26EA7323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FF54-4ADE-AAB5-3FFF450EF981}"/>
                </c:ext>
              </c:extLst>
            </c:dLbl>
            <c:dLbl>
              <c:idx val="4"/>
              <c:tx>
                <c:rich>
                  <a:bodyPr/>
                  <a:lstStyle/>
                  <a:p>
                    <a:fld id="{8A99E510-7F45-4903-9F92-4B18EC5AA63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FF54-4ADE-AAB5-3FFF450EF981}"/>
                </c:ext>
              </c:extLst>
            </c:dLbl>
            <c:dLbl>
              <c:idx val="5"/>
              <c:tx>
                <c:rich>
                  <a:bodyPr/>
                  <a:lstStyle/>
                  <a:p>
                    <a:fld id="{5E170686-AFC8-4207-BE03-5D3184DB8A8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7-FF54-4ADE-AAB5-3FFF450EF981}"/>
                </c:ext>
              </c:extLst>
            </c:dLbl>
            <c:dLbl>
              <c:idx val="6"/>
              <c:tx>
                <c:rich>
                  <a:bodyPr/>
                  <a:lstStyle/>
                  <a:p>
                    <a:fld id="{5F6038DB-620A-4095-B9AE-6B45794E6F8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8-FF54-4ADE-AAB5-3FFF450EF981}"/>
                </c:ext>
              </c:extLst>
            </c:dLbl>
            <c:dLbl>
              <c:idx val="7"/>
              <c:tx>
                <c:rich>
                  <a:bodyPr wrap="none" lIns="108000" tIns="19050" rIns="38100" bIns="19050" anchor="ctr" anchorCtr="0">
                    <a:spAutoFit/>
                  </a:bodyPr>
                  <a:lstStyle/>
                  <a:p>
                    <a:pPr algn="l">
                      <a:defRPr sz="900" b="0">
                        <a:solidFill>
                          <a:schemeClr val="bg1"/>
                        </a:solidFill>
                      </a:defRPr>
                    </a:pPr>
                    <a:fld id="{AD1B2DA2-BEE2-458D-806E-9992FB0862E9}" type="CELLRANGE">
                      <a:rPr lang="en-GB"/>
                      <a:pPr algn="l">
                        <a:defRPr sz="900" b="0">
                          <a:solidFill>
                            <a:schemeClr val="bg1"/>
                          </a:solidFill>
                        </a:defRPr>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39-FF54-4ADE-AAB5-3FFF450EF981}"/>
                </c:ext>
              </c:extLst>
            </c:dLbl>
            <c:dLbl>
              <c:idx val="8"/>
              <c:tx>
                <c:rich>
                  <a:bodyPr/>
                  <a:lstStyle/>
                  <a:p>
                    <a:fld id="{D52FEBBB-176F-46B5-80CE-FB4D173B5E9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A-FF54-4ADE-AAB5-3FFF450EF981}"/>
                </c:ext>
              </c:extLst>
            </c:dLbl>
            <c:dLbl>
              <c:idx val="9"/>
              <c:tx>
                <c:rich>
                  <a:bodyPr/>
                  <a:lstStyle/>
                  <a:p>
                    <a:fld id="{76B84895-43D7-41BE-AE50-6AC92D2CAE6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B-FF54-4ADE-AAB5-3FFF450EF981}"/>
                </c:ext>
              </c:extLst>
            </c:dLbl>
            <c:dLbl>
              <c:idx val="10"/>
              <c:tx>
                <c:rich>
                  <a:bodyPr/>
                  <a:lstStyle/>
                  <a:p>
                    <a:fld id="{E98CD0E4-0781-4752-8E53-1A20B50C474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C-FF54-4ADE-AAB5-3FFF450EF981}"/>
                </c:ext>
              </c:extLst>
            </c:dLbl>
            <c:dLbl>
              <c:idx val="11"/>
              <c:tx>
                <c:rich>
                  <a:bodyPr/>
                  <a:lstStyle/>
                  <a:p>
                    <a:fld id="{D3E1A337-DDE7-44CC-8961-A12D4B69D42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D-FF54-4ADE-AAB5-3FFF450EF981}"/>
                </c:ext>
              </c:extLst>
            </c:dLbl>
            <c:dLbl>
              <c:idx val="12"/>
              <c:tx>
                <c:rich>
                  <a:bodyPr/>
                  <a:lstStyle/>
                  <a:p>
                    <a:fld id="{8E45F924-190A-4791-9DD9-07457BD9606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E-FF54-4ADE-AAB5-3FFF450EF981}"/>
                </c:ext>
              </c:extLst>
            </c:dLbl>
            <c:dLbl>
              <c:idx val="13"/>
              <c:tx>
                <c:rich>
                  <a:bodyPr/>
                  <a:lstStyle/>
                  <a:p>
                    <a:fld id="{79E9FF0E-B5FD-4A50-A403-47B06C32F2E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F-FF54-4ADE-AAB5-3FFF450EF981}"/>
                </c:ext>
              </c:extLst>
            </c:dLbl>
            <c:dLbl>
              <c:idx val="14"/>
              <c:tx>
                <c:rich>
                  <a:bodyPr/>
                  <a:lstStyle/>
                  <a:p>
                    <a:fld id="{B2F568A0-3FB6-459B-9D7C-30A74711AD2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0-FF54-4ADE-AAB5-3FFF450EF981}"/>
                </c:ext>
              </c:extLst>
            </c:dLbl>
            <c:dLbl>
              <c:idx val="15"/>
              <c:tx>
                <c:rich>
                  <a:bodyPr/>
                  <a:lstStyle/>
                  <a:p>
                    <a:fld id="{E97E9015-C481-41E5-B295-697712CB580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1-FF54-4ADE-AAB5-3FFF450EF981}"/>
                </c:ext>
              </c:extLst>
            </c:dLbl>
            <c:dLbl>
              <c:idx val="16"/>
              <c:tx>
                <c:rich>
                  <a:bodyPr/>
                  <a:lstStyle/>
                  <a:p>
                    <a:fld id="{5FDCC558-7876-494E-8E56-41215B4258E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6-FF54-4ADE-AAB5-3FFF450EF981}"/>
                </c:ext>
              </c:extLst>
            </c:dLbl>
            <c:dLbl>
              <c:idx val="17"/>
              <c:tx>
                <c:rich>
                  <a:bodyPr/>
                  <a:lstStyle/>
                  <a:p>
                    <a:fld id="{79BBC9BC-C1F0-435D-8AD6-43515D682E1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FF54-4ADE-AAB5-3FFF450EF981}"/>
                </c:ext>
              </c:extLst>
            </c:dLbl>
            <c:spPr>
              <a:noFill/>
              <a:ln>
                <a:noFill/>
              </a:ln>
              <a:effectLst/>
            </c:spPr>
            <c:txPr>
              <a:bodyPr wrap="none" lIns="108000" tIns="19050" rIns="38100" bIns="19050" anchor="ctr" anchorCtr="0">
                <a:spAutoFit/>
              </a:bodyPr>
              <a:lstStyle/>
              <a:p>
                <a:pPr algn="l">
                  <a:defRPr sz="900">
                    <a:solidFill>
                      <a:schemeClr val="bg1"/>
                    </a:solidFill>
                  </a:defRPr>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Sheet1!$F$2:$F$19</c:f>
              <c:numCache>
                <c:formatCode>0%</c:formatCode>
                <c:ptCount val="18"/>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pt idx="17">
                  <c:v>0.01</c:v>
                </c:pt>
              </c:numCache>
            </c:numRef>
          </c:val>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02D57815-91ED-43cb-92C2-25804820EDAC}">
              <c15:datalabelsRange>
                <c15:f>Sheet1!$I$2:$I$19</c15:f>
                <c15:dlblRangeCache>
                  <c:ptCount val="18"/>
                  <c:pt idx="0">
                    <c:v>Long-term condition</c:v>
                  </c:pt>
                  <c:pt idx="1">
                    <c:v>Alzheimer’s disease or other cause of dementia</c:v>
                  </c:pt>
                  <c:pt idx="2">
                    <c:v>Arthritis or ongoing problem with back or joints</c:v>
                  </c:pt>
                  <c:pt idx="3">
                    <c:v>Autism or autism spectrum condition</c:v>
                  </c:pt>
                  <c:pt idx="4">
                    <c:v>Blindness or partial sight</c:v>
                  </c:pt>
                  <c:pt idx="5">
                    <c:v>A breathing condition, such as asthma or COPD</c:v>
                  </c:pt>
                  <c:pt idx="6">
                    <c:v>Cancer (diagnosis or treatment in the last 5 years)</c:v>
                  </c:pt>
                  <c:pt idx="7">
                    <c:v>Deafness or hearing loss</c:v>
                  </c:pt>
                  <c:pt idx="8">
                    <c:v>Diabetes</c:v>
                  </c:pt>
                  <c:pt idx="9">
                    <c:v>A heart condition, such as angina or atrial fibrillation</c:v>
                  </c:pt>
                  <c:pt idx="10">
                    <c:v>High blood pressure</c:v>
                  </c:pt>
                  <c:pt idx="11">
                    <c:v>Kidney or liver disease</c:v>
                  </c:pt>
                  <c:pt idx="12">
                    <c:v>A learning disability</c:v>
                  </c:pt>
                  <c:pt idx="13">
                    <c:v>A mental health condition</c:v>
                  </c:pt>
                  <c:pt idx="14">
                    <c:v>A neurological condition, such as epilepsy</c:v>
                  </c:pt>
                  <c:pt idx="15">
                    <c:v>A stroke (which affects your day-to-day life)</c:v>
                  </c:pt>
                  <c:pt idx="16">
                    <c:v>Another long-term condition or disability</c:v>
                  </c:pt>
                  <c:pt idx="17">
                    <c:v>I do not have any long-term conditions</c:v>
                  </c:pt>
                </c15:dlblRangeCache>
              </c15:datalabelsRange>
            </c:ext>
            <c:ext xmlns:c16="http://schemas.microsoft.com/office/drawing/2014/chart" uri="{C3380CC4-5D6E-409C-BE32-E72D297353CC}">
              <c16:uniqueId val="{00000042-FF54-4ADE-AAB5-3FFF450EF981}"/>
            </c:ext>
          </c:extLst>
        </c:ser>
        <c:ser>
          <c:idx val="5"/>
          <c:order val="5"/>
          <c:tx>
            <c:strRef>
              <c:f>Sheet1!$G$1</c:f>
              <c:strCache>
                <c:ptCount val="1"/>
                <c:pt idx="0">
                  <c:v>data right</c:v>
                </c:pt>
              </c:strCache>
            </c:strRef>
          </c:tx>
          <c:spPr>
            <a:solidFill>
              <a:srgbClr val="005EB8"/>
            </a:solidFill>
          </c:spPr>
          <c:invertIfNegative val="0"/>
          <c:val>
            <c:numRef>
              <c:f>Sheet1!$G$2:$G$19</c:f>
              <c:numCache>
                <c:formatCode>0%;;</c:formatCode>
                <c:ptCount val="18"/>
                <c:pt idx="0">
                  <c:v>0</c:v>
                </c:pt>
                <c:pt idx="1">
                  <c:v>0.89</c:v>
                </c:pt>
                <c:pt idx="2">
                  <c:v>0.88</c:v>
                </c:pt>
                <c:pt idx="3">
                  <c:v>0.85</c:v>
                </c:pt>
                <c:pt idx="4">
                  <c:v>0.84</c:v>
                </c:pt>
                <c:pt idx="5">
                  <c:v>0.8</c:v>
                </c:pt>
                <c:pt idx="6">
                  <c:v>0.94</c:v>
                </c:pt>
                <c:pt idx="7">
                  <c:v>0.89</c:v>
                </c:pt>
                <c:pt idx="8">
                  <c:v>0.91</c:v>
                </c:pt>
                <c:pt idx="9">
                  <c:v>0.89</c:v>
                </c:pt>
                <c:pt idx="10">
                  <c:v>0.9</c:v>
                </c:pt>
                <c:pt idx="11">
                  <c:v>0.83</c:v>
                </c:pt>
                <c:pt idx="12">
                  <c:v>0.87</c:v>
                </c:pt>
                <c:pt idx="13">
                  <c:v>0.83</c:v>
                </c:pt>
                <c:pt idx="14">
                  <c:v>0.87</c:v>
                </c:pt>
                <c:pt idx="15">
                  <c:v>0.73</c:v>
                </c:pt>
                <c:pt idx="16">
                  <c:v>0.86</c:v>
                </c:pt>
                <c:pt idx="17">
                  <c:v>0.89</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3-FF54-4ADE-AAB5-3FFF450EF981}"/>
            </c:ext>
          </c:extLst>
        </c:ser>
        <c:ser>
          <c:idx val="6"/>
          <c:order val="6"/>
          <c:tx>
            <c:strRef>
              <c:f>Sheet1!$H$1</c:f>
              <c:strCache>
                <c:ptCount val="1"/>
                <c:pt idx="0">
                  <c:v>to 100% right</c:v>
                </c:pt>
              </c:strCache>
            </c:strRef>
          </c:tx>
          <c:spPr>
            <a:solidFill>
              <a:schemeClr val="bg1">
                <a:lumMod val="95000"/>
              </a:schemeClr>
            </a:solidFill>
          </c:spPr>
          <c:invertIfNegative val="0"/>
          <c:dPt>
            <c:idx val="0"/>
            <c:invertIfNegative val="0"/>
            <c:bubble3D val="0"/>
            <c:spPr>
              <a:no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5-FF54-4ADE-AAB5-3FFF450EF981}"/>
              </c:ext>
            </c:extLst>
          </c:dPt>
          <c:dPt>
            <c:idx val="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7-FF54-4ADE-AAB5-3FFF450EF981}"/>
              </c:ext>
            </c:extLst>
          </c:dPt>
          <c:dPt>
            <c:idx val="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9-FF54-4ADE-AAB5-3FFF450EF981}"/>
              </c:ext>
            </c:extLst>
          </c:dPt>
          <c:dLbls>
            <c:dLbl>
              <c:idx val="0"/>
              <c:tx>
                <c:rich>
                  <a:bodyPr/>
                  <a:lstStyle/>
                  <a:p>
                    <a:fld id="{33F4D191-2748-4979-9257-6D2089DA04FF}"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45-FF54-4ADE-AAB5-3FFF450EF981}"/>
                </c:ext>
              </c:extLst>
            </c:dLbl>
            <c:dLbl>
              <c:idx val="1"/>
              <c:tx>
                <c:rich>
                  <a:bodyPr/>
                  <a:lstStyle/>
                  <a:p>
                    <a:fld id="{A30FD00C-B5CB-473D-B7CE-DE59EC7236C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E-FF54-4ADE-AAB5-3FFF450EF981}"/>
                </c:ext>
              </c:extLst>
            </c:dLbl>
            <c:dLbl>
              <c:idx val="2"/>
              <c:tx>
                <c:rich>
                  <a:bodyPr/>
                  <a:lstStyle/>
                  <a:p>
                    <a:fld id="{1DF24E98-7171-4001-8B20-77378725586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F-FF54-4ADE-AAB5-3FFF450EF981}"/>
                </c:ext>
              </c:extLst>
            </c:dLbl>
            <c:dLbl>
              <c:idx val="3"/>
              <c:tx>
                <c:rich>
                  <a:bodyPr/>
                  <a:lstStyle/>
                  <a:p>
                    <a:fld id="{15999B19-8A10-4864-826D-FCD21C736B7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0-FF54-4ADE-AAB5-3FFF450EF981}"/>
                </c:ext>
              </c:extLst>
            </c:dLbl>
            <c:dLbl>
              <c:idx val="4"/>
              <c:tx>
                <c:rich>
                  <a:bodyPr/>
                  <a:lstStyle/>
                  <a:p>
                    <a:fld id="{F1311C1D-7402-4D84-A455-D0E0DA4B146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1-FF54-4ADE-AAB5-3FFF450EF981}"/>
                </c:ext>
              </c:extLst>
            </c:dLbl>
            <c:dLbl>
              <c:idx val="5"/>
              <c:tx>
                <c:rich>
                  <a:bodyPr/>
                  <a:lstStyle/>
                  <a:p>
                    <a:fld id="{7AD4A612-3881-4B32-860B-FB7276682C3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2-FF54-4ADE-AAB5-3FFF450EF981}"/>
                </c:ext>
              </c:extLst>
            </c:dLbl>
            <c:dLbl>
              <c:idx val="6"/>
              <c:tx>
                <c:rich>
                  <a:bodyPr/>
                  <a:lstStyle/>
                  <a:p>
                    <a:fld id="{C2E16E06-B90A-4FA4-8D20-F10746CD8F1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7-FF54-4ADE-AAB5-3FFF450EF981}"/>
                </c:ext>
              </c:extLst>
            </c:dLbl>
            <c:dLbl>
              <c:idx val="7"/>
              <c:tx>
                <c:rich>
                  <a:bodyPr/>
                  <a:lstStyle/>
                  <a:p>
                    <a:fld id="{C3F4E705-71E3-4D89-941A-8479D364ADB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9-FF54-4ADE-AAB5-3FFF450EF981}"/>
                </c:ext>
              </c:extLst>
            </c:dLbl>
            <c:dLbl>
              <c:idx val="8"/>
              <c:tx>
                <c:rich>
                  <a:bodyPr/>
                  <a:lstStyle/>
                  <a:p>
                    <a:fld id="{8F3D1B73-E796-4E22-887E-3F4635F684D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3-FF54-4ADE-AAB5-3FFF450EF981}"/>
                </c:ext>
              </c:extLst>
            </c:dLbl>
            <c:dLbl>
              <c:idx val="9"/>
              <c:tx>
                <c:rich>
                  <a:bodyPr/>
                  <a:lstStyle/>
                  <a:p>
                    <a:fld id="{4E40B306-CAC1-4B3E-B176-A716B3DAA6E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4-FF54-4ADE-AAB5-3FFF450EF981}"/>
                </c:ext>
              </c:extLst>
            </c:dLbl>
            <c:dLbl>
              <c:idx val="10"/>
              <c:tx>
                <c:rich>
                  <a:bodyPr/>
                  <a:lstStyle/>
                  <a:p>
                    <a:fld id="{66E238A4-FD07-474C-92EE-45CB10CC39B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5-FF54-4ADE-AAB5-3FFF450EF981}"/>
                </c:ext>
              </c:extLst>
            </c:dLbl>
            <c:dLbl>
              <c:idx val="11"/>
              <c:tx>
                <c:rich>
                  <a:bodyPr/>
                  <a:lstStyle/>
                  <a:p>
                    <a:fld id="{136424DB-9193-4F0A-B0BB-6E90B9487AD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6-FF54-4ADE-AAB5-3FFF450EF981}"/>
                </c:ext>
              </c:extLst>
            </c:dLbl>
            <c:dLbl>
              <c:idx val="12"/>
              <c:tx>
                <c:rich>
                  <a:bodyPr/>
                  <a:lstStyle/>
                  <a:p>
                    <a:fld id="{99A7C0AC-271A-4D9E-8F21-AED270624B4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7-FF54-4ADE-AAB5-3FFF450EF981}"/>
                </c:ext>
              </c:extLst>
            </c:dLbl>
            <c:dLbl>
              <c:idx val="13"/>
              <c:tx>
                <c:rich>
                  <a:bodyPr/>
                  <a:lstStyle/>
                  <a:p>
                    <a:fld id="{6BD1C4B4-61A2-43D3-B205-AD5F61A2FBF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8-FF54-4ADE-AAB5-3FFF450EF981}"/>
                </c:ext>
              </c:extLst>
            </c:dLbl>
            <c:dLbl>
              <c:idx val="14"/>
              <c:tx>
                <c:rich>
                  <a:bodyPr/>
                  <a:lstStyle/>
                  <a:p>
                    <a:fld id="{9300E12D-A9FE-47E0-976F-84F82452665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9-FF54-4ADE-AAB5-3FFF450EF981}"/>
                </c:ext>
              </c:extLst>
            </c:dLbl>
            <c:dLbl>
              <c:idx val="15"/>
              <c:tx>
                <c:rich>
                  <a:bodyPr/>
                  <a:lstStyle/>
                  <a:p>
                    <a:fld id="{A6236B78-B7A7-4866-A0D7-9BEAF917ADC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A-FF54-4ADE-AAB5-3FFF450EF981}"/>
                </c:ext>
              </c:extLst>
            </c:dLbl>
            <c:dLbl>
              <c:idx val="16"/>
              <c:tx>
                <c:rich>
                  <a:bodyPr/>
                  <a:lstStyle/>
                  <a:p>
                    <a:fld id="{9EE0DF89-841A-4F13-8FE1-47F042B3E91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B-FF54-4ADE-AAB5-3FFF450EF981}"/>
                </c:ext>
              </c:extLst>
            </c:dLbl>
            <c:dLbl>
              <c:idx val="17"/>
              <c:tx>
                <c:rich>
                  <a:bodyPr/>
                  <a:lstStyle/>
                  <a:p>
                    <a:fld id="{1D2AB140-5E4A-408C-94BD-9ED3D50FFA5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C-FF54-4ADE-AAB5-3FFF450EF981}"/>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DataLabelsRange val="1"/>
                <c15:showLeaderLines val="0"/>
              </c:ext>
            </c:extLst>
          </c:dLbls>
          <c:val>
            <c:numRef>
              <c:f>Sheet1!$H$2:$H$19</c:f>
              <c:numCache>
                <c:formatCode>0%;;</c:formatCode>
                <c:ptCount val="18"/>
                <c:pt idx="0">
                  <c:v>1</c:v>
                </c:pt>
                <c:pt idx="1">
                  <c:v>0.10999999999999999</c:v>
                </c:pt>
                <c:pt idx="2">
                  <c:v>0.12</c:v>
                </c:pt>
                <c:pt idx="3">
                  <c:v>0.15000000000000002</c:v>
                </c:pt>
                <c:pt idx="4">
                  <c:v>0.16000000000000003</c:v>
                </c:pt>
                <c:pt idx="5">
                  <c:v>0.19999999999999996</c:v>
                </c:pt>
                <c:pt idx="6">
                  <c:v>6.0000000000000053E-2</c:v>
                </c:pt>
                <c:pt idx="7">
                  <c:v>0.10999999999999999</c:v>
                </c:pt>
                <c:pt idx="8">
                  <c:v>8.9999999999999969E-2</c:v>
                </c:pt>
                <c:pt idx="9">
                  <c:v>0.10999999999999999</c:v>
                </c:pt>
                <c:pt idx="10">
                  <c:v>9.9999999999999978E-2</c:v>
                </c:pt>
                <c:pt idx="11">
                  <c:v>0.17000000000000004</c:v>
                </c:pt>
                <c:pt idx="12">
                  <c:v>0.13</c:v>
                </c:pt>
                <c:pt idx="13">
                  <c:v>0.17000000000000004</c:v>
                </c:pt>
                <c:pt idx="14">
                  <c:v>0.13</c:v>
                </c:pt>
                <c:pt idx="15">
                  <c:v>0.27</c:v>
                </c:pt>
                <c:pt idx="16">
                  <c:v>0.14000000000000001</c:v>
                </c:pt>
                <c:pt idx="17">
                  <c:v>0.10999999999999999</c:v>
                </c:pt>
              </c:numCache>
            </c:numRef>
          </c:val>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02D57815-91ED-43cb-92C2-25804820EDAC}">
              <c15:datalabelsRange>
                <c15:f>Sheet1!$G$2:$G$19</c15:f>
                <c15:dlblRangeCache>
                  <c:ptCount val="18"/>
                  <c:pt idx="1">
                    <c:v>89%</c:v>
                  </c:pt>
                  <c:pt idx="2">
                    <c:v>88%</c:v>
                  </c:pt>
                  <c:pt idx="3">
                    <c:v>85%</c:v>
                  </c:pt>
                  <c:pt idx="4">
                    <c:v>84%</c:v>
                  </c:pt>
                  <c:pt idx="5">
                    <c:v>80%</c:v>
                  </c:pt>
                  <c:pt idx="6">
                    <c:v>94%</c:v>
                  </c:pt>
                  <c:pt idx="7">
                    <c:v>89%</c:v>
                  </c:pt>
                  <c:pt idx="8">
                    <c:v>91%</c:v>
                  </c:pt>
                  <c:pt idx="9">
                    <c:v>89%</c:v>
                  </c:pt>
                  <c:pt idx="10">
                    <c:v>90%</c:v>
                  </c:pt>
                  <c:pt idx="11">
                    <c:v>83%</c:v>
                  </c:pt>
                  <c:pt idx="12">
                    <c:v>87%</c:v>
                  </c:pt>
                  <c:pt idx="13">
                    <c:v>83%</c:v>
                  </c:pt>
                  <c:pt idx="14">
                    <c:v>87%</c:v>
                  </c:pt>
                  <c:pt idx="15">
                    <c:v>73%</c:v>
                  </c:pt>
                  <c:pt idx="16">
                    <c:v>86%</c:v>
                  </c:pt>
                  <c:pt idx="17">
                    <c:v>89%</c:v>
                  </c:pt>
                </c15:dlblRangeCache>
              </c15:datalabelsRange>
            </c:ext>
            <c:ext xmlns:c16="http://schemas.microsoft.com/office/drawing/2014/chart" uri="{C3380CC4-5D6E-409C-BE32-E72D297353CC}">
              <c16:uniqueId val="{0000004A-FF54-4ADE-AAB5-3FFF450EF981}"/>
            </c:ext>
          </c:extLst>
        </c:ser>
        <c:dLbls>
          <c:showLegendKey val="0"/>
          <c:showVal val="0"/>
          <c:showCatName val="0"/>
          <c:showSerName val="0"/>
          <c:showPercent val="0"/>
          <c:showBubbleSize val="0"/>
        </c:dLbls>
        <c:gapWidth val="0"/>
        <c:overlap val="95"/>
        <c:axId val="489861624"/>
        <c:axId val="489864576"/>
        <c:extLst xmlns:mc="http://schemas.openxmlformats.org/markup-compatibility/2006" xmlns:c14="http://schemas.microsoft.com/office/drawing/2007/8/2/chart" xmlns:c16="http://schemas.microsoft.com/office/drawing/2014/chart" xmlns:c15="http://schemas.microsoft.com/office/drawing/2012/chart"/>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legend>
      <c:legendPos val="r"/>
      <c:layout>
        <c:manualLayout>
          <c:xMode val="edge"/>
          <c:yMode val="edge"/>
          <c:x val="0.99322576527032203"/>
          <c:y val="0.70369552204134878"/>
          <c:w val="6.7742347296779739E-3"/>
          <c:h val="9.6032199846326737E-3"/>
        </c:manualLayout>
      </c:layout>
      <c:overlay val="0"/>
    </c:legend>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73DC-4A00-8FFA-9D157465732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FAD-4497-8A46-5B03731C7F6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4DDF-4283-956A-D4D472A53EA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layout>
        <c:manualLayout>
          <c:xMode val="edge"/>
          <c:yMode val="edge"/>
          <c:x val="0.17699999999999999"/>
          <c:y val="0.2"/>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DFC-428B-82ED-1ACAC692221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300200"/>
    </a:solidFill>
  </c:spPr>
  <c:txPr>
    <a:bodyPr/>
    <a:lstStyle/>
    <a:p>
      <a:pPr>
        <a:defRPr sz="1800"/>
      </a:pPr>
      <a:endParaRPr lang="en-US"/>
    </a:p>
  </c:txPr>
  <c:externalData r:id="rId1">
    <c:autoUpdate val="0"/>
  </c:externalData>
</c:chartSpace>
</file>

<file path=ppt/charts/chart1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46869686132741"/>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fld id="{587F1806-983F-488C-9EC3-2AC9766D387B}"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1F2D-46A7-A150-1D236AA1984A}"/>
                </c:ext>
              </c:extLst>
            </c:dLbl>
            <c:dLbl>
              <c:idx val="1"/>
              <c:tx>
                <c:rich>
                  <a:bodyPr/>
                  <a:lstStyle/>
                  <a:p>
                    <a:fld id="{9B458F5C-07E6-4FA2-87B9-52F93E4A057F}"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1-1F2D-46A7-A150-1D236AA1984A}"/>
                </c:ext>
              </c:extLst>
            </c:dLbl>
            <c:dLbl>
              <c:idx val="2"/>
              <c:tx>
                <c:rich>
                  <a:bodyPr/>
                  <a:lstStyle/>
                  <a:p>
                    <a:fld id="{7B6008DB-3966-4AF8-B52E-6A7D9E909680}"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2-1F2D-46A7-A150-1D236AA1984A}"/>
                </c:ext>
              </c:extLst>
            </c:dLbl>
            <c:dLbl>
              <c:idx val="3"/>
              <c:tx>
                <c:rich>
                  <a:bodyPr wrap="none" lIns="108000" tIns="19050" rIns="38100" bIns="19050" anchor="ctr">
                    <a:spAutoFit/>
                  </a:bodyPr>
                  <a:lstStyle/>
                  <a:p>
                    <a:pPr>
                      <a:defRPr sz="1000" b="1">
                        <a:solidFill>
                          <a:schemeClr val="tx1"/>
                        </a:solidFill>
                      </a:defRPr>
                    </a:pPr>
                    <a:fld id="{2EB329D5-0BCE-47BB-BC7D-6A41AFE50250}"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1F2D-46A7-A150-1D236AA1984A}"/>
                </c:ext>
              </c:extLst>
            </c:dLbl>
            <c:dLbl>
              <c:idx val="4"/>
              <c:tx>
                <c:rich>
                  <a:bodyPr/>
                  <a:lstStyle/>
                  <a:p>
                    <a:fld id="{C45D88D3-2F69-4279-9354-BA9FADB44315}"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4-1F2D-46A7-A150-1D236AA1984A}"/>
                </c:ext>
              </c:extLst>
            </c:dLbl>
            <c:dLbl>
              <c:idx val="5"/>
              <c:tx>
                <c:rich>
                  <a:bodyPr/>
                  <a:lstStyle/>
                  <a:p>
                    <a:fld id="{0DBE35B7-1D08-4F7E-9DCA-23B32F2BEBF5}"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5-1F2D-46A7-A150-1D236AA1984A}"/>
                </c:ext>
              </c:extLst>
            </c:dLbl>
            <c:dLbl>
              <c:idx val="6"/>
              <c:tx>
                <c:rich>
                  <a:bodyPr/>
                  <a:lstStyle/>
                  <a:p>
                    <a:fld id="{9FB09D8D-D574-4367-B6A7-F2B4F5EAB83C}"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6-1F2D-46A7-A150-1D236AA1984A}"/>
                </c:ext>
              </c:extLst>
            </c:dLbl>
            <c:dLbl>
              <c:idx val="7"/>
              <c:tx>
                <c:rich>
                  <a:bodyPr wrap="none" lIns="108000" tIns="19050" rIns="38100" bIns="19050" anchor="ctr">
                    <a:spAutoFit/>
                  </a:bodyPr>
                  <a:lstStyle/>
                  <a:p>
                    <a:pPr>
                      <a:defRPr sz="1000">
                        <a:solidFill>
                          <a:srgbClr val="000000"/>
                        </a:solidFill>
                      </a:defRPr>
                    </a:pPr>
                    <a:r>
                      <a:rPr lang="en-GB">
                        <a:solidFill>
                          <a:srgbClr val="000000"/>
                        </a:solidFill>
                      </a:rPr>
                      <a:t>Hindu ~</a:t>
                    </a:r>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07-1F2D-46A7-A150-1D236AA1984A}"/>
                </c:ext>
              </c:extLst>
            </c:dLbl>
            <c:dLbl>
              <c:idx val="8"/>
              <c:tx>
                <c:rich>
                  <a:bodyPr/>
                  <a:lstStyle/>
                  <a:p>
                    <a:fld id="{8BABE809-60C2-4BDB-A248-A46791ED5477}"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8-1F2D-46A7-A150-1D236AA1984A}"/>
                </c:ext>
              </c:extLst>
            </c:dLbl>
            <c:dLbl>
              <c:idx val="9"/>
              <c:tx>
                <c:rich>
                  <a:bodyPr wrap="none" lIns="108000" tIns="19050" rIns="38100" bIns="19050" anchor="ctr">
                    <a:spAutoFit/>
                  </a:bodyPr>
                  <a:lstStyle/>
                  <a:p>
                    <a:pPr>
                      <a:defRPr sz="1000" b="0">
                        <a:solidFill>
                          <a:srgbClr val="000000"/>
                        </a:solidFill>
                      </a:defRPr>
                    </a:pPr>
                    <a:r>
                      <a:rPr lang="en-GB">
                        <a:solidFill>
                          <a:srgbClr val="000000"/>
                        </a:solidFill>
                      </a:rPr>
                      <a:t>Muslim ~</a:t>
                    </a:r>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09-1F2D-46A7-A150-1D236AA1984A}"/>
                </c:ext>
              </c:extLst>
            </c:dLbl>
            <c:dLbl>
              <c:idx val="10"/>
              <c:tx>
                <c:rich>
                  <a:bodyPr wrap="none" lIns="108000" tIns="19050" rIns="38100" bIns="19050" anchor="ctr">
                    <a:spAutoFit/>
                  </a:bodyPr>
                  <a:lstStyle/>
                  <a:p>
                    <a:pPr>
                      <a:defRPr sz="1000">
                        <a:solidFill>
                          <a:srgbClr val="000000"/>
                        </a:solidFill>
                      </a:defRPr>
                    </a:pPr>
                    <a:r>
                      <a:rPr lang="en-GB">
                        <a:solidFill>
                          <a:srgbClr val="000000"/>
                        </a:solidFill>
                      </a:rPr>
                      <a:t>Sikh ~</a:t>
                    </a:r>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0A-1F2D-46A7-A150-1D236AA1984A}"/>
                </c:ext>
              </c:extLst>
            </c:dLbl>
            <c:dLbl>
              <c:idx val="11"/>
              <c:tx>
                <c:rich>
                  <a:bodyPr/>
                  <a:lstStyle/>
                  <a:p>
                    <a:fld id="{BBE340F1-FF38-477D-AC51-03CB4E772E12}"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B-1F2D-46A7-A150-1D236AA1984A}"/>
                </c:ext>
              </c:extLst>
            </c:dLbl>
            <c:dLbl>
              <c:idx val="12"/>
              <c:tx>
                <c:rich>
                  <a:bodyPr/>
                  <a:lstStyle/>
                  <a:p>
                    <a:fld id="{5430D358-2CE5-41FB-A998-11F1A3816B9F}"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C-1F2D-46A7-A150-1D236AA1984A}"/>
                </c:ext>
              </c:extLst>
            </c:dLbl>
            <c:dLbl>
              <c:idx val="13"/>
              <c:tx>
                <c:rich>
                  <a:bodyPr/>
                  <a:lstStyle/>
                  <a:p>
                    <a:fld id="{9AC56D3A-77D8-4956-8230-1C5AD9E64F65}"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D-1F2D-46A7-A150-1D236AA1984A}"/>
                </c:ext>
              </c:extLst>
            </c:dLbl>
            <c:dLbl>
              <c:idx val="14"/>
              <c:tx>
                <c:rich>
                  <a:bodyPr/>
                  <a:lstStyle/>
                  <a:p>
                    <a:fld id="{7B673BA2-4E93-45C1-AE63-9E1F7C319B7C}"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E-1F2D-46A7-A150-1D236AA1984A}"/>
                </c:ext>
              </c:extLst>
            </c:dLbl>
            <c:dLbl>
              <c:idx val="15"/>
              <c:tx>
                <c:rich>
                  <a:bodyPr/>
                  <a:lstStyle/>
                  <a:p>
                    <a:fld id="{8715F8B8-3A1A-41CB-96AD-6B9FBE03B1F4}"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F-1F2D-46A7-A150-1D236AA1984A}"/>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Sheet1!$A$2:$A$17</c15:f>
                <c15:dlblRangeCache>
                  <c:ptCount val="16"/>
                  <c:pt idx="0">
                    <c:v>All patients (ICS)</c:v>
                  </c:pt>
                  <c:pt idx="3">
                    <c:v>Religion</c:v>
                  </c:pt>
                  <c:pt idx="4">
                    <c:v>No religion</c:v>
                  </c:pt>
                  <c:pt idx="5">
                    <c:v>Buddhist</c:v>
                  </c:pt>
                  <c:pt idx="6">
                    <c:v>Christian</c:v>
                  </c:pt>
                  <c:pt idx="7">
                    <c:v>Hindu ~</c:v>
                  </c:pt>
                  <c:pt idx="8">
                    <c:v>Jewish</c:v>
                  </c:pt>
                  <c:pt idx="9">
                    <c:v>Muslim ~</c:v>
                  </c:pt>
                  <c:pt idx="10">
                    <c:v>Sikh ~</c:v>
                  </c:pt>
                  <c:pt idx="11">
                    <c:v>Other</c:v>
                  </c:pt>
                  <c:pt idx="12">
                    <c:v>Prefer not to say</c:v>
                  </c:pt>
                </c15:dlblRangeCache>
              </c15:datalabelsRange>
            </c:ext>
            <c:ext xmlns:c16="http://schemas.microsoft.com/office/drawing/2014/chart" uri="{C3380CC4-5D6E-409C-BE32-E72D297353CC}">
              <c16:uniqueId val="{00000010-1F2D-46A7-A150-1D236AA1984A}"/>
            </c:ext>
          </c:extLst>
        </c:ser>
        <c:ser>
          <c:idx val="1"/>
          <c:order val="1"/>
          <c:tx>
            <c:strRef>
              <c:f>Sheet1!$C$1</c:f>
              <c:strCache>
                <c:ptCount val="1"/>
                <c:pt idx="0">
                  <c:v>data left</c:v>
                </c:pt>
              </c:strCache>
            </c:strRef>
          </c:tx>
          <c:spPr>
            <a:solidFill>
              <a:srgbClr val="005EB8"/>
            </a:solidFill>
          </c:spPr>
          <c:invertIfNegative val="0"/>
          <c:dPt>
            <c:idx val="1"/>
            <c:invertIfNegative val="0"/>
            <c:bubble3D val="0"/>
            <c:spPr>
              <a:solidFill>
                <a:srgbClr val="41B6E6"/>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2-1F2D-46A7-A150-1D236AA1984A}"/>
              </c:ext>
            </c:extLst>
          </c:dPt>
          <c:val>
            <c:numRef>
              <c:f>Sheet1!$C$2:$C$17</c:f>
              <c:numCache>
                <c:formatCode>0%;;</c:formatCode>
                <c:ptCount val="16"/>
                <c:pt idx="0">
                  <c:v>0</c:v>
                </c:pt>
                <c:pt idx="1">
                  <c:v>0.87</c:v>
                </c:pt>
                <c:pt idx="3">
                  <c:v>0</c:v>
                </c:pt>
                <c:pt idx="4" formatCode="0%">
                  <c:v>0.86</c:v>
                </c:pt>
                <c:pt idx="5" formatCode="0%">
                  <c:v>0.8</c:v>
                </c:pt>
                <c:pt idx="6" formatCode="0%">
                  <c:v>0.9</c:v>
                </c:pt>
                <c:pt idx="7" formatCode="0%">
                  <c:v>0</c:v>
                </c:pt>
                <c:pt idx="8" formatCode="0%">
                  <c:v>0.89</c:v>
                </c:pt>
                <c:pt idx="9" formatCode="0%">
                  <c:v>0</c:v>
                </c:pt>
                <c:pt idx="10" formatCode="0%">
                  <c:v>0</c:v>
                </c:pt>
                <c:pt idx="11" formatCode="0%">
                  <c:v>0.86</c:v>
                </c:pt>
                <c:pt idx="12" formatCode="0%">
                  <c:v>0.76</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1-1F2D-46A7-A150-1D236AA1984A}"/>
            </c:ext>
          </c:extLst>
        </c:ser>
        <c:ser>
          <c:idx val="2"/>
          <c:order val="2"/>
          <c:tx>
            <c:strRef>
              <c:f>Sheet1!$D$1</c:f>
              <c:strCache>
                <c:ptCount val="1"/>
                <c:pt idx="0">
                  <c:v>to 100% left</c:v>
                </c:pt>
              </c:strCache>
            </c:strRef>
          </c:tx>
          <c:spPr>
            <a:noFill/>
          </c:spPr>
          <c:invertIfNegative val="0"/>
          <c:dPt>
            <c:idx val="1"/>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3-1F2D-46A7-A150-1D236AA1984A}"/>
              </c:ext>
            </c:extLst>
          </c:dPt>
          <c:dPt>
            <c:idx val="4"/>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5-1F2D-46A7-A150-1D236AA1984A}"/>
              </c:ext>
            </c:extLst>
          </c:dPt>
          <c:dPt>
            <c:idx val="5"/>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7-1F2D-46A7-A150-1D236AA1984A}"/>
              </c:ext>
            </c:extLst>
          </c:dPt>
          <c:dPt>
            <c:idx val="6"/>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C-1F2D-46A7-A150-1D236AA1984A}"/>
              </c:ext>
            </c:extLst>
          </c:dPt>
          <c:dPt>
            <c:idx val="7"/>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9-1F2D-46A7-A150-1D236AA1984A}"/>
              </c:ext>
            </c:extLst>
          </c:dPt>
          <c:dPt>
            <c:idx val="8"/>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D-1F2D-46A7-A150-1D236AA1984A}"/>
              </c:ext>
            </c:extLst>
          </c:dPt>
          <c:dPt>
            <c:idx val="9"/>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E-1F2D-46A7-A150-1D236AA1984A}"/>
              </c:ext>
            </c:extLst>
          </c:dPt>
          <c:dPt>
            <c:idx val="10"/>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B-1F2D-46A7-A150-1D236AA1984A}"/>
              </c:ext>
            </c:extLst>
          </c:dPt>
          <c:dPt>
            <c:idx val="11"/>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D-1F2D-46A7-A150-1D236AA1984A}"/>
              </c:ext>
            </c:extLst>
          </c:dPt>
          <c:dPt>
            <c:idx val="12"/>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F-1F2D-46A7-A150-1D236AA1984A}"/>
              </c:ext>
            </c:extLst>
          </c:dPt>
          <c:dLbls>
            <c:dLbl>
              <c:idx val="0"/>
              <c:tx>
                <c:rich>
                  <a:bodyPr/>
                  <a:lstStyle/>
                  <a:p>
                    <a:fld id="{ED342E5E-11EC-47E6-B33C-B7F6826BEDE8}"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C-1F2D-46A7-A150-1D236AA1984A}"/>
                </c:ext>
              </c:extLst>
            </c:dLbl>
            <c:dLbl>
              <c:idx val="1"/>
              <c:tx>
                <c:rich>
                  <a:bodyPr wrap="square" lIns="38100" tIns="19050" rIns="38100" bIns="19050" anchor="ctr">
                    <a:spAutoFit/>
                  </a:bodyPr>
                  <a:lstStyle/>
                  <a:p>
                    <a:pPr>
                      <a:defRPr sz="1200" b="0"/>
                    </a:pPr>
                    <a:fld id="{40723FA8-0BCA-4C60-92D7-89768E1FC73D}"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3-1F2D-46A7-A150-1D236AA1984A}"/>
                </c:ext>
              </c:extLst>
            </c:dLbl>
            <c:dLbl>
              <c:idx val="2"/>
              <c:tx>
                <c:rich>
                  <a:bodyPr/>
                  <a:lstStyle/>
                  <a:p>
                    <a:fld id="{08B7EFFD-331D-4FEA-9950-01689512FF46}"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D-1F2D-46A7-A150-1D236AA1984A}"/>
                </c:ext>
              </c:extLst>
            </c:dLbl>
            <c:dLbl>
              <c:idx val="3"/>
              <c:tx>
                <c:rich>
                  <a:bodyPr/>
                  <a:lstStyle/>
                  <a:p>
                    <a:fld id="{1C49E003-FCE2-495E-92BA-8B259B41307B}"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E-1F2D-46A7-A150-1D236AA1984A}"/>
                </c:ext>
              </c:extLst>
            </c:dLbl>
            <c:dLbl>
              <c:idx val="4"/>
              <c:tx>
                <c:rich>
                  <a:bodyPr/>
                  <a:lstStyle/>
                  <a:p>
                    <a:fld id="{A6F537A7-60A0-4CDA-B0C1-0D5981B5E74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5-1F2D-46A7-A150-1D236AA1984A}"/>
                </c:ext>
              </c:extLst>
            </c:dLbl>
            <c:dLbl>
              <c:idx val="5"/>
              <c:tx>
                <c:rich>
                  <a:bodyPr/>
                  <a:lstStyle/>
                  <a:p>
                    <a:fld id="{0A62574C-F162-4D9E-88FD-3F26DA9EF74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1F2D-46A7-A150-1D236AA1984A}"/>
                </c:ext>
              </c:extLst>
            </c:dLbl>
            <c:dLbl>
              <c:idx val="6"/>
              <c:tx>
                <c:rich>
                  <a:bodyPr/>
                  <a:lstStyle/>
                  <a:p>
                    <a:fld id="{27A7D609-D585-4200-B245-EB9CE89C7DB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C-1F2D-46A7-A150-1D236AA1984A}"/>
                </c:ext>
              </c:extLst>
            </c:dLbl>
            <c:dLbl>
              <c:idx val="7"/>
              <c:tx>
                <c:rich>
                  <a:bodyPr/>
                  <a:lstStyle/>
                  <a:p>
                    <a:fld id="{219C52FE-E82A-4FDA-8F79-02876DA40DD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29-1F2D-46A7-A150-1D236AA1984A}"/>
                </c:ext>
              </c:extLst>
            </c:dLbl>
            <c:dLbl>
              <c:idx val="8"/>
              <c:tx>
                <c:rich>
                  <a:bodyPr/>
                  <a:lstStyle/>
                  <a:p>
                    <a:fld id="{830ECFDF-4BD3-4DC1-8227-523AB440193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D-1F2D-46A7-A150-1D236AA1984A}"/>
                </c:ext>
              </c:extLst>
            </c:dLbl>
            <c:dLbl>
              <c:idx val="9"/>
              <c:tx>
                <c:rich>
                  <a:bodyPr/>
                  <a:lstStyle/>
                  <a:p>
                    <a:fld id="{6789FD5B-4841-46FB-BAC1-D344D43775E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4E-1F2D-46A7-A150-1D236AA1984A}"/>
                </c:ext>
              </c:extLst>
            </c:dLbl>
            <c:dLbl>
              <c:idx val="10"/>
              <c:tx>
                <c:rich>
                  <a:bodyPr/>
                  <a:lstStyle/>
                  <a:p>
                    <a:fld id="{0F50E036-5000-4D18-B37B-12D7248BC60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2B-1F2D-46A7-A150-1D236AA1984A}"/>
                </c:ext>
              </c:extLst>
            </c:dLbl>
            <c:dLbl>
              <c:idx val="11"/>
              <c:tx>
                <c:rich>
                  <a:bodyPr/>
                  <a:lstStyle/>
                  <a:p>
                    <a:fld id="{F05E3F87-A435-42CB-8B3C-72A33C9CE9A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D-1F2D-46A7-A150-1D236AA1984A}"/>
                </c:ext>
              </c:extLst>
            </c:dLbl>
            <c:dLbl>
              <c:idx val="12"/>
              <c:tx>
                <c:rich>
                  <a:bodyPr/>
                  <a:lstStyle/>
                  <a:p>
                    <a:fld id="{AB28EC96-E4EB-4D35-B145-EAD9ED9E0D4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F-1F2D-46A7-A150-1D236AA1984A}"/>
                </c:ext>
              </c:extLst>
            </c:dLbl>
            <c:dLbl>
              <c:idx val="13"/>
              <c:tx>
                <c:rich>
                  <a:bodyPr/>
                  <a:lstStyle/>
                  <a:p>
                    <a:fld id="{E0E20745-29DB-4E64-AF22-08E81F793E62}"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F-1F2D-46A7-A150-1D236AA1984A}"/>
                </c:ext>
              </c:extLst>
            </c:dLbl>
            <c:dLbl>
              <c:idx val="14"/>
              <c:tx>
                <c:rich>
                  <a:bodyPr/>
                  <a:lstStyle/>
                  <a:p>
                    <a:fld id="{3F72FC01-6B79-4296-AAA3-F50DEBDFF3C4}"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60-1F2D-46A7-A150-1D236AA1984A}"/>
                </c:ext>
              </c:extLst>
            </c:dLbl>
            <c:dLbl>
              <c:idx val="15"/>
              <c:tx>
                <c:rich>
                  <a:bodyPr/>
                  <a:lstStyle/>
                  <a:p>
                    <a:fld id="{84587897-332B-480A-8535-25207018CBB3}"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61-1F2D-46A7-A150-1D236AA1984A}"/>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DataLabelsRange val="1"/>
                <c15:showLeaderLines val="0"/>
              </c:ext>
            </c:extLst>
          </c:dLbls>
          <c:val>
            <c:numRef>
              <c:f>Sheet1!$D$2:$D$17</c:f>
              <c:numCache>
                <c:formatCode>0%</c:formatCode>
                <c:ptCount val="16"/>
                <c:pt idx="0">
                  <c:v>1</c:v>
                </c:pt>
                <c:pt idx="1">
                  <c:v>0.13</c:v>
                </c:pt>
                <c:pt idx="2">
                  <c:v>1</c:v>
                </c:pt>
                <c:pt idx="3">
                  <c:v>1</c:v>
                </c:pt>
                <c:pt idx="4">
                  <c:v>0.14000000000000001</c:v>
                </c:pt>
                <c:pt idx="5">
                  <c:v>0.19999999999999996</c:v>
                </c:pt>
                <c:pt idx="6">
                  <c:v>9.9999999999999978E-2</c:v>
                </c:pt>
                <c:pt idx="7">
                  <c:v>1</c:v>
                </c:pt>
                <c:pt idx="8">
                  <c:v>0.10999999999999999</c:v>
                </c:pt>
                <c:pt idx="9">
                  <c:v>1</c:v>
                </c:pt>
                <c:pt idx="10">
                  <c:v>1</c:v>
                </c:pt>
                <c:pt idx="11">
                  <c:v>0.14000000000000001</c:v>
                </c:pt>
                <c:pt idx="12">
                  <c:v>0.24</c:v>
                </c:pt>
                <c:pt idx="13">
                  <c:v>1</c:v>
                </c:pt>
                <c:pt idx="14">
                  <c:v>1</c:v>
                </c:pt>
                <c:pt idx="15">
                  <c:v>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Sheet1!$C$2:$C$17</c15:f>
                <c15:dlblRangeCache>
                  <c:ptCount val="16"/>
                  <c:pt idx="1">
                    <c:v>87%</c:v>
                  </c:pt>
                  <c:pt idx="4">
                    <c:v>86%</c:v>
                  </c:pt>
                  <c:pt idx="5">
                    <c:v>80%</c:v>
                  </c:pt>
                  <c:pt idx="6">
                    <c:v>90%</c:v>
                  </c:pt>
                  <c:pt idx="8">
                    <c:v>89%</c:v>
                  </c:pt>
                  <c:pt idx="11">
                    <c:v>86%</c:v>
                  </c:pt>
                  <c:pt idx="12">
                    <c:v>76%</c:v>
                  </c:pt>
                </c15:dlblRangeCache>
              </c15:datalabelsRange>
            </c:ext>
            <c:ext xmlns:c16="http://schemas.microsoft.com/office/drawing/2014/chart" uri="{C3380CC4-5D6E-409C-BE32-E72D297353CC}">
              <c16:uniqueId val="{00000030-1F2D-46A7-A150-1D236AA1984A}"/>
            </c:ext>
          </c:extLst>
        </c:ser>
        <c:ser>
          <c:idx val="3"/>
          <c:order val="3"/>
          <c:tx>
            <c:strRef>
              <c:f>Sheet1!$E$1</c:f>
              <c:strCache>
                <c:ptCount val="1"/>
                <c:pt idx="0">
                  <c:v>gap</c:v>
                </c:pt>
              </c:strCache>
            </c:strRef>
          </c:tx>
          <c:spPr>
            <a:noFill/>
          </c:spPr>
          <c:invertIfNegative val="0"/>
          <c:val>
            <c:numRef>
              <c:f>Sheet1!$E$2:$E$17</c:f>
              <c:numCache>
                <c:formatCode>0%</c:formatCode>
                <c:ptCount val="16"/>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31-1F2D-46A7-A150-1D236AA1984A}"/>
            </c:ext>
          </c:extLst>
        </c:ser>
        <c:ser>
          <c:idx val="4"/>
          <c:order val="4"/>
          <c:tx>
            <c:strRef>
              <c:f>Sheet1!$F$1</c:f>
              <c:strCache>
                <c:ptCount val="1"/>
                <c:pt idx="0">
                  <c:v>label right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r>
                      <a:rPr lang="en-US" dirty="0"/>
                      <a:t>Ethnicity</a:t>
                    </a:r>
                    <a:r>
                      <a:rPr lang="en-US" strike="noStrike" baseline="30000" dirty="0"/>
                      <a:t>2</a:t>
                    </a:r>
                  </a:p>
                </c:rich>
              </c:tx>
              <c:spPr>
                <a:solidFill>
                  <a:schemeClr val="bg1"/>
                </a:solidFill>
                <a:ln>
                  <a:noFill/>
                </a:ln>
                <a:effectLst/>
              </c:spPr>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32-1F2D-46A7-A150-1D236AA1984A}"/>
                </c:ext>
              </c:extLst>
            </c:dLbl>
            <c:dLbl>
              <c:idx val="1"/>
              <c:tx>
                <c:rich>
                  <a:bodyPr/>
                  <a:lstStyle/>
                  <a:p>
                    <a:fld id="{0D4CC084-BB9F-4BA8-B25A-143313D3893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3-1F2D-46A7-A150-1D236AA1984A}"/>
                </c:ext>
              </c:extLst>
            </c:dLbl>
            <c:dLbl>
              <c:idx val="2"/>
              <c:tx>
                <c:rich>
                  <a:bodyPr/>
                  <a:lstStyle/>
                  <a:p>
                    <a:fld id="{BDF2AB1A-FB18-401D-929C-FCD821FB8FB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4-1F2D-46A7-A150-1D236AA1984A}"/>
                </c:ext>
              </c:extLst>
            </c:dLbl>
            <c:dLbl>
              <c:idx val="3"/>
              <c:tx>
                <c:rich>
                  <a:bodyPr/>
                  <a:lstStyle/>
                  <a:p>
                    <a:fld id="{519D6162-DAD1-4643-87CE-A7E05E138BD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1F2D-46A7-A150-1D236AA1984A}"/>
                </c:ext>
              </c:extLst>
            </c:dLbl>
            <c:dLbl>
              <c:idx val="4"/>
              <c:tx>
                <c:rich>
                  <a:bodyPr/>
                  <a:lstStyle/>
                  <a:p>
                    <a:fld id="{EF502ADE-C750-4EB0-A5D2-96C0E0458D3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1F2D-46A7-A150-1D236AA1984A}"/>
                </c:ext>
              </c:extLst>
            </c:dLbl>
            <c:dLbl>
              <c:idx val="5"/>
              <c:tx>
                <c:rich>
                  <a:bodyPr/>
                  <a:lstStyle/>
                  <a:p>
                    <a:fld id="{382D4801-0808-4F9D-B54A-95F7AF3C79D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7-1F2D-46A7-A150-1D236AA1984A}"/>
                </c:ext>
              </c:extLst>
            </c:dLbl>
            <c:dLbl>
              <c:idx val="6"/>
              <c:tx>
                <c:rich>
                  <a:bodyPr/>
                  <a:lstStyle/>
                  <a:p>
                    <a:fld id="{14FD2D0F-85AB-4A20-95CF-6010DBCD1D0F}"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8-1F2D-46A7-A150-1D236AA1984A}"/>
                </c:ext>
              </c:extLst>
            </c:dLbl>
            <c:dLbl>
              <c:idx val="7"/>
              <c:tx>
                <c:rich>
                  <a:bodyPr wrap="none" lIns="108000" tIns="19050" rIns="38100" bIns="19050" anchor="ctr">
                    <a:spAutoFit/>
                  </a:bodyPr>
                  <a:lstStyle/>
                  <a:p>
                    <a:pPr>
                      <a:defRPr sz="1000" b="1">
                        <a:solidFill>
                          <a:schemeClr val="tx1"/>
                        </a:solidFill>
                      </a:defRPr>
                    </a:pPr>
                    <a:r>
                      <a:rPr lang="en-US"/>
                      <a:t>Carer</a:t>
                    </a:r>
                    <a:r>
                      <a:rPr lang="en-US" baseline="30000"/>
                      <a:t>3</a:t>
                    </a:r>
                    <a:endParaRPr lang="en-US" baseline="30000" dirty="0"/>
                  </a:p>
                </c:rich>
              </c:tx>
              <c:spPr>
                <a:solidFill>
                  <a:schemeClr val="bg1"/>
                </a:solidFill>
                <a:ln>
                  <a:noFill/>
                </a:ln>
                <a:effectLst/>
              </c:spPr>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39-1F2D-46A7-A150-1D236AA1984A}"/>
                </c:ext>
              </c:extLst>
            </c:dLbl>
            <c:dLbl>
              <c:idx val="8"/>
              <c:tx>
                <c:rich>
                  <a:bodyPr/>
                  <a:lstStyle/>
                  <a:p>
                    <a:fld id="{F43147C6-35B9-4F3A-83B9-C75223D1690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A-1F2D-46A7-A150-1D236AA1984A}"/>
                </c:ext>
              </c:extLst>
            </c:dLbl>
            <c:dLbl>
              <c:idx val="9"/>
              <c:tx>
                <c:rich>
                  <a:bodyPr/>
                  <a:lstStyle/>
                  <a:p>
                    <a:fld id="{241F8981-3C09-4F32-9382-0210CDACC8D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B-1F2D-46A7-A150-1D236AA1984A}"/>
                </c:ext>
              </c:extLst>
            </c:dLbl>
            <c:dLbl>
              <c:idx val="10"/>
              <c:tx>
                <c:rich>
                  <a:bodyPr/>
                  <a:lstStyle/>
                  <a:p>
                    <a:fld id="{7DE5C433-000F-4F10-A40F-FB1A1DAA95C9}"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C-1F2D-46A7-A150-1D236AA1984A}"/>
                </c:ext>
              </c:extLst>
            </c:dLbl>
            <c:dLbl>
              <c:idx val="11"/>
              <c:tx>
                <c:rich>
                  <a:bodyPr/>
                  <a:lstStyle/>
                  <a:p>
                    <a:fld id="{6D66274A-1B21-4354-9C99-8146CBEB5C86}"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D-1F2D-46A7-A150-1D236AA1984A}"/>
                </c:ext>
              </c:extLst>
            </c:dLbl>
            <c:dLbl>
              <c:idx val="12"/>
              <c:tx>
                <c:rich>
                  <a:bodyPr/>
                  <a:lstStyle/>
                  <a:p>
                    <a:fld id="{6E5A87EB-3844-4DF9-9666-4289A1DCF30C}"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E-1F2D-46A7-A150-1D236AA1984A}"/>
                </c:ext>
              </c:extLst>
            </c:dLbl>
            <c:dLbl>
              <c:idx val="13"/>
              <c:tx>
                <c:rich>
                  <a:bodyPr/>
                  <a:lstStyle/>
                  <a:p>
                    <a:fld id="{A26AF9DE-4CAD-4785-8BA5-F987FC0F7A67}"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F-1F2D-46A7-A150-1D236AA1984A}"/>
                </c:ext>
              </c:extLst>
            </c:dLbl>
            <c:dLbl>
              <c:idx val="14"/>
              <c:tx>
                <c:rich>
                  <a:bodyPr/>
                  <a:lstStyle/>
                  <a:p>
                    <a:fld id="{B8CBDD51-E227-4657-BA4A-EAE40A1166A5}"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0-1F2D-46A7-A150-1D236AA1984A}"/>
                </c:ext>
              </c:extLst>
            </c:dLbl>
            <c:dLbl>
              <c:idx val="15"/>
              <c:tx>
                <c:rich>
                  <a:bodyPr/>
                  <a:lstStyle/>
                  <a:p>
                    <a:fld id="{F82E3DFD-BB1F-47D5-B8E2-5AAEFCE0C5E9}"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1-1F2D-46A7-A150-1D236AA1984A}"/>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15:showLeaderLines val="1"/>
              </c:ext>
            </c:extLst>
          </c:dLbls>
          <c:val>
            <c:numRef>
              <c:f>Sheet1!$F$2:$F$17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Sheet1!$I$2:$I$17</c15:f>
                <c15:dlblRangeCache>
                  <c:ptCount val="16"/>
                  <c:pt idx="0">
                    <c:v>Ethnicity</c:v>
                  </c:pt>
                  <c:pt idx="1">
                    <c:v>White</c:v>
                  </c:pt>
                  <c:pt idx="2">
                    <c:v>Mixed / multiple ethnic groups</c:v>
                  </c:pt>
                  <c:pt idx="3">
                    <c:v>Asian / Asian British</c:v>
                  </c:pt>
                  <c:pt idx="4">
                    <c:v>Black / African / Caribbean / Black British</c:v>
                  </c:pt>
                  <c:pt idx="5">
                    <c:v>Other ethnic group</c:v>
                  </c:pt>
                  <c:pt idx="7">
                    <c:v>Carer (2)</c:v>
                  </c:pt>
                  <c:pt idx="8">
                    <c:v>Yes</c:v>
                  </c:pt>
                  <c:pt idx="9">
                    <c:v>No</c:v>
                  </c:pt>
                </c15:dlblRangeCache>
              </c15:datalabelsRange>
            </c:ext>
            <c:ext xmlns:c16="http://schemas.microsoft.com/office/drawing/2014/chart" uri="{C3380CC4-5D6E-409C-BE32-E72D297353CC}">
              <c16:uniqueId val="{00000042-1F2D-46A7-A150-1D236AA1984A}"/>
            </c:ext>
          </c:extLst>
        </c:ser>
        <c:ser>
          <c:idx val="5"/>
          <c:order val="5"/>
          <c:tx>
            <c:strRef>
              <c:f>Sheet1!$G$1</c:f>
              <c:strCache>
                <c:ptCount val="1"/>
                <c:pt idx="0">
                  <c:v>data right</c:v>
                </c:pt>
              </c:strCache>
            </c:strRef>
          </c:tx>
          <c:spPr>
            <a:solidFill>
              <a:srgbClr val="005EB8"/>
            </a:solidFill>
          </c:spPr>
          <c:invertIfNegative val="0"/>
          <c:val>
            <c:numRef>
              <c:f>Sheet1!$G$2:$G$17</c:f>
              <c:numCache>
                <c:formatCode>0%</c:formatCode>
                <c:ptCount val="16"/>
                <c:pt idx="0" formatCode="0%;;">
                  <c:v>0</c:v>
                </c:pt>
                <c:pt idx="1">
                  <c:v>0.87</c:v>
                </c:pt>
                <c:pt idx="2">
                  <c:v>0.83</c:v>
                </c:pt>
                <c:pt idx="3">
                  <c:v>0.82</c:v>
                </c:pt>
                <c:pt idx="4">
                  <c:v>0.69</c:v>
                </c:pt>
                <c:pt idx="5">
                  <c:v>0.89</c:v>
                </c:pt>
                <c:pt idx="7" formatCode="0%;;">
                  <c:v>0</c:v>
                </c:pt>
                <c:pt idx="8" formatCode="0%;;">
                  <c:v>0.84</c:v>
                </c:pt>
                <c:pt idx="9" formatCode="0%;;">
                  <c:v>0.88</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3-1F2D-46A7-A150-1D236AA1984A}"/>
            </c:ext>
          </c:extLst>
        </c:ser>
        <c:ser>
          <c:idx val="6"/>
          <c:order val="6"/>
          <c:tx>
            <c:strRef>
              <c:f>Sheet1!$H$1</c:f>
              <c:strCache>
                <c:ptCount val="1"/>
                <c:pt idx="0">
                  <c:v>to 100% right</c:v>
                </c:pt>
              </c:strCache>
            </c:strRef>
          </c:tx>
          <c:spPr>
            <a:solidFill>
              <a:schemeClr val="bg1">
                <a:lumMod val="85000"/>
              </a:schemeClr>
            </a:solidFill>
          </c:spPr>
          <c:invertIfNegative val="0"/>
          <c:dPt>
            <c:idx val="0"/>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5-1F2D-46A7-A150-1D236AA1984A}"/>
              </c:ext>
            </c:extLst>
          </c:dPt>
          <c:dPt>
            <c:idx val="1"/>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5-1F2D-46A7-A150-1D236AA1984A}"/>
              </c:ext>
            </c:extLst>
          </c:dPt>
          <c:dPt>
            <c:idx val="2"/>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6-1F2D-46A7-A150-1D236AA1984A}"/>
              </c:ext>
            </c:extLst>
          </c:dPt>
          <c:dPt>
            <c:idx val="3"/>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7-1F2D-46A7-A150-1D236AA1984A}"/>
              </c:ext>
            </c:extLst>
          </c:dPt>
          <c:dPt>
            <c:idx val="4"/>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8-1F2D-46A7-A150-1D236AA1984A}"/>
              </c:ext>
            </c:extLst>
          </c:dPt>
          <c:dPt>
            <c:idx val="5"/>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9-1F2D-46A7-A150-1D236AA1984A}"/>
              </c:ext>
            </c:extLst>
          </c:dPt>
          <c:dPt>
            <c:idx val="6"/>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7-1F2D-46A7-A150-1D236AA1984A}"/>
              </c:ext>
            </c:extLst>
          </c:dPt>
          <c:dPt>
            <c:idx val="7"/>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9-1F2D-46A7-A150-1D236AA1984A}"/>
              </c:ext>
            </c:extLst>
          </c:dPt>
          <c:dPt>
            <c:idx val="8"/>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A-1F2D-46A7-A150-1D236AA1984A}"/>
              </c:ext>
            </c:extLst>
          </c:dPt>
          <c:dPt>
            <c:idx val="9"/>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B-1F2D-46A7-A150-1D236AA1984A}"/>
              </c:ext>
            </c:extLst>
          </c:dPt>
          <c:dPt>
            <c:idx val="10"/>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F-1F2D-46A7-A150-1D236AA1984A}"/>
              </c:ext>
            </c:extLst>
          </c:dPt>
          <c:dPt>
            <c:idx val="11"/>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0-1F2D-46A7-A150-1D236AA1984A}"/>
              </c:ext>
            </c:extLst>
          </c:dPt>
          <c:dPt>
            <c:idx val="12"/>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1-1F2D-46A7-A150-1D236AA1984A}"/>
              </c:ext>
            </c:extLst>
          </c:dPt>
          <c:dPt>
            <c:idx val="13"/>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2-1F2D-46A7-A150-1D236AA1984A}"/>
              </c:ext>
            </c:extLst>
          </c:dPt>
          <c:dPt>
            <c:idx val="14"/>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3-1F2D-46A7-A150-1D236AA1984A}"/>
              </c:ext>
            </c:extLst>
          </c:dPt>
          <c:dPt>
            <c:idx val="15"/>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4-1F2D-46A7-A150-1D236AA1984A}"/>
              </c:ext>
            </c:extLst>
          </c:dPt>
          <c:dLbls>
            <c:dLbl>
              <c:idx val="0"/>
              <c:tx>
                <c:rich>
                  <a:bodyPr/>
                  <a:lstStyle/>
                  <a:p>
                    <a:fld id="{81948789-F862-42AD-A211-7D3CA2CC2D20}"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5-1F2D-46A7-A150-1D236AA1984A}"/>
                </c:ext>
              </c:extLst>
            </c:dLbl>
            <c:dLbl>
              <c:idx val="1"/>
              <c:tx>
                <c:rich>
                  <a:bodyPr/>
                  <a:lstStyle/>
                  <a:p>
                    <a:fld id="{291ACDFF-98D1-4293-BC4E-FDC65B39BF2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5-1F2D-46A7-A150-1D236AA1984A}"/>
                </c:ext>
              </c:extLst>
            </c:dLbl>
            <c:dLbl>
              <c:idx val="2"/>
              <c:tx>
                <c:rich>
                  <a:bodyPr/>
                  <a:lstStyle/>
                  <a:p>
                    <a:fld id="{2FD6CE13-DF63-4069-B10C-AE502F25C60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6-1F2D-46A7-A150-1D236AA1984A}"/>
                </c:ext>
              </c:extLst>
            </c:dLbl>
            <c:dLbl>
              <c:idx val="3"/>
              <c:tx>
                <c:rich>
                  <a:bodyPr/>
                  <a:lstStyle/>
                  <a:p>
                    <a:fld id="{720E17D9-C8EE-4915-BE4D-E7965A0C394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1F2D-46A7-A150-1D236AA1984A}"/>
                </c:ext>
              </c:extLst>
            </c:dLbl>
            <c:dLbl>
              <c:idx val="4"/>
              <c:tx>
                <c:rich>
                  <a:bodyPr/>
                  <a:lstStyle/>
                  <a:p>
                    <a:fld id="{37B8E1B8-A8C4-4C33-8465-75657015416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8-1F2D-46A7-A150-1D236AA1984A}"/>
                </c:ext>
              </c:extLst>
            </c:dLbl>
            <c:dLbl>
              <c:idx val="5"/>
              <c:tx>
                <c:rich>
                  <a:bodyPr/>
                  <a:lstStyle/>
                  <a:p>
                    <a:fld id="{17251E55-AAEE-45D5-AFE5-CDAAC73C359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9-1F2D-46A7-A150-1D236AA1984A}"/>
                </c:ext>
              </c:extLst>
            </c:dLbl>
            <c:dLbl>
              <c:idx val="6"/>
              <c:tx>
                <c:rich>
                  <a:bodyPr/>
                  <a:lstStyle/>
                  <a:p>
                    <a:fld id="{A15601EF-C9C8-4CF0-A83B-BB4FCC29DDB7}"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7-1F2D-46A7-A150-1D236AA1984A}"/>
                </c:ext>
              </c:extLst>
            </c:dLbl>
            <c:dLbl>
              <c:idx val="7"/>
              <c:tx>
                <c:rich>
                  <a:bodyPr/>
                  <a:lstStyle/>
                  <a:p>
                    <a:fld id="{54BAC6C3-6726-40BE-8E57-04F94567BCE2}"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9-1F2D-46A7-A150-1D236AA1984A}"/>
                </c:ext>
              </c:extLst>
            </c:dLbl>
            <c:dLbl>
              <c:idx val="8"/>
              <c:tx>
                <c:rich>
                  <a:bodyPr/>
                  <a:lstStyle/>
                  <a:p>
                    <a:fld id="{418ED1A6-6630-4532-BD1D-ED5AF95CC71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A-1F2D-46A7-A150-1D236AA1984A}"/>
                </c:ext>
              </c:extLst>
            </c:dLbl>
            <c:dLbl>
              <c:idx val="9"/>
              <c:tx>
                <c:rich>
                  <a:bodyPr/>
                  <a:lstStyle/>
                  <a:p>
                    <a:fld id="{8548B802-1F5C-4265-98DA-267D93C6875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B-1F2D-46A7-A150-1D236AA1984A}"/>
                </c:ext>
              </c:extLst>
            </c:dLbl>
            <c:dLbl>
              <c:idx val="10"/>
              <c:tx>
                <c:rich>
                  <a:bodyPr/>
                  <a:lstStyle/>
                  <a:p>
                    <a:fld id="{B9BE14CC-992E-48FD-8B37-4715FDB48D7A}"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F-1F2D-46A7-A150-1D236AA1984A}"/>
                </c:ext>
              </c:extLst>
            </c:dLbl>
            <c:dLbl>
              <c:idx val="11"/>
              <c:tx>
                <c:rich>
                  <a:bodyPr/>
                  <a:lstStyle/>
                  <a:p>
                    <a:fld id="{2C854EA3-7CB3-438A-A7DA-E6E26775E3A9}"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0-1F2D-46A7-A150-1D236AA1984A}"/>
                </c:ext>
              </c:extLst>
            </c:dLbl>
            <c:dLbl>
              <c:idx val="12"/>
              <c:tx>
                <c:rich>
                  <a:bodyPr/>
                  <a:lstStyle/>
                  <a:p>
                    <a:fld id="{8DD49B1B-D7B1-4D08-9A15-6237070FE5B9}"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1-1F2D-46A7-A150-1D236AA1984A}"/>
                </c:ext>
              </c:extLst>
            </c:dLbl>
            <c:dLbl>
              <c:idx val="13"/>
              <c:tx>
                <c:rich>
                  <a:bodyPr/>
                  <a:lstStyle/>
                  <a:p>
                    <a:fld id="{E6E1A84A-9555-47D8-BDE5-1E762BE9F590}"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2-1F2D-46A7-A150-1D236AA1984A}"/>
                </c:ext>
              </c:extLst>
            </c:dLbl>
            <c:dLbl>
              <c:idx val="14"/>
              <c:tx>
                <c:rich>
                  <a:bodyPr/>
                  <a:lstStyle/>
                  <a:p>
                    <a:fld id="{2E61A9DA-67CC-4D84-AE7D-CF671C00C235}"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3-1F2D-46A7-A150-1D236AA1984A}"/>
                </c:ext>
              </c:extLst>
            </c:dLbl>
            <c:dLbl>
              <c:idx val="15"/>
              <c:tx>
                <c:rich>
                  <a:bodyPr/>
                  <a:lstStyle/>
                  <a:p>
                    <a:fld id="{AF24EF83-B98A-46B8-9469-1AFE46340DBB}"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4-1F2D-46A7-A150-1D236AA1984A}"/>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DataLabelsRange val="1"/>
                <c15:showLeaderLines val="0"/>
              </c:ext>
            </c:extLst>
          </c:dLbls>
          <c:val>
            <c:numRef>
              <c:f>Sheet1!$H$2:$H$17</c:f>
              <c:numCache>
                <c:formatCode>0%;;</c:formatCode>
                <c:ptCount val="16"/>
                <c:pt idx="0">
                  <c:v>1</c:v>
                </c:pt>
                <c:pt idx="1">
                  <c:v>0.13</c:v>
                </c:pt>
                <c:pt idx="2">
                  <c:v>0.17000000000000004</c:v>
                </c:pt>
                <c:pt idx="3">
                  <c:v>0.18000000000000005</c:v>
                </c:pt>
                <c:pt idx="4">
                  <c:v>0.31000000000000005</c:v>
                </c:pt>
                <c:pt idx="5">
                  <c:v>0.10999999999999999</c:v>
                </c:pt>
                <c:pt idx="6">
                  <c:v>1</c:v>
                </c:pt>
                <c:pt idx="7">
                  <c:v>1</c:v>
                </c:pt>
                <c:pt idx="8">
                  <c:v>0.16000000000000003</c:v>
                </c:pt>
                <c:pt idx="9">
                  <c:v>0.12</c:v>
                </c:pt>
                <c:pt idx="10">
                  <c:v>1</c:v>
                </c:pt>
                <c:pt idx="11">
                  <c:v>1</c:v>
                </c:pt>
                <c:pt idx="12">
                  <c:v>1</c:v>
                </c:pt>
                <c:pt idx="13">
                  <c:v>1</c:v>
                </c:pt>
                <c:pt idx="14">
                  <c:v>1</c:v>
                </c:pt>
                <c:pt idx="15">
                  <c:v>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Sheet1!$G$2:$G$17</c15:f>
                <c15:dlblRangeCache>
                  <c:ptCount val="16"/>
                  <c:pt idx="1">
                    <c:v>87%</c:v>
                  </c:pt>
                  <c:pt idx="2">
                    <c:v>83%</c:v>
                  </c:pt>
                  <c:pt idx="3">
                    <c:v>82%</c:v>
                  </c:pt>
                  <c:pt idx="4">
                    <c:v>69%</c:v>
                  </c:pt>
                  <c:pt idx="5">
                    <c:v>89%</c:v>
                  </c:pt>
                  <c:pt idx="8">
                    <c:v>84%</c:v>
                  </c:pt>
                  <c:pt idx="9">
                    <c:v>88%</c:v>
                  </c:pt>
                </c15:dlblRangeCache>
              </c15:datalabelsRange>
            </c:ext>
            <c:ext xmlns:c16="http://schemas.microsoft.com/office/drawing/2014/chart" uri="{C3380CC4-5D6E-409C-BE32-E72D297353CC}">
              <c16:uniqueId val="{0000004A-1F2D-46A7-A150-1D236AA1984A}"/>
            </c:ext>
          </c:extLst>
        </c:ser>
        <c:dLbls>
          <c:showLegendKey val="0"/>
          <c:showVal val="0"/>
          <c:showCatName val="0"/>
          <c:showSerName val="0"/>
          <c:showPercent val="0"/>
          <c:showBubbleSize val="0"/>
        </c:dLbls>
        <c:gapWidth val="0"/>
        <c:overlap val="95"/>
        <c:axId val="489861624"/>
        <c:axId val="489864576"/>
        <c:extLst xmlns:mc="http://schemas.openxmlformats.org/markup-compatibility/2006" xmlns:c14="http://schemas.microsoft.com/office/drawing/2007/8/2/chart" xmlns:c15="http://schemas.microsoft.com/office/drawing/2012/chart" xmlns:c16="http://schemas.microsoft.com/office/drawing/2014/chart"/>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legend>
      <c:legendPos val="r"/>
      <c:layout>
        <c:manualLayout>
          <c:xMode val="edge"/>
          <c:yMode val="edge"/>
          <c:x val="0.99322793764452977"/>
          <c:y val="0.71220560906313102"/>
          <c:w val="4.4730729966231094E-3"/>
          <c:h val="1.2439915658560091E-2"/>
        </c:manualLayout>
      </c:layout>
      <c:overlay val="0"/>
    </c:legend>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5B9-4CA6-B94C-3F8FF666729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22500000000000001"/>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8236-408E-9D1E-5E2C043F0A9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3C4D-4685-8F27-336566EB252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EA14-40DE-A7ED-095840885622}"/>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637469"/>
    </a:solidFill>
  </c:spPr>
  <c:txPr>
    <a:bodyPr/>
    <a:lstStyle/>
    <a:p>
      <a:pPr>
        <a:defRPr sz="1800"/>
      </a:pPr>
      <a:endParaRPr lang="en-US"/>
    </a:p>
  </c:txPr>
  <c:externalData r:id="rId1">
    <c:autoUpdate val="0"/>
  </c:externalData>
</c:chartSpace>
</file>

<file path=ppt/charts/chart1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layout>
        <c:manualLayout>
          <c:xMode val="edge"/>
          <c:yMode val="edge"/>
          <c:x val="0.17699999999999999"/>
          <c:y val="0.12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AFD7-485A-A014-827BA998F5F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300200"/>
    </a:solidFill>
  </c:spPr>
  <c:txPr>
    <a:bodyPr/>
    <a:lstStyle/>
    <a:p>
      <a:pPr>
        <a:defRPr sz="1800"/>
      </a:pPr>
      <a:endParaRPr lang="en-US"/>
    </a:p>
  </c:txPr>
  <c:externalData r:id="rId1">
    <c:autoUpdate val="0"/>
  </c:externalData>
</c:chartSpace>
</file>

<file path=ppt/charts/chart1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54</c:v>
                </c:pt>
                <c:pt idx="1">
                  <c:v>46</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80</c:v>
                </c:pt>
                <c:pt idx="1">
                  <c:v>20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01F-47A8-9872-D5C9A29E4472}"/>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01F-47A8-9872-D5C9A29E4472}"/>
                </c:ext>
              </c:extLst>
            </c:dLbl>
            <c:dLbl>
              <c:idx val="2"/>
              <c:layout>
                <c:manualLayout>
                  <c:x val="-0.15056976972709021"/>
                  <c:y val="5.5903940303395523E-3"/>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301F-47A8-9872-D5C9A29E4472}"/>
                </c:ext>
              </c:extLst>
            </c:dLbl>
            <c:dLbl>
              <c:idx val="3"/>
              <c:layout>
                <c:manualLayout>
                  <c:x val="-0.11613792391300742"/>
                  <c:y val="5.5906141245927153E-3"/>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layout>
                    <c:manualLayout>
                      <c:w val="0.10203691428304945"/>
                      <c:h val="8.1899272544474433E-2"/>
                    </c:manualLayout>
                  </c15:layout>
                </c:ext>
                <c:ext xmlns:c16="http://schemas.microsoft.com/office/drawing/2014/chart" uri="{C3380CC4-5D6E-409C-BE32-E72D297353CC}">
                  <c16:uniqueId val="{00000003-301F-47A8-9872-D5C9A29E4472}"/>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81</c:v>
                </c:pt>
                <c:pt idx="1">
                  <c:v>77</c:v>
                </c:pt>
                <c:pt idx="2">
                  <c:v>70</c:v>
                </c:pt>
                <c:pt idx="3">
                  <c:v>67</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01F-47A8-9872-D5C9A29E4472}"/>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dLbl>
              <c:idx val="2"/>
              <c:tx>
                <c:rich>
                  <a:bodyPr/>
                  <a:lstStyle/>
                  <a:p>
                    <a:fld id="{52ED15F5-C58D-47CF-84BC-038E2066F228}" type="VALUE">
                      <a:rPr lang="en-US" smtClean="0"/>
                      <a:pPr/>
                      <a:t>[VALUE]</a:t>
                    </a:fld>
                    <a:endParaRPr lang="en-GB"/>
                  </a:p>
                </c:rich>
              </c:tx>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0"/>
                </c:ext>
                <c:ext xmlns:c16="http://schemas.microsoft.com/office/drawing/2014/chart" uri="{C3380CC4-5D6E-409C-BE32-E72D297353CC}">
                  <c16:uniqueId val="{00000000-E39C-49CE-89B8-197D88DE257B}"/>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19</c:v>
                </c:pt>
                <c:pt idx="1">
                  <c:v>23</c:v>
                </c:pt>
                <c:pt idx="2">
                  <c:v>30</c:v>
                </c:pt>
                <c:pt idx="3">
                  <c:v>33</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01F-47A8-9872-D5C9A29E447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93A-49BC-8DDD-B3D24F5FBBB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160-4E91-B643-A48B1E9DA28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337-49D7-B023-AF5676A9FEF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E41D-4BAF-9C98-2DFF25D1DD46}"/>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E41D-4BAF-9C98-2DFF25D1DD46}"/>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E41D-4BAF-9C98-2DFF25D1DD46}"/>
              </c:ext>
            </c:extLst>
          </c:dPt>
          <c:dPt>
            <c:idx val="3"/>
            <c:bubble3D val="0"/>
            <c:spPr>
              <a:solidFill>
                <a:srgbClr val="FFFFFF">
                  <a:lumMod val="7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E41D-4BAF-9C98-2DFF25D1DD46}"/>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E41D-4BAF-9C98-2DFF25D1DD46}"/>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E41D-4BAF-9C98-2DFF25D1DD46}"/>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30</c:v>
                </c:pt>
                <c:pt idx="1">
                  <c:v>37</c:v>
                </c:pt>
                <c:pt idx="2">
                  <c:v>33</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E41D-4BAF-9C98-2DFF25D1DD46}"/>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2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solidFill>
                <a:srgbClr val="005EB8"/>
              </a:solid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numCache>
            </c:numRef>
          </c:cat>
          <c:val>
            <c:numRef>
              <c:f>Sheet1!$B$2:$B$46</c:f>
              <c:numCache>
                <c:formatCode>0%</c:formatCode>
                <c:ptCount val="45"/>
                <c:pt idx="0">
                  <c:v>0.54</c:v>
                </c:pt>
                <c:pt idx="1">
                  <c:v>0.55000000000000004</c:v>
                </c:pt>
                <c:pt idx="2">
                  <c:v>0.57999999999999996</c:v>
                </c:pt>
                <c:pt idx="3">
                  <c:v>0.62</c:v>
                </c:pt>
                <c:pt idx="4">
                  <c:v>0.65</c:v>
                </c:pt>
                <c:pt idx="5">
                  <c:v>0.65</c:v>
                </c:pt>
                <c:pt idx="6">
                  <c:v>0.68</c:v>
                </c:pt>
                <c:pt idx="7">
                  <c:v>0.69</c:v>
                </c:pt>
                <c:pt idx="8">
                  <c:v>0.71</c:v>
                </c:pt>
                <c:pt idx="9">
                  <c:v>0.71</c:v>
                </c:pt>
                <c:pt idx="10">
                  <c:v>0.78</c:v>
                </c:pt>
                <c:pt idx="11">
                  <c:v>0.78</c:v>
                </c:pt>
                <c:pt idx="12">
                  <c:v>0.79</c:v>
                </c:pt>
                <c:pt idx="13">
                  <c:v>0.8</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numCache>
            </c:numRef>
          </c:cat>
          <c:val>
            <c:numRef>
              <c:f>Sheet1!$C$2:$C$46</c:f>
              <c:numCache>
                <c:formatCode>0%</c:formatCode>
                <c:ptCount val="45"/>
                <c:pt idx="0">
                  <c:v>0.67</c:v>
                </c:pt>
                <c:pt idx="1">
                  <c:v>0.67</c:v>
                </c:pt>
                <c:pt idx="2">
                  <c:v>0.67</c:v>
                </c:pt>
                <c:pt idx="3">
                  <c:v>0.67</c:v>
                </c:pt>
                <c:pt idx="4">
                  <c:v>0.67</c:v>
                </c:pt>
                <c:pt idx="5">
                  <c:v>0.67</c:v>
                </c:pt>
                <c:pt idx="6">
                  <c:v>0.67</c:v>
                </c:pt>
                <c:pt idx="7">
                  <c:v>0.67</c:v>
                </c:pt>
                <c:pt idx="8">
                  <c:v>0.67</c:v>
                </c:pt>
                <c:pt idx="9">
                  <c:v>0.67</c:v>
                </c:pt>
                <c:pt idx="10">
                  <c:v>0.67</c:v>
                </c:pt>
                <c:pt idx="11">
                  <c:v>0.67</c:v>
                </c:pt>
                <c:pt idx="12">
                  <c:v>0.67</c:v>
                </c:pt>
                <c:pt idx="13">
                  <c:v>0.67</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numCache>
            </c:numRef>
          </c:cat>
          <c:val>
            <c:numRef>
              <c:f>Sheet1!$D$2:$D$46</c:f>
              <c:numCache>
                <c:formatCode>0%</c:formatCode>
                <c:ptCount val="45"/>
                <c:pt idx="0">
                  <c:v>0.65</c:v>
                </c:pt>
                <c:pt idx="1">
                  <c:v>0.65</c:v>
                </c:pt>
                <c:pt idx="2">
                  <c:v>0.65</c:v>
                </c:pt>
                <c:pt idx="3">
                  <c:v>0.65</c:v>
                </c:pt>
                <c:pt idx="4">
                  <c:v>0.65</c:v>
                </c:pt>
                <c:pt idx="5">
                  <c:v>0.65</c:v>
                </c:pt>
                <c:pt idx="6">
                  <c:v>0.65</c:v>
                </c:pt>
                <c:pt idx="7">
                  <c:v>0.65</c:v>
                </c:pt>
                <c:pt idx="8">
                  <c:v>0.65</c:v>
                </c:pt>
                <c:pt idx="9">
                  <c:v>0.65</c:v>
                </c:pt>
                <c:pt idx="10">
                  <c:v>0.65</c:v>
                </c:pt>
                <c:pt idx="11">
                  <c:v>0.65</c:v>
                </c:pt>
                <c:pt idx="12">
                  <c:v>0.65</c:v>
                </c:pt>
                <c:pt idx="13">
                  <c:v>0.65</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2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E3F0-4625-AB8B-CDE9BBD6CC9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A584-4FA7-AB64-FD40C0315B8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2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95342143256453038"/>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Sheet1!$A$2:$A$12</c:f>
              <c:strCache>
                <c:ptCount val="11"/>
                <c:pt idx="0">
                  <c:v>I called an NHS helpline, such as NHS 111</c:v>
                </c:pt>
                <c:pt idx="1">
                  <c:v>I used an online NHS service</c:v>
                </c:pt>
                <c:pt idx="2">
                  <c:v>I used a non-NHS online service, or looked online</c:v>
                </c:pt>
                <c:pt idx="3">
                  <c:v>A healthcare professional called me back</c:v>
                </c:pt>
                <c:pt idx="4">
                  <c:v>A healthcare professional visited me at home</c:v>
                </c:pt>
                <c:pt idx="5">
                  <c:v>I went to A&amp;E</c:v>
                </c:pt>
                <c:pt idx="6">
                  <c:v>I spoke to a pharmacist</c:v>
                </c:pt>
                <c:pt idx="7">
                  <c:v>I used another general practice service</c:v>
                </c:pt>
                <c:pt idx="8">
                  <c:v>I contacted or used another NHS service</c:v>
                </c:pt>
                <c:pt idx="9">
                  <c:v>I contacted or used another non-NHS service</c:v>
                </c:pt>
                <c:pt idx="10">
                  <c:v>Can't remember</c:v>
                </c:pt>
              </c:strCache>
            </c:strRef>
          </c:cat>
          <c:val>
            <c:numRef>
              <c:f>Sheet1!$B$2:$B$12</c:f>
              <c:numCache>
                <c:formatCode>0%</c:formatCode>
                <c:ptCount val="11"/>
                <c:pt idx="0">
                  <c:v>0.64</c:v>
                </c:pt>
                <c:pt idx="1">
                  <c:v>0.28000000000000003</c:v>
                </c:pt>
                <c:pt idx="2">
                  <c:v>0.08</c:v>
                </c:pt>
                <c:pt idx="3">
                  <c:v>0.23</c:v>
                </c:pt>
                <c:pt idx="4">
                  <c:v>0.04</c:v>
                </c:pt>
                <c:pt idx="5">
                  <c:v>0.25</c:v>
                </c:pt>
                <c:pt idx="6">
                  <c:v>0.18</c:v>
                </c:pt>
                <c:pt idx="7">
                  <c:v>0.02</c:v>
                </c:pt>
                <c:pt idx="8">
                  <c:v>7.0000000000000007E-2</c:v>
                </c:pt>
                <c:pt idx="9">
                  <c:v>0.03</c:v>
                </c:pt>
                <c:pt idx="10">
                  <c:v>0.04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Sheet1!$A$2:$A$12</c:f>
              <c:strCache>
                <c:ptCount val="11"/>
                <c:pt idx="0">
                  <c:v>I called an NHS helpline, such as NHS 111</c:v>
                </c:pt>
                <c:pt idx="1">
                  <c:v>I used an online NHS service</c:v>
                </c:pt>
                <c:pt idx="2">
                  <c:v>I used a non-NHS online service, or looked online</c:v>
                </c:pt>
                <c:pt idx="3">
                  <c:v>A healthcare professional called me back</c:v>
                </c:pt>
                <c:pt idx="4">
                  <c:v>A healthcare professional visited me at home</c:v>
                </c:pt>
                <c:pt idx="5">
                  <c:v>I went to A&amp;E</c:v>
                </c:pt>
                <c:pt idx="6">
                  <c:v>I spoke to a pharmacist</c:v>
                </c:pt>
                <c:pt idx="7">
                  <c:v>I used another general practice service</c:v>
                </c:pt>
                <c:pt idx="8">
                  <c:v>I contacted or used another NHS service</c:v>
                </c:pt>
                <c:pt idx="9">
                  <c:v>I contacted or used another non-NHS service</c:v>
                </c:pt>
                <c:pt idx="10">
                  <c:v>Can't remember</c:v>
                </c:pt>
              </c:strCache>
            </c:strRef>
          </c:cat>
          <c:val>
            <c:numRef>
              <c:f>Sheet1!$C$2:$C$12</c:f>
              <c:numCache>
                <c:formatCode>0%</c:formatCode>
                <c:ptCount val="11"/>
                <c:pt idx="0">
                  <c:v>0.56999999999999995</c:v>
                </c:pt>
                <c:pt idx="1">
                  <c:v>0.21</c:v>
                </c:pt>
                <c:pt idx="2">
                  <c:v>0.11</c:v>
                </c:pt>
                <c:pt idx="3">
                  <c:v>0.17</c:v>
                </c:pt>
                <c:pt idx="4">
                  <c:v>0.02</c:v>
                </c:pt>
                <c:pt idx="5">
                  <c:v>0.34</c:v>
                </c:pt>
                <c:pt idx="6">
                  <c:v>0.2</c:v>
                </c:pt>
                <c:pt idx="7">
                  <c:v>0.04</c:v>
                </c:pt>
                <c:pt idx="8">
                  <c:v>0.08</c:v>
                </c:pt>
                <c:pt idx="9">
                  <c:v>0.04</c:v>
                </c:pt>
                <c:pt idx="10">
                  <c:v>0.09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title>
          <c:tx>
            <c:rich>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r>
                  <a:rPr lang="en-GB" sz="1000" b="1" dirty="0">
                    <a:solidFill>
                      <a:schemeClr val="tx1"/>
                    </a:solidFill>
                  </a:rPr>
                  <a:t>Action</a:t>
                </a:r>
                <a:r>
                  <a:rPr lang="en-GB" sz="1000" b="1" baseline="0" dirty="0">
                    <a:solidFill>
                      <a:schemeClr val="tx1"/>
                    </a:solidFill>
                  </a:rPr>
                  <a:t> taken by those who contacted NHS service when GP practice was closed</a:t>
                </a:r>
                <a:endParaRPr lang="en-GB" sz="1000" b="1" dirty="0">
                  <a:solidFill>
                    <a:schemeClr val="tx1"/>
                  </a:solidFill>
                </a:endParaRPr>
              </a:p>
            </c:rich>
          </c:tx>
          <c:layout>
            <c:manualLayout>
              <c:xMode val="edge"/>
              <c:yMode val="edge"/>
              <c:x val="6.7253567307493725E-3"/>
              <c:y val="0.15808891949342835"/>
            </c:manualLayout>
          </c:layout>
          <c:overlay val="0"/>
          <c:spPr>
            <a:noFill/>
            <a:ln>
              <a:noFill/>
            </a:ln>
            <a:effectLst/>
          </c:spPr>
          <c:txPr>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endParaRPr lang="en-US"/>
            </a:p>
          </c:txPr>
        </c:title>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43310352001295227"/>
          <c:y val="5.2014570240775528E-2"/>
          <c:w val="0.18790196583412869"/>
          <c:h val="5.8513697194694764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C9F2-4770-88A2-8BFE8DE586A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B32-4A8A-BE12-101FDD079307}"/>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About right</c:v>
                </c:pt>
              </c:strCache>
            </c:strRef>
          </c:tx>
          <c:spPr>
            <a:ln>
              <a:noFill/>
            </a:ln>
          </c:spPr>
          <c:marker>
            <c:symbol val="dash"/>
            <c:size val="11"/>
            <c:spPr>
              <a:solidFill>
                <a:srgbClr val="005EB8"/>
              </a:solidFill>
              <a:ln>
                <a:noFill/>
              </a:ln>
            </c:spPr>
          </c:marker>
          <c:dLbls>
            <c:dLbl>
              <c:idx val="2"/>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0-C803-432E-8938-75406DFA8CA0}"/>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63</c:v>
                </c:pt>
                <c:pt idx="1">
                  <c:v>75</c:v>
                </c:pt>
                <c:pt idx="2">
                  <c:v>59</c:v>
                </c:pt>
                <c:pt idx="3">
                  <c:v>48</c:v>
                </c:pt>
              </c:numCache>
            </c:numRef>
          </c:val>
          <c:smooth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5-B3C1-4349-8C8A-1F24D2A0E808}"/>
            </c:ext>
          </c:extLst>
        </c:ser>
        <c:ser>
          <c:idx val="1"/>
          <c:order val="1"/>
          <c:tx>
            <c:strRef>
              <c:f>Sheet1!$C$1</c:f>
              <c:strCache>
                <c:ptCount val="1"/>
                <c:pt idx="0">
                  <c:v>% Took too long</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37</c:v>
                </c:pt>
                <c:pt idx="1">
                  <c:v>25</c:v>
                </c:pt>
                <c:pt idx="2">
                  <c:v>41</c:v>
                </c:pt>
                <c:pt idx="3">
                  <c:v>52</c:v>
                </c:pt>
              </c:numCache>
            </c:numRef>
          </c:val>
          <c:smooth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B-B3C1-4349-8C8A-1F24D2A0E80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3436408958304441"/>
          <c:y val="1.1180788060679105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8.9115111211079484E-2"/>
          <c:y val="0.1735795740602189"/>
          <c:w val="0.45754972638532326"/>
          <c:h val="0.49845648131271741"/>
        </c:manualLayout>
      </c:layout>
      <c:doughnutChart>
        <c:varyColors val="1"/>
        <c:ser>
          <c:idx val="0"/>
          <c:order val="0"/>
          <c:tx>
            <c:strRef>
              <c:f>Sheet1!$B$1</c:f>
              <c:strCache>
                <c:ptCount val="1"/>
                <c:pt idx="0">
                  <c:v>Sales</c:v>
                </c:pt>
              </c:strCache>
            </c:strRef>
          </c:tx>
          <c:spPr>
            <a:solidFill>
              <a:srgbClr val="51BF70"/>
            </a:solidFill>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4B8-4E85-BBB4-11BA69551F32}"/>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4B8-4E85-BBB4-11BA69551F32}"/>
              </c:ext>
            </c:extLst>
          </c:dPt>
          <c:dPt>
            <c:idx val="2"/>
            <c:bubble3D val="0"/>
            <c:spPr>
              <a:solidFill>
                <a:srgbClr val="BFBFBF"/>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4B8-4E85-BBB4-11BA69551F32}"/>
              </c:ext>
            </c:extLst>
          </c:dPt>
          <c:dPt>
            <c:idx val="3"/>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D4B8-4E85-BBB4-11BA69551F32}"/>
              </c:ext>
            </c:extLst>
          </c:dPt>
          <c:dPt>
            <c:idx val="4"/>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4B8-4E85-BBB4-11BA69551F32}"/>
              </c:ext>
            </c:extLst>
          </c:dPt>
          <c:dPt>
            <c:idx val="5"/>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D4B8-4E85-BBB4-11BA69551F32}"/>
              </c:ext>
            </c:extLst>
          </c:dPt>
          <c:dLbls>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Sheet1!$A$2:$A$3</c:f>
              <c:strCache>
                <c:ptCount val="2"/>
                <c:pt idx="0">
                  <c:v>It was about right</c:v>
                </c:pt>
                <c:pt idx="1">
                  <c:v>It took too long</c:v>
                </c:pt>
              </c:strCache>
            </c:strRef>
          </c:cat>
          <c:val>
            <c:numRef>
              <c:f>Sheet1!$B$2:$B$3</c:f>
              <c:numCache>
                <c:formatCode>General</c:formatCode>
                <c:ptCount val="2"/>
                <c:pt idx="0">
                  <c:v>48</c:v>
                </c:pt>
                <c:pt idx="1">
                  <c:v>52</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4B8-4E85-BBB4-11BA69551F32}"/>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869189691648593"/>
          <c:y val="0.35341224694769496"/>
          <c:w val="0.33295666953184538"/>
          <c:h val="0.16391760592731572"/>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2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71A-4561-A182-BA22E79749E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D6B-4A4E-8746-3590236046F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C755-477E-AA28-132E2FB41BEA}"/>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C755-477E-AA28-132E2FB41BEA}"/>
                </c:ext>
              </c:extLst>
            </c:dLbl>
            <c:dLbl>
              <c:idx val="2"/>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C755-477E-AA28-132E2FB41BEA}"/>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72</c:v>
                </c:pt>
                <c:pt idx="1">
                  <c:v>73</c:v>
                </c:pt>
                <c:pt idx="2">
                  <c:v>58</c:v>
                </c:pt>
                <c:pt idx="3">
                  <c:v>51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C755-477E-AA28-132E2FB41BEA}"/>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14</c:v>
                </c:pt>
                <c:pt idx="1">
                  <c:v>13</c:v>
                </c:pt>
                <c:pt idx="2">
                  <c:v>26</c:v>
                </c:pt>
                <c:pt idx="3">
                  <c:v>31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C755-477E-AA28-132E2FB41BEA}"/>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2024863641890601"/>
          <c:y val="1.1180788060679105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3.8605634412868919E-2"/>
          <c:y val="0.18816289901566843"/>
          <c:w val="0.56962368783961081"/>
          <c:h val="0.6846202726357972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A2B8-43D1-B2DF-C665956839A2}"/>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A2B8-43D1-B2DF-C665956839A2}"/>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A2B8-43D1-B2DF-C665956839A2}"/>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A2B8-43D1-B2DF-C665956839A2}"/>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A2B8-43D1-B2DF-C665956839A2}"/>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A2B8-43D1-B2DF-C665956839A2}"/>
              </c:ext>
            </c:extLst>
          </c:dPt>
          <c:dLbls>
            <c:dLbl>
              <c:idx val="3"/>
              <c:layout>
                <c:manualLayout>
                  <c:x val="-6.8245613789962118E-3"/>
                  <c:y val="5.3871565351858999E-4"/>
                </c:manualLayout>
              </c:layout>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A2B8-43D1-B2DF-C665956839A2}"/>
                </c:ext>
              </c:extLst>
            </c:dLbl>
            <c:dLbl>
              <c:idx val="4"/>
              <c:layout>
                <c:manualLayout>
                  <c:x val="5.0808359263331887E-3"/>
                  <c:y val="1.0324263833639917E-3"/>
                </c:manualLayout>
              </c:layout>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A2B8-43D1-B2DF-C665956839A2}"/>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21</c:v>
                </c:pt>
                <c:pt idx="1">
                  <c:v>30</c:v>
                </c:pt>
                <c:pt idx="2">
                  <c:v>18</c:v>
                </c:pt>
                <c:pt idx="3">
                  <c:v>16</c:v>
                </c:pt>
                <c:pt idx="4">
                  <c:v>16</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A2B8-43D1-B2DF-C665956839A2}"/>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57069730854299716"/>
          <c:y val="0.2289877385093026"/>
          <c:w val="0.4242797002692435"/>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5" name="Espace réservé du numéro de diapositive 4">
            <a:extLst>
              <a:ext uri="{FF2B5EF4-FFF2-40B4-BE49-F238E27FC236}">
                <a16:creationId xmlns:a16="http://schemas.microsoft.com/office/drawing/2014/main" id="{758CD453-6651-4F5D-AF0E-943113B7BA3E}"/>
              </a:ext>
            </a:extLst>
          </p:cNvPr>
          <p:cNvSpPr>
            <a:spLocks noGrp="1"/>
          </p:cNvSpPr>
          <p:nvPr>
            <p:ph type="sldNum" sz="quarter" idx="3"/>
          </p:nvPr>
        </p:nvSpPr>
        <p:spPr>
          <a:xfrm>
            <a:off x="202408" y="8464317"/>
            <a:ext cx="445293" cy="458787"/>
          </a:xfrm>
          <a:prstGeom prst="rect">
            <a:avLst/>
          </a:prstGeom>
        </p:spPr>
        <p:txBody>
          <a:bodyPr vert="horz" lIns="91440" tIns="45720" rIns="91440" bIns="45720" rtlCol="0" anchor="b"/>
          <a:lstStyle>
            <a:lvl1pPr algn="r">
              <a:defRPr sz="1200"/>
            </a:lvl1pPr>
          </a:lstStyle>
          <a:p>
            <a:pPr algn="ctr"/>
            <a:fld id="{4AFB3F6D-27DE-421A-80DD-C4F1B28388AB}" type="slidenum">
              <a:rPr lang="en-GB" sz="900" smtClean="0">
                <a:latin typeface="Arial" panose="020B0604020202020204" pitchFamily="34" charset="0"/>
              </a:rPr>
              <a:pPr algn="ctr"/>
              <a:t>‹#›</a:t>
            </a:fld>
            <a:endParaRPr lang="en-GB" sz="900" dirty="0">
              <a:latin typeface="Arial" panose="020B0604020202020204" pitchFamily="34" charset="0"/>
            </a:endParaRPr>
          </a:p>
        </p:txBody>
      </p:sp>
      <p:pic>
        <p:nvPicPr>
          <p:cNvPr id="4" name="Picture 3">
            <a:extLst>
              <a:ext uri="{FF2B5EF4-FFF2-40B4-BE49-F238E27FC236}">
                <a16:creationId xmlns:a16="http://schemas.microsoft.com/office/drawing/2014/main" id="{DE77B89C-3979-472E-BB69-D0551FBC5C2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572239" y="8464318"/>
            <a:ext cx="1816655" cy="450289"/>
          </a:xfrm>
          <a:prstGeom prst="rect">
            <a:avLst/>
          </a:prstGeom>
        </p:spPr>
      </p:pic>
    </p:spTree>
    <p:extLst>
      <p:ext uri="{BB962C8B-B14F-4D97-AF65-F5344CB8AC3E}">
        <p14:creationId xmlns:p14="http://schemas.microsoft.com/office/powerpoint/2010/main" val="114395089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Espace réservé de l'image des diapositives 3"/>
          <p:cNvSpPr>
            <a:spLocks noGrp="1" noRot="1" noChangeAspect="1"/>
          </p:cNvSpPr>
          <p:nvPr>
            <p:ph type="sldImg" idx="2"/>
          </p:nvPr>
        </p:nvSpPr>
        <p:spPr>
          <a:xfrm>
            <a:off x="148590" y="160020"/>
            <a:ext cx="6560820" cy="3690461"/>
          </a:xfrm>
          <a:prstGeom prst="rect">
            <a:avLst/>
          </a:prstGeom>
          <a:noFill/>
          <a:ln w="9525">
            <a:solidFill>
              <a:srgbClr val="878787"/>
            </a:solidFill>
          </a:ln>
        </p:spPr>
        <p:txBody>
          <a:bodyPr vert="horz" lIns="91440" tIns="45720" rIns="91440" bIns="45720" rtlCol="0" anchor="ctr"/>
          <a:lstStyle/>
          <a:p>
            <a:endParaRPr lang="en-GB" dirty="0"/>
          </a:p>
        </p:txBody>
      </p:sp>
      <p:sp>
        <p:nvSpPr>
          <p:cNvPr id="5" name="Espace réservé des notes 4"/>
          <p:cNvSpPr>
            <a:spLocks noGrp="1"/>
          </p:cNvSpPr>
          <p:nvPr>
            <p:ph type="body" sz="quarter" idx="3"/>
          </p:nvPr>
        </p:nvSpPr>
        <p:spPr>
          <a:xfrm>
            <a:off x="148590" y="4158775"/>
            <a:ext cx="6560820" cy="4025106"/>
          </a:xfrm>
          <a:prstGeom prst="rect">
            <a:avLst/>
          </a:prstGeom>
        </p:spPr>
        <p:txBody>
          <a:bodyPr vert="horz" lIns="0" tIns="0" rIns="0" bIns="0" rtlCol="0"/>
          <a:lstStyle/>
          <a:p>
            <a:pPr lvl="0"/>
            <a:r>
              <a:rPr lang="en-GB" noProof="0" dirty="0"/>
              <a:t>Click here to add text</a:t>
            </a:r>
          </a:p>
          <a:p>
            <a:pPr lvl="1"/>
            <a:r>
              <a:rPr lang="en-GB" noProof="0" dirty="0"/>
              <a:t>First level bullet</a:t>
            </a:r>
          </a:p>
          <a:p>
            <a:pPr lvl="2"/>
            <a:r>
              <a:rPr lang="en-GB" noProof="0" dirty="0"/>
              <a:t>Second level bullet</a:t>
            </a:r>
          </a:p>
          <a:p>
            <a:pPr lvl="3"/>
            <a:r>
              <a:rPr lang="en-GB" noProof="0" dirty="0"/>
              <a:t>Third level bullet</a:t>
            </a:r>
          </a:p>
        </p:txBody>
      </p:sp>
      <p:sp>
        <p:nvSpPr>
          <p:cNvPr id="7" name="Espace réservé du numéro de diapositive 6"/>
          <p:cNvSpPr>
            <a:spLocks noGrp="1"/>
          </p:cNvSpPr>
          <p:nvPr>
            <p:ph type="sldNum" sz="quarter" idx="5"/>
          </p:nvPr>
        </p:nvSpPr>
        <p:spPr>
          <a:xfrm>
            <a:off x="57150" y="8689232"/>
            <a:ext cx="480060" cy="362639"/>
          </a:xfrm>
          <a:prstGeom prst="rect">
            <a:avLst/>
          </a:prstGeom>
        </p:spPr>
        <p:txBody>
          <a:bodyPr vert="horz" lIns="91440" tIns="45720" rIns="91440" bIns="45720" rtlCol="0" anchor="b"/>
          <a:lstStyle>
            <a:lvl1pPr algn="l">
              <a:defRPr sz="800" b="1">
                <a:latin typeface="Arial" panose="020B0604020202020204" pitchFamily="34" charset="0"/>
              </a:defRPr>
            </a:lvl1pPr>
          </a:lstStyle>
          <a:p>
            <a:fld id="{3B8578AD-0529-46A5-84EB-6338160D5A7D}" type="slidenum">
              <a:rPr lang="en-GB" smtClean="0"/>
              <a:pPr/>
              <a:t>‹#›</a:t>
            </a:fld>
            <a:endParaRPr lang="en-GB" dirty="0"/>
          </a:p>
        </p:txBody>
      </p:sp>
      <p:pic>
        <p:nvPicPr>
          <p:cNvPr id="6" name="Picture 5">
            <a:extLst>
              <a:ext uri="{FF2B5EF4-FFF2-40B4-BE49-F238E27FC236}">
                <a16:creationId xmlns:a16="http://schemas.microsoft.com/office/drawing/2014/main" id="{53714416-D57E-47A1-9A03-ED6137792BE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246370" y="8621341"/>
            <a:ext cx="1463040" cy="362639"/>
          </a:xfrm>
          <a:prstGeom prst="rect">
            <a:avLst/>
          </a:prstGeom>
        </p:spPr>
      </p:pic>
    </p:spTree>
    <p:extLst>
      <p:ext uri="{BB962C8B-B14F-4D97-AF65-F5344CB8AC3E}">
        <p14:creationId xmlns:p14="http://schemas.microsoft.com/office/powerpoint/2010/main" val="4242194222"/>
      </p:ext>
    </p:extLst>
  </p:cSld>
  <p:clrMap bg1="lt1" tx1="dk1" bg2="lt2" tx2="dk2" accent1="accent1" accent2="accent2" accent3="accent3" accent4="accent4" accent5="accent5" accent6="accent6" hlink="hlink" folHlink="folHlink"/>
  <p:notesStyle>
    <a:lvl1pPr marL="0" algn="l" defTabSz="914400" rtl="0" eaLnBrk="1" latinLnBrk="0" hangingPunct="1">
      <a:lnSpc>
        <a:spcPct val="110000"/>
      </a:lnSpc>
      <a:spcBef>
        <a:spcPts val="300"/>
      </a:spcBef>
      <a:spcAft>
        <a:spcPts val="300"/>
      </a:spcAft>
      <a:defRPr sz="1000" kern="1200">
        <a:solidFill>
          <a:schemeClr val="tx1"/>
        </a:solidFill>
        <a:latin typeface="Arial" panose="020B0604020202020204" pitchFamily="34" charset="0"/>
        <a:ea typeface="+mn-ea"/>
        <a:cs typeface="+mn-cs"/>
      </a:defRPr>
    </a:lvl1pPr>
    <a:lvl2pPr marL="171450" indent="-171450" algn="l" defTabSz="914400" rtl="0" eaLnBrk="1" latinLnBrk="0" hangingPunct="1">
      <a:lnSpc>
        <a:spcPct val="110000"/>
      </a:lnSpc>
      <a:spcBef>
        <a:spcPts val="300"/>
      </a:spcBef>
      <a:spcAft>
        <a:spcPts val="300"/>
      </a:spcAft>
      <a:buFont typeface="Wingdings" panose="05000000000000000000" pitchFamily="2" charset="2"/>
      <a:buChar char=""/>
      <a:defRPr sz="1000" kern="1200">
        <a:solidFill>
          <a:schemeClr val="tx1"/>
        </a:solidFill>
        <a:latin typeface="Arial" panose="020B0604020202020204" pitchFamily="34" charset="0"/>
        <a:ea typeface="+mn-ea"/>
        <a:cs typeface="+mn-cs"/>
      </a:defRPr>
    </a:lvl2pPr>
    <a:lvl3pPr marL="357188" indent="-171450" algn="l" defTabSz="914400" rtl="0" eaLnBrk="1" latinLnBrk="0" hangingPunct="1">
      <a:lnSpc>
        <a:spcPct val="110000"/>
      </a:lnSpc>
      <a:spcBef>
        <a:spcPts val="300"/>
      </a:spcBef>
      <a:spcAft>
        <a:spcPts val="300"/>
      </a:spcAft>
      <a:buFont typeface="Segoe UI" panose="020B0502040204020203" pitchFamily="34" charset="0"/>
      <a:buChar char="-"/>
      <a:defRPr sz="1000" kern="1200">
        <a:solidFill>
          <a:schemeClr val="tx1"/>
        </a:solidFill>
        <a:latin typeface="Arial" panose="020B0604020202020204" pitchFamily="34" charset="0"/>
        <a:ea typeface="+mn-ea"/>
        <a:cs typeface="+mn-cs"/>
      </a:defRPr>
    </a:lvl3pPr>
    <a:lvl4pPr marL="628650" indent="-182563" algn="l" defTabSz="914400" rtl="0" eaLnBrk="1" latinLnBrk="0" hangingPunct="1">
      <a:lnSpc>
        <a:spcPct val="110000"/>
      </a:lnSpc>
      <a:spcBef>
        <a:spcPts val="300"/>
      </a:spcBef>
      <a:spcAft>
        <a:spcPts val="300"/>
      </a:spcAft>
      <a:buFont typeface="Arial" panose="020B0604020202020204" pitchFamily="34" charset="0"/>
      <a:buChar char="•"/>
      <a:defRPr sz="1000" kern="1200">
        <a:solidFill>
          <a:schemeClr val="tx1"/>
        </a:solidFill>
        <a:latin typeface="Arial" panose="020B0604020202020204" pitchFamily="34" charset="0"/>
        <a:ea typeface="+mn-ea"/>
        <a:cs typeface="+mn-cs"/>
      </a:defRPr>
    </a:lvl4pPr>
    <a:lvl5pPr marL="1828800" algn="l" defTabSz="914400" rtl="0" eaLnBrk="1" latinLnBrk="0" hangingPunct="1">
      <a:lnSpc>
        <a:spcPct val="110000"/>
      </a:lnSpc>
      <a:spcBef>
        <a:spcPts val="300"/>
      </a:spcBef>
      <a:spcAft>
        <a:spcPts val="300"/>
      </a:spcAft>
      <a:defRPr sz="10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a:t>
            </a:fld>
            <a:endParaRPr lang="en-GB" dirty="0"/>
          </a:p>
        </p:txBody>
      </p:sp>
    </p:spTree>
    <p:extLst>
      <p:ext uri="{BB962C8B-B14F-4D97-AF65-F5344CB8AC3E}">
        <p14:creationId xmlns:p14="http://schemas.microsoft.com/office/powerpoint/2010/main" val="317207007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r>
              <a:rPr lang="en-GB" dirty="0"/>
              <a:t>XREPNAX = ICS name</a:t>
            </a:r>
          </a:p>
          <a:p>
            <a:r>
              <a:rPr lang="en-GB" sz="1000" b="0" dirty="0">
                <a:solidFill>
                  <a:srgbClr val="597EB3"/>
                </a:solidFill>
              </a:rPr>
              <a:t>XRESPDISTX = distributed</a:t>
            </a:r>
          </a:p>
          <a:p>
            <a:r>
              <a:rPr lang="en-GB" sz="1000" b="0" dirty="0">
                <a:solidFill>
                  <a:srgbClr val="597EB3"/>
                </a:solidFill>
              </a:rPr>
              <a:t>XRESPRECEIVEDX = received</a:t>
            </a:r>
          </a:p>
          <a:p>
            <a:r>
              <a:rPr lang="en-GB" sz="1000" b="0" dirty="0">
                <a:solidFill>
                  <a:srgbClr val="597EB3"/>
                </a:solidFill>
              </a:rPr>
              <a:t>XRESPRATEX = </a:t>
            </a:r>
            <a:r>
              <a:rPr lang="en-GB" sz="1000" b="0" dirty="0" err="1">
                <a:solidFill>
                  <a:srgbClr val="597EB3"/>
                </a:solidFill>
              </a:rPr>
              <a:t>resprate</a:t>
            </a:r>
            <a:endParaRPr lang="en-GB" b="0"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4</a:t>
            </a:fld>
            <a:endParaRPr lang="en-GB" dirty="0"/>
          </a:p>
        </p:txBody>
      </p:sp>
    </p:spTree>
    <p:extLst>
      <p:ext uri="{BB962C8B-B14F-4D97-AF65-F5344CB8AC3E}">
        <p14:creationId xmlns:p14="http://schemas.microsoft.com/office/powerpoint/2010/main" val="373569278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r>
              <a:rPr lang="en-GB" dirty="0"/>
              <a:t>XREPNAX = ICS name</a:t>
            </a:r>
          </a:p>
          <a:p>
            <a:r>
              <a:rPr lang="en-GB" sz="1000" b="0" dirty="0">
                <a:solidFill>
                  <a:srgbClr val="597EB3"/>
                </a:solidFill>
              </a:rPr>
              <a:t>XRESPDISTX = distributed</a:t>
            </a:r>
          </a:p>
          <a:p>
            <a:r>
              <a:rPr lang="en-GB" sz="1000" b="0" dirty="0">
                <a:solidFill>
                  <a:srgbClr val="597EB3"/>
                </a:solidFill>
              </a:rPr>
              <a:t>XRESPRECEIVEDX = received</a:t>
            </a:r>
          </a:p>
          <a:p>
            <a:r>
              <a:rPr lang="en-GB" sz="1000" b="0" dirty="0">
                <a:solidFill>
                  <a:srgbClr val="597EB3"/>
                </a:solidFill>
              </a:rPr>
              <a:t>XRESPRATEX = </a:t>
            </a:r>
            <a:r>
              <a:rPr lang="en-GB" sz="1000" b="0" dirty="0" err="1">
                <a:solidFill>
                  <a:srgbClr val="597EB3"/>
                </a:solidFill>
              </a:rPr>
              <a:t>resprate</a:t>
            </a:r>
            <a:endParaRPr lang="en-GB" b="0"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a:t>
            </a:fld>
            <a:endParaRPr lang="en-GB" dirty="0"/>
          </a:p>
        </p:txBody>
      </p:sp>
    </p:spTree>
    <p:extLst>
      <p:ext uri="{BB962C8B-B14F-4D97-AF65-F5344CB8AC3E}">
        <p14:creationId xmlns:p14="http://schemas.microsoft.com/office/powerpoint/2010/main" val="254214173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6</a:t>
            </a:fld>
            <a:endParaRPr lang="en-GB" dirty="0"/>
          </a:p>
        </p:txBody>
      </p:sp>
    </p:spTree>
    <p:extLst>
      <p:ext uri="{BB962C8B-B14F-4D97-AF65-F5344CB8AC3E}">
        <p14:creationId xmlns:p14="http://schemas.microsoft.com/office/powerpoint/2010/main" val="26435422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7</a:t>
            </a:fld>
            <a:endParaRPr lang="en-GB" dirty="0"/>
          </a:p>
        </p:txBody>
      </p:sp>
    </p:spTree>
    <p:extLst>
      <p:ext uri="{BB962C8B-B14F-4D97-AF65-F5344CB8AC3E}">
        <p14:creationId xmlns:p14="http://schemas.microsoft.com/office/powerpoint/2010/main" val="368325625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8</a:t>
            </a:fld>
            <a:endParaRPr lang="en-GB" dirty="0"/>
          </a:p>
        </p:txBody>
      </p:sp>
    </p:spTree>
    <p:extLst>
      <p:ext uri="{BB962C8B-B14F-4D97-AF65-F5344CB8AC3E}">
        <p14:creationId xmlns:p14="http://schemas.microsoft.com/office/powerpoint/2010/main" val="341777388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9</a:t>
            </a:fld>
            <a:endParaRPr lang="en-GB" dirty="0"/>
          </a:p>
        </p:txBody>
      </p:sp>
    </p:spTree>
    <p:extLst>
      <p:ext uri="{BB962C8B-B14F-4D97-AF65-F5344CB8AC3E}">
        <p14:creationId xmlns:p14="http://schemas.microsoft.com/office/powerpoint/2010/main" val="410858015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10</a:t>
            </a:fld>
            <a:endParaRPr lang="en-GB" dirty="0"/>
          </a:p>
        </p:txBody>
      </p:sp>
    </p:spTree>
    <p:extLst>
      <p:ext uri="{BB962C8B-B14F-4D97-AF65-F5344CB8AC3E}">
        <p14:creationId xmlns:p14="http://schemas.microsoft.com/office/powerpoint/2010/main" val="61528517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11</a:t>
            </a:fld>
            <a:endParaRPr lang="en-GB" dirty="0"/>
          </a:p>
        </p:txBody>
      </p:sp>
    </p:spTree>
    <p:extLst>
      <p:ext uri="{BB962C8B-B14F-4D97-AF65-F5344CB8AC3E}">
        <p14:creationId xmlns:p14="http://schemas.microsoft.com/office/powerpoint/2010/main" val="244992701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12</a:t>
            </a:fld>
            <a:endParaRPr lang="en-GB" dirty="0"/>
          </a:p>
        </p:txBody>
      </p:sp>
    </p:spTree>
    <p:extLst>
      <p:ext uri="{BB962C8B-B14F-4D97-AF65-F5344CB8AC3E}">
        <p14:creationId xmlns:p14="http://schemas.microsoft.com/office/powerpoint/2010/main" val="158093327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13</a:t>
            </a:fld>
            <a:endParaRPr lang="en-GB" dirty="0"/>
          </a:p>
        </p:txBody>
      </p:sp>
    </p:spTree>
    <p:extLst>
      <p:ext uri="{BB962C8B-B14F-4D97-AF65-F5344CB8AC3E}">
        <p14:creationId xmlns:p14="http://schemas.microsoft.com/office/powerpoint/2010/main" val="164231543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14</a:t>
            </a:fld>
            <a:endParaRPr lang="en-GB" dirty="0"/>
          </a:p>
        </p:txBody>
      </p:sp>
    </p:spTree>
    <p:extLst>
      <p:ext uri="{BB962C8B-B14F-4D97-AF65-F5344CB8AC3E}">
        <p14:creationId xmlns:p14="http://schemas.microsoft.com/office/powerpoint/2010/main" val="96004940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15</a:t>
            </a:fld>
            <a:endParaRPr lang="en-GB" dirty="0"/>
          </a:p>
        </p:txBody>
      </p:sp>
    </p:spTree>
    <p:extLst>
      <p:ext uri="{BB962C8B-B14F-4D97-AF65-F5344CB8AC3E}">
        <p14:creationId xmlns:p14="http://schemas.microsoft.com/office/powerpoint/2010/main" val="120920773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16</a:t>
            </a:fld>
            <a:endParaRPr lang="en-GB" dirty="0"/>
          </a:p>
        </p:txBody>
      </p:sp>
    </p:spTree>
    <p:extLst>
      <p:ext uri="{BB962C8B-B14F-4D97-AF65-F5344CB8AC3E}">
        <p14:creationId xmlns:p14="http://schemas.microsoft.com/office/powerpoint/2010/main" val="290118316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17</a:t>
            </a:fld>
            <a:endParaRPr lang="en-GB" dirty="0"/>
          </a:p>
        </p:txBody>
      </p:sp>
    </p:spTree>
    <p:extLst>
      <p:ext uri="{BB962C8B-B14F-4D97-AF65-F5344CB8AC3E}">
        <p14:creationId xmlns:p14="http://schemas.microsoft.com/office/powerpoint/2010/main" val="24366934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STP - Carer/Non-Carer</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Q105_3pct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Q105_4pct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Q105_5pct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Q105_6pct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Q105_7pct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Q105_8pct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Q105_9pct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Q105_10pct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a:t>
            </a:r>
          </a:p>
          <a:p>
            <a:r>
              <a:rPr lang="en-GB" b="0" dirty="0"/>
              <a:t>STP - Carer/Non-Carer - </a:t>
            </a:r>
            <a:r>
              <a:rPr lang="en-US" b="0" dirty="0"/>
              <a:t>Q105base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18</a:t>
            </a:fld>
            <a:endParaRPr lang="en-GB" dirty="0"/>
          </a:p>
        </p:txBody>
      </p:sp>
    </p:spTree>
    <p:extLst>
      <p:ext uri="{BB962C8B-B14F-4D97-AF65-F5344CB8AC3E}">
        <p14:creationId xmlns:p14="http://schemas.microsoft.com/office/powerpoint/2010/main" val="121732595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19</a:t>
            </a:fld>
            <a:endParaRPr lang="en-GB" dirty="0"/>
          </a:p>
        </p:txBody>
      </p:sp>
    </p:spTree>
    <p:extLst>
      <p:ext uri="{BB962C8B-B14F-4D97-AF65-F5344CB8AC3E}">
        <p14:creationId xmlns:p14="http://schemas.microsoft.com/office/powerpoint/2010/main" val="366811464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20</a:t>
            </a:fld>
            <a:endParaRPr lang="en-GB" dirty="0"/>
          </a:p>
        </p:txBody>
      </p:sp>
    </p:spTree>
    <p:extLst>
      <p:ext uri="{BB962C8B-B14F-4D97-AF65-F5344CB8AC3E}">
        <p14:creationId xmlns:p14="http://schemas.microsoft.com/office/powerpoint/2010/main" val="319014213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21</a:t>
            </a:fld>
            <a:endParaRPr lang="en-GB" dirty="0"/>
          </a:p>
        </p:txBody>
      </p:sp>
    </p:spTree>
    <p:extLst>
      <p:ext uri="{BB962C8B-B14F-4D97-AF65-F5344CB8AC3E}">
        <p14:creationId xmlns:p14="http://schemas.microsoft.com/office/powerpoint/2010/main" val="315357423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a:t>
            </a:r>
            <a:r>
              <a:rPr lang="en-GB" b="0" dirty="0"/>
              <a:t>Q104_1pct</a:t>
            </a:r>
            <a:endParaRPr lang="en-US" b="0" dirty="0"/>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STP Y14/STP Y15 - Carer/Non-Carer - </a:t>
            </a:r>
            <a:r>
              <a:rPr lang="en-GB" b="0" dirty="0"/>
              <a:t>Q104_1pct</a:t>
            </a:r>
            <a:endParaRPr lang="en-US" b="0" dirty="0"/>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Q104_1pct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Y15/STP Y14 - Carer/Non-Carer - </a:t>
            </a:r>
            <a:r>
              <a:rPr lang="en-US" b="0" dirty="0"/>
              <a:t>Q104</a:t>
            </a:r>
            <a:r>
              <a:rPr lang="en-GB" b="0" dirty="0"/>
              <a:t>base</a:t>
            </a:r>
          </a:p>
          <a:p>
            <a:endParaRPr lang="en-US" b="1" dirty="0"/>
          </a:p>
          <a:p>
            <a:endParaRPr lang="en-US" b="1" dirty="0"/>
          </a:p>
          <a:p>
            <a:endParaRPr lang="en-US" b="1" dirty="0"/>
          </a:p>
          <a:p>
            <a:r>
              <a:rPr lang="en-US" b="1" dirty="0"/>
              <a:t>ICS Results </a:t>
            </a:r>
          </a:p>
          <a:p>
            <a:r>
              <a:rPr lang="en-US" b="0" dirty="0"/>
              <a:t>STP – Carer – Q104_12pct</a:t>
            </a:r>
          </a:p>
          <a:p>
            <a:r>
              <a:rPr lang="en-US" b="1" dirty="0"/>
              <a:t>Results over time </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Non-</a:t>
            </a:r>
            <a:r>
              <a:rPr lang="en-US" b="0" dirty="0" err="1"/>
              <a:t>Carer</a:t>
            </a:r>
            <a:r>
              <a:rPr lang="en-US" b="0" dirty="0"/>
              <a:t>– Q104_12pct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Carer–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Non-</a:t>
            </a:r>
            <a:r>
              <a:rPr lang="en-US" b="0" dirty="0" err="1"/>
              <a:t>Carer</a:t>
            </a:r>
            <a:r>
              <a:rPr lang="en-US" b="0" dirty="0"/>
              <a:t>–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Carer–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Non-</a:t>
            </a:r>
            <a:r>
              <a:rPr lang="en-US" b="0" dirty="0" err="1"/>
              <a:t>Carer</a:t>
            </a:r>
            <a:r>
              <a:rPr lang="en-US" b="0" dirty="0"/>
              <a:t>–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1" dirty="0"/>
              <a:t>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Carer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Carer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STP – Carer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Non-</a:t>
            </a:r>
            <a:r>
              <a:rPr lang="en-US" b="0" dirty="0" err="1"/>
              <a:t>Carer</a:t>
            </a:r>
            <a:r>
              <a:rPr lang="en-US" b="0" dirty="0"/>
              <a:t>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Non-</a:t>
            </a:r>
            <a:r>
              <a:rPr lang="en-US" b="0" dirty="0" err="1"/>
              <a:t>Carer</a:t>
            </a:r>
            <a:r>
              <a:rPr lang="en-US" b="0" dirty="0"/>
              <a:t>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STP – Non-</a:t>
            </a:r>
            <a:r>
              <a:rPr lang="en-US" b="0" dirty="0" err="1"/>
              <a:t>Carer</a:t>
            </a:r>
            <a:r>
              <a:rPr lang="en-US" b="0" dirty="0"/>
              <a:t> – Q104_123base</a:t>
            </a:r>
          </a:p>
          <a:p>
            <a:endParaRPr lang="en-US"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22</a:t>
            </a:fld>
            <a:endParaRPr lang="en-GB" dirty="0"/>
          </a:p>
        </p:txBody>
      </p:sp>
    </p:spTree>
    <p:extLst>
      <p:ext uri="{BB962C8B-B14F-4D97-AF65-F5344CB8AC3E}">
        <p14:creationId xmlns:p14="http://schemas.microsoft.com/office/powerpoint/2010/main" val="170449484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23</a:t>
            </a:fld>
            <a:endParaRPr lang="en-GB" dirty="0"/>
          </a:p>
        </p:txBody>
      </p:sp>
    </p:spTree>
    <p:extLst>
      <p:ext uri="{BB962C8B-B14F-4D97-AF65-F5344CB8AC3E}">
        <p14:creationId xmlns:p14="http://schemas.microsoft.com/office/powerpoint/2010/main" val="175874147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a:t>
            </a:r>
            <a:r>
              <a:rPr lang="en-GB" b="0" dirty="0"/>
              <a:t>Q104_1pct</a:t>
            </a:r>
            <a:endParaRPr lang="en-US" b="0" dirty="0"/>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STP Y14/STP Y15 - Carer/Non-Carer - </a:t>
            </a:r>
            <a:r>
              <a:rPr lang="en-GB" b="0" dirty="0"/>
              <a:t>Q104_1pct</a:t>
            </a:r>
            <a:endParaRPr lang="en-US" b="0" dirty="0"/>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Q104_1pct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Y15/STP Y14 - Carer/Non-Carer - </a:t>
            </a:r>
            <a:r>
              <a:rPr lang="en-US" b="0" dirty="0"/>
              <a:t>Q104</a:t>
            </a:r>
            <a:r>
              <a:rPr lang="en-GB" b="0" dirty="0"/>
              <a:t>base</a:t>
            </a:r>
          </a:p>
          <a:p>
            <a:endParaRPr lang="en-US" b="1" dirty="0"/>
          </a:p>
          <a:p>
            <a:endParaRPr lang="en-US" b="1" dirty="0"/>
          </a:p>
          <a:p>
            <a:endParaRPr lang="en-US" b="1" dirty="0"/>
          </a:p>
          <a:p>
            <a:r>
              <a:rPr lang="en-US" b="1" dirty="0"/>
              <a:t>ICS Results </a:t>
            </a:r>
          </a:p>
          <a:p>
            <a:r>
              <a:rPr lang="en-US" b="0" dirty="0"/>
              <a:t>STP – Carer – Q104_12pct</a:t>
            </a:r>
          </a:p>
          <a:p>
            <a:r>
              <a:rPr lang="en-US" b="1" dirty="0"/>
              <a:t>Results over time </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Non-</a:t>
            </a:r>
            <a:r>
              <a:rPr lang="en-US" b="0" dirty="0" err="1"/>
              <a:t>Carer</a:t>
            </a:r>
            <a:r>
              <a:rPr lang="en-US" b="0" dirty="0"/>
              <a:t>– Q104_12pct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Carer–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Non-</a:t>
            </a:r>
            <a:r>
              <a:rPr lang="en-US" b="0" dirty="0" err="1"/>
              <a:t>Carer</a:t>
            </a:r>
            <a:r>
              <a:rPr lang="en-US" b="0" dirty="0"/>
              <a:t>–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Carer–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Non-</a:t>
            </a:r>
            <a:r>
              <a:rPr lang="en-US" b="0" dirty="0" err="1"/>
              <a:t>Carer</a:t>
            </a:r>
            <a:r>
              <a:rPr lang="en-US" b="0" dirty="0"/>
              <a:t>–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1" dirty="0"/>
              <a:t>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Carer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Carer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STP – Carer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Non-</a:t>
            </a:r>
            <a:r>
              <a:rPr lang="en-US" b="0" dirty="0" err="1"/>
              <a:t>Carer</a:t>
            </a:r>
            <a:r>
              <a:rPr lang="en-US" b="0" dirty="0"/>
              <a:t>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Non-</a:t>
            </a:r>
            <a:r>
              <a:rPr lang="en-US" b="0" dirty="0" err="1"/>
              <a:t>Carer</a:t>
            </a:r>
            <a:r>
              <a:rPr lang="en-US" b="0" dirty="0"/>
              <a:t>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STP – Non-</a:t>
            </a:r>
            <a:r>
              <a:rPr lang="en-US" b="0" dirty="0" err="1"/>
              <a:t>Carer</a:t>
            </a:r>
            <a:r>
              <a:rPr lang="en-US" b="0" dirty="0"/>
              <a:t> – Q104_123base</a:t>
            </a:r>
          </a:p>
          <a:p>
            <a:endParaRPr lang="en-US"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24</a:t>
            </a:fld>
            <a:endParaRPr lang="en-GB" dirty="0"/>
          </a:p>
        </p:txBody>
      </p:sp>
    </p:spTree>
    <p:extLst>
      <p:ext uri="{BB962C8B-B14F-4D97-AF65-F5344CB8AC3E}">
        <p14:creationId xmlns:p14="http://schemas.microsoft.com/office/powerpoint/2010/main" val="305815674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25</a:t>
            </a:fld>
            <a:endParaRPr lang="en-GB" dirty="0"/>
          </a:p>
        </p:txBody>
      </p:sp>
    </p:spTree>
    <p:extLst>
      <p:ext uri="{BB962C8B-B14F-4D97-AF65-F5344CB8AC3E}">
        <p14:creationId xmlns:p14="http://schemas.microsoft.com/office/powerpoint/2010/main" val="313685987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STP - Carer/Non-Carer</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Q105_3pct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Q105_4pct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Q105_5pct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Q105_6pct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Q105_7pct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Q105_8pct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Q105_9pct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Q105_10pct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a:t>
            </a:r>
          </a:p>
          <a:p>
            <a:r>
              <a:rPr lang="en-GB" b="0" dirty="0"/>
              <a:t>STP - Carer/Non-Carer - </a:t>
            </a:r>
            <a:r>
              <a:rPr lang="en-US" b="0" dirty="0"/>
              <a:t>Q105base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26</a:t>
            </a:fld>
            <a:endParaRPr lang="en-GB" dirty="0"/>
          </a:p>
        </p:txBody>
      </p:sp>
    </p:spTree>
    <p:extLst>
      <p:ext uri="{BB962C8B-B14F-4D97-AF65-F5344CB8AC3E}">
        <p14:creationId xmlns:p14="http://schemas.microsoft.com/office/powerpoint/2010/main" val="165642257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27</a:t>
            </a:fld>
            <a:endParaRPr lang="en-GB" dirty="0"/>
          </a:p>
        </p:txBody>
      </p:sp>
    </p:spTree>
    <p:extLst>
      <p:ext uri="{BB962C8B-B14F-4D97-AF65-F5344CB8AC3E}">
        <p14:creationId xmlns:p14="http://schemas.microsoft.com/office/powerpoint/2010/main" val="161428829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28</a:t>
            </a:fld>
            <a:endParaRPr lang="en-GB" dirty="0"/>
          </a:p>
        </p:txBody>
      </p:sp>
    </p:spTree>
    <p:extLst>
      <p:ext uri="{BB962C8B-B14F-4D97-AF65-F5344CB8AC3E}">
        <p14:creationId xmlns:p14="http://schemas.microsoft.com/office/powerpoint/2010/main" val="167400858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STP - Carer/Non-Carer</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Q105_3pct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Q105_4pct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Q105_5pct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Q105_6pct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Q105_7pct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Q105_8pct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Q105_9pct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Q105_10pct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a:t>
            </a:r>
          </a:p>
          <a:p>
            <a:r>
              <a:rPr lang="en-GB" b="0" dirty="0"/>
              <a:t>STP - Carer/Non-Carer - </a:t>
            </a:r>
            <a:r>
              <a:rPr lang="en-US" b="0" dirty="0"/>
              <a:t>Q105base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29</a:t>
            </a:fld>
            <a:endParaRPr lang="en-GB" dirty="0"/>
          </a:p>
        </p:txBody>
      </p:sp>
    </p:spTree>
    <p:extLst>
      <p:ext uri="{BB962C8B-B14F-4D97-AF65-F5344CB8AC3E}">
        <p14:creationId xmlns:p14="http://schemas.microsoft.com/office/powerpoint/2010/main" val="20822765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30</a:t>
            </a:fld>
            <a:endParaRPr lang="en-GB" dirty="0"/>
          </a:p>
        </p:txBody>
      </p:sp>
    </p:spTree>
    <p:extLst>
      <p:ext uri="{BB962C8B-B14F-4D97-AF65-F5344CB8AC3E}">
        <p14:creationId xmlns:p14="http://schemas.microsoft.com/office/powerpoint/2010/main" val="389239488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31</a:t>
            </a:fld>
            <a:endParaRPr lang="en-GB" dirty="0"/>
          </a:p>
        </p:txBody>
      </p:sp>
    </p:spTree>
    <p:extLst>
      <p:ext uri="{BB962C8B-B14F-4D97-AF65-F5344CB8AC3E}">
        <p14:creationId xmlns:p14="http://schemas.microsoft.com/office/powerpoint/2010/main" val="339906929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32</a:t>
            </a:fld>
            <a:endParaRPr lang="en-GB" dirty="0"/>
          </a:p>
        </p:txBody>
      </p:sp>
    </p:spTree>
    <p:extLst>
      <p:ext uri="{BB962C8B-B14F-4D97-AF65-F5344CB8AC3E}">
        <p14:creationId xmlns:p14="http://schemas.microsoft.com/office/powerpoint/2010/main" val="17588241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33</a:t>
            </a:fld>
            <a:endParaRPr lang="en-GB" dirty="0"/>
          </a:p>
        </p:txBody>
      </p:sp>
    </p:spTree>
    <p:extLst>
      <p:ext uri="{BB962C8B-B14F-4D97-AF65-F5344CB8AC3E}">
        <p14:creationId xmlns:p14="http://schemas.microsoft.com/office/powerpoint/2010/main" val="221616287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34</a:t>
            </a:fld>
            <a:endParaRPr lang="en-GB" dirty="0"/>
          </a:p>
        </p:txBody>
      </p:sp>
    </p:spTree>
    <p:extLst>
      <p:ext uri="{BB962C8B-B14F-4D97-AF65-F5344CB8AC3E}">
        <p14:creationId xmlns:p14="http://schemas.microsoft.com/office/powerpoint/2010/main" val="3855283878"/>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35</a:t>
            </a:fld>
            <a:endParaRPr lang="en-GB" dirty="0"/>
          </a:p>
        </p:txBody>
      </p:sp>
    </p:spTree>
    <p:extLst>
      <p:ext uri="{BB962C8B-B14F-4D97-AF65-F5344CB8AC3E}">
        <p14:creationId xmlns:p14="http://schemas.microsoft.com/office/powerpoint/2010/main" val="587033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36</a:t>
            </a:fld>
            <a:endParaRPr lang="en-GB" dirty="0"/>
          </a:p>
        </p:txBody>
      </p:sp>
    </p:spTree>
    <p:extLst>
      <p:ext uri="{BB962C8B-B14F-4D97-AF65-F5344CB8AC3E}">
        <p14:creationId xmlns:p14="http://schemas.microsoft.com/office/powerpoint/2010/main" val="203845690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37</a:t>
            </a:fld>
            <a:endParaRPr lang="en-GB" dirty="0"/>
          </a:p>
        </p:txBody>
      </p:sp>
    </p:spTree>
    <p:extLst>
      <p:ext uri="{BB962C8B-B14F-4D97-AF65-F5344CB8AC3E}">
        <p14:creationId xmlns:p14="http://schemas.microsoft.com/office/powerpoint/2010/main" val="24681944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38</a:t>
            </a:fld>
            <a:endParaRPr lang="en-GB" dirty="0"/>
          </a:p>
        </p:txBody>
      </p:sp>
    </p:spTree>
    <p:extLst>
      <p:ext uri="{BB962C8B-B14F-4D97-AF65-F5344CB8AC3E}">
        <p14:creationId xmlns:p14="http://schemas.microsoft.com/office/powerpoint/2010/main" val="3887122697"/>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39</a:t>
            </a:fld>
            <a:endParaRPr lang="en-GB" dirty="0"/>
          </a:p>
        </p:txBody>
      </p:sp>
    </p:spTree>
    <p:extLst>
      <p:ext uri="{BB962C8B-B14F-4D97-AF65-F5344CB8AC3E}">
        <p14:creationId xmlns:p14="http://schemas.microsoft.com/office/powerpoint/2010/main" val="955573498"/>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40</a:t>
            </a:fld>
            <a:endParaRPr lang="en-GB" dirty="0"/>
          </a:p>
        </p:txBody>
      </p:sp>
    </p:spTree>
    <p:extLst>
      <p:ext uri="{BB962C8B-B14F-4D97-AF65-F5344CB8AC3E}">
        <p14:creationId xmlns:p14="http://schemas.microsoft.com/office/powerpoint/2010/main" val="312298745"/>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41</a:t>
            </a:fld>
            <a:endParaRPr lang="en-GB" dirty="0"/>
          </a:p>
        </p:txBody>
      </p:sp>
    </p:spTree>
    <p:extLst>
      <p:ext uri="{BB962C8B-B14F-4D97-AF65-F5344CB8AC3E}">
        <p14:creationId xmlns:p14="http://schemas.microsoft.com/office/powerpoint/2010/main" val="1556460909"/>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42</a:t>
            </a:fld>
            <a:endParaRPr lang="en-GB" dirty="0"/>
          </a:p>
        </p:txBody>
      </p:sp>
    </p:spTree>
    <p:extLst>
      <p:ext uri="{BB962C8B-B14F-4D97-AF65-F5344CB8AC3E}">
        <p14:creationId xmlns:p14="http://schemas.microsoft.com/office/powerpoint/2010/main" val="1529786471"/>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a:t>STATIC</a:t>
            </a:r>
          </a:p>
          <a:p>
            <a:endParaRPr lang="en-GB"/>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6693938"/>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a:t>STATIC</a:t>
            </a:r>
          </a:p>
          <a:p>
            <a:endParaRPr lang="en-GB"/>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886261776"/>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29265883"/>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3869943"/>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03863747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48</a:t>
            </a:fld>
            <a:endParaRPr lang="en-GB" dirty="0"/>
          </a:p>
        </p:txBody>
      </p:sp>
    </p:spTree>
    <p:extLst>
      <p:ext uri="{BB962C8B-B14F-4D97-AF65-F5344CB8AC3E}">
        <p14:creationId xmlns:p14="http://schemas.microsoft.com/office/powerpoint/2010/main" val="162727206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49</a:t>
            </a:fld>
            <a:endParaRPr lang="en-GB" dirty="0"/>
          </a:p>
        </p:txBody>
      </p:sp>
    </p:spTree>
    <p:extLst>
      <p:ext uri="{BB962C8B-B14F-4D97-AF65-F5344CB8AC3E}">
        <p14:creationId xmlns:p14="http://schemas.microsoft.com/office/powerpoint/2010/main" val="536599343"/>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50</a:t>
            </a:fld>
            <a:endParaRPr lang="en-GB" dirty="0"/>
          </a:p>
        </p:txBody>
      </p:sp>
    </p:spTree>
    <p:extLst>
      <p:ext uri="{BB962C8B-B14F-4D97-AF65-F5344CB8AC3E}">
        <p14:creationId xmlns:p14="http://schemas.microsoft.com/office/powerpoint/2010/main" val="750706762"/>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51</a:t>
            </a:fld>
            <a:endParaRPr lang="en-GB" dirty="0"/>
          </a:p>
        </p:txBody>
      </p:sp>
    </p:spTree>
    <p:extLst>
      <p:ext uri="{BB962C8B-B14F-4D97-AF65-F5344CB8AC3E}">
        <p14:creationId xmlns:p14="http://schemas.microsoft.com/office/powerpoint/2010/main" val="2882843085"/>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STP - Carer/Non-Carer</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Q105_3pct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Q105_4pct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Q105_5pct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Q105_6pct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Q105_7pct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Q105_8pct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Q105_9pct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Q105_10pct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a:t>
            </a:r>
          </a:p>
          <a:p>
            <a:r>
              <a:rPr lang="en-GB" b="0" dirty="0"/>
              <a:t>STP - Carer/Non-Carer - </a:t>
            </a:r>
            <a:r>
              <a:rPr lang="en-US" b="0" dirty="0"/>
              <a:t>Q105base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52</a:t>
            </a:fld>
            <a:endParaRPr lang="en-GB" dirty="0"/>
          </a:p>
        </p:txBody>
      </p:sp>
    </p:spTree>
    <p:extLst>
      <p:ext uri="{BB962C8B-B14F-4D97-AF65-F5344CB8AC3E}">
        <p14:creationId xmlns:p14="http://schemas.microsoft.com/office/powerpoint/2010/main" val="3424093678"/>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53</a:t>
            </a:fld>
            <a:endParaRPr lang="en-GB" dirty="0"/>
          </a:p>
        </p:txBody>
      </p:sp>
    </p:spTree>
    <p:extLst>
      <p:ext uri="{BB962C8B-B14F-4D97-AF65-F5344CB8AC3E}">
        <p14:creationId xmlns:p14="http://schemas.microsoft.com/office/powerpoint/2010/main" val="1308579364"/>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54</a:t>
            </a:fld>
            <a:endParaRPr lang="en-GB" dirty="0"/>
          </a:p>
        </p:txBody>
      </p:sp>
    </p:spTree>
    <p:extLst>
      <p:ext uri="{BB962C8B-B14F-4D97-AF65-F5344CB8AC3E}">
        <p14:creationId xmlns:p14="http://schemas.microsoft.com/office/powerpoint/2010/main" val="3844018352"/>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55</a:t>
            </a:fld>
            <a:endParaRPr lang="en-GB" dirty="0"/>
          </a:p>
        </p:txBody>
      </p:sp>
    </p:spTree>
    <p:extLst>
      <p:ext uri="{BB962C8B-B14F-4D97-AF65-F5344CB8AC3E}">
        <p14:creationId xmlns:p14="http://schemas.microsoft.com/office/powerpoint/2010/main" val="964418659"/>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56</a:t>
            </a:fld>
            <a:endParaRPr lang="en-GB" dirty="0"/>
          </a:p>
        </p:txBody>
      </p:sp>
    </p:spTree>
    <p:extLst>
      <p:ext uri="{BB962C8B-B14F-4D97-AF65-F5344CB8AC3E}">
        <p14:creationId xmlns:p14="http://schemas.microsoft.com/office/powerpoint/2010/main" val="461202213"/>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57</a:t>
            </a:fld>
            <a:endParaRPr lang="en-GB" dirty="0"/>
          </a:p>
        </p:txBody>
      </p:sp>
    </p:spTree>
    <p:extLst>
      <p:ext uri="{BB962C8B-B14F-4D97-AF65-F5344CB8AC3E}">
        <p14:creationId xmlns:p14="http://schemas.microsoft.com/office/powerpoint/2010/main" val="3059499992"/>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58</a:t>
            </a:fld>
            <a:endParaRPr lang="en-GB" dirty="0"/>
          </a:p>
        </p:txBody>
      </p:sp>
    </p:spTree>
    <p:extLst>
      <p:ext uri="{BB962C8B-B14F-4D97-AF65-F5344CB8AC3E}">
        <p14:creationId xmlns:p14="http://schemas.microsoft.com/office/powerpoint/2010/main" val="3928562498"/>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59</a:t>
            </a:fld>
            <a:endParaRPr lang="en-GB" dirty="0"/>
          </a:p>
        </p:txBody>
      </p:sp>
    </p:spTree>
    <p:extLst>
      <p:ext uri="{BB962C8B-B14F-4D97-AF65-F5344CB8AC3E}">
        <p14:creationId xmlns:p14="http://schemas.microsoft.com/office/powerpoint/2010/main" val="26160452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8" Type="http://schemas.openxmlformats.org/officeDocument/2006/relationships/image" Target="../media/image4.emf"/><Relationship Id="rId3" Type="http://schemas.openxmlformats.org/officeDocument/2006/relationships/slideMaster" Target="../slideMasters/slideMaster1.xml"/><Relationship Id="rId7" Type="http://schemas.openxmlformats.org/officeDocument/2006/relationships/oleObject" Target="../embeddings/oleObject1.bin"/><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image" Target="../media/image3.emf"/><Relationship Id="rId5" Type="http://schemas.microsoft.com/office/2007/relationships/hdphoto" Target="../media/hdphoto1.wdp"/><Relationship Id="rId4" Type="http://schemas.openxmlformats.org/officeDocument/2006/relationships/image" Target="../media/image2.png"/><Relationship Id="rId9" Type="http://schemas.openxmlformats.org/officeDocument/2006/relationships/image" Target="../media/image1.png"/></Relationships>
</file>

<file path=ppt/slideLayouts/_rels/slideLayout3.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5.xml"/><Relationship Id="rId1" Type="http://schemas.openxmlformats.org/officeDocument/2006/relationships/tags" Target="../tags/tag4.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1.bin"/></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7.xml"/><Relationship Id="rId1" Type="http://schemas.openxmlformats.org/officeDocument/2006/relationships/tags" Target="../tags/tag6.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2.bin"/></Relationships>
</file>

<file path=ppt/slideLayouts/_rels/slideLayout7.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9.xml"/><Relationship Id="rId1" Type="http://schemas.openxmlformats.org/officeDocument/2006/relationships/tags" Target="../tags/tag8.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3.bin"/></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3.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5.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guides explained">
    <p:spTree>
      <p:nvGrpSpPr>
        <p:cNvPr id="1" name=""/>
        <p:cNvGrpSpPr/>
        <p:nvPr/>
      </p:nvGrpSpPr>
      <p:grpSpPr>
        <a:xfrm>
          <a:off x="0" y="0"/>
          <a:ext cx="0" cy="0"/>
          <a:chOff x="0" y="0"/>
          <a:chExt cx="0" cy="0"/>
        </a:xfrm>
      </p:grpSpPr>
      <p:sp>
        <p:nvSpPr>
          <p:cNvPr id="41" name="Rectangle 40">
            <a:extLst>
              <a:ext uri="{FF2B5EF4-FFF2-40B4-BE49-F238E27FC236}">
                <a16:creationId xmlns:a16="http://schemas.microsoft.com/office/drawing/2014/main" id="{386ADD35-E522-41F8-B812-80AE6B27927D}"/>
              </a:ext>
            </a:extLst>
          </p:cNvPr>
          <p:cNvSpPr/>
          <p:nvPr userDrawn="1"/>
        </p:nvSpPr>
        <p:spPr>
          <a:xfrm>
            <a:off x="449999" y="6165850"/>
            <a:ext cx="11318357" cy="447674"/>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lnSpc>
                <a:spcPct val="110000"/>
              </a:lnSpc>
            </a:pPr>
            <a:r>
              <a:rPr lang="en-GB" sz="1600" dirty="0">
                <a:solidFill>
                  <a:schemeClr val="tx1"/>
                </a:solidFill>
              </a:rPr>
              <a:t>Area for logo, footer and slide number</a:t>
            </a:r>
          </a:p>
        </p:txBody>
      </p:sp>
      <p:sp>
        <p:nvSpPr>
          <p:cNvPr id="4" name="Rectangle 3">
            <a:extLst>
              <a:ext uri="{FF2B5EF4-FFF2-40B4-BE49-F238E27FC236}">
                <a16:creationId xmlns:a16="http://schemas.microsoft.com/office/drawing/2014/main" id="{217FFF5A-C07C-4EE5-83AE-92722B99DAEA}"/>
              </a:ext>
            </a:extLst>
          </p:cNvPr>
          <p:cNvSpPr/>
          <p:nvPr userDrawn="1"/>
        </p:nvSpPr>
        <p:spPr>
          <a:xfrm>
            <a:off x="442911" y="450000"/>
            <a:ext cx="11325449" cy="1034312"/>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a:extLst>
              <a:ext uri="{FF2B5EF4-FFF2-40B4-BE49-F238E27FC236}">
                <a16:creationId xmlns:a16="http://schemas.microsoft.com/office/drawing/2014/main" id="{7F09ED6E-CCB6-4130-B02F-119297B546CA}"/>
              </a:ext>
            </a:extLst>
          </p:cNvPr>
          <p:cNvSpPr txBox="1"/>
          <p:nvPr userDrawn="1"/>
        </p:nvSpPr>
        <p:spPr>
          <a:xfrm>
            <a:off x="4727848" y="1037430"/>
            <a:ext cx="2736760" cy="249812"/>
          </a:xfrm>
          <a:prstGeom prst="rect">
            <a:avLst/>
          </a:prstGeom>
          <a:noFill/>
        </p:spPr>
        <p:txBody>
          <a:bodyPr wrap="square" lIns="0" tIns="0" rIns="0" bIns="0" rtlCol="0">
            <a:spAutoFit/>
          </a:bodyPr>
          <a:lstStyle/>
          <a:p>
            <a:pPr algn="ctr">
              <a:lnSpc>
                <a:spcPct val="110000"/>
              </a:lnSpc>
              <a:spcBef>
                <a:spcPts val="400"/>
              </a:spcBef>
              <a:spcAft>
                <a:spcPts val="400"/>
              </a:spcAft>
            </a:pPr>
            <a:r>
              <a:rPr lang="en-GB" sz="1600" dirty="0"/>
              <a:t>Main title and subtitle area</a:t>
            </a:r>
          </a:p>
        </p:txBody>
      </p:sp>
      <p:cxnSp>
        <p:nvCxnSpPr>
          <p:cNvPr id="7" name="Straight Connector 6">
            <a:extLst>
              <a:ext uri="{FF2B5EF4-FFF2-40B4-BE49-F238E27FC236}">
                <a16:creationId xmlns:a16="http://schemas.microsoft.com/office/drawing/2014/main" id="{3B0ECED2-463B-4A1C-B68C-41A7E5335213}"/>
              </a:ext>
            </a:extLst>
          </p:cNvPr>
          <p:cNvCxnSpPr/>
          <p:nvPr userDrawn="1"/>
        </p:nvCxnSpPr>
        <p:spPr>
          <a:xfrm>
            <a:off x="0" y="441325"/>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067BC5E5-4ED8-4995-B9B3-674896B07C9F}"/>
              </a:ext>
            </a:extLst>
          </p:cNvPr>
          <p:cNvCxnSpPr/>
          <p:nvPr userDrawn="1"/>
        </p:nvCxnSpPr>
        <p:spPr>
          <a:xfrm>
            <a:off x="0" y="6165850"/>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267FE3B4-1487-4A42-82C4-2050774CC01B}"/>
              </a:ext>
            </a:extLst>
          </p:cNvPr>
          <p:cNvCxnSpPr/>
          <p:nvPr userDrawn="1"/>
        </p:nvCxnSpPr>
        <p:spPr>
          <a:xfrm>
            <a:off x="-25400" y="6613525"/>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sp>
        <p:nvSpPr>
          <p:cNvPr id="10" name="Rectangle 9">
            <a:extLst>
              <a:ext uri="{FF2B5EF4-FFF2-40B4-BE49-F238E27FC236}">
                <a16:creationId xmlns:a16="http://schemas.microsoft.com/office/drawing/2014/main" id="{A4F51B84-8B33-41FB-AE2A-8603C1B4B2AC}"/>
              </a:ext>
            </a:extLst>
          </p:cNvPr>
          <p:cNvSpPr/>
          <p:nvPr userDrawn="1"/>
        </p:nvSpPr>
        <p:spPr>
          <a:xfrm>
            <a:off x="462245" y="1809694"/>
            <a:ext cx="11299083" cy="669007"/>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rPr>
              <a:t>Width of main content area</a:t>
            </a:r>
          </a:p>
        </p:txBody>
      </p:sp>
      <p:grpSp>
        <p:nvGrpSpPr>
          <p:cNvPr id="11" name="Group 10">
            <a:extLst>
              <a:ext uri="{FF2B5EF4-FFF2-40B4-BE49-F238E27FC236}">
                <a16:creationId xmlns:a16="http://schemas.microsoft.com/office/drawing/2014/main" id="{0F087FCB-BD1E-4080-ADD9-D3CD929EAFD6}"/>
              </a:ext>
            </a:extLst>
          </p:cNvPr>
          <p:cNvGrpSpPr/>
          <p:nvPr userDrawn="1"/>
        </p:nvGrpSpPr>
        <p:grpSpPr>
          <a:xfrm>
            <a:off x="462245" y="2877521"/>
            <a:ext cx="11286383" cy="669007"/>
            <a:chOff x="462245" y="2558742"/>
            <a:chExt cx="11286383" cy="492518"/>
          </a:xfrm>
          <a:solidFill>
            <a:schemeClr val="accent5"/>
          </a:solidFill>
        </p:grpSpPr>
        <p:sp>
          <p:nvSpPr>
            <p:cNvPr id="12" name="Rectangle 11">
              <a:extLst>
                <a:ext uri="{FF2B5EF4-FFF2-40B4-BE49-F238E27FC236}">
                  <a16:creationId xmlns:a16="http://schemas.microsoft.com/office/drawing/2014/main" id="{5DEE7492-22D5-411A-BCEF-34D67D1E8FCB}"/>
                </a:ext>
              </a:extLst>
            </p:cNvPr>
            <p:cNvSpPr/>
            <p:nvPr/>
          </p:nvSpPr>
          <p:spPr>
            <a:xfrm>
              <a:off x="462245" y="2558742"/>
              <a:ext cx="5454638" cy="49251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red guides are markers for 2 column areas</a:t>
              </a:r>
            </a:p>
          </p:txBody>
        </p:sp>
        <p:sp>
          <p:nvSpPr>
            <p:cNvPr id="13" name="Rectangle 12">
              <a:extLst>
                <a:ext uri="{FF2B5EF4-FFF2-40B4-BE49-F238E27FC236}">
                  <a16:creationId xmlns:a16="http://schemas.microsoft.com/office/drawing/2014/main" id="{2F251647-8C43-42CC-BDD0-535546692E1C}"/>
                </a:ext>
              </a:extLst>
            </p:cNvPr>
            <p:cNvSpPr/>
            <p:nvPr/>
          </p:nvSpPr>
          <p:spPr>
            <a:xfrm>
              <a:off x="6285575" y="2558742"/>
              <a:ext cx="5463053" cy="49251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red guides are markers for 2 column areas</a:t>
              </a:r>
            </a:p>
          </p:txBody>
        </p:sp>
      </p:grpSp>
      <p:grpSp>
        <p:nvGrpSpPr>
          <p:cNvPr id="14" name="Group 13">
            <a:extLst>
              <a:ext uri="{FF2B5EF4-FFF2-40B4-BE49-F238E27FC236}">
                <a16:creationId xmlns:a16="http://schemas.microsoft.com/office/drawing/2014/main" id="{17A156E7-CCEA-46FF-A154-5288625325E0}"/>
              </a:ext>
            </a:extLst>
          </p:cNvPr>
          <p:cNvGrpSpPr/>
          <p:nvPr userDrawn="1"/>
        </p:nvGrpSpPr>
        <p:grpSpPr>
          <a:xfrm>
            <a:off x="462245" y="4092141"/>
            <a:ext cx="11286843" cy="669007"/>
            <a:chOff x="462245" y="3372047"/>
            <a:chExt cx="11286843" cy="492518"/>
          </a:xfrm>
          <a:solidFill>
            <a:schemeClr val="accent6"/>
          </a:solidFill>
        </p:grpSpPr>
        <p:sp>
          <p:nvSpPr>
            <p:cNvPr id="15" name="Rectangle 14">
              <a:extLst>
                <a:ext uri="{FF2B5EF4-FFF2-40B4-BE49-F238E27FC236}">
                  <a16:creationId xmlns:a16="http://schemas.microsoft.com/office/drawing/2014/main" id="{CB781140-531E-48A5-9DF7-C2CC49D271DF}"/>
                </a:ext>
              </a:extLst>
            </p:cNvPr>
            <p:cNvSpPr/>
            <p:nvPr/>
          </p:nvSpPr>
          <p:spPr>
            <a:xfrm>
              <a:off x="462245"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sp>
          <p:nvSpPr>
            <p:cNvPr id="16" name="Rectangle 15">
              <a:extLst>
                <a:ext uri="{FF2B5EF4-FFF2-40B4-BE49-F238E27FC236}">
                  <a16:creationId xmlns:a16="http://schemas.microsoft.com/office/drawing/2014/main" id="{AA28CD9C-6828-48B0-B2B9-1CFA8F49E8D0}"/>
                </a:ext>
              </a:extLst>
            </p:cNvPr>
            <p:cNvSpPr/>
            <p:nvPr/>
          </p:nvSpPr>
          <p:spPr>
            <a:xfrm>
              <a:off x="4339866"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sp>
          <p:nvSpPr>
            <p:cNvPr id="17" name="Rectangle 16">
              <a:extLst>
                <a:ext uri="{FF2B5EF4-FFF2-40B4-BE49-F238E27FC236}">
                  <a16:creationId xmlns:a16="http://schemas.microsoft.com/office/drawing/2014/main" id="{B29427AE-3B28-4D59-B88E-183CE9924925}"/>
                </a:ext>
              </a:extLst>
            </p:cNvPr>
            <p:cNvSpPr/>
            <p:nvPr/>
          </p:nvSpPr>
          <p:spPr>
            <a:xfrm>
              <a:off x="8215315"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grpSp>
      <p:grpSp>
        <p:nvGrpSpPr>
          <p:cNvPr id="18" name="Group 17">
            <a:extLst>
              <a:ext uri="{FF2B5EF4-FFF2-40B4-BE49-F238E27FC236}">
                <a16:creationId xmlns:a16="http://schemas.microsoft.com/office/drawing/2014/main" id="{87500F29-C83F-4134-80C2-3A7F655B27D2}"/>
              </a:ext>
            </a:extLst>
          </p:cNvPr>
          <p:cNvGrpSpPr/>
          <p:nvPr userDrawn="1"/>
        </p:nvGrpSpPr>
        <p:grpSpPr bwMode="gray">
          <a:xfrm>
            <a:off x="450000" y="0"/>
            <a:ext cx="11299088" cy="6858000"/>
            <a:chOff x="450000" y="-85430"/>
            <a:chExt cx="11299088" cy="6858000"/>
          </a:xfrm>
        </p:grpSpPr>
        <p:cxnSp>
          <p:nvCxnSpPr>
            <p:cNvPr id="19" name="Straight Connector 18">
              <a:extLst>
                <a:ext uri="{FF2B5EF4-FFF2-40B4-BE49-F238E27FC236}">
                  <a16:creationId xmlns:a16="http://schemas.microsoft.com/office/drawing/2014/main" id="{D6F9CADC-E6D4-4C67-AFCB-E27C1E0460DA}"/>
                </a:ext>
              </a:extLst>
            </p:cNvPr>
            <p:cNvCxnSpPr/>
            <p:nvPr/>
          </p:nvCxnSpPr>
          <p:spPr bwMode="gray">
            <a:xfrm>
              <a:off x="45000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5DCBEC7B-9244-4A52-92AF-BC65A0D79E0B}"/>
                </a:ext>
              </a:extLst>
            </p:cNvPr>
            <p:cNvCxnSpPr/>
            <p:nvPr/>
          </p:nvCxnSpPr>
          <p:spPr bwMode="gray">
            <a:xfrm>
              <a:off x="11749088"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A20B9D0C-C1B9-4D81-83A3-35093DBC7565}"/>
                </a:ext>
              </a:extLst>
            </p:cNvPr>
            <p:cNvCxnSpPr/>
            <p:nvPr/>
          </p:nvCxnSpPr>
          <p:spPr bwMode="gray">
            <a:xfrm>
              <a:off x="591185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81EB7ABE-14C3-44F5-87CB-4A1B64F48781}"/>
                </a:ext>
              </a:extLst>
            </p:cNvPr>
            <p:cNvCxnSpPr/>
            <p:nvPr/>
          </p:nvCxnSpPr>
          <p:spPr bwMode="gray">
            <a:xfrm>
              <a:off x="626745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89A9B47A-E12F-4BD2-91E6-EB4456E64D36}"/>
                </a:ext>
              </a:extLst>
            </p:cNvPr>
            <p:cNvCxnSpPr>
              <a:cxnSpLocks/>
            </p:cNvCxnSpPr>
            <p:nvPr/>
          </p:nvCxnSpPr>
          <p:spPr bwMode="gray">
            <a:xfrm>
              <a:off x="3976417"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9804D3BF-869A-4812-BE95-40D030993717}"/>
                </a:ext>
              </a:extLst>
            </p:cNvPr>
            <p:cNvCxnSpPr>
              <a:cxnSpLocks/>
            </p:cNvCxnSpPr>
            <p:nvPr/>
          </p:nvCxnSpPr>
          <p:spPr bwMode="gray">
            <a:xfrm>
              <a:off x="4332288"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8A3D29FB-ABBF-4E0F-940D-7AFFE15F09A2}"/>
                </a:ext>
              </a:extLst>
            </p:cNvPr>
            <p:cNvCxnSpPr>
              <a:cxnSpLocks/>
            </p:cNvCxnSpPr>
            <p:nvPr/>
          </p:nvCxnSpPr>
          <p:spPr bwMode="gray">
            <a:xfrm>
              <a:off x="7856538"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621895BE-B77A-47D7-9D8C-01D336B80FE9}"/>
                </a:ext>
              </a:extLst>
            </p:cNvPr>
            <p:cNvCxnSpPr>
              <a:cxnSpLocks/>
            </p:cNvCxnSpPr>
            <p:nvPr/>
          </p:nvCxnSpPr>
          <p:spPr bwMode="gray">
            <a:xfrm>
              <a:off x="8202615"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D87D3AAD-2181-43A9-89D4-5EFA875444EF}"/>
                </a:ext>
              </a:extLst>
            </p:cNvPr>
            <p:cNvCxnSpPr>
              <a:cxnSpLocks/>
            </p:cNvCxnSpPr>
            <p:nvPr/>
          </p:nvCxnSpPr>
          <p:spPr bwMode="gray">
            <a:xfrm>
              <a:off x="2036492"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A3F8B856-4148-45CD-A31F-C5826A69A9CE}"/>
                </a:ext>
              </a:extLst>
            </p:cNvPr>
            <p:cNvCxnSpPr>
              <a:cxnSpLocks/>
            </p:cNvCxnSpPr>
            <p:nvPr/>
          </p:nvCxnSpPr>
          <p:spPr bwMode="gray">
            <a:xfrm>
              <a:off x="2379663"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DBC4BB79-F2AE-4EED-96A8-F8FCE4FC7DDC}"/>
                </a:ext>
              </a:extLst>
            </p:cNvPr>
            <p:cNvCxnSpPr>
              <a:cxnSpLocks/>
            </p:cNvCxnSpPr>
            <p:nvPr/>
          </p:nvCxnSpPr>
          <p:spPr bwMode="gray">
            <a:xfrm>
              <a:off x="9791429"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75775B1C-90E1-4ACC-A83F-40747ACBA8AA}"/>
                </a:ext>
              </a:extLst>
            </p:cNvPr>
            <p:cNvCxnSpPr>
              <a:cxnSpLocks/>
            </p:cNvCxnSpPr>
            <p:nvPr/>
          </p:nvCxnSpPr>
          <p:spPr bwMode="gray">
            <a:xfrm>
              <a:off x="10147300"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grpSp>
      <p:cxnSp>
        <p:nvCxnSpPr>
          <p:cNvPr id="31" name="Straight Connector 30">
            <a:extLst>
              <a:ext uri="{FF2B5EF4-FFF2-40B4-BE49-F238E27FC236}">
                <a16:creationId xmlns:a16="http://schemas.microsoft.com/office/drawing/2014/main" id="{43029B49-A765-409D-A3CD-B4BFA508C072}"/>
              </a:ext>
            </a:extLst>
          </p:cNvPr>
          <p:cNvCxnSpPr>
            <a:cxnSpLocks/>
          </p:cNvCxnSpPr>
          <p:nvPr userDrawn="1"/>
        </p:nvCxnSpPr>
        <p:spPr>
          <a:xfrm>
            <a:off x="383376" y="1809694"/>
            <a:ext cx="0" cy="3851331"/>
          </a:xfrm>
          <a:prstGeom prst="line">
            <a:avLst/>
          </a:prstGeom>
          <a:ln w="1270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5A2D1EB9-967D-44B6-A4DE-CE698A8BDB10}"/>
              </a:ext>
            </a:extLst>
          </p:cNvPr>
          <p:cNvCxnSpPr/>
          <p:nvPr userDrawn="1"/>
        </p:nvCxnSpPr>
        <p:spPr>
          <a:xfrm>
            <a:off x="0" y="1484312"/>
            <a:ext cx="12192000" cy="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C1A55004-8D7D-4E0C-94DC-E1354243193E}"/>
              </a:ext>
            </a:extLst>
          </p:cNvPr>
          <p:cNvCxnSpPr/>
          <p:nvPr userDrawn="1"/>
        </p:nvCxnSpPr>
        <p:spPr>
          <a:xfrm>
            <a:off x="0" y="1808106"/>
            <a:ext cx="12192000" cy="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9FB18F1C-48B4-4262-B1C2-6D7758EB8637}"/>
              </a:ext>
            </a:extLst>
          </p:cNvPr>
          <p:cNvCxnSpPr/>
          <p:nvPr userDrawn="1"/>
        </p:nvCxnSpPr>
        <p:spPr>
          <a:xfrm>
            <a:off x="-25400" y="5661025"/>
            <a:ext cx="12192000" cy="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17A6F973-997B-43B8-B47B-345DD183C636}"/>
              </a:ext>
            </a:extLst>
          </p:cNvPr>
          <p:cNvCxnSpPr/>
          <p:nvPr userDrawn="1"/>
        </p:nvCxnSpPr>
        <p:spPr>
          <a:xfrm>
            <a:off x="-25400" y="5948689"/>
            <a:ext cx="12192000" cy="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039E9A01-7E7F-41A9-B10A-9A36B72E6251}"/>
              </a:ext>
            </a:extLst>
          </p:cNvPr>
          <p:cNvCxnSpPr>
            <a:cxnSpLocks/>
          </p:cNvCxnSpPr>
          <p:nvPr userDrawn="1"/>
        </p:nvCxnSpPr>
        <p:spPr>
          <a:xfrm>
            <a:off x="11819160" y="1795406"/>
            <a:ext cx="0" cy="3851331"/>
          </a:xfrm>
          <a:prstGeom prst="line">
            <a:avLst/>
          </a:prstGeom>
          <a:ln w="1270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37" name="TextBox 36">
            <a:extLst>
              <a:ext uri="{FF2B5EF4-FFF2-40B4-BE49-F238E27FC236}">
                <a16:creationId xmlns:a16="http://schemas.microsoft.com/office/drawing/2014/main" id="{BD53BB17-2830-4FF6-A472-36FC34D1631F}"/>
              </a:ext>
            </a:extLst>
          </p:cNvPr>
          <p:cNvSpPr txBox="1"/>
          <p:nvPr userDrawn="1"/>
        </p:nvSpPr>
        <p:spPr>
          <a:xfrm rot="16200000">
            <a:off x="-306701" y="3562652"/>
            <a:ext cx="1126912" cy="171778"/>
          </a:xfrm>
          <a:prstGeom prst="rect">
            <a:avLst/>
          </a:prstGeom>
          <a:noFill/>
        </p:spPr>
        <p:txBody>
          <a:bodyPr wrap="none" lIns="0" tIns="0" rIns="0" bIns="0" rtlCol="0">
            <a:spAutoFit/>
          </a:bodyPr>
          <a:lstStyle/>
          <a:p>
            <a:pPr algn="l">
              <a:lnSpc>
                <a:spcPct val="110000"/>
              </a:lnSpc>
              <a:spcBef>
                <a:spcPts val="400"/>
              </a:spcBef>
              <a:spcAft>
                <a:spcPts val="400"/>
              </a:spcAft>
            </a:pPr>
            <a:r>
              <a:rPr lang="en-GB" sz="1100" dirty="0"/>
              <a:t>Main content area</a:t>
            </a:r>
          </a:p>
        </p:txBody>
      </p:sp>
      <p:sp>
        <p:nvSpPr>
          <p:cNvPr id="38" name="TextBox 37">
            <a:extLst>
              <a:ext uri="{FF2B5EF4-FFF2-40B4-BE49-F238E27FC236}">
                <a16:creationId xmlns:a16="http://schemas.microsoft.com/office/drawing/2014/main" id="{D813596B-50C8-4E18-9F1F-B3F9772BD6C8}"/>
              </a:ext>
            </a:extLst>
          </p:cNvPr>
          <p:cNvSpPr txBox="1"/>
          <p:nvPr userDrawn="1"/>
        </p:nvSpPr>
        <p:spPr>
          <a:xfrm rot="5400000" flipH="1">
            <a:off x="11379720" y="3562652"/>
            <a:ext cx="1126912" cy="171778"/>
          </a:xfrm>
          <a:prstGeom prst="rect">
            <a:avLst/>
          </a:prstGeom>
          <a:noFill/>
        </p:spPr>
        <p:txBody>
          <a:bodyPr wrap="none" lIns="0" tIns="0" rIns="0" bIns="0" rtlCol="0">
            <a:spAutoFit/>
          </a:bodyPr>
          <a:lstStyle/>
          <a:p>
            <a:pPr algn="l">
              <a:lnSpc>
                <a:spcPct val="110000"/>
              </a:lnSpc>
              <a:spcBef>
                <a:spcPts val="400"/>
              </a:spcBef>
              <a:spcAft>
                <a:spcPts val="400"/>
              </a:spcAft>
            </a:pPr>
            <a:r>
              <a:rPr lang="en-GB" sz="1100" dirty="0"/>
              <a:t>Main content area</a:t>
            </a:r>
          </a:p>
        </p:txBody>
      </p:sp>
      <p:sp>
        <p:nvSpPr>
          <p:cNvPr id="40" name="TextBox 39">
            <a:extLst>
              <a:ext uri="{FF2B5EF4-FFF2-40B4-BE49-F238E27FC236}">
                <a16:creationId xmlns:a16="http://schemas.microsoft.com/office/drawing/2014/main" id="{F99562A1-40B6-498E-B2CC-FC202A9A295D}"/>
              </a:ext>
            </a:extLst>
          </p:cNvPr>
          <p:cNvSpPr txBox="1"/>
          <p:nvPr userDrawn="1"/>
        </p:nvSpPr>
        <p:spPr>
          <a:xfrm>
            <a:off x="833377" y="5082622"/>
            <a:ext cx="10534984" cy="249812"/>
          </a:xfrm>
          <a:prstGeom prst="rect">
            <a:avLst/>
          </a:prstGeom>
          <a:noFill/>
        </p:spPr>
        <p:txBody>
          <a:bodyPr wrap="square" lIns="0" tIns="0" rIns="0" bIns="0" rtlCol="0">
            <a:spAutoFit/>
          </a:bodyPr>
          <a:lstStyle/>
          <a:p>
            <a:pPr algn="ctr">
              <a:lnSpc>
                <a:spcPct val="110000"/>
              </a:lnSpc>
              <a:spcBef>
                <a:spcPts val="400"/>
              </a:spcBef>
              <a:spcAft>
                <a:spcPts val="400"/>
              </a:spcAft>
            </a:pPr>
            <a:r>
              <a:rPr lang="en-GB" sz="1600" dirty="0"/>
              <a:t>The other vertical guides in between are simply to help you align things proportionately</a:t>
            </a:r>
          </a:p>
        </p:txBody>
      </p:sp>
      <p:sp>
        <p:nvSpPr>
          <p:cNvPr id="43" name="Title 42">
            <a:extLst>
              <a:ext uri="{FF2B5EF4-FFF2-40B4-BE49-F238E27FC236}">
                <a16:creationId xmlns:a16="http://schemas.microsoft.com/office/drawing/2014/main" id="{C54E255D-4ED5-4075-9EAF-A8B701187C36}"/>
              </a:ext>
            </a:extLst>
          </p:cNvPr>
          <p:cNvSpPr>
            <a:spLocks noGrp="1"/>
          </p:cNvSpPr>
          <p:nvPr>
            <p:ph type="title" hasCustomPrompt="1"/>
          </p:nvPr>
        </p:nvSpPr>
        <p:spPr>
          <a:xfrm>
            <a:off x="449999" y="397170"/>
            <a:ext cx="11407283" cy="775597"/>
          </a:xfrm>
        </p:spPr>
        <p:txBody>
          <a:bodyPr/>
          <a:lstStyle>
            <a:lvl1pPr>
              <a:defRPr/>
            </a:lvl1pPr>
          </a:lstStyle>
          <a:p>
            <a:r>
              <a:rPr lang="en-US" dirty="0"/>
              <a:t>Understanding the guides</a:t>
            </a:r>
            <a:endParaRPr lang="en-GB" dirty="0"/>
          </a:p>
        </p:txBody>
      </p:sp>
      <p:sp>
        <p:nvSpPr>
          <p:cNvPr id="46" name="Text Placeholder 4">
            <a:extLst>
              <a:ext uri="{FF2B5EF4-FFF2-40B4-BE49-F238E27FC236}">
                <a16:creationId xmlns:a16="http://schemas.microsoft.com/office/drawing/2014/main" id="{37A16C69-9348-4F42-BFDB-C88E095FF271}"/>
              </a:ext>
            </a:extLst>
          </p:cNvPr>
          <p:cNvSpPr txBox="1">
            <a:spLocks/>
          </p:cNvSpPr>
          <p:nvPr userDrawn="1"/>
        </p:nvSpPr>
        <p:spPr>
          <a:xfrm>
            <a:off x="450000" y="5827549"/>
            <a:ext cx="11294652" cy="124906"/>
          </a:xfrm>
          <a:prstGeom prst="rect">
            <a:avLst/>
          </a:prstGeom>
          <a:solidFill>
            <a:schemeClr val="bg1">
              <a:lumMod val="85000"/>
            </a:schemeClr>
          </a:solidFill>
        </p:spPr>
        <p:txBody>
          <a:bodyPr vert="horz" lIns="0" tIns="0" rIns="0" bIns="0" rtlCol="0">
            <a:noAutofit/>
          </a:bodyPr>
          <a:lstStyle>
            <a:lvl1pPr marL="0" indent="0" algn="l" defTabSz="914400" rtl="0" eaLnBrk="1" latinLnBrk="0" hangingPunct="1">
              <a:lnSpc>
                <a:spcPct val="110000"/>
              </a:lnSpc>
              <a:spcBef>
                <a:spcPts val="400"/>
              </a:spcBef>
              <a:spcAft>
                <a:spcPts val="400"/>
              </a:spcAft>
              <a:buSzPct val="50000"/>
              <a:buFont typeface="HelveticaNeueLT Std Lt Cn" panose="020B0406020202030204" pitchFamily="34" charset="0"/>
              <a:buNone/>
              <a:defRPr sz="800" b="0" i="1" kern="1200">
                <a:solidFill>
                  <a:schemeClr val="tx1"/>
                </a:solidFill>
                <a:latin typeface="+mn-lt"/>
                <a:ea typeface="+mn-ea"/>
                <a:cs typeface="+mn-cs"/>
              </a:defRPr>
            </a:lvl1pPr>
            <a:lvl2pPr marL="266700" indent="-266700" algn="l" defTabSz="914400" rtl="0" eaLnBrk="1" latinLnBrk="0" hangingPunct="1">
              <a:lnSpc>
                <a:spcPct val="110000"/>
              </a:lnSpc>
              <a:spcBef>
                <a:spcPts val="400"/>
              </a:spcBef>
              <a:spcAft>
                <a:spcPts val="400"/>
              </a:spcAft>
              <a:buSzPct val="80000"/>
              <a:buFont typeface="Segoe UI" panose="020B0502040204020203" pitchFamily="34" charset="0"/>
              <a:buChar char="●"/>
              <a:defRPr sz="1400" kern="1200">
                <a:solidFill>
                  <a:schemeClr val="tx1"/>
                </a:solidFill>
                <a:latin typeface="+mn-lt"/>
                <a:ea typeface="+mn-ea"/>
                <a:cs typeface="+mn-cs"/>
              </a:defRPr>
            </a:lvl2pPr>
            <a:lvl3pPr marL="630238" indent="-260350" algn="l" defTabSz="914400" rtl="0" eaLnBrk="1" latinLnBrk="0" hangingPunct="1">
              <a:lnSpc>
                <a:spcPct val="110000"/>
              </a:lnSpc>
              <a:spcBef>
                <a:spcPts val="400"/>
              </a:spcBef>
              <a:spcAft>
                <a:spcPts val="400"/>
              </a:spcAft>
              <a:buFont typeface="Arial" panose="020B0604020202020204" pitchFamily="34" charset="0"/>
              <a:buChar char="‒"/>
              <a:defRPr sz="1400" kern="1200">
                <a:solidFill>
                  <a:schemeClr val="tx1"/>
                </a:solidFill>
                <a:latin typeface="+mn-lt"/>
                <a:ea typeface="+mn-ea"/>
                <a:cs typeface="+mn-cs"/>
              </a:defRPr>
            </a:lvl3pPr>
            <a:lvl4pPr marL="987425"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1262063" indent="-228600" algn="l" defTabSz="914400" rtl="0" eaLnBrk="1" latinLnBrk="0" hangingPunct="1">
              <a:lnSpc>
                <a:spcPct val="90000"/>
              </a:lnSpc>
              <a:spcBef>
                <a:spcPts val="500"/>
              </a:spcBef>
              <a:buFont typeface="HelveticaNeueLT Std Lt Cn" panose="020B040602020203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GB" dirty="0"/>
              <a:t>Area for source and base (if necessary).  Nothing must go beyond the green line below.</a:t>
            </a:r>
          </a:p>
        </p:txBody>
      </p:sp>
      <p:sp>
        <p:nvSpPr>
          <p:cNvPr id="47" name="Right Bracket 46">
            <a:extLst>
              <a:ext uri="{FF2B5EF4-FFF2-40B4-BE49-F238E27FC236}">
                <a16:creationId xmlns:a16="http://schemas.microsoft.com/office/drawing/2014/main" id="{96B279EE-C5DB-44AC-BD7D-B846172C43E1}"/>
              </a:ext>
            </a:extLst>
          </p:cNvPr>
          <p:cNvSpPr/>
          <p:nvPr userDrawn="1"/>
        </p:nvSpPr>
        <p:spPr>
          <a:xfrm>
            <a:off x="11769407" y="5827549"/>
            <a:ext cx="45719" cy="130275"/>
          </a:xfrm>
          <a:prstGeom prst="rightBracket">
            <a:avLst/>
          </a:prstGeom>
          <a:ln w="1270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48" name="Right Bracket 47">
            <a:extLst>
              <a:ext uri="{FF2B5EF4-FFF2-40B4-BE49-F238E27FC236}">
                <a16:creationId xmlns:a16="http://schemas.microsoft.com/office/drawing/2014/main" id="{965FAEF5-FC45-40C8-AC5C-29DCECC3D09E}"/>
              </a:ext>
            </a:extLst>
          </p:cNvPr>
          <p:cNvSpPr/>
          <p:nvPr userDrawn="1"/>
        </p:nvSpPr>
        <p:spPr>
          <a:xfrm flipH="1">
            <a:off x="386578" y="5825231"/>
            <a:ext cx="45719" cy="130275"/>
          </a:xfrm>
          <a:prstGeom prst="rightBracket">
            <a:avLst/>
          </a:prstGeom>
          <a:ln w="1270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Tree>
    <p:extLst>
      <p:ext uri="{BB962C8B-B14F-4D97-AF65-F5344CB8AC3E}">
        <p14:creationId xmlns:p14="http://schemas.microsoft.com/office/powerpoint/2010/main" val="3499053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Cover_1">
    <p:bg>
      <p:bgPr>
        <a:solidFill>
          <a:schemeClr val="accent1"/>
        </a:solidFill>
        <a:effectLst/>
      </p:bgPr>
    </p:bg>
    <p:spTree>
      <p:nvGrpSpPr>
        <p:cNvPr id="1" name=""/>
        <p:cNvGrpSpPr/>
        <p:nvPr/>
      </p:nvGrpSpPr>
      <p:grpSpPr>
        <a:xfrm>
          <a:off x="0" y="0"/>
          <a:ext cx="0" cy="0"/>
          <a:chOff x="0" y="0"/>
          <a:chExt cx="0" cy="0"/>
        </a:xfrm>
      </p:grpSpPr>
      <p:pic>
        <p:nvPicPr>
          <p:cNvPr id="16" name="Picture 15" descr="A picture containing person, window&#10;&#10;Description automatically generated">
            <a:extLst>
              <a:ext uri="{FF2B5EF4-FFF2-40B4-BE49-F238E27FC236}">
                <a16:creationId xmlns:a16="http://schemas.microsoft.com/office/drawing/2014/main" id="{46D63E25-2E68-45FF-B9DA-0958D265444A}"/>
              </a:ext>
            </a:extLst>
          </p:cNvPr>
          <p:cNvPicPr>
            <a:picLocks noChangeAspect="1"/>
          </p:cNvPicPr>
          <p:nvPr userDrawn="1"/>
        </p:nvPicPr>
        <p:blipFill rotWithShape="1">
          <a:blip r:embed="rId4" cstate="email">
            <a:duotone>
              <a:schemeClr val="accent1">
                <a:shade val="45000"/>
                <a:satMod val="135000"/>
              </a:schemeClr>
              <a:prstClr val="white"/>
            </a:duotone>
            <a:extLst>
              <a:ext uri="{BEBA8EAE-BF5A-486C-A8C5-ECC9F3942E4B}">
                <a14:imgProps xmlns:a14="http://schemas.microsoft.com/office/drawing/2010/main">
                  <a14:imgLayer r:embed="rId5">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grpSp>
        <p:nvGrpSpPr>
          <p:cNvPr id="11" name="Graphic 18">
            <a:extLst>
              <a:ext uri="{FF2B5EF4-FFF2-40B4-BE49-F238E27FC236}">
                <a16:creationId xmlns:a16="http://schemas.microsoft.com/office/drawing/2014/main" id="{DA54F1D7-FC09-4395-AA14-E2B44AA03BFF}"/>
              </a:ext>
            </a:extLst>
          </p:cNvPr>
          <p:cNvGrpSpPr/>
          <p:nvPr userDrawn="1"/>
        </p:nvGrpSpPr>
        <p:grpSpPr>
          <a:xfrm>
            <a:off x="-1" y="-1"/>
            <a:ext cx="5413973" cy="5378355"/>
            <a:chOff x="4648200" y="1990725"/>
            <a:chExt cx="2895600" cy="2876550"/>
          </a:xfrm>
        </p:grpSpPr>
        <p:sp>
          <p:nvSpPr>
            <p:cNvPr id="13" name="Freeform: Shape 12">
              <a:extLst>
                <a:ext uri="{FF2B5EF4-FFF2-40B4-BE49-F238E27FC236}">
                  <a16:creationId xmlns:a16="http://schemas.microsoft.com/office/drawing/2014/main" id="{68639853-0BD8-4151-9E3F-88062BC0634E}"/>
                </a:ext>
              </a:extLst>
            </p:cNvPr>
            <p:cNvSpPr/>
            <p:nvPr/>
          </p:nvSpPr>
          <p:spPr>
            <a:xfrm>
              <a:off x="4641056" y="1983581"/>
              <a:ext cx="2905125" cy="2886075"/>
            </a:xfrm>
            <a:custGeom>
              <a:avLst/>
              <a:gdLst>
                <a:gd name="connsiteX0" fmla="*/ 2330482 w 2905125"/>
                <a:gd name="connsiteY0" fmla="*/ 7144 h 2886075"/>
                <a:gd name="connsiteX1" fmla="*/ 2902268 w 2905125"/>
                <a:gd name="connsiteY1" fmla="*/ 7144 h 2886075"/>
                <a:gd name="connsiteX2" fmla="*/ 7144 w 2905125"/>
                <a:gd name="connsiteY2" fmla="*/ 2884075 h 2886075"/>
                <a:gd name="connsiteX3" fmla="*/ 7144 w 2905125"/>
                <a:gd name="connsiteY3" fmla="*/ 2315909 h 2886075"/>
                <a:gd name="connsiteX4" fmla="*/ 2330482 w 2905125"/>
                <a:gd name="connsiteY4" fmla="*/ 7144 h 28860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05125" h="2886075">
                  <a:moveTo>
                    <a:pt x="2330482" y="7144"/>
                  </a:moveTo>
                  <a:lnTo>
                    <a:pt x="2902268" y="7144"/>
                  </a:lnTo>
                  <a:lnTo>
                    <a:pt x="7144" y="2884075"/>
                  </a:lnTo>
                  <a:lnTo>
                    <a:pt x="7144" y="2315909"/>
                  </a:lnTo>
                  <a:lnTo>
                    <a:pt x="2330482" y="7144"/>
                  </a:lnTo>
                  <a:close/>
                </a:path>
              </a:pathLst>
            </a:custGeom>
            <a:solidFill>
              <a:schemeClr val="bg2"/>
            </a:solidFill>
            <a:ln w="9525" cap="flat">
              <a:noFill/>
              <a:prstDash val="solid"/>
              <a:miter/>
            </a:ln>
          </p:spPr>
          <p:txBody>
            <a:bodyPr rtlCol="0" anchor="ctr"/>
            <a:lstStyle/>
            <a:p>
              <a:endParaRPr lang="en-GB"/>
            </a:p>
          </p:txBody>
        </p:sp>
        <p:sp>
          <p:nvSpPr>
            <p:cNvPr id="14" name="Freeform: Shape 13">
              <a:extLst>
                <a:ext uri="{FF2B5EF4-FFF2-40B4-BE49-F238E27FC236}">
                  <a16:creationId xmlns:a16="http://schemas.microsoft.com/office/drawing/2014/main" id="{109D2600-B844-4D66-BD88-3BCB9195D982}"/>
                </a:ext>
              </a:extLst>
            </p:cNvPr>
            <p:cNvSpPr/>
            <p:nvPr/>
          </p:nvSpPr>
          <p:spPr>
            <a:xfrm>
              <a:off x="4641056" y="1983581"/>
              <a:ext cx="2076450" cy="2066925"/>
            </a:xfrm>
            <a:custGeom>
              <a:avLst/>
              <a:gdLst>
                <a:gd name="connsiteX0" fmla="*/ 1503521 w 2076450"/>
                <a:gd name="connsiteY0" fmla="*/ 7144 h 2066925"/>
                <a:gd name="connsiteX1" fmla="*/ 2075307 w 2076450"/>
                <a:gd name="connsiteY1" fmla="*/ 7144 h 2066925"/>
                <a:gd name="connsiteX2" fmla="*/ 7144 w 2076450"/>
                <a:gd name="connsiteY2" fmla="*/ 2062258 h 2066925"/>
                <a:gd name="connsiteX3" fmla="*/ 7144 w 2076450"/>
                <a:gd name="connsiteY3" fmla="*/ 1494092 h 2066925"/>
                <a:gd name="connsiteX4" fmla="*/ 1503521 w 2076450"/>
                <a:gd name="connsiteY4" fmla="*/ 7144 h 20669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76450" h="2066925">
                  <a:moveTo>
                    <a:pt x="1503521" y="7144"/>
                  </a:moveTo>
                  <a:lnTo>
                    <a:pt x="2075307" y="7144"/>
                  </a:lnTo>
                  <a:lnTo>
                    <a:pt x="7144" y="2062258"/>
                  </a:lnTo>
                  <a:lnTo>
                    <a:pt x="7144" y="1494092"/>
                  </a:lnTo>
                  <a:lnTo>
                    <a:pt x="1503521" y="7144"/>
                  </a:lnTo>
                  <a:close/>
                </a:path>
              </a:pathLst>
            </a:custGeom>
            <a:solidFill>
              <a:schemeClr val="tx2"/>
            </a:solidFill>
            <a:ln w="9525" cap="flat">
              <a:noFill/>
              <a:prstDash val="solid"/>
              <a:miter/>
            </a:ln>
          </p:spPr>
          <p:txBody>
            <a:bodyPr rtlCol="0" anchor="ctr"/>
            <a:lstStyle/>
            <a:p>
              <a:endParaRPr lang="en-GB"/>
            </a:p>
          </p:txBody>
        </p:sp>
      </p:grpSp>
      <p:pic>
        <p:nvPicPr>
          <p:cNvPr id="15" name="Picture 2" descr="R:\Graphics team\Work_2014\ipsos_mori\sri\GPPS\CCG presentation\GPPS_update_logo_white_(emf).emf">
            <a:extLst>
              <a:ext uri="{FF2B5EF4-FFF2-40B4-BE49-F238E27FC236}">
                <a16:creationId xmlns:a16="http://schemas.microsoft.com/office/drawing/2014/main" id="{EE981956-2ACE-40A1-8702-83CFD270F9D6}"/>
              </a:ext>
            </a:extLst>
          </p:cNvPr>
          <p:cNvPicPr>
            <a:picLocks noChangeAspect="1" noChangeArrowheads="1"/>
          </p:cNvPicPr>
          <p:nvPr userDrawn="1"/>
        </p:nvPicPr>
        <p:blipFill>
          <a:blip r:embed="rId6" cstate="email">
            <a:extLst>
              <a:ext uri="{28A0092B-C50C-407E-A947-70E740481C1C}">
                <a14:useLocalDpi xmlns:a14="http://schemas.microsoft.com/office/drawing/2010/main"/>
              </a:ext>
            </a:extLst>
          </a:blip>
          <a:srcRect/>
          <a:stretch>
            <a:fillRect/>
          </a:stretch>
        </p:blipFill>
        <p:spPr bwMode="auto">
          <a:xfrm>
            <a:off x="9038982" y="486824"/>
            <a:ext cx="2719706" cy="430419"/>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5" name="Objet 4" hidden="1">
            <a:extLst>
              <a:ext uri="{FF2B5EF4-FFF2-40B4-BE49-F238E27FC236}">
                <a16:creationId xmlns:a16="http://schemas.microsoft.com/office/drawing/2014/main" id="{075C7A91-CC93-4B69-84A3-D6E6299E1C1C}"/>
              </a:ext>
            </a:extLst>
          </p:cNvPr>
          <p:cNvGraphicFramePr>
            <a:graphicFrameLocks noChangeAspect="1"/>
          </p:cNvGraphicFramePr>
          <p:nvPr userDrawn="1">
            <p:custDataLst>
              <p:tags r:id="rId1"/>
            </p:custDataLst>
            <p:extLst>
              <p:ext uri="{D42A27DB-BD31-4B8C-83A1-F6EECF244321}">
                <p14:modId xmlns:p14="http://schemas.microsoft.com/office/powerpoint/2010/main" val="178157705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7" imgW="532" imgH="530" progId="TCLayout.ActiveDocument.1">
                  <p:embed/>
                </p:oleObj>
              </mc:Choice>
              <mc:Fallback>
                <p:oleObj name="Diapositive think-cell" r:id="rId7" imgW="532" imgH="530" progId="TCLayout.ActiveDocument.1">
                  <p:embed/>
                  <p:pic>
                    <p:nvPicPr>
                      <p:cNvPr id="5" name="Objet 4" hidden="1">
                        <a:extLst>
                          <a:ext uri="{FF2B5EF4-FFF2-40B4-BE49-F238E27FC236}">
                            <a16:creationId xmlns:a16="http://schemas.microsoft.com/office/drawing/2014/main" id="{075C7A91-CC93-4B69-84A3-D6E6299E1C1C}"/>
                          </a:ext>
                        </a:extLst>
                      </p:cNvPr>
                      <p:cNvPicPr/>
                      <p:nvPr/>
                    </p:nvPicPr>
                    <p:blipFill>
                      <a:blip r:embed="rId8"/>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4455627D-8E54-4A37-802B-8C427B3EB1B5}"/>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2" name="Espace réservé du pied de page 4">
            <a:extLst>
              <a:ext uri="{FF2B5EF4-FFF2-40B4-BE49-F238E27FC236}">
                <a16:creationId xmlns:a16="http://schemas.microsoft.com/office/drawing/2014/main" id="{60107C37-60DE-4CF7-8363-4B22497BEBF5}"/>
              </a:ext>
            </a:extLst>
          </p:cNvPr>
          <p:cNvSpPr txBox="1">
            <a:spLocks/>
          </p:cNvSpPr>
          <p:nvPr userDrawn="1"/>
        </p:nvSpPr>
        <p:spPr>
          <a:xfrm>
            <a:off x="450000" y="6511768"/>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
        <p:nvSpPr>
          <p:cNvPr id="24" name="Titre 1">
            <a:extLst>
              <a:ext uri="{FF2B5EF4-FFF2-40B4-BE49-F238E27FC236}">
                <a16:creationId xmlns:a16="http://schemas.microsoft.com/office/drawing/2014/main" id="{282677E1-E7D7-461C-9F6D-B1708372F571}"/>
              </a:ext>
            </a:extLst>
          </p:cNvPr>
          <p:cNvSpPr>
            <a:spLocks noGrp="1"/>
          </p:cNvSpPr>
          <p:nvPr>
            <p:ph type="ctrTitle" hasCustomPrompt="1"/>
          </p:nvPr>
        </p:nvSpPr>
        <p:spPr>
          <a:xfrm>
            <a:off x="450000" y="917243"/>
            <a:ext cx="6417325" cy="1661993"/>
          </a:xfrm>
        </p:spPr>
        <p:txBody>
          <a:bodyPr wrap="square" lIns="0" rIns="0" anchor="t">
            <a:spAutoFit/>
          </a:bodyPr>
          <a:lstStyle>
            <a:lvl1pPr algn="l">
              <a:lnSpc>
                <a:spcPct val="90000"/>
              </a:lnSpc>
              <a:defRPr sz="6000" b="1" cap="none" spc="0" baseline="0">
                <a:solidFill>
                  <a:schemeClr val="bg1"/>
                </a:solidFill>
                <a:latin typeface="Arial Black" panose="020B0A04020102020204" pitchFamily="34" charset="0"/>
              </a:defRPr>
            </a:lvl1pPr>
          </a:lstStyle>
          <a:p>
            <a:r>
              <a:rPr lang="en-GB" dirty="0"/>
              <a:t>Title here across 2 lines</a:t>
            </a:r>
          </a:p>
        </p:txBody>
      </p:sp>
      <p:sp>
        <p:nvSpPr>
          <p:cNvPr id="17" name="Sous-titre 2">
            <a:extLst>
              <a:ext uri="{FF2B5EF4-FFF2-40B4-BE49-F238E27FC236}">
                <a16:creationId xmlns:a16="http://schemas.microsoft.com/office/drawing/2014/main" id="{D2530279-43FE-4176-A5A4-6826B5321746}"/>
              </a:ext>
            </a:extLst>
          </p:cNvPr>
          <p:cNvSpPr>
            <a:spLocks noGrp="1"/>
          </p:cNvSpPr>
          <p:nvPr>
            <p:ph type="subTitle" idx="1" hasCustomPrompt="1"/>
          </p:nvPr>
        </p:nvSpPr>
        <p:spPr>
          <a:xfrm>
            <a:off x="450000" y="2966247"/>
            <a:ext cx="4791835" cy="1107996"/>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Change colour of titling depending on contrast of image used</a:t>
            </a:r>
          </a:p>
        </p:txBody>
      </p:sp>
      <p:sp>
        <p:nvSpPr>
          <p:cNvPr id="26" name="Espace réservé du texte 8">
            <a:extLst>
              <a:ext uri="{FF2B5EF4-FFF2-40B4-BE49-F238E27FC236}">
                <a16:creationId xmlns:a16="http://schemas.microsoft.com/office/drawing/2014/main" id="{0BD763C4-0BC2-41C5-BDBA-5850D945CFF6}"/>
              </a:ext>
            </a:extLst>
          </p:cNvPr>
          <p:cNvSpPr>
            <a:spLocks noGrp="1"/>
          </p:cNvSpPr>
          <p:nvPr>
            <p:ph type="body" sz="quarter" idx="12" hasCustomPrompt="1"/>
          </p:nvPr>
        </p:nvSpPr>
        <p:spPr>
          <a:xfrm>
            <a:off x="450000" y="4412504"/>
            <a:ext cx="2519921" cy="312330"/>
          </a:xfrm>
        </p:spPr>
        <p:txBody>
          <a:bodyPr wrap="none" lIns="0" r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Extra information here</a:t>
            </a:r>
          </a:p>
        </p:txBody>
      </p:sp>
      <p:pic>
        <p:nvPicPr>
          <p:cNvPr id="18" name="Ipsos logo">
            <a:extLst>
              <a:ext uri="{FF2B5EF4-FFF2-40B4-BE49-F238E27FC236}">
                <a16:creationId xmlns:a16="http://schemas.microsoft.com/office/drawing/2014/main" id="{7F2F3D0A-C855-4085-8975-4E6BA074ED78}"/>
              </a:ext>
              <a:ext uri="{C183D7F6-B498-43B3-948B-1728B52AA6E4}">
                <adec:decorative xmlns:adec="http://schemas.microsoft.com/office/drawing/2017/decorative" val="1"/>
              </a:ext>
            </a:extLst>
          </p:cNvPr>
          <p:cNvPicPr>
            <a:picLocks noChangeAspect="1"/>
          </p:cNvPicPr>
          <p:nvPr userDrawn="1"/>
        </p:nvPicPr>
        <p:blipFill>
          <a:blip r:embed="rId9">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607576226"/>
      </p:ext>
    </p:extLst>
  </p:cSld>
  <p:clrMapOvr>
    <a:masterClrMapping/>
  </p:clrMapOvr>
  <p:extLst>
    <p:ext uri="{DCECCB84-F9BA-43D5-87BE-67443E8EF086}">
      <p15:sldGuideLst xmlns:p15="http://schemas.microsoft.com/office/powerpoint/2012/main">
        <p15:guide id="4" orient="horz" pos="1888">
          <p15:clr>
            <a:srgbClr val="F26B43"/>
          </p15:clr>
        </p15:guide>
        <p15:guide id="5" orient="horz" pos="3317">
          <p15:clr>
            <a:srgbClr val="F26B43"/>
          </p15:clr>
        </p15:guide>
        <p15:guide id="6" pos="5687"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1_Cover_1">
    <p:bg>
      <p:bgPr>
        <a:solidFill>
          <a:schemeClr val="accent1"/>
        </a:solidFill>
        <a:effectLst/>
      </p:bgPr>
    </p:bg>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872A9154-6347-43A3-AD8A-AAA2062AA454}"/>
              </a:ext>
            </a:extLst>
          </p:cNvPr>
          <p:cNvSpPr>
            <a:spLocks noGrp="1"/>
          </p:cNvSpPr>
          <p:nvPr>
            <p:ph type="pic" sz="quarter" idx="13" hasCustomPrompt="1"/>
          </p:nvPr>
        </p:nvSpPr>
        <p:spPr>
          <a:xfrm>
            <a:off x="0" y="0"/>
            <a:ext cx="12192000" cy="6858000"/>
          </a:xfrm>
          <a:pattFill prst="wdUpDiag">
            <a:fgClr>
              <a:schemeClr val="bg1">
                <a:lumMod val="85000"/>
              </a:schemeClr>
            </a:fgClr>
            <a:bgClr>
              <a:schemeClr val="bg1"/>
            </a:bgClr>
          </a:pattFill>
        </p:spPr>
        <p:txBody>
          <a:bodyPr anchor="t"/>
          <a:lstStyle>
            <a:lvl1pPr algn="l">
              <a:defRPr sz="1800"/>
            </a:lvl1pPr>
          </a:lstStyle>
          <a:p>
            <a:r>
              <a:rPr lang="en-GB" dirty="0"/>
              <a:t>Insert image by clicking icon in centre.   </a:t>
            </a:r>
            <a:br>
              <a:rPr lang="en-GB" dirty="0"/>
            </a:br>
            <a:r>
              <a:rPr lang="en-GB" dirty="0"/>
              <a:t>Send this image to the back to make sure all elements are visible.</a:t>
            </a:r>
            <a:br>
              <a:rPr lang="en-GB" dirty="0"/>
            </a:br>
            <a:br>
              <a:rPr lang="en-GB" dirty="0"/>
            </a:br>
            <a:br>
              <a:rPr lang="en-GB" dirty="0"/>
            </a:br>
            <a:br>
              <a:rPr lang="en-GB" dirty="0"/>
            </a:br>
            <a:endParaRPr lang="en-GB" dirty="0"/>
          </a:p>
        </p:txBody>
      </p:sp>
      <p:graphicFrame>
        <p:nvGraphicFramePr>
          <p:cNvPr id="5" name="Objet 4" hidden="1">
            <a:extLst>
              <a:ext uri="{FF2B5EF4-FFF2-40B4-BE49-F238E27FC236}">
                <a16:creationId xmlns:a16="http://schemas.microsoft.com/office/drawing/2014/main" id="{075C7A91-CC93-4B69-84A3-D6E6299E1C1C}"/>
              </a:ext>
            </a:extLst>
          </p:cNvPr>
          <p:cNvGraphicFramePr>
            <a:graphicFrameLocks noChangeAspect="1"/>
          </p:cNvGraphicFramePr>
          <p:nvPr userDrawn="1">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5" name="Objet 4" hidden="1">
                        <a:extLst>
                          <a:ext uri="{FF2B5EF4-FFF2-40B4-BE49-F238E27FC236}">
                            <a16:creationId xmlns:a16="http://schemas.microsoft.com/office/drawing/2014/main" id="{075C7A91-CC93-4B69-84A3-D6E6299E1C1C}"/>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4455627D-8E54-4A37-802B-8C427B3EB1B5}"/>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2" name="Espace réservé du pied de page 4">
            <a:extLst>
              <a:ext uri="{FF2B5EF4-FFF2-40B4-BE49-F238E27FC236}">
                <a16:creationId xmlns:a16="http://schemas.microsoft.com/office/drawing/2014/main" id="{60107C37-60DE-4CF7-8363-4B22497BEBF5}"/>
              </a:ext>
            </a:extLst>
          </p:cNvPr>
          <p:cNvSpPr txBox="1">
            <a:spLocks/>
          </p:cNvSpPr>
          <p:nvPr userDrawn="1"/>
        </p:nvSpPr>
        <p:spPr>
          <a:xfrm>
            <a:off x="450000" y="6511768"/>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solidFill>
              </a:rPr>
              <a:t>© Ipsos | GP Patient Survey 2023 ICS Slidepacks | Version 1 | Public</a:t>
            </a:r>
          </a:p>
        </p:txBody>
      </p:sp>
      <p:pic>
        <p:nvPicPr>
          <p:cNvPr id="16" name="Picture 15">
            <a:extLst>
              <a:ext uri="{FF2B5EF4-FFF2-40B4-BE49-F238E27FC236}">
                <a16:creationId xmlns:a16="http://schemas.microsoft.com/office/drawing/2014/main" id="{7F494190-B2E9-4094-9637-88FDA3959F85}"/>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24" name="Titre 1">
            <a:extLst>
              <a:ext uri="{FF2B5EF4-FFF2-40B4-BE49-F238E27FC236}">
                <a16:creationId xmlns:a16="http://schemas.microsoft.com/office/drawing/2014/main" id="{282677E1-E7D7-461C-9F6D-B1708372F571}"/>
              </a:ext>
            </a:extLst>
          </p:cNvPr>
          <p:cNvSpPr>
            <a:spLocks noGrp="1"/>
          </p:cNvSpPr>
          <p:nvPr>
            <p:ph type="ctrTitle" hasCustomPrompt="1"/>
          </p:nvPr>
        </p:nvSpPr>
        <p:spPr>
          <a:xfrm>
            <a:off x="915453" y="917243"/>
            <a:ext cx="6417325" cy="1661993"/>
          </a:xfrm>
        </p:spPr>
        <p:txBody>
          <a:bodyPr wrap="square" lIns="0" rIns="0" anchor="t">
            <a:spAutoFit/>
          </a:bodyPr>
          <a:lstStyle>
            <a:lvl1pPr algn="l">
              <a:lnSpc>
                <a:spcPct val="90000"/>
              </a:lnSpc>
              <a:defRPr sz="6000" b="1" cap="none" spc="0" baseline="0">
                <a:solidFill>
                  <a:schemeClr val="bg1"/>
                </a:solidFill>
                <a:latin typeface="Arial Black" panose="020B0A04020102020204" pitchFamily="34" charset="0"/>
              </a:defRPr>
            </a:lvl1pPr>
          </a:lstStyle>
          <a:p>
            <a:r>
              <a:rPr lang="en-GB" dirty="0"/>
              <a:t>Title here across 2 lines</a:t>
            </a:r>
          </a:p>
        </p:txBody>
      </p:sp>
      <p:sp>
        <p:nvSpPr>
          <p:cNvPr id="17" name="Sous-titre 2">
            <a:extLst>
              <a:ext uri="{FF2B5EF4-FFF2-40B4-BE49-F238E27FC236}">
                <a16:creationId xmlns:a16="http://schemas.microsoft.com/office/drawing/2014/main" id="{D2530279-43FE-4176-A5A4-6826B5321746}"/>
              </a:ext>
            </a:extLst>
          </p:cNvPr>
          <p:cNvSpPr>
            <a:spLocks noGrp="1"/>
          </p:cNvSpPr>
          <p:nvPr>
            <p:ph type="subTitle" idx="1" hasCustomPrompt="1"/>
          </p:nvPr>
        </p:nvSpPr>
        <p:spPr>
          <a:xfrm>
            <a:off x="961265" y="2966247"/>
            <a:ext cx="4791835" cy="1107996"/>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Change colour of titling depending on contrast of image used</a:t>
            </a:r>
          </a:p>
        </p:txBody>
      </p:sp>
      <p:sp>
        <p:nvSpPr>
          <p:cNvPr id="26" name="Espace réservé du texte 8">
            <a:extLst>
              <a:ext uri="{FF2B5EF4-FFF2-40B4-BE49-F238E27FC236}">
                <a16:creationId xmlns:a16="http://schemas.microsoft.com/office/drawing/2014/main" id="{0BD763C4-0BC2-41C5-BDBA-5850D945CFF6}"/>
              </a:ext>
            </a:extLst>
          </p:cNvPr>
          <p:cNvSpPr>
            <a:spLocks noGrp="1"/>
          </p:cNvSpPr>
          <p:nvPr>
            <p:ph type="body" sz="quarter" idx="12" hasCustomPrompt="1"/>
          </p:nvPr>
        </p:nvSpPr>
        <p:spPr>
          <a:xfrm>
            <a:off x="961265" y="4412504"/>
            <a:ext cx="2519921" cy="312330"/>
          </a:xfrm>
        </p:spPr>
        <p:txBody>
          <a:bodyPr wrap="none" lIns="0" r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Extra information here</a:t>
            </a:r>
          </a:p>
        </p:txBody>
      </p:sp>
    </p:spTree>
    <p:extLst>
      <p:ext uri="{BB962C8B-B14F-4D97-AF65-F5344CB8AC3E}">
        <p14:creationId xmlns:p14="http://schemas.microsoft.com/office/powerpoint/2010/main" val="2048373320"/>
      </p:ext>
    </p:extLst>
  </p:cSld>
  <p:clrMapOvr>
    <a:masterClrMapping/>
  </p:clrMapOvr>
  <p:extLst>
    <p:ext uri="{DCECCB84-F9BA-43D5-87BE-67443E8EF086}">
      <p15:sldGuideLst xmlns:p15="http://schemas.microsoft.com/office/powerpoint/2012/main">
        <p15:guide id="4" orient="horz" pos="1888">
          <p15:clr>
            <a:srgbClr val="F26B43"/>
          </p15:clr>
        </p15:guide>
        <p15:guide id="5" orient="horz" pos="3317">
          <p15:clr>
            <a:srgbClr val="F26B43"/>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Cover_2">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21692118-9039-444F-A4DF-531408FD7A0F}"/>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grpSp>
        <p:nvGrpSpPr>
          <p:cNvPr id="2" name="Group 1">
            <a:extLst>
              <a:ext uri="{FF2B5EF4-FFF2-40B4-BE49-F238E27FC236}">
                <a16:creationId xmlns:a16="http://schemas.microsoft.com/office/drawing/2014/main" id="{469A955B-8A8B-42BF-BB4F-664FA6EBA64A}"/>
              </a:ext>
            </a:extLst>
          </p:cNvPr>
          <p:cNvGrpSpPr/>
          <p:nvPr userDrawn="1"/>
        </p:nvGrpSpPr>
        <p:grpSpPr>
          <a:xfrm>
            <a:off x="2101012" y="2821242"/>
            <a:ext cx="11833943" cy="1855206"/>
            <a:chOff x="2101012" y="2821242"/>
            <a:chExt cx="11833943" cy="1855206"/>
          </a:xfrm>
        </p:grpSpPr>
        <p:sp>
          <p:nvSpPr>
            <p:cNvPr id="29" name="Forme libre : forme 28">
              <a:extLst>
                <a:ext uri="{FF2B5EF4-FFF2-40B4-BE49-F238E27FC236}">
                  <a16:creationId xmlns:a16="http://schemas.microsoft.com/office/drawing/2014/main" id="{7F299C1D-1251-47CF-8DC0-0B896E12FCE0}"/>
                </a:ext>
              </a:extLst>
            </p:cNvPr>
            <p:cNvSpPr/>
            <p:nvPr userDrawn="1"/>
          </p:nvSpPr>
          <p:spPr bwMode="lt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Forme libre : forme 30">
              <a:extLst>
                <a:ext uri="{FF2B5EF4-FFF2-40B4-BE49-F238E27FC236}">
                  <a16:creationId xmlns:a16="http://schemas.microsoft.com/office/drawing/2014/main" id="{C687F725-9BAA-4FDE-BF5B-B39EF6EA033C}"/>
                </a:ext>
              </a:extLst>
            </p:cNvPr>
            <p:cNvSpPr/>
            <p:nvPr userDrawn="1"/>
          </p:nvSpPr>
          <p:spPr bwMode="lt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
        <p:nvSpPr>
          <p:cNvPr id="23" name="Titre 1">
            <a:extLst>
              <a:ext uri="{FF2B5EF4-FFF2-40B4-BE49-F238E27FC236}">
                <a16:creationId xmlns:a16="http://schemas.microsoft.com/office/drawing/2014/main" id="{0720AE2E-312C-4683-8989-D798355BADAA}"/>
              </a:ext>
            </a:extLst>
          </p:cNvPr>
          <p:cNvSpPr>
            <a:spLocks noGrp="1"/>
          </p:cNvSpPr>
          <p:nvPr>
            <p:ph type="ctrTitle" hasCustomPrompt="1"/>
          </p:nvPr>
        </p:nvSpPr>
        <p:spPr>
          <a:xfrm>
            <a:off x="450000" y="450000"/>
            <a:ext cx="9377585" cy="1661993"/>
          </a:xfrm>
        </p:spPr>
        <p:txBody>
          <a:bodyPr lIns="0" tIns="0" bIns="0" anchor="t">
            <a:spAutoFit/>
          </a:bodyPr>
          <a:lstStyle>
            <a:lvl1pPr algn="l">
              <a:lnSpc>
                <a:spcPct val="90000"/>
              </a:lnSpc>
              <a:defRPr sz="6000" b="1" cap="none" spc="-120" baseline="0">
                <a:solidFill>
                  <a:schemeClr val="bg1"/>
                </a:solidFill>
                <a:latin typeface="Arial Black" panose="020B0A04020102020204" pitchFamily="34" charset="0"/>
              </a:defRPr>
            </a:lvl1pPr>
          </a:lstStyle>
          <a:p>
            <a:r>
              <a:rPr lang="en-GB" dirty="0"/>
              <a:t>Report/proposal</a:t>
            </a:r>
            <a:br>
              <a:rPr lang="en-GB" dirty="0"/>
            </a:br>
            <a:r>
              <a:rPr lang="en-GB" dirty="0"/>
              <a:t>title</a:t>
            </a:r>
          </a:p>
        </p:txBody>
      </p:sp>
      <p:sp>
        <p:nvSpPr>
          <p:cNvPr id="24" name="Sous-titre 2">
            <a:extLst>
              <a:ext uri="{FF2B5EF4-FFF2-40B4-BE49-F238E27FC236}">
                <a16:creationId xmlns:a16="http://schemas.microsoft.com/office/drawing/2014/main" id="{65680EBE-7995-4156-B622-28E72E20628F}"/>
              </a:ext>
            </a:extLst>
          </p:cNvPr>
          <p:cNvSpPr>
            <a:spLocks noGrp="1"/>
          </p:cNvSpPr>
          <p:nvPr>
            <p:ph type="subTitle" idx="1" hasCustomPrompt="1"/>
          </p:nvPr>
        </p:nvSpPr>
        <p:spPr>
          <a:xfrm>
            <a:off x="450000" y="3167680"/>
            <a:ext cx="7551997" cy="369332"/>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Optional subtitle</a:t>
            </a:r>
          </a:p>
        </p:txBody>
      </p:sp>
      <p:sp>
        <p:nvSpPr>
          <p:cNvPr id="15" name="Espace réservé de la date 3">
            <a:extLst>
              <a:ext uri="{FF2B5EF4-FFF2-40B4-BE49-F238E27FC236}">
                <a16:creationId xmlns:a16="http://schemas.microsoft.com/office/drawing/2014/main" id="{40509EFD-4C7C-4D04-B91B-72E1A430F01B}"/>
              </a:ext>
            </a:extLst>
          </p:cNvPr>
          <p:cNvSpPr>
            <a:spLocks noGrp="1"/>
          </p:cNvSpPr>
          <p:nvPr>
            <p:ph type="dt" sz="half" idx="10"/>
          </p:nvPr>
        </p:nvSpPr>
        <p:spPr>
          <a:xfrm>
            <a:off x="450254" y="4187067"/>
            <a:ext cx="1232815" cy="215444"/>
          </a:xfrm>
          <a:prstGeom prst="rect">
            <a:avLst/>
          </a:prstGeom>
        </p:spPr>
        <p:txBody>
          <a:bodyPr wrap="none" lIns="0" tIns="0" rIns="180000" bIns="0">
            <a:spAutoFit/>
          </a:bodyPr>
          <a:lstStyle>
            <a:lvl1pPr>
              <a:defRPr sz="1400">
                <a:solidFill>
                  <a:schemeClr val="bg1"/>
                </a:solidFill>
              </a:defRPr>
            </a:lvl1pPr>
          </a:lstStyle>
          <a:p>
            <a:endParaRPr lang="en-GB" dirty="0"/>
          </a:p>
        </p:txBody>
      </p:sp>
      <p:sp>
        <p:nvSpPr>
          <p:cNvPr id="16" name="Espace réservé du texte 8">
            <a:extLst>
              <a:ext uri="{FF2B5EF4-FFF2-40B4-BE49-F238E27FC236}">
                <a16:creationId xmlns:a16="http://schemas.microsoft.com/office/drawing/2014/main" id="{E6E47F53-A22F-4C3B-A907-D28F75530F2B}"/>
              </a:ext>
            </a:extLst>
          </p:cNvPr>
          <p:cNvSpPr>
            <a:spLocks noGrp="1"/>
          </p:cNvSpPr>
          <p:nvPr>
            <p:ph type="body" sz="quarter" idx="12" hasCustomPrompt="1"/>
          </p:nvPr>
        </p:nvSpPr>
        <p:spPr>
          <a:xfrm>
            <a:off x="450000" y="3798685"/>
            <a:ext cx="1950855" cy="312330"/>
          </a:xfrm>
        </p:spPr>
        <p:txBody>
          <a:bodyPr wrap="none" lIns="0" tIns="0" b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Name of speaker</a:t>
            </a:r>
          </a:p>
        </p:txBody>
      </p:sp>
      <p:pic>
        <p:nvPicPr>
          <p:cNvPr id="10" name="Picture 9">
            <a:extLst>
              <a:ext uri="{FF2B5EF4-FFF2-40B4-BE49-F238E27FC236}">
                <a16:creationId xmlns:a16="http://schemas.microsoft.com/office/drawing/2014/main" id="{E78AEDED-21A7-4273-AB7C-BC033B66D4DE}"/>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11" name="Espace réservé du pied de page 4">
            <a:extLst>
              <a:ext uri="{FF2B5EF4-FFF2-40B4-BE49-F238E27FC236}">
                <a16:creationId xmlns:a16="http://schemas.microsoft.com/office/drawing/2014/main" id="{A2870CFE-0B69-44FE-992B-F0A77061A959}"/>
              </a:ext>
            </a:extLst>
          </p:cNvPr>
          <p:cNvSpPr txBox="1">
            <a:spLocks/>
          </p:cNvSpPr>
          <p:nvPr userDrawn="1"/>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1869501016"/>
      </p:ext>
    </p:extLst>
  </p:cSld>
  <p:clrMapOvr>
    <a:masterClrMapping/>
  </p:clrMapOvr>
  <p:extLst>
    <p:ext uri="{DCECCB84-F9BA-43D5-87BE-67443E8EF086}">
      <p15:sldGuideLst xmlns:p15="http://schemas.microsoft.com/office/powerpoint/2012/main">
        <p15:guide id="2" orient="horz" pos="1886" userDrawn="1">
          <p15:clr>
            <a:srgbClr val="F26B43"/>
          </p15:clr>
        </p15:guide>
        <p15:guide id="4" orient="horz" pos="3317" userDrawn="1">
          <p15:clr>
            <a:srgbClr val="F26B43"/>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userDrawn="1">
  <p:cSld name="cover_image_stripes2">
    <p:bg>
      <p:bgPr>
        <a:solidFill>
          <a:srgbClr val="597EB3"/>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360D2831-79F5-46BB-9D65-E7BD5F65781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6" name="Title 5">
            <a:extLst>
              <a:ext uri="{FF2B5EF4-FFF2-40B4-BE49-F238E27FC236}">
                <a16:creationId xmlns:a16="http://schemas.microsoft.com/office/drawing/2014/main" id="{820744D4-4F37-4496-8C6E-073984E812BE}"/>
              </a:ext>
            </a:extLst>
          </p:cNvPr>
          <p:cNvSpPr>
            <a:spLocks noGrp="1"/>
          </p:cNvSpPr>
          <p:nvPr>
            <p:ph type="title"/>
          </p:nvPr>
        </p:nvSpPr>
        <p:spPr>
          <a:xfrm>
            <a:off x="450000" y="397170"/>
            <a:ext cx="6369900" cy="2492990"/>
          </a:xfrm>
        </p:spPr>
        <p:txBody>
          <a:bodyPr vert="horz" wrap="square" lIns="0" tIns="0" rIns="0" bIns="0" rtlCol="0" anchor="t">
            <a:spAutoFit/>
          </a:bodyPr>
          <a:lstStyle>
            <a:lvl1pPr>
              <a:defRPr lang="en-GB" sz="6000" b="0">
                <a:solidFill>
                  <a:schemeClr val="bg1"/>
                </a:solidFill>
                <a:latin typeface="Arial Black" panose="020B0A04020102020204" pitchFamily="34" charset="0"/>
              </a:defRPr>
            </a:lvl1pPr>
          </a:lstStyle>
          <a:p>
            <a:pPr lvl="0"/>
            <a:r>
              <a:rPr lang="en-US"/>
              <a:t>Click to edit Master title style</a:t>
            </a:r>
            <a:endParaRPr lang="en-GB"/>
          </a:p>
        </p:txBody>
      </p:sp>
      <p:sp>
        <p:nvSpPr>
          <p:cNvPr id="7" name="Picture Placeholder 2">
            <a:extLst>
              <a:ext uri="{FF2B5EF4-FFF2-40B4-BE49-F238E27FC236}">
                <a16:creationId xmlns:a16="http://schemas.microsoft.com/office/drawing/2014/main" id="{A5191F95-4D18-43FD-8D0F-75B6676F9F99}"/>
              </a:ext>
            </a:extLst>
          </p:cNvPr>
          <p:cNvSpPr>
            <a:spLocks noGrp="1"/>
          </p:cNvSpPr>
          <p:nvPr>
            <p:ph type="pic" sz="quarter" idx="19" hasCustomPrompt="1"/>
          </p:nvPr>
        </p:nvSpPr>
        <p:spPr>
          <a:xfrm>
            <a:off x="3244785" y="-6404"/>
            <a:ext cx="8955551" cy="6890291"/>
          </a:xfrm>
          <a:custGeom>
            <a:avLst/>
            <a:gdLst>
              <a:gd name="connsiteX0" fmla="*/ 0 w 5353050"/>
              <a:gd name="connsiteY0" fmla="*/ 7459663 h 7459663"/>
              <a:gd name="connsiteX1" fmla="*/ 3338537 w 5353050"/>
              <a:gd name="connsiteY1" fmla="*/ 0 h 7459663"/>
              <a:gd name="connsiteX2" fmla="*/ 5353050 w 5353050"/>
              <a:gd name="connsiteY2" fmla="*/ 0 h 7459663"/>
              <a:gd name="connsiteX3" fmla="*/ 2014513 w 5353050"/>
              <a:gd name="connsiteY3" fmla="*/ 7459663 h 7459663"/>
              <a:gd name="connsiteX4" fmla="*/ 0 w 5353050"/>
              <a:gd name="connsiteY4" fmla="*/ 7459663 h 7459663"/>
              <a:gd name="connsiteX0" fmla="*/ 0 w 9277350"/>
              <a:gd name="connsiteY0" fmla="*/ 7459663 h 7459663"/>
              <a:gd name="connsiteX1" fmla="*/ 3338537 w 9277350"/>
              <a:gd name="connsiteY1" fmla="*/ 0 h 7459663"/>
              <a:gd name="connsiteX2" fmla="*/ 9277350 w 9277350"/>
              <a:gd name="connsiteY2" fmla="*/ 533400 h 7459663"/>
              <a:gd name="connsiteX3" fmla="*/ 2014513 w 9277350"/>
              <a:gd name="connsiteY3" fmla="*/ 7459663 h 7459663"/>
              <a:gd name="connsiteX4" fmla="*/ 0 w 9277350"/>
              <a:gd name="connsiteY4" fmla="*/ 7459663 h 7459663"/>
              <a:gd name="connsiteX0" fmla="*/ 0 w 9277350"/>
              <a:gd name="connsiteY0" fmla="*/ 6926263 h 6926263"/>
              <a:gd name="connsiteX1" fmla="*/ 6977087 w 9277350"/>
              <a:gd name="connsiteY1" fmla="*/ 57150 h 6926263"/>
              <a:gd name="connsiteX2" fmla="*/ 9277350 w 9277350"/>
              <a:gd name="connsiteY2" fmla="*/ 0 h 6926263"/>
              <a:gd name="connsiteX3" fmla="*/ 2014513 w 9277350"/>
              <a:gd name="connsiteY3" fmla="*/ 6926263 h 6926263"/>
              <a:gd name="connsiteX4" fmla="*/ 0 w 9277350"/>
              <a:gd name="connsiteY4" fmla="*/ 6926263 h 6926263"/>
              <a:gd name="connsiteX0" fmla="*/ 0 w 9296400"/>
              <a:gd name="connsiteY0" fmla="*/ 6888163 h 6888163"/>
              <a:gd name="connsiteX1" fmla="*/ 6977087 w 9296400"/>
              <a:gd name="connsiteY1" fmla="*/ 19050 h 6888163"/>
              <a:gd name="connsiteX2" fmla="*/ 9296400 w 9296400"/>
              <a:gd name="connsiteY2" fmla="*/ 0 h 6888163"/>
              <a:gd name="connsiteX3" fmla="*/ 2014513 w 9296400"/>
              <a:gd name="connsiteY3" fmla="*/ 6888163 h 6888163"/>
              <a:gd name="connsiteX4" fmla="*/ 0 w 9296400"/>
              <a:gd name="connsiteY4" fmla="*/ 6888163 h 68881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0 w 9296400"/>
              <a:gd name="connsiteY4" fmla="*/ 6888163 h 6926263"/>
              <a:gd name="connsiteX0" fmla="*/ 0 w 9296400"/>
              <a:gd name="connsiteY0" fmla="*/ 6888163 h 6953250"/>
              <a:gd name="connsiteX1" fmla="*/ 6977087 w 9296400"/>
              <a:gd name="connsiteY1" fmla="*/ 19050 h 6953250"/>
              <a:gd name="connsiteX2" fmla="*/ 9296400 w 9296400"/>
              <a:gd name="connsiteY2" fmla="*/ 0 h 6953250"/>
              <a:gd name="connsiteX3" fmla="*/ 2147863 w 9296400"/>
              <a:gd name="connsiteY3" fmla="*/ 6926263 h 6953250"/>
              <a:gd name="connsiteX4" fmla="*/ 2149540 w 9296400"/>
              <a:gd name="connsiteY4" fmla="*/ 6953250 h 6953250"/>
              <a:gd name="connsiteX5" fmla="*/ 0 w 9296400"/>
              <a:gd name="connsiteY5" fmla="*/ 6888163 h 6953250"/>
              <a:gd name="connsiteX0" fmla="*/ 0 w 9296400"/>
              <a:gd name="connsiteY0" fmla="*/ 6888163 h 7639050"/>
              <a:gd name="connsiteX1" fmla="*/ 6977087 w 9296400"/>
              <a:gd name="connsiteY1" fmla="*/ 19050 h 7639050"/>
              <a:gd name="connsiteX2" fmla="*/ 9296400 w 9296400"/>
              <a:gd name="connsiteY2" fmla="*/ 0 h 7639050"/>
              <a:gd name="connsiteX3" fmla="*/ 2147863 w 9296400"/>
              <a:gd name="connsiteY3" fmla="*/ 6926263 h 7639050"/>
              <a:gd name="connsiteX4" fmla="*/ 3368740 w 9296400"/>
              <a:gd name="connsiteY4" fmla="*/ 7639050 h 7639050"/>
              <a:gd name="connsiteX5" fmla="*/ 0 w 9296400"/>
              <a:gd name="connsiteY5" fmla="*/ 6888163 h 7639050"/>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0 w 9296400"/>
              <a:gd name="connsiteY5" fmla="*/ 6888163 h 69262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5235640 w 9296400"/>
              <a:gd name="connsiteY5" fmla="*/ 6896100 h 6926263"/>
              <a:gd name="connsiteX6" fmla="*/ 0 w 9296400"/>
              <a:gd name="connsiteY6" fmla="*/ 6888163 h 6926263"/>
              <a:gd name="connsiteX0" fmla="*/ 0 w 9296400"/>
              <a:gd name="connsiteY0" fmla="*/ 6888163 h 6896100"/>
              <a:gd name="connsiteX1" fmla="*/ 6977087 w 9296400"/>
              <a:gd name="connsiteY1" fmla="*/ 19050 h 6896100"/>
              <a:gd name="connsiteX2" fmla="*/ 9296400 w 9296400"/>
              <a:gd name="connsiteY2" fmla="*/ 0 h 6896100"/>
              <a:gd name="connsiteX3" fmla="*/ 2166913 w 9296400"/>
              <a:gd name="connsiteY3" fmla="*/ 6888163 h 6896100"/>
              <a:gd name="connsiteX4" fmla="*/ 5273740 w 9296400"/>
              <a:gd name="connsiteY4" fmla="*/ 6877050 h 6896100"/>
              <a:gd name="connsiteX5" fmla="*/ 5235640 w 9296400"/>
              <a:gd name="connsiteY5" fmla="*/ 6896100 h 6896100"/>
              <a:gd name="connsiteX6" fmla="*/ 0 w 9296400"/>
              <a:gd name="connsiteY6" fmla="*/ 6888163 h 6896100"/>
              <a:gd name="connsiteX0" fmla="*/ 5273740 w 9296400"/>
              <a:gd name="connsiteY0" fmla="*/ 6877050 h 6968490"/>
              <a:gd name="connsiteX1" fmla="*/ 5235640 w 9296400"/>
              <a:gd name="connsiteY1" fmla="*/ 6896100 h 6968490"/>
              <a:gd name="connsiteX2" fmla="*/ 0 w 9296400"/>
              <a:gd name="connsiteY2" fmla="*/ 6888163 h 6968490"/>
              <a:gd name="connsiteX3" fmla="*/ 6977087 w 9296400"/>
              <a:gd name="connsiteY3" fmla="*/ 19050 h 6968490"/>
              <a:gd name="connsiteX4" fmla="*/ 9296400 w 9296400"/>
              <a:gd name="connsiteY4" fmla="*/ 0 h 6968490"/>
              <a:gd name="connsiteX5" fmla="*/ 2166913 w 9296400"/>
              <a:gd name="connsiteY5" fmla="*/ 6888163 h 6968490"/>
              <a:gd name="connsiteX6" fmla="*/ 5365180 w 9296400"/>
              <a:gd name="connsiteY6" fmla="*/ 6968490 h 6968490"/>
              <a:gd name="connsiteX0" fmla="*/ 5273740 w 9296400"/>
              <a:gd name="connsiteY0" fmla="*/ 6877050 h 7825740"/>
              <a:gd name="connsiteX1" fmla="*/ 5235640 w 9296400"/>
              <a:gd name="connsiteY1" fmla="*/ 6896100 h 7825740"/>
              <a:gd name="connsiteX2" fmla="*/ 0 w 9296400"/>
              <a:gd name="connsiteY2" fmla="*/ 6888163 h 7825740"/>
              <a:gd name="connsiteX3" fmla="*/ 6977087 w 9296400"/>
              <a:gd name="connsiteY3" fmla="*/ 19050 h 7825740"/>
              <a:gd name="connsiteX4" fmla="*/ 9296400 w 9296400"/>
              <a:gd name="connsiteY4" fmla="*/ 0 h 7825740"/>
              <a:gd name="connsiteX5" fmla="*/ 2166913 w 9296400"/>
              <a:gd name="connsiteY5" fmla="*/ 6888163 h 7825740"/>
              <a:gd name="connsiteX6" fmla="*/ 5365180 w 9296400"/>
              <a:gd name="connsiteY6" fmla="*/ 7825740 h 7825740"/>
              <a:gd name="connsiteX0" fmla="*/ 5273740 w 9296400"/>
              <a:gd name="connsiteY0" fmla="*/ 6877050 h 6896100"/>
              <a:gd name="connsiteX1" fmla="*/ 5235640 w 9296400"/>
              <a:gd name="connsiteY1" fmla="*/ 6896100 h 6896100"/>
              <a:gd name="connsiteX2" fmla="*/ 0 w 9296400"/>
              <a:gd name="connsiteY2" fmla="*/ 6888163 h 6896100"/>
              <a:gd name="connsiteX3" fmla="*/ 6977087 w 9296400"/>
              <a:gd name="connsiteY3" fmla="*/ 19050 h 6896100"/>
              <a:gd name="connsiteX4" fmla="*/ 9296400 w 9296400"/>
              <a:gd name="connsiteY4" fmla="*/ 0 h 6896100"/>
              <a:gd name="connsiteX5" fmla="*/ 2166913 w 9296400"/>
              <a:gd name="connsiteY5" fmla="*/ 6888163 h 6896100"/>
              <a:gd name="connsiteX0" fmla="*/ 5273740 w 9296400"/>
              <a:gd name="connsiteY0" fmla="*/ 6877050 h 6888163"/>
              <a:gd name="connsiteX1" fmla="*/ 0 w 9296400"/>
              <a:gd name="connsiteY1" fmla="*/ 6888163 h 6888163"/>
              <a:gd name="connsiteX2" fmla="*/ 6977087 w 9296400"/>
              <a:gd name="connsiteY2" fmla="*/ 19050 h 6888163"/>
              <a:gd name="connsiteX3" fmla="*/ 9296400 w 9296400"/>
              <a:gd name="connsiteY3" fmla="*/ 0 h 6888163"/>
              <a:gd name="connsiteX4" fmla="*/ 2166913 w 9296400"/>
              <a:gd name="connsiteY4" fmla="*/ 6888163 h 6888163"/>
              <a:gd name="connsiteX0" fmla="*/ 5273740 w 9296400"/>
              <a:gd name="connsiteY0" fmla="*/ 6877050 h 6888163"/>
              <a:gd name="connsiteX1" fmla="*/ 5292790 w 9296400"/>
              <a:gd name="connsiteY1" fmla="*/ 6838951 h 6888163"/>
              <a:gd name="connsiteX2" fmla="*/ 0 w 9296400"/>
              <a:gd name="connsiteY2" fmla="*/ 6888163 h 6888163"/>
              <a:gd name="connsiteX3" fmla="*/ 6977087 w 9296400"/>
              <a:gd name="connsiteY3" fmla="*/ 19050 h 6888163"/>
              <a:gd name="connsiteX4" fmla="*/ 9296400 w 9296400"/>
              <a:gd name="connsiteY4" fmla="*/ 0 h 6888163"/>
              <a:gd name="connsiteX5" fmla="*/ 2166913 w 9296400"/>
              <a:gd name="connsiteY5"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0 w 9296400"/>
              <a:gd name="connsiteY3" fmla="*/ 6888163 h 6888163"/>
              <a:gd name="connsiteX4" fmla="*/ 6977087 w 9296400"/>
              <a:gd name="connsiteY4" fmla="*/ 19050 h 6888163"/>
              <a:gd name="connsiteX5" fmla="*/ 9296400 w 9296400"/>
              <a:gd name="connsiteY5" fmla="*/ 0 h 6888163"/>
              <a:gd name="connsiteX6" fmla="*/ 2166913 w 9296400"/>
              <a:gd name="connsiteY6"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5292790 w 9296400"/>
              <a:gd name="connsiteY3" fmla="*/ 678180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6340540 w 9296400"/>
              <a:gd name="connsiteY3" fmla="*/ 603885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96101"/>
              <a:gd name="connsiteX1" fmla="*/ 5292790 w 9296400"/>
              <a:gd name="connsiteY1" fmla="*/ 6838951 h 6896101"/>
              <a:gd name="connsiteX2" fmla="*/ 5311840 w 9296400"/>
              <a:gd name="connsiteY2" fmla="*/ 6858001 h 6896101"/>
              <a:gd name="connsiteX3" fmla="*/ 542614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0 w 9296400"/>
              <a:gd name="connsiteY5" fmla="*/ 6888163 h 6896101"/>
              <a:gd name="connsiteX6" fmla="*/ 6977087 w 9296400"/>
              <a:gd name="connsiteY6" fmla="*/ 19050 h 6896101"/>
              <a:gd name="connsiteX7" fmla="*/ 9296400 w 9296400"/>
              <a:gd name="connsiteY7" fmla="*/ 0 h 6896101"/>
              <a:gd name="connsiteX8" fmla="*/ 2166913 w 9296400"/>
              <a:gd name="connsiteY8"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5273740 w 9296400"/>
              <a:gd name="connsiteY10" fmla="*/ 6877050 h 6896101"/>
              <a:gd name="connsiteX0" fmla="*/ 5273740 w 9296400"/>
              <a:gd name="connsiteY0" fmla="*/ 6877050 h 6968490"/>
              <a:gd name="connsiteX1" fmla="*/ 5292790 w 9296400"/>
              <a:gd name="connsiteY1" fmla="*/ 6838951 h 6968490"/>
              <a:gd name="connsiteX2" fmla="*/ 5311840 w 9296400"/>
              <a:gd name="connsiteY2" fmla="*/ 6858001 h 6968490"/>
              <a:gd name="connsiteX3" fmla="*/ 5292790 w 9296400"/>
              <a:gd name="connsiteY3" fmla="*/ 6896101 h 6968490"/>
              <a:gd name="connsiteX4" fmla="*/ 3082990 w 9296400"/>
              <a:gd name="connsiteY4" fmla="*/ 6896101 h 6968490"/>
              <a:gd name="connsiteX5" fmla="*/ 3082990 w 9296400"/>
              <a:gd name="connsiteY5" fmla="*/ 6838951 h 6968490"/>
              <a:gd name="connsiteX6" fmla="*/ 0 w 9296400"/>
              <a:gd name="connsiteY6" fmla="*/ 6888163 h 6968490"/>
              <a:gd name="connsiteX7" fmla="*/ 6977087 w 9296400"/>
              <a:gd name="connsiteY7" fmla="*/ 19050 h 6968490"/>
              <a:gd name="connsiteX8" fmla="*/ 9296400 w 9296400"/>
              <a:gd name="connsiteY8" fmla="*/ 0 h 6968490"/>
              <a:gd name="connsiteX9" fmla="*/ 2166913 w 9296400"/>
              <a:gd name="connsiteY9" fmla="*/ 6888163 h 6968490"/>
              <a:gd name="connsiteX10" fmla="*/ 5365180 w 9296400"/>
              <a:gd name="connsiteY10" fmla="*/ 6968490 h 6968490"/>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9022780 w 9296400"/>
              <a:gd name="connsiteY10" fmla="*/ 18249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3082990 w 9296400"/>
              <a:gd name="connsiteY12" fmla="*/ 68389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4206940 w 9296400"/>
              <a:gd name="connsiteY12" fmla="*/ 605790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7978840 w 9296400"/>
              <a:gd name="connsiteY12" fmla="*/ 19621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5273740 w 9540940"/>
              <a:gd name="connsiteY14" fmla="*/ 6877050 h 6896101"/>
              <a:gd name="connsiteX0" fmla="*/ 6473890 w 9540940"/>
              <a:gd name="connsiteY0" fmla="*/ 56578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6473890 w 9540940"/>
              <a:gd name="connsiteY14" fmla="*/ 5657850 h 6896101"/>
              <a:gd name="connsiteX0" fmla="*/ 9217090 w 9540940"/>
              <a:gd name="connsiteY0" fmla="*/ 306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217090 w 9540940"/>
              <a:gd name="connsiteY14" fmla="*/ 3067050 h 6896101"/>
              <a:gd name="connsiteX0" fmla="*/ 9540940 w 9540940"/>
              <a:gd name="connsiteY0" fmla="*/ 27241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540940 w 9540940"/>
              <a:gd name="connsiteY14" fmla="*/ 2724150 h 6896101"/>
              <a:gd name="connsiteX0" fmla="*/ 3098230 w 9540940"/>
              <a:gd name="connsiteY0" fmla="*/ 6892290 h 6979603"/>
              <a:gd name="connsiteX1" fmla="*/ 3082990 w 9540940"/>
              <a:gd name="connsiteY1" fmla="*/ 6877051 h 6979603"/>
              <a:gd name="connsiteX2" fmla="*/ 9540940 w 9540940"/>
              <a:gd name="connsiteY2" fmla="*/ 514351 h 6979603"/>
              <a:gd name="connsiteX3" fmla="*/ 9540940 w 9540940"/>
              <a:gd name="connsiteY3" fmla="*/ 2724150 h 6979603"/>
              <a:gd name="connsiteX4" fmla="*/ 5292790 w 9540940"/>
              <a:gd name="connsiteY4" fmla="*/ 6838951 h 6979603"/>
              <a:gd name="connsiteX5" fmla="*/ 5311840 w 9540940"/>
              <a:gd name="connsiteY5" fmla="*/ 6858001 h 6979603"/>
              <a:gd name="connsiteX6" fmla="*/ 5292790 w 9540940"/>
              <a:gd name="connsiteY6" fmla="*/ 6896101 h 6979603"/>
              <a:gd name="connsiteX7" fmla="*/ 5330890 w 9540940"/>
              <a:gd name="connsiteY7" fmla="*/ 6858001 h 6979603"/>
              <a:gd name="connsiteX8" fmla="*/ 3082990 w 9540940"/>
              <a:gd name="connsiteY8" fmla="*/ 6896101 h 6979603"/>
              <a:gd name="connsiteX9" fmla="*/ 3082990 w 9540940"/>
              <a:gd name="connsiteY9" fmla="*/ 6838951 h 6979603"/>
              <a:gd name="connsiteX10" fmla="*/ 0 w 9540940"/>
              <a:gd name="connsiteY10" fmla="*/ 6888163 h 6979603"/>
              <a:gd name="connsiteX11" fmla="*/ 6977087 w 9540940"/>
              <a:gd name="connsiteY11" fmla="*/ 19050 h 6979603"/>
              <a:gd name="connsiteX12" fmla="*/ 9296400 w 9540940"/>
              <a:gd name="connsiteY12" fmla="*/ 0 h 6979603"/>
              <a:gd name="connsiteX13" fmla="*/ 2258353 w 9540940"/>
              <a:gd name="connsiteY13" fmla="*/ 6979603 h 697960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58353 w 9540940"/>
              <a:gd name="connsiteY13" fmla="*/ 6884353 h 6896101"/>
              <a:gd name="connsiteX0" fmla="*/ 3098230 w 9540940"/>
              <a:gd name="connsiteY0" fmla="*/ 6892290 h 6922453"/>
              <a:gd name="connsiteX1" fmla="*/ 3082990 w 9540940"/>
              <a:gd name="connsiteY1" fmla="*/ 6877051 h 6922453"/>
              <a:gd name="connsiteX2" fmla="*/ 9540940 w 9540940"/>
              <a:gd name="connsiteY2" fmla="*/ 514351 h 6922453"/>
              <a:gd name="connsiteX3" fmla="*/ 9540940 w 9540940"/>
              <a:gd name="connsiteY3" fmla="*/ 2724150 h 6922453"/>
              <a:gd name="connsiteX4" fmla="*/ 5292790 w 9540940"/>
              <a:gd name="connsiteY4" fmla="*/ 6838951 h 6922453"/>
              <a:gd name="connsiteX5" fmla="*/ 5311840 w 9540940"/>
              <a:gd name="connsiteY5" fmla="*/ 6858001 h 6922453"/>
              <a:gd name="connsiteX6" fmla="*/ 5292790 w 9540940"/>
              <a:gd name="connsiteY6" fmla="*/ 6896101 h 6922453"/>
              <a:gd name="connsiteX7" fmla="*/ 5330890 w 9540940"/>
              <a:gd name="connsiteY7" fmla="*/ 6858001 h 6922453"/>
              <a:gd name="connsiteX8" fmla="*/ 3082990 w 9540940"/>
              <a:gd name="connsiteY8" fmla="*/ 6896101 h 6922453"/>
              <a:gd name="connsiteX9" fmla="*/ 3082990 w 9540940"/>
              <a:gd name="connsiteY9" fmla="*/ 6838951 h 6922453"/>
              <a:gd name="connsiteX10" fmla="*/ 0 w 9540940"/>
              <a:gd name="connsiteY10" fmla="*/ 6888163 h 6922453"/>
              <a:gd name="connsiteX11" fmla="*/ 6977087 w 9540940"/>
              <a:gd name="connsiteY11" fmla="*/ 19050 h 6922453"/>
              <a:gd name="connsiteX12" fmla="*/ 9296400 w 9540940"/>
              <a:gd name="connsiteY12" fmla="*/ 0 h 6922453"/>
              <a:gd name="connsiteX13" fmla="*/ 2258353 w 9540940"/>
              <a:gd name="connsiteY13" fmla="*/ 6922453 h 692245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73465 w 9540940"/>
              <a:gd name="connsiteY9" fmla="*/ 68770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21365 w 9531415"/>
              <a:gd name="connsiteY7" fmla="*/ 6858001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82990 w 9531415"/>
              <a:gd name="connsiteY9" fmla="*/ 6886576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2540413 w 8983123"/>
              <a:gd name="connsiteY0" fmla="*/ 6892290 h 6896101"/>
              <a:gd name="connsiteX1" fmla="*/ 2525173 w 8983123"/>
              <a:gd name="connsiteY1" fmla="*/ 6877051 h 6896101"/>
              <a:gd name="connsiteX2" fmla="*/ 8983123 w 8983123"/>
              <a:gd name="connsiteY2" fmla="*/ 514351 h 6896101"/>
              <a:gd name="connsiteX3" fmla="*/ 8983123 w 8983123"/>
              <a:gd name="connsiteY3" fmla="*/ 2724150 h 6896101"/>
              <a:gd name="connsiteX4" fmla="*/ 4734973 w 8983123"/>
              <a:gd name="connsiteY4" fmla="*/ 6838951 h 6896101"/>
              <a:gd name="connsiteX5" fmla="*/ 4754023 w 8983123"/>
              <a:gd name="connsiteY5" fmla="*/ 6858001 h 6896101"/>
              <a:gd name="connsiteX6" fmla="*/ 4734973 w 8983123"/>
              <a:gd name="connsiteY6" fmla="*/ 6896101 h 6896101"/>
              <a:gd name="connsiteX7" fmla="*/ 4811173 w 8983123"/>
              <a:gd name="connsiteY7" fmla="*/ 6867526 h 6896101"/>
              <a:gd name="connsiteX8" fmla="*/ 2525173 w 8983123"/>
              <a:gd name="connsiteY8" fmla="*/ 6896101 h 6896101"/>
              <a:gd name="connsiteX9" fmla="*/ 2534698 w 8983123"/>
              <a:gd name="connsiteY9" fmla="*/ 6886576 h 6896101"/>
              <a:gd name="connsiteX10" fmla="*/ 0 w 8983123"/>
              <a:gd name="connsiteY10" fmla="*/ 6878638 h 6896101"/>
              <a:gd name="connsiteX11" fmla="*/ 6419270 w 8983123"/>
              <a:gd name="connsiteY11" fmla="*/ 19050 h 6896101"/>
              <a:gd name="connsiteX12" fmla="*/ 8738583 w 8983123"/>
              <a:gd name="connsiteY12" fmla="*/ 0 h 6896101"/>
              <a:gd name="connsiteX13" fmla="*/ 1729111 w 8983123"/>
              <a:gd name="connsiteY13" fmla="*/ 6884353 h 6896101"/>
              <a:gd name="connsiteX0" fmla="*/ 2540413 w 8983123"/>
              <a:gd name="connsiteY0" fmla="*/ 6898711 h 6902522"/>
              <a:gd name="connsiteX1" fmla="*/ 2525173 w 8983123"/>
              <a:gd name="connsiteY1" fmla="*/ 6883472 h 6902522"/>
              <a:gd name="connsiteX2" fmla="*/ 8983123 w 8983123"/>
              <a:gd name="connsiteY2" fmla="*/ 520772 h 6902522"/>
              <a:gd name="connsiteX3" fmla="*/ 8983123 w 8983123"/>
              <a:gd name="connsiteY3" fmla="*/ 2730571 h 6902522"/>
              <a:gd name="connsiteX4" fmla="*/ 4734973 w 8983123"/>
              <a:gd name="connsiteY4" fmla="*/ 6845372 h 6902522"/>
              <a:gd name="connsiteX5" fmla="*/ 4754023 w 8983123"/>
              <a:gd name="connsiteY5" fmla="*/ 6864422 h 6902522"/>
              <a:gd name="connsiteX6" fmla="*/ 4734973 w 8983123"/>
              <a:gd name="connsiteY6" fmla="*/ 6902522 h 6902522"/>
              <a:gd name="connsiteX7" fmla="*/ 4811173 w 8983123"/>
              <a:gd name="connsiteY7" fmla="*/ 6873947 h 6902522"/>
              <a:gd name="connsiteX8" fmla="*/ 2525173 w 8983123"/>
              <a:gd name="connsiteY8" fmla="*/ 6902522 h 6902522"/>
              <a:gd name="connsiteX9" fmla="*/ 2534698 w 8983123"/>
              <a:gd name="connsiteY9" fmla="*/ 6892997 h 6902522"/>
              <a:gd name="connsiteX10" fmla="*/ 0 w 8983123"/>
              <a:gd name="connsiteY10" fmla="*/ 6885059 h 6902522"/>
              <a:gd name="connsiteX11" fmla="*/ 7031317 w 8983123"/>
              <a:gd name="connsiteY11" fmla="*/ 0 h 6902522"/>
              <a:gd name="connsiteX12" fmla="*/ 8738583 w 8983123"/>
              <a:gd name="connsiteY12" fmla="*/ 6421 h 6902522"/>
              <a:gd name="connsiteX13" fmla="*/ 1729111 w 8983123"/>
              <a:gd name="connsiteY13" fmla="*/ 6890774 h 6902522"/>
              <a:gd name="connsiteX0" fmla="*/ 2540413 w 8995874"/>
              <a:gd name="connsiteY0" fmla="*/ 6898711 h 6902522"/>
              <a:gd name="connsiteX1" fmla="*/ 2525173 w 8995874"/>
              <a:gd name="connsiteY1" fmla="*/ 6883472 h 6902522"/>
              <a:gd name="connsiteX2" fmla="*/ 8995874 w 8995874"/>
              <a:gd name="connsiteY2" fmla="*/ 457096 h 6902522"/>
              <a:gd name="connsiteX3" fmla="*/ 8983123 w 8995874"/>
              <a:gd name="connsiteY3" fmla="*/ 2730571 h 6902522"/>
              <a:gd name="connsiteX4" fmla="*/ 4734973 w 8995874"/>
              <a:gd name="connsiteY4" fmla="*/ 6845372 h 6902522"/>
              <a:gd name="connsiteX5" fmla="*/ 4754023 w 8995874"/>
              <a:gd name="connsiteY5" fmla="*/ 6864422 h 6902522"/>
              <a:gd name="connsiteX6" fmla="*/ 4734973 w 8995874"/>
              <a:gd name="connsiteY6" fmla="*/ 6902522 h 6902522"/>
              <a:gd name="connsiteX7" fmla="*/ 4811173 w 8995874"/>
              <a:gd name="connsiteY7" fmla="*/ 6873947 h 6902522"/>
              <a:gd name="connsiteX8" fmla="*/ 2525173 w 8995874"/>
              <a:gd name="connsiteY8" fmla="*/ 6902522 h 6902522"/>
              <a:gd name="connsiteX9" fmla="*/ 2534698 w 8995874"/>
              <a:gd name="connsiteY9" fmla="*/ 6892997 h 6902522"/>
              <a:gd name="connsiteX10" fmla="*/ 0 w 8995874"/>
              <a:gd name="connsiteY10" fmla="*/ 6885059 h 6902522"/>
              <a:gd name="connsiteX11" fmla="*/ 7031317 w 8995874"/>
              <a:gd name="connsiteY11" fmla="*/ 0 h 6902522"/>
              <a:gd name="connsiteX12" fmla="*/ 8738583 w 8995874"/>
              <a:gd name="connsiteY12" fmla="*/ 6421 h 6902522"/>
              <a:gd name="connsiteX13" fmla="*/ 1729111 w 8995874"/>
              <a:gd name="connsiteY13"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2534698 w 8984349"/>
              <a:gd name="connsiteY9" fmla="*/ 6892997 h 6902522"/>
              <a:gd name="connsiteX10" fmla="*/ 0 w 8984349"/>
              <a:gd name="connsiteY10" fmla="*/ 6885059 h 6902522"/>
              <a:gd name="connsiteX11" fmla="*/ 7031317 w 8984349"/>
              <a:gd name="connsiteY11" fmla="*/ 0 h 6902522"/>
              <a:gd name="connsiteX12" fmla="*/ 8738583 w 8984349"/>
              <a:gd name="connsiteY12" fmla="*/ 6421 h 6902522"/>
              <a:gd name="connsiteX13" fmla="*/ 1729111 w 8984349"/>
              <a:gd name="connsiteY13" fmla="*/ 6890774 h 6902522"/>
              <a:gd name="connsiteX0" fmla="*/ 2540413 w 8984349"/>
              <a:gd name="connsiteY0" fmla="*/ 6898711 h 6918468"/>
              <a:gd name="connsiteX1" fmla="*/ 2525173 w 8984349"/>
              <a:gd name="connsiteY1" fmla="*/ 6883472 h 6918468"/>
              <a:gd name="connsiteX2" fmla="*/ 8983123 w 8984349"/>
              <a:gd name="connsiteY2" fmla="*/ 444361 h 6918468"/>
              <a:gd name="connsiteX3" fmla="*/ 8983123 w 8984349"/>
              <a:gd name="connsiteY3" fmla="*/ 2730571 h 6918468"/>
              <a:gd name="connsiteX4" fmla="*/ 4734973 w 8984349"/>
              <a:gd name="connsiteY4" fmla="*/ 6845372 h 6918468"/>
              <a:gd name="connsiteX5" fmla="*/ 4754023 w 8984349"/>
              <a:gd name="connsiteY5" fmla="*/ 6864422 h 6918468"/>
              <a:gd name="connsiteX6" fmla="*/ 4734973 w 8984349"/>
              <a:gd name="connsiteY6" fmla="*/ 6902522 h 6918468"/>
              <a:gd name="connsiteX7" fmla="*/ 4811173 w 8984349"/>
              <a:gd name="connsiteY7" fmla="*/ 6873947 h 6918468"/>
              <a:gd name="connsiteX8" fmla="*/ 2525173 w 8984349"/>
              <a:gd name="connsiteY8" fmla="*/ 6902522 h 6918468"/>
              <a:gd name="connsiteX9" fmla="*/ 2445441 w 8984349"/>
              <a:gd name="connsiteY9" fmla="*/ 6918468 h 6918468"/>
              <a:gd name="connsiteX10" fmla="*/ 0 w 8984349"/>
              <a:gd name="connsiteY10" fmla="*/ 6885059 h 6918468"/>
              <a:gd name="connsiteX11" fmla="*/ 7031317 w 8984349"/>
              <a:gd name="connsiteY11" fmla="*/ 0 h 6918468"/>
              <a:gd name="connsiteX12" fmla="*/ 8738583 w 8984349"/>
              <a:gd name="connsiteY12" fmla="*/ 6421 h 6918468"/>
              <a:gd name="connsiteX13" fmla="*/ 1729111 w 8984349"/>
              <a:gd name="connsiteY13" fmla="*/ 6890774 h 6918468"/>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0 w 8984349"/>
              <a:gd name="connsiteY9" fmla="*/ 6885059 h 6902522"/>
              <a:gd name="connsiteX10" fmla="*/ 7031317 w 8984349"/>
              <a:gd name="connsiteY10" fmla="*/ 0 h 6902522"/>
              <a:gd name="connsiteX11" fmla="*/ 8738583 w 8984349"/>
              <a:gd name="connsiteY11" fmla="*/ 6421 h 6902522"/>
              <a:gd name="connsiteX12" fmla="*/ 1729111 w 8984349"/>
              <a:gd name="connsiteY12"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0 w 8984349"/>
              <a:gd name="connsiteY8" fmla="*/ 6885059 h 6902522"/>
              <a:gd name="connsiteX9" fmla="*/ 7031317 w 8984349"/>
              <a:gd name="connsiteY9" fmla="*/ 0 h 6902522"/>
              <a:gd name="connsiteX10" fmla="*/ 8738583 w 8984349"/>
              <a:gd name="connsiteY10" fmla="*/ 6421 h 6902522"/>
              <a:gd name="connsiteX11" fmla="*/ 1729111 w 8984349"/>
              <a:gd name="connsiteY11" fmla="*/ 6890774 h 6902522"/>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54023 w 8984349"/>
              <a:gd name="connsiteY5" fmla="*/ 6864422 h 6909379"/>
              <a:gd name="connsiteX6" fmla="*/ 4734973 w 8984349"/>
              <a:gd name="connsiteY6" fmla="*/ 6902522 h 6909379"/>
              <a:gd name="connsiteX7" fmla="*/ 4811173 w 8984349"/>
              <a:gd name="connsiteY7" fmla="*/ 6873947 h 6909379"/>
              <a:gd name="connsiteX8" fmla="*/ 0 w 8984349"/>
              <a:gd name="connsiteY8" fmla="*/ 6885059 h 6909379"/>
              <a:gd name="connsiteX9" fmla="*/ 7031317 w 8984349"/>
              <a:gd name="connsiteY9" fmla="*/ 0 h 6909379"/>
              <a:gd name="connsiteX10" fmla="*/ 8738583 w 8984349"/>
              <a:gd name="connsiteY10" fmla="*/ 6421 h 6909379"/>
              <a:gd name="connsiteX11" fmla="*/ 1729111 w 8984349"/>
              <a:gd name="connsiteY11"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34973 w 8984349"/>
              <a:gd name="connsiteY5" fmla="*/ 6902522 h 6909379"/>
              <a:gd name="connsiteX6" fmla="*/ 4811173 w 8984349"/>
              <a:gd name="connsiteY6" fmla="*/ 6873947 h 6909379"/>
              <a:gd name="connsiteX7" fmla="*/ 0 w 8984349"/>
              <a:gd name="connsiteY7" fmla="*/ 6885059 h 6909379"/>
              <a:gd name="connsiteX8" fmla="*/ 7031317 w 8984349"/>
              <a:gd name="connsiteY8" fmla="*/ 0 h 6909379"/>
              <a:gd name="connsiteX9" fmla="*/ 8738583 w 8984349"/>
              <a:gd name="connsiteY9" fmla="*/ 6421 h 6909379"/>
              <a:gd name="connsiteX10" fmla="*/ 1729111 w 8984349"/>
              <a:gd name="connsiteY10"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811173 w 8984349"/>
              <a:gd name="connsiteY5" fmla="*/ 6873947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83826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30272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130272 w 8984349"/>
              <a:gd name="connsiteY4" fmla="*/ 6881588 h 6909379"/>
              <a:gd name="connsiteX5" fmla="*/ 0 w 8984349"/>
              <a:gd name="connsiteY5" fmla="*/ 6885059 h 6909379"/>
              <a:gd name="connsiteX6" fmla="*/ 7031317 w 8984349"/>
              <a:gd name="connsiteY6" fmla="*/ 0 h 6909379"/>
              <a:gd name="connsiteX7" fmla="*/ 8738583 w 8984349"/>
              <a:gd name="connsiteY7" fmla="*/ 6421 h 6909379"/>
              <a:gd name="connsiteX8" fmla="*/ 1729111 w 8984349"/>
              <a:gd name="connsiteY8" fmla="*/ 6890774 h 6909379"/>
              <a:gd name="connsiteX0" fmla="*/ 2540413 w 8991493"/>
              <a:gd name="connsiteY0" fmla="*/ 6898711 h 6909379"/>
              <a:gd name="connsiteX1" fmla="*/ 2372161 w 8991493"/>
              <a:gd name="connsiteY1" fmla="*/ 6908943 h 6909379"/>
              <a:gd name="connsiteX2" fmla="*/ 8983123 w 8991493"/>
              <a:gd name="connsiteY2" fmla="*/ 444361 h 6909379"/>
              <a:gd name="connsiteX3" fmla="*/ 8990774 w 8991493"/>
              <a:gd name="connsiteY3" fmla="*/ 2088718 h 6909379"/>
              <a:gd name="connsiteX4" fmla="*/ 4130272 w 8991493"/>
              <a:gd name="connsiteY4" fmla="*/ 6881588 h 6909379"/>
              <a:gd name="connsiteX5" fmla="*/ 0 w 8991493"/>
              <a:gd name="connsiteY5" fmla="*/ 6885059 h 6909379"/>
              <a:gd name="connsiteX6" fmla="*/ 7031317 w 8991493"/>
              <a:gd name="connsiteY6" fmla="*/ 0 h 6909379"/>
              <a:gd name="connsiteX7" fmla="*/ 8738583 w 8991493"/>
              <a:gd name="connsiteY7" fmla="*/ 6421 h 6909379"/>
              <a:gd name="connsiteX8" fmla="*/ 1729111 w 8991493"/>
              <a:gd name="connsiteY8" fmla="*/ 6890774 h 69093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991493" h="6909379">
                <a:moveTo>
                  <a:pt x="2540413" y="6898711"/>
                </a:moveTo>
                <a:cubicBezTo>
                  <a:pt x="2693092" y="6896859"/>
                  <a:pt x="2375336" y="6912118"/>
                  <a:pt x="2372161" y="6908943"/>
                </a:cubicBezTo>
                <a:cubicBezTo>
                  <a:pt x="2369621" y="6900053"/>
                  <a:pt x="8983123" y="452298"/>
                  <a:pt x="8983123" y="444361"/>
                </a:cubicBezTo>
                <a:cubicBezTo>
                  <a:pt x="8978873" y="1202186"/>
                  <a:pt x="8995024" y="1330893"/>
                  <a:pt x="8990774" y="2088718"/>
                </a:cubicBezTo>
                <a:lnTo>
                  <a:pt x="4130272" y="6881588"/>
                </a:lnTo>
                <a:lnTo>
                  <a:pt x="0" y="6885059"/>
                </a:lnTo>
                <a:lnTo>
                  <a:pt x="7031317" y="0"/>
                </a:lnTo>
                <a:lnTo>
                  <a:pt x="8738583" y="6421"/>
                </a:lnTo>
                <a:cubicBezTo>
                  <a:pt x="6362087" y="2302475"/>
                  <a:pt x="1729111" y="6890774"/>
                  <a:pt x="1729111" y="6890774"/>
                </a:cubicBezTo>
              </a:path>
            </a:pathLst>
          </a:custGeom>
          <a:solidFill>
            <a:schemeClr val="bg1">
              <a:lumMod val="85000"/>
              <a:alpha val="72000"/>
            </a:schemeClr>
          </a:solidFill>
        </p:spPr>
        <p:txBody>
          <a:bodyPr anchor="ctr"/>
          <a:lstStyle>
            <a:lvl1pPr algn="ctr">
              <a:defRPr/>
            </a:lvl1pPr>
          </a:lstStyle>
          <a:p>
            <a:r>
              <a:rPr lang="en-US" dirty="0"/>
              <a:t>Click icon to </a:t>
            </a:r>
            <a:br>
              <a:rPr lang="en-US" dirty="0"/>
            </a:br>
            <a:r>
              <a:rPr lang="en-US" dirty="0"/>
              <a:t>add picture</a:t>
            </a:r>
            <a:endParaRPr lang="en-GB" dirty="0"/>
          </a:p>
        </p:txBody>
      </p:sp>
      <p:sp>
        <p:nvSpPr>
          <p:cNvPr id="10" name="Sous-titre 2">
            <a:extLst>
              <a:ext uri="{FF2B5EF4-FFF2-40B4-BE49-F238E27FC236}">
                <a16:creationId xmlns:a16="http://schemas.microsoft.com/office/drawing/2014/main" id="{15AA700F-0235-4A18-A2E8-80EF964CEC56}"/>
              </a:ext>
            </a:extLst>
          </p:cNvPr>
          <p:cNvSpPr>
            <a:spLocks noGrp="1"/>
          </p:cNvSpPr>
          <p:nvPr>
            <p:ph type="subTitle" idx="1" hasCustomPrompt="1"/>
          </p:nvPr>
        </p:nvSpPr>
        <p:spPr>
          <a:xfrm>
            <a:off x="450001" y="3339130"/>
            <a:ext cx="4289640" cy="369332"/>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Optional subtitle</a:t>
            </a:r>
          </a:p>
        </p:txBody>
      </p:sp>
      <p:sp>
        <p:nvSpPr>
          <p:cNvPr id="13" name="Espace réservé de la date 3">
            <a:extLst>
              <a:ext uri="{FF2B5EF4-FFF2-40B4-BE49-F238E27FC236}">
                <a16:creationId xmlns:a16="http://schemas.microsoft.com/office/drawing/2014/main" id="{6A783292-96E0-4308-B806-70358D14FF46}"/>
              </a:ext>
            </a:extLst>
          </p:cNvPr>
          <p:cNvSpPr>
            <a:spLocks noGrp="1"/>
          </p:cNvSpPr>
          <p:nvPr>
            <p:ph type="dt" sz="half" idx="10"/>
          </p:nvPr>
        </p:nvSpPr>
        <p:spPr>
          <a:xfrm>
            <a:off x="450254" y="4491867"/>
            <a:ext cx="1232815" cy="215444"/>
          </a:xfrm>
          <a:prstGeom prst="rect">
            <a:avLst/>
          </a:prstGeom>
        </p:spPr>
        <p:txBody>
          <a:bodyPr wrap="none" lIns="0" tIns="0" rIns="180000" bIns="0">
            <a:spAutoFit/>
          </a:bodyPr>
          <a:lstStyle>
            <a:lvl1pPr>
              <a:defRPr sz="1400">
                <a:solidFill>
                  <a:schemeClr val="bg1"/>
                </a:solidFill>
              </a:defRPr>
            </a:lvl1pPr>
          </a:lstStyle>
          <a:p>
            <a:endParaRPr lang="en-GB" dirty="0"/>
          </a:p>
        </p:txBody>
      </p:sp>
      <p:sp>
        <p:nvSpPr>
          <p:cNvPr id="14" name="Espace réservé du texte 8">
            <a:extLst>
              <a:ext uri="{FF2B5EF4-FFF2-40B4-BE49-F238E27FC236}">
                <a16:creationId xmlns:a16="http://schemas.microsoft.com/office/drawing/2014/main" id="{6EA9427B-DD60-4B7E-B005-036B067C53C4}"/>
              </a:ext>
            </a:extLst>
          </p:cNvPr>
          <p:cNvSpPr>
            <a:spLocks noGrp="1"/>
          </p:cNvSpPr>
          <p:nvPr>
            <p:ph type="body" sz="quarter" idx="12" hasCustomPrompt="1"/>
          </p:nvPr>
        </p:nvSpPr>
        <p:spPr>
          <a:xfrm>
            <a:off x="450000" y="4103485"/>
            <a:ext cx="1950855" cy="312330"/>
          </a:xfrm>
        </p:spPr>
        <p:txBody>
          <a:bodyPr wrap="none" lIns="0" tIns="0" b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Name of speaker</a:t>
            </a:r>
          </a:p>
        </p:txBody>
      </p:sp>
      <p:pic>
        <p:nvPicPr>
          <p:cNvPr id="15" name="Picture 14">
            <a:extLst>
              <a:ext uri="{FF2B5EF4-FFF2-40B4-BE49-F238E27FC236}">
                <a16:creationId xmlns:a16="http://schemas.microsoft.com/office/drawing/2014/main" id="{3412A183-5E7A-4C3D-947A-9285D2D44654}"/>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9" name="Espace réservé du pied de page 4">
            <a:extLst>
              <a:ext uri="{FF2B5EF4-FFF2-40B4-BE49-F238E27FC236}">
                <a16:creationId xmlns:a16="http://schemas.microsoft.com/office/drawing/2014/main" id="{4778E7C1-7DE5-4177-89BC-AC441CB406CA}"/>
              </a:ext>
            </a:extLst>
          </p:cNvPr>
          <p:cNvSpPr txBox="1">
            <a:spLocks/>
          </p:cNvSpPr>
          <p:nvPr userDrawn="1"/>
        </p:nvSpPr>
        <p:spPr>
          <a:xfrm>
            <a:off x="483375" y="6449846"/>
            <a:ext cx="3344042"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998623471"/>
      </p:ext>
    </p:extLst>
  </p:cSld>
  <p:clrMapOvr>
    <a:masterClrMapping/>
  </p:clrMapOvr>
  <p:extLst>
    <p:ext uri="{DCECCB84-F9BA-43D5-87BE-67443E8EF086}">
      <p15:sldGuideLst xmlns:p15="http://schemas.microsoft.com/office/powerpoint/2012/main"/>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Divider style 1">
    <p:bg>
      <p:bgPr>
        <a:solidFill>
          <a:schemeClr val="accent1"/>
        </a:solidFill>
        <a:effectLst/>
      </p:bgPr>
    </p:bg>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F3BFABE5-3710-487B-9FEB-24CECCFDE805}"/>
              </a:ext>
            </a:extLst>
          </p:cNvPr>
          <p:cNvSpPr>
            <a:spLocks noGrp="1"/>
          </p:cNvSpPr>
          <p:nvPr>
            <p:ph type="pic" sz="quarter" idx="14" hasCustomPrompt="1"/>
          </p:nvPr>
        </p:nvSpPr>
        <p:spPr>
          <a:xfrm>
            <a:off x="0" y="0"/>
            <a:ext cx="12192000" cy="6858000"/>
          </a:xfrm>
          <a:pattFill prst="wdUpDiag">
            <a:fgClr>
              <a:srgbClr val="D9D9D9"/>
            </a:fgClr>
            <a:bgClr>
              <a:schemeClr val="bg1"/>
            </a:bgClr>
          </a:pattFill>
        </p:spPr>
        <p:txBody>
          <a:bodyPr anchor="ctr"/>
          <a:lstStyle>
            <a:lvl1pPr algn="ctr">
              <a:defRPr/>
            </a:lvl1pPr>
          </a:lstStyle>
          <a:p>
            <a:r>
              <a:rPr lang="en-GB" dirty="0"/>
              <a:t>Move gradient and click icon in centre to add image</a:t>
            </a:r>
            <a:br>
              <a:rPr lang="en-GB" dirty="0"/>
            </a:br>
            <a:endParaRPr lang="en-GB" dirty="0"/>
          </a:p>
          <a:p>
            <a:endParaRPr lang="en-GB" dirty="0"/>
          </a:p>
          <a:p>
            <a:endParaRPr lang="en-GB" dirty="0"/>
          </a:p>
        </p:txBody>
      </p:sp>
      <p:graphicFrame>
        <p:nvGraphicFramePr>
          <p:cNvPr id="3" name="Objet 2" hidden="1">
            <a:extLst>
              <a:ext uri="{FF2B5EF4-FFF2-40B4-BE49-F238E27FC236}">
                <a16:creationId xmlns:a16="http://schemas.microsoft.com/office/drawing/2014/main" id="{0FC6D31B-8418-47E2-BEC8-4C4D884AEE25}"/>
              </a:ext>
            </a:extLst>
          </p:cNvPr>
          <p:cNvGraphicFramePr>
            <a:graphicFrameLocks noChangeAspect="1"/>
          </p:cNvGraphicFramePr>
          <p:nvPr userDrawn="1">
            <p:custDataLst>
              <p:tags r:id="rId1"/>
            </p:custDataLst>
            <p:extLst>
              <p:ext uri="{D42A27DB-BD31-4B8C-83A1-F6EECF244321}">
                <p14:modId xmlns:p14="http://schemas.microsoft.com/office/powerpoint/2010/main" val="115396865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0" name=""/>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1BFC7BE2-5BD4-49F5-A3FC-FE37C1AC9667}"/>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8" name="Title 1">
            <a:extLst>
              <a:ext uri="{FF2B5EF4-FFF2-40B4-BE49-F238E27FC236}">
                <a16:creationId xmlns:a16="http://schemas.microsoft.com/office/drawing/2014/main" id="{A7CC7BB1-2504-412F-9361-BB77A4C0663B}"/>
              </a:ext>
            </a:extLst>
          </p:cNvPr>
          <p:cNvSpPr>
            <a:spLocks noGrp="1"/>
          </p:cNvSpPr>
          <p:nvPr>
            <p:ph type="title" hasCustomPrompt="1"/>
          </p:nvPr>
        </p:nvSpPr>
        <p:spPr>
          <a:xfrm>
            <a:off x="450000" y="450000"/>
            <a:ext cx="7518208" cy="1661993"/>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a:t>
            </a:r>
            <a:br>
              <a:rPr lang="en-GB" dirty="0"/>
            </a:br>
            <a:r>
              <a:rPr lang="en-GB" dirty="0"/>
              <a:t>title</a:t>
            </a:r>
          </a:p>
        </p:txBody>
      </p:sp>
      <p:sp>
        <p:nvSpPr>
          <p:cNvPr id="19" name="Espace réservé du texte 2">
            <a:extLst>
              <a:ext uri="{FF2B5EF4-FFF2-40B4-BE49-F238E27FC236}">
                <a16:creationId xmlns:a16="http://schemas.microsoft.com/office/drawing/2014/main" id="{C8046952-CF6F-4606-B04F-66EE0742EF9E}"/>
              </a:ext>
            </a:extLst>
          </p:cNvPr>
          <p:cNvSpPr>
            <a:spLocks noGrp="1"/>
          </p:cNvSpPr>
          <p:nvPr>
            <p:ph type="body" idx="1" hasCustomPrompt="1"/>
          </p:nvPr>
        </p:nvSpPr>
        <p:spPr>
          <a:xfrm>
            <a:off x="450000" y="2816932"/>
            <a:ext cx="5646000"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17" name="Slide Number Placeholder 15">
            <a:extLst>
              <a:ext uri="{FF2B5EF4-FFF2-40B4-BE49-F238E27FC236}">
                <a16:creationId xmlns:a16="http://schemas.microsoft.com/office/drawing/2014/main" id="{05F58369-4CFC-4F85-AE55-0653BC425290}"/>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7D5087FE-CA04-41B7-8E8E-E132DB96B8A8}"/>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18D3ED00-9E13-4614-A96A-E85E156FDC93}"/>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489549019"/>
      </p:ext>
    </p:extLst>
  </p:cSld>
  <p:clrMapOvr>
    <a:masterClrMapping/>
  </p:clrMapOvr>
  <p:extLst>
    <p:ext uri="{DCECCB84-F9BA-43D5-87BE-67443E8EF086}">
      <p15:sldGuideLst xmlns:p15="http://schemas.microsoft.com/office/powerpoint/2012/main"/>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userDrawn="1">
  <p:cSld name="Divider style 2">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7F1DF56-E580-4EF0-B321-72253D34D1A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graphicFrame>
        <p:nvGraphicFramePr>
          <p:cNvPr id="5" name="Objet 4" hidden="1">
            <a:extLst>
              <a:ext uri="{FF2B5EF4-FFF2-40B4-BE49-F238E27FC236}">
                <a16:creationId xmlns:a16="http://schemas.microsoft.com/office/drawing/2014/main" id="{60ABFA1E-B316-436E-9376-68EB419FC111}"/>
              </a:ext>
            </a:extLst>
          </p:cNvPr>
          <p:cNvGraphicFramePr>
            <a:graphicFrameLocks noChangeAspect="1"/>
          </p:cNvGraphicFramePr>
          <p:nvPr userDrawn="1">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5" name="Objet 4" hidden="1">
                        <a:extLst>
                          <a:ext uri="{FF2B5EF4-FFF2-40B4-BE49-F238E27FC236}">
                            <a16:creationId xmlns:a16="http://schemas.microsoft.com/office/drawing/2014/main" id="{60ABFA1E-B316-436E-9376-68EB419FC111}"/>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4" name="Rectangle 3" hidden="1">
            <a:extLst>
              <a:ext uri="{FF2B5EF4-FFF2-40B4-BE49-F238E27FC236}">
                <a16:creationId xmlns:a16="http://schemas.microsoft.com/office/drawing/2014/main" id="{090B98A0-6801-4768-B6F7-29BDCE8AEFAF}"/>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22" name="Espace réservé du texte 11">
            <a:extLst>
              <a:ext uri="{FF2B5EF4-FFF2-40B4-BE49-F238E27FC236}">
                <a16:creationId xmlns:a16="http://schemas.microsoft.com/office/drawing/2014/main" id="{33D4A3F2-F359-4910-A404-46BF044E4AF2}"/>
              </a:ext>
            </a:extLst>
          </p:cNvPr>
          <p:cNvSpPr>
            <a:spLocks noGrp="1"/>
          </p:cNvSpPr>
          <p:nvPr>
            <p:ph type="body" sz="quarter" idx="13" hasCustomPrompt="1"/>
          </p:nvPr>
        </p:nvSpPr>
        <p:spPr>
          <a:xfrm>
            <a:off x="445224" y="361438"/>
            <a:ext cx="1755609" cy="1021277"/>
          </a:xfrm>
        </p:spPr>
        <p:txBody>
          <a:bodyPr wrap="none" anchor="ctr">
            <a:noAutofit/>
          </a:bodyPr>
          <a:lstStyle>
            <a:lvl1pPr marL="0" indent="0">
              <a:buNone/>
              <a:defRPr sz="8800" b="1">
                <a:solidFill>
                  <a:schemeClr val="bg1"/>
                </a:solidFill>
              </a:defRPr>
            </a:lvl1pPr>
          </a:lstStyle>
          <a:p>
            <a:pPr lvl="0"/>
            <a:r>
              <a:rPr lang="en-GB" dirty="0"/>
              <a:t>01.</a:t>
            </a:r>
          </a:p>
        </p:txBody>
      </p:sp>
      <p:sp>
        <p:nvSpPr>
          <p:cNvPr id="23" name="Title 1">
            <a:extLst>
              <a:ext uri="{FF2B5EF4-FFF2-40B4-BE49-F238E27FC236}">
                <a16:creationId xmlns:a16="http://schemas.microsoft.com/office/drawing/2014/main" id="{D02C7E95-0776-4566-9F9E-853072349655}"/>
              </a:ext>
            </a:extLst>
          </p:cNvPr>
          <p:cNvSpPr>
            <a:spLocks noGrp="1"/>
          </p:cNvSpPr>
          <p:nvPr>
            <p:ph type="title" hasCustomPrompt="1"/>
          </p:nvPr>
        </p:nvSpPr>
        <p:spPr>
          <a:xfrm>
            <a:off x="452216" y="1628238"/>
            <a:ext cx="7551996" cy="830997"/>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title</a:t>
            </a:r>
          </a:p>
        </p:txBody>
      </p:sp>
      <p:sp>
        <p:nvSpPr>
          <p:cNvPr id="13" name="Espace réservé du texte 2">
            <a:extLst>
              <a:ext uri="{FF2B5EF4-FFF2-40B4-BE49-F238E27FC236}">
                <a16:creationId xmlns:a16="http://schemas.microsoft.com/office/drawing/2014/main" id="{05670778-992C-450F-AD18-EDF3DF65D9E0}"/>
              </a:ext>
            </a:extLst>
          </p:cNvPr>
          <p:cNvSpPr>
            <a:spLocks noGrp="1"/>
          </p:cNvSpPr>
          <p:nvPr>
            <p:ph type="body" idx="1" hasCustomPrompt="1"/>
          </p:nvPr>
        </p:nvSpPr>
        <p:spPr>
          <a:xfrm>
            <a:off x="447556" y="4429863"/>
            <a:ext cx="7551996" cy="312330"/>
          </a:xfrm>
        </p:spPr>
        <p:txBody>
          <a:bodyPr wrap="square" lIns="0" rIns="0" anchor="t">
            <a:spAutoFit/>
          </a:bodyPr>
          <a:lstStyle>
            <a:lvl1pPr marL="0" indent="0">
              <a:buNone/>
              <a:defRPr sz="2000" b="1" cap="none" baseline="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16" name="Slide Number Placeholder 15">
            <a:extLst>
              <a:ext uri="{FF2B5EF4-FFF2-40B4-BE49-F238E27FC236}">
                <a16:creationId xmlns:a16="http://schemas.microsoft.com/office/drawing/2014/main" id="{4DC0623D-42A1-41B3-B5F9-CBD1B7199F82}"/>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CE94C612-F8D8-4995-B952-13894185BB74}"/>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9" name="Espace réservé du pied de page 4">
            <a:extLst>
              <a:ext uri="{FF2B5EF4-FFF2-40B4-BE49-F238E27FC236}">
                <a16:creationId xmlns:a16="http://schemas.microsoft.com/office/drawing/2014/main" id="{7AE34A6E-E6F7-4F88-A4FA-58C3B6748C26}"/>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2402468031"/>
      </p:ext>
    </p:extLst>
  </p:cSld>
  <p:clrMapOvr>
    <a:masterClrMapping/>
  </p:clrMapOvr>
  <p:extLst>
    <p:ext uri="{DCECCB84-F9BA-43D5-87BE-67443E8EF086}">
      <p15:sldGuideLst xmlns:p15="http://schemas.microsoft.com/office/powerpoint/2012/main"/>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userDrawn="1">
  <p:cSld name="Divider style 3">
    <p:bg>
      <p:bgPr>
        <a:solidFill>
          <a:schemeClr val="accent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F1C8B4AF-F430-418E-A2A2-405D51AB9A38}"/>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3" name="Forme libre : forme 12">
            <a:extLst>
              <a:ext uri="{FF2B5EF4-FFF2-40B4-BE49-F238E27FC236}">
                <a16:creationId xmlns:a16="http://schemas.microsoft.com/office/drawing/2014/main" id="{F64F9793-BC9C-4454-9F7F-5BB60A70AEE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dirty="0"/>
          </a:p>
        </p:txBody>
      </p:sp>
      <p:sp>
        <p:nvSpPr>
          <p:cNvPr id="14" name="Forme libre : forme 13">
            <a:extLst>
              <a:ext uri="{FF2B5EF4-FFF2-40B4-BE49-F238E27FC236}">
                <a16:creationId xmlns:a16="http://schemas.microsoft.com/office/drawing/2014/main" id="{D42A29F8-8B81-4FB1-8852-D3129D82F2F7}"/>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dirty="0"/>
          </a:p>
        </p:txBody>
      </p:sp>
      <p:sp>
        <p:nvSpPr>
          <p:cNvPr id="12" name="Espace réservé du texte 11">
            <a:extLst>
              <a:ext uri="{FF2B5EF4-FFF2-40B4-BE49-F238E27FC236}">
                <a16:creationId xmlns:a16="http://schemas.microsoft.com/office/drawing/2014/main" id="{EBE94776-9B87-471E-83E1-9924DF80A377}"/>
              </a:ext>
            </a:extLst>
          </p:cNvPr>
          <p:cNvSpPr>
            <a:spLocks noGrp="1"/>
          </p:cNvSpPr>
          <p:nvPr>
            <p:ph type="body" sz="quarter" idx="13" hasCustomPrompt="1"/>
          </p:nvPr>
        </p:nvSpPr>
        <p:spPr>
          <a:xfrm>
            <a:off x="8904312" y="91698"/>
            <a:ext cx="2837315" cy="3107326"/>
          </a:xfrm>
        </p:spPr>
        <p:txBody>
          <a:bodyPr wrap="none">
            <a:spAutoFit/>
          </a:bodyPr>
          <a:lstStyle>
            <a:lvl1pPr marL="0" indent="0" algn="ctr">
              <a:buNone/>
              <a:defRPr sz="19900" b="1">
                <a:solidFill>
                  <a:schemeClr val="bg1"/>
                </a:solidFill>
              </a:defRPr>
            </a:lvl1pPr>
          </a:lstStyle>
          <a:p>
            <a:pPr lvl="0"/>
            <a:r>
              <a:rPr lang="en-GB" dirty="0"/>
              <a:t>00</a:t>
            </a:r>
          </a:p>
        </p:txBody>
      </p:sp>
      <p:sp>
        <p:nvSpPr>
          <p:cNvPr id="15" name="Title 1">
            <a:extLst>
              <a:ext uri="{FF2B5EF4-FFF2-40B4-BE49-F238E27FC236}">
                <a16:creationId xmlns:a16="http://schemas.microsoft.com/office/drawing/2014/main" id="{6C4BB860-E9E5-4315-9166-BE3A6F99D541}"/>
              </a:ext>
            </a:extLst>
          </p:cNvPr>
          <p:cNvSpPr>
            <a:spLocks noGrp="1"/>
          </p:cNvSpPr>
          <p:nvPr>
            <p:ph type="title" hasCustomPrompt="1"/>
          </p:nvPr>
        </p:nvSpPr>
        <p:spPr>
          <a:xfrm>
            <a:off x="450000" y="450000"/>
            <a:ext cx="7422765" cy="830997"/>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title</a:t>
            </a:r>
          </a:p>
        </p:txBody>
      </p:sp>
      <p:sp>
        <p:nvSpPr>
          <p:cNvPr id="19" name="Espace réservé du texte 2">
            <a:extLst>
              <a:ext uri="{FF2B5EF4-FFF2-40B4-BE49-F238E27FC236}">
                <a16:creationId xmlns:a16="http://schemas.microsoft.com/office/drawing/2014/main" id="{9D0DDBF5-15A9-48AF-8154-A223158BFEC2}"/>
              </a:ext>
            </a:extLst>
          </p:cNvPr>
          <p:cNvSpPr>
            <a:spLocks noGrp="1"/>
          </p:cNvSpPr>
          <p:nvPr>
            <p:ph type="body" idx="1" hasCustomPrompt="1"/>
          </p:nvPr>
        </p:nvSpPr>
        <p:spPr>
          <a:xfrm>
            <a:off x="452215" y="2816932"/>
            <a:ext cx="5508848"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24" name="Slide Number Placeholder 15">
            <a:extLst>
              <a:ext uri="{FF2B5EF4-FFF2-40B4-BE49-F238E27FC236}">
                <a16:creationId xmlns:a16="http://schemas.microsoft.com/office/drawing/2014/main" id="{BEE29679-29E2-4E78-A343-F2D4279C1984}"/>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449439F3-FF8F-432B-A929-CF669DAC7839}"/>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10" name="Espace réservé du pied de page 4">
            <a:extLst>
              <a:ext uri="{FF2B5EF4-FFF2-40B4-BE49-F238E27FC236}">
                <a16:creationId xmlns:a16="http://schemas.microsoft.com/office/drawing/2014/main" id="{E3A80F33-7DB3-49CF-B9CE-6D38ABE37478}"/>
              </a:ext>
            </a:extLst>
          </p:cNvPr>
          <p:cNvSpPr txBox="1">
            <a:spLocks/>
          </p:cNvSpPr>
          <p:nvPr userDrawn="1"/>
        </p:nvSpPr>
        <p:spPr>
          <a:xfrm>
            <a:off x="817200" y="6399123"/>
            <a:ext cx="3049406"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386586534"/>
      </p:ext>
    </p:extLst>
  </p:cSld>
  <p:clrMapOvr>
    <a:masterClrMapping/>
  </p:clrMapOvr>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white_Clear">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4" name="Text Placeholder 3">
            <a:extLst>
              <a:ext uri="{FF2B5EF4-FFF2-40B4-BE49-F238E27FC236}">
                <a16:creationId xmlns:a16="http://schemas.microsoft.com/office/drawing/2014/main" id="{D0B2F92C-06FA-488D-8B64-E2B929FF4065}"/>
              </a:ext>
            </a:extLst>
          </p:cNvPr>
          <p:cNvSpPr>
            <a:spLocks noGrp="1"/>
          </p:cNvSpPr>
          <p:nvPr>
            <p:ph type="body" sz="quarter" idx="10" hasCustomPrompt="1"/>
          </p:nvPr>
        </p:nvSpPr>
        <p:spPr>
          <a:xfrm>
            <a:off x="449998" y="5666055"/>
            <a:ext cx="11299089" cy="287338"/>
          </a:xfrm>
        </p:spPr>
        <p:txBody>
          <a:bodyPr anchor="t"/>
          <a:lstStyle>
            <a:lvl1pPr algn="l">
              <a:defRPr sz="1400" i="1"/>
            </a:lvl1pPr>
          </a:lstStyle>
          <a:p>
            <a:pPr lvl="0"/>
            <a:r>
              <a:rPr lang="en-US" dirty="0"/>
              <a:t>Base and source:</a:t>
            </a:r>
          </a:p>
        </p:txBody>
      </p:sp>
      <p:pic>
        <p:nvPicPr>
          <p:cNvPr id="5" name="Picture 4">
            <a:extLst>
              <a:ext uri="{FF2B5EF4-FFF2-40B4-BE49-F238E27FC236}">
                <a16:creationId xmlns:a16="http://schemas.microsoft.com/office/drawing/2014/main" id="{ED716E25-2D49-4901-9BA9-F1F74168241D}"/>
              </a:ext>
            </a:extLst>
          </p:cNvPr>
          <p:cNvPicPr>
            <a:picLocks noChangeAspect="1" noChangeArrowheads="1"/>
          </p:cNvPicPr>
          <p:nvPr userDrawn="1"/>
        </p:nvPicPr>
        <p:blipFill>
          <a:blip r:embed="rId2" cstate="email">
            <a:extLst>
              <a:ext uri="{28A0092B-C50C-407E-A947-70E740481C1C}">
                <a14:useLocalDpi xmlns:a14="http://schemas.microsoft.com/office/drawing/2010/main"/>
              </a:ext>
            </a:extLst>
          </a:blip>
          <a:srcRect b="788"/>
          <a:stretch>
            <a:fillRect/>
          </a:stretch>
        </p:blipFill>
        <p:spPr bwMode="auto">
          <a:xfrm>
            <a:off x="9940794" y="441325"/>
            <a:ext cx="1808294" cy="282603"/>
          </a:xfrm>
          <a:custGeom>
            <a:avLst/>
            <a:gdLst>
              <a:gd name="connsiteX0" fmla="*/ 199697 w 3005138"/>
              <a:gd name="connsiteY0" fmla="*/ 0 h 469647"/>
              <a:gd name="connsiteX1" fmla="*/ 2805441 w 3005138"/>
              <a:gd name="connsiteY1" fmla="*/ 0 h 469647"/>
              <a:gd name="connsiteX2" fmla="*/ 2816151 w 3005138"/>
              <a:gd name="connsiteY2" fmla="*/ 1080 h 469647"/>
              <a:gd name="connsiteX3" fmla="*/ 3005138 w 3005138"/>
              <a:gd name="connsiteY3" fmla="*/ 232959 h 469647"/>
              <a:gd name="connsiteX4" fmla="*/ 2768450 w 3005138"/>
              <a:gd name="connsiteY4" fmla="*/ 469647 h 469647"/>
              <a:gd name="connsiteX5" fmla="*/ 236688 w 3005138"/>
              <a:gd name="connsiteY5" fmla="*/ 469647 h 469647"/>
              <a:gd name="connsiteX6" fmla="*/ 0 w 3005138"/>
              <a:gd name="connsiteY6" fmla="*/ 232959 h 469647"/>
              <a:gd name="connsiteX7" fmla="*/ 188987 w 3005138"/>
              <a:gd name="connsiteY7" fmla="*/ 1080 h 4696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05138" h="469647">
                <a:moveTo>
                  <a:pt x="199697" y="0"/>
                </a:moveTo>
                <a:lnTo>
                  <a:pt x="2805441" y="0"/>
                </a:lnTo>
                <a:lnTo>
                  <a:pt x="2816151" y="1080"/>
                </a:lnTo>
                <a:cubicBezTo>
                  <a:pt x="2924005" y="23150"/>
                  <a:pt x="3005138" y="118580"/>
                  <a:pt x="3005138" y="232959"/>
                </a:cubicBezTo>
                <a:cubicBezTo>
                  <a:pt x="3005138" y="363678"/>
                  <a:pt x="2899169" y="469647"/>
                  <a:pt x="2768450" y="469647"/>
                </a:cubicBezTo>
                <a:lnTo>
                  <a:pt x="236688" y="469647"/>
                </a:lnTo>
                <a:cubicBezTo>
                  <a:pt x="105969" y="469647"/>
                  <a:pt x="0" y="363678"/>
                  <a:pt x="0" y="232959"/>
                </a:cubicBezTo>
                <a:cubicBezTo>
                  <a:pt x="0" y="118580"/>
                  <a:pt x="81133" y="23150"/>
                  <a:pt x="188987" y="1080"/>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93695246"/>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col_clear">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11730F1E-C38F-43FB-AF5A-287E0AA31E4C}"/>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9" name="Slide Number Placeholder 15">
            <a:extLst>
              <a:ext uri="{FF2B5EF4-FFF2-40B4-BE49-F238E27FC236}">
                <a16:creationId xmlns:a16="http://schemas.microsoft.com/office/drawing/2014/main" id="{08840428-B260-4958-A149-63C86CC793A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sp>
        <p:nvSpPr>
          <p:cNvPr id="6" name="Title 5">
            <a:extLst>
              <a:ext uri="{FF2B5EF4-FFF2-40B4-BE49-F238E27FC236}">
                <a16:creationId xmlns:a16="http://schemas.microsoft.com/office/drawing/2014/main" id="{820744D4-4F37-4496-8C6E-073984E812BE}"/>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pic>
        <p:nvPicPr>
          <p:cNvPr id="12" name="Picture 11">
            <a:extLst>
              <a:ext uri="{FF2B5EF4-FFF2-40B4-BE49-F238E27FC236}">
                <a16:creationId xmlns:a16="http://schemas.microsoft.com/office/drawing/2014/main" id="{87BB07CD-2CDE-4607-8552-35BEFAEB8458}"/>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9872650F-E709-4BEC-9457-0A529F1DCCB9}"/>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
        <p:nvSpPr>
          <p:cNvPr id="10" name="Text Placeholder 3">
            <a:extLst>
              <a:ext uri="{FF2B5EF4-FFF2-40B4-BE49-F238E27FC236}">
                <a16:creationId xmlns:a16="http://schemas.microsoft.com/office/drawing/2014/main" id="{DEACAF23-7872-4DD8-95F6-F1AEAED117B8}"/>
              </a:ext>
            </a:extLst>
          </p:cNvPr>
          <p:cNvSpPr>
            <a:spLocks noGrp="1"/>
          </p:cNvSpPr>
          <p:nvPr>
            <p:ph type="body" sz="quarter" idx="10" hasCustomPrompt="1"/>
          </p:nvPr>
        </p:nvSpPr>
        <p:spPr>
          <a:xfrm>
            <a:off x="449998" y="5666055"/>
            <a:ext cx="11299089" cy="287338"/>
          </a:xfrm>
        </p:spPr>
        <p:txBody>
          <a:bodyPr anchor="t"/>
          <a:lstStyle>
            <a:lvl1pPr algn="l">
              <a:defRPr sz="1400" i="1">
                <a:solidFill>
                  <a:schemeClr val="bg1"/>
                </a:solidFill>
              </a:defRPr>
            </a:lvl1pPr>
          </a:lstStyle>
          <a:p>
            <a:pPr lvl="0"/>
            <a:r>
              <a:rPr lang="en-US" dirty="0"/>
              <a:t>Base and source:</a:t>
            </a:r>
          </a:p>
        </p:txBody>
      </p:sp>
    </p:spTree>
    <p:extLst>
      <p:ext uri="{BB962C8B-B14F-4D97-AF65-F5344CB8AC3E}">
        <p14:creationId xmlns:p14="http://schemas.microsoft.com/office/powerpoint/2010/main" val="2726800623"/>
      </p:ext>
    </p:extLst>
  </p:cSld>
  <p:clrMapOvr>
    <a:masterClrMapping/>
  </p:clrMapOvr>
  <p:extLst>
    <p:ext uri="{DCECCB84-F9BA-43D5-87BE-67443E8EF086}">
      <p15:sldGuideLst xmlns:p15="http://schemas.microsoft.com/office/powerpoint/2012/main"/>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white_standard_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1088"/>
            <a:ext cx="11274425" cy="3597275"/>
          </a:xfrm>
        </p:spPr>
        <p:txBody>
          <a:bodyPr numCol="1" spcCol="306000">
            <a:noAutofit/>
          </a:bodyPr>
          <a:lstStyle>
            <a:lvl1pPr>
              <a:spcBef>
                <a:spcPts val="400"/>
              </a:spcBef>
              <a:defRPr sz="2400" b="0">
                <a:solidFill>
                  <a:schemeClr val="tx1"/>
                </a:solidFill>
              </a:defRPr>
            </a:lvl1pPr>
            <a:lvl2pPr>
              <a:spcBef>
                <a:spcPts val="400"/>
              </a:spcBef>
              <a:defRPr sz="2400" b="0">
                <a:solidFill>
                  <a:schemeClr val="tx1"/>
                </a:solidFill>
              </a:defRPr>
            </a:lvl2pPr>
            <a:lvl3pPr>
              <a:spcBef>
                <a:spcPts val="400"/>
              </a:spcBef>
              <a:defRPr sz="2400" b="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7" name="Slide Number Placeholder 6">
            <a:extLst>
              <a:ext uri="{FF2B5EF4-FFF2-40B4-BE49-F238E27FC236}">
                <a16:creationId xmlns:a16="http://schemas.microsoft.com/office/drawing/2014/main" id="{70BF0EA7-F970-4346-8D0E-569AE4CD2158}"/>
              </a:ext>
            </a:extLst>
          </p:cNvPr>
          <p:cNvSpPr>
            <a:spLocks noGrp="1"/>
          </p:cNvSpPr>
          <p:nvPr>
            <p:ph type="sldNum" sz="quarter" idx="19"/>
          </p:nvPr>
        </p:nvSpPr>
        <p:spPr/>
        <p:txBody>
          <a:bodyPr/>
          <a:lstStyle/>
          <a:p>
            <a:fld id="{D61AABEC-672F-4B68-B914-690DA978312C}" type="slidenum">
              <a:rPr lang="en-GB" smtClean="0"/>
              <a:pPr/>
              <a:t>‹#›</a:t>
            </a:fld>
            <a:r>
              <a:rPr lang="en-GB" dirty="0"/>
              <a:t>  </a:t>
            </a:r>
          </a:p>
        </p:txBody>
      </p:sp>
      <p:sp>
        <p:nvSpPr>
          <p:cNvPr id="11" name="Title 10">
            <a:extLst>
              <a:ext uri="{FF2B5EF4-FFF2-40B4-BE49-F238E27FC236}">
                <a16:creationId xmlns:a16="http://schemas.microsoft.com/office/drawing/2014/main" id="{6D49A11C-7499-4B43-87FD-7D1C3BC91289}"/>
              </a:ext>
            </a:extLst>
          </p:cNvPr>
          <p:cNvSpPr>
            <a:spLocks noGrp="1"/>
          </p:cNvSpPr>
          <p:nvPr>
            <p:ph type="title" hasCustomPrompt="1"/>
          </p:nvPr>
        </p:nvSpPr>
        <p:spPr>
          <a:xfrm>
            <a:off x="450000" y="397170"/>
            <a:ext cx="9341700" cy="775597"/>
          </a:xfrm>
        </p:spPr>
        <p:txBody>
          <a:bodyPr/>
          <a:lstStyle>
            <a:lvl1pPr>
              <a:defRPr/>
            </a:lvl1pPr>
          </a:lstStyle>
          <a:p>
            <a:r>
              <a:rPr lang="en-US" dirty="0"/>
              <a:t>Insert title here</a:t>
            </a:r>
            <a:endParaRPr lang="en-GB" dirty="0"/>
          </a:p>
        </p:txBody>
      </p:sp>
      <p:sp>
        <p:nvSpPr>
          <p:cNvPr id="8" name="Text Placeholder 5">
            <a:extLst>
              <a:ext uri="{FF2B5EF4-FFF2-40B4-BE49-F238E27FC236}">
                <a16:creationId xmlns:a16="http://schemas.microsoft.com/office/drawing/2014/main" id="{5B2C0299-5085-4715-B1F5-50E3BBA8C58B}"/>
              </a:ext>
            </a:extLst>
          </p:cNvPr>
          <p:cNvSpPr>
            <a:spLocks noGrp="1"/>
          </p:cNvSpPr>
          <p:nvPr>
            <p:ph type="body" sz="quarter" idx="15" hasCustomPrompt="1"/>
          </p:nvPr>
        </p:nvSpPr>
        <p:spPr>
          <a:xfrm>
            <a:off x="450001"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9" name="Picture 8">
            <a:extLst>
              <a:ext uri="{FF2B5EF4-FFF2-40B4-BE49-F238E27FC236}">
                <a16:creationId xmlns:a16="http://schemas.microsoft.com/office/drawing/2014/main" id="{3399B105-AEAF-40AD-8E80-F508355F3C1A}"/>
              </a:ext>
            </a:extLst>
          </p:cNvPr>
          <p:cNvPicPr>
            <a:picLocks noChangeAspect="1" noChangeArrowheads="1"/>
          </p:cNvPicPr>
          <p:nvPr userDrawn="1"/>
        </p:nvPicPr>
        <p:blipFill>
          <a:blip r:embed="rId2" cstate="email">
            <a:extLst>
              <a:ext uri="{28A0092B-C50C-407E-A947-70E740481C1C}">
                <a14:useLocalDpi xmlns:a14="http://schemas.microsoft.com/office/drawing/2010/main"/>
              </a:ext>
            </a:extLst>
          </a:blip>
          <a:srcRect b="788"/>
          <a:stretch>
            <a:fillRect/>
          </a:stretch>
        </p:blipFill>
        <p:spPr bwMode="auto">
          <a:xfrm>
            <a:off x="9940794" y="441325"/>
            <a:ext cx="1808294" cy="282603"/>
          </a:xfrm>
          <a:custGeom>
            <a:avLst/>
            <a:gdLst>
              <a:gd name="connsiteX0" fmla="*/ 199697 w 3005138"/>
              <a:gd name="connsiteY0" fmla="*/ 0 h 469647"/>
              <a:gd name="connsiteX1" fmla="*/ 2805441 w 3005138"/>
              <a:gd name="connsiteY1" fmla="*/ 0 h 469647"/>
              <a:gd name="connsiteX2" fmla="*/ 2816151 w 3005138"/>
              <a:gd name="connsiteY2" fmla="*/ 1080 h 469647"/>
              <a:gd name="connsiteX3" fmla="*/ 3005138 w 3005138"/>
              <a:gd name="connsiteY3" fmla="*/ 232959 h 469647"/>
              <a:gd name="connsiteX4" fmla="*/ 2768450 w 3005138"/>
              <a:gd name="connsiteY4" fmla="*/ 469647 h 469647"/>
              <a:gd name="connsiteX5" fmla="*/ 236688 w 3005138"/>
              <a:gd name="connsiteY5" fmla="*/ 469647 h 469647"/>
              <a:gd name="connsiteX6" fmla="*/ 0 w 3005138"/>
              <a:gd name="connsiteY6" fmla="*/ 232959 h 469647"/>
              <a:gd name="connsiteX7" fmla="*/ 188987 w 3005138"/>
              <a:gd name="connsiteY7" fmla="*/ 1080 h 4696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05138" h="469647">
                <a:moveTo>
                  <a:pt x="199697" y="0"/>
                </a:moveTo>
                <a:lnTo>
                  <a:pt x="2805441" y="0"/>
                </a:lnTo>
                <a:lnTo>
                  <a:pt x="2816151" y="1080"/>
                </a:lnTo>
                <a:cubicBezTo>
                  <a:pt x="2924005" y="23150"/>
                  <a:pt x="3005138" y="118580"/>
                  <a:pt x="3005138" y="232959"/>
                </a:cubicBezTo>
                <a:cubicBezTo>
                  <a:pt x="3005138" y="363678"/>
                  <a:pt x="2899169" y="469647"/>
                  <a:pt x="2768450" y="469647"/>
                </a:cubicBezTo>
                <a:lnTo>
                  <a:pt x="236688" y="469647"/>
                </a:lnTo>
                <a:cubicBezTo>
                  <a:pt x="105969" y="469647"/>
                  <a:pt x="0" y="363678"/>
                  <a:pt x="0" y="232959"/>
                </a:cubicBezTo>
                <a:cubicBezTo>
                  <a:pt x="0" y="118580"/>
                  <a:pt x="81133" y="23150"/>
                  <a:pt x="188987" y="1080"/>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81600331"/>
      </p:ext>
    </p:extLst>
  </p:cSld>
  <p:clrMapOvr>
    <a:masterClrMapping/>
  </p:clrMapOvr>
  <p:extLst>
    <p:ext uri="{DCECCB84-F9BA-43D5-87BE-67443E8EF086}">
      <p15:sldGuideLst xmlns:p15="http://schemas.microsoft.com/office/powerpoint/2012/main"/>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userDrawn="1">
  <p:cSld name="dark_standard_conten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72BC266A-4226-44C8-8505-035BA59F6BF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1088"/>
            <a:ext cx="11274425" cy="3597275"/>
          </a:xfrm>
        </p:spPr>
        <p:txBody>
          <a:bodyPr numCol="1" spcCol="306000">
            <a:noAutofit/>
          </a:bodyPr>
          <a:lstStyle>
            <a:lvl1pPr>
              <a:spcBef>
                <a:spcPts val="400"/>
              </a:spcBef>
              <a:defRPr sz="2400" b="0">
                <a:solidFill>
                  <a:schemeClr val="bg1"/>
                </a:solidFill>
              </a:defRPr>
            </a:lvl1pPr>
            <a:lvl2pPr>
              <a:spcBef>
                <a:spcPts val="400"/>
              </a:spcBef>
              <a:defRPr sz="2400" b="0">
                <a:solidFill>
                  <a:schemeClr val="bg1"/>
                </a:solidFill>
              </a:defRPr>
            </a:lvl2pPr>
            <a:lvl3pPr>
              <a:spcBef>
                <a:spcPts val="400"/>
              </a:spcBef>
              <a:defRPr sz="2400" b="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7" name="Slide Number Placeholder 6">
            <a:extLst>
              <a:ext uri="{FF2B5EF4-FFF2-40B4-BE49-F238E27FC236}">
                <a16:creationId xmlns:a16="http://schemas.microsoft.com/office/drawing/2014/main" id="{70BF0EA7-F970-4346-8D0E-569AE4CD2158}"/>
              </a:ext>
            </a:extLst>
          </p:cNvPr>
          <p:cNvSpPr>
            <a:spLocks noGrp="1"/>
          </p:cNvSpPr>
          <p:nvPr>
            <p:ph type="sldNum" sz="quarter" idx="19"/>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11" name="Title 10">
            <a:extLst>
              <a:ext uri="{FF2B5EF4-FFF2-40B4-BE49-F238E27FC236}">
                <a16:creationId xmlns:a16="http://schemas.microsoft.com/office/drawing/2014/main" id="{6D49A11C-7499-4B43-87FD-7D1C3BC91289}"/>
              </a:ext>
            </a:extLst>
          </p:cNvPr>
          <p:cNvSpPr>
            <a:spLocks noGrp="1"/>
          </p:cNvSpPr>
          <p:nvPr>
            <p:ph type="title" hasCustomPrompt="1"/>
          </p:nvPr>
        </p:nvSpPr>
        <p:spPr>
          <a:xfrm>
            <a:off x="450000" y="397170"/>
            <a:ext cx="9341700" cy="775597"/>
          </a:xfrm>
        </p:spPr>
        <p:txBody>
          <a:bodyPr/>
          <a:lstStyle>
            <a:lvl1pPr>
              <a:defRPr>
                <a:solidFill>
                  <a:schemeClr val="bg1"/>
                </a:solidFill>
              </a:defRPr>
            </a:lvl1pPr>
          </a:lstStyle>
          <a:p>
            <a:r>
              <a:rPr lang="en-US" dirty="0"/>
              <a:t>Insert title here</a:t>
            </a:r>
            <a:endParaRPr lang="en-GB" dirty="0"/>
          </a:p>
        </p:txBody>
      </p:sp>
      <p:sp>
        <p:nvSpPr>
          <p:cNvPr id="8" name="Text Placeholder 5">
            <a:extLst>
              <a:ext uri="{FF2B5EF4-FFF2-40B4-BE49-F238E27FC236}">
                <a16:creationId xmlns:a16="http://schemas.microsoft.com/office/drawing/2014/main" id="{5B2C0299-5085-4715-B1F5-50E3BBA8C58B}"/>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6" name="Picture 5">
            <a:extLst>
              <a:ext uri="{FF2B5EF4-FFF2-40B4-BE49-F238E27FC236}">
                <a16:creationId xmlns:a16="http://schemas.microsoft.com/office/drawing/2014/main" id="{F9C4386B-E985-478A-B2E9-8F0C6454983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4D858B38-B85F-4966-8228-5E1C91D36FAF}"/>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1302443297"/>
      </p:ext>
    </p:extLst>
  </p:cSld>
  <p:clrMapOvr>
    <a:masterClrMapping/>
  </p:clrMapOvr>
  <p:extLst>
    <p:ext uri="{DCECCB84-F9BA-43D5-87BE-67443E8EF086}">
      <p15:sldGuideLst xmlns:p15="http://schemas.microsoft.com/office/powerpoint/2012/main"/>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white_text_wide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48133"/>
            <a:ext cx="7403642" cy="3600189"/>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47686"/>
            <a:ext cx="3524250" cy="3600677"/>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076000733"/>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userDrawn="1">
  <p:cSld name="col_text_wide_image_righ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73BC4D37-E586-43AC-A93C-27498263271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48134"/>
            <a:ext cx="7403642" cy="3585714"/>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47686"/>
            <a:ext cx="3524250" cy="358620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0" name="Picture 9">
            <a:extLst>
              <a:ext uri="{FF2B5EF4-FFF2-40B4-BE49-F238E27FC236}">
                <a16:creationId xmlns:a16="http://schemas.microsoft.com/office/drawing/2014/main" id="{14A16A2C-737A-46DB-BB14-9BC354D31219}"/>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FAC3629F-FEC8-46FB-8B66-F8B62678469F}"/>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72582928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white_text_wide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7403642" cy="3566666"/>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773238"/>
            <a:ext cx="3524250" cy="4144712"/>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0" name="Text Placeholder 5">
            <a:extLst>
              <a:ext uri="{FF2B5EF4-FFF2-40B4-BE49-F238E27FC236}">
                <a16:creationId xmlns:a16="http://schemas.microsoft.com/office/drawing/2014/main" id="{F049A30E-4423-4DED-9B27-6A1009A76E7A}"/>
              </a:ext>
            </a:extLst>
          </p:cNvPr>
          <p:cNvSpPr>
            <a:spLocks noGrp="1"/>
          </p:cNvSpPr>
          <p:nvPr>
            <p:ph type="body" sz="quarter" idx="15" hasCustomPrompt="1"/>
          </p:nvPr>
        </p:nvSpPr>
        <p:spPr>
          <a:xfrm>
            <a:off x="4310800" y="1698980"/>
            <a:ext cx="740364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69072136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reserve="1" userDrawn="1">
  <p:cSld name="col_text_wide_image_lef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D82B7F90-7B62-4924-9538-8BF5F996298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7403642" cy="3566666"/>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773238"/>
            <a:ext cx="3524250" cy="4144712"/>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0" name="Text Placeholder 5">
            <a:extLst>
              <a:ext uri="{FF2B5EF4-FFF2-40B4-BE49-F238E27FC236}">
                <a16:creationId xmlns:a16="http://schemas.microsoft.com/office/drawing/2014/main" id="{F049A30E-4423-4DED-9B27-6A1009A76E7A}"/>
              </a:ext>
            </a:extLst>
          </p:cNvPr>
          <p:cNvSpPr>
            <a:spLocks noGrp="1"/>
          </p:cNvSpPr>
          <p:nvPr>
            <p:ph type="body" sz="quarter" idx="15" hasCustomPrompt="1"/>
          </p:nvPr>
        </p:nvSpPr>
        <p:spPr>
          <a:xfrm>
            <a:off x="4310800" y="1698980"/>
            <a:ext cx="7428535"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1" name="Picture 10">
            <a:extLst>
              <a:ext uri="{FF2B5EF4-FFF2-40B4-BE49-F238E27FC236}">
                <a16:creationId xmlns:a16="http://schemas.microsoft.com/office/drawing/2014/main" id="{0355D808-8EC9-453D-A835-2FE2CEFB36B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291F5A5E-1020-4082-A263-DAA0C057C5E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968751681"/>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white_diagram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02612" y="2354400"/>
            <a:ext cx="3535115" cy="3593963"/>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6" name="Content Placeholder 5">
            <a:extLst>
              <a:ext uri="{FF2B5EF4-FFF2-40B4-BE49-F238E27FC236}">
                <a16:creationId xmlns:a16="http://schemas.microsoft.com/office/drawing/2014/main" id="{675ABD26-27A1-49BA-B8BB-4F8938E75476}"/>
              </a:ext>
            </a:extLst>
          </p:cNvPr>
          <p:cNvSpPr>
            <a:spLocks noGrp="1"/>
          </p:cNvSpPr>
          <p:nvPr>
            <p:ph sz="quarter" idx="19" hasCustomPrompt="1"/>
          </p:nvPr>
        </p:nvSpPr>
        <p:spPr>
          <a:xfrm>
            <a:off x="450000" y="2354400"/>
            <a:ext cx="7419975" cy="3593963"/>
          </a:xfrm>
          <a:solidFill>
            <a:srgbClr val="E8E8E8"/>
          </a:solidFill>
        </p:spPr>
        <p:txBody>
          <a:bodyPr/>
          <a:lstStyle>
            <a:lvl1pPr>
              <a:defRPr/>
            </a:lvl1pPr>
          </a:lstStyle>
          <a:p>
            <a:pPr lvl="0"/>
            <a:r>
              <a:rPr lang="en-US" dirty="0"/>
              <a:t>Insert diagram or visual content here</a:t>
            </a:r>
          </a:p>
        </p:txBody>
      </p:sp>
      <p:sp>
        <p:nvSpPr>
          <p:cNvPr id="5" name="Title 4">
            <a:extLst>
              <a:ext uri="{FF2B5EF4-FFF2-40B4-BE49-F238E27FC236}">
                <a16:creationId xmlns:a16="http://schemas.microsoft.com/office/drawing/2014/main" id="{3C789C5D-08E7-4665-B3A8-8305CB4DF9FB}"/>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BF2DD637-BBA1-47D0-B4B8-B7E7A6A2DF1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214779F8-7666-4873-B073-75132273EAD7}"/>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270305466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userDrawn="1">
  <p:cSld name="col_diagram_lef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2D7DE5C1-AF1B-41DD-AC50-60E09A5F0837}"/>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02612" y="2354400"/>
            <a:ext cx="3535115" cy="3593963"/>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6" name="Content Placeholder 5">
            <a:extLst>
              <a:ext uri="{FF2B5EF4-FFF2-40B4-BE49-F238E27FC236}">
                <a16:creationId xmlns:a16="http://schemas.microsoft.com/office/drawing/2014/main" id="{675ABD26-27A1-49BA-B8BB-4F8938E75476}"/>
              </a:ext>
            </a:extLst>
          </p:cNvPr>
          <p:cNvSpPr>
            <a:spLocks noGrp="1"/>
          </p:cNvSpPr>
          <p:nvPr>
            <p:ph sz="quarter" idx="19" hasCustomPrompt="1"/>
          </p:nvPr>
        </p:nvSpPr>
        <p:spPr>
          <a:xfrm>
            <a:off x="450000" y="2354400"/>
            <a:ext cx="7419975" cy="3593963"/>
          </a:xfrm>
          <a:solidFill>
            <a:srgbClr val="E8E8E8"/>
          </a:solidFill>
        </p:spPr>
        <p:txBody>
          <a:bodyPr/>
          <a:lstStyle>
            <a:lvl1pPr>
              <a:defRPr/>
            </a:lvl1pPr>
          </a:lstStyle>
          <a:p>
            <a:pPr lvl="0"/>
            <a:r>
              <a:rPr lang="en-US" dirty="0"/>
              <a:t>Insert diagram or visual content here</a:t>
            </a:r>
          </a:p>
        </p:txBody>
      </p:sp>
      <p:sp>
        <p:nvSpPr>
          <p:cNvPr id="5" name="Title 4">
            <a:extLst>
              <a:ext uri="{FF2B5EF4-FFF2-40B4-BE49-F238E27FC236}">
                <a16:creationId xmlns:a16="http://schemas.microsoft.com/office/drawing/2014/main" id="{3C789C5D-08E7-4665-B3A8-8305CB4DF9FB}"/>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BF2DD637-BBA1-47D0-B4B8-B7E7A6A2DF1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214779F8-7666-4873-B073-75132273EAD7}"/>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8" name="Picture 7">
            <a:extLst>
              <a:ext uri="{FF2B5EF4-FFF2-40B4-BE49-F238E27FC236}">
                <a16:creationId xmlns:a16="http://schemas.microsoft.com/office/drawing/2014/main" id="{322CD0E1-B019-4241-A9B3-5DA9196FEF75}"/>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DE4895E2-0B71-40ED-B770-01633DAEA7FC}"/>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2085436799"/>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white_diagram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19489" cy="3593477"/>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Content Placeholder 7">
            <a:extLst>
              <a:ext uri="{FF2B5EF4-FFF2-40B4-BE49-F238E27FC236}">
                <a16:creationId xmlns:a16="http://schemas.microsoft.com/office/drawing/2014/main" id="{08D894DB-FF91-4B8E-8C44-72A8DC9940DE}"/>
              </a:ext>
            </a:extLst>
          </p:cNvPr>
          <p:cNvSpPr>
            <a:spLocks noGrp="1"/>
          </p:cNvSpPr>
          <p:nvPr>
            <p:ph sz="quarter" idx="19" hasCustomPrompt="1"/>
          </p:nvPr>
        </p:nvSpPr>
        <p:spPr>
          <a:xfrm>
            <a:off x="4349246" y="2354399"/>
            <a:ext cx="7416800" cy="3593963"/>
          </a:xfrm>
          <a:solidFill>
            <a:srgbClr val="E8E8E8"/>
          </a:solidFill>
        </p:spPr>
        <p:txBody>
          <a:bodyPr/>
          <a:lstStyle>
            <a:lvl1pPr>
              <a:defRPr sz="2000"/>
            </a:lvl1pPr>
            <a:lvl2pPr>
              <a:defRPr sz="1200"/>
            </a:lvl2pPr>
            <a:lvl3pPr>
              <a:defRPr sz="1200"/>
            </a:lvl3pPr>
            <a:lvl4pPr>
              <a:defRPr sz="1200"/>
            </a:lvl4pPr>
            <a:lvl5pPr>
              <a:defRPr sz="1200"/>
            </a:lvl5pPr>
          </a:lstStyle>
          <a:p>
            <a:pPr lvl="0"/>
            <a:r>
              <a:rPr lang="en-US" dirty="0"/>
              <a:t>Insert diagram or visual content here</a:t>
            </a:r>
          </a:p>
        </p:txBody>
      </p:sp>
      <p:sp>
        <p:nvSpPr>
          <p:cNvPr id="13" name="Slide Number Placeholder 12">
            <a:extLst>
              <a:ext uri="{FF2B5EF4-FFF2-40B4-BE49-F238E27FC236}">
                <a16:creationId xmlns:a16="http://schemas.microsoft.com/office/drawing/2014/main" id="{1B292489-1F70-4A53-A48A-28BCC1263BF1}"/>
              </a:ext>
            </a:extLst>
          </p:cNvPr>
          <p:cNvSpPr>
            <a:spLocks noGrp="1"/>
          </p:cNvSpPr>
          <p:nvPr>
            <p:ph type="sldNum" sz="quarter" idx="20"/>
          </p:nvPr>
        </p:nvSpPr>
        <p:spPr/>
        <p:txBody>
          <a:bodyPr/>
          <a:lstStyle/>
          <a:p>
            <a:fld id="{D61AABEC-672F-4B68-B914-690DA978312C}" type="slidenum">
              <a:rPr lang="en-GB" smtClean="0"/>
              <a:pPr/>
              <a:t>‹#›</a:t>
            </a:fld>
            <a:r>
              <a:rPr lang="en-GB" dirty="0"/>
              <a:t> </a:t>
            </a:r>
          </a:p>
        </p:txBody>
      </p:sp>
      <p:sp>
        <p:nvSpPr>
          <p:cNvPr id="5" name="Title 4">
            <a:extLst>
              <a:ext uri="{FF2B5EF4-FFF2-40B4-BE49-F238E27FC236}">
                <a16:creationId xmlns:a16="http://schemas.microsoft.com/office/drawing/2014/main" id="{4E7DB10B-B766-4A3C-BABF-17B2D91DB2CE}"/>
              </a:ext>
            </a:extLst>
          </p:cNvPr>
          <p:cNvSpPr>
            <a:spLocks noGrp="1"/>
          </p:cNvSpPr>
          <p:nvPr>
            <p:ph type="title"/>
          </p:nvPr>
        </p:nvSpPr>
        <p:spPr/>
        <p:txBody>
          <a:bodyPr/>
          <a:lstStyle/>
          <a:p>
            <a:r>
              <a:rPr lang="en-US"/>
              <a:t>Click to edit Master title style</a:t>
            </a:r>
            <a:endParaRPr lang="en-GB"/>
          </a:p>
        </p:txBody>
      </p:sp>
      <p:sp>
        <p:nvSpPr>
          <p:cNvPr id="7" name="Text Placeholder 5">
            <a:extLst>
              <a:ext uri="{FF2B5EF4-FFF2-40B4-BE49-F238E27FC236}">
                <a16:creationId xmlns:a16="http://schemas.microsoft.com/office/drawing/2014/main" id="{6C3E70FF-9DE6-484B-94D8-968FCFE06812}"/>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1327172364"/>
      </p:ext>
    </p:extLst>
  </p:cSld>
  <p:clrMapOvr>
    <a:masterClrMapping/>
  </p:clrMapOvr>
  <p:extLst>
    <p:ext uri="{DCECCB84-F9BA-43D5-87BE-67443E8EF086}">
      <p15:sldGuideLst xmlns:p15="http://schemas.microsoft.com/office/powerpoint/2012/main"/>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preserve="1" userDrawn="1">
  <p:cSld name="col_diagram_right">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510CF00E-B8E5-4A61-8373-BDA9F4FC5A4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19489" cy="3593477"/>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Content Placeholder 7">
            <a:extLst>
              <a:ext uri="{FF2B5EF4-FFF2-40B4-BE49-F238E27FC236}">
                <a16:creationId xmlns:a16="http://schemas.microsoft.com/office/drawing/2014/main" id="{08D894DB-FF91-4B8E-8C44-72A8DC9940DE}"/>
              </a:ext>
            </a:extLst>
          </p:cNvPr>
          <p:cNvSpPr>
            <a:spLocks noGrp="1"/>
          </p:cNvSpPr>
          <p:nvPr>
            <p:ph sz="quarter" idx="19" hasCustomPrompt="1"/>
          </p:nvPr>
        </p:nvSpPr>
        <p:spPr>
          <a:xfrm>
            <a:off x="4349246" y="2354399"/>
            <a:ext cx="7416800" cy="3593963"/>
          </a:xfrm>
          <a:solidFill>
            <a:srgbClr val="E8E8E8">
              <a:alpha val="30000"/>
            </a:srgbClr>
          </a:solidFill>
        </p:spPr>
        <p:txBody>
          <a:bodyPr/>
          <a:lstStyle>
            <a:lvl1pPr>
              <a:defRPr sz="2400">
                <a:solidFill>
                  <a:schemeClr val="bg1"/>
                </a:solidFill>
              </a:defRPr>
            </a:lvl1pPr>
            <a:lvl2pPr>
              <a:defRPr sz="1200"/>
            </a:lvl2pPr>
            <a:lvl3pPr>
              <a:defRPr sz="1200"/>
            </a:lvl3pPr>
            <a:lvl4pPr>
              <a:defRPr sz="1200"/>
            </a:lvl4pPr>
            <a:lvl5pPr>
              <a:defRPr sz="1200"/>
            </a:lvl5pPr>
          </a:lstStyle>
          <a:p>
            <a:pPr lvl="0"/>
            <a:r>
              <a:rPr lang="en-US" dirty="0"/>
              <a:t>Insert diagram or visual content here</a:t>
            </a:r>
          </a:p>
        </p:txBody>
      </p:sp>
      <p:sp>
        <p:nvSpPr>
          <p:cNvPr id="13" name="Slide Number Placeholder 12">
            <a:extLst>
              <a:ext uri="{FF2B5EF4-FFF2-40B4-BE49-F238E27FC236}">
                <a16:creationId xmlns:a16="http://schemas.microsoft.com/office/drawing/2014/main" id="{1B292489-1F70-4A53-A48A-28BCC1263BF1}"/>
              </a:ext>
            </a:extLst>
          </p:cNvPr>
          <p:cNvSpPr>
            <a:spLocks noGrp="1"/>
          </p:cNvSpPr>
          <p:nvPr>
            <p:ph type="sldNum" sz="quarter" idx="2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Title 4">
            <a:extLst>
              <a:ext uri="{FF2B5EF4-FFF2-40B4-BE49-F238E27FC236}">
                <a16:creationId xmlns:a16="http://schemas.microsoft.com/office/drawing/2014/main" id="{4E7DB10B-B766-4A3C-BABF-17B2D91DB2C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7" name="Text Placeholder 5">
            <a:extLst>
              <a:ext uri="{FF2B5EF4-FFF2-40B4-BE49-F238E27FC236}">
                <a16:creationId xmlns:a16="http://schemas.microsoft.com/office/drawing/2014/main" id="{6C3E70FF-9DE6-484B-94D8-968FCFE06812}"/>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4D7DACFE-7FAD-44E8-8301-B73E26720755}"/>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2FC46610-EA32-4E5C-B33C-3655D2E714F2}"/>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630517628"/>
      </p:ext>
    </p:extLst>
  </p:cSld>
  <p:clrMapOvr>
    <a:masterClrMapping/>
  </p:clrMapOvr>
  <p:extLst>
    <p:ext uri="{DCECCB84-F9BA-43D5-87BE-67443E8EF086}">
      <p15:sldGuideLst xmlns:p15="http://schemas.microsoft.com/office/powerpoint/2012/main"/>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white_wide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1"/>
            <a:ext cx="3533775" cy="3593476"/>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32288" y="2354400"/>
            <a:ext cx="7416799" cy="3593963"/>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29C7B134-C936-4991-A641-BFD3770AA01E}"/>
              </a:ext>
            </a:extLst>
          </p:cNvPr>
          <p:cNvSpPr>
            <a:spLocks noGrp="1"/>
          </p:cNvSpPr>
          <p:nvPr>
            <p:ph type="title"/>
          </p:nvPr>
        </p:nvSpPr>
        <p:spPr/>
        <p:txBody>
          <a:body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EF95DC6B-FECE-4203-ADCD-9D9B4B0B7CCE}"/>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4A8D1FB9-5504-4BEF-AC30-FF158CB8D1E6}"/>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279629893"/>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preserve="1" userDrawn="1">
  <p:cSld name="col_wide_image_righ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13256271-AC0B-48C8-A53B-42701632856C}"/>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1"/>
            <a:ext cx="3533775" cy="3593476"/>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32288" y="2354400"/>
            <a:ext cx="7416799" cy="3593963"/>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29C7B134-C936-4991-A641-BFD3770AA01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F95DC6B-FECE-4203-ADCD-9D9B4B0B7CCE}"/>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4A8D1FB9-5504-4BEF-AC30-FF158CB8D1E6}"/>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1E01F9E0-5263-47EC-B28E-9DC8291C3F42}"/>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1C155C6D-D700-40C9-9985-CD8DD7221E66}"/>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71898881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white_wide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14853" y="2354400"/>
            <a:ext cx="3533775" cy="3593963"/>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7416799"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EDB5E312-8509-47D6-BD23-9B6F43E11C3D}"/>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2A189AF-6D3A-4832-9F8D-FC5D1FEA9E46}"/>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F216D742-CF48-49DD-A4A7-8BBFD14DB71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156068540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preserve="1" userDrawn="1">
  <p:cSld name="col_wide_image_lef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B73DDAED-8211-4036-94F2-5DC40012D7B2}"/>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14853" y="2354400"/>
            <a:ext cx="3533775" cy="3593963"/>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7416799"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EDB5E312-8509-47D6-BD23-9B6F43E11C3D}"/>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2A189AF-6D3A-4832-9F8D-FC5D1FEA9E46}"/>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F216D742-CF48-49DD-A4A7-8BBFD14DB71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A14B1443-F9C9-4372-B2CD-64B7C5D0FCF6}"/>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49CAE67D-B4CC-4953-8304-88E123E42D1B}"/>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287893122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preserve="1" userDrawn="1">
  <p:cSld name="video_layout">
    <p:spTree>
      <p:nvGrpSpPr>
        <p:cNvPr id="1" name=""/>
        <p:cNvGrpSpPr/>
        <p:nvPr/>
      </p:nvGrpSpPr>
      <p:grpSpPr>
        <a:xfrm>
          <a:off x="0" y="0"/>
          <a:ext cx="0" cy="0"/>
          <a:chOff x="0" y="0"/>
          <a:chExt cx="0" cy="0"/>
        </a:xfrm>
      </p:grpSpPr>
      <p:sp>
        <p:nvSpPr>
          <p:cNvPr id="5" name="Media Placeholder 4">
            <a:extLst>
              <a:ext uri="{FF2B5EF4-FFF2-40B4-BE49-F238E27FC236}">
                <a16:creationId xmlns:a16="http://schemas.microsoft.com/office/drawing/2014/main" id="{AE576D4F-2D55-4CDA-9033-543BCC39CA53}"/>
              </a:ext>
            </a:extLst>
          </p:cNvPr>
          <p:cNvSpPr>
            <a:spLocks noGrp="1"/>
          </p:cNvSpPr>
          <p:nvPr>
            <p:ph type="media" sz="quarter" idx="11" hasCustomPrompt="1"/>
          </p:nvPr>
        </p:nvSpPr>
        <p:spPr>
          <a:xfrm>
            <a:off x="0" y="0"/>
            <a:ext cx="12192000" cy="6858000"/>
          </a:xfrm>
          <a:pattFill prst="dashHorz">
            <a:fgClr>
              <a:schemeClr val="bg1">
                <a:lumMod val="75000"/>
              </a:schemeClr>
            </a:fgClr>
            <a:bgClr>
              <a:schemeClr val="bg1"/>
            </a:bgClr>
          </a:pattFill>
        </p:spPr>
        <p:txBody>
          <a:bodyPr/>
          <a:lstStyle>
            <a:lvl1pPr algn="ctr">
              <a:defRPr sz="2800" b="1"/>
            </a:lvl1pPr>
          </a:lstStyle>
          <a:p>
            <a:r>
              <a:rPr lang="en-US" dirty="0"/>
              <a:t>Click icon to add film footage</a:t>
            </a:r>
            <a:endParaRPr lang="en-GB" dirty="0"/>
          </a:p>
        </p:txBody>
      </p:sp>
    </p:spTree>
    <p:extLst>
      <p:ext uri="{BB962C8B-B14F-4D97-AF65-F5344CB8AC3E}">
        <p14:creationId xmlns:p14="http://schemas.microsoft.com/office/powerpoint/2010/main" val="383358728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preserve="1" userDrawn="1">
  <p:cSld name="image_with_statement">
    <p:bg>
      <p:bgPr>
        <a:solidFill>
          <a:schemeClr val="accent1"/>
        </a:solidFill>
        <a:effectLst/>
      </p:bgPr>
    </p:bg>
    <p:spTree>
      <p:nvGrpSpPr>
        <p:cNvPr id="1" name=""/>
        <p:cNvGrpSpPr/>
        <p:nvPr/>
      </p:nvGrpSpPr>
      <p:grpSpPr>
        <a:xfrm>
          <a:off x="0" y="0"/>
          <a:ext cx="0" cy="0"/>
          <a:chOff x="0" y="0"/>
          <a:chExt cx="0" cy="0"/>
        </a:xfrm>
      </p:grpSpPr>
      <p:sp>
        <p:nvSpPr>
          <p:cNvPr id="6" name="Picture Placeholder 4">
            <a:extLst>
              <a:ext uri="{FF2B5EF4-FFF2-40B4-BE49-F238E27FC236}">
                <a16:creationId xmlns:a16="http://schemas.microsoft.com/office/drawing/2014/main" id="{B451307E-4D10-46A4-B5F4-D1CDCEC3D46B}"/>
              </a:ext>
            </a:extLst>
          </p:cNvPr>
          <p:cNvSpPr>
            <a:spLocks noGrp="1"/>
          </p:cNvSpPr>
          <p:nvPr>
            <p:ph type="pic" sz="quarter" idx="15" hasCustomPrompt="1"/>
          </p:nvPr>
        </p:nvSpPr>
        <p:spPr>
          <a:xfrm>
            <a:off x="0" y="0"/>
            <a:ext cx="12192000" cy="6858000"/>
          </a:xfrm>
          <a:pattFill prst="wdUpDiag">
            <a:fgClr>
              <a:srgbClr val="D9D9D9"/>
            </a:fgClr>
            <a:bgClr>
              <a:schemeClr val="bg1"/>
            </a:bgClr>
          </a:pattFill>
        </p:spPr>
        <p:txBody>
          <a:bodyPr anchor="ctr"/>
          <a:lstStyle>
            <a:lvl1pPr algn="ctr">
              <a:defRPr/>
            </a:lvl1pPr>
          </a:lstStyle>
          <a:p>
            <a:r>
              <a:rPr lang="en-GB" dirty="0"/>
              <a:t>Click icon in centre to add image</a:t>
            </a:r>
            <a:br>
              <a:rPr lang="en-GB" dirty="0"/>
            </a:br>
            <a:r>
              <a:rPr lang="en-GB" dirty="0"/>
              <a:t>Send image to back so elements </a:t>
            </a:r>
            <a:br>
              <a:rPr lang="en-GB" dirty="0"/>
            </a:br>
            <a:r>
              <a:rPr lang="en-GB" dirty="0"/>
              <a:t>show on the page</a:t>
            </a:r>
            <a:br>
              <a:rPr lang="en-GB" dirty="0"/>
            </a:br>
            <a:endParaRPr lang="en-GB" dirty="0"/>
          </a:p>
          <a:p>
            <a:endParaRPr lang="en-GB" dirty="0"/>
          </a:p>
          <a:p>
            <a:endParaRPr lang="en-GB" dirty="0"/>
          </a:p>
          <a:p>
            <a:endParaRPr lang="en-GB" dirty="0"/>
          </a:p>
        </p:txBody>
      </p:sp>
      <p:sp>
        <p:nvSpPr>
          <p:cNvPr id="3" name="Titre 2">
            <a:extLst>
              <a:ext uri="{FF2B5EF4-FFF2-40B4-BE49-F238E27FC236}">
                <a16:creationId xmlns:a16="http://schemas.microsoft.com/office/drawing/2014/main" id="{6838E746-8C0D-4144-AC8E-FA9CF117C223}"/>
              </a:ext>
            </a:extLst>
          </p:cNvPr>
          <p:cNvSpPr>
            <a:spLocks noGrp="1"/>
          </p:cNvSpPr>
          <p:nvPr>
            <p:ph type="title" hasCustomPrompt="1"/>
          </p:nvPr>
        </p:nvSpPr>
        <p:spPr>
          <a:xfrm>
            <a:off x="450000" y="450000"/>
            <a:ext cx="3962343" cy="3742438"/>
          </a:xfrm>
        </p:spPr>
        <p:txBody>
          <a:bodyPr anchor="t"/>
          <a:lstStyle>
            <a:lvl1pPr>
              <a:defRPr sz="4400" cap="none" spc="0" baseline="0">
                <a:solidFill>
                  <a:schemeClr val="bg1"/>
                </a:solidFill>
              </a:defRPr>
            </a:lvl1pPr>
          </a:lstStyle>
          <a:p>
            <a:r>
              <a:rPr lang="en-GB" dirty="0"/>
              <a:t>Summary text background image</a:t>
            </a:r>
            <a:endParaRPr lang="fr-FR" dirty="0"/>
          </a:p>
        </p:txBody>
      </p:sp>
      <p:sp>
        <p:nvSpPr>
          <p:cNvPr id="20" name="Slide Number Placeholder 2">
            <a:extLst>
              <a:ext uri="{FF2B5EF4-FFF2-40B4-BE49-F238E27FC236}">
                <a16:creationId xmlns:a16="http://schemas.microsoft.com/office/drawing/2014/main" id="{2CA25737-BDFB-45D5-BF6F-856062E3181E}"/>
              </a:ext>
            </a:extLst>
          </p:cNvPr>
          <p:cNvSpPr>
            <a:spLocks noGrp="1"/>
          </p:cNvSpPr>
          <p:nvPr>
            <p:ph type="sldNum" sz="quarter" idx="14"/>
          </p:nvPr>
        </p:nvSpPr>
        <p:spPr>
          <a:xfrm>
            <a:off x="437230" y="6262361"/>
            <a:ext cx="304370" cy="365125"/>
          </a:xfrm>
        </p:spPr>
        <p:txBody>
          <a:bodyPr/>
          <a:lstStyle>
            <a:lvl1pPr>
              <a:defRPr>
                <a:solidFill>
                  <a:schemeClr val="bg1"/>
                </a:solidFill>
              </a:defRPr>
            </a:lvl1pPr>
          </a:lstStyle>
          <a:p>
            <a:fld id="{D61AABEC-672F-4B68-B914-690DA978312C}" type="slidenum">
              <a:rPr lang="en-GB" smtClean="0"/>
              <a:pPr/>
              <a:t>‹#›</a:t>
            </a:fld>
            <a:r>
              <a:rPr lang="en-GB" dirty="0"/>
              <a:t> </a:t>
            </a:r>
          </a:p>
        </p:txBody>
      </p:sp>
      <p:pic>
        <p:nvPicPr>
          <p:cNvPr id="7" name="Picture 6">
            <a:extLst>
              <a:ext uri="{FF2B5EF4-FFF2-40B4-BE49-F238E27FC236}">
                <a16:creationId xmlns:a16="http://schemas.microsoft.com/office/drawing/2014/main" id="{9331BE4E-C70E-47F0-8EC9-4DF163E0716F}"/>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2E18E48D-B254-4CFE-A064-CAFC05212561}"/>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2409444091"/>
      </p:ext>
    </p:extLst>
  </p:cSld>
  <p:clrMapOvr>
    <a:masterClrMapping/>
  </p:clrMapOvr>
  <p:extLst>
    <p:ext uri="{DCECCB84-F9BA-43D5-87BE-67443E8EF086}">
      <p15:sldGuideLst xmlns:p15="http://schemas.microsoft.com/office/powerpoint/2012/main"/>
    </p:ext>
  </p:extLst>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Verbatim_layout">
    <p:bg>
      <p:bgPr>
        <a:solidFill>
          <a:schemeClr val="bg1"/>
        </a:solidFill>
        <a:effectLst/>
      </p:bgPr>
    </p:bg>
    <p:spTree>
      <p:nvGrpSpPr>
        <p:cNvPr id="1" name=""/>
        <p:cNvGrpSpPr/>
        <p:nvPr/>
      </p:nvGrpSpPr>
      <p:grpSpPr>
        <a:xfrm>
          <a:off x="0" y="0"/>
          <a:ext cx="0" cy="0"/>
          <a:chOff x="0" y="0"/>
          <a:chExt cx="0" cy="0"/>
        </a:xfrm>
      </p:grpSpPr>
      <p:sp>
        <p:nvSpPr>
          <p:cNvPr id="21" name="Espace réservé du texte 20">
            <a:extLst>
              <a:ext uri="{FF2B5EF4-FFF2-40B4-BE49-F238E27FC236}">
                <a16:creationId xmlns:a16="http://schemas.microsoft.com/office/drawing/2014/main" id="{04EB49EF-74A2-4A31-99CF-80E2BAF35EC6}"/>
              </a:ext>
            </a:extLst>
          </p:cNvPr>
          <p:cNvSpPr>
            <a:spLocks noGrp="1"/>
          </p:cNvSpPr>
          <p:nvPr>
            <p:ph type="body" sz="quarter" idx="15" hasCustomPrompt="1"/>
          </p:nvPr>
        </p:nvSpPr>
        <p:spPr>
          <a:xfrm>
            <a:off x="2367886" y="1788206"/>
            <a:ext cx="9381202" cy="2636591"/>
          </a:xfrm>
        </p:spPr>
        <p:txBody>
          <a:bodyPr anchor="t">
            <a:normAutofit/>
          </a:bodyPr>
          <a:lstStyle>
            <a:lvl1pPr marL="0" indent="0">
              <a:buNone/>
              <a:defRPr sz="2800">
                <a:solidFill>
                  <a:schemeClr val="tx1"/>
                </a:solidFill>
              </a:defRPr>
            </a:lvl1pPr>
          </a:lstStyle>
          <a:p>
            <a:pPr lvl="0"/>
            <a:r>
              <a:rPr lang="en-GB" dirty="0"/>
              <a:t>Insert your quote here</a:t>
            </a:r>
          </a:p>
        </p:txBody>
      </p:sp>
      <p:sp>
        <p:nvSpPr>
          <p:cNvPr id="6" name="Title 5">
            <a:extLst>
              <a:ext uri="{FF2B5EF4-FFF2-40B4-BE49-F238E27FC236}">
                <a16:creationId xmlns:a16="http://schemas.microsoft.com/office/drawing/2014/main" id="{410AED9F-7F2B-47A3-BE62-A5CB841D36DA}"/>
              </a:ext>
            </a:extLst>
          </p:cNvPr>
          <p:cNvSpPr>
            <a:spLocks noGrp="1"/>
          </p:cNvSpPr>
          <p:nvPr>
            <p:ph type="title"/>
          </p:nvPr>
        </p:nvSpPr>
        <p:spPr/>
        <p:txBody>
          <a:bodyPr/>
          <a:lstStyle/>
          <a:p>
            <a:r>
              <a:rPr lang="en-US"/>
              <a:t>Click to edit Master title style</a:t>
            </a:r>
            <a:endParaRPr lang="en-GB"/>
          </a:p>
        </p:txBody>
      </p:sp>
      <p:sp>
        <p:nvSpPr>
          <p:cNvPr id="9" name="Slide Number Placeholder 15">
            <a:extLst>
              <a:ext uri="{FF2B5EF4-FFF2-40B4-BE49-F238E27FC236}">
                <a16:creationId xmlns:a16="http://schemas.microsoft.com/office/drawing/2014/main" id="{C555F450-2DB2-4B44-AC62-1CA75B2685C5}"/>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Tree>
    <p:extLst>
      <p:ext uri="{BB962C8B-B14F-4D97-AF65-F5344CB8AC3E}">
        <p14:creationId xmlns:p14="http://schemas.microsoft.com/office/powerpoint/2010/main" val="2036742113"/>
      </p:ext>
    </p:extLst>
  </p:cSld>
  <p:clrMapOvr>
    <a:masterClrMapping/>
  </p:clrMapOvr>
  <p:extLst>
    <p:ext uri="{DCECCB84-F9BA-43D5-87BE-67443E8EF086}">
      <p15:sldGuideLst xmlns:p15="http://schemas.microsoft.com/office/powerpoint/2012/main"/>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preserve="1" userDrawn="1">
  <p:cSld name="1_text_wide_left_image_righ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E6852002-E9D9-432E-A87E-4A5EBDF1261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36200" y="2348134"/>
            <a:ext cx="7403642" cy="3312891"/>
          </a:xfrm>
        </p:spPr>
        <p:txBody>
          <a:bodyPr>
            <a:noAutofit/>
          </a:bodyPr>
          <a:lstStyle>
            <a:lvl1pPr>
              <a:spcBef>
                <a:spcPts val="400"/>
              </a:spcBef>
              <a:defRPr sz="2400" b="1">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648180"/>
            <a:ext cx="3524250" cy="401284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348900" y="1648180"/>
            <a:ext cx="54428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0" name="Picture 9">
            <a:extLst>
              <a:ext uri="{FF2B5EF4-FFF2-40B4-BE49-F238E27FC236}">
                <a16:creationId xmlns:a16="http://schemas.microsoft.com/office/drawing/2014/main" id="{28771104-F697-4F99-9728-347DC7C8082C}"/>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8ECECC90-479E-4426-94F2-044EACCF310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3699491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white_2box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3524250" cy="3310225"/>
          </a:xfrm>
          <a:solidFill>
            <a:srgbClr val="E8E8E8"/>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0799"/>
            <a:ext cx="3524250" cy="331022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0800"/>
            <a:ext cx="3524250" cy="3310225"/>
          </a:xfrm>
          <a:solidFill>
            <a:srgbClr val="E8E8E8"/>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2" name="Text Placeholder 5">
            <a:extLst>
              <a:ext uri="{FF2B5EF4-FFF2-40B4-BE49-F238E27FC236}">
                <a16:creationId xmlns:a16="http://schemas.microsoft.com/office/drawing/2014/main" id="{3FF87A37-C6F6-4454-8C45-D64293B1AB4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7039730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preserve="1" userDrawn="1">
  <p:cSld name="col_2box_image_left">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17D20311-FCF3-42B4-A4E4-472D5C7F9BC6}"/>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4400"/>
            <a:ext cx="3524250" cy="3593963"/>
          </a:xfrm>
          <a:solidFill>
            <a:schemeClr val="accent5"/>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3524250"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593963"/>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6852A6B0-9A45-45E2-BFE9-F35686C8EC7C}"/>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1079749359"/>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white_col_2box_image right">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50799"/>
            <a:ext cx="3524250" cy="3597563"/>
          </a:xfrm>
          <a:pattFill prst="wdUpDiag">
            <a:fgClr>
              <a:schemeClr val="bg1">
                <a:lumMod val="95000"/>
              </a:schemeClr>
            </a:fgClr>
            <a:bgClr>
              <a:schemeClr val="bg1"/>
            </a:bgClr>
          </a:pattFill>
        </p:spPr>
        <p:txBody>
          <a:bodyPr lIns="72000" tIns="72000" rIns="72000" bIns="72000"/>
          <a:lstStyle>
            <a:lvl1pPr>
              <a:defRPr b="0"/>
            </a:lvl1pPr>
          </a:lstStyle>
          <a:p>
            <a:r>
              <a:rPr lang="en-GB" dirty="0"/>
              <a:t>Insert image here</a:t>
            </a:r>
          </a:p>
        </p:txBody>
      </p:sp>
      <p:sp>
        <p:nvSpPr>
          <p:cNvPr id="11" name="Slide Number Placeholder 10">
            <a:extLst>
              <a:ext uri="{FF2B5EF4-FFF2-40B4-BE49-F238E27FC236}">
                <a16:creationId xmlns:a16="http://schemas.microsoft.com/office/drawing/2014/main" id="{ED983061-23EC-4D72-AADE-69B2DAA9E365}"/>
              </a:ext>
            </a:extLst>
          </p:cNvPr>
          <p:cNvSpPr>
            <a:spLocks noGrp="1"/>
          </p:cNvSpPr>
          <p:nvPr>
            <p:ph type="sldNum" sz="quarter" idx="23"/>
          </p:nvPr>
        </p:nvSpPr>
        <p:spPr/>
        <p:txBody>
          <a:bodyPr/>
          <a:lstStyle/>
          <a:p>
            <a:fld id="{D61AABEC-672F-4B68-B914-690DA978312C}" type="slidenum">
              <a:rPr lang="en-GB" smtClean="0"/>
              <a:pPr/>
              <a:t>‹#›</a:t>
            </a:fld>
            <a:r>
              <a:rPr lang="en-GB" dirty="0"/>
              <a:t>  </a:t>
            </a:r>
          </a:p>
        </p:txBody>
      </p:sp>
      <p:sp>
        <p:nvSpPr>
          <p:cNvPr id="9" name="Title 8">
            <a:extLst>
              <a:ext uri="{FF2B5EF4-FFF2-40B4-BE49-F238E27FC236}">
                <a16:creationId xmlns:a16="http://schemas.microsoft.com/office/drawing/2014/main" id="{8F461509-202E-4898-9465-33F4FEA4E078}"/>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0" name="Content Placeholder 2">
            <a:extLst>
              <a:ext uri="{FF2B5EF4-FFF2-40B4-BE49-F238E27FC236}">
                <a16:creationId xmlns:a16="http://schemas.microsoft.com/office/drawing/2014/main" id="{0FEC2807-5E68-4633-B095-45CFC6E2234D}"/>
              </a:ext>
            </a:extLst>
          </p:cNvPr>
          <p:cNvSpPr>
            <a:spLocks noGrp="1"/>
          </p:cNvSpPr>
          <p:nvPr>
            <p:ph idx="1" hasCustomPrompt="1"/>
          </p:nvPr>
        </p:nvSpPr>
        <p:spPr>
          <a:xfrm>
            <a:off x="471486" y="2350800"/>
            <a:ext cx="3524250" cy="3597076"/>
          </a:xfrm>
          <a:solidFill>
            <a:schemeClr val="bg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2" name="Content Placeholder 2">
            <a:extLst>
              <a:ext uri="{FF2B5EF4-FFF2-40B4-BE49-F238E27FC236}">
                <a16:creationId xmlns:a16="http://schemas.microsoft.com/office/drawing/2014/main" id="{CAEC8274-8B44-468D-9B8A-88A5D22873C7}"/>
              </a:ext>
            </a:extLst>
          </p:cNvPr>
          <p:cNvSpPr>
            <a:spLocks noGrp="1"/>
          </p:cNvSpPr>
          <p:nvPr>
            <p:ph idx="24" hasCustomPrompt="1"/>
          </p:nvPr>
        </p:nvSpPr>
        <p:spPr>
          <a:xfrm>
            <a:off x="4344252" y="2350800"/>
            <a:ext cx="3524250" cy="3597076"/>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5" name="Text Placeholder 5">
            <a:extLst>
              <a:ext uri="{FF2B5EF4-FFF2-40B4-BE49-F238E27FC236}">
                <a16:creationId xmlns:a16="http://schemas.microsoft.com/office/drawing/2014/main" id="{0C0E83E8-4A27-4B4C-AA75-EDF8BBCB2F3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08517768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preserve="1" userDrawn="1">
  <p:cSld name="col_2box_image right">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F8BBE2A2-326B-4495-8042-FB577D39847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4400"/>
            <a:ext cx="3524250" cy="3593963"/>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7752" y="2354399"/>
            <a:ext cx="3524250" cy="3594451"/>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458052" y="2354400"/>
            <a:ext cx="3524250" cy="3593963"/>
          </a:xfrm>
          <a:solidFill>
            <a:schemeClr val="accent3"/>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Text Placeholder 5">
            <a:extLst>
              <a:ext uri="{FF2B5EF4-FFF2-40B4-BE49-F238E27FC236}">
                <a16:creationId xmlns:a16="http://schemas.microsoft.com/office/drawing/2014/main" id="{EC6F1778-9672-48EB-9661-FC9DC43C118B}"/>
              </a:ext>
            </a:extLst>
          </p:cNvPr>
          <p:cNvSpPr>
            <a:spLocks noGrp="1"/>
          </p:cNvSpPr>
          <p:nvPr>
            <p:ph type="body" sz="quarter" idx="15" hasCustomPrompt="1"/>
          </p:nvPr>
        </p:nvSpPr>
        <p:spPr>
          <a:xfrm>
            <a:off x="450000" y="1718031"/>
            <a:ext cx="94932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4" name="Espace réservé du pied de page 4">
            <a:extLst>
              <a:ext uri="{FF2B5EF4-FFF2-40B4-BE49-F238E27FC236}">
                <a16:creationId xmlns:a16="http://schemas.microsoft.com/office/drawing/2014/main" id="{61DFD511-39BB-4325-A2CF-0555D866D35F}"/>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419923891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white_2box_image_centre">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24250" cy="3306625"/>
          </a:xfrm>
          <a:solidFill>
            <a:schemeClr val="bg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41722" y="2354400"/>
            <a:ext cx="3524250" cy="330662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accent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tx1"/>
                </a:solidFill>
              </a:defRPr>
            </a:lvl1pPr>
          </a:lstStyle>
          <a:p>
            <a:r>
              <a:rPr lang="en-US"/>
              <a:t>Click to edit Master title style</a:t>
            </a:r>
            <a:endParaRPr lang="en-GB" dirty="0"/>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306625"/>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1" name="Text Placeholder 3">
            <a:extLst>
              <a:ext uri="{FF2B5EF4-FFF2-40B4-BE49-F238E27FC236}">
                <a16:creationId xmlns:a16="http://schemas.microsoft.com/office/drawing/2014/main" id="{6EAD2617-5819-4340-BE8E-B9B8581C16E6}"/>
              </a:ext>
            </a:extLst>
          </p:cNvPr>
          <p:cNvSpPr>
            <a:spLocks noGrp="1"/>
          </p:cNvSpPr>
          <p:nvPr>
            <p:ph type="body" sz="quarter" idx="10" hasCustomPrompt="1"/>
          </p:nvPr>
        </p:nvSpPr>
        <p:spPr>
          <a:xfrm>
            <a:off x="440059" y="5765445"/>
            <a:ext cx="11299089" cy="287338"/>
          </a:xfrm>
        </p:spPr>
        <p:txBody>
          <a:bodyPr anchor="t"/>
          <a:lstStyle>
            <a:lvl1pPr algn="l">
              <a:defRPr sz="1400"/>
            </a:lvl1pPr>
          </a:lstStyle>
          <a:p>
            <a:pPr lvl="0"/>
            <a:r>
              <a:rPr lang="en-US" dirty="0"/>
              <a:t>Base and source:</a:t>
            </a:r>
          </a:p>
        </p:txBody>
      </p:sp>
    </p:spTree>
    <p:extLst>
      <p:ext uri="{BB962C8B-B14F-4D97-AF65-F5344CB8AC3E}">
        <p14:creationId xmlns:p14="http://schemas.microsoft.com/office/powerpoint/2010/main" val="4281721825"/>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preserve="1" userDrawn="1">
  <p:cSld name="col_2box_image_centre">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7E3ED679-E0F1-465C-8B5F-BD8EEB9708A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24250" cy="3593963"/>
          </a:xfrm>
          <a:solidFill>
            <a:schemeClr val="bg1">
              <a:lumMod val="85000"/>
            </a:schemeClr>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61600" y="2354400"/>
            <a:ext cx="3524250"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593963"/>
          </a:xfrm>
          <a:solidFill>
            <a:schemeClr val="bg1">
              <a:lumMod val="85000"/>
            </a:schemeClr>
          </a:solidFill>
          <a:ln>
            <a:noFill/>
          </a:ln>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01D93F4C-A370-4A83-B0CB-A8BD09D9F004}"/>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43557193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white_x_3_com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2354401"/>
            <a:ext cx="3517200" cy="3309937"/>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2351088"/>
            <a:ext cx="3517200" cy="3309937"/>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2351088"/>
            <a:ext cx="3517200" cy="3309937"/>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10" name="Text Placeholder 5">
            <a:extLst>
              <a:ext uri="{FF2B5EF4-FFF2-40B4-BE49-F238E27FC236}">
                <a16:creationId xmlns:a16="http://schemas.microsoft.com/office/drawing/2014/main" id="{746E2AA2-CDFC-44C6-AA88-D5700E47550B}"/>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414473811"/>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preserve="1" userDrawn="1">
  <p:cSld name="col_x_3_com_boxes">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F98C8A36-804C-48C5-A7FD-CB45C6BBE0E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b="1">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2351088"/>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2347775"/>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2347775"/>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pic>
        <p:nvPicPr>
          <p:cNvPr id="10" name="Picture 9">
            <a:extLst>
              <a:ext uri="{FF2B5EF4-FFF2-40B4-BE49-F238E27FC236}">
                <a16:creationId xmlns:a16="http://schemas.microsoft.com/office/drawing/2014/main" id="{7616E11E-EF0A-4279-BE10-767FB666040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Text Placeholder 5">
            <a:extLst>
              <a:ext uri="{FF2B5EF4-FFF2-40B4-BE49-F238E27FC236}">
                <a16:creationId xmlns:a16="http://schemas.microsoft.com/office/drawing/2014/main" id="{0056D744-D138-46C9-9942-E179D274AEFB}"/>
              </a:ext>
            </a:extLst>
          </p:cNvPr>
          <p:cNvSpPr>
            <a:spLocks noGrp="1"/>
          </p:cNvSpPr>
          <p:nvPr>
            <p:ph type="body" sz="quarter" idx="15" hasCustomPrompt="1"/>
          </p:nvPr>
        </p:nvSpPr>
        <p:spPr>
          <a:xfrm>
            <a:off x="450000" y="1718031"/>
            <a:ext cx="94932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B14C269A-1D10-49EA-9F68-BE4C2C07246D}"/>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420676421"/>
      </p:ext>
    </p:extLst>
  </p:cSld>
  <p:clrMapOvr>
    <a:masterClrMapping/>
  </p:clrMapOvr>
  <p:extLst>
    <p:ext uri="{DCECCB84-F9BA-43D5-87BE-67443E8EF086}">
      <p15:sldGuideLst xmlns:p15="http://schemas.microsoft.com/office/powerpoint/2012/main"/>
    </p:ext>
  </p:extLst>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white_3_num_stat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3080342"/>
            <a:ext cx="3517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3077029"/>
            <a:ext cx="3517200" cy="2583996"/>
          </a:xfrm>
          <a:solidFill>
            <a:schemeClr val="bg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3077029"/>
            <a:ext cx="3517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4329286" y="1697941"/>
            <a:ext cx="1219200" cy="1436687"/>
          </a:xfrm>
        </p:spPr>
        <p:txBody>
          <a:bodyPr/>
          <a:lstStyle>
            <a:lvl1pPr>
              <a:defRPr sz="9600" b="1">
                <a:solidFill>
                  <a:schemeClr val="bg2"/>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8251941" y="1697941"/>
            <a:ext cx="1219200" cy="1436687"/>
          </a:xfrm>
        </p:spPr>
        <p:txBody>
          <a:bodyPr/>
          <a:lstStyle>
            <a:lvl1pPr>
              <a:defRPr sz="9600" b="1">
                <a:solidFill>
                  <a:schemeClr val="accent2"/>
                </a:solidFill>
              </a:defRPr>
            </a:lvl1pPr>
          </a:lstStyle>
          <a:p>
            <a:pPr lvl="0"/>
            <a:r>
              <a:rPr lang="en-US" dirty="0"/>
              <a:t>#</a:t>
            </a:r>
            <a:endParaRPr lang="en-GB" dirty="0"/>
          </a:p>
        </p:txBody>
      </p:sp>
    </p:spTree>
    <p:extLst>
      <p:ext uri="{BB962C8B-B14F-4D97-AF65-F5344CB8AC3E}">
        <p14:creationId xmlns:p14="http://schemas.microsoft.com/office/powerpoint/2010/main" val="24681801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preserve="1" userDrawn="1">
  <p:cSld name="col_3_num_stat_boxes">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F95AE93E-1DC5-4618-BC51-4601D28F3F5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b="1">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3080342"/>
            <a:ext cx="3517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3077029"/>
            <a:ext cx="3517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3077029"/>
            <a:ext cx="3517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43292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8251941" y="1697941"/>
            <a:ext cx="1219200" cy="1436687"/>
          </a:xfrm>
        </p:spPr>
        <p:txBody>
          <a:bodyPr/>
          <a:lstStyle>
            <a:lvl1pPr>
              <a:defRPr sz="9600" b="1">
                <a:solidFill>
                  <a:schemeClr val="accent2"/>
                </a:solidFill>
              </a:defRPr>
            </a:lvl1pPr>
          </a:lstStyle>
          <a:p>
            <a:pPr lvl="0"/>
            <a:r>
              <a:rPr lang="en-US" dirty="0"/>
              <a:t>#</a:t>
            </a:r>
            <a:endParaRPr lang="en-GB" dirty="0"/>
          </a:p>
        </p:txBody>
      </p:sp>
      <p:pic>
        <p:nvPicPr>
          <p:cNvPr id="10" name="Picture 9">
            <a:extLst>
              <a:ext uri="{FF2B5EF4-FFF2-40B4-BE49-F238E27FC236}">
                <a16:creationId xmlns:a16="http://schemas.microsoft.com/office/drawing/2014/main" id="{7616E11E-EF0A-4279-BE10-767FB666040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Espace réservé du pied de page 4">
            <a:extLst>
              <a:ext uri="{FF2B5EF4-FFF2-40B4-BE49-F238E27FC236}">
                <a16:creationId xmlns:a16="http://schemas.microsoft.com/office/drawing/2014/main" id="{637EAF58-4FC2-41BF-BC4F-F8AAF4A1D0DE}"/>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2175315754"/>
      </p:ext>
    </p:extLst>
  </p:cSld>
  <p:clrMapOvr>
    <a:masterClrMapping/>
  </p:clrMapOvr>
  <p:extLst>
    <p:ext uri="{DCECCB84-F9BA-43D5-87BE-67443E8EF086}">
      <p15:sldGuideLst xmlns:p15="http://schemas.microsoft.com/office/powerpoint/2012/main"/>
    </p:ext>
  </p:extLst>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white_3images with summaries">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3" name="Picture Placeholder 7">
            <a:extLst>
              <a:ext uri="{FF2B5EF4-FFF2-40B4-BE49-F238E27FC236}">
                <a16:creationId xmlns:a16="http://schemas.microsoft.com/office/drawing/2014/main" id="{7070F8B1-6374-4DE4-83A4-24EB778E4BFB}"/>
              </a:ext>
            </a:extLst>
          </p:cNvPr>
          <p:cNvSpPr>
            <a:spLocks noGrp="1"/>
          </p:cNvSpPr>
          <p:nvPr>
            <p:ph type="pic" sz="quarter" idx="22" hasCustomPrompt="1"/>
          </p:nvPr>
        </p:nvSpPr>
        <p:spPr>
          <a:xfrm>
            <a:off x="4336915"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4" name="Picture Placeholder 7">
            <a:extLst>
              <a:ext uri="{FF2B5EF4-FFF2-40B4-BE49-F238E27FC236}">
                <a16:creationId xmlns:a16="http://schemas.microsoft.com/office/drawing/2014/main" id="{CD7B20FE-529A-4CC3-951B-D284276AB0E8}"/>
              </a:ext>
            </a:extLst>
          </p:cNvPr>
          <p:cNvSpPr>
            <a:spLocks noGrp="1"/>
          </p:cNvSpPr>
          <p:nvPr>
            <p:ph type="pic" sz="quarter" idx="23" hasCustomPrompt="1"/>
          </p:nvPr>
        </p:nvSpPr>
        <p:spPr>
          <a:xfrm>
            <a:off x="8224838"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018768A9-D493-477C-9BF6-D26507DF55F8}"/>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8" name="Slide Number Placeholder 15">
            <a:extLst>
              <a:ext uri="{FF2B5EF4-FFF2-40B4-BE49-F238E27FC236}">
                <a16:creationId xmlns:a16="http://schemas.microsoft.com/office/drawing/2014/main" id="{D4E0CE91-D163-4307-8686-06EDE896B51C}"/>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9" name="Text Placeholder 3">
            <a:extLst>
              <a:ext uri="{FF2B5EF4-FFF2-40B4-BE49-F238E27FC236}">
                <a16:creationId xmlns:a16="http://schemas.microsoft.com/office/drawing/2014/main" id="{151C44E1-1708-46AD-9CDD-1F9C5604C014}"/>
              </a:ext>
            </a:extLst>
          </p:cNvPr>
          <p:cNvSpPr>
            <a:spLocks noGrp="1"/>
          </p:cNvSpPr>
          <p:nvPr>
            <p:ph type="body" sz="quarter" idx="26"/>
          </p:nvPr>
        </p:nvSpPr>
        <p:spPr>
          <a:xfrm>
            <a:off x="450000" y="4899520"/>
            <a:ext cx="3526688"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1" name="Text Placeholder 3">
            <a:extLst>
              <a:ext uri="{FF2B5EF4-FFF2-40B4-BE49-F238E27FC236}">
                <a16:creationId xmlns:a16="http://schemas.microsoft.com/office/drawing/2014/main" id="{8DA621BD-0D5B-4879-9C30-AC43D263D591}"/>
              </a:ext>
            </a:extLst>
          </p:cNvPr>
          <p:cNvSpPr>
            <a:spLocks noGrp="1"/>
          </p:cNvSpPr>
          <p:nvPr>
            <p:ph type="body" sz="quarter" idx="27"/>
          </p:nvPr>
        </p:nvSpPr>
        <p:spPr>
          <a:xfrm>
            <a:off x="4336914" y="4899520"/>
            <a:ext cx="3519623"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3" name="Text Placeholder 3">
            <a:extLst>
              <a:ext uri="{FF2B5EF4-FFF2-40B4-BE49-F238E27FC236}">
                <a16:creationId xmlns:a16="http://schemas.microsoft.com/office/drawing/2014/main" id="{3C3997C3-68A0-4633-BE7C-071E107EFC94}"/>
              </a:ext>
            </a:extLst>
          </p:cNvPr>
          <p:cNvSpPr>
            <a:spLocks noGrp="1"/>
          </p:cNvSpPr>
          <p:nvPr>
            <p:ph type="body" sz="quarter" idx="28"/>
          </p:nvPr>
        </p:nvSpPr>
        <p:spPr>
          <a:xfrm>
            <a:off x="8224838" y="4899520"/>
            <a:ext cx="3511550"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2" name="Text Placeholder 5">
            <a:extLst>
              <a:ext uri="{FF2B5EF4-FFF2-40B4-BE49-F238E27FC236}">
                <a16:creationId xmlns:a16="http://schemas.microsoft.com/office/drawing/2014/main" id="{677EF472-2D02-4FB5-B12B-0EE11FE2BAF8}"/>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4048939418"/>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preserve="1" userDrawn="1">
  <p:cSld name="col_3images with summaries">
    <p:bg>
      <p:bgPr>
        <a:solidFill>
          <a:schemeClr val="accent1"/>
        </a:solidFill>
        <a:effectLst/>
      </p:bgPr>
    </p:bg>
    <p:spTree>
      <p:nvGrpSpPr>
        <p:cNvPr id="1" name=""/>
        <p:cNvGrpSpPr/>
        <p:nvPr/>
      </p:nvGrpSpPr>
      <p:grpSpPr>
        <a:xfrm>
          <a:off x="0" y="0"/>
          <a:ext cx="0" cy="0"/>
          <a:chOff x="0" y="0"/>
          <a:chExt cx="0" cy="0"/>
        </a:xfrm>
      </p:grpSpPr>
      <p:sp>
        <p:nvSpPr>
          <p:cNvPr id="20" name="Rectangle 19">
            <a:extLst>
              <a:ext uri="{FF2B5EF4-FFF2-40B4-BE49-F238E27FC236}">
                <a16:creationId xmlns:a16="http://schemas.microsoft.com/office/drawing/2014/main" id="{827CD9F6-13E0-4F68-89AC-D9F75584DA5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3" name="Picture Placeholder 7">
            <a:extLst>
              <a:ext uri="{FF2B5EF4-FFF2-40B4-BE49-F238E27FC236}">
                <a16:creationId xmlns:a16="http://schemas.microsoft.com/office/drawing/2014/main" id="{7070F8B1-6374-4DE4-83A4-24EB778E4BFB}"/>
              </a:ext>
            </a:extLst>
          </p:cNvPr>
          <p:cNvSpPr>
            <a:spLocks noGrp="1"/>
          </p:cNvSpPr>
          <p:nvPr>
            <p:ph type="pic" sz="quarter" idx="22" hasCustomPrompt="1"/>
          </p:nvPr>
        </p:nvSpPr>
        <p:spPr>
          <a:xfrm>
            <a:off x="4336915"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4" name="Picture Placeholder 7">
            <a:extLst>
              <a:ext uri="{FF2B5EF4-FFF2-40B4-BE49-F238E27FC236}">
                <a16:creationId xmlns:a16="http://schemas.microsoft.com/office/drawing/2014/main" id="{CD7B20FE-529A-4CC3-951B-D284276AB0E8}"/>
              </a:ext>
            </a:extLst>
          </p:cNvPr>
          <p:cNvSpPr>
            <a:spLocks noGrp="1"/>
          </p:cNvSpPr>
          <p:nvPr>
            <p:ph type="pic" sz="quarter" idx="23" hasCustomPrompt="1"/>
          </p:nvPr>
        </p:nvSpPr>
        <p:spPr>
          <a:xfrm>
            <a:off x="8224838"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018768A9-D493-477C-9BF6-D26507DF55F8}"/>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8" name="Slide Number Placeholder 15">
            <a:extLst>
              <a:ext uri="{FF2B5EF4-FFF2-40B4-BE49-F238E27FC236}">
                <a16:creationId xmlns:a16="http://schemas.microsoft.com/office/drawing/2014/main" id="{D4E0CE91-D163-4307-8686-06EDE896B51C}"/>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22" name="Picture 21">
            <a:extLst>
              <a:ext uri="{FF2B5EF4-FFF2-40B4-BE49-F238E27FC236}">
                <a16:creationId xmlns:a16="http://schemas.microsoft.com/office/drawing/2014/main" id="{07C76165-00C4-43AD-853C-5D2BE95DE576}"/>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9" name="Text Placeholder 3">
            <a:extLst>
              <a:ext uri="{FF2B5EF4-FFF2-40B4-BE49-F238E27FC236}">
                <a16:creationId xmlns:a16="http://schemas.microsoft.com/office/drawing/2014/main" id="{151C44E1-1708-46AD-9CDD-1F9C5604C014}"/>
              </a:ext>
            </a:extLst>
          </p:cNvPr>
          <p:cNvSpPr>
            <a:spLocks noGrp="1"/>
          </p:cNvSpPr>
          <p:nvPr>
            <p:ph type="body" sz="quarter" idx="26"/>
          </p:nvPr>
        </p:nvSpPr>
        <p:spPr>
          <a:xfrm>
            <a:off x="450000" y="4899520"/>
            <a:ext cx="352668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1" name="Text Placeholder 3">
            <a:extLst>
              <a:ext uri="{FF2B5EF4-FFF2-40B4-BE49-F238E27FC236}">
                <a16:creationId xmlns:a16="http://schemas.microsoft.com/office/drawing/2014/main" id="{8DA621BD-0D5B-4879-9C30-AC43D263D591}"/>
              </a:ext>
            </a:extLst>
          </p:cNvPr>
          <p:cNvSpPr>
            <a:spLocks noGrp="1"/>
          </p:cNvSpPr>
          <p:nvPr>
            <p:ph type="body" sz="quarter" idx="27"/>
          </p:nvPr>
        </p:nvSpPr>
        <p:spPr>
          <a:xfrm>
            <a:off x="4317080" y="4899520"/>
            <a:ext cx="353945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3" name="Text Placeholder 3">
            <a:extLst>
              <a:ext uri="{FF2B5EF4-FFF2-40B4-BE49-F238E27FC236}">
                <a16:creationId xmlns:a16="http://schemas.microsoft.com/office/drawing/2014/main" id="{3C3997C3-68A0-4633-BE7C-071E107EFC94}"/>
              </a:ext>
            </a:extLst>
          </p:cNvPr>
          <p:cNvSpPr>
            <a:spLocks noGrp="1"/>
          </p:cNvSpPr>
          <p:nvPr>
            <p:ph type="body" sz="quarter" idx="28"/>
          </p:nvPr>
        </p:nvSpPr>
        <p:spPr>
          <a:xfrm>
            <a:off x="8196930" y="4899520"/>
            <a:ext cx="353945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2" name="Text Placeholder 5">
            <a:extLst>
              <a:ext uri="{FF2B5EF4-FFF2-40B4-BE49-F238E27FC236}">
                <a16:creationId xmlns:a16="http://schemas.microsoft.com/office/drawing/2014/main" id="{677EF472-2D02-4FB5-B12B-0EE11FE2BAF8}"/>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6" name="Espace réservé du pied de page 4">
            <a:extLst>
              <a:ext uri="{FF2B5EF4-FFF2-40B4-BE49-F238E27FC236}">
                <a16:creationId xmlns:a16="http://schemas.microsoft.com/office/drawing/2014/main" id="{A3569C47-BE4E-4A9A-A9B3-2F7CC0D9C079}"/>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184500855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white_flanked_text">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3533776" cy="3306626"/>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8222136" y="2354400"/>
            <a:ext cx="3533776" cy="3306626"/>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BB74796B-52E3-413E-A3C3-9C372F3B6C74}"/>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1" name="Text Placeholder 5">
            <a:extLst>
              <a:ext uri="{FF2B5EF4-FFF2-40B4-BE49-F238E27FC236}">
                <a16:creationId xmlns:a16="http://schemas.microsoft.com/office/drawing/2014/main" id="{C1938282-1DDC-405C-9323-7E255C866EDE}"/>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8" name="Text Placeholder 3">
            <a:extLst>
              <a:ext uri="{FF2B5EF4-FFF2-40B4-BE49-F238E27FC236}">
                <a16:creationId xmlns:a16="http://schemas.microsoft.com/office/drawing/2014/main" id="{9AEACE84-CA2D-400D-9342-64C0B33257DB}"/>
              </a:ext>
            </a:extLst>
          </p:cNvPr>
          <p:cNvSpPr>
            <a:spLocks noGrp="1"/>
          </p:cNvSpPr>
          <p:nvPr>
            <p:ph type="body" sz="quarter" idx="27"/>
          </p:nvPr>
        </p:nvSpPr>
        <p:spPr>
          <a:xfrm>
            <a:off x="4317080" y="2341702"/>
            <a:ext cx="3539458" cy="3306625"/>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Tree>
    <p:extLst>
      <p:ext uri="{BB962C8B-B14F-4D97-AF65-F5344CB8AC3E}">
        <p14:creationId xmlns:p14="http://schemas.microsoft.com/office/powerpoint/2010/main" val="3912253171"/>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preserve="1" userDrawn="1">
  <p:cSld name="col_flanked_text">
    <p:bg>
      <p:bgPr>
        <a:solidFill>
          <a:schemeClr val="bg2"/>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71555EEC-62AE-4B2F-A2B2-92C29665AE8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3533776" cy="3306626"/>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8222136" y="2354400"/>
            <a:ext cx="3533776" cy="3306626"/>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BB74796B-52E3-413E-A3C3-9C372F3B6C74}"/>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11" name="Text Placeholder 5">
            <a:extLst>
              <a:ext uri="{FF2B5EF4-FFF2-40B4-BE49-F238E27FC236}">
                <a16:creationId xmlns:a16="http://schemas.microsoft.com/office/drawing/2014/main" id="{C1938282-1DDC-405C-9323-7E255C866EDE}"/>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8" name="Text Placeholder 3">
            <a:extLst>
              <a:ext uri="{FF2B5EF4-FFF2-40B4-BE49-F238E27FC236}">
                <a16:creationId xmlns:a16="http://schemas.microsoft.com/office/drawing/2014/main" id="{9AEACE84-CA2D-400D-9342-64C0B33257DB}"/>
              </a:ext>
            </a:extLst>
          </p:cNvPr>
          <p:cNvSpPr>
            <a:spLocks noGrp="1"/>
          </p:cNvSpPr>
          <p:nvPr>
            <p:ph type="body" sz="quarter" idx="27"/>
          </p:nvPr>
        </p:nvSpPr>
        <p:spPr>
          <a:xfrm>
            <a:off x="4317080" y="2341702"/>
            <a:ext cx="3539458" cy="3306625"/>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9" name="Espace réservé du pied de page 4">
            <a:extLst>
              <a:ext uri="{FF2B5EF4-FFF2-40B4-BE49-F238E27FC236}">
                <a16:creationId xmlns:a16="http://schemas.microsoft.com/office/drawing/2014/main" id="{C46C6E70-5218-42A4-AEE7-BC55A8069DC0}"/>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2" name="Picture 11">
            <a:extLst>
              <a:ext uri="{FF2B5EF4-FFF2-40B4-BE49-F238E27FC236}">
                <a16:creationId xmlns:a16="http://schemas.microsoft.com/office/drawing/2014/main" id="{05F3E306-2156-4F69-947F-4807A9D085E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2805985049"/>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large_diagram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306625"/>
          </a:xfrm>
        </p:spPr>
        <p:txBody>
          <a:bodyPr/>
          <a:lstStyle/>
          <a:p>
            <a:pPr lvl="0"/>
            <a:r>
              <a:rPr lang="en-US"/>
              <a:t>Click to edit Master text styles</a:t>
            </a:r>
          </a:p>
          <a:p>
            <a:pPr lvl="1"/>
            <a:r>
              <a:rPr lang="en-US"/>
              <a:t>Second level</a:t>
            </a:r>
          </a:p>
          <a:p>
            <a:pPr lvl="2"/>
            <a:r>
              <a:rPr lang="en-US"/>
              <a:t>Third level</a:t>
            </a:r>
          </a:p>
        </p:txBody>
      </p:sp>
      <p:sp>
        <p:nvSpPr>
          <p:cNvPr id="6" name="Content Placeholder 5">
            <a:extLst>
              <a:ext uri="{FF2B5EF4-FFF2-40B4-BE49-F238E27FC236}">
                <a16:creationId xmlns:a16="http://schemas.microsoft.com/office/drawing/2014/main" id="{07E4EE98-E51F-4D00-A006-D7299F1A7A7C}"/>
              </a:ext>
            </a:extLst>
          </p:cNvPr>
          <p:cNvSpPr>
            <a:spLocks noGrp="1"/>
          </p:cNvSpPr>
          <p:nvPr>
            <p:ph sz="quarter" idx="13" hasCustomPrompt="1"/>
          </p:nvPr>
        </p:nvSpPr>
        <p:spPr>
          <a:xfrm>
            <a:off x="436563" y="441325"/>
            <a:ext cx="7419975" cy="5219700"/>
          </a:xfrm>
          <a:solidFill>
            <a:srgbClr val="E8E8E8"/>
          </a:solidFill>
        </p:spPr>
        <p:txBody>
          <a:bodyPr/>
          <a:lstStyle>
            <a:lvl1pPr>
              <a:defRPr/>
            </a:lvl1pPr>
          </a:lstStyle>
          <a:p>
            <a:pPr lvl="0"/>
            <a:r>
              <a:rPr lang="en-US" dirty="0"/>
              <a:t>Area for diagram/chart</a:t>
            </a:r>
            <a:endParaRPr lang="en-GB" dirty="0"/>
          </a:p>
        </p:txBody>
      </p:sp>
    </p:spTree>
    <p:extLst>
      <p:ext uri="{BB962C8B-B14F-4D97-AF65-F5344CB8AC3E}">
        <p14:creationId xmlns:p14="http://schemas.microsoft.com/office/powerpoint/2010/main" val="1815954155"/>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preserve="1" userDrawn="1">
  <p:cSld name="col_large_diagram_left">
    <p:bg>
      <p:bgPr>
        <a:solidFill>
          <a:schemeClr val="bg2"/>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B124B5B4-9825-425F-8CC0-365B5187F2C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306625"/>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6" name="Content Placeholder 5">
            <a:extLst>
              <a:ext uri="{FF2B5EF4-FFF2-40B4-BE49-F238E27FC236}">
                <a16:creationId xmlns:a16="http://schemas.microsoft.com/office/drawing/2014/main" id="{07E4EE98-E51F-4D00-A006-D7299F1A7A7C}"/>
              </a:ext>
            </a:extLst>
          </p:cNvPr>
          <p:cNvSpPr>
            <a:spLocks noGrp="1"/>
          </p:cNvSpPr>
          <p:nvPr>
            <p:ph sz="quarter" idx="13" hasCustomPrompt="1"/>
          </p:nvPr>
        </p:nvSpPr>
        <p:spPr>
          <a:xfrm>
            <a:off x="436563" y="441325"/>
            <a:ext cx="7419975" cy="5219700"/>
          </a:xfrm>
          <a:solidFill>
            <a:srgbClr val="E8E8E8"/>
          </a:solidFill>
        </p:spPr>
        <p:txBody>
          <a:bodyPr/>
          <a:lstStyle>
            <a:lvl1pPr>
              <a:defRPr/>
            </a:lvl1pPr>
          </a:lstStyle>
          <a:p>
            <a:pPr lvl="0"/>
            <a:r>
              <a:rPr lang="en-US" dirty="0"/>
              <a:t>Area for diagram/chart</a:t>
            </a:r>
            <a:endParaRPr lang="en-GB" dirty="0"/>
          </a:p>
        </p:txBody>
      </p:sp>
      <p:pic>
        <p:nvPicPr>
          <p:cNvPr id="8" name="Picture 7">
            <a:extLst>
              <a:ext uri="{FF2B5EF4-FFF2-40B4-BE49-F238E27FC236}">
                <a16:creationId xmlns:a16="http://schemas.microsoft.com/office/drawing/2014/main" id="{ECE8B2C8-2E6A-42A2-9BD6-4F7D9586356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4A6C581D-7843-4DE6-95D3-800E989ECB86}"/>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284768332"/>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large_diagram_righ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50000"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62200"/>
            <a:ext cx="3527425" cy="3298825"/>
          </a:xfrm>
        </p:spPr>
        <p:txBody>
          <a:bodyPr/>
          <a:lstStyle/>
          <a:p>
            <a:pPr lvl="0"/>
            <a:r>
              <a:rPr lang="en-US"/>
              <a:t>Click to edit Master text styles</a:t>
            </a:r>
          </a:p>
          <a:p>
            <a:pPr lvl="1"/>
            <a:r>
              <a:rPr lang="en-US"/>
              <a:t>Second level</a:t>
            </a:r>
          </a:p>
          <a:p>
            <a:pPr lvl="2"/>
            <a:r>
              <a:rPr lang="en-US"/>
              <a:t>Third level</a:t>
            </a:r>
          </a:p>
        </p:txBody>
      </p:sp>
      <p:sp>
        <p:nvSpPr>
          <p:cNvPr id="8" name="Content Placeholder 5">
            <a:extLst>
              <a:ext uri="{FF2B5EF4-FFF2-40B4-BE49-F238E27FC236}">
                <a16:creationId xmlns:a16="http://schemas.microsoft.com/office/drawing/2014/main" id="{F20073CF-87BF-427F-936A-47B5E1B160CF}"/>
              </a:ext>
            </a:extLst>
          </p:cNvPr>
          <p:cNvSpPr>
            <a:spLocks noGrp="1"/>
          </p:cNvSpPr>
          <p:nvPr>
            <p:ph sz="quarter" idx="13" hasCustomPrompt="1"/>
          </p:nvPr>
        </p:nvSpPr>
        <p:spPr>
          <a:xfrm>
            <a:off x="4332288" y="449263"/>
            <a:ext cx="7416800" cy="5211762"/>
          </a:xfrm>
          <a:solidFill>
            <a:srgbClr val="E8E8E8"/>
          </a:solidFill>
        </p:spPr>
        <p:txBody>
          <a:bodyPr/>
          <a:lstStyle>
            <a:lvl1pPr>
              <a:defRPr/>
            </a:lvl1pPr>
          </a:lstStyle>
          <a:p>
            <a:pPr lvl="0"/>
            <a:r>
              <a:rPr lang="en-US" dirty="0"/>
              <a:t>Area for diagram/chart</a:t>
            </a:r>
            <a:endParaRPr lang="en-GB" dirty="0"/>
          </a:p>
        </p:txBody>
      </p:sp>
    </p:spTree>
    <p:extLst>
      <p:ext uri="{BB962C8B-B14F-4D97-AF65-F5344CB8AC3E}">
        <p14:creationId xmlns:p14="http://schemas.microsoft.com/office/powerpoint/2010/main" val="2168963228"/>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showMasterSp="0" preserve="1" userDrawn="1">
  <p:cSld name="1_large_diagram_righ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37FEAB58-238B-4A49-9C82-6B773566728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50000"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62200"/>
            <a:ext cx="3527425" cy="3298825"/>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8" name="Content Placeholder 5">
            <a:extLst>
              <a:ext uri="{FF2B5EF4-FFF2-40B4-BE49-F238E27FC236}">
                <a16:creationId xmlns:a16="http://schemas.microsoft.com/office/drawing/2014/main" id="{F20073CF-87BF-427F-936A-47B5E1B160CF}"/>
              </a:ext>
            </a:extLst>
          </p:cNvPr>
          <p:cNvSpPr>
            <a:spLocks noGrp="1"/>
          </p:cNvSpPr>
          <p:nvPr>
            <p:ph sz="quarter" idx="13" hasCustomPrompt="1"/>
          </p:nvPr>
        </p:nvSpPr>
        <p:spPr>
          <a:xfrm>
            <a:off x="4332288" y="449263"/>
            <a:ext cx="7416800" cy="5211762"/>
          </a:xfrm>
          <a:solidFill>
            <a:srgbClr val="E8E8E8"/>
          </a:solidFill>
        </p:spPr>
        <p:txBody>
          <a:bodyPr/>
          <a:lstStyle>
            <a:lvl1pPr>
              <a:defRPr/>
            </a:lvl1pPr>
          </a:lstStyle>
          <a:p>
            <a:pPr lvl="0"/>
            <a:r>
              <a:rPr lang="en-US" dirty="0"/>
              <a:t>Area for diagram/chart</a:t>
            </a:r>
            <a:endParaRPr lang="en-GB" dirty="0"/>
          </a:p>
        </p:txBody>
      </p:sp>
      <p:pic>
        <p:nvPicPr>
          <p:cNvPr id="6" name="Picture 5">
            <a:extLst>
              <a:ext uri="{FF2B5EF4-FFF2-40B4-BE49-F238E27FC236}">
                <a16:creationId xmlns:a16="http://schemas.microsoft.com/office/drawing/2014/main" id="{D93E9DA7-2C88-4688-B67B-902AB03E6A27}"/>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D5EC2727-8479-4220-8820-C3DAE976AC2E}"/>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813151300"/>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preserve="1" userDrawn="1">
  <p:cSld name="white_large_image_right">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32288" y="0"/>
            <a:ext cx="7859712"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hasCustomPrompt="1"/>
          </p:nvPr>
        </p:nvSpPr>
        <p:spPr>
          <a:xfrm>
            <a:off x="442913" y="441326"/>
            <a:ext cx="3527425" cy="5507038"/>
          </a:xfrm>
        </p:spPr>
        <p:txBody>
          <a:bodyPr/>
          <a:lstStyle>
            <a:lvl1pPr>
              <a:defRPr sz="3600" b="1"/>
            </a:lvl1pPr>
            <a:lvl2pPr>
              <a:defRPr sz="2000"/>
            </a:lvl2pPr>
            <a:lvl3pPr>
              <a:defRPr sz="2000"/>
            </a:lvl3pPr>
          </a:lstStyle>
          <a:p>
            <a:pPr lvl="0"/>
            <a:r>
              <a:rPr lang="en-US" dirty="0"/>
              <a:t>Short summary here which reflects image</a:t>
            </a:r>
          </a:p>
          <a:p>
            <a:pPr lvl="1"/>
            <a:endParaRPr lang="en-US" dirty="0"/>
          </a:p>
        </p:txBody>
      </p:sp>
      <p:sp>
        <p:nvSpPr>
          <p:cNvPr id="6" name="Espace réservé du pied de page 4">
            <a:extLst>
              <a:ext uri="{FF2B5EF4-FFF2-40B4-BE49-F238E27FC236}">
                <a16:creationId xmlns:a16="http://schemas.microsoft.com/office/drawing/2014/main" id="{489B9F71-3C0E-4C9A-B3E5-AD91FB4141EC}"/>
              </a:ext>
            </a:extLst>
          </p:cNvPr>
          <p:cNvSpPr txBox="1">
            <a:spLocks/>
          </p:cNvSpPr>
          <p:nvPr userDrawn="1"/>
        </p:nvSpPr>
        <p:spPr>
          <a:xfrm>
            <a:off x="817200" y="6515735"/>
            <a:ext cx="3159488" cy="123111"/>
          </a:xfrm>
          <a:prstGeom prst="rect">
            <a:avLst/>
          </a:prstGeom>
        </p:spPr>
        <p:txBody>
          <a:bodyPr vert="horz" wrap="square" lIns="0" tIns="0" rIns="0" bIns="0" rtlCol="0" anchor="b">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solidFill>
              </a:rPr>
              <a:t>© Ipsos | GP Patient Survey 2023 ICS Slidepacks | Version 1 | Public</a:t>
            </a:r>
          </a:p>
        </p:txBody>
      </p:sp>
    </p:spTree>
    <p:extLst>
      <p:ext uri="{BB962C8B-B14F-4D97-AF65-F5344CB8AC3E}">
        <p14:creationId xmlns:p14="http://schemas.microsoft.com/office/powerpoint/2010/main" val="3333577250"/>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showMasterSp="0" preserve="1" userDrawn="1">
  <p:cSld name="col_large_image_right">
    <p:bg>
      <p:bgPr>
        <a:solidFill>
          <a:schemeClr val="accent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991BB2E3-95A5-4077-B74A-FAE3A46811A2}"/>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32288" y="0"/>
            <a:ext cx="7859712"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hasCustomPrompt="1"/>
          </p:nvPr>
        </p:nvSpPr>
        <p:spPr>
          <a:xfrm>
            <a:off x="442913" y="447224"/>
            <a:ext cx="3527425" cy="3643313"/>
          </a:xfrm>
        </p:spPr>
        <p:txBody>
          <a:bodyPr/>
          <a:lstStyle>
            <a:lvl1pPr>
              <a:defRPr sz="3600" b="1">
                <a:solidFill>
                  <a:schemeClr val="bg1"/>
                </a:solidFill>
              </a:defRPr>
            </a:lvl1pPr>
            <a:lvl2pPr>
              <a:defRPr b="1">
                <a:solidFill>
                  <a:schemeClr val="bg1"/>
                </a:solidFill>
              </a:defRPr>
            </a:lvl2pPr>
            <a:lvl3pPr>
              <a:defRPr b="1">
                <a:solidFill>
                  <a:schemeClr val="bg1"/>
                </a:solidFill>
              </a:defRPr>
            </a:lvl3pPr>
          </a:lstStyle>
          <a:p>
            <a:pPr lvl="0"/>
            <a:r>
              <a:rPr lang="en-US" dirty="0"/>
              <a:t>Short summary here which reflects image</a:t>
            </a:r>
          </a:p>
        </p:txBody>
      </p:sp>
      <p:pic>
        <p:nvPicPr>
          <p:cNvPr id="6" name="Picture 5">
            <a:extLst>
              <a:ext uri="{FF2B5EF4-FFF2-40B4-BE49-F238E27FC236}">
                <a16:creationId xmlns:a16="http://schemas.microsoft.com/office/drawing/2014/main" id="{F2E46920-FDEF-44B7-B51F-5955DC75866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761C6079-FE54-4BF5-A701-3A683978A7EE}"/>
              </a:ext>
            </a:extLst>
          </p:cNvPr>
          <p:cNvSpPr txBox="1">
            <a:spLocks/>
          </p:cNvSpPr>
          <p:nvPr userDrawn="1"/>
        </p:nvSpPr>
        <p:spPr>
          <a:xfrm>
            <a:off x="817200" y="6515735"/>
            <a:ext cx="3159488" cy="123111"/>
          </a:xfrm>
          <a:prstGeom prst="rect">
            <a:avLst/>
          </a:prstGeom>
        </p:spPr>
        <p:txBody>
          <a:bodyPr vert="horz" wrap="square" lIns="0" tIns="0" rIns="0" bIns="0" rtlCol="0" anchor="b">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1047126898"/>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showMasterSp="0" preserve="1" userDrawn="1">
  <p:cSld name="title_white_large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42913"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42038" y="0"/>
            <a:ext cx="7849961"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54400"/>
            <a:ext cx="3526689" cy="3593963"/>
          </a:xfrm>
        </p:spPr>
        <p:txBody>
          <a:bodyPr/>
          <a:lstStyle/>
          <a:p>
            <a:pPr lvl="0"/>
            <a:r>
              <a:rPr lang="en-US"/>
              <a:t>Click to edit Master text styles</a:t>
            </a:r>
          </a:p>
          <a:p>
            <a:pPr lvl="1"/>
            <a:r>
              <a:rPr lang="en-US"/>
              <a:t>Second level</a:t>
            </a:r>
          </a:p>
          <a:p>
            <a:pPr lvl="2"/>
            <a:r>
              <a:rPr lang="en-US"/>
              <a:t>Third level</a:t>
            </a:r>
          </a:p>
        </p:txBody>
      </p:sp>
      <p:sp>
        <p:nvSpPr>
          <p:cNvPr id="6" name="Espace réservé du pied de page 4">
            <a:extLst>
              <a:ext uri="{FF2B5EF4-FFF2-40B4-BE49-F238E27FC236}">
                <a16:creationId xmlns:a16="http://schemas.microsoft.com/office/drawing/2014/main" id="{8798071C-2899-4EBB-8D36-074B6DA2608B}"/>
              </a:ext>
            </a:extLst>
          </p:cNvPr>
          <p:cNvSpPr txBox="1">
            <a:spLocks/>
          </p:cNvSpPr>
          <p:nvPr userDrawn="1"/>
        </p:nvSpPr>
        <p:spPr>
          <a:xfrm>
            <a:off x="817200" y="6458585"/>
            <a:ext cx="3152401"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lumMod val="65000"/>
                    <a:lumOff val="35000"/>
                  </a:schemeClr>
                </a:solidFill>
              </a:rPr>
              <a:t>© Ipsos | GP Patient Survey 2023 ICS Slidepacks | Version 1 | Public</a:t>
            </a:r>
          </a:p>
        </p:txBody>
      </p:sp>
    </p:spTree>
    <p:extLst>
      <p:ext uri="{BB962C8B-B14F-4D97-AF65-F5344CB8AC3E}">
        <p14:creationId xmlns:p14="http://schemas.microsoft.com/office/powerpoint/2010/main" val="3814926842"/>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showMasterSp="0" preserve="1" userDrawn="1">
  <p:cSld name="title_white_large_image_right">
    <p:bg>
      <p:bgPr>
        <a:solidFill>
          <a:schemeClr val="accent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E8EF898-2492-4037-A126-F5E58613015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42913"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42038" y="0"/>
            <a:ext cx="7849961"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54400"/>
            <a:ext cx="3526689" cy="3593963"/>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pic>
        <p:nvPicPr>
          <p:cNvPr id="6" name="Picture 5">
            <a:extLst>
              <a:ext uri="{FF2B5EF4-FFF2-40B4-BE49-F238E27FC236}">
                <a16:creationId xmlns:a16="http://schemas.microsoft.com/office/drawing/2014/main" id="{AAE130CD-84FF-442F-AD84-901277507DDA}"/>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6A412836-7FAB-4D7E-A275-6B7217CC0011}"/>
              </a:ext>
            </a:extLst>
          </p:cNvPr>
          <p:cNvSpPr txBox="1">
            <a:spLocks/>
          </p:cNvSpPr>
          <p:nvPr userDrawn="1"/>
        </p:nvSpPr>
        <p:spPr>
          <a:xfrm>
            <a:off x="817200" y="6458585"/>
            <a:ext cx="3152401"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419598567"/>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white_large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p>
            <a:r>
              <a:rPr lang="en-US"/>
              <a:t>Click to edit Master title style</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0" y="0"/>
            <a:ext cx="7853363"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593963"/>
          </a:xfrm>
        </p:spPr>
        <p:txBody>
          <a:bodyPr/>
          <a:lstStyle/>
          <a:p>
            <a:pPr lvl="0"/>
            <a:r>
              <a:rPr lang="en-US"/>
              <a:t>Click to edit Master text styles</a:t>
            </a:r>
          </a:p>
          <a:p>
            <a:pPr lvl="1"/>
            <a:r>
              <a:rPr lang="en-US"/>
              <a:t>Second level</a:t>
            </a:r>
          </a:p>
          <a:p>
            <a:pPr lvl="2"/>
            <a:r>
              <a:rPr lang="en-US"/>
              <a:t>Third level</a:t>
            </a: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Tree>
    <p:extLst>
      <p:ext uri="{BB962C8B-B14F-4D97-AF65-F5344CB8AC3E}">
        <p14:creationId xmlns:p14="http://schemas.microsoft.com/office/powerpoint/2010/main" val="1475663111"/>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showMasterSp="0" preserve="1" userDrawn="1">
  <p:cSld name="Col_large_image_left">
    <p:bg>
      <p:bgPr>
        <a:solidFill>
          <a:schemeClr val="accent1"/>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86AC630A-5FA4-437C-AE91-2DEC33B71B37}"/>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0" y="0"/>
            <a:ext cx="7853363"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593963"/>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pic>
        <p:nvPicPr>
          <p:cNvPr id="8" name="Picture 7">
            <a:extLst>
              <a:ext uri="{FF2B5EF4-FFF2-40B4-BE49-F238E27FC236}">
                <a16:creationId xmlns:a16="http://schemas.microsoft.com/office/drawing/2014/main" id="{0771BBFD-B6D7-496C-A59D-101B32B8968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2139009322"/>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white_sidebyside_equal">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8965DE-1535-45E6-BE6A-899F162D23D6}"/>
              </a:ext>
            </a:extLst>
          </p:cNvPr>
          <p:cNvSpPr>
            <a:spLocks noGrp="1"/>
          </p:cNvSpPr>
          <p:nvPr>
            <p:ph type="title"/>
          </p:nvPr>
        </p:nvSpPr>
        <p:spPr/>
        <p:txBody>
          <a:bodyPr/>
          <a:lstStyle/>
          <a:p>
            <a:r>
              <a:rPr lang="en-US"/>
              <a:t>Click to edit Master title style</a:t>
            </a:r>
            <a:endParaRPr lang="en-GB"/>
          </a:p>
        </p:txBody>
      </p:sp>
      <p:sp>
        <p:nvSpPr>
          <p:cNvPr id="3" name="Slide Number Placeholder 2">
            <a:extLst>
              <a:ext uri="{FF2B5EF4-FFF2-40B4-BE49-F238E27FC236}">
                <a16:creationId xmlns:a16="http://schemas.microsoft.com/office/drawing/2014/main" id="{AC20075F-05E9-4D76-BA2E-8B8D61B6969B}"/>
              </a:ext>
            </a:extLst>
          </p:cNvPr>
          <p:cNvSpPr>
            <a:spLocks noGrp="1"/>
          </p:cNvSpPr>
          <p:nvPr>
            <p:ph type="sldNum" sz="quarter" idx="10"/>
          </p:nvPr>
        </p:nvSpPr>
        <p:spPr/>
        <p:txBody>
          <a:bodyPr/>
          <a:lstStyle/>
          <a:p>
            <a:fld id="{D61AABEC-672F-4B68-B914-690DA978312C}" type="slidenum">
              <a:rPr lang="en-GB" smtClean="0"/>
              <a:pPr/>
              <a:t>‹#›</a:t>
            </a:fld>
            <a:r>
              <a:rPr lang="en-GB"/>
              <a:t> </a:t>
            </a:r>
            <a:endParaRPr lang="en-GB" dirty="0"/>
          </a:p>
        </p:txBody>
      </p:sp>
      <p:sp>
        <p:nvSpPr>
          <p:cNvPr id="7" name="Content Placeholder 6">
            <a:extLst>
              <a:ext uri="{FF2B5EF4-FFF2-40B4-BE49-F238E27FC236}">
                <a16:creationId xmlns:a16="http://schemas.microsoft.com/office/drawing/2014/main" id="{0A8BBD7F-8FAA-4F00-A9C9-73526FAD4C17}"/>
              </a:ext>
            </a:extLst>
          </p:cNvPr>
          <p:cNvSpPr>
            <a:spLocks noGrp="1"/>
          </p:cNvSpPr>
          <p:nvPr>
            <p:ph sz="quarter" idx="11"/>
          </p:nvPr>
        </p:nvSpPr>
        <p:spPr>
          <a:xfrm>
            <a:off x="436563" y="2351088"/>
            <a:ext cx="5475287" cy="3309937"/>
          </a:xfrm>
        </p:spPr>
        <p:txBody>
          <a:bodyPr/>
          <a:lstStyle/>
          <a:p>
            <a:pPr lvl="0"/>
            <a:r>
              <a:rPr lang="en-US"/>
              <a:t>Click to edit Master text styles</a:t>
            </a:r>
          </a:p>
          <a:p>
            <a:pPr lvl="1"/>
            <a:r>
              <a:rPr lang="en-US"/>
              <a:t>Second level</a:t>
            </a:r>
          </a:p>
          <a:p>
            <a:pPr lvl="2"/>
            <a:r>
              <a:rPr lang="en-US"/>
              <a:t>Third level</a:t>
            </a:r>
          </a:p>
        </p:txBody>
      </p:sp>
      <p:sp>
        <p:nvSpPr>
          <p:cNvPr id="8" name="Content Placeholder 6">
            <a:extLst>
              <a:ext uri="{FF2B5EF4-FFF2-40B4-BE49-F238E27FC236}">
                <a16:creationId xmlns:a16="http://schemas.microsoft.com/office/drawing/2014/main" id="{B01AEAB4-D6B5-466F-8531-D0E00AC23275}"/>
              </a:ext>
            </a:extLst>
          </p:cNvPr>
          <p:cNvSpPr>
            <a:spLocks noGrp="1"/>
          </p:cNvSpPr>
          <p:nvPr>
            <p:ph sz="quarter" idx="12"/>
          </p:nvPr>
        </p:nvSpPr>
        <p:spPr>
          <a:xfrm>
            <a:off x="6280152" y="2351087"/>
            <a:ext cx="5475287" cy="3309937"/>
          </a:xfrm>
        </p:spPr>
        <p:txBody>
          <a:bodyPr/>
          <a:lstStyle/>
          <a:p>
            <a:pPr lvl="0"/>
            <a:r>
              <a:rPr lang="en-US"/>
              <a:t>Click to edit Master text styles</a:t>
            </a:r>
          </a:p>
          <a:p>
            <a:pPr lvl="1"/>
            <a:r>
              <a:rPr lang="en-US"/>
              <a:t>Second level</a:t>
            </a:r>
          </a:p>
          <a:p>
            <a:pPr lvl="2"/>
            <a:r>
              <a:rPr lang="en-US"/>
              <a:t>Third level</a:t>
            </a:r>
          </a:p>
        </p:txBody>
      </p:sp>
      <p:sp>
        <p:nvSpPr>
          <p:cNvPr id="9" name="Text Placeholder 5">
            <a:extLst>
              <a:ext uri="{FF2B5EF4-FFF2-40B4-BE49-F238E27FC236}">
                <a16:creationId xmlns:a16="http://schemas.microsoft.com/office/drawing/2014/main" id="{F4593C87-491F-4AF7-A96B-9A18679C6C84}"/>
              </a:ext>
            </a:extLst>
          </p:cNvPr>
          <p:cNvSpPr>
            <a:spLocks noGrp="1"/>
          </p:cNvSpPr>
          <p:nvPr>
            <p:ph type="body" sz="quarter" idx="15" hasCustomPrompt="1"/>
          </p:nvPr>
        </p:nvSpPr>
        <p:spPr>
          <a:xfrm>
            <a:off x="436561" y="1452856"/>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0" name="Text Placeholder 3">
            <a:extLst>
              <a:ext uri="{FF2B5EF4-FFF2-40B4-BE49-F238E27FC236}">
                <a16:creationId xmlns:a16="http://schemas.microsoft.com/office/drawing/2014/main" id="{FF4770A0-EA53-4B34-BD0E-0EA2C4A4C48E}"/>
              </a:ext>
            </a:extLst>
          </p:cNvPr>
          <p:cNvSpPr>
            <a:spLocks noGrp="1"/>
          </p:cNvSpPr>
          <p:nvPr>
            <p:ph type="body" sz="quarter" idx="16" hasCustomPrompt="1"/>
          </p:nvPr>
        </p:nvSpPr>
        <p:spPr>
          <a:xfrm>
            <a:off x="449998" y="5666055"/>
            <a:ext cx="11299089" cy="287338"/>
          </a:xfrm>
        </p:spPr>
        <p:txBody>
          <a:bodyPr anchor="t"/>
          <a:lstStyle>
            <a:lvl1pPr algn="l">
              <a:defRPr sz="1400" i="1"/>
            </a:lvl1pPr>
          </a:lstStyle>
          <a:p>
            <a:pPr lvl="0"/>
            <a:r>
              <a:rPr lang="en-US" dirty="0"/>
              <a:t>Base and source:</a:t>
            </a:r>
          </a:p>
        </p:txBody>
      </p:sp>
    </p:spTree>
    <p:extLst>
      <p:ext uri="{BB962C8B-B14F-4D97-AF65-F5344CB8AC3E}">
        <p14:creationId xmlns:p14="http://schemas.microsoft.com/office/powerpoint/2010/main" val="3718147670"/>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showMasterSp="0" preserve="1" userDrawn="1">
  <p:cSld name="col_sidebyside_equal">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9AD3940-A6A7-40E4-8B3A-1B1865FBB86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11" name="Picture 10">
            <a:extLst>
              <a:ext uri="{FF2B5EF4-FFF2-40B4-BE49-F238E27FC236}">
                <a16:creationId xmlns:a16="http://schemas.microsoft.com/office/drawing/2014/main" id="{E5965EAA-3AE5-4723-A507-B0D253443E3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Espace réservé du pied de page 4">
            <a:extLst>
              <a:ext uri="{FF2B5EF4-FFF2-40B4-BE49-F238E27FC236}">
                <a16:creationId xmlns:a16="http://schemas.microsoft.com/office/drawing/2014/main" id="{F132F8A6-BFE6-4437-AEDE-6917E3D8AAF5}"/>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
        <p:nvSpPr>
          <p:cNvPr id="2" name="Title 1">
            <a:extLst>
              <a:ext uri="{FF2B5EF4-FFF2-40B4-BE49-F238E27FC236}">
                <a16:creationId xmlns:a16="http://schemas.microsoft.com/office/drawing/2014/main" id="{DA8965DE-1535-45E6-BE6A-899F162D23D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3" name="Slide Number Placeholder 2">
            <a:extLst>
              <a:ext uri="{FF2B5EF4-FFF2-40B4-BE49-F238E27FC236}">
                <a16:creationId xmlns:a16="http://schemas.microsoft.com/office/drawing/2014/main" id="{AC20075F-05E9-4D76-BA2E-8B8D61B6969B}"/>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Content Placeholder 6">
            <a:extLst>
              <a:ext uri="{FF2B5EF4-FFF2-40B4-BE49-F238E27FC236}">
                <a16:creationId xmlns:a16="http://schemas.microsoft.com/office/drawing/2014/main" id="{0A8BBD7F-8FAA-4F00-A9C9-73526FAD4C17}"/>
              </a:ext>
            </a:extLst>
          </p:cNvPr>
          <p:cNvSpPr>
            <a:spLocks noGrp="1"/>
          </p:cNvSpPr>
          <p:nvPr>
            <p:ph sz="quarter" idx="11"/>
          </p:nvPr>
        </p:nvSpPr>
        <p:spPr>
          <a:xfrm>
            <a:off x="436563" y="2351088"/>
            <a:ext cx="5475287" cy="3309937"/>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8" name="Content Placeholder 6">
            <a:extLst>
              <a:ext uri="{FF2B5EF4-FFF2-40B4-BE49-F238E27FC236}">
                <a16:creationId xmlns:a16="http://schemas.microsoft.com/office/drawing/2014/main" id="{B01AEAB4-D6B5-466F-8531-D0E00AC23275}"/>
              </a:ext>
            </a:extLst>
          </p:cNvPr>
          <p:cNvSpPr>
            <a:spLocks noGrp="1"/>
          </p:cNvSpPr>
          <p:nvPr>
            <p:ph sz="quarter" idx="12"/>
          </p:nvPr>
        </p:nvSpPr>
        <p:spPr>
          <a:xfrm>
            <a:off x="6280152" y="2351087"/>
            <a:ext cx="5475287" cy="3309937"/>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9" name="Text Placeholder 5">
            <a:extLst>
              <a:ext uri="{FF2B5EF4-FFF2-40B4-BE49-F238E27FC236}">
                <a16:creationId xmlns:a16="http://schemas.microsoft.com/office/drawing/2014/main" id="{F4593C87-491F-4AF7-A96B-9A18679C6C84}"/>
              </a:ext>
            </a:extLst>
          </p:cNvPr>
          <p:cNvSpPr>
            <a:spLocks noGrp="1"/>
          </p:cNvSpPr>
          <p:nvPr>
            <p:ph type="body" sz="quarter" idx="15" hasCustomPrompt="1"/>
          </p:nvPr>
        </p:nvSpPr>
        <p:spPr>
          <a:xfrm>
            <a:off x="436561" y="1452856"/>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Text Placeholder 3">
            <a:extLst>
              <a:ext uri="{FF2B5EF4-FFF2-40B4-BE49-F238E27FC236}">
                <a16:creationId xmlns:a16="http://schemas.microsoft.com/office/drawing/2014/main" id="{1680A71E-D87B-46D0-9902-1D06DF1F812B}"/>
              </a:ext>
            </a:extLst>
          </p:cNvPr>
          <p:cNvSpPr>
            <a:spLocks noGrp="1"/>
          </p:cNvSpPr>
          <p:nvPr>
            <p:ph type="body" sz="quarter" idx="16" hasCustomPrompt="1"/>
          </p:nvPr>
        </p:nvSpPr>
        <p:spPr>
          <a:xfrm>
            <a:off x="449998" y="5666055"/>
            <a:ext cx="11299089" cy="287338"/>
          </a:xfrm>
        </p:spPr>
        <p:txBody>
          <a:bodyPr anchor="t"/>
          <a:lstStyle>
            <a:lvl1pPr algn="l">
              <a:defRPr sz="1400" i="1">
                <a:solidFill>
                  <a:schemeClr val="bg1"/>
                </a:solidFill>
              </a:defRPr>
            </a:lvl1pPr>
          </a:lstStyle>
          <a:p>
            <a:pPr lvl="0"/>
            <a:r>
              <a:rPr lang="en-US" dirty="0"/>
              <a:t>Base and source:</a:t>
            </a:r>
          </a:p>
        </p:txBody>
      </p:sp>
    </p:spTree>
    <p:extLst>
      <p:ext uri="{BB962C8B-B14F-4D97-AF65-F5344CB8AC3E}">
        <p14:creationId xmlns:p14="http://schemas.microsoft.com/office/powerpoint/2010/main" val="1670437496"/>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white_2_images">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1773238"/>
            <a:ext cx="5487696" cy="2740705"/>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2740705"/>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accent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4716463"/>
            <a:ext cx="5487987" cy="1231900"/>
          </a:xfrm>
        </p:spPr>
        <p:txBody>
          <a:bodyPr/>
          <a:lstStyle/>
          <a:p>
            <a:pPr lvl="0"/>
            <a:r>
              <a:rPr lang="en-US"/>
              <a:t>Click to edit Master text styles</a:t>
            </a:r>
          </a:p>
        </p:txBody>
      </p:sp>
      <p:sp>
        <p:nvSpPr>
          <p:cNvPr id="10" name="Text Placeholder 3">
            <a:extLst>
              <a:ext uri="{FF2B5EF4-FFF2-40B4-BE49-F238E27FC236}">
                <a16:creationId xmlns:a16="http://schemas.microsoft.com/office/drawing/2014/main" id="{7C6A1D56-E1DD-4FA1-95B2-89DF2E84811D}"/>
              </a:ext>
            </a:extLst>
          </p:cNvPr>
          <p:cNvSpPr>
            <a:spLocks noGrp="1"/>
          </p:cNvSpPr>
          <p:nvPr>
            <p:ph type="body" sz="quarter" idx="26"/>
          </p:nvPr>
        </p:nvSpPr>
        <p:spPr>
          <a:xfrm>
            <a:off x="6254752" y="4716463"/>
            <a:ext cx="5487987" cy="1231900"/>
          </a:xfrm>
        </p:spPr>
        <p:txBody>
          <a:bodyPr/>
          <a:lstStyle/>
          <a:p>
            <a:pPr lvl="0"/>
            <a:r>
              <a:rPr lang="en-US"/>
              <a:t>Click to edit Master text styles</a:t>
            </a:r>
          </a:p>
        </p:txBody>
      </p:sp>
    </p:spTree>
    <p:extLst>
      <p:ext uri="{BB962C8B-B14F-4D97-AF65-F5344CB8AC3E}">
        <p14:creationId xmlns:p14="http://schemas.microsoft.com/office/powerpoint/2010/main" val="345513653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6.xml><?xml version="1.0" encoding="utf-8"?>
<p:sldLayout xmlns:a="http://schemas.openxmlformats.org/drawingml/2006/main" xmlns:r="http://schemas.openxmlformats.org/officeDocument/2006/relationships" xmlns:p="http://schemas.openxmlformats.org/presentationml/2006/main" showMasterSp="0" preserve="1" userDrawn="1">
  <p:cSld name="dark_2_images">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280D30E7-2090-4B2D-B494-5617BC5CE784}"/>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1773238"/>
            <a:ext cx="5487696" cy="2740705"/>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2740705"/>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4716463"/>
            <a:ext cx="5487987" cy="1231900"/>
          </a:xfrm>
        </p:spPr>
        <p:txBody>
          <a:bodyPr/>
          <a:lstStyle>
            <a:lvl1pPr>
              <a:defRPr>
                <a:solidFill>
                  <a:schemeClr val="bg1"/>
                </a:solidFill>
              </a:defRPr>
            </a:lvl1pPr>
          </a:lstStyle>
          <a:p>
            <a:pPr lvl="0"/>
            <a:r>
              <a:rPr lang="en-US"/>
              <a:t>Click to edit Master text styles</a:t>
            </a:r>
          </a:p>
        </p:txBody>
      </p:sp>
      <p:sp>
        <p:nvSpPr>
          <p:cNvPr id="10" name="Text Placeholder 3">
            <a:extLst>
              <a:ext uri="{FF2B5EF4-FFF2-40B4-BE49-F238E27FC236}">
                <a16:creationId xmlns:a16="http://schemas.microsoft.com/office/drawing/2014/main" id="{7C6A1D56-E1DD-4FA1-95B2-89DF2E84811D}"/>
              </a:ext>
            </a:extLst>
          </p:cNvPr>
          <p:cNvSpPr>
            <a:spLocks noGrp="1"/>
          </p:cNvSpPr>
          <p:nvPr>
            <p:ph type="body" sz="quarter" idx="26"/>
          </p:nvPr>
        </p:nvSpPr>
        <p:spPr>
          <a:xfrm>
            <a:off x="6254752" y="4716463"/>
            <a:ext cx="5487987" cy="1231900"/>
          </a:xfrm>
        </p:spPr>
        <p:txBody>
          <a:bodyPr/>
          <a:lstStyle>
            <a:lvl1pPr>
              <a:defRPr>
                <a:solidFill>
                  <a:schemeClr val="bg1"/>
                </a:solidFill>
              </a:defRPr>
            </a:lvl1pPr>
          </a:lstStyle>
          <a:p>
            <a:pPr lvl="0"/>
            <a:r>
              <a:rPr lang="en-US"/>
              <a:t>Click to edit Master text styles</a:t>
            </a:r>
          </a:p>
        </p:txBody>
      </p:sp>
      <p:pic>
        <p:nvPicPr>
          <p:cNvPr id="12" name="Picture 11">
            <a:extLst>
              <a:ext uri="{FF2B5EF4-FFF2-40B4-BE49-F238E27FC236}">
                <a16:creationId xmlns:a16="http://schemas.microsoft.com/office/drawing/2014/main" id="{170F820A-8F2C-4EFA-A461-8B966FE80EBA}"/>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Espace réservé du pied de page 4">
            <a:extLst>
              <a:ext uri="{FF2B5EF4-FFF2-40B4-BE49-F238E27FC236}">
                <a16:creationId xmlns:a16="http://schemas.microsoft.com/office/drawing/2014/main" id="{0ECAB6C4-9793-4404-A13A-A0B6959863F5}"/>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58993177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1_white_2_imag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accent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hasCustomPrompt="1"/>
          </p:nvPr>
        </p:nvSpPr>
        <p:spPr>
          <a:xfrm>
            <a:off x="449263" y="2351088"/>
            <a:ext cx="5487987" cy="3309937"/>
          </a:xfrm>
        </p:spPr>
        <p:txBody>
          <a:bodyPr/>
          <a:lstStyle>
            <a:lvl1pPr>
              <a:defRPr/>
            </a:lvl1pPr>
          </a:lstStyle>
          <a:p>
            <a:pPr lvl="0"/>
            <a:r>
              <a:rPr lang="en-US" dirty="0"/>
              <a:t>Text area</a:t>
            </a:r>
          </a:p>
        </p:txBody>
      </p:sp>
      <p:sp>
        <p:nvSpPr>
          <p:cNvPr id="9" name="Text Placeholder 5">
            <a:extLst>
              <a:ext uri="{FF2B5EF4-FFF2-40B4-BE49-F238E27FC236}">
                <a16:creationId xmlns:a16="http://schemas.microsoft.com/office/drawing/2014/main" id="{E2BB1E66-1131-4CBC-8E94-8AF2344F910C}"/>
              </a:ext>
            </a:extLst>
          </p:cNvPr>
          <p:cNvSpPr>
            <a:spLocks noGrp="1"/>
          </p:cNvSpPr>
          <p:nvPr>
            <p:ph type="body" sz="quarter" idx="15" hasCustomPrompt="1"/>
          </p:nvPr>
        </p:nvSpPr>
        <p:spPr>
          <a:xfrm>
            <a:off x="450000" y="1718031"/>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2" name="Content Placeholder 4">
            <a:extLst>
              <a:ext uri="{FF2B5EF4-FFF2-40B4-BE49-F238E27FC236}">
                <a16:creationId xmlns:a16="http://schemas.microsoft.com/office/drawing/2014/main" id="{96A9C376-47CA-4AC8-A61F-3011FA671413}"/>
              </a:ext>
            </a:extLst>
          </p:cNvPr>
          <p:cNvSpPr>
            <a:spLocks noGrp="1"/>
          </p:cNvSpPr>
          <p:nvPr>
            <p:ph sz="quarter" idx="27" hasCustomPrompt="1"/>
          </p:nvPr>
        </p:nvSpPr>
        <p:spPr>
          <a:xfrm>
            <a:off x="6254752" y="2351088"/>
            <a:ext cx="5487988" cy="3309937"/>
          </a:xfrm>
          <a:solidFill>
            <a:srgbClr val="E8E8E8"/>
          </a:solidFill>
        </p:spPr>
        <p:txBody>
          <a:bodyPr/>
          <a:lstStyle>
            <a:lvl1pPr>
              <a:defRPr/>
            </a:lvl1pPr>
          </a:lstStyle>
          <a:p>
            <a:pPr lvl="0"/>
            <a:r>
              <a:rPr lang="en-US" dirty="0"/>
              <a:t>Area for diagrams / charts etc.</a:t>
            </a:r>
            <a:endParaRPr lang="en-GB" dirty="0"/>
          </a:p>
        </p:txBody>
      </p:sp>
    </p:spTree>
    <p:extLst>
      <p:ext uri="{BB962C8B-B14F-4D97-AF65-F5344CB8AC3E}">
        <p14:creationId xmlns:p14="http://schemas.microsoft.com/office/powerpoint/2010/main" val="3220782428"/>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8.xml><?xml version="1.0" encoding="utf-8"?>
<p:sldLayout xmlns:a="http://schemas.openxmlformats.org/drawingml/2006/main" xmlns:r="http://schemas.openxmlformats.org/officeDocument/2006/relationships" xmlns:p="http://schemas.openxmlformats.org/presentationml/2006/main" showMasterSp="0" preserve="1" userDrawn="1">
  <p:cSld name="2_white_2_images">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DB4781B6-8BB9-4D2F-B31B-B5A701BEC8A3}"/>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12" name="Picture 11">
            <a:extLst>
              <a:ext uri="{FF2B5EF4-FFF2-40B4-BE49-F238E27FC236}">
                <a16:creationId xmlns:a16="http://schemas.microsoft.com/office/drawing/2014/main" id="{5A6B76C7-40D9-47C5-A00D-A3377216A9C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1" name="Espace réservé du pied de page 4">
            <a:extLst>
              <a:ext uri="{FF2B5EF4-FFF2-40B4-BE49-F238E27FC236}">
                <a16:creationId xmlns:a16="http://schemas.microsoft.com/office/drawing/2014/main" id="{C3CD6F4E-F61A-41DF-96FD-252A452CB7AA}"/>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2351088"/>
            <a:ext cx="5487987" cy="3309937"/>
          </a:xfrm>
        </p:spPr>
        <p:txBody>
          <a:bodyPr/>
          <a:lstStyle>
            <a:lvl1pPr>
              <a:defRPr>
                <a:solidFill>
                  <a:schemeClr val="bg1"/>
                </a:solidFill>
              </a:defRPr>
            </a:lvl1pPr>
          </a:lstStyle>
          <a:p>
            <a:pPr lvl="0"/>
            <a:r>
              <a:rPr lang="en-US"/>
              <a:t>Click to edit Master text styles</a:t>
            </a:r>
          </a:p>
        </p:txBody>
      </p:sp>
      <p:sp>
        <p:nvSpPr>
          <p:cNvPr id="9" name="Text Placeholder 5">
            <a:extLst>
              <a:ext uri="{FF2B5EF4-FFF2-40B4-BE49-F238E27FC236}">
                <a16:creationId xmlns:a16="http://schemas.microsoft.com/office/drawing/2014/main" id="{E2BB1E66-1131-4CBC-8E94-8AF2344F910C}"/>
              </a:ext>
            </a:extLst>
          </p:cNvPr>
          <p:cNvSpPr>
            <a:spLocks noGrp="1"/>
          </p:cNvSpPr>
          <p:nvPr>
            <p:ph type="body" sz="quarter" idx="15" hasCustomPrompt="1"/>
          </p:nvPr>
        </p:nvSpPr>
        <p:spPr>
          <a:xfrm>
            <a:off x="450000" y="1718031"/>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4" name="Content Placeholder 4">
            <a:extLst>
              <a:ext uri="{FF2B5EF4-FFF2-40B4-BE49-F238E27FC236}">
                <a16:creationId xmlns:a16="http://schemas.microsoft.com/office/drawing/2014/main" id="{29C8C662-5717-4AF9-AAAC-D70DAC971DEC}"/>
              </a:ext>
            </a:extLst>
          </p:cNvPr>
          <p:cNvSpPr>
            <a:spLocks noGrp="1"/>
          </p:cNvSpPr>
          <p:nvPr>
            <p:ph sz="quarter" idx="27" hasCustomPrompt="1"/>
          </p:nvPr>
        </p:nvSpPr>
        <p:spPr>
          <a:xfrm>
            <a:off x="6254752" y="2351088"/>
            <a:ext cx="5487988" cy="3309937"/>
          </a:xfrm>
          <a:solidFill>
            <a:srgbClr val="E8E8E8">
              <a:alpha val="30000"/>
            </a:srgbClr>
          </a:solidFill>
        </p:spPr>
        <p:txBody>
          <a:bodyPr/>
          <a:lstStyle>
            <a:lvl1pPr>
              <a:defRPr>
                <a:solidFill>
                  <a:schemeClr val="bg1"/>
                </a:solidFill>
              </a:defRPr>
            </a:lvl1pPr>
          </a:lstStyle>
          <a:p>
            <a:pPr lvl="0"/>
            <a:r>
              <a:rPr lang="en-US" dirty="0"/>
              <a:t>Area for diagrams / charts etc.</a:t>
            </a:r>
            <a:endParaRPr lang="en-GB" dirty="0"/>
          </a:p>
        </p:txBody>
      </p:sp>
    </p:spTree>
    <p:extLst>
      <p:ext uri="{BB962C8B-B14F-4D97-AF65-F5344CB8AC3E}">
        <p14:creationId xmlns:p14="http://schemas.microsoft.com/office/powerpoint/2010/main" val="421288274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white_equal_image_right">
    <p:spTree>
      <p:nvGrpSpPr>
        <p:cNvPr id="1" name=""/>
        <p:cNvGrpSpPr/>
        <p:nvPr/>
      </p:nvGrpSpPr>
      <p:grpSpPr>
        <a:xfrm>
          <a:off x="0" y="0"/>
          <a:ext cx="0" cy="0"/>
          <a:chOff x="0" y="0"/>
          <a:chExt cx="0" cy="0"/>
        </a:xfrm>
      </p:grpSpPr>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9"/>
            <a:ext cx="5487696" cy="3887786"/>
          </a:xfrm>
          <a:pattFill prst="wdUpDiag">
            <a:fgClr>
              <a:schemeClr val="bg1">
                <a:lumMod val="95000"/>
              </a:schemeClr>
            </a:fgClr>
            <a:bgClr>
              <a:schemeClr val="bg1"/>
            </a:bgClr>
          </a:pattFill>
        </p:spPr>
        <p:txBody>
          <a:bodyPr/>
          <a:lstStyle>
            <a:lvl1pPr>
              <a:defRPr>
                <a:solidFill>
                  <a:schemeClr val="tx1"/>
                </a:solidFill>
              </a:defRPr>
            </a:lvl1p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450000" y="1718031"/>
            <a:ext cx="5487696"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449263" y="2351088"/>
            <a:ext cx="5462587" cy="3309937"/>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3743892418"/>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0.xml><?xml version="1.0" encoding="utf-8"?>
<p:sldLayout xmlns:a="http://schemas.openxmlformats.org/drawingml/2006/main" xmlns:r="http://schemas.openxmlformats.org/officeDocument/2006/relationships" xmlns:p="http://schemas.openxmlformats.org/presentationml/2006/main" showMasterSp="0" preserve="1" userDrawn="1">
  <p:cSld name="col_equal_image_righ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85E6B1AA-4B55-420B-8D4D-6428967AEE1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3887787"/>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7" name="Picture 16">
            <a:extLst>
              <a:ext uri="{FF2B5EF4-FFF2-40B4-BE49-F238E27FC236}">
                <a16:creationId xmlns:a16="http://schemas.microsoft.com/office/drawing/2014/main" id="{DE053D29-6051-4B86-B4EE-DD9CFA812CD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450000"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449263" y="2351088"/>
            <a:ext cx="5462587" cy="3309937"/>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du pied de page 4">
            <a:extLst>
              <a:ext uri="{FF2B5EF4-FFF2-40B4-BE49-F238E27FC236}">
                <a16:creationId xmlns:a16="http://schemas.microsoft.com/office/drawing/2014/main" id="{54733A3A-E681-475C-80D4-8BD83738C431}"/>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688813632"/>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white_equal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6284744"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6284008" y="2351088"/>
            <a:ext cx="5462587" cy="3309937"/>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pour une image  3">
            <a:extLst>
              <a:ext uri="{FF2B5EF4-FFF2-40B4-BE49-F238E27FC236}">
                <a16:creationId xmlns:a16="http://schemas.microsoft.com/office/drawing/2014/main" id="{3EFE9770-8145-464D-9F4F-6E51AB5FD264}"/>
              </a:ext>
            </a:extLst>
          </p:cNvPr>
          <p:cNvSpPr>
            <a:spLocks noGrp="1"/>
          </p:cNvSpPr>
          <p:nvPr>
            <p:ph type="pic" sz="quarter" idx="24" hasCustomPrompt="1"/>
          </p:nvPr>
        </p:nvSpPr>
        <p:spPr>
          <a:xfrm>
            <a:off x="449263" y="1773238"/>
            <a:ext cx="5487696" cy="3887787"/>
          </a:xfrm>
          <a:pattFill prst="wdUpDiag">
            <a:fgClr>
              <a:schemeClr val="bg1">
                <a:lumMod val="95000"/>
              </a:schemeClr>
            </a:fgClr>
            <a:bgClr>
              <a:schemeClr val="bg1"/>
            </a:bgClr>
          </a:pattFill>
        </p:spPr>
        <p:txBody>
          <a:bodyPr/>
          <a:lstStyle/>
          <a:p>
            <a:r>
              <a:rPr lang="en-GB" dirty="0"/>
              <a:t> </a:t>
            </a:r>
          </a:p>
        </p:txBody>
      </p:sp>
    </p:spTree>
    <p:extLst>
      <p:ext uri="{BB962C8B-B14F-4D97-AF65-F5344CB8AC3E}">
        <p14:creationId xmlns:p14="http://schemas.microsoft.com/office/powerpoint/2010/main" val="2309968530"/>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2.xml><?xml version="1.0" encoding="utf-8"?>
<p:sldLayout xmlns:a="http://schemas.openxmlformats.org/drawingml/2006/main" xmlns:r="http://schemas.openxmlformats.org/officeDocument/2006/relationships" xmlns:p="http://schemas.openxmlformats.org/presentationml/2006/main" showMasterSp="0" preserve="1" userDrawn="1">
  <p:cSld name="1_col_equal_image_left">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9D9B6EBB-6C95-41D7-B094-D90E23333DD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7" name="Picture 16">
            <a:extLst>
              <a:ext uri="{FF2B5EF4-FFF2-40B4-BE49-F238E27FC236}">
                <a16:creationId xmlns:a16="http://schemas.microsoft.com/office/drawing/2014/main" id="{DE053D29-6051-4B86-B4EE-DD9CFA812CD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6284744"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6284008" y="2351088"/>
            <a:ext cx="5462587" cy="3597275"/>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pour une image  3">
            <a:extLst>
              <a:ext uri="{FF2B5EF4-FFF2-40B4-BE49-F238E27FC236}">
                <a16:creationId xmlns:a16="http://schemas.microsoft.com/office/drawing/2014/main" id="{3EFE9770-8145-464D-9F4F-6E51AB5FD264}"/>
              </a:ext>
            </a:extLst>
          </p:cNvPr>
          <p:cNvSpPr>
            <a:spLocks noGrp="1"/>
          </p:cNvSpPr>
          <p:nvPr>
            <p:ph type="pic" sz="quarter" idx="24" hasCustomPrompt="1"/>
          </p:nvPr>
        </p:nvSpPr>
        <p:spPr>
          <a:xfrm>
            <a:off x="449263" y="1773238"/>
            <a:ext cx="5487696" cy="4175125"/>
          </a:xfrm>
          <a:pattFill prst="wdUpDiag">
            <a:fgClr>
              <a:schemeClr val="bg1">
                <a:lumMod val="95000"/>
              </a:schemeClr>
            </a:fgClr>
            <a:bgClr>
              <a:schemeClr val="bg1"/>
            </a:bgClr>
          </a:pattFill>
        </p:spPr>
        <p:txBody>
          <a:bodyPr/>
          <a:lstStyle/>
          <a:p>
            <a:r>
              <a:rPr lang="en-GB" dirty="0"/>
              <a:t> </a:t>
            </a:r>
          </a:p>
        </p:txBody>
      </p:sp>
      <p:sp>
        <p:nvSpPr>
          <p:cNvPr id="12" name="Espace réservé du pied de page 4">
            <a:extLst>
              <a:ext uri="{FF2B5EF4-FFF2-40B4-BE49-F238E27FC236}">
                <a16:creationId xmlns:a16="http://schemas.microsoft.com/office/drawing/2014/main" id="{4660497F-305D-4CF5-B8F0-F47DFD6F8B0D}"/>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70445409"/>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white_4_images_with commentary">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2563200" cy="2060179"/>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3352152" y="2354400"/>
            <a:ext cx="2563200" cy="2060179"/>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61392" y="2354400"/>
            <a:ext cx="2563200" cy="2060179"/>
          </a:xfrm>
          <a:pattFill prst="wdUpDiag">
            <a:fgClr>
              <a:schemeClr val="bg1">
                <a:lumMod val="95000"/>
              </a:schemeClr>
            </a:fgClr>
            <a:bgClr>
              <a:schemeClr val="bg1"/>
            </a:bgClr>
          </a:pattFill>
        </p:spPr>
        <p:txBody>
          <a:bodyPr/>
          <a:lstStyle/>
          <a:p>
            <a:r>
              <a:rPr lang="en-GB" dirty="0"/>
              <a:t> </a:t>
            </a:r>
          </a:p>
        </p:txBody>
      </p:sp>
      <p:sp>
        <p:nvSpPr>
          <p:cNvPr id="7" name="Espace réservé pour une image  3">
            <a:extLst>
              <a:ext uri="{FF2B5EF4-FFF2-40B4-BE49-F238E27FC236}">
                <a16:creationId xmlns:a16="http://schemas.microsoft.com/office/drawing/2014/main" id="{A0687580-F1BA-4A89-BCCE-FFCF1FA2B8FB}"/>
              </a:ext>
            </a:extLst>
          </p:cNvPr>
          <p:cNvSpPr>
            <a:spLocks noGrp="1"/>
          </p:cNvSpPr>
          <p:nvPr>
            <p:ph type="pic" sz="quarter" idx="25" hasCustomPrompt="1"/>
          </p:nvPr>
        </p:nvSpPr>
        <p:spPr>
          <a:xfrm>
            <a:off x="9170632" y="2354400"/>
            <a:ext cx="2563200" cy="2060179"/>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2"/>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D2D1D122-1907-4DEA-8EEC-E1C4FA05BF82}"/>
              </a:ext>
            </a:extLst>
          </p:cNvPr>
          <p:cNvSpPr>
            <a:spLocks noGrp="1"/>
          </p:cNvSpPr>
          <p:nvPr>
            <p:ph type="body" sz="quarter" idx="26"/>
          </p:nvPr>
        </p:nvSpPr>
        <p:spPr>
          <a:xfrm>
            <a:off x="434749"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6" name="Text Placeholder 3">
            <a:extLst>
              <a:ext uri="{FF2B5EF4-FFF2-40B4-BE49-F238E27FC236}">
                <a16:creationId xmlns:a16="http://schemas.microsoft.com/office/drawing/2014/main" id="{156606B2-BBC1-4BD3-A204-D2355992DB37}"/>
              </a:ext>
            </a:extLst>
          </p:cNvPr>
          <p:cNvSpPr>
            <a:spLocks noGrp="1"/>
          </p:cNvSpPr>
          <p:nvPr>
            <p:ph type="body" sz="quarter" idx="27"/>
          </p:nvPr>
        </p:nvSpPr>
        <p:spPr>
          <a:xfrm>
            <a:off x="3328831"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7" name="Text Placeholder 3">
            <a:extLst>
              <a:ext uri="{FF2B5EF4-FFF2-40B4-BE49-F238E27FC236}">
                <a16:creationId xmlns:a16="http://schemas.microsoft.com/office/drawing/2014/main" id="{A16DA485-F8B2-4D47-AE7F-C62B95D5B6C9}"/>
              </a:ext>
            </a:extLst>
          </p:cNvPr>
          <p:cNvSpPr>
            <a:spLocks noGrp="1"/>
          </p:cNvSpPr>
          <p:nvPr>
            <p:ph type="body" sz="quarter" idx="28"/>
          </p:nvPr>
        </p:nvSpPr>
        <p:spPr>
          <a:xfrm>
            <a:off x="6299359"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0" name="Text Placeholder 3">
            <a:extLst>
              <a:ext uri="{FF2B5EF4-FFF2-40B4-BE49-F238E27FC236}">
                <a16:creationId xmlns:a16="http://schemas.microsoft.com/office/drawing/2014/main" id="{0809A03B-9673-44E7-B473-AC8FE0CE18EA}"/>
              </a:ext>
            </a:extLst>
          </p:cNvPr>
          <p:cNvSpPr>
            <a:spLocks noGrp="1"/>
          </p:cNvSpPr>
          <p:nvPr>
            <p:ph type="body" sz="quarter" idx="29"/>
          </p:nvPr>
        </p:nvSpPr>
        <p:spPr>
          <a:xfrm>
            <a:off x="9170020" y="4557486"/>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4" name="Text Placeholder 5">
            <a:extLst>
              <a:ext uri="{FF2B5EF4-FFF2-40B4-BE49-F238E27FC236}">
                <a16:creationId xmlns:a16="http://schemas.microsoft.com/office/drawing/2014/main" id="{B8AA1464-811F-498E-A5ED-2893EAC486E6}"/>
              </a:ext>
            </a:extLst>
          </p:cNvPr>
          <p:cNvSpPr>
            <a:spLocks noGrp="1"/>
          </p:cNvSpPr>
          <p:nvPr>
            <p:ph type="body" sz="quarter" idx="15" hasCustomPrompt="1"/>
          </p:nvPr>
        </p:nvSpPr>
        <p:spPr>
          <a:xfrm>
            <a:off x="450000" y="1718031"/>
            <a:ext cx="1128383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3678711025"/>
      </p:ext>
    </p:extLst>
  </p:cSld>
  <p:clrMapOvr>
    <a:masterClrMapping/>
  </p:clrMapOvr>
  <p:extLst>
    <p:ext uri="{DCECCB84-F9BA-43D5-87BE-67443E8EF086}">
      <p15:sldGuideLst xmlns:p15="http://schemas.microsoft.com/office/powerpoint/2012/main"/>
    </p:ext>
  </p:extLst>
</p:sldLayout>
</file>

<file path=ppt/slideLayouts/slideLayout64.xml><?xml version="1.0" encoding="utf-8"?>
<p:sldLayout xmlns:a="http://schemas.openxmlformats.org/drawingml/2006/main" xmlns:r="http://schemas.openxmlformats.org/officeDocument/2006/relationships" xmlns:p="http://schemas.openxmlformats.org/presentationml/2006/main" showMasterSp="0" preserve="1" userDrawn="1">
  <p:cSld name="col_4_images_with commentary">
    <p:bg>
      <p:bgPr>
        <a:solidFill>
          <a:schemeClr val="accent1"/>
        </a:solidFill>
        <a:effectLst/>
      </p:bgPr>
    </p:bg>
    <p:spTree>
      <p:nvGrpSpPr>
        <p:cNvPr id="1" name=""/>
        <p:cNvGrpSpPr/>
        <p:nvPr/>
      </p:nvGrpSpPr>
      <p:grpSpPr>
        <a:xfrm>
          <a:off x="0" y="0"/>
          <a:ext cx="0" cy="0"/>
          <a:chOff x="0" y="0"/>
          <a:chExt cx="0" cy="0"/>
        </a:xfrm>
      </p:grpSpPr>
      <p:sp>
        <p:nvSpPr>
          <p:cNvPr id="22" name="Rectangle 21">
            <a:extLst>
              <a:ext uri="{FF2B5EF4-FFF2-40B4-BE49-F238E27FC236}">
                <a16:creationId xmlns:a16="http://schemas.microsoft.com/office/drawing/2014/main" id="{B5E4BDC3-5EC4-4181-9E6A-256CEC587A4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2563200" cy="2060179"/>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3352152" y="2354400"/>
            <a:ext cx="2563200" cy="2060179"/>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61392" y="2354400"/>
            <a:ext cx="2563200" cy="2060179"/>
          </a:xfrm>
          <a:pattFill prst="wdUpDiag">
            <a:fgClr>
              <a:schemeClr val="bg1">
                <a:lumMod val="95000"/>
              </a:schemeClr>
            </a:fgClr>
            <a:bgClr>
              <a:schemeClr val="bg1"/>
            </a:bgClr>
          </a:pattFill>
        </p:spPr>
        <p:txBody>
          <a:bodyPr/>
          <a:lstStyle/>
          <a:p>
            <a:r>
              <a:rPr lang="en-GB" dirty="0"/>
              <a:t> </a:t>
            </a:r>
          </a:p>
        </p:txBody>
      </p:sp>
      <p:sp>
        <p:nvSpPr>
          <p:cNvPr id="7" name="Espace réservé pour une image  3">
            <a:extLst>
              <a:ext uri="{FF2B5EF4-FFF2-40B4-BE49-F238E27FC236}">
                <a16:creationId xmlns:a16="http://schemas.microsoft.com/office/drawing/2014/main" id="{A0687580-F1BA-4A89-BCCE-FFCF1FA2B8FB}"/>
              </a:ext>
            </a:extLst>
          </p:cNvPr>
          <p:cNvSpPr>
            <a:spLocks noGrp="1"/>
          </p:cNvSpPr>
          <p:nvPr>
            <p:ph type="pic" sz="quarter" idx="25" hasCustomPrompt="1"/>
          </p:nvPr>
        </p:nvSpPr>
        <p:spPr>
          <a:xfrm>
            <a:off x="9170632" y="2354400"/>
            <a:ext cx="2563200" cy="2060179"/>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8" name="Picture 17">
            <a:extLst>
              <a:ext uri="{FF2B5EF4-FFF2-40B4-BE49-F238E27FC236}">
                <a16:creationId xmlns:a16="http://schemas.microsoft.com/office/drawing/2014/main" id="{78B704C8-D0CC-4015-9F7D-DBE6A00F34C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4" name="Text Placeholder 3">
            <a:extLst>
              <a:ext uri="{FF2B5EF4-FFF2-40B4-BE49-F238E27FC236}">
                <a16:creationId xmlns:a16="http://schemas.microsoft.com/office/drawing/2014/main" id="{D2D1D122-1907-4DEA-8EEC-E1C4FA05BF82}"/>
              </a:ext>
            </a:extLst>
          </p:cNvPr>
          <p:cNvSpPr>
            <a:spLocks noGrp="1"/>
          </p:cNvSpPr>
          <p:nvPr>
            <p:ph type="body" sz="quarter" idx="26"/>
          </p:nvPr>
        </p:nvSpPr>
        <p:spPr>
          <a:xfrm>
            <a:off x="434749"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6" name="Text Placeholder 3">
            <a:extLst>
              <a:ext uri="{FF2B5EF4-FFF2-40B4-BE49-F238E27FC236}">
                <a16:creationId xmlns:a16="http://schemas.microsoft.com/office/drawing/2014/main" id="{156606B2-BBC1-4BD3-A204-D2355992DB37}"/>
              </a:ext>
            </a:extLst>
          </p:cNvPr>
          <p:cNvSpPr>
            <a:spLocks noGrp="1"/>
          </p:cNvSpPr>
          <p:nvPr>
            <p:ph type="body" sz="quarter" idx="27"/>
          </p:nvPr>
        </p:nvSpPr>
        <p:spPr>
          <a:xfrm>
            <a:off x="3328831"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7" name="Text Placeholder 3">
            <a:extLst>
              <a:ext uri="{FF2B5EF4-FFF2-40B4-BE49-F238E27FC236}">
                <a16:creationId xmlns:a16="http://schemas.microsoft.com/office/drawing/2014/main" id="{A16DA485-F8B2-4D47-AE7F-C62B95D5B6C9}"/>
              </a:ext>
            </a:extLst>
          </p:cNvPr>
          <p:cNvSpPr>
            <a:spLocks noGrp="1"/>
          </p:cNvSpPr>
          <p:nvPr>
            <p:ph type="body" sz="quarter" idx="28"/>
          </p:nvPr>
        </p:nvSpPr>
        <p:spPr>
          <a:xfrm>
            <a:off x="6299359"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0" name="Text Placeholder 3">
            <a:extLst>
              <a:ext uri="{FF2B5EF4-FFF2-40B4-BE49-F238E27FC236}">
                <a16:creationId xmlns:a16="http://schemas.microsoft.com/office/drawing/2014/main" id="{0809A03B-9673-44E7-B473-AC8FE0CE18EA}"/>
              </a:ext>
            </a:extLst>
          </p:cNvPr>
          <p:cNvSpPr>
            <a:spLocks noGrp="1"/>
          </p:cNvSpPr>
          <p:nvPr>
            <p:ph type="body" sz="quarter" idx="29"/>
          </p:nvPr>
        </p:nvSpPr>
        <p:spPr>
          <a:xfrm>
            <a:off x="9170020" y="4557486"/>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4" name="Text Placeholder 5">
            <a:extLst>
              <a:ext uri="{FF2B5EF4-FFF2-40B4-BE49-F238E27FC236}">
                <a16:creationId xmlns:a16="http://schemas.microsoft.com/office/drawing/2014/main" id="{B8AA1464-811F-498E-A5ED-2893EAC486E6}"/>
              </a:ext>
            </a:extLst>
          </p:cNvPr>
          <p:cNvSpPr>
            <a:spLocks noGrp="1"/>
          </p:cNvSpPr>
          <p:nvPr>
            <p:ph type="body" sz="quarter" idx="15" hasCustomPrompt="1"/>
          </p:nvPr>
        </p:nvSpPr>
        <p:spPr>
          <a:xfrm>
            <a:off x="450000" y="1718031"/>
            <a:ext cx="1128383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21" name="Espace réservé du pied de page 4">
            <a:extLst>
              <a:ext uri="{FF2B5EF4-FFF2-40B4-BE49-F238E27FC236}">
                <a16:creationId xmlns:a16="http://schemas.microsoft.com/office/drawing/2014/main" id="{380B3370-E258-4800-AF82-3C96353FF16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4070370029"/>
      </p:ext>
    </p:extLst>
  </p:cSld>
  <p:clrMapOvr>
    <a:masterClrMapping/>
  </p:clrMapOvr>
  <p:extLst>
    <p:ext uri="{DCECCB84-F9BA-43D5-87BE-67443E8EF086}">
      <p15:sldGuideLst xmlns:p15="http://schemas.microsoft.com/office/powerpoint/2012/main"/>
    </p:ext>
  </p:extLst>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white_4_num_stat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50000" y="3080342"/>
            <a:ext cx="2563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3356877" y="3077029"/>
            <a:ext cx="2563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6263754" y="3077029"/>
            <a:ext cx="2563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8" name="Text Placeholder 4">
            <a:extLst>
              <a:ext uri="{FF2B5EF4-FFF2-40B4-BE49-F238E27FC236}">
                <a16:creationId xmlns:a16="http://schemas.microsoft.com/office/drawing/2014/main" id="{01A255C9-563F-4581-93E8-3B96C3C7DC6C}"/>
              </a:ext>
            </a:extLst>
          </p:cNvPr>
          <p:cNvSpPr>
            <a:spLocks noGrp="1"/>
          </p:cNvSpPr>
          <p:nvPr>
            <p:ph type="body" sz="quarter" idx="33"/>
          </p:nvPr>
        </p:nvSpPr>
        <p:spPr>
          <a:xfrm>
            <a:off x="9170632" y="3080342"/>
            <a:ext cx="2563200" cy="2583996"/>
          </a:xfrm>
          <a:solidFill>
            <a:schemeClr val="accent6"/>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a:p>
            <a:pPr lvl="1"/>
            <a:r>
              <a:rPr lang="en-US"/>
              <a:t>Second level</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33386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6299316" y="1697941"/>
            <a:ext cx="1219200" cy="1436687"/>
          </a:xfrm>
        </p:spPr>
        <p:txBody>
          <a:bodyPr/>
          <a:lstStyle>
            <a:lvl1pPr>
              <a:defRPr sz="9600" b="1">
                <a:solidFill>
                  <a:schemeClr val="accent2"/>
                </a:solidFill>
              </a:defRPr>
            </a:lvl1pPr>
          </a:lstStyle>
          <a:p>
            <a:pPr lvl="0"/>
            <a:r>
              <a:rPr lang="en-US" dirty="0"/>
              <a:t>#</a:t>
            </a:r>
            <a:endParaRPr lang="en-GB" dirty="0"/>
          </a:p>
        </p:txBody>
      </p:sp>
      <p:sp>
        <p:nvSpPr>
          <p:cNvPr id="31" name="Text Placeholder 8">
            <a:extLst>
              <a:ext uri="{FF2B5EF4-FFF2-40B4-BE49-F238E27FC236}">
                <a16:creationId xmlns:a16="http://schemas.microsoft.com/office/drawing/2014/main" id="{D9C0C00D-7A8F-40A9-9A7F-F40B3A4E2F42}"/>
              </a:ext>
            </a:extLst>
          </p:cNvPr>
          <p:cNvSpPr>
            <a:spLocks noGrp="1"/>
          </p:cNvSpPr>
          <p:nvPr>
            <p:ph type="body" sz="quarter" idx="37" hasCustomPrompt="1"/>
          </p:nvPr>
        </p:nvSpPr>
        <p:spPr>
          <a:xfrm>
            <a:off x="9172862" y="1697941"/>
            <a:ext cx="1219200" cy="1436687"/>
          </a:xfrm>
        </p:spPr>
        <p:txBody>
          <a:bodyPr/>
          <a:lstStyle>
            <a:lvl1pPr>
              <a:defRPr sz="9600" b="1">
                <a:solidFill>
                  <a:schemeClr val="accent6"/>
                </a:solidFill>
              </a:defRPr>
            </a:lvl1pPr>
          </a:lstStyle>
          <a:p>
            <a:pPr lvl="0"/>
            <a:r>
              <a:rPr lang="en-US" dirty="0"/>
              <a:t>#</a:t>
            </a:r>
            <a:endParaRPr lang="en-GB" dirty="0"/>
          </a:p>
        </p:txBody>
      </p:sp>
    </p:spTree>
    <p:extLst>
      <p:ext uri="{BB962C8B-B14F-4D97-AF65-F5344CB8AC3E}">
        <p14:creationId xmlns:p14="http://schemas.microsoft.com/office/powerpoint/2010/main" val="311489097"/>
      </p:ext>
    </p:extLst>
  </p:cSld>
  <p:clrMapOvr>
    <a:masterClrMapping/>
  </p:clrMapOvr>
  <p:extLst>
    <p:ext uri="{DCECCB84-F9BA-43D5-87BE-67443E8EF086}">
      <p15:sldGuideLst xmlns:p15="http://schemas.microsoft.com/office/powerpoint/2012/main"/>
    </p:ext>
  </p:extLst>
</p:sldLayout>
</file>

<file path=ppt/slideLayouts/slideLayout66.xml><?xml version="1.0" encoding="utf-8"?>
<p:sldLayout xmlns:a="http://schemas.openxmlformats.org/drawingml/2006/main" xmlns:r="http://schemas.openxmlformats.org/officeDocument/2006/relationships" xmlns:p="http://schemas.openxmlformats.org/presentationml/2006/main" showMasterSp="0" preserve="1" userDrawn="1">
  <p:cSld name="col_4_num_stat_boxes">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2605CF2C-542F-410F-A338-765191A93C26}"/>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8" name="Picture 17">
            <a:extLst>
              <a:ext uri="{FF2B5EF4-FFF2-40B4-BE49-F238E27FC236}">
                <a16:creationId xmlns:a16="http://schemas.microsoft.com/office/drawing/2014/main" id="{78B704C8-D0CC-4015-9F7D-DBE6A00F34C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50000" y="3080342"/>
            <a:ext cx="2563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3356877" y="3077029"/>
            <a:ext cx="2563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6263754" y="3077029"/>
            <a:ext cx="2563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8" name="Text Placeholder 4">
            <a:extLst>
              <a:ext uri="{FF2B5EF4-FFF2-40B4-BE49-F238E27FC236}">
                <a16:creationId xmlns:a16="http://schemas.microsoft.com/office/drawing/2014/main" id="{01A255C9-563F-4581-93E8-3B96C3C7DC6C}"/>
              </a:ext>
            </a:extLst>
          </p:cNvPr>
          <p:cNvSpPr>
            <a:spLocks noGrp="1"/>
          </p:cNvSpPr>
          <p:nvPr>
            <p:ph type="body" sz="quarter" idx="33"/>
          </p:nvPr>
        </p:nvSpPr>
        <p:spPr>
          <a:xfrm>
            <a:off x="9170632" y="3080342"/>
            <a:ext cx="2563200" cy="2583996"/>
          </a:xfrm>
          <a:solidFill>
            <a:schemeClr val="accent6"/>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a:p>
            <a:pPr lvl="1"/>
            <a:r>
              <a:rPr lang="en-US"/>
              <a:t>Second level</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33386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6299316" y="1697941"/>
            <a:ext cx="1219200" cy="1436687"/>
          </a:xfrm>
        </p:spPr>
        <p:txBody>
          <a:bodyPr/>
          <a:lstStyle>
            <a:lvl1pPr>
              <a:defRPr sz="9600" b="1">
                <a:solidFill>
                  <a:schemeClr val="accent2"/>
                </a:solidFill>
              </a:defRPr>
            </a:lvl1pPr>
          </a:lstStyle>
          <a:p>
            <a:pPr lvl="0"/>
            <a:r>
              <a:rPr lang="en-US" dirty="0"/>
              <a:t>#</a:t>
            </a:r>
            <a:endParaRPr lang="en-GB" dirty="0"/>
          </a:p>
        </p:txBody>
      </p:sp>
      <p:sp>
        <p:nvSpPr>
          <p:cNvPr id="31" name="Text Placeholder 8">
            <a:extLst>
              <a:ext uri="{FF2B5EF4-FFF2-40B4-BE49-F238E27FC236}">
                <a16:creationId xmlns:a16="http://schemas.microsoft.com/office/drawing/2014/main" id="{D9C0C00D-7A8F-40A9-9A7F-F40B3A4E2F42}"/>
              </a:ext>
            </a:extLst>
          </p:cNvPr>
          <p:cNvSpPr>
            <a:spLocks noGrp="1"/>
          </p:cNvSpPr>
          <p:nvPr>
            <p:ph type="body" sz="quarter" idx="37" hasCustomPrompt="1"/>
          </p:nvPr>
        </p:nvSpPr>
        <p:spPr>
          <a:xfrm>
            <a:off x="9172862" y="1697941"/>
            <a:ext cx="1219200" cy="1436687"/>
          </a:xfrm>
        </p:spPr>
        <p:txBody>
          <a:bodyPr/>
          <a:lstStyle>
            <a:lvl1pPr>
              <a:defRPr sz="9600" b="1">
                <a:solidFill>
                  <a:schemeClr val="accent6"/>
                </a:solidFill>
              </a:defRPr>
            </a:lvl1pPr>
          </a:lstStyle>
          <a:p>
            <a:pPr lvl="0"/>
            <a:r>
              <a:rPr lang="en-US" dirty="0"/>
              <a:t>#</a:t>
            </a:r>
            <a:endParaRPr lang="en-GB" dirty="0"/>
          </a:p>
        </p:txBody>
      </p:sp>
      <p:sp>
        <p:nvSpPr>
          <p:cNvPr id="14" name="Espace réservé du pied de page 4">
            <a:extLst>
              <a:ext uri="{FF2B5EF4-FFF2-40B4-BE49-F238E27FC236}">
                <a16:creationId xmlns:a16="http://schemas.microsoft.com/office/drawing/2014/main" id="{36E2B109-27B1-408C-AB1D-AB069C9A2533}"/>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2101706389"/>
      </p:ext>
    </p:extLst>
  </p:cSld>
  <p:clrMapOvr>
    <a:masterClrMapping/>
  </p:clrMapOvr>
  <p:extLst>
    <p:ext uri="{DCECCB84-F9BA-43D5-87BE-67443E8EF086}">
      <p15:sldGuideLst xmlns:p15="http://schemas.microsoft.com/office/powerpoint/2012/main"/>
    </p:ext>
  </p:extLst>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white_4_statement_boxes">
    <p:spTree>
      <p:nvGrpSpPr>
        <p:cNvPr id="1" name=""/>
        <p:cNvGrpSpPr/>
        <p:nvPr/>
      </p:nvGrpSpPr>
      <p:grpSpPr>
        <a:xfrm>
          <a:off x="0" y="0"/>
          <a:ext cx="0" cy="0"/>
          <a:chOff x="0" y="0"/>
          <a:chExt cx="0" cy="0"/>
        </a:xfrm>
      </p:grpSpPr>
      <p:sp>
        <p:nvSpPr>
          <p:cNvPr id="13" name="Text Placeholder 2">
            <a:extLst>
              <a:ext uri="{FF2B5EF4-FFF2-40B4-BE49-F238E27FC236}">
                <a16:creationId xmlns:a16="http://schemas.microsoft.com/office/drawing/2014/main" id="{5DB6B9DE-3A1F-471C-BF39-9443C282289C}"/>
              </a:ext>
            </a:extLst>
          </p:cNvPr>
          <p:cNvSpPr>
            <a:spLocks noGrp="1"/>
          </p:cNvSpPr>
          <p:nvPr>
            <p:ph type="body" sz="quarter" idx="19"/>
          </p:nvPr>
        </p:nvSpPr>
        <p:spPr>
          <a:xfrm>
            <a:off x="455613" y="2354400"/>
            <a:ext cx="2570162" cy="3067049"/>
          </a:xfrm>
          <a:solidFill>
            <a:schemeClr val="tx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4" name="Text Placeholder 2">
            <a:extLst>
              <a:ext uri="{FF2B5EF4-FFF2-40B4-BE49-F238E27FC236}">
                <a16:creationId xmlns:a16="http://schemas.microsoft.com/office/drawing/2014/main" id="{BF6B5EEF-2D87-45EE-81CE-408AAC58035F}"/>
              </a:ext>
            </a:extLst>
          </p:cNvPr>
          <p:cNvSpPr>
            <a:spLocks noGrp="1"/>
          </p:cNvSpPr>
          <p:nvPr>
            <p:ph type="body" sz="quarter" idx="20"/>
          </p:nvPr>
        </p:nvSpPr>
        <p:spPr>
          <a:xfrm>
            <a:off x="3352210" y="2354400"/>
            <a:ext cx="2570162" cy="3067049"/>
          </a:xfrm>
          <a:solidFill>
            <a:schemeClr val="accent5"/>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5" name="Text Placeholder 2">
            <a:extLst>
              <a:ext uri="{FF2B5EF4-FFF2-40B4-BE49-F238E27FC236}">
                <a16:creationId xmlns:a16="http://schemas.microsoft.com/office/drawing/2014/main" id="{3476EE6C-9479-42CD-99C2-3679AD798737}"/>
              </a:ext>
            </a:extLst>
          </p:cNvPr>
          <p:cNvSpPr>
            <a:spLocks noGrp="1"/>
          </p:cNvSpPr>
          <p:nvPr>
            <p:ph type="body" sz="quarter" idx="21"/>
          </p:nvPr>
        </p:nvSpPr>
        <p:spPr>
          <a:xfrm>
            <a:off x="6269630" y="2354400"/>
            <a:ext cx="2570162" cy="3067049"/>
          </a:xfrm>
          <a:solidFill>
            <a:schemeClr val="accent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6" name="Text Placeholder 2">
            <a:extLst>
              <a:ext uri="{FF2B5EF4-FFF2-40B4-BE49-F238E27FC236}">
                <a16:creationId xmlns:a16="http://schemas.microsoft.com/office/drawing/2014/main" id="{5F09E41C-8556-49BF-95D3-6A0954016BA6}"/>
              </a:ext>
            </a:extLst>
          </p:cNvPr>
          <p:cNvSpPr>
            <a:spLocks noGrp="1"/>
          </p:cNvSpPr>
          <p:nvPr>
            <p:ph type="body" sz="quarter" idx="22"/>
          </p:nvPr>
        </p:nvSpPr>
        <p:spPr>
          <a:xfrm>
            <a:off x="9166225" y="2354400"/>
            <a:ext cx="2570162" cy="3067049"/>
          </a:xfrm>
          <a:solidFill>
            <a:srgbClr val="878787"/>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lvl1pPr>
              <a:defRPr>
                <a:solidFill>
                  <a:schemeClr val="tx1"/>
                </a:solidFill>
              </a:defRPr>
            </a:lvl1p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0" name="Text Placeholder 5">
            <a:extLst>
              <a:ext uri="{FF2B5EF4-FFF2-40B4-BE49-F238E27FC236}">
                <a16:creationId xmlns:a16="http://schemas.microsoft.com/office/drawing/2014/main" id="{BE286F83-12B5-4598-9C04-95AB88E988B4}"/>
              </a:ext>
            </a:extLst>
          </p:cNvPr>
          <p:cNvSpPr>
            <a:spLocks noGrp="1"/>
          </p:cNvSpPr>
          <p:nvPr>
            <p:ph type="body" sz="quarter" idx="15" hasCustomPrompt="1"/>
          </p:nvPr>
        </p:nvSpPr>
        <p:spPr>
          <a:xfrm>
            <a:off x="450000" y="1718031"/>
            <a:ext cx="2835713" cy="430887"/>
          </a:xfrm>
          <a:noFill/>
        </p:spPr>
        <p:txBody>
          <a:bodyPr vert="horz" wrap="non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201698857"/>
      </p:ext>
    </p:extLst>
  </p:cSld>
  <p:clrMapOvr>
    <a:masterClrMapping/>
  </p:clrMapOvr>
  <p:extLst>
    <p:ext uri="{DCECCB84-F9BA-43D5-87BE-67443E8EF086}">
      <p15:sldGuideLst xmlns:p15="http://schemas.microsoft.com/office/powerpoint/2012/main"/>
    </p:ext>
  </p:extLst>
</p:sldLayout>
</file>

<file path=ppt/slideLayouts/slideLayout68.xml><?xml version="1.0" encoding="utf-8"?>
<p:sldLayout xmlns:a="http://schemas.openxmlformats.org/drawingml/2006/main" xmlns:r="http://schemas.openxmlformats.org/officeDocument/2006/relationships" xmlns:p="http://schemas.openxmlformats.org/presentationml/2006/main" showMasterSp="0" preserve="1" userDrawn="1">
  <p:cSld name="col_4_statement_boxes">
    <p:bg>
      <p:bgPr>
        <a:solidFill>
          <a:schemeClr val="accent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B360F27-0D19-4153-AD96-1F616FC584DF}"/>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3" name="Text Placeholder 2">
            <a:extLst>
              <a:ext uri="{FF2B5EF4-FFF2-40B4-BE49-F238E27FC236}">
                <a16:creationId xmlns:a16="http://schemas.microsoft.com/office/drawing/2014/main" id="{5DB6B9DE-3A1F-471C-BF39-9443C282289C}"/>
              </a:ext>
            </a:extLst>
          </p:cNvPr>
          <p:cNvSpPr>
            <a:spLocks noGrp="1"/>
          </p:cNvSpPr>
          <p:nvPr>
            <p:ph type="body" sz="quarter" idx="19"/>
          </p:nvPr>
        </p:nvSpPr>
        <p:spPr>
          <a:xfrm>
            <a:off x="455613" y="2354400"/>
            <a:ext cx="2570162" cy="3067049"/>
          </a:xfrm>
          <a:solidFill>
            <a:schemeClr val="tx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4" name="Text Placeholder 2">
            <a:extLst>
              <a:ext uri="{FF2B5EF4-FFF2-40B4-BE49-F238E27FC236}">
                <a16:creationId xmlns:a16="http://schemas.microsoft.com/office/drawing/2014/main" id="{BF6B5EEF-2D87-45EE-81CE-408AAC58035F}"/>
              </a:ext>
            </a:extLst>
          </p:cNvPr>
          <p:cNvSpPr>
            <a:spLocks noGrp="1"/>
          </p:cNvSpPr>
          <p:nvPr>
            <p:ph type="body" sz="quarter" idx="20"/>
          </p:nvPr>
        </p:nvSpPr>
        <p:spPr>
          <a:xfrm>
            <a:off x="3352210" y="2354400"/>
            <a:ext cx="2570162" cy="3067049"/>
          </a:xfrm>
          <a:solidFill>
            <a:schemeClr val="accent5"/>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5" name="Text Placeholder 2">
            <a:extLst>
              <a:ext uri="{FF2B5EF4-FFF2-40B4-BE49-F238E27FC236}">
                <a16:creationId xmlns:a16="http://schemas.microsoft.com/office/drawing/2014/main" id="{3476EE6C-9479-42CD-99C2-3679AD798737}"/>
              </a:ext>
            </a:extLst>
          </p:cNvPr>
          <p:cNvSpPr>
            <a:spLocks noGrp="1"/>
          </p:cNvSpPr>
          <p:nvPr>
            <p:ph type="body" sz="quarter" idx="21"/>
          </p:nvPr>
        </p:nvSpPr>
        <p:spPr>
          <a:xfrm>
            <a:off x="6269630" y="2354400"/>
            <a:ext cx="2570162" cy="3067049"/>
          </a:xfrm>
          <a:solidFill>
            <a:schemeClr val="accent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6" name="Text Placeholder 2">
            <a:extLst>
              <a:ext uri="{FF2B5EF4-FFF2-40B4-BE49-F238E27FC236}">
                <a16:creationId xmlns:a16="http://schemas.microsoft.com/office/drawing/2014/main" id="{5F09E41C-8556-49BF-95D3-6A0954016BA6}"/>
              </a:ext>
            </a:extLst>
          </p:cNvPr>
          <p:cNvSpPr>
            <a:spLocks noGrp="1"/>
          </p:cNvSpPr>
          <p:nvPr>
            <p:ph type="body" sz="quarter" idx="22"/>
          </p:nvPr>
        </p:nvSpPr>
        <p:spPr>
          <a:xfrm>
            <a:off x="9166225" y="2354400"/>
            <a:ext cx="2570162" cy="3067049"/>
          </a:xfrm>
          <a:solidFill>
            <a:srgbClr val="878787"/>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lvl1pPr>
              <a:defRPr>
                <a:solidFill>
                  <a:schemeClr val="bg1"/>
                </a:solidFill>
              </a:defRPr>
            </a:lvl1p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pic>
        <p:nvPicPr>
          <p:cNvPr id="9" name="Picture 8">
            <a:extLst>
              <a:ext uri="{FF2B5EF4-FFF2-40B4-BE49-F238E27FC236}">
                <a16:creationId xmlns:a16="http://schemas.microsoft.com/office/drawing/2014/main" id="{9CFCB575-E710-44EB-9A96-8C528D342A6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Text Placeholder 5">
            <a:extLst>
              <a:ext uri="{FF2B5EF4-FFF2-40B4-BE49-F238E27FC236}">
                <a16:creationId xmlns:a16="http://schemas.microsoft.com/office/drawing/2014/main" id="{BE286F83-12B5-4598-9C04-95AB88E988B4}"/>
              </a:ext>
            </a:extLst>
          </p:cNvPr>
          <p:cNvSpPr>
            <a:spLocks noGrp="1"/>
          </p:cNvSpPr>
          <p:nvPr>
            <p:ph type="body" sz="quarter" idx="15" hasCustomPrompt="1"/>
          </p:nvPr>
        </p:nvSpPr>
        <p:spPr>
          <a:xfrm>
            <a:off x="450000" y="1718031"/>
            <a:ext cx="2835713" cy="430887"/>
          </a:xfrm>
          <a:noFill/>
        </p:spPr>
        <p:txBody>
          <a:bodyPr vert="horz" wrap="non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7" name="Espace réservé du pied de page 4">
            <a:extLst>
              <a:ext uri="{FF2B5EF4-FFF2-40B4-BE49-F238E27FC236}">
                <a16:creationId xmlns:a16="http://schemas.microsoft.com/office/drawing/2014/main" id="{913D19CE-91D9-4CEC-BDD2-05908698867A}"/>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2341404923"/>
      </p:ext>
    </p:extLst>
  </p:cSld>
  <p:clrMapOvr>
    <a:masterClrMapping/>
  </p:clrMapOvr>
  <p:extLst>
    <p:ext uri="{DCECCB84-F9BA-43D5-87BE-67443E8EF086}">
      <p15:sldGuideLst xmlns:p15="http://schemas.microsoft.com/office/powerpoint/2012/main"/>
    </p:ext>
  </p:extLst>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userDrawn="1">
  <p:cSld name="white, stripes and imag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14716B-8826-4E6F-8C0C-226ECCA62A30}"/>
              </a:ext>
            </a:extLst>
          </p:cNvPr>
          <p:cNvSpPr>
            <a:spLocks noGrp="1"/>
          </p:cNvSpPr>
          <p:nvPr>
            <p:ph type="title"/>
          </p:nvPr>
        </p:nvSpPr>
        <p:spPr>
          <a:xfrm>
            <a:off x="6267450" y="397170"/>
            <a:ext cx="5463219" cy="775597"/>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DE4D3078-33D8-4140-9656-E88148EE943F}"/>
              </a:ext>
            </a:extLst>
          </p:cNvPr>
          <p:cNvSpPr>
            <a:spLocks noGrp="1"/>
          </p:cNvSpPr>
          <p:nvPr>
            <p:ph type="sldNum" sz="quarter" idx="10"/>
          </p:nvPr>
        </p:nvSpPr>
        <p:spPr/>
        <p:txBody>
          <a:bodyPr/>
          <a:lstStyle/>
          <a:p>
            <a:fld id="{D61AABEC-672F-4B68-B914-690DA978312C}" type="slidenum">
              <a:rPr lang="en-GB" smtClean="0"/>
              <a:pPr/>
              <a:t>‹#›</a:t>
            </a:fld>
            <a:r>
              <a:rPr lang="en-GB"/>
              <a:t> </a:t>
            </a:r>
            <a:endParaRPr lang="en-GB" dirty="0"/>
          </a:p>
        </p:txBody>
      </p:sp>
      <p:sp>
        <p:nvSpPr>
          <p:cNvPr id="8" name="Picture Placeholder 7">
            <a:extLst>
              <a:ext uri="{FF2B5EF4-FFF2-40B4-BE49-F238E27FC236}">
                <a16:creationId xmlns:a16="http://schemas.microsoft.com/office/drawing/2014/main" id="{96995194-CB87-4695-8727-0491D24CBB15}"/>
              </a:ext>
            </a:extLst>
          </p:cNvPr>
          <p:cNvSpPr>
            <a:spLocks noGrp="1"/>
          </p:cNvSpPr>
          <p:nvPr>
            <p:ph type="pic" sz="quarter" idx="11" hasCustomPrompt="1"/>
          </p:nvPr>
        </p:nvSpPr>
        <p:spPr>
          <a:xfrm>
            <a:off x="436563" y="460995"/>
            <a:ext cx="4838700" cy="5200030"/>
          </a:xfrm>
          <a:solidFill>
            <a:schemeClr val="bg1">
              <a:lumMod val="95000"/>
            </a:schemeClr>
          </a:solidFill>
        </p:spPr>
        <p:txBody>
          <a:bodyPr/>
          <a:lstStyle>
            <a:lvl1pPr>
              <a:defRPr/>
            </a:lvl1pPr>
          </a:lstStyle>
          <a:p>
            <a:r>
              <a:rPr lang="en-GB" dirty="0"/>
              <a:t>Click to insert image</a:t>
            </a:r>
          </a:p>
        </p:txBody>
      </p:sp>
      <p:sp>
        <p:nvSpPr>
          <p:cNvPr id="10" name="Text Placeholder 9">
            <a:extLst>
              <a:ext uri="{FF2B5EF4-FFF2-40B4-BE49-F238E27FC236}">
                <a16:creationId xmlns:a16="http://schemas.microsoft.com/office/drawing/2014/main" id="{96DD6E34-0424-480F-82AF-545362BFFDFB}"/>
              </a:ext>
            </a:extLst>
          </p:cNvPr>
          <p:cNvSpPr>
            <a:spLocks noGrp="1"/>
          </p:cNvSpPr>
          <p:nvPr>
            <p:ph type="body" sz="quarter" idx="12"/>
          </p:nvPr>
        </p:nvSpPr>
        <p:spPr>
          <a:xfrm>
            <a:off x="6292218" y="1484313"/>
            <a:ext cx="5463219" cy="417671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3003754293"/>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showMasterSp="0" preserve="1" userDrawn="1">
  <p:cSld name="col, stripes and image">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B4E8DB3B-2E34-4AB1-8F3B-78DE53A2B25A}"/>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CE14716B-8826-4E6F-8C0C-226ECCA62A30}"/>
              </a:ext>
            </a:extLst>
          </p:cNvPr>
          <p:cNvSpPr>
            <a:spLocks noGrp="1"/>
          </p:cNvSpPr>
          <p:nvPr>
            <p:ph type="title"/>
          </p:nvPr>
        </p:nvSpPr>
        <p:spPr>
          <a:xfrm>
            <a:off x="6267450" y="1293137"/>
            <a:ext cx="5463219" cy="775597"/>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DE4D3078-33D8-4140-9656-E88148EE943F}"/>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8" name="Picture Placeholder 7">
            <a:extLst>
              <a:ext uri="{FF2B5EF4-FFF2-40B4-BE49-F238E27FC236}">
                <a16:creationId xmlns:a16="http://schemas.microsoft.com/office/drawing/2014/main" id="{96995194-CB87-4695-8727-0491D24CBB15}"/>
              </a:ext>
            </a:extLst>
          </p:cNvPr>
          <p:cNvSpPr>
            <a:spLocks noGrp="1"/>
          </p:cNvSpPr>
          <p:nvPr>
            <p:ph type="pic" sz="quarter" idx="11" hasCustomPrompt="1"/>
          </p:nvPr>
        </p:nvSpPr>
        <p:spPr>
          <a:xfrm>
            <a:off x="436562" y="460994"/>
            <a:ext cx="5463219" cy="5889006"/>
          </a:xfrm>
          <a:solidFill>
            <a:schemeClr val="bg1">
              <a:lumMod val="95000"/>
            </a:schemeClr>
          </a:solidFill>
        </p:spPr>
        <p:txBody>
          <a:bodyPr/>
          <a:lstStyle>
            <a:lvl1pPr>
              <a:defRPr/>
            </a:lvl1pPr>
          </a:lstStyle>
          <a:p>
            <a:r>
              <a:rPr lang="en-GB" dirty="0"/>
              <a:t>Click to insert image</a:t>
            </a:r>
          </a:p>
        </p:txBody>
      </p:sp>
      <p:sp>
        <p:nvSpPr>
          <p:cNvPr id="10" name="Text Placeholder 9">
            <a:extLst>
              <a:ext uri="{FF2B5EF4-FFF2-40B4-BE49-F238E27FC236}">
                <a16:creationId xmlns:a16="http://schemas.microsoft.com/office/drawing/2014/main" id="{96DD6E34-0424-480F-82AF-545362BFFDFB}"/>
              </a:ext>
            </a:extLst>
          </p:cNvPr>
          <p:cNvSpPr>
            <a:spLocks noGrp="1"/>
          </p:cNvSpPr>
          <p:nvPr>
            <p:ph type="body" sz="quarter" idx="12"/>
          </p:nvPr>
        </p:nvSpPr>
        <p:spPr>
          <a:xfrm>
            <a:off x="6292218" y="2566219"/>
            <a:ext cx="5463219" cy="3382144"/>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pic>
        <p:nvPicPr>
          <p:cNvPr id="11" name="Picture 10">
            <a:extLst>
              <a:ext uri="{FF2B5EF4-FFF2-40B4-BE49-F238E27FC236}">
                <a16:creationId xmlns:a16="http://schemas.microsoft.com/office/drawing/2014/main" id="{441DE554-C121-49EA-AD3E-B40C4D702E57}"/>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1819169909"/>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userDrawn="1">
  <p:cSld name="white_single_statement_slide">
    <p:spTree>
      <p:nvGrpSpPr>
        <p:cNvPr id="1" name=""/>
        <p:cNvGrpSpPr/>
        <p:nvPr/>
      </p:nvGrpSpPr>
      <p:grpSpPr>
        <a:xfrm>
          <a:off x="0" y="0"/>
          <a:ext cx="0" cy="0"/>
          <a:chOff x="0" y="0"/>
          <a:chExt cx="0" cy="0"/>
        </a:xfrm>
      </p:grpSpPr>
      <p:sp>
        <p:nvSpPr>
          <p:cNvPr id="10" name="Text Placeholder 5">
            <a:extLst>
              <a:ext uri="{FF2B5EF4-FFF2-40B4-BE49-F238E27FC236}">
                <a16:creationId xmlns:a16="http://schemas.microsoft.com/office/drawing/2014/main" id="{FF3CEF6F-A2CD-465C-985F-0611581EE7AE}"/>
              </a:ext>
            </a:extLst>
          </p:cNvPr>
          <p:cNvSpPr>
            <a:spLocks noGrp="1"/>
          </p:cNvSpPr>
          <p:nvPr>
            <p:ph type="body" sz="quarter" idx="15" hasCustomPrompt="1"/>
          </p:nvPr>
        </p:nvSpPr>
        <p:spPr>
          <a:xfrm>
            <a:off x="450000" y="2475495"/>
            <a:ext cx="6027291" cy="923330"/>
          </a:xfrm>
          <a:noFill/>
        </p:spPr>
        <p:txBody>
          <a:bodyPr vert="horz" wrap="none" lIns="0" tIns="0" rIns="0" bIns="0" rtlCol="0">
            <a:spAutoFit/>
          </a:bodyPr>
          <a:lstStyle>
            <a:lvl1pPr>
              <a:lnSpc>
                <a:spcPct val="100000"/>
              </a:lnSpc>
              <a:defRPr lang="en-GB" sz="6000" b="1" dirty="0">
                <a:solidFill>
                  <a:schemeClr val="tx1"/>
                </a:solidFill>
              </a:defRPr>
            </a:lvl1pPr>
          </a:lstStyle>
          <a:p>
            <a:pPr lvl="0"/>
            <a:r>
              <a:rPr lang="en-GB" dirty="0"/>
              <a:t>Impact slide text</a:t>
            </a:r>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C9CE0138-E5B6-4BF3-AC98-7C382F022F47}"/>
              </a:ext>
            </a:extLst>
          </p:cNvPr>
          <p:cNvSpPr>
            <a:spLocks noGrp="1"/>
          </p:cNvSpPr>
          <p:nvPr>
            <p:ph type="body" sz="quarter" idx="16" hasCustomPrompt="1"/>
          </p:nvPr>
        </p:nvSpPr>
        <p:spPr>
          <a:xfrm>
            <a:off x="450000" y="3458012"/>
            <a:ext cx="4230325" cy="923330"/>
          </a:xfrm>
          <a:noFill/>
        </p:spPr>
        <p:txBody>
          <a:bodyPr vert="horz" wrap="none" lIns="0" tIns="0" rIns="0" bIns="0" rtlCol="0">
            <a:spAutoFit/>
          </a:bodyPr>
          <a:lstStyle>
            <a:lvl1pPr>
              <a:lnSpc>
                <a:spcPct val="100000"/>
              </a:lnSpc>
              <a:defRPr lang="en-GB" sz="6000" b="1" dirty="0">
                <a:solidFill>
                  <a:schemeClr val="tx2"/>
                </a:solidFill>
              </a:defRPr>
            </a:lvl1pPr>
          </a:lstStyle>
          <a:p>
            <a:pPr lvl="0"/>
            <a:r>
              <a:rPr lang="en-GB" dirty="0"/>
              <a:t>second line</a:t>
            </a:r>
          </a:p>
        </p:txBody>
      </p:sp>
    </p:spTree>
    <p:extLst>
      <p:ext uri="{BB962C8B-B14F-4D97-AF65-F5344CB8AC3E}">
        <p14:creationId xmlns:p14="http://schemas.microsoft.com/office/powerpoint/2010/main" val="3084107871"/>
      </p:ext>
    </p:extLst>
  </p:cSld>
  <p:clrMapOvr>
    <a:masterClrMapping/>
  </p:clrMapOvr>
  <p:extLst>
    <p:ext uri="{DCECCB84-F9BA-43D5-87BE-67443E8EF086}">
      <p15:sldGuideLst xmlns:p15="http://schemas.microsoft.com/office/powerpoint/2012/main"/>
    </p:ext>
  </p:extLst>
</p:sldLayout>
</file>

<file path=ppt/slideLayouts/slideLayout72.xml><?xml version="1.0" encoding="utf-8"?>
<p:sldLayout xmlns:a="http://schemas.openxmlformats.org/drawingml/2006/main" xmlns:r="http://schemas.openxmlformats.org/officeDocument/2006/relationships" xmlns:p="http://schemas.openxmlformats.org/presentationml/2006/main" showMasterSp="0" preserve="1" userDrawn="1">
  <p:cSld name="col_single_statement_slide">
    <p:bg>
      <p:bgPr>
        <a:solidFill>
          <a:schemeClr val="accent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1C8EAD6F-58B0-4ED7-80B5-3AE3DA6905E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0" name="Text Placeholder 5">
            <a:extLst>
              <a:ext uri="{FF2B5EF4-FFF2-40B4-BE49-F238E27FC236}">
                <a16:creationId xmlns:a16="http://schemas.microsoft.com/office/drawing/2014/main" id="{FF3CEF6F-A2CD-465C-985F-0611581EE7AE}"/>
              </a:ext>
            </a:extLst>
          </p:cNvPr>
          <p:cNvSpPr>
            <a:spLocks noGrp="1"/>
          </p:cNvSpPr>
          <p:nvPr>
            <p:ph type="body" sz="quarter" idx="15" hasCustomPrompt="1"/>
          </p:nvPr>
        </p:nvSpPr>
        <p:spPr>
          <a:xfrm>
            <a:off x="450000" y="2475495"/>
            <a:ext cx="6027291" cy="923330"/>
          </a:xfrm>
          <a:noFill/>
        </p:spPr>
        <p:txBody>
          <a:bodyPr vert="horz" wrap="none" lIns="0" tIns="0" rIns="0" bIns="0" rtlCol="0">
            <a:spAutoFit/>
          </a:bodyPr>
          <a:lstStyle>
            <a:lvl1pPr>
              <a:lnSpc>
                <a:spcPct val="100000"/>
              </a:lnSpc>
              <a:defRPr lang="en-GB" sz="6000" b="1" dirty="0">
                <a:solidFill>
                  <a:schemeClr val="bg1"/>
                </a:solidFill>
              </a:defRPr>
            </a:lvl1pPr>
          </a:lstStyle>
          <a:p>
            <a:pPr lvl="0"/>
            <a:r>
              <a:rPr lang="en-GB" dirty="0"/>
              <a:t>Impact slide text</a:t>
            </a:r>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5" name="Picture 14">
            <a:extLst>
              <a:ext uri="{FF2B5EF4-FFF2-40B4-BE49-F238E27FC236}">
                <a16:creationId xmlns:a16="http://schemas.microsoft.com/office/drawing/2014/main" id="{9C79F12F-A3D5-462E-BFBE-4ECD822E4BAE}"/>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C9CE0138-E5B6-4BF3-AC98-7C382F022F47}"/>
              </a:ext>
            </a:extLst>
          </p:cNvPr>
          <p:cNvSpPr>
            <a:spLocks noGrp="1"/>
          </p:cNvSpPr>
          <p:nvPr>
            <p:ph type="body" sz="quarter" idx="16" hasCustomPrompt="1"/>
          </p:nvPr>
        </p:nvSpPr>
        <p:spPr>
          <a:xfrm>
            <a:off x="450000" y="3458012"/>
            <a:ext cx="4230325" cy="923330"/>
          </a:xfrm>
          <a:noFill/>
        </p:spPr>
        <p:txBody>
          <a:bodyPr vert="horz" wrap="none" lIns="0" tIns="0" rIns="0" bIns="0" rtlCol="0">
            <a:spAutoFit/>
          </a:bodyPr>
          <a:lstStyle>
            <a:lvl1pPr>
              <a:lnSpc>
                <a:spcPct val="100000"/>
              </a:lnSpc>
              <a:defRPr lang="en-GB" sz="6000" b="1" dirty="0">
                <a:solidFill>
                  <a:schemeClr val="accent5"/>
                </a:solidFill>
              </a:defRPr>
            </a:lvl1pPr>
          </a:lstStyle>
          <a:p>
            <a:pPr lvl="0"/>
            <a:r>
              <a:rPr lang="en-GB" dirty="0"/>
              <a:t>second line</a:t>
            </a:r>
          </a:p>
        </p:txBody>
      </p:sp>
      <p:sp>
        <p:nvSpPr>
          <p:cNvPr id="7" name="Espace réservé du pied de page 4">
            <a:extLst>
              <a:ext uri="{FF2B5EF4-FFF2-40B4-BE49-F238E27FC236}">
                <a16:creationId xmlns:a16="http://schemas.microsoft.com/office/drawing/2014/main" id="{45DEF316-4D68-4164-A22C-4AC8730B4F59}"/>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749088517"/>
      </p:ext>
    </p:extLst>
  </p:cSld>
  <p:clrMapOvr>
    <a:masterClrMapping/>
  </p:clrMapOvr>
  <p:extLst>
    <p:ext uri="{DCECCB84-F9BA-43D5-87BE-67443E8EF086}">
      <p15:sldGuideLst xmlns:p15="http://schemas.microsoft.com/office/powerpoint/2012/main"/>
    </p:ext>
  </p:extLst>
</p:sldLayout>
</file>

<file path=ppt/slideLayouts/slideLayout73.xml><?xml version="1.0" encoding="utf-8"?>
<p:sldLayout xmlns:a="http://schemas.openxmlformats.org/drawingml/2006/main" xmlns:r="http://schemas.openxmlformats.org/officeDocument/2006/relationships" xmlns:p="http://schemas.openxmlformats.org/presentationml/2006/main" showMasterSp="0" preserve="1" userDrawn="1">
  <p:cSld name="colour_Verbatim_layout">
    <p:bg>
      <p:bgPr>
        <a:solidFill>
          <a:schemeClr val="accent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325194F-2C93-4904-A0F1-D3F22EF114F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1" name="Espace réservé du texte 20">
            <a:extLst>
              <a:ext uri="{FF2B5EF4-FFF2-40B4-BE49-F238E27FC236}">
                <a16:creationId xmlns:a16="http://schemas.microsoft.com/office/drawing/2014/main" id="{04EB49EF-74A2-4A31-99CF-80E2BAF35EC6}"/>
              </a:ext>
            </a:extLst>
          </p:cNvPr>
          <p:cNvSpPr>
            <a:spLocks noGrp="1"/>
          </p:cNvSpPr>
          <p:nvPr>
            <p:ph type="body" sz="quarter" idx="15" hasCustomPrompt="1"/>
          </p:nvPr>
        </p:nvSpPr>
        <p:spPr>
          <a:xfrm>
            <a:off x="2367886" y="1788206"/>
            <a:ext cx="9381202" cy="2636591"/>
          </a:xfrm>
        </p:spPr>
        <p:txBody>
          <a:bodyPr anchor="t">
            <a:normAutofit/>
          </a:bodyPr>
          <a:lstStyle>
            <a:lvl1pPr marL="0" indent="0">
              <a:buNone/>
              <a:defRPr sz="2800">
                <a:solidFill>
                  <a:schemeClr val="bg1"/>
                </a:solidFill>
              </a:defRPr>
            </a:lvl1pPr>
          </a:lstStyle>
          <a:p>
            <a:pPr lvl="0"/>
            <a:r>
              <a:rPr lang="en-GB" dirty="0"/>
              <a:t>Insert your quote here</a:t>
            </a:r>
          </a:p>
        </p:txBody>
      </p:sp>
      <p:sp>
        <p:nvSpPr>
          <p:cNvPr id="4" name="Title 3">
            <a:extLst>
              <a:ext uri="{FF2B5EF4-FFF2-40B4-BE49-F238E27FC236}">
                <a16:creationId xmlns:a16="http://schemas.microsoft.com/office/drawing/2014/main" id="{6953A8D2-20EB-4DFB-893E-8DCA6475DEE1}"/>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0" name="Espace réservé du pied de page 4">
            <a:extLst>
              <a:ext uri="{FF2B5EF4-FFF2-40B4-BE49-F238E27FC236}">
                <a16:creationId xmlns:a16="http://schemas.microsoft.com/office/drawing/2014/main" id="{3E26572D-12C7-403B-B402-F5696EC178EB}"/>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
        <p:nvSpPr>
          <p:cNvPr id="11" name="Slide Number Placeholder 15">
            <a:extLst>
              <a:ext uri="{FF2B5EF4-FFF2-40B4-BE49-F238E27FC236}">
                <a16:creationId xmlns:a16="http://schemas.microsoft.com/office/drawing/2014/main" id="{6663AFFB-0329-45CD-AF49-17FFCA2411D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7" name="Picture 6">
            <a:extLst>
              <a:ext uri="{FF2B5EF4-FFF2-40B4-BE49-F238E27FC236}">
                <a16:creationId xmlns:a16="http://schemas.microsoft.com/office/drawing/2014/main" id="{101C6AA4-6E0F-47AE-A33A-9DDF8179455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729815281"/>
      </p:ext>
    </p:extLst>
  </p:cSld>
  <p:clrMapOvr>
    <a:masterClrMapping/>
  </p:clrMapOvr>
  <p:extLst>
    <p:ext uri="{DCECCB84-F9BA-43D5-87BE-67443E8EF086}">
      <p15:sldGuideLst xmlns:p15="http://schemas.microsoft.com/office/powerpoint/2012/main"/>
    </p:ext>
  </p:extLst>
</p:sldLayout>
</file>

<file path=ppt/slideLayouts/slideLayout74.xml><?xml version="1.0" encoding="utf-8"?>
<p:sldLayout xmlns:a="http://schemas.openxmlformats.org/drawingml/2006/main" xmlns:r="http://schemas.openxmlformats.org/officeDocument/2006/relationships" xmlns:p="http://schemas.openxmlformats.org/presentationml/2006/main" showMasterSp="0" preserve="1" userDrawn="1">
  <p:cSld name="1_Empty">
    <p:bg bwMode="ltGray">
      <p:bgPr>
        <a:solidFill>
          <a:schemeClr val="accent1"/>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106595BE-8670-4A5F-B6E3-C00B54377605}"/>
              </a:ext>
            </a:extLst>
          </p:cNvPr>
          <p:cNvSpPr/>
          <p:nvPr userDrawn="1"/>
        </p:nvSpPr>
        <p:spPr bwMode="ltGray">
          <a:xfrm>
            <a:off x="6096000" y="0"/>
            <a:ext cx="6106301"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 name="Slide Number Placeholder 2">
            <a:extLst>
              <a:ext uri="{FF2B5EF4-FFF2-40B4-BE49-F238E27FC236}">
                <a16:creationId xmlns:a16="http://schemas.microsoft.com/office/drawing/2014/main" id="{EF19123C-FC8B-4C07-A0FB-50916C915FB9}"/>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dirty="0"/>
              <a:t>  </a:t>
            </a:r>
          </a:p>
        </p:txBody>
      </p:sp>
      <p:pic>
        <p:nvPicPr>
          <p:cNvPr id="5" name="Picture 4">
            <a:extLst>
              <a:ext uri="{FF2B5EF4-FFF2-40B4-BE49-F238E27FC236}">
                <a16:creationId xmlns:a16="http://schemas.microsoft.com/office/drawing/2014/main" id="{8A8A858F-DF5E-4A29-AA7D-956375E2B5F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5505" y="6172489"/>
            <a:ext cx="1815488" cy="450000"/>
          </a:xfrm>
          <a:prstGeom prst="rect">
            <a:avLst/>
          </a:prstGeom>
        </p:spPr>
      </p:pic>
      <p:sp>
        <p:nvSpPr>
          <p:cNvPr id="7" name="Espace réservé du pied de page 4">
            <a:extLst>
              <a:ext uri="{FF2B5EF4-FFF2-40B4-BE49-F238E27FC236}">
                <a16:creationId xmlns:a16="http://schemas.microsoft.com/office/drawing/2014/main" id="{2B84C1F8-8D83-438E-AA46-599824AAF83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153389461"/>
      </p:ext>
    </p:extLst>
  </p:cSld>
  <p:clrMapOvr>
    <a:masterClrMapping/>
  </p:clrMapOvr>
  <p:extLst>
    <p:ext uri="{DCECCB84-F9BA-43D5-87BE-67443E8EF086}">
      <p15:sldGuideLst xmlns:p15="http://schemas.microsoft.com/office/powerpoint/2012/main"/>
    </p:ext>
  </p:extLst>
</p:sldLayout>
</file>

<file path=ppt/slideLayouts/slideLayout75.xml><?xml version="1.0" encoding="utf-8"?>
<p:sldLayout xmlns:a="http://schemas.openxmlformats.org/drawingml/2006/main" xmlns:r="http://schemas.openxmlformats.org/officeDocument/2006/relationships" xmlns:p="http://schemas.openxmlformats.org/presentationml/2006/main" showMasterSp="0" preserve="1" userDrawn="1">
  <p:cSld name="End">
    <p:bg>
      <p:bgPr>
        <a:solidFill>
          <a:schemeClr val="accent1"/>
        </a:solidFill>
        <a:effectLst/>
      </p:bgPr>
    </p:bg>
    <p:spTree>
      <p:nvGrpSpPr>
        <p:cNvPr id="1" name=""/>
        <p:cNvGrpSpPr/>
        <p:nvPr/>
      </p:nvGrpSpPr>
      <p:grpSpPr>
        <a:xfrm>
          <a:off x="0" y="0"/>
          <a:ext cx="0" cy="0"/>
          <a:chOff x="0" y="0"/>
          <a:chExt cx="0" cy="0"/>
        </a:xfrm>
      </p:grpSpPr>
      <p:sp>
        <p:nvSpPr>
          <p:cNvPr id="29" name="Forme libre : forme 28">
            <a:extLst>
              <a:ext uri="{FF2B5EF4-FFF2-40B4-BE49-F238E27FC236}">
                <a16:creationId xmlns:a16="http://schemas.microsoft.com/office/drawing/2014/main" id="{7F299C1D-1251-47CF-8DC0-0B896E12FCE0}"/>
              </a:ext>
            </a:extLst>
          </p:cNvPr>
          <p:cNvSpPr/>
          <p:nvPr userDrawn="1"/>
        </p:nvSpPr>
        <p:spPr bwMode="lt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Forme libre : forme 30">
            <a:extLst>
              <a:ext uri="{FF2B5EF4-FFF2-40B4-BE49-F238E27FC236}">
                <a16:creationId xmlns:a16="http://schemas.microsoft.com/office/drawing/2014/main" id="{C687F725-9BAA-4FDE-BF5B-B39EF6EA033C}"/>
              </a:ext>
            </a:extLst>
          </p:cNvPr>
          <p:cNvSpPr/>
          <p:nvPr userDrawn="1"/>
        </p:nvSpPr>
        <p:spPr bwMode="lt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Text Placeholder 3">
            <a:extLst>
              <a:ext uri="{FF2B5EF4-FFF2-40B4-BE49-F238E27FC236}">
                <a16:creationId xmlns:a16="http://schemas.microsoft.com/office/drawing/2014/main" id="{74E5328E-3F59-46C3-A9D9-969660D8A2F2}"/>
              </a:ext>
            </a:extLst>
          </p:cNvPr>
          <p:cNvSpPr>
            <a:spLocks noGrp="1"/>
          </p:cNvSpPr>
          <p:nvPr>
            <p:ph type="body" sz="quarter" idx="10" hasCustomPrompt="1"/>
          </p:nvPr>
        </p:nvSpPr>
        <p:spPr>
          <a:xfrm>
            <a:off x="475567" y="2343298"/>
            <a:ext cx="2854373" cy="1511300"/>
          </a:xfrm>
        </p:spPr>
        <p:txBody>
          <a:bodyPr/>
          <a:lstStyle>
            <a:lvl1pPr>
              <a:spcBef>
                <a:spcPts val="0"/>
              </a:spcBef>
              <a:spcAft>
                <a:spcPts val="0"/>
              </a:spcAft>
              <a:defRPr sz="28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
        <p:nvSpPr>
          <p:cNvPr id="10" name="Text Placeholder 3">
            <a:extLst>
              <a:ext uri="{FF2B5EF4-FFF2-40B4-BE49-F238E27FC236}">
                <a16:creationId xmlns:a16="http://schemas.microsoft.com/office/drawing/2014/main" id="{B707187B-EFC0-4BB3-900B-74EA1AA558B5}"/>
              </a:ext>
            </a:extLst>
          </p:cNvPr>
          <p:cNvSpPr>
            <a:spLocks noGrp="1"/>
          </p:cNvSpPr>
          <p:nvPr>
            <p:ph type="body" sz="quarter" idx="11" hasCustomPrompt="1"/>
          </p:nvPr>
        </p:nvSpPr>
        <p:spPr>
          <a:xfrm>
            <a:off x="3736927" y="2343298"/>
            <a:ext cx="2854373" cy="1511300"/>
          </a:xfrm>
        </p:spPr>
        <p:txBody>
          <a:bodyPr/>
          <a:lstStyle>
            <a:lvl1pPr>
              <a:spcBef>
                <a:spcPts val="0"/>
              </a:spcBef>
              <a:spcAft>
                <a:spcPts val="0"/>
              </a:spcAft>
              <a:defRPr sz="28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pic>
        <p:nvPicPr>
          <p:cNvPr id="7" name="Picture 6">
            <a:extLst>
              <a:ext uri="{FF2B5EF4-FFF2-40B4-BE49-F238E27FC236}">
                <a16:creationId xmlns:a16="http://schemas.microsoft.com/office/drawing/2014/main" id="{7E6D52AD-FC61-435D-8053-3AF3DF86B3C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Rectangle 7">
            <a:extLst>
              <a:ext uri="{FF2B5EF4-FFF2-40B4-BE49-F238E27FC236}">
                <a16:creationId xmlns:a16="http://schemas.microsoft.com/office/drawing/2014/main" id="{3B54AAF9-A8AE-469D-86BE-07C51C794829}"/>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Tree>
    <p:extLst>
      <p:ext uri="{BB962C8B-B14F-4D97-AF65-F5344CB8AC3E}">
        <p14:creationId xmlns:p14="http://schemas.microsoft.com/office/powerpoint/2010/main" val="2489269462"/>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showMasterSp="0" preserve="1" userDrawn="1">
  <p:cSld name="divider_image_stripes">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60BF41F6-E85C-4F0A-9A33-8A4D132441C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9" name="Picture 8">
            <a:extLst>
              <a:ext uri="{FF2B5EF4-FFF2-40B4-BE49-F238E27FC236}">
                <a16:creationId xmlns:a16="http://schemas.microsoft.com/office/drawing/2014/main" id="{EC45DFCB-C751-4F49-841B-E0CB1E5BBADB}"/>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Picture Placeholder 2">
            <a:extLst>
              <a:ext uri="{FF2B5EF4-FFF2-40B4-BE49-F238E27FC236}">
                <a16:creationId xmlns:a16="http://schemas.microsoft.com/office/drawing/2014/main" id="{AC35BDBF-F08F-408B-84CF-02FE05B4240F}"/>
              </a:ext>
            </a:extLst>
          </p:cNvPr>
          <p:cNvSpPr>
            <a:spLocks noGrp="1"/>
          </p:cNvSpPr>
          <p:nvPr>
            <p:ph type="pic" sz="quarter" idx="19" hasCustomPrompt="1"/>
          </p:nvPr>
        </p:nvSpPr>
        <p:spPr>
          <a:xfrm>
            <a:off x="3244785" y="-6404"/>
            <a:ext cx="8955551" cy="6890291"/>
          </a:xfrm>
          <a:custGeom>
            <a:avLst/>
            <a:gdLst>
              <a:gd name="connsiteX0" fmla="*/ 0 w 5353050"/>
              <a:gd name="connsiteY0" fmla="*/ 7459663 h 7459663"/>
              <a:gd name="connsiteX1" fmla="*/ 3338537 w 5353050"/>
              <a:gd name="connsiteY1" fmla="*/ 0 h 7459663"/>
              <a:gd name="connsiteX2" fmla="*/ 5353050 w 5353050"/>
              <a:gd name="connsiteY2" fmla="*/ 0 h 7459663"/>
              <a:gd name="connsiteX3" fmla="*/ 2014513 w 5353050"/>
              <a:gd name="connsiteY3" fmla="*/ 7459663 h 7459663"/>
              <a:gd name="connsiteX4" fmla="*/ 0 w 5353050"/>
              <a:gd name="connsiteY4" fmla="*/ 7459663 h 7459663"/>
              <a:gd name="connsiteX0" fmla="*/ 0 w 9277350"/>
              <a:gd name="connsiteY0" fmla="*/ 7459663 h 7459663"/>
              <a:gd name="connsiteX1" fmla="*/ 3338537 w 9277350"/>
              <a:gd name="connsiteY1" fmla="*/ 0 h 7459663"/>
              <a:gd name="connsiteX2" fmla="*/ 9277350 w 9277350"/>
              <a:gd name="connsiteY2" fmla="*/ 533400 h 7459663"/>
              <a:gd name="connsiteX3" fmla="*/ 2014513 w 9277350"/>
              <a:gd name="connsiteY3" fmla="*/ 7459663 h 7459663"/>
              <a:gd name="connsiteX4" fmla="*/ 0 w 9277350"/>
              <a:gd name="connsiteY4" fmla="*/ 7459663 h 7459663"/>
              <a:gd name="connsiteX0" fmla="*/ 0 w 9277350"/>
              <a:gd name="connsiteY0" fmla="*/ 6926263 h 6926263"/>
              <a:gd name="connsiteX1" fmla="*/ 6977087 w 9277350"/>
              <a:gd name="connsiteY1" fmla="*/ 57150 h 6926263"/>
              <a:gd name="connsiteX2" fmla="*/ 9277350 w 9277350"/>
              <a:gd name="connsiteY2" fmla="*/ 0 h 6926263"/>
              <a:gd name="connsiteX3" fmla="*/ 2014513 w 9277350"/>
              <a:gd name="connsiteY3" fmla="*/ 6926263 h 6926263"/>
              <a:gd name="connsiteX4" fmla="*/ 0 w 9277350"/>
              <a:gd name="connsiteY4" fmla="*/ 6926263 h 6926263"/>
              <a:gd name="connsiteX0" fmla="*/ 0 w 9296400"/>
              <a:gd name="connsiteY0" fmla="*/ 6888163 h 6888163"/>
              <a:gd name="connsiteX1" fmla="*/ 6977087 w 9296400"/>
              <a:gd name="connsiteY1" fmla="*/ 19050 h 6888163"/>
              <a:gd name="connsiteX2" fmla="*/ 9296400 w 9296400"/>
              <a:gd name="connsiteY2" fmla="*/ 0 h 6888163"/>
              <a:gd name="connsiteX3" fmla="*/ 2014513 w 9296400"/>
              <a:gd name="connsiteY3" fmla="*/ 6888163 h 6888163"/>
              <a:gd name="connsiteX4" fmla="*/ 0 w 9296400"/>
              <a:gd name="connsiteY4" fmla="*/ 6888163 h 68881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0 w 9296400"/>
              <a:gd name="connsiteY4" fmla="*/ 6888163 h 6926263"/>
              <a:gd name="connsiteX0" fmla="*/ 0 w 9296400"/>
              <a:gd name="connsiteY0" fmla="*/ 6888163 h 6953250"/>
              <a:gd name="connsiteX1" fmla="*/ 6977087 w 9296400"/>
              <a:gd name="connsiteY1" fmla="*/ 19050 h 6953250"/>
              <a:gd name="connsiteX2" fmla="*/ 9296400 w 9296400"/>
              <a:gd name="connsiteY2" fmla="*/ 0 h 6953250"/>
              <a:gd name="connsiteX3" fmla="*/ 2147863 w 9296400"/>
              <a:gd name="connsiteY3" fmla="*/ 6926263 h 6953250"/>
              <a:gd name="connsiteX4" fmla="*/ 2149540 w 9296400"/>
              <a:gd name="connsiteY4" fmla="*/ 6953250 h 6953250"/>
              <a:gd name="connsiteX5" fmla="*/ 0 w 9296400"/>
              <a:gd name="connsiteY5" fmla="*/ 6888163 h 6953250"/>
              <a:gd name="connsiteX0" fmla="*/ 0 w 9296400"/>
              <a:gd name="connsiteY0" fmla="*/ 6888163 h 7639050"/>
              <a:gd name="connsiteX1" fmla="*/ 6977087 w 9296400"/>
              <a:gd name="connsiteY1" fmla="*/ 19050 h 7639050"/>
              <a:gd name="connsiteX2" fmla="*/ 9296400 w 9296400"/>
              <a:gd name="connsiteY2" fmla="*/ 0 h 7639050"/>
              <a:gd name="connsiteX3" fmla="*/ 2147863 w 9296400"/>
              <a:gd name="connsiteY3" fmla="*/ 6926263 h 7639050"/>
              <a:gd name="connsiteX4" fmla="*/ 3368740 w 9296400"/>
              <a:gd name="connsiteY4" fmla="*/ 7639050 h 7639050"/>
              <a:gd name="connsiteX5" fmla="*/ 0 w 9296400"/>
              <a:gd name="connsiteY5" fmla="*/ 6888163 h 7639050"/>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0 w 9296400"/>
              <a:gd name="connsiteY5" fmla="*/ 6888163 h 69262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5235640 w 9296400"/>
              <a:gd name="connsiteY5" fmla="*/ 6896100 h 6926263"/>
              <a:gd name="connsiteX6" fmla="*/ 0 w 9296400"/>
              <a:gd name="connsiteY6" fmla="*/ 6888163 h 6926263"/>
              <a:gd name="connsiteX0" fmla="*/ 0 w 9296400"/>
              <a:gd name="connsiteY0" fmla="*/ 6888163 h 6896100"/>
              <a:gd name="connsiteX1" fmla="*/ 6977087 w 9296400"/>
              <a:gd name="connsiteY1" fmla="*/ 19050 h 6896100"/>
              <a:gd name="connsiteX2" fmla="*/ 9296400 w 9296400"/>
              <a:gd name="connsiteY2" fmla="*/ 0 h 6896100"/>
              <a:gd name="connsiteX3" fmla="*/ 2166913 w 9296400"/>
              <a:gd name="connsiteY3" fmla="*/ 6888163 h 6896100"/>
              <a:gd name="connsiteX4" fmla="*/ 5273740 w 9296400"/>
              <a:gd name="connsiteY4" fmla="*/ 6877050 h 6896100"/>
              <a:gd name="connsiteX5" fmla="*/ 5235640 w 9296400"/>
              <a:gd name="connsiteY5" fmla="*/ 6896100 h 6896100"/>
              <a:gd name="connsiteX6" fmla="*/ 0 w 9296400"/>
              <a:gd name="connsiteY6" fmla="*/ 6888163 h 6896100"/>
              <a:gd name="connsiteX0" fmla="*/ 5273740 w 9296400"/>
              <a:gd name="connsiteY0" fmla="*/ 6877050 h 6968490"/>
              <a:gd name="connsiteX1" fmla="*/ 5235640 w 9296400"/>
              <a:gd name="connsiteY1" fmla="*/ 6896100 h 6968490"/>
              <a:gd name="connsiteX2" fmla="*/ 0 w 9296400"/>
              <a:gd name="connsiteY2" fmla="*/ 6888163 h 6968490"/>
              <a:gd name="connsiteX3" fmla="*/ 6977087 w 9296400"/>
              <a:gd name="connsiteY3" fmla="*/ 19050 h 6968490"/>
              <a:gd name="connsiteX4" fmla="*/ 9296400 w 9296400"/>
              <a:gd name="connsiteY4" fmla="*/ 0 h 6968490"/>
              <a:gd name="connsiteX5" fmla="*/ 2166913 w 9296400"/>
              <a:gd name="connsiteY5" fmla="*/ 6888163 h 6968490"/>
              <a:gd name="connsiteX6" fmla="*/ 5365180 w 9296400"/>
              <a:gd name="connsiteY6" fmla="*/ 6968490 h 6968490"/>
              <a:gd name="connsiteX0" fmla="*/ 5273740 w 9296400"/>
              <a:gd name="connsiteY0" fmla="*/ 6877050 h 7825740"/>
              <a:gd name="connsiteX1" fmla="*/ 5235640 w 9296400"/>
              <a:gd name="connsiteY1" fmla="*/ 6896100 h 7825740"/>
              <a:gd name="connsiteX2" fmla="*/ 0 w 9296400"/>
              <a:gd name="connsiteY2" fmla="*/ 6888163 h 7825740"/>
              <a:gd name="connsiteX3" fmla="*/ 6977087 w 9296400"/>
              <a:gd name="connsiteY3" fmla="*/ 19050 h 7825740"/>
              <a:gd name="connsiteX4" fmla="*/ 9296400 w 9296400"/>
              <a:gd name="connsiteY4" fmla="*/ 0 h 7825740"/>
              <a:gd name="connsiteX5" fmla="*/ 2166913 w 9296400"/>
              <a:gd name="connsiteY5" fmla="*/ 6888163 h 7825740"/>
              <a:gd name="connsiteX6" fmla="*/ 5365180 w 9296400"/>
              <a:gd name="connsiteY6" fmla="*/ 7825740 h 7825740"/>
              <a:gd name="connsiteX0" fmla="*/ 5273740 w 9296400"/>
              <a:gd name="connsiteY0" fmla="*/ 6877050 h 6896100"/>
              <a:gd name="connsiteX1" fmla="*/ 5235640 w 9296400"/>
              <a:gd name="connsiteY1" fmla="*/ 6896100 h 6896100"/>
              <a:gd name="connsiteX2" fmla="*/ 0 w 9296400"/>
              <a:gd name="connsiteY2" fmla="*/ 6888163 h 6896100"/>
              <a:gd name="connsiteX3" fmla="*/ 6977087 w 9296400"/>
              <a:gd name="connsiteY3" fmla="*/ 19050 h 6896100"/>
              <a:gd name="connsiteX4" fmla="*/ 9296400 w 9296400"/>
              <a:gd name="connsiteY4" fmla="*/ 0 h 6896100"/>
              <a:gd name="connsiteX5" fmla="*/ 2166913 w 9296400"/>
              <a:gd name="connsiteY5" fmla="*/ 6888163 h 6896100"/>
              <a:gd name="connsiteX0" fmla="*/ 5273740 w 9296400"/>
              <a:gd name="connsiteY0" fmla="*/ 6877050 h 6888163"/>
              <a:gd name="connsiteX1" fmla="*/ 0 w 9296400"/>
              <a:gd name="connsiteY1" fmla="*/ 6888163 h 6888163"/>
              <a:gd name="connsiteX2" fmla="*/ 6977087 w 9296400"/>
              <a:gd name="connsiteY2" fmla="*/ 19050 h 6888163"/>
              <a:gd name="connsiteX3" fmla="*/ 9296400 w 9296400"/>
              <a:gd name="connsiteY3" fmla="*/ 0 h 6888163"/>
              <a:gd name="connsiteX4" fmla="*/ 2166913 w 9296400"/>
              <a:gd name="connsiteY4" fmla="*/ 6888163 h 6888163"/>
              <a:gd name="connsiteX0" fmla="*/ 5273740 w 9296400"/>
              <a:gd name="connsiteY0" fmla="*/ 6877050 h 6888163"/>
              <a:gd name="connsiteX1" fmla="*/ 5292790 w 9296400"/>
              <a:gd name="connsiteY1" fmla="*/ 6838951 h 6888163"/>
              <a:gd name="connsiteX2" fmla="*/ 0 w 9296400"/>
              <a:gd name="connsiteY2" fmla="*/ 6888163 h 6888163"/>
              <a:gd name="connsiteX3" fmla="*/ 6977087 w 9296400"/>
              <a:gd name="connsiteY3" fmla="*/ 19050 h 6888163"/>
              <a:gd name="connsiteX4" fmla="*/ 9296400 w 9296400"/>
              <a:gd name="connsiteY4" fmla="*/ 0 h 6888163"/>
              <a:gd name="connsiteX5" fmla="*/ 2166913 w 9296400"/>
              <a:gd name="connsiteY5"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0 w 9296400"/>
              <a:gd name="connsiteY3" fmla="*/ 6888163 h 6888163"/>
              <a:gd name="connsiteX4" fmla="*/ 6977087 w 9296400"/>
              <a:gd name="connsiteY4" fmla="*/ 19050 h 6888163"/>
              <a:gd name="connsiteX5" fmla="*/ 9296400 w 9296400"/>
              <a:gd name="connsiteY5" fmla="*/ 0 h 6888163"/>
              <a:gd name="connsiteX6" fmla="*/ 2166913 w 9296400"/>
              <a:gd name="connsiteY6"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5292790 w 9296400"/>
              <a:gd name="connsiteY3" fmla="*/ 678180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6340540 w 9296400"/>
              <a:gd name="connsiteY3" fmla="*/ 603885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96101"/>
              <a:gd name="connsiteX1" fmla="*/ 5292790 w 9296400"/>
              <a:gd name="connsiteY1" fmla="*/ 6838951 h 6896101"/>
              <a:gd name="connsiteX2" fmla="*/ 5311840 w 9296400"/>
              <a:gd name="connsiteY2" fmla="*/ 6858001 h 6896101"/>
              <a:gd name="connsiteX3" fmla="*/ 542614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0 w 9296400"/>
              <a:gd name="connsiteY5" fmla="*/ 6888163 h 6896101"/>
              <a:gd name="connsiteX6" fmla="*/ 6977087 w 9296400"/>
              <a:gd name="connsiteY6" fmla="*/ 19050 h 6896101"/>
              <a:gd name="connsiteX7" fmla="*/ 9296400 w 9296400"/>
              <a:gd name="connsiteY7" fmla="*/ 0 h 6896101"/>
              <a:gd name="connsiteX8" fmla="*/ 2166913 w 9296400"/>
              <a:gd name="connsiteY8"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5273740 w 9296400"/>
              <a:gd name="connsiteY10" fmla="*/ 6877050 h 6896101"/>
              <a:gd name="connsiteX0" fmla="*/ 5273740 w 9296400"/>
              <a:gd name="connsiteY0" fmla="*/ 6877050 h 6968490"/>
              <a:gd name="connsiteX1" fmla="*/ 5292790 w 9296400"/>
              <a:gd name="connsiteY1" fmla="*/ 6838951 h 6968490"/>
              <a:gd name="connsiteX2" fmla="*/ 5311840 w 9296400"/>
              <a:gd name="connsiteY2" fmla="*/ 6858001 h 6968490"/>
              <a:gd name="connsiteX3" fmla="*/ 5292790 w 9296400"/>
              <a:gd name="connsiteY3" fmla="*/ 6896101 h 6968490"/>
              <a:gd name="connsiteX4" fmla="*/ 3082990 w 9296400"/>
              <a:gd name="connsiteY4" fmla="*/ 6896101 h 6968490"/>
              <a:gd name="connsiteX5" fmla="*/ 3082990 w 9296400"/>
              <a:gd name="connsiteY5" fmla="*/ 6838951 h 6968490"/>
              <a:gd name="connsiteX6" fmla="*/ 0 w 9296400"/>
              <a:gd name="connsiteY6" fmla="*/ 6888163 h 6968490"/>
              <a:gd name="connsiteX7" fmla="*/ 6977087 w 9296400"/>
              <a:gd name="connsiteY7" fmla="*/ 19050 h 6968490"/>
              <a:gd name="connsiteX8" fmla="*/ 9296400 w 9296400"/>
              <a:gd name="connsiteY8" fmla="*/ 0 h 6968490"/>
              <a:gd name="connsiteX9" fmla="*/ 2166913 w 9296400"/>
              <a:gd name="connsiteY9" fmla="*/ 6888163 h 6968490"/>
              <a:gd name="connsiteX10" fmla="*/ 5365180 w 9296400"/>
              <a:gd name="connsiteY10" fmla="*/ 6968490 h 6968490"/>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9022780 w 9296400"/>
              <a:gd name="connsiteY10" fmla="*/ 18249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3082990 w 9296400"/>
              <a:gd name="connsiteY12" fmla="*/ 68389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4206940 w 9296400"/>
              <a:gd name="connsiteY12" fmla="*/ 605790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7978840 w 9296400"/>
              <a:gd name="connsiteY12" fmla="*/ 19621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5273740 w 9540940"/>
              <a:gd name="connsiteY14" fmla="*/ 6877050 h 6896101"/>
              <a:gd name="connsiteX0" fmla="*/ 6473890 w 9540940"/>
              <a:gd name="connsiteY0" fmla="*/ 56578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6473890 w 9540940"/>
              <a:gd name="connsiteY14" fmla="*/ 5657850 h 6896101"/>
              <a:gd name="connsiteX0" fmla="*/ 9217090 w 9540940"/>
              <a:gd name="connsiteY0" fmla="*/ 306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217090 w 9540940"/>
              <a:gd name="connsiteY14" fmla="*/ 3067050 h 6896101"/>
              <a:gd name="connsiteX0" fmla="*/ 9540940 w 9540940"/>
              <a:gd name="connsiteY0" fmla="*/ 27241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540940 w 9540940"/>
              <a:gd name="connsiteY14" fmla="*/ 2724150 h 6896101"/>
              <a:gd name="connsiteX0" fmla="*/ 3098230 w 9540940"/>
              <a:gd name="connsiteY0" fmla="*/ 6892290 h 6979603"/>
              <a:gd name="connsiteX1" fmla="*/ 3082990 w 9540940"/>
              <a:gd name="connsiteY1" fmla="*/ 6877051 h 6979603"/>
              <a:gd name="connsiteX2" fmla="*/ 9540940 w 9540940"/>
              <a:gd name="connsiteY2" fmla="*/ 514351 h 6979603"/>
              <a:gd name="connsiteX3" fmla="*/ 9540940 w 9540940"/>
              <a:gd name="connsiteY3" fmla="*/ 2724150 h 6979603"/>
              <a:gd name="connsiteX4" fmla="*/ 5292790 w 9540940"/>
              <a:gd name="connsiteY4" fmla="*/ 6838951 h 6979603"/>
              <a:gd name="connsiteX5" fmla="*/ 5311840 w 9540940"/>
              <a:gd name="connsiteY5" fmla="*/ 6858001 h 6979603"/>
              <a:gd name="connsiteX6" fmla="*/ 5292790 w 9540940"/>
              <a:gd name="connsiteY6" fmla="*/ 6896101 h 6979603"/>
              <a:gd name="connsiteX7" fmla="*/ 5330890 w 9540940"/>
              <a:gd name="connsiteY7" fmla="*/ 6858001 h 6979603"/>
              <a:gd name="connsiteX8" fmla="*/ 3082990 w 9540940"/>
              <a:gd name="connsiteY8" fmla="*/ 6896101 h 6979603"/>
              <a:gd name="connsiteX9" fmla="*/ 3082990 w 9540940"/>
              <a:gd name="connsiteY9" fmla="*/ 6838951 h 6979603"/>
              <a:gd name="connsiteX10" fmla="*/ 0 w 9540940"/>
              <a:gd name="connsiteY10" fmla="*/ 6888163 h 6979603"/>
              <a:gd name="connsiteX11" fmla="*/ 6977087 w 9540940"/>
              <a:gd name="connsiteY11" fmla="*/ 19050 h 6979603"/>
              <a:gd name="connsiteX12" fmla="*/ 9296400 w 9540940"/>
              <a:gd name="connsiteY12" fmla="*/ 0 h 6979603"/>
              <a:gd name="connsiteX13" fmla="*/ 2258353 w 9540940"/>
              <a:gd name="connsiteY13" fmla="*/ 6979603 h 697960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58353 w 9540940"/>
              <a:gd name="connsiteY13" fmla="*/ 6884353 h 6896101"/>
              <a:gd name="connsiteX0" fmla="*/ 3098230 w 9540940"/>
              <a:gd name="connsiteY0" fmla="*/ 6892290 h 6922453"/>
              <a:gd name="connsiteX1" fmla="*/ 3082990 w 9540940"/>
              <a:gd name="connsiteY1" fmla="*/ 6877051 h 6922453"/>
              <a:gd name="connsiteX2" fmla="*/ 9540940 w 9540940"/>
              <a:gd name="connsiteY2" fmla="*/ 514351 h 6922453"/>
              <a:gd name="connsiteX3" fmla="*/ 9540940 w 9540940"/>
              <a:gd name="connsiteY3" fmla="*/ 2724150 h 6922453"/>
              <a:gd name="connsiteX4" fmla="*/ 5292790 w 9540940"/>
              <a:gd name="connsiteY4" fmla="*/ 6838951 h 6922453"/>
              <a:gd name="connsiteX5" fmla="*/ 5311840 w 9540940"/>
              <a:gd name="connsiteY5" fmla="*/ 6858001 h 6922453"/>
              <a:gd name="connsiteX6" fmla="*/ 5292790 w 9540940"/>
              <a:gd name="connsiteY6" fmla="*/ 6896101 h 6922453"/>
              <a:gd name="connsiteX7" fmla="*/ 5330890 w 9540940"/>
              <a:gd name="connsiteY7" fmla="*/ 6858001 h 6922453"/>
              <a:gd name="connsiteX8" fmla="*/ 3082990 w 9540940"/>
              <a:gd name="connsiteY8" fmla="*/ 6896101 h 6922453"/>
              <a:gd name="connsiteX9" fmla="*/ 3082990 w 9540940"/>
              <a:gd name="connsiteY9" fmla="*/ 6838951 h 6922453"/>
              <a:gd name="connsiteX10" fmla="*/ 0 w 9540940"/>
              <a:gd name="connsiteY10" fmla="*/ 6888163 h 6922453"/>
              <a:gd name="connsiteX11" fmla="*/ 6977087 w 9540940"/>
              <a:gd name="connsiteY11" fmla="*/ 19050 h 6922453"/>
              <a:gd name="connsiteX12" fmla="*/ 9296400 w 9540940"/>
              <a:gd name="connsiteY12" fmla="*/ 0 h 6922453"/>
              <a:gd name="connsiteX13" fmla="*/ 2258353 w 9540940"/>
              <a:gd name="connsiteY13" fmla="*/ 6922453 h 692245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73465 w 9540940"/>
              <a:gd name="connsiteY9" fmla="*/ 68770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21365 w 9531415"/>
              <a:gd name="connsiteY7" fmla="*/ 6858001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82990 w 9531415"/>
              <a:gd name="connsiteY9" fmla="*/ 6886576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2540413 w 8983123"/>
              <a:gd name="connsiteY0" fmla="*/ 6892290 h 6896101"/>
              <a:gd name="connsiteX1" fmla="*/ 2525173 w 8983123"/>
              <a:gd name="connsiteY1" fmla="*/ 6877051 h 6896101"/>
              <a:gd name="connsiteX2" fmla="*/ 8983123 w 8983123"/>
              <a:gd name="connsiteY2" fmla="*/ 514351 h 6896101"/>
              <a:gd name="connsiteX3" fmla="*/ 8983123 w 8983123"/>
              <a:gd name="connsiteY3" fmla="*/ 2724150 h 6896101"/>
              <a:gd name="connsiteX4" fmla="*/ 4734973 w 8983123"/>
              <a:gd name="connsiteY4" fmla="*/ 6838951 h 6896101"/>
              <a:gd name="connsiteX5" fmla="*/ 4754023 w 8983123"/>
              <a:gd name="connsiteY5" fmla="*/ 6858001 h 6896101"/>
              <a:gd name="connsiteX6" fmla="*/ 4734973 w 8983123"/>
              <a:gd name="connsiteY6" fmla="*/ 6896101 h 6896101"/>
              <a:gd name="connsiteX7" fmla="*/ 4811173 w 8983123"/>
              <a:gd name="connsiteY7" fmla="*/ 6867526 h 6896101"/>
              <a:gd name="connsiteX8" fmla="*/ 2525173 w 8983123"/>
              <a:gd name="connsiteY8" fmla="*/ 6896101 h 6896101"/>
              <a:gd name="connsiteX9" fmla="*/ 2534698 w 8983123"/>
              <a:gd name="connsiteY9" fmla="*/ 6886576 h 6896101"/>
              <a:gd name="connsiteX10" fmla="*/ 0 w 8983123"/>
              <a:gd name="connsiteY10" fmla="*/ 6878638 h 6896101"/>
              <a:gd name="connsiteX11" fmla="*/ 6419270 w 8983123"/>
              <a:gd name="connsiteY11" fmla="*/ 19050 h 6896101"/>
              <a:gd name="connsiteX12" fmla="*/ 8738583 w 8983123"/>
              <a:gd name="connsiteY12" fmla="*/ 0 h 6896101"/>
              <a:gd name="connsiteX13" fmla="*/ 1729111 w 8983123"/>
              <a:gd name="connsiteY13" fmla="*/ 6884353 h 6896101"/>
              <a:gd name="connsiteX0" fmla="*/ 2540413 w 8983123"/>
              <a:gd name="connsiteY0" fmla="*/ 6898711 h 6902522"/>
              <a:gd name="connsiteX1" fmla="*/ 2525173 w 8983123"/>
              <a:gd name="connsiteY1" fmla="*/ 6883472 h 6902522"/>
              <a:gd name="connsiteX2" fmla="*/ 8983123 w 8983123"/>
              <a:gd name="connsiteY2" fmla="*/ 520772 h 6902522"/>
              <a:gd name="connsiteX3" fmla="*/ 8983123 w 8983123"/>
              <a:gd name="connsiteY3" fmla="*/ 2730571 h 6902522"/>
              <a:gd name="connsiteX4" fmla="*/ 4734973 w 8983123"/>
              <a:gd name="connsiteY4" fmla="*/ 6845372 h 6902522"/>
              <a:gd name="connsiteX5" fmla="*/ 4754023 w 8983123"/>
              <a:gd name="connsiteY5" fmla="*/ 6864422 h 6902522"/>
              <a:gd name="connsiteX6" fmla="*/ 4734973 w 8983123"/>
              <a:gd name="connsiteY6" fmla="*/ 6902522 h 6902522"/>
              <a:gd name="connsiteX7" fmla="*/ 4811173 w 8983123"/>
              <a:gd name="connsiteY7" fmla="*/ 6873947 h 6902522"/>
              <a:gd name="connsiteX8" fmla="*/ 2525173 w 8983123"/>
              <a:gd name="connsiteY8" fmla="*/ 6902522 h 6902522"/>
              <a:gd name="connsiteX9" fmla="*/ 2534698 w 8983123"/>
              <a:gd name="connsiteY9" fmla="*/ 6892997 h 6902522"/>
              <a:gd name="connsiteX10" fmla="*/ 0 w 8983123"/>
              <a:gd name="connsiteY10" fmla="*/ 6885059 h 6902522"/>
              <a:gd name="connsiteX11" fmla="*/ 7031317 w 8983123"/>
              <a:gd name="connsiteY11" fmla="*/ 0 h 6902522"/>
              <a:gd name="connsiteX12" fmla="*/ 8738583 w 8983123"/>
              <a:gd name="connsiteY12" fmla="*/ 6421 h 6902522"/>
              <a:gd name="connsiteX13" fmla="*/ 1729111 w 8983123"/>
              <a:gd name="connsiteY13" fmla="*/ 6890774 h 6902522"/>
              <a:gd name="connsiteX0" fmla="*/ 2540413 w 8995874"/>
              <a:gd name="connsiteY0" fmla="*/ 6898711 h 6902522"/>
              <a:gd name="connsiteX1" fmla="*/ 2525173 w 8995874"/>
              <a:gd name="connsiteY1" fmla="*/ 6883472 h 6902522"/>
              <a:gd name="connsiteX2" fmla="*/ 8995874 w 8995874"/>
              <a:gd name="connsiteY2" fmla="*/ 457096 h 6902522"/>
              <a:gd name="connsiteX3" fmla="*/ 8983123 w 8995874"/>
              <a:gd name="connsiteY3" fmla="*/ 2730571 h 6902522"/>
              <a:gd name="connsiteX4" fmla="*/ 4734973 w 8995874"/>
              <a:gd name="connsiteY4" fmla="*/ 6845372 h 6902522"/>
              <a:gd name="connsiteX5" fmla="*/ 4754023 w 8995874"/>
              <a:gd name="connsiteY5" fmla="*/ 6864422 h 6902522"/>
              <a:gd name="connsiteX6" fmla="*/ 4734973 w 8995874"/>
              <a:gd name="connsiteY6" fmla="*/ 6902522 h 6902522"/>
              <a:gd name="connsiteX7" fmla="*/ 4811173 w 8995874"/>
              <a:gd name="connsiteY7" fmla="*/ 6873947 h 6902522"/>
              <a:gd name="connsiteX8" fmla="*/ 2525173 w 8995874"/>
              <a:gd name="connsiteY8" fmla="*/ 6902522 h 6902522"/>
              <a:gd name="connsiteX9" fmla="*/ 2534698 w 8995874"/>
              <a:gd name="connsiteY9" fmla="*/ 6892997 h 6902522"/>
              <a:gd name="connsiteX10" fmla="*/ 0 w 8995874"/>
              <a:gd name="connsiteY10" fmla="*/ 6885059 h 6902522"/>
              <a:gd name="connsiteX11" fmla="*/ 7031317 w 8995874"/>
              <a:gd name="connsiteY11" fmla="*/ 0 h 6902522"/>
              <a:gd name="connsiteX12" fmla="*/ 8738583 w 8995874"/>
              <a:gd name="connsiteY12" fmla="*/ 6421 h 6902522"/>
              <a:gd name="connsiteX13" fmla="*/ 1729111 w 8995874"/>
              <a:gd name="connsiteY13"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2534698 w 8984349"/>
              <a:gd name="connsiteY9" fmla="*/ 6892997 h 6902522"/>
              <a:gd name="connsiteX10" fmla="*/ 0 w 8984349"/>
              <a:gd name="connsiteY10" fmla="*/ 6885059 h 6902522"/>
              <a:gd name="connsiteX11" fmla="*/ 7031317 w 8984349"/>
              <a:gd name="connsiteY11" fmla="*/ 0 h 6902522"/>
              <a:gd name="connsiteX12" fmla="*/ 8738583 w 8984349"/>
              <a:gd name="connsiteY12" fmla="*/ 6421 h 6902522"/>
              <a:gd name="connsiteX13" fmla="*/ 1729111 w 8984349"/>
              <a:gd name="connsiteY13" fmla="*/ 6890774 h 6902522"/>
              <a:gd name="connsiteX0" fmla="*/ 2540413 w 8984349"/>
              <a:gd name="connsiteY0" fmla="*/ 6898711 h 6918468"/>
              <a:gd name="connsiteX1" fmla="*/ 2525173 w 8984349"/>
              <a:gd name="connsiteY1" fmla="*/ 6883472 h 6918468"/>
              <a:gd name="connsiteX2" fmla="*/ 8983123 w 8984349"/>
              <a:gd name="connsiteY2" fmla="*/ 444361 h 6918468"/>
              <a:gd name="connsiteX3" fmla="*/ 8983123 w 8984349"/>
              <a:gd name="connsiteY3" fmla="*/ 2730571 h 6918468"/>
              <a:gd name="connsiteX4" fmla="*/ 4734973 w 8984349"/>
              <a:gd name="connsiteY4" fmla="*/ 6845372 h 6918468"/>
              <a:gd name="connsiteX5" fmla="*/ 4754023 w 8984349"/>
              <a:gd name="connsiteY5" fmla="*/ 6864422 h 6918468"/>
              <a:gd name="connsiteX6" fmla="*/ 4734973 w 8984349"/>
              <a:gd name="connsiteY6" fmla="*/ 6902522 h 6918468"/>
              <a:gd name="connsiteX7" fmla="*/ 4811173 w 8984349"/>
              <a:gd name="connsiteY7" fmla="*/ 6873947 h 6918468"/>
              <a:gd name="connsiteX8" fmla="*/ 2525173 w 8984349"/>
              <a:gd name="connsiteY8" fmla="*/ 6902522 h 6918468"/>
              <a:gd name="connsiteX9" fmla="*/ 2445441 w 8984349"/>
              <a:gd name="connsiteY9" fmla="*/ 6918468 h 6918468"/>
              <a:gd name="connsiteX10" fmla="*/ 0 w 8984349"/>
              <a:gd name="connsiteY10" fmla="*/ 6885059 h 6918468"/>
              <a:gd name="connsiteX11" fmla="*/ 7031317 w 8984349"/>
              <a:gd name="connsiteY11" fmla="*/ 0 h 6918468"/>
              <a:gd name="connsiteX12" fmla="*/ 8738583 w 8984349"/>
              <a:gd name="connsiteY12" fmla="*/ 6421 h 6918468"/>
              <a:gd name="connsiteX13" fmla="*/ 1729111 w 8984349"/>
              <a:gd name="connsiteY13" fmla="*/ 6890774 h 6918468"/>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0 w 8984349"/>
              <a:gd name="connsiteY9" fmla="*/ 6885059 h 6902522"/>
              <a:gd name="connsiteX10" fmla="*/ 7031317 w 8984349"/>
              <a:gd name="connsiteY10" fmla="*/ 0 h 6902522"/>
              <a:gd name="connsiteX11" fmla="*/ 8738583 w 8984349"/>
              <a:gd name="connsiteY11" fmla="*/ 6421 h 6902522"/>
              <a:gd name="connsiteX12" fmla="*/ 1729111 w 8984349"/>
              <a:gd name="connsiteY12"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0 w 8984349"/>
              <a:gd name="connsiteY8" fmla="*/ 6885059 h 6902522"/>
              <a:gd name="connsiteX9" fmla="*/ 7031317 w 8984349"/>
              <a:gd name="connsiteY9" fmla="*/ 0 h 6902522"/>
              <a:gd name="connsiteX10" fmla="*/ 8738583 w 8984349"/>
              <a:gd name="connsiteY10" fmla="*/ 6421 h 6902522"/>
              <a:gd name="connsiteX11" fmla="*/ 1729111 w 8984349"/>
              <a:gd name="connsiteY11" fmla="*/ 6890774 h 6902522"/>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54023 w 8984349"/>
              <a:gd name="connsiteY5" fmla="*/ 6864422 h 6909379"/>
              <a:gd name="connsiteX6" fmla="*/ 4734973 w 8984349"/>
              <a:gd name="connsiteY6" fmla="*/ 6902522 h 6909379"/>
              <a:gd name="connsiteX7" fmla="*/ 4811173 w 8984349"/>
              <a:gd name="connsiteY7" fmla="*/ 6873947 h 6909379"/>
              <a:gd name="connsiteX8" fmla="*/ 0 w 8984349"/>
              <a:gd name="connsiteY8" fmla="*/ 6885059 h 6909379"/>
              <a:gd name="connsiteX9" fmla="*/ 7031317 w 8984349"/>
              <a:gd name="connsiteY9" fmla="*/ 0 h 6909379"/>
              <a:gd name="connsiteX10" fmla="*/ 8738583 w 8984349"/>
              <a:gd name="connsiteY10" fmla="*/ 6421 h 6909379"/>
              <a:gd name="connsiteX11" fmla="*/ 1729111 w 8984349"/>
              <a:gd name="connsiteY11"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34973 w 8984349"/>
              <a:gd name="connsiteY5" fmla="*/ 6902522 h 6909379"/>
              <a:gd name="connsiteX6" fmla="*/ 4811173 w 8984349"/>
              <a:gd name="connsiteY6" fmla="*/ 6873947 h 6909379"/>
              <a:gd name="connsiteX7" fmla="*/ 0 w 8984349"/>
              <a:gd name="connsiteY7" fmla="*/ 6885059 h 6909379"/>
              <a:gd name="connsiteX8" fmla="*/ 7031317 w 8984349"/>
              <a:gd name="connsiteY8" fmla="*/ 0 h 6909379"/>
              <a:gd name="connsiteX9" fmla="*/ 8738583 w 8984349"/>
              <a:gd name="connsiteY9" fmla="*/ 6421 h 6909379"/>
              <a:gd name="connsiteX10" fmla="*/ 1729111 w 8984349"/>
              <a:gd name="connsiteY10"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811173 w 8984349"/>
              <a:gd name="connsiteY5" fmla="*/ 6873947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83826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30272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130272 w 8984349"/>
              <a:gd name="connsiteY4" fmla="*/ 6881588 h 6909379"/>
              <a:gd name="connsiteX5" fmla="*/ 0 w 8984349"/>
              <a:gd name="connsiteY5" fmla="*/ 6885059 h 6909379"/>
              <a:gd name="connsiteX6" fmla="*/ 7031317 w 8984349"/>
              <a:gd name="connsiteY6" fmla="*/ 0 h 6909379"/>
              <a:gd name="connsiteX7" fmla="*/ 8738583 w 8984349"/>
              <a:gd name="connsiteY7" fmla="*/ 6421 h 6909379"/>
              <a:gd name="connsiteX8" fmla="*/ 1729111 w 8984349"/>
              <a:gd name="connsiteY8" fmla="*/ 6890774 h 6909379"/>
              <a:gd name="connsiteX0" fmla="*/ 2540413 w 8991493"/>
              <a:gd name="connsiteY0" fmla="*/ 6898711 h 6909379"/>
              <a:gd name="connsiteX1" fmla="*/ 2372161 w 8991493"/>
              <a:gd name="connsiteY1" fmla="*/ 6908943 h 6909379"/>
              <a:gd name="connsiteX2" fmla="*/ 8983123 w 8991493"/>
              <a:gd name="connsiteY2" fmla="*/ 444361 h 6909379"/>
              <a:gd name="connsiteX3" fmla="*/ 8990774 w 8991493"/>
              <a:gd name="connsiteY3" fmla="*/ 2088718 h 6909379"/>
              <a:gd name="connsiteX4" fmla="*/ 4130272 w 8991493"/>
              <a:gd name="connsiteY4" fmla="*/ 6881588 h 6909379"/>
              <a:gd name="connsiteX5" fmla="*/ 0 w 8991493"/>
              <a:gd name="connsiteY5" fmla="*/ 6885059 h 6909379"/>
              <a:gd name="connsiteX6" fmla="*/ 7031317 w 8991493"/>
              <a:gd name="connsiteY6" fmla="*/ 0 h 6909379"/>
              <a:gd name="connsiteX7" fmla="*/ 8738583 w 8991493"/>
              <a:gd name="connsiteY7" fmla="*/ 6421 h 6909379"/>
              <a:gd name="connsiteX8" fmla="*/ 1729111 w 8991493"/>
              <a:gd name="connsiteY8" fmla="*/ 6890774 h 69093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991493" h="6909379">
                <a:moveTo>
                  <a:pt x="2540413" y="6898711"/>
                </a:moveTo>
                <a:cubicBezTo>
                  <a:pt x="2693092" y="6896859"/>
                  <a:pt x="2375336" y="6912118"/>
                  <a:pt x="2372161" y="6908943"/>
                </a:cubicBezTo>
                <a:cubicBezTo>
                  <a:pt x="2369621" y="6900053"/>
                  <a:pt x="8983123" y="452298"/>
                  <a:pt x="8983123" y="444361"/>
                </a:cubicBezTo>
                <a:cubicBezTo>
                  <a:pt x="8978873" y="1202186"/>
                  <a:pt x="8995024" y="1330893"/>
                  <a:pt x="8990774" y="2088718"/>
                </a:cubicBezTo>
                <a:lnTo>
                  <a:pt x="4130272" y="6881588"/>
                </a:lnTo>
                <a:lnTo>
                  <a:pt x="0" y="6885059"/>
                </a:lnTo>
                <a:lnTo>
                  <a:pt x="7031317" y="0"/>
                </a:lnTo>
                <a:lnTo>
                  <a:pt x="8738583" y="6421"/>
                </a:lnTo>
                <a:cubicBezTo>
                  <a:pt x="6362087" y="2302475"/>
                  <a:pt x="1729111" y="6890774"/>
                  <a:pt x="1729111" y="6890774"/>
                </a:cubicBezTo>
              </a:path>
            </a:pathLst>
          </a:custGeom>
          <a:solidFill>
            <a:schemeClr val="bg1">
              <a:lumMod val="85000"/>
              <a:alpha val="72000"/>
            </a:schemeClr>
          </a:solidFill>
        </p:spPr>
        <p:txBody>
          <a:bodyPr anchor="ctr"/>
          <a:lstStyle>
            <a:lvl1pPr algn="ctr">
              <a:defRPr/>
            </a:lvl1pPr>
          </a:lstStyle>
          <a:p>
            <a:r>
              <a:rPr lang="en-US" dirty="0"/>
              <a:t>Click icon to </a:t>
            </a:r>
            <a:br>
              <a:rPr lang="en-US" dirty="0"/>
            </a:br>
            <a:r>
              <a:rPr lang="en-US" dirty="0"/>
              <a:t>add picture</a:t>
            </a:r>
            <a:endParaRPr lang="en-GB" dirty="0"/>
          </a:p>
        </p:txBody>
      </p:sp>
      <p:sp>
        <p:nvSpPr>
          <p:cNvPr id="12" name="Text Placeholder 3">
            <a:extLst>
              <a:ext uri="{FF2B5EF4-FFF2-40B4-BE49-F238E27FC236}">
                <a16:creationId xmlns:a16="http://schemas.microsoft.com/office/drawing/2014/main" id="{33BB2AE6-EB91-412C-9B9F-AAD520F93B09}"/>
              </a:ext>
            </a:extLst>
          </p:cNvPr>
          <p:cNvSpPr>
            <a:spLocks noGrp="1"/>
          </p:cNvSpPr>
          <p:nvPr>
            <p:ph type="body" sz="quarter" idx="10" hasCustomPrompt="1"/>
          </p:nvPr>
        </p:nvSpPr>
        <p:spPr>
          <a:xfrm>
            <a:off x="602567" y="3079898"/>
            <a:ext cx="2358707" cy="1511300"/>
          </a:xfrm>
        </p:spPr>
        <p:txBody>
          <a:bodyPr/>
          <a:lstStyle>
            <a:lvl1pPr>
              <a:spcBef>
                <a:spcPts val="0"/>
              </a:spcBef>
              <a:spcAft>
                <a:spcPts val="0"/>
              </a:spcAft>
              <a:defRPr sz="12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
        <p:nvSpPr>
          <p:cNvPr id="16" name="Text Placeholder 3">
            <a:extLst>
              <a:ext uri="{FF2B5EF4-FFF2-40B4-BE49-F238E27FC236}">
                <a16:creationId xmlns:a16="http://schemas.microsoft.com/office/drawing/2014/main" id="{3BDA4758-BE57-42C3-AC16-54A3EF8CBC51}"/>
              </a:ext>
            </a:extLst>
          </p:cNvPr>
          <p:cNvSpPr>
            <a:spLocks noGrp="1"/>
          </p:cNvSpPr>
          <p:nvPr>
            <p:ph type="body" sz="quarter" idx="11" hasCustomPrompt="1"/>
          </p:nvPr>
        </p:nvSpPr>
        <p:spPr>
          <a:xfrm>
            <a:off x="3368627" y="3079898"/>
            <a:ext cx="2358707" cy="1511300"/>
          </a:xfrm>
        </p:spPr>
        <p:txBody>
          <a:bodyPr/>
          <a:lstStyle>
            <a:lvl1pPr>
              <a:spcBef>
                <a:spcPts val="0"/>
              </a:spcBef>
              <a:spcAft>
                <a:spcPts val="0"/>
              </a:spcAft>
              <a:defRPr sz="12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Tree>
    <p:extLst>
      <p:ext uri="{BB962C8B-B14F-4D97-AF65-F5344CB8AC3E}">
        <p14:creationId xmlns:p14="http://schemas.microsoft.com/office/powerpoint/2010/main" val="1663092171"/>
      </p:ext>
    </p:extLst>
  </p:cSld>
  <p:clrMapOvr>
    <a:masterClrMapping/>
  </p:clrMapOvr>
  <p:extLst>
    <p:ext uri="{DCECCB84-F9BA-43D5-87BE-67443E8EF086}">
      <p15:sldGuideLst xmlns:p15="http://schemas.microsoft.com/office/powerpoint/2012/main"/>
    </p:ext>
  </p:extLst>
</p:sldLayout>
</file>

<file path=ppt/slideLayouts/slideLayout77.xml><?xml version="1.0" encoding="utf-8"?>
<p:sldLayout xmlns:a="http://schemas.openxmlformats.org/drawingml/2006/main" xmlns:r="http://schemas.openxmlformats.org/officeDocument/2006/relationships" xmlns:p="http://schemas.openxmlformats.org/presentationml/2006/main" userDrawn="1">
  <p:cSld name="text_wide_left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1793753"/>
            <a:ext cx="7403642" cy="3876675"/>
          </a:xfrm>
        </p:spPr>
        <p:txBody>
          <a:bodyPr>
            <a:noAutofit/>
          </a:bodyPr>
          <a:lstStyle>
            <a:lvl1pPr>
              <a:spcBef>
                <a:spcPts val="400"/>
              </a:spcBef>
              <a:defRPr sz="1400">
                <a:solidFill>
                  <a:schemeClr val="tx1"/>
                </a:solidFill>
              </a:defRPr>
            </a:lvl1pPr>
            <a:lvl2pPr>
              <a:spcBef>
                <a:spcPts val="400"/>
              </a:spcBef>
              <a:defRPr sz="1400">
                <a:solidFill>
                  <a:schemeClr val="tx1"/>
                </a:solidFill>
              </a:defRPr>
            </a:lvl2pPr>
            <a:lvl3pPr>
              <a:spcBef>
                <a:spcPts val="400"/>
              </a:spcBef>
              <a:defRPr sz="1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1793228"/>
            <a:ext cx="3524250" cy="387720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2" name="Text Placeholder 8">
            <a:extLst>
              <a:ext uri="{FF2B5EF4-FFF2-40B4-BE49-F238E27FC236}">
                <a16:creationId xmlns:a16="http://schemas.microsoft.com/office/drawing/2014/main" id="{AC805011-47E8-4CDB-9BE1-44E4E27D58C9}"/>
              </a:ext>
            </a:extLst>
          </p:cNvPr>
          <p:cNvSpPr>
            <a:spLocks noGrp="1"/>
          </p:cNvSpPr>
          <p:nvPr>
            <p:ph type="body" sz="quarter" idx="18" hasCustomPrompt="1"/>
          </p:nvPr>
        </p:nvSpPr>
        <p:spPr>
          <a:xfrm>
            <a:off x="452897" y="5823783"/>
            <a:ext cx="11277975" cy="124906"/>
          </a:xfrm>
        </p:spPr>
        <p:txBody>
          <a:bodyPr wrap="square" lIns="0" anchor="b">
            <a:spAutoFit/>
          </a:bodyPr>
          <a:lstStyle>
            <a:lvl1pPr marL="0" indent="0" algn="r">
              <a:buNone/>
              <a:defRPr sz="800" b="0" i="1">
                <a:solidFill>
                  <a:schemeClr val="tx1">
                    <a:lumMod val="75000"/>
                    <a:lumOff val="25000"/>
                  </a:schemeClr>
                </a:solidFill>
              </a:defRPr>
            </a:lvl1pPr>
            <a:lvl2pPr marL="133350" indent="0">
              <a:buNone/>
              <a:defRPr/>
            </a:lvl2pPr>
            <a:lvl3pPr marL="542925" indent="0">
              <a:buNone/>
              <a:defRPr/>
            </a:lvl3pPr>
            <a:lvl4pPr marL="758825" indent="0">
              <a:buNone/>
              <a:defRPr/>
            </a:lvl4pPr>
            <a:lvl5pPr marL="1033463" indent="0">
              <a:buNone/>
              <a:defRPr/>
            </a:lvl5pPr>
          </a:lstStyle>
          <a:p>
            <a:pPr lvl="0"/>
            <a:r>
              <a:rPr lang="en-GB" dirty="0"/>
              <a:t>Base and source info (delete if not necessary)</a:t>
            </a:r>
          </a:p>
        </p:txBody>
      </p:sp>
      <p:sp>
        <p:nvSpPr>
          <p:cNvPr id="11" name="Text Placeholder 5">
            <a:extLst>
              <a:ext uri="{FF2B5EF4-FFF2-40B4-BE49-F238E27FC236}">
                <a16:creationId xmlns:a16="http://schemas.microsoft.com/office/drawing/2014/main" id="{2DD9ACA7-2C9E-401C-B8CA-52E76D28E713}"/>
              </a:ext>
            </a:extLst>
          </p:cNvPr>
          <p:cNvSpPr>
            <a:spLocks noGrp="1"/>
          </p:cNvSpPr>
          <p:nvPr>
            <p:ph type="body" sz="quarter" idx="15" hasCustomPrompt="1"/>
          </p:nvPr>
        </p:nvSpPr>
        <p:spPr>
          <a:xfrm>
            <a:off x="450000" y="1241781"/>
            <a:ext cx="9341700" cy="312330"/>
          </a:xfrm>
          <a:noFill/>
        </p:spPr>
        <p:txBody>
          <a:bodyPr vert="horz" wrap="square" lIns="0" tIns="0" rIns="0" bIns="0" rtlCol="0">
            <a:spAutoFit/>
          </a:bodyPr>
          <a:lstStyle>
            <a:lvl1pPr>
              <a:lnSpc>
                <a:spcPct val="100000"/>
              </a:lnSpc>
              <a:defRPr lang="en-GB" sz="2000" b="1" dirty="0">
                <a:solidFill>
                  <a:schemeClr val="tx2"/>
                </a:solidFill>
              </a:defRPr>
            </a:lvl1pPr>
          </a:lstStyle>
          <a:p>
            <a:pPr lvl="0"/>
            <a:r>
              <a:rPr lang="en-GB" dirty="0"/>
              <a:t>Optional subtitle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680642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Masters/_rels/slideMaster1.xml.rels><?xml version="1.0" encoding="UTF-8" standalone="yes"?>
<Relationships xmlns="http://schemas.openxmlformats.org/package/2006/relationships"><Relationship Id="rId26" Type="http://schemas.openxmlformats.org/officeDocument/2006/relationships/slideLayout" Target="../slideLayouts/slideLayout26.xml"/><Relationship Id="rId21" Type="http://schemas.openxmlformats.org/officeDocument/2006/relationships/slideLayout" Target="../slideLayouts/slideLayout21.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63" Type="http://schemas.openxmlformats.org/officeDocument/2006/relationships/slideLayout" Target="../slideLayouts/slideLayout63.xml"/><Relationship Id="rId68" Type="http://schemas.openxmlformats.org/officeDocument/2006/relationships/slideLayout" Target="../slideLayouts/slideLayout68.xml"/><Relationship Id="rId16" Type="http://schemas.openxmlformats.org/officeDocument/2006/relationships/slideLayout" Target="../slideLayouts/slideLayout1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3" Type="http://schemas.openxmlformats.org/officeDocument/2006/relationships/slideLayout" Target="../slideLayouts/slideLayout53.xml"/><Relationship Id="rId58" Type="http://schemas.openxmlformats.org/officeDocument/2006/relationships/slideLayout" Target="../slideLayouts/slideLayout58.xml"/><Relationship Id="rId66" Type="http://schemas.openxmlformats.org/officeDocument/2006/relationships/slideLayout" Target="../slideLayouts/slideLayout66.xml"/><Relationship Id="rId74" Type="http://schemas.openxmlformats.org/officeDocument/2006/relationships/slideLayout" Target="../slideLayouts/slideLayout74.xml"/><Relationship Id="rId79" Type="http://schemas.openxmlformats.org/officeDocument/2006/relationships/image" Target="../media/image1.png"/><Relationship Id="rId5" Type="http://schemas.openxmlformats.org/officeDocument/2006/relationships/slideLayout" Target="../slideLayouts/slideLayout5.xml"/><Relationship Id="rId61" Type="http://schemas.openxmlformats.org/officeDocument/2006/relationships/slideLayout" Target="../slideLayouts/slideLayout61.xml"/><Relationship Id="rId19" Type="http://schemas.openxmlformats.org/officeDocument/2006/relationships/slideLayout" Target="../slideLayouts/slideLayout1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56" Type="http://schemas.openxmlformats.org/officeDocument/2006/relationships/slideLayout" Target="../slideLayouts/slideLayout56.xml"/><Relationship Id="rId64" Type="http://schemas.openxmlformats.org/officeDocument/2006/relationships/slideLayout" Target="../slideLayouts/slideLayout64.xml"/><Relationship Id="rId69" Type="http://schemas.openxmlformats.org/officeDocument/2006/relationships/slideLayout" Target="../slideLayouts/slideLayout69.xml"/><Relationship Id="rId77" Type="http://schemas.openxmlformats.org/officeDocument/2006/relationships/slideLayout" Target="../slideLayouts/slideLayout77.xml"/><Relationship Id="rId8" Type="http://schemas.openxmlformats.org/officeDocument/2006/relationships/slideLayout" Target="../slideLayouts/slideLayout8.xml"/><Relationship Id="rId51" Type="http://schemas.openxmlformats.org/officeDocument/2006/relationships/slideLayout" Target="../slideLayouts/slideLayout51.xml"/><Relationship Id="rId72" Type="http://schemas.openxmlformats.org/officeDocument/2006/relationships/slideLayout" Target="../slideLayouts/slideLayout72.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59" Type="http://schemas.openxmlformats.org/officeDocument/2006/relationships/slideLayout" Target="../slideLayouts/slideLayout59.xml"/><Relationship Id="rId67" Type="http://schemas.openxmlformats.org/officeDocument/2006/relationships/slideLayout" Target="../slideLayouts/slideLayout67.xml"/><Relationship Id="rId20" Type="http://schemas.openxmlformats.org/officeDocument/2006/relationships/slideLayout" Target="../slideLayouts/slideLayout20.xml"/><Relationship Id="rId41" Type="http://schemas.openxmlformats.org/officeDocument/2006/relationships/slideLayout" Target="../slideLayouts/slideLayout41.xml"/><Relationship Id="rId54" Type="http://schemas.openxmlformats.org/officeDocument/2006/relationships/slideLayout" Target="../slideLayouts/slideLayout54.xml"/><Relationship Id="rId62" Type="http://schemas.openxmlformats.org/officeDocument/2006/relationships/slideLayout" Target="../slideLayouts/slideLayout62.xml"/><Relationship Id="rId70" Type="http://schemas.openxmlformats.org/officeDocument/2006/relationships/slideLayout" Target="../slideLayouts/slideLayout70.xml"/><Relationship Id="rId75" Type="http://schemas.openxmlformats.org/officeDocument/2006/relationships/slideLayout" Target="../slideLayouts/slideLayout75.xml"/><Relationship Id="rId1" Type="http://schemas.openxmlformats.org/officeDocument/2006/relationships/slideLayout" Target="../slideLayouts/slideLayout1.xml"/><Relationship Id="rId6" Type="http://schemas.openxmlformats.org/officeDocument/2006/relationships/slideLayout" Target="../slideLayouts/slideLayout6.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slideLayout" Target="../slideLayouts/slideLayout49.xml"/><Relationship Id="rId57" Type="http://schemas.openxmlformats.org/officeDocument/2006/relationships/slideLayout" Target="../slideLayouts/slideLayout57.xml"/><Relationship Id="rId10" Type="http://schemas.openxmlformats.org/officeDocument/2006/relationships/slideLayout" Target="../slideLayouts/slideLayout10.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52" Type="http://schemas.openxmlformats.org/officeDocument/2006/relationships/slideLayout" Target="../slideLayouts/slideLayout52.xml"/><Relationship Id="rId60" Type="http://schemas.openxmlformats.org/officeDocument/2006/relationships/slideLayout" Target="../slideLayouts/slideLayout60.xml"/><Relationship Id="rId65" Type="http://schemas.openxmlformats.org/officeDocument/2006/relationships/slideLayout" Target="../slideLayouts/slideLayout65.xml"/><Relationship Id="rId73" Type="http://schemas.openxmlformats.org/officeDocument/2006/relationships/slideLayout" Target="../slideLayouts/slideLayout73.xml"/><Relationship Id="rId78"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9" Type="http://schemas.openxmlformats.org/officeDocument/2006/relationships/slideLayout" Target="../slideLayouts/slideLayout39.xml"/><Relationship Id="rId34" Type="http://schemas.openxmlformats.org/officeDocument/2006/relationships/slideLayout" Target="../slideLayouts/slideLayout34.xml"/><Relationship Id="rId50" Type="http://schemas.openxmlformats.org/officeDocument/2006/relationships/slideLayout" Target="../slideLayouts/slideLayout50.xml"/><Relationship Id="rId55" Type="http://schemas.openxmlformats.org/officeDocument/2006/relationships/slideLayout" Target="../slideLayouts/slideLayout55.xml"/><Relationship Id="rId76" Type="http://schemas.openxmlformats.org/officeDocument/2006/relationships/slideLayout" Target="../slideLayouts/slideLayout76.xml"/><Relationship Id="rId7" Type="http://schemas.openxmlformats.org/officeDocument/2006/relationships/slideLayout" Target="../slideLayouts/slideLayout7.xml"/><Relationship Id="rId71" Type="http://schemas.openxmlformats.org/officeDocument/2006/relationships/slideLayout" Target="../slideLayouts/slideLayout71.xml"/><Relationship Id="rId2" Type="http://schemas.openxmlformats.org/officeDocument/2006/relationships/slideLayout" Target="../slideLayouts/slideLayout2.xml"/><Relationship Id="rId29" Type="http://schemas.openxmlformats.org/officeDocument/2006/relationships/slideLayout" Target="../slideLayouts/slideLayout2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451F5451-CC20-46A2-802F-F9D60C2A61E7}"/>
              </a:ext>
            </a:extLst>
          </p:cNvPr>
          <p:cNvSpPr>
            <a:spLocks noGrp="1"/>
          </p:cNvSpPr>
          <p:nvPr>
            <p:ph type="title"/>
          </p:nvPr>
        </p:nvSpPr>
        <p:spPr>
          <a:xfrm>
            <a:off x="450000" y="397170"/>
            <a:ext cx="9341700" cy="775597"/>
          </a:xfrm>
          <a:prstGeom prst="rect">
            <a:avLst/>
          </a:prstGeom>
        </p:spPr>
        <p:txBody>
          <a:bodyPr vert="horz" wrap="square" lIns="0" tIns="0" rIns="0" bIns="0" rtlCol="0" anchor="t">
            <a:noAutofit/>
          </a:bodyPr>
          <a:lstStyle/>
          <a:p>
            <a:r>
              <a:rPr lang="en-GB" dirty="0"/>
              <a:t>Click here to add title</a:t>
            </a:r>
          </a:p>
        </p:txBody>
      </p:sp>
      <p:sp>
        <p:nvSpPr>
          <p:cNvPr id="3" name="Espace réservé du texte 2">
            <a:extLst>
              <a:ext uri="{FF2B5EF4-FFF2-40B4-BE49-F238E27FC236}">
                <a16:creationId xmlns:a16="http://schemas.microsoft.com/office/drawing/2014/main" id="{41F54BE0-878D-4EDE-9290-206FC15489D4}"/>
              </a:ext>
            </a:extLst>
          </p:cNvPr>
          <p:cNvSpPr>
            <a:spLocks noGrp="1"/>
          </p:cNvSpPr>
          <p:nvPr>
            <p:ph type="body" idx="1"/>
          </p:nvPr>
        </p:nvSpPr>
        <p:spPr>
          <a:xfrm>
            <a:off x="450000" y="1808820"/>
            <a:ext cx="11299088" cy="3852205"/>
          </a:xfrm>
          <a:prstGeom prst="rect">
            <a:avLst/>
          </a:prstGeom>
        </p:spPr>
        <p:txBody>
          <a:bodyPr vert="horz" lIns="0" tIns="0" rIns="0" bIns="0" rtlCol="0">
            <a:noAutofit/>
          </a:bodyPr>
          <a:lstStyle/>
          <a:p>
            <a:pPr lvl="0"/>
            <a:r>
              <a:rPr lang="en-GB" dirty="0"/>
              <a:t>Click to change the text styles on the slide master</a:t>
            </a:r>
          </a:p>
          <a:p>
            <a:pPr lvl="1"/>
            <a:r>
              <a:rPr lang="en-GB" dirty="0"/>
              <a:t>Text level 1</a:t>
            </a:r>
          </a:p>
          <a:p>
            <a:pPr lvl="2"/>
            <a:r>
              <a:rPr lang="en-GB" dirty="0"/>
              <a:t>Text level 2</a:t>
            </a:r>
          </a:p>
        </p:txBody>
      </p:sp>
      <p:sp>
        <p:nvSpPr>
          <p:cNvPr id="16" name="Slide Number Placeholder 15">
            <a:extLst>
              <a:ext uri="{FF2B5EF4-FFF2-40B4-BE49-F238E27FC236}">
                <a16:creationId xmlns:a16="http://schemas.microsoft.com/office/drawing/2014/main" id="{A5DB182D-BA00-4563-BFAD-C15D259EAD9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Espace réservé du pied de page 4">
            <a:extLst>
              <a:ext uri="{FF2B5EF4-FFF2-40B4-BE49-F238E27FC236}">
                <a16:creationId xmlns:a16="http://schemas.microsoft.com/office/drawing/2014/main" id="{D7AAABE5-A2C1-44F0-9DDD-916A8E8A74D5}"/>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lumMod val="65000"/>
                    <a:lumOff val="35000"/>
                  </a:schemeClr>
                </a:solidFill>
              </a:rPr>
              <a:t>© Ipsos | GP Patient Survey 2023 ICS Slidepacks | Version 1 | Public</a:t>
            </a:r>
          </a:p>
        </p:txBody>
      </p:sp>
      <p:pic>
        <p:nvPicPr>
          <p:cNvPr id="8" name="Ipsos logo">
            <a:extLst>
              <a:ext uri="{FF2B5EF4-FFF2-40B4-BE49-F238E27FC236}">
                <a16:creationId xmlns:a16="http://schemas.microsoft.com/office/drawing/2014/main" id="{C31BC82D-55C7-488E-A687-B8400AE09D6A}"/>
              </a:ext>
              <a:ext uri="{C183D7F6-B498-43B3-948B-1728B52AA6E4}">
                <adec:decorative xmlns:adec="http://schemas.microsoft.com/office/drawing/2017/decorative" val="1"/>
              </a:ext>
            </a:extLst>
          </p:cNvPr>
          <p:cNvPicPr>
            <a:picLocks noChangeAspect="1"/>
          </p:cNvPicPr>
          <p:nvPr userDrawn="1"/>
        </p:nvPicPr>
        <p:blipFill>
          <a:blip r:embed="rId79">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089693720"/>
      </p:ext>
    </p:extLst>
  </p:cSld>
  <p:clrMap bg1="lt1" tx1="dk1" bg2="lt2" tx2="dk2" accent1="accent1" accent2="accent2" accent3="accent3" accent4="accent4" accent5="accent5" accent6="accent6" hlink="hlink" folHlink="folHlink"/>
  <p:sldLayoutIdLst>
    <p:sldLayoutId id="2147483844" r:id="rId1"/>
    <p:sldLayoutId id="2147483853" r:id="rId2"/>
    <p:sldLayoutId id="2147483943" r:id="rId3"/>
    <p:sldLayoutId id="2147483649" r:id="rId4"/>
    <p:sldLayoutId id="2147483933" r:id="rId5"/>
    <p:sldLayoutId id="2147483663" r:id="rId6"/>
    <p:sldLayoutId id="2147483763" r:id="rId7"/>
    <p:sldLayoutId id="2147483683" r:id="rId8"/>
    <p:sldLayoutId id="2147483650" r:id="rId9"/>
    <p:sldLayoutId id="2147483771" r:id="rId10"/>
    <p:sldLayoutId id="2147483791" r:id="rId11"/>
    <p:sldLayoutId id="2147483898" r:id="rId12"/>
    <p:sldLayoutId id="2147483773" r:id="rId13"/>
    <p:sldLayoutId id="2147483899" r:id="rId14"/>
    <p:sldLayoutId id="2147483846" r:id="rId15"/>
    <p:sldLayoutId id="2147483900" r:id="rId16"/>
    <p:sldLayoutId id="2147483787" r:id="rId17"/>
    <p:sldLayoutId id="2147483901" r:id="rId18"/>
    <p:sldLayoutId id="2147483778" r:id="rId19"/>
    <p:sldLayoutId id="2147483902" r:id="rId20"/>
    <p:sldLayoutId id="2147483790" r:id="rId21"/>
    <p:sldLayoutId id="2147483903" r:id="rId22"/>
    <p:sldLayoutId id="2147483847" r:id="rId23"/>
    <p:sldLayoutId id="2147483904" r:id="rId24"/>
    <p:sldLayoutId id="2147483793" r:id="rId25"/>
    <p:sldLayoutId id="2147483849" r:id="rId26"/>
    <p:sldLayoutId id="2147483779" r:id="rId27"/>
    <p:sldLayoutId id="2147483883" r:id="rId28"/>
    <p:sldLayoutId id="2147483856" r:id="rId29"/>
    <p:sldLayoutId id="2147483857" r:id="rId30"/>
    <p:sldLayoutId id="2147483858" r:id="rId31"/>
    <p:sldLayoutId id="2147483859" r:id="rId32"/>
    <p:sldLayoutId id="2147483892" r:id="rId33"/>
    <p:sldLayoutId id="2147483886" r:id="rId34"/>
    <p:sldLayoutId id="2147483919" r:id="rId35"/>
    <p:sldLayoutId id="2147483920" r:id="rId36"/>
    <p:sldLayoutId id="2147483917" r:id="rId37"/>
    <p:sldLayoutId id="2147483918" r:id="rId38"/>
    <p:sldLayoutId id="2147483890" r:id="rId39"/>
    <p:sldLayoutId id="2147483788" r:id="rId40"/>
    <p:sldLayoutId id="2147483913" r:id="rId41"/>
    <p:sldLayoutId id="2147483914" r:id="rId42"/>
    <p:sldLayoutId id="2147483852" r:id="rId43"/>
    <p:sldLayoutId id="2147483895" r:id="rId44"/>
    <p:sldLayoutId id="2147483851" r:id="rId45"/>
    <p:sldLayoutId id="2147483896" r:id="rId46"/>
    <p:sldLayoutId id="2147483794" r:id="rId47"/>
    <p:sldLayoutId id="2147483860" r:id="rId48"/>
    <p:sldLayoutId id="2147483938" r:id="rId49"/>
    <p:sldLayoutId id="2147483939" r:id="rId50"/>
    <p:sldLayoutId id="2147483795" r:id="rId51"/>
    <p:sldLayoutId id="2147483944" r:id="rId52"/>
    <p:sldLayoutId id="2147483946" r:id="rId53"/>
    <p:sldLayoutId id="2147483947" r:id="rId54"/>
    <p:sldLayoutId id="2147483911" r:id="rId55"/>
    <p:sldLayoutId id="2147483912" r:id="rId56"/>
    <p:sldLayoutId id="2147483921" r:id="rId57"/>
    <p:sldLayoutId id="2147483922" r:id="rId58"/>
    <p:sldLayoutId id="2147483910" r:id="rId59"/>
    <p:sldLayoutId id="2147483894" r:id="rId60"/>
    <p:sldLayoutId id="2147483915" r:id="rId61"/>
    <p:sldLayoutId id="2147483916" r:id="rId62"/>
    <p:sldLayoutId id="2147483887" r:id="rId63"/>
    <p:sldLayoutId id="2147483781" r:id="rId64"/>
    <p:sldLayoutId id="2147483888" r:id="rId65"/>
    <p:sldLayoutId id="2147483876" r:id="rId66"/>
    <p:sldLayoutId id="2147483889" r:id="rId67"/>
    <p:sldLayoutId id="2147483868" r:id="rId68"/>
    <p:sldLayoutId id="2147483940" r:id="rId69"/>
    <p:sldLayoutId id="2147483941" r:id="rId70"/>
    <p:sldLayoutId id="2147483885" r:id="rId71"/>
    <p:sldLayoutId id="2147483861" r:id="rId72"/>
    <p:sldLayoutId id="2147483695" r:id="rId73"/>
    <p:sldLayoutId id="2147483720" r:id="rId74"/>
    <p:sldLayoutId id="2147483671" r:id="rId75"/>
    <p:sldLayoutId id="2147483854" r:id="rId76"/>
    <p:sldLayoutId id="2147483945" r:id="rId77"/>
  </p:sldLayoutIdLst>
  <p:hf hdr="0" ftr="0" dt="0"/>
  <p:txStyles>
    <p:title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p:titleStyle>
    <p:bodyStyle>
      <a:lvl1pPr marL="0" indent="0" algn="l" defTabSz="914400" rtl="0" eaLnBrk="1" latinLnBrk="0" hangingPunct="1">
        <a:lnSpc>
          <a:spcPct val="10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0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0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78" userDrawn="1">
          <p15:clr>
            <a:srgbClr val="F26B43"/>
          </p15:clr>
        </p15:guide>
        <p15:guide id="2" pos="3948" userDrawn="1">
          <p15:clr>
            <a:srgbClr val="F26B43"/>
          </p15:clr>
        </p15:guide>
        <p15:guide id="3" pos="279" userDrawn="1">
          <p15:clr>
            <a:srgbClr val="F26B43"/>
          </p15:clr>
        </p15:guide>
        <p15:guide id="4" pos="7401" userDrawn="1">
          <p15:clr>
            <a:srgbClr val="F26B43"/>
          </p15:clr>
        </p15:guide>
        <p15:guide id="5" pos="1281" userDrawn="1">
          <p15:clr>
            <a:srgbClr val="A4A3A4"/>
          </p15:clr>
        </p15:guide>
        <p15:guide id="6" pos="1499" userDrawn="1">
          <p15:clr>
            <a:srgbClr val="A4A3A4"/>
          </p15:clr>
        </p15:guide>
        <p15:guide id="7" pos="2505" userDrawn="1">
          <p15:clr>
            <a:srgbClr val="9FCC3B"/>
          </p15:clr>
        </p15:guide>
        <p15:guide id="8" pos="2729" userDrawn="1">
          <p15:clr>
            <a:srgbClr val="9FCC3B"/>
          </p15:clr>
        </p15:guide>
        <p15:guide id="9" pos="3724" userDrawn="1">
          <p15:clr>
            <a:srgbClr val="F26B43"/>
          </p15:clr>
        </p15:guide>
        <p15:guide id="10" pos="4949" userDrawn="1">
          <p15:clr>
            <a:srgbClr val="9FCC3B"/>
          </p15:clr>
        </p15:guide>
        <p15:guide id="11" pos="5167" userDrawn="1">
          <p15:clr>
            <a:srgbClr val="9FCC3B"/>
          </p15:clr>
        </p15:guide>
        <p15:guide id="12" pos="6168" userDrawn="1">
          <p15:clr>
            <a:srgbClr val="A4A3A4"/>
          </p15:clr>
        </p15:guide>
        <p15:guide id="13" pos="6392" userDrawn="1">
          <p15:clr>
            <a:srgbClr val="A4A3A4"/>
          </p15:clr>
        </p15:guide>
        <p15:guide id="14" orient="horz" pos="3566" userDrawn="1">
          <p15:clr>
            <a:srgbClr val="5ACBF0"/>
          </p15:clr>
        </p15:guide>
        <p15:guide id="15" orient="horz" pos="3747" userDrawn="1">
          <p15:clr>
            <a:srgbClr val="9FCC3B"/>
          </p15:clr>
        </p15:guide>
        <p15:guide id="16" orient="horz" pos="3884" userDrawn="1">
          <p15:clr>
            <a:srgbClr val="F26B43"/>
          </p15:clr>
        </p15:guide>
        <p15:guide id="17" orient="horz" pos="4166" userDrawn="1">
          <p15:clr>
            <a:srgbClr val="F26B43"/>
          </p15:clr>
        </p15:guide>
        <p15:guide id="18" orient="horz" pos="935" userDrawn="1">
          <p15:clr>
            <a:srgbClr val="9FCC3B"/>
          </p15:clr>
        </p15:guide>
        <p15:guide id="19" orient="horz" pos="1481" userDrawn="1">
          <p15:clr>
            <a:srgbClr val="5ACBF0"/>
          </p15:clr>
        </p15:guide>
        <p15:guide id="20" orient="horz" pos="686" userDrawn="1">
          <p15:clr>
            <a:srgbClr val="F26B43"/>
          </p15:clr>
        </p15:guide>
        <p15:guide id="21" orient="horz" pos="1117" userDrawn="1">
          <p15:clr>
            <a:srgbClr val="5ACBF0"/>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8" Type="http://schemas.openxmlformats.org/officeDocument/2006/relationships/slide" Target="slide35.xml"/><Relationship Id="rId13" Type="http://schemas.openxmlformats.org/officeDocument/2006/relationships/slide" Target="slide43.xml"/><Relationship Id="rId3" Type="http://schemas.openxmlformats.org/officeDocument/2006/relationships/slide" Target="slide8.xml"/><Relationship Id="rId7" Type="http://schemas.openxmlformats.org/officeDocument/2006/relationships/slide" Target="slide32.xml"/><Relationship Id="rId12" Type="http://schemas.openxmlformats.org/officeDocument/2006/relationships/slide" Target="slide57.xml"/><Relationship Id="rId2" Type="http://schemas.openxmlformats.org/officeDocument/2006/relationships/slide" Target="slide3.xml"/><Relationship Id="rId1" Type="http://schemas.openxmlformats.org/officeDocument/2006/relationships/slideLayout" Target="../slideLayouts/slideLayout9.xml"/><Relationship Id="rId6" Type="http://schemas.openxmlformats.org/officeDocument/2006/relationships/slide" Target="slide21.xml"/><Relationship Id="rId11" Type="http://schemas.openxmlformats.org/officeDocument/2006/relationships/slide" Target="slide55.xml"/><Relationship Id="rId5" Type="http://schemas.openxmlformats.org/officeDocument/2006/relationships/slide" Target="slide17.xml"/><Relationship Id="rId10" Type="http://schemas.openxmlformats.org/officeDocument/2006/relationships/slide" Target="slide51.xml"/><Relationship Id="rId4" Type="http://schemas.openxmlformats.org/officeDocument/2006/relationships/slide" Target="slide12.xml"/><Relationship Id="rId9" Type="http://schemas.openxmlformats.org/officeDocument/2006/relationships/slide" Target="slide48.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3" Type="http://schemas.openxmlformats.org/officeDocument/2006/relationships/hyperlink" Target="https://gp-patient.co.uk/surveysandreports" TargetMode="External"/><Relationship Id="rId2" Type="http://schemas.openxmlformats.org/officeDocument/2006/relationships/notesSlide" Target="../notesSlides/notesSlide3.xml"/><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3" Type="http://schemas.openxmlformats.org/officeDocument/2006/relationships/hyperlink" Target="https://www.gp-patient.co.uk/pcn-dashboard" TargetMode="External"/><Relationship Id="rId2" Type="http://schemas.openxmlformats.org/officeDocument/2006/relationships/notesSlide" Target="../notesSlides/notesSlide4.xml"/><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9.xml.rels><?xml version="1.0" encoding="UTF-8" standalone="yes"?>
<Relationships xmlns="http://schemas.openxmlformats.org/package/2006/relationships"><Relationship Id="rId8" Type="http://schemas.openxmlformats.org/officeDocument/2006/relationships/chart" Target="../charts/chart4.xml"/><Relationship Id="rId3" Type="http://schemas.openxmlformats.org/officeDocument/2006/relationships/image" Target="../media/image10.png"/><Relationship Id="rId7" Type="http://schemas.openxmlformats.org/officeDocument/2006/relationships/chart" Target="../charts/chart3.xml"/><Relationship Id="rId12" Type="http://schemas.openxmlformats.org/officeDocument/2006/relationships/chart" Target="../charts/chart8.xml"/><Relationship Id="rId2" Type="http://schemas.openxmlformats.org/officeDocument/2006/relationships/notesSlide" Target="../notesSlides/notesSlide7.xml"/><Relationship Id="rId1" Type="http://schemas.openxmlformats.org/officeDocument/2006/relationships/slideLayout" Target="../slideLayouts/slideLayout11.xml"/><Relationship Id="rId6" Type="http://schemas.openxmlformats.org/officeDocument/2006/relationships/chart" Target="../charts/chart2.xml"/><Relationship Id="rId11" Type="http://schemas.openxmlformats.org/officeDocument/2006/relationships/chart" Target="../charts/chart7.xml"/><Relationship Id="rId5" Type="http://schemas.openxmlformats.org/officeDocument/2006/relationships/chart" Target="../charts/chart1.xml"/><Relationship Id="rId10" Type="http://schemas.openxmlformats.org/officeDocument/2006/relationships/chart" Target="../charts/chart6.xml"/><Relationship Id="rId4" Type="http://schemas.openxmlformats.org/officeDocument/2006/relationships/image" Target="../media/image11.svg"/><Relationship Id="rId9" Type="http://schemas.openxmlformats.org/officeDocument/2006/relationships/chart" Target="../charts/chart5.xml"/></Relationships>
</file>

<file path=ppt/slides/_rels/slide10.xml.rels><?xml version="1.0" encoding="UTF-8" standalone="yes"?>
<Relationships xmlns="http://schemas.openxmlformats.org/package/2006/relationships"><Relationship Id="rId8" Type="http://schemas.openxmlformats.org/officeDocument/2006/relationships/image" Target="../media/image13.JPG"/><Relationship Id="rId3" Type="http://schemas.openxmlformats.org/officeDocument/2006/relationships/image" Target="../media/image12.bin"/><Relationship Id="rId7" Type="http://schemas.openxmlformats.org/officeDocument/2006/relationships/chart" Target="../charts/chart10.xml"/><Relationship Id="rId2" Type="http://schemas.openxmlformats.org/officeDocument/2006/relationships/notesSlide" Target="../notesSlides/notesSlide8.xml"/><Relationship Id="rId1" Type="http://schemas.openxmlformats.org/officeDocument/2006/relationships/slideLayout" Target="../slideLayouts/slideLayout11.xml"/><Relationship Id="rId6" Type="http://schemas.openxmlformats.org/officeDocument/2006/relationships/chart" Target="../charts/chart9.xml"/><Relationship Id="rId5" Type="http://schemas.openxmlformats.org/officeDocument/2006/relationships/image" Target="../media/image11.svg"/><Relationship Id="rId4" Type="http://schemas.openxmlformats.org/officeDocument/2006/relationships/image" Target="../media/image10.png"/></Relationships>
</file>

<file path=ppt/slides/_rels/slide11.xml.rels><?xml version="1.0" encoding="UTF-8" standalone="yes"?>
<Relationships xmlns="http://schemas.openxmlformats.org/package/2006/relationships"><Relationship Id="rId8" Type="http://schemas.openxmlformats.org/officeDocument/2006/relationships/chart" Target="../charts/chart14.xml"/><Relationship Id="rId3" Type="http://schemas.openxmlformats.org/officeDocument/2006/relationships/image" Target="../media/image10.png"/><Relationship Id="rId7" Type="http://schemas.openxmlformats.org/officeDocument/2006/relationships/chart" Target="../charts/chart13.xml"/><Relationship Id="rId2" Type="http://schemas.openxmlformats.org/officeDocument/2006/relationships/notesSlide" Target="../notesSlides/notesSlide9.xml"/><Relationship Id="rId1" Type="http://schemas.openxmlformats.org/officeDocument/2006/relationships/slideLayout" Target="../slideLayouts/slideLayout11.xml"/><Relationship Id="rId6" Type="http://schemas.openxmlformats.org/officeDocument/2006/relationships/chart" Target="../charts/chart12.xml"/><Relationship Id="rId5" Type="http://schemas.openxmlformats.org/officeDocument/2006/relationships/chart" Target="../charts/chart11.xml"/><Relationship Id="rId4" Type="http://schemas.openxmlformats.org/officeDocument/2006/relationships/image" Target="../media/image11.svg"/></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13.xml.rels><?xml version="1.0" encoding="UTF-8" standalone="yes"?>
<Relationships xmlns="http://schemas.openxmlformats.org/package/2006/relationships"><Relationship Id="rId8" Type="http://schemas.openxmlformats.org/officeDocument/2006/relationships/chart" Target="../charts/chart18.xml"/><Relationship Id="rId3" Type="http://schemas.openxmlformats.org/officeDocument/2006/relationships/image" Target="../media/image10.png"/><Relationship Id="rId7" Type="http://schemas.openxmlformats.org/officeDocument/2006/relationships/chart" Target="../charts/chart17.xml"/><Relationship Id="rId12" Type="http://schemas.openxmlformats.org/officeDocument/2006/relationships/chart" Target="../charts/chart22.xml"/><Relationship Id="rId2" Type="http://schemas.openxmlformats.org/officeDocument/2006/relationships/notesSlide" Target="../notesSlides/notesSlide11.xml"/><Relationship Id="rId1" Type="http://schemas.openxmlformats.org/officeDocument/2006/relationships/slideLayout" Target="../slideLayouts/slideLayout11.xml"/><Relationship Id="rId6" Type="http://schemas.openxmlformats.org/officeDocument/2006/relationships/chart" Target="../charts/chart16.xml"/><Relationship Id="rId11" Type="http://schemas.openxmlformats.org/officeDocument/2006/relationships/chart" Target="../charts/chart21.xml"/><Relationship Id="rId5" Type="http://schemas.openxmlformats.org/officeDocument/2006/relationships/chart" Target="../charts/chart15.xml"/><Relationship Id="rId10" Type="http://schemas.openxmlformats.org/officeDocument/2006/relationships/chart" Target="../charts/chart20.xml"/><Relationship Id="rId4" Type="http://schemas.openxmlformats.org/officeDocument/2006/relationships/image" Target="../media/image11.svg"/><Relationship Id="rId9" Type="http://schemas.openxmlformats.org/officeDocument/2006/relationships/chart" Target="../charts/chart19.xml"/></Relationships>
</file>

<file path=ppt/slides/_rels/slide14.xml.rels><?xml version="1.0" encoding="UTF-8" standalone="yes"?>
<Relationships xmlns="http://schemas.openxmlformats.org/package/2006/relationships"><Relationship Id="rId8" Type="http://schemas.openxmlformats.org/officeDocument/2006/relationships/chart" Target="../charts/chart26.xml"/><Relationship Id="rId3" Type="http://schemas.openxmlformats.org/officeDocument/2006/relationships/image" Target="../media/image10.png"/><Relationship Id="rId7" Type="http://schemas.openxmlformats.org/officeDocument/2006/relationships/chart" Target="../charts/chart25.xml"/><Relationship Id="rId2" Type="http://schemas.openxmlformats.org/officeDocument/2006/relationships/notesSlide" Target="../notesSlides/notesSlide12.xml"/><Relationship Id="rId1" Type="http://schemas.openxmlformats.org/officeDocument/2006/relationships/slideLayout" Target="../slideLayouts/slideLayout11.xml"/><Relationship Id="rId6" Type="http://schemas.openxmlformats.org/officeDocument/2006/relationships/chart" Target="../charts/chart24.xml"/><Relationship Id="rId5" Type="http://schemas.openxmlformats.org/officeDocument/2006/relationships/chart" Target="../charts/chart23.xml"/><Relationship Id="rId4" Type="http://schemas.openxmlformats.org/officeDocument/2006/relationships/image" Target="../media/image11.svg"/></Relationships>
</file>

<file path=ppt/slides/_rels/slide15.xml.rels><?xml version="1.0" encoding="UTF-8" standalone="yes"?>
<Relationships xmlns="http://schemas.openxmlformats.org/package/2006/relationships"><Relationship Id="rId8" Type="http://schemas.openxmlformats.org/officeDocument/2006/relationships/chart" Target="../charts/chart30.xml"/><Relationship Id="rId3" Type="http://schemas.openxmlformats.org/officeDocument/2006/relationships/image" Target="../media/image10.png"/><Relationship Id="rId7" Type="http://schemas.openxmlformats.org/officeDocument/2006/relationships/chart" Target="../charts/chart29.xml"/><Relationship Id="rId12" Type="http://schemas.openxmlformats.org/officeDocument/2006/relationships/chart" Target="../charts/chart34.xml"/><Relationship Id="rId2" Type="http://schemas.openxmlformats.org/officeDocument/2006/relationships/notesSlide" Target="../notesSlides/notesSlide13.xml"/><Relationship Id="rId1" Type="http://schemas.openxmlformats.org/officeDocument/2006/relationships/slideLayout" Target="../slideLayouts/slideLayout11.xml"/><Relationship Id="rId6" Type="http://schemas.openxmlformats.org/officeDocument/2006/relationships/chart" Target="../charts/chart28.xml"/><Relationship Id="rId11" Type="http://schemas.openxmlformats.org/officeDocument/2006/relationships/chart" Target="../charts/chart33.xml"/><Relationship Id="rId5" Type="http://schemas.openxmlformats.org/officeDocument/2006/relationships/chart" Target="../charts/chart27.xml"/><Relationship Id="rId10" Type="http://schemas.openxmlformats.org/officeDocument/2006/relationships/chart" Target="../charts/chart32.xml"/><Relationship Id="rId4" Type="http://schemas.openxmlformats.org/officeDocument/2006/relationships/image" Target="../media/image11.svg"/><Relationship Id="rId9" Type="http://schemas.openxmlformats.org/officeDocument/2006/relationships/chart" Target="../charts/chart31.xml"/></Relationships>
</file>

<file path=ppt/slides/_rels/slide16.xml.rels><?xml version="1.0" encoding="UTF-8" standalone="yes"?>
<Relationships xmlns="http://schemas.openxmlformats.org/package/2006/relationships"><Relationship Id="rId8" Type="http://schemas.openxmlformats.org/officeDocument/2006/relationships/chart" Target="../charts/chart38.xml"/><Relationship Id="rId3" Type="http://schemas.openxmlformats.org/officeDocument/2006/relationships/image" Target="../media/image10.png"/><Relationship Id="rId7" Type="http://schemas.openxmlformats.org/officeDocument/2006/relationships/chart" Target="../charts/chart37.xml"/><Relationship Id="rId2" Type="http://schemas.openxmlformats.org/officeDocument/2006/relationships/notesSlide" Target="../notesSlides/notesSlide14.xml"/><Relationship Id="rId1" Type="http://schemas.openxmlformats.org/officeDocument/2006/relationships/slideLayout" Target="../slideLayouts/slideLayout11.xml"/><Relationship Id="rId6" Type="http://schemas.openxmlformats.org/officeDocument/2006/relationships/chart" Target="../charts/chart36.xml"/><Relationship Id="rId5" Type="http://schemas.openxmlformats.org/officeDocument/2006/relationships/chart" Target="../charts/chart35.xml"/><Relationship Id="rId4" Type="http://schemas.openxmlformats.org/officeDocument/2006/relationships/image" Target="../media/image11.svg"/></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5.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18.xml.rels><?xml version="1.0" encoding="UTF-8" standalone="yes"?>
<Relationships xmlns="http://schemas.openxmlformats.org/package/2006/relationships"><Relationship Id="rId3" Type="http://schemas.openxmlformats.org/officeDocument/2006/relationships/chart" Target="../charts/chart39.xml"/><Relationship Id="rId7" Type="http://schemas.openxmlformats.org/officeDocument/2006/relationships/chart" Target="../charts/chart41.xml"/><Relationship Id="rId2" Type="http://schemas.openxmlformats.org/officeDocument/2006/relationships/notesSlide" Target="../notesSlides/notesSlide16.xml"/><Relationship Id="rId1" Type="http://schemas.openxmlformats.org/officeDocument/2006/relationships/slideLayout" Target="../slideLayouts/slideLayout11.xml"/><Relationship Id="rId6" Type="http://schemas.openxmlformats.org/officeDocument/2006/relationships/chart" Target="../charts/chart40.xml"/><Relationship Id="rId5" Type="http://schemas.openxmlformats.org/officeDocument/2006/relationships/image" Target="../media/image11.svg"/><Relationship Id="rId4" Type="http://schemas.openxmlformats.org/officeDocument/2006/relationships/image" Target="../media/image10.png"/></Relationships>
</file>

<file path=ppt/slides/_rels/slide19.xml.rels><?xml version="1.0" encoding="UTF-8" standalone="yes"?>
<Relationships xmlns="http://schemas.openxmlformats.org/package/2006/relationships"><Relationship Id="rId8" Type="http://schemas.openxmlformats.org/officeDocument/2006/relationships/chart" Target="../charts/chart45.xml"/><Relationship Id="rId3" Type="http://schemas.openxmlformats.org/officeDocument/2006/relationships/image" Target="../media/image10.png"/><Relationship Id="rId7" Type="http://schemas.openxmlformats.org/officeDocument/2006/relationships/chart" Target="../charts/chart44.xml"/><Relationship Id="rId12" Type="http://schemas.openxmlformats.org/officeDocument/2006/relationships/chart" Target="../charts/chart49.xml"/><Relationship Id="rId2" Type="http://schemas.openxmlformats.org/officeDocument/2006/relationships/notesSlide" Target="../notesSlides/notesSlide17.xml"/><Relationship Id="rId1" Type="http://schemas.openxmlformats.org/officeDocument/2006/relationships/slideLayout" Target="../slideLayouts/slideLayout11.xml"/><Relationship Id="rId6" Type="http://schemas.openxmlformats.org/officeDocument/2006/relationships/chart" Target="../charts/chart43.xml"/><Relationship Id="rId11" Type="http://schemas.openxmlformats.org/officeDocument/2006/relationships/chart" Target="../charts/chart48.xml"/><Relationship Id="rId5" Type="http://schemas.openxmlformats.org/officeDocument/2006/relationships/chart" Target="../charts/chart42.xml"/><Relationship Id="rId10" Type="http://schemas.openxmlformats.org/officeDocument/2006/relationships/chart" Target="../charts/chart47.xml"/><Relationship Id="rId4" Type="http://schemas.openxmlformats.org/officeDocument/2006/relationships/image" Target="../media/image11.svg"/><Relationship Id="rId9" Type="http://schemas.openxmlformats.org/officeDocument/2006/relationships/chart" Target="../charts/chart46.xml"/></Relationships>
</file>

<file path=ppt/slides/_rels/slide20.xml.rels><?xml version="1.0" encoding="UTF-8" standalone="yes"?>
<Relationships xmlns="http://schemas.openxmlformats.org/package/2006/relationships"><Relationship Id="rId8" Type="http://schemas.openxmlformats.org/officeDocument/2006/relationships/chart" Target="../charts/chart53.xml"/><Relationship Id="rId3" Type="http://schemas.openxmlformats.org/officeDocument/2006/relationships/image" Target="../media/image10.png"/><Relationship Id="rId7" Type="http://schemas.openxmlformats.org/officeDocument/2006/relationships/chart" Target="../charts/chart52.xml"/><Relationship Id="rId2" Type="http://schemas.openxmlformats.org/officeDocument/2006/relationships/notesSlide" Target="../notesSlides/notesSlide18.xml"/><Relationship Id="rId1" Type="http://schemas.openxmlformats.org/officeDocument/2006/relationships/slideLayout" Target="../slideLayouts/slideLayout11.xml"/><Relationship Id="rId6" Type="http://schemas.openxmlformats.org/officeDocument/2006/relationships/chart" Target="../charts/chart51.xml"/><Relationship Id="rId5" Type="http://schemas.openxmlformats.org/officeDocument/2006/relationships/chart" Target="../charts/chart50.xml"/><Relationship Id="rId4" Type="http://schemas.openxmlformats.org/officeDocument/2006/relationships/image" Target="../media/image11.svg"/></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9.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22.xml.rels><?xml version="1.0" encoding="UTF-8" standalone="yes"?>
<Relationships xmlns="http://schemas.openxmlformats.org/package/2006/relationships"><Relationship Id="rId8" Type="http://schemas.openxmlformats.org/officeDocument/2006/relationships/chart" Target="../charts/chart57.xml"/><Relationship Id="rId3" Type="http://schemas.openxmlformats.org/officeDocument/2006/relationships/image" Target="../media/image10.png"/><Relationship Id="rId7" Type="http://schemas.openxmlformats.org/officeDocument/2006/relationships/chart" Target="../charts/chart56.xml"/><Relationship Id="rId12" Type="http://schemas.openxmlformats.org/officeDocument/2006/relationships/chart" Target="../charts/chart61.xml"/><Relationship Id="rId2" Type="http://schemas.openxmlformats.org/officeDocument/2006/relationships/notesSlide" Target="../notesSlides/notesSlide20.xml"/><Relationship Id="rId1" Type="http://schemas.openxmlformats.org/officeDocument/2006/relationships/slideLayout" Target="../slideLayouts/slideLayout11.xml"/><Relationship Id="rId6" Type="http://schemas.openxmlformats.org/officeDocument/2006/relationships/chart" Target="../charts/chart55.xml"/><Relationship Id="rId11" Type="http://schemas.openxmlformats.org/officeDocument/2006/relationships/chart" Target="../charts/chart60.xml"/><Relationship Id="rId5" Type="http://schemas.openxmlformats.org/officeDocument/2006/relationships/chart" Target="../charts/chart54.xml"/><Relationship Id="rId10" Type="http://schemas.openxmlformats.org/officeDocument/2006/relationships/chart" Target="../charts/chart59.xml"/><Relationship Id="rId4" Type="http://schemas.openxmlformats.org/officeDocument/2006/relationships/image" Target="../media/image11.svg"/><Relationship Id="rId9" Type="http://schemas.openxmlformats.org/officeDocument/2006/relationships/chart" Target="../charts/chart58.xml"/></Relationships>
</file>

<file path=ppt/slides/_rels/slide23.xml.rels><?xml version="1.0" encoding="UTF-8" standalone="yes"?>
<Relationships xmlns="http://schemas.openxmlformats.org/package/2006/relationships"><Relationship Id="rId8" Type="http://schemas.openxmlformats.org/officeDocument/2006/relationships/chart" Target="../charts/chart65.xml"/><Relationship Id="rId3" Type="http://schemas.openxmlformats.org/officeDocument/2006/relationships/image" Target="../media/image10.png"/><Relationship Id="rId7" Type="http://schemas.openxmlformats.org/officeDocument/2006/relationships/chart" Target="../charts/chart64.xml"/><Relationship Id="rId2" Type="http://schemas.openxmlformats.org/officeDocument/2006/relationships/notesSlide" Target="../notesSlides/notesSlide21.xml"/><Relationship Id="rId1" Type="http://schemas.openxmlformats.org/officeDocument/2006/relationships/slideLayout" Target="../slideLayouts/slideLayout11.xml"/><Relationship Id="rId6" Type="http://schemas.openxmlformats.org/officeDocument/2006/relationships/chart" Target="../charts/chart63.xml"/><Relationship Id="rId5" Type="http://schemas.openxmlformats.org/officeDocument/2006/relationships/chart" Target="../charts/chart62.xml"/><Relationship Id="rId4" Type="http://schemas.openxmlformats.org/officeDocument/2006/relationships/image" Target="../media/image11.svg"/></Relationships>
</file>

<file path=ppt/slides/_rels/slide24.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chart" Target="../charts/chart66.xml"/><Relationship Id="rId7" Type="http://schemas.openxmlformats.org/officeDocument/2006/relationships/chart" Target="../charts/chart70.xml"/><Relationship Id="rId12" Type="http://schemas.openxmlformats.org/officeDocument/2006/relationships/chart" Target="../charts/chart73.xml"/><Relationship Id="rId2" Type="http://schemas.openxmlformats.org/officeDocument/2006/relationships/notesSlide" Target="../notesSlides/notesSlide22.xml"/><Relationship Id="rId1" Type="http://schemas.openxmlformats.org/officeDocument/2006/relationships/slideLayout" Target="../slideLayouts/slideLayout11.xml"/><Relationship Id="rId6" Type="http://schemas.openxmlformats.org/officeDocument/2006/relationships/chart" Target="../charts/chart69.xml"/><Relationship Id="rId11" Type="http://schemas.openxmlformats.org/officeDocument/2006/relationships/chart" Target="../charts/chart72.xml"/><Relationship Id="rId5" Type="http://schemas.openxmlformats.org/officeDocument/2006/relationships/chart" Target="../charts/chart68.xml"/><Relationship Id="rId10" Type="http://schemas.openxmlformats.org/officeDocument/2006/relationships/chart" Target="../charts/chart71.xml"/><Relationship Id="rId4" Type="http://schemas.openxmlformats.org/officeDocument/2006/relationships/chart" Target="../charts/chart67.xml"/><Relationship Id="rId9" Type="http://schemas.openxmlformats.org/officeDocument/2006/relationships/image" Target="../media/image11.svg"/></Relationships>
</file>

<file path=ppt/slides/_rels/slide25.xml.rels><?xml version="1.0" encoding="UTF-8" standalone="yes"?>
<Relationships xmlns="http://schemas.openxmlformats.org/package/2006/relationships"><Relationship Id="rId8" Type="http://schemas.openxmlformats.org/officeDocument/2006/relationships/chart" Target="../charts/chart77.xml"/><Relationship Id="rId3" Type="http://schemas.openxmlformats.org/officeDocument/2006/relationships/image" Target="../media/image10.png"/><Relationship Id="rId7" Type="http://schemas.openxmlformats.org/officeDocument/2006/relationships/chart" Target="../charts/chart76.xml"/><Relationship Id="rId2" Type="http://schemas.openxmlformats.org/officeDocument/2006/relationships/notesSlide" Target="../notesSlides/notesSlide23.xml"/><Relationship Id="rId1" Type="http://schemas.openxmlformats.org/officeDocument/2006/relationships/slideLayout" Target="../slideLayouts/slideLayout11.xml"/><Relationship Id="rId6" Type="http://schemas.openxmlformats.org/officeDocument/2006/relationships/chart" Target="../charts/chart75.xml"/><Relationship Id="rId5" Type="http://schemas.openxmlformats.org/officeDocument/2006/relationships/chart" Target="../charts/chart74.xml"/><Relationship Id="rId4" Type="http://schemas.openxmlformats.org/officeDocument/2006/relationships/image" Target="../media/image11.svg"/></Relationships>
</file>

<file path=ppt/slides/_rels/slide26.xml.rels><?xml version="1.0" encoding="UTF-8" standalone="yes"?>
<Relationships xmlns="http://schemas.openxmlformats.org/package/2006/relationships"><Relationship Id="rId3" Type="http://schemas.openxmlformats.org/officeDocument/2006/relationships/chart" Target="../charts/chart78.xml"/><Relationship Id="rId2" Type="http://schemas.openxmlformats.org/officeDocument/2006/relationships/notesSlide" Target="../notesSlides/notesSlide24.xml"/><Relationship Id="rId1" Type="http://schemas.openxmlformats.org/officeDocument/2006/relationships/slideLayout" Target="../slideLayouts/slideLayout11.xml"/><Relationship Id="rId5" Type="http://schemas.openxmlformats.org/officeDocument/2006/relationships/image" Target="../media/image11.svg"/><Relationship Id="rId4" Type="http://schemas.openxmlformats.org/officeDocument/2006/relationships/image" Target="../media/image10.png"/></Relationships>
</file>

<file path=ppt/slides/_rels/slide27.xml.rels><?xml version="1.0" encoding="UTF-8" standalone="yes"?>
<Relationships xmlns="http://schemas.openxmlformats.org/package/2006/relationships"><Relationship Id="rId8" Type="http://schemas.openxmlformats.org/officeDocument/2006/relationships/chart" Target="../charts/chart82.xml"/><Relationship Id="rId3" Type="http://schemas.openxmlformats.org/officeDocument/2006/relationships/image" Target="../media/image10.png"/><Relationship Id="rId7" Type="http://schemas.openxmlformats.org/officeDocument/2006/relationships/chart" Target="../charts/chart81.xml"/><Relationship Id="rId12" Type="http://schemas.openxmlformats.org/officeDocument/2006/relationships/chart" Target="../charts/chart86.xml"/><Relationship Id="rId2" Type="http://schemas.openxmlformats.org/officeDocument/2006/relationships/notesSlide" Target="../notesSlides/notesSlide25.xml"/><Relationship Id="rId1" Type="http://schemas.openxmlformats.org/officeDocument/2006/relationships/slideLayout" Target="../slideLayouts/slideLayout11.xml"/><Relationship Id="rId6" Type="http://schemas.openxmlformats.org/officeDocument/2006/relationships/chart" Target="../charts/chart80.xml"/><Relationship Id="rId11" Type="http://schemas.openxmlformats.org/officeDocument/2006/relationships/chart" Target="../charts/chart85.xml"/><Relationship Id="rId5" Type="http://schemas.openxmlformats.org/officeDocument/2006/relationships/chart" Target="../charts/chart79.xml"/><Relationship Id="rId10" Type="http://schemas.openxmlformats.org/officeDocument/2006/relationships/chart" Target="../charts/chart84.xml"/><Relationship Id="rId4" Type="http://schemas.openxmlformats.org/officeDocument/2006/relationships/image" Target="../media/image11.svg"/><Relationship Id="rId9" Type="http://schemas.openxmlformats.org/officeDocument/2006/relationships/chart" Target="../charts/chart83.xml"/></Relationships>
</file>

<file path=ppt/slides/_rels/slide28.xml.rels><?xml version="1.0" encoding="UTF-8" standalone="yes"?>
<Relationships xmlns="http://schemas.openxmlformats.org/package/2006/relationships"><Relationship Id="rId8" Type="http://schemas.openxmlformats.org/officeDocument/2006/relationships/chart" Target="../charts/chart90.xml"/><Relationship Id="rId3" Type="http://schemas.openxmlformats.org/officeDocument/2006/relationships/image" Target="../media/image10.png"/><Relationship Id="rId7" Type="http://schemas.openxmlformats.org/officeDocument/2006/relationships/chart" Target="../charts/chart89.xml"/><Relationship Id="rId2" Type="http://schemas.openxmlformats.org/officeDocument/2006/relationships/notesSlide" Target="../notesSlides/notesSlide26.xml"/><Relationship Id="rId1" Type="http://schemas.openxmlformats.org/officeDocument/2006/relationships/slideLayout" Target="../slideLayouts/slideLayout11.xml"/><Relationship Id="rId6" Type="http://schemas.openxmlformats.org/officeDocument/2006/relationships/chart" Target="../charts/chart88.xml"/><Relationship Id="rId5" Type="http://schemas.openxmlformats.org/officeDocument/2006/relationships/chart" Target="../charts/chart87.xml"/><Relationship Id="rId4" Type="http://schemas.openxmlformats.org/officeDocument/2006/relationships/image" Target="../media/image11.svg"/><Relationship Id="rId9" Type="http://schemas.openxmlformats.org/officeDocument/2006/relationships/chart" Target="../charts/chart91.xml"/></Relationships>
</file>

<file path=ppt/slides/_rels/slide29.xml.rels><?xml version="1.0" encoding="UTF-8" standalone="yes"?>
<Relationships xmlns="http://schemas.openxmlformats.org/package/2006/relationships"><Relationship Id="rId3" Type="http://schemas.openxmlformats.org/officeDocument/2006/relationships/chart" Target="../charts/chart92.xml"/><Relationship Id="rId7" Type="http://schemas.openxmlformats.org/officeDocument/2006/relationships/chart" Target="../charts/chart94.xml"/><Relationship Id="rId2" Type="http://schemas.openxmlformats.org/officeDocument/2006/relationships/notesSlide" Target="../notesSlides/notesSlide27.xml"/><Relationship Id="rId1" Type="http://schemas.openxmlformats.org/officeDocument/2006/relationships/slideLayout" Target="../slideLayouts/slideLayout11.xml"/><Relationship Id="rId6" Type="http://schemas.openxmlformats.org/officeDocument/2006/relationships/chart" Target="../charts/chart93.xml"/><Relationship Id="rId5" Type="http://schemas.openxmlformats.org/officeDocument/2006/relationships/image" Target="../media/image11.svg"/><Relationship Id="rId4" Type="http://schemas.openxmlformats.org/officeDocument/2006/relationships/image" Target="../media/image10.png"/></Relationships>
</file>

<file path=ppt/slides/_rels/slide30.xml.rels><?xml version="1.0" encoding="UTF-8" standalone="yes"?>
<Relationships xmlns="http://schemas.openxmlformats.org/package/2006/relationships"><Relationship Id="rId8" Type="http://schemas.openxmlformats.org/officeDocument/2006/relationships/chart" Target="../charts/chart98.xml"/><Relationship Id="rId3" Type="http://schemas.openxmlformats.org/officeDocument/2006/relationships/image" Target="../media/image10.png"/><Relationship Id="rId7" Type="http://schemas.openxmlformats.org/officeDocument/2006/relationships/chart" Target="../charts/chart97.xml"/><Relationship Id="rId12" Type="http://schemas.openxmlformats.org/officeDocument/2006/relationships/chart" Target="../charts/chart102.xml"/><Relationship Id="rId2" Type="http://schemas.openxmlformats.org/officeDocument/2006/relationships/notesSlide" Target="../notesSlides/notesSlide28.xml"/><Relationship Id="rId1" Type="http://schemas.openxmlformats.org/officeDocument/2006/relationships/slideLayout" Target="../slideLayouts/slideLayout11.xml"/><Relationship Id="rId6" Type="http://schemas.openxmlformats.org/officeDocument/2006/relationships/chart" Target="../charts/chart96.xml"/><Relationship Id="rId11" Type="http://schemas.openxmlformats.org/officeDocument/2006/relationships/chart" Target="../charts/chart101.xml"/><Relationship Id="rId5" Type="http://schemas.openxmlformats.org/officeDocument/2006/relationships/chart" Target="../charts/chart95.xml"/><Relationship Id="rId10" Type="http://schemas.openxmlformats.org/officeDocument/2006/relationships/chart" Target="../charts/chart100.xml"/><Relationship Id="rId4" Type="http://schemas.openxmlformats.org/officeDocument/2006/relationships/image" Target="../media/image11.svg"/><Relationship Id="rId9" Type="http://schemas.openxmlformats.org/officeDocument/2006/relationships/chart" Target="../charts/chart99.xml"/></Relationships>
</file>

<file path=ppt/slides/_rels/slide31.xml.rels><?xml version="1.0" encoding="UTF-8" standalone="yes"?>
<Relationships xmlns="http://schemas.openxmlformats.org/package/2006/relationships"><Relationship Id="rId8" Type="http://schemas.openxmlformats.org/officeDocument/2006/relationships/chart" Target="../charts/chart106.xml"/><Relationship Id="rId3" Type="http://schemas.openxmlformats.org/officeDocument/2006/relationships/image" Target="../media/image10.png"/><Relationship Id="rId7" Type="http://schemas.openxmlformats.org/officeDocument/2006/relationships/chart" Target="../charts/chart105.xml"/><Relationship Id="rId2" Type="http://schemas.openxmlformats.org/officeDocument/2006/relationships/notesSlide" Target="../notesSlides/notesSlide29.xml"/><Relationship Id="rId1" Type="http://schemas.openxmlformats.org/officeDocument/2006/relationships/slideLayout" Target="../slideLayouts/slideLayout11.xml"/><Relationship Id="rId6" Type="http://schemas.openxmlformats.org/officeDocument/2006/relationships/chart" Target="../charts/chart104.xml"/><Relationship Id="rId5" Type="http://schemas.openxmlformats.org/officeDocument/2006/relationships/chart" Target="../charts/chart103.xml"/><Relationship Id="rId4" Type="http://schemas.openxmlformats.org/officeDocument/2006/relationships/image" Target="../media/image11.svg"/></Relationships>
</file>

<file path=ppt/slides/_rels/slide3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0.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33.xml.rels><?xml version="1.0" encoding="UTF-8" standalone="yes"?>
<Relationships xmlns="http://schemas.openxmlformats.org/package/2006/relationships"><Relationship Id="rId8" Type="http://schemas.openxmlformats.org/officeDocument/2006/relationships/chart" Target="../charts/chart110.xml"/><Relationship Id="rId3" Type="http://schemas.openxmlformats.org/officeDocument/2006/relationships/image" Target="../media/image10.png"/><Relationship Id="rId7" Type="http://schemas.openxmlformats.org/officeDocument/2006/relationships/chart" Target="../charts/chart109.xml"/><Relationship Id="rId12" Type="http://schemas.openxmlformats.org/officeDocument/2006/relationships/chart" Target="../charts/chart114.xml"/><Relationship Id="rId2" Type="http://schemas.openxmlformats.org/officeDocument/2006/relationships/notesSlide" Target="../notesSlides/notesSlide31.xml"/><Relationship Id="rId1" Type="http://schemas.openxmlformats.org/officeDocument/2006/relationships/slideLayout" Target="../slideLayouts/slideLayout11.xml"/><Relationship Id="rId6" Type="http://schemas.openxmlformats.org/officeDocument/2006/relationships/chart" Target="../charts/chart108.xml"/><Relationship Id="rId11" Type="http://schemas.openxmlformats.org/officeDocument/2006/relationships/chart" Target="../charts/chart113.xml"/><Relationship Id="rId5" Type="http://schemas.openxmlformats.org/officeDocument/2006/relationships/chart" Target="../charts/chart107.xml"/><Relationship Id="rId10" Type="http://schemas.openxmlformats.org/officeDocument/2006/relationships/chart" Target="../charts/chart112.xml"/><Relationship Id="rId4" Type="http://schemas.openxmlformats.org/officeDocument/2006/relationships/image" Target="../media/image11.svg"/><Relationship Id="rId9" Type="http://schemas.openxmlformats.org/officeDocument/2006/relationships/chart" Target="../charts/chart111.xml"/></Relationships>
</file>

<file path=ppt/slides/_rels/slide34.xml.rels><?xml version="1.0" encoding="UTF-8" standalone="yes"?>
<Relationships xmlns="http://schemas.openxmlformats.org/package/2006/relationships"><Relationship Id="rId8" Type="http://schemas.openxmlformats.org/officeDocument/2006/relationships/chart" Target="../charts/chart118.xml"/><Relationship Id="rId3" Type="http://schemas.openxmlformats.org/officeDocument/2006/relationships/image" Target="../media/image10.png"/><Relationship Id="rId7" Type="http://schemas.openxmlformats.org/officeDocument/2006/relationships/chart" Target="../charts/chart117.xml"/><Relationship Id="rId2" Type="http://schemas.openxmlformats.org/officeDocument/2006/relationships/notesSlide" Target="../notesSlides/notesSlide32.xml"/><Relationship Id="rId1" Type="http://schemas.openxmlformats.org/officeDocument/2006/relationships/slideLayout" Target="../slideLayouts/slideLayout11.xml"/><Relationship Id="rId6" Type="http://schemas.openxmlformats.org/officeDocument/2006/relationships/chart" Target="../charts/chart116.xml"/><Relationship Id="rId5" Type="http://schemas.openxmlformats.org/officeDocument/2006/relationships/chart" Target="../charts/chart115.xml"/><Relationship Id="rId4" Type="http://schemas.openxmlformats.org/officeDocument/2006/relationships/image" Target="../media/image11.svg"/><Relationship Id="rId9" Type="http://schemas.openxmlformats.org/officeDocument/2006/relationships/chart" Target="../charts/chart119.xml"/></Relationships>
</file>

<file path=ppt/slides/_rels/slide3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3.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36.xml.rels><?xml version="1.0" encoding="UTF-8" standalone="yes"?>
<Relationships xmlns="http://schemas.openxmlformats.org/package/2006/relationships"><Relationship Id="rId8" Type="http://schemas.openxmlformats.org/officeDocument/2006/relationships/chart" Target="../charts/chart123.xml"/><Relationship Id="rId3" Type="http://schemas.openxmlformats.org/officeDocument/2006/relationships/image" Target="../media/image10.png"/><Relationship Id="rId7" Type="http://schemas.openxmlformats.org/officeDocument/2006/relationships/chart" Target="../charts/chart122.xml"/><Relationship Id="rId12" Type="http://schemas.openxmlformats.org/officeDocument/2006/relationships/chart" Target="../charts/chart127.xml"/><Relationship Id="rId2" Type="http://schemas.openxmlformats.org/officeDocument/2006/relationships/notesSlide" Target="../notesSlides/notesSlide34.xml"/><Relationship Id="rId1" Type="http://schemas.openxmlformats.org/officeDocument/2006/relationships/slideLayout" Target="../slideLayouts/slideLayout11.xml"/><Relationship Id="rId6" Type="http://schemas.openxmlformats.org/officeDocument/2006/relationships/chart" Target="../charts/chart121.xml"/><Relationship Id="rId11" Type="http://schemas.openxmlformats.org/officeDocument/2006/relationships/chart" Target="../charts/chart126.xml"/><Relationship Id="rId5" Type="http://schemas.openxmlformats.org/officeDocument/2006/relationships/chart" Target="../charts/chart120.xml"/><Relationship Id="rId10" Type="http://schemas.openxmlformats.org/officeDocument/2006/relationships/chart" Target="../charts/chart125.xml"/><Relationship Id="rId4" Type="http://schemas.openxmlformats.org/officeDocument/2006/relationships/image" Target="../media/image11.svg"/><Relationship Id="rId9" Type="http://schemas.openxmlformats.org/officeDocument/2006/relationships/chart" Target="../charts/chart124.xml"/></Relationships>
</file>

<file path=ppt/slides/_rels/slide37.xml.rels><?xml version="1.0" encoding="UTF-8" standalone="yes"?>
<Relationships xmlns="http://schemas.openxmlformats.org/package/2006/relationships"><Relationship Id="rId8" Type="http://schemas.openxmlformats.org/officeDocument/2006/relationships/chart" Target="../charts/chart131.xml"/><Relationship Id="rId3" Type="http://schemas.openxmlformats.org/officeDocument/2006/relationships/image" Target="../media/image10.png"/><Relationship Id="rId7" Type="http://schemas.openxmlformats.org/officeDocument/2006/relationships/chart" Target="../charts/chart130.xml"/><Relationship Id="rId12" Type="http://schemas.openxmlformats.org/officeDocument/2006/relationships/chart" Target="../charts/chart135.xml"/><Relationship Id="rId2" Type="http://schemas.openxmlformats.org/officeDocument/2006/relationships/notesSlide" Target="../notesSlides/notesSlide35.xml"/><Relationship Id="rId1" Type="http://schemas.openxmlformats.org/officeDocument/2006/relationships/slideLayout" Target="../slideLayouts/slideLayout11.xml"/><Relationship Id="rId6" Type="http://schemas.openxmlformats.org/officeDocument/2006/relationships/chart" Target="../charts/chart129.xml"/><Relationship Id="rId11" Type="http://schemas.openxmlformats.org/officeDocument/2006/relationships/chart" Target="../charts/chart134.xml"/><Relationship Id="rId5" Type="http://schemas.openxmlformats.org/officeDocument/2006/relationships/chart" Target="../charts/chart128.xml"/><Relationship Id="rId10" Type="http://schemas.openxmlformats.org/officeDocument/2006/relationships/chart" Target="../charts/chart133.xml"/><Relationship Id="rId4" Type="http://schemas.openxmlformats.org/officeDocument/2006/relationships/image" Target="../media/image11.svg"/><Relationship Id="rId9" Type="http://schemas.openxmlformats.org/officeDocument/2006/relationships/chart" Target="../charts/chart132.xml"/></Relationships>
</file>

<file path=ppt/slides/_rels/slide38.xml.rels><?xml version="1.0" encoding="UTF-8" standalone="yes"?>
<Relationships xmlns="http://schemas.openxmlformats.org/package/2006/relationships"><Relationship Id="rId8" Type="http://schemas.openxmlformats.org/officeDocument/2006/relationships/chart" Target="../charts/chart139.xml"/><Relationship Id="rId3" Type="http://schemas.openxmlformats.org/officeDocument/2006/relationships/image" Target="../media/image10.png"/><Relationship Id="rId7" Type="http://schemas.openxmlformats.org/officeDocument/2006/relationships/chart" Target="../charts/chart138.xml"/><Relationship Id="rId12" Type="http://schemas.openxmlformats.org/officeDocument/2006/relationships/chart" Target="../charts/chart143.xml"/><Relationship Id="rId2" Type="http://schemas.openxmlformats.org/officeDocument/2006/relationships/notesSlide" Target="../notesSlides/notesSlide36.xml"/><Relationship Id="rId1" Type="http://schemas.openxmlformats.org/officeDocument/2006/relationships/slideLayout" Target="../slideLayouts/slideLayout11.xml"/><Relationship Id="rId6" Type="http://schemas.openxmlformats.org/officeDocument/2006/relationships/chart" Target="../charts/chart137.xml"/><Relationship Id="rId11" Type="http://schemas.openxmlformats.org/officeDocument/2006/relationships/chart" Target="../charts/chart142.xml"/><Relationship Id="rId5" Type="http://schemas.openxmlformats.org/officeDocument/2006/relationships/chart" Target="../charts/chart136.xml"/><Relationship Id="rId10" Type="http://schemas.openxmlformats.org/officeDocument/2006/relationships/chart" Target="../charts/chart141.xml"/><Relationship Id="rId4" Type="http://schemas.openxmlformats.org/officeDocument/2006/relationships/image" Target="../media/image11.svg"/><Relationship Id="rId9" Type="http://schemas.openxmlformats.org/officeDocument/2006/relationships/chart" Target="../charts/chart140.xml"/></Relationships>
</file>

<file path=ppt/slides/_rels/slide39.xml.rels><?xml version="1.0" encoding="UTF-8" standalone="yes"?>
<Relationships xmlns="http://schemas.openxmlformats.org/package/2006/relationships"><Relationship Id="rId8" Type="http://schemas.openxmlformats.org/officeDocument/2006/relationships/chart" Target="../charts/chart147.xml"/><Relationship Id="rId3" Type="http://schemas.openxmlformats.org/officeDocument/2006/relationships/image" Target="../media/image10.png"/><Relationship Id="rId7" Type="http://schemas.openxmlformats.org/officeDocument/2006/relationships/chart" Target="../charts/chart146.xml"/><Relationship Id="rId12" Type="http://schemas.openxmlformats.org/officeDocument/2006/relationships/chart" Target="../charts/chart151.xml"/><Relationship Id="rId2" Type="http://schemas.openxmlformats.org/officeDocument/2006/relationships/notesSlide" Target="../notesSlides/notesSlide37.xml"/><Relationship Id="rId1" Type="http://schemas.openxmlformats.org/officeDocument/2006/relationships/slideLayout" Target="../slideLayouts/slideLayout11.xml"/><Relationship Id="rId6" Type="http://schemas.openxmlformats.org/officeDocument/2006/relationships/chart" Target="../charts/chart145.xml"/><Relationship Id="rId11" Type="http://schemas.openxmlformats.org/officeDocument/2006/relationships/chart" Target="../charts/chart150.xml"/><Relationship Id="rId5" Type="http://schemas.openxmlformats.org/officeDocument/2006/relationships/chart" Target="../charts/chart144.xml"/><Relationship Id="rId10" Type="http://schemas.openxmlformats.org/officeDocument/2006/relationships/chart" Target="../charts/chart149.xml"/><Relationship Id="rId4" Type="http://schemas.openxmlformats.org/officeDocument/2006/relationships/image" Target="../media/image11.svg"/><Relationship Id="rId9" Type="http://schemas.openxmlformats.org/officeDocument/2006/relationships/chart" Target="../charts/chart148.xml"/></Relationships>
</file>

<file path=ppt/slides/_rels/slide40.xml.rels><?xml version="1.0" encoding="UTF-8" standalone="yes"?>
<Relationships xmlns="http://schemas.openxmlformats.org/package/2006/relationships"><Relationship Id="rId8" Type="http://schemas.openxmlformats.org/officeDocument/2006/relationships/chart" Target="../charts/chart155.xml"/><Relationship Id="rId3" Type="http://schemas.openxmlformats.org/officeDocument/2006/relationships/image" Target="../media/image10.png"/><Relationship Id="rId7" Type="http://schemas.openxmlformats.org/officeDocument/2006/relationships/chart" Target="../charts/chart154.xml"/><Relationship Id="rId12" Type="http://schemas.openxmlformats.org/officeDocument/2006/relationships/chart" Target="../charts/chart159.xml"/><Relationship Id="rId2" Type="http://schemas.openxmlformats.org/officeDocument/2006/relationships/notesSlide" Target="../notesSlides/notesSlide38.xml"/><Relationship Id="rId1" Type="http://schemas.openxmlformats.org/officeDocument/2006/relationships/slideLayout" Target="../slideLayouts/slideLayout11.xml"/><Relationship Id="rId6" Type="http://schemas.openxmlformats.org/officeDocument/2006/relationships/chart" Target="../charts/chart153.xml"/><Relationship Id="rId11" Type="http://schemas.openxmlformats.org/officeDocument/2006/relationships/chart" Target="../charts/chart158.xml"/><Relationship Id="rId5" Type="http://schemas.openxmlformats.org/officeDocument/2006/relationships/chart" Target="../charts/chart152.xml"/><Relationship Id="rId10" Type="http://schemas.openxmlformats.org/officeDocument/2006/relationships/chart" Target="../charts/chart157.xml"/><Relationship Id="rId4" Type="http://schemas.openxmlformats.org/officeDocument/2006/relationships/image" Target="../media/image11.svg"/><Relationship Id="rId9" Type="http://schemas.openxmlformats.org/officeDocument/2006/relationships/chart" Target="../charts/chart156.xml"/></Relationships>
</file>

<file path=ppt/slides/_rels/slide41.xml.rels><?xml version="1.0" encoding="UTF-8" standalone="yes"?>
<Relationships xmlns="http://schemas.openxmlformats.org/package/2006/relationships"><Relationship Id="rId8" Type="http://schemas.openxmlformats.org/officeDocument/2006/relationships/chart" Target="../charts/chart163.xml"/><Relationship Id="rId3" Type="http://schemas.openxmlformats.org/officeDocument/2006/relationships/image" Target="../media/image10.png"/><Relationship Id="rId7" Type="http://schemas.openxmlformats.org/officeDocument/2006/relationships/chart" Target="../charts/chart162.xml"/><Relationship Id="rId12" Type="http://schemas.openxmlformats.org/officeDocument/2006/relationships/chart" Target="../charts/chart167.xml"/><Relationship Id="rId2" Type="http://schemas.openxmlformats.org/officeDocument/2006/relationships/notesSlide" Target="../notesSlides/notesSlide39.xml"/><Relationship Id="rId1" Type="http://schemas.openxmlformats.org/officeDocument/2006/relationships/slideLayout" Target="../slideLayouts/slideLayout11.xml"/><Relationship Id="rId6" Type="http://schemas.openxmlformats.org/officeDocument/2006/relationships/chart" Target="../charts/chart161.xml"/><Relationship Id="rId11" Type="http://schemas.openxmlformats.org/officeDocument/2006/relationships/chart" Target="../charts/chart166.xml"/><Relationship Id="rId5" Type="http://schemas.openxmlformats.org/officeDocument/2006/relationships/chart" Target="../charts/chart160.xml"/><Relationship Id="rId10" Type="http://schemas.openxmlformats.org/officeDocument/2006/relationships/chart" Target="../charts/chart165.xml"/><Relationship Id="rId4" Type="http://schemas.openxmlformats.org/officeDocument/2006/relationships/image" Target="../media/image11.svg"/><Relationship Id="rId9" Type="http://schemas.openxmlformats.org/officeDocument/2006/relationships/chart" Target="../charts/chart164.xml"/></Relationships>
</file>

<file path=ppt/slides/_rels/slide42.xml.rels><?xml version="1.0" encoding="UTF-8" standalone="yes"?>
<Relationships xmlns="http://schemas.openxmlformats.org/package/2006/relationships"><Relationship Id="rId8" Type="http://schemas.openxmlformats.org/officeDocument/2006/relationships/chart" Target="../charts/chart171.xml"/><Relationship Id="rId3" Type="http://schemas.openxmlformats.org/officeDocument/2006/relationships/image" Target="../media/image10.png"/><Relationship Id="rId7" Type="http://schemas.openxmlformats.org/officeDocument/2006/relationships/chart" Target="../charts/chart170.xml"/><Relationship Id="rId12" Type="http://schemas.openxmlformats.org/officeDocument/2006/relationships/chart" Target="../charts/chart175.xml"/><Relationship Id="rId2" Type="http://schemas.openxmlformats.org/officeDocument/2006/relationships/notesSlide" Target="../notesSlides/notesSlide40.xml"/><Relationship Id="rId1" Type="http://schemas.openxmlformats.org/officeDocument/2006/relationships/slideLayout" Target="../slideLayouts/slideLayout11.xml"/><Relationship Id="rId6" Type="http://schemas.openxmlformats.org/officeDocument/2006/relationships/chart" Target="../charts/chart169.xml"/><Relationship Id="rId11" Type="http://schemas.openxmlformats.org/officeDocument/2006/relationships/chart" Target="../charts/chart174.xml"/><Relationship Id="rId5" Type="http://schemas.openxmlformats.org/officeDocument/2006/relationships/chart" Target="../charts/chart168.xml"/><Relationship Id="rId10" Type="http://schemas.openxmlformats.org/officeDocument/2006/relationships/chart" Target="../charts/chart173.xml"/><Relationship Id="rId4" Type="http://schemas.openxmlformats.org/officeDocument/2006/relationships/image" Target="../media/image11.svg"/><Relationship Id="rId9" Type="http://schemas.openxmlformats.org/officeDocument/2006/relationships/chart" Target="../charts/chart172.xml"/></Relationships>
</file>

<file path=ppt/slides/_rels/slide4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1.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4.xml.rels><?xml version="1.0" encoding="UTF-8" standalone="yes"?>
<Relationships xmlns="http://schemas.openxmlformats.org/package/2006/relationships"><Relationship Id="rId3" Type="http://schemas.openxmlformats.org/officeDocument/2006/relationships/hyperlink" Target="https://gp-patient.co.uk/analysistool" TargetMode="External"/><Relationship Id="rId2" Type="http://schemas.openxmlformats.org/officeDocument/2006/relationships/notesSlide" Target="../notesSlides/notesSlide42.xml"/><Relationship Id="rId1" Type="http://schemas.openxmlformats.org/officeDocument/2006/relationships/slideLayout" Target="../slideLayouts/slideLayout9.xml"/></Relationships>
</file>

<file path=ppt/slides/_rels/slide45.xml.rels><?xml version="1.0" encoding="UTF-8" standalone="yes"?>
<Relationships xmlns="http://schemas.openxmlformats.org/package/2006/relationships"><Relationship Id="rId8" Type="http://schemas.openxmlformats.org/officeDocument/2006/relationships/chart" Target="../charts/chart181.xml"/><Relationship Id="rId3" Type="http://schemas.openxmlformats.org/officeDocument/2006/relationships/chart" Target="../charts/chart176.xml"/><Relationship Id="rId7" Type="http://schemas.openxmlformats.org/officeDocument/2006/relationships/chart" Target="../charts/chart180.xml"/><Relationship Id="rId2" Type="http://schemas.openxmlformats.org/officeDocument/2006/relationships/notesSlide" Target="../notesSlides/notesSlide43.xml"/><Relationship Id="rId1" Type="http://schemas.openxmlformats.org/officeDocument/2006/relationships/slideLayout" Target="../slideLayouts/slideLayout9.xml"/><Relationship Id="rId6" Type="http://schemas.openxmlformats.org/officeDocument/2006/relationships/chart" Target="../charts/chart179.xml"/><Relationship Id="rId5" Type="http://schemas.openxmlformats.org/officeDocument/2006/relationships/chart" Target="../charts/chart178.xml"/><Relationship Id="rId4" Type="http://schemas.openxmlformats.org/officeDocument/2006/relationships/chart" Target="../charts/chart177.xml"/><Relationship Id="rId9" Type="http://schemas.openxmlformats.org/officeDocument/2006/relationships/chart" Target="../charts/chart182.xml"/></Relationships>
</file>

<file path=ppt/slides/_rels/slide46.xml.rels><?xml version="1.0" encoding="UTF-8" standalone="yes"?>
<Relationships xmlns="http://schemas.openxmlformats.org/package/2006/relationships"><Relationship Id="rId3" Type="http://schemas.openxmlformats.org/officeDocument/2006/relationships/chart" Target="../charts/chart183.xml"/><Relationship Id="rId7" Type="http://schemas.openxmlformats.org/officeDocument/2006/relationships/chart" Target="../charts/chart187.xml"/><Relationship Id="rId2" Type="http://schemas.openxmlformats.org/officeDocument/2006/relationships/notesSlide" Target="../notesSlides/notesSlide44.xml"/><Relationship Id="rId1" Type="http://schemas.openxmlformats.org/officeDocument/2006/relationships/slideLayout" Target="../slideLayouts/slideLayout9.xml"/><Relationship Id="rId6" Type="http://schemas.openxmlformats.org/officeDocument/2006/relationships/chart" Target="../charts/chart186.xml"/><Relationship Id="rId5" Type="http://schemas.openxmlformats.org/officeDocument/2006/relationships/chart" Target="../charts/chart185.xml"/><Relationship Id="rId4" Type="http://schemas.openxmlformats.org/officeDocument/2006/relationships/chart" Target="../charts/chart184.xml"/></Relationships>
</file>

<file path=ppt/slides/_rels/slide47.xml.rels><?xml version="1.0" encoding="UTF-8" standalone="yes"?>
<Relationships xmlns="http://schemas.openxmlformats.org/package/2006/relationships"><Relationship Id="rId8" Type="http://schemas.openxmlformats.org/officeDocument/2006/relationships/chart" Target="../charts/chart193.xml"/><Relationship Id="rId3" Type="http://schemas.openxmlformats.org/officeDocument/2006/relationships/chart" Target="../charts/chart188.xml"/><Relationship Id="rId7" Type="http://schemas.openxmlformats.org/officeDocument/2006/relationships/chart" Target="../charts/chart192.xml"/><Relationship Id="rId2" Type="http://schemas.openxmlformats.org/officeDocument/2006/relationships/notesSlide" Target="../notesSlides/notesSlide45.xml"/><Relationship Id="rId1" Type="http://schemas.openxmlformats.org/officeDocument/2006/relationships/slideLayout" Target="../slideLayouts/slideLayout9.xml"/><Relationship Id="rId6" Type="http://schemas.openxmlformats.org/officeDocument/2006/relationships/chart" Target="../charts/chart191.xml"/><Relationship Id="rId5" Type="http://schemas.openxmlformats.org/officeDocument/2006/relationships/chart" Target="../charts/chart190.xml"/><Relationship Id="rId4" Type="http://schemas.openxmlformats.org/officeDocument/2006/relationships/chart" Target="../charts/chart189.xml"/></Relationships>
</file>

<file path=ppt/slides/_rels/slide4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6.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9.xml.rels><?xml version="1.0" encoding="UTF-8" standalone="yes"?>
<Relationships xmlns="http://schemas.openxmlformats.org/package/2006/relationships"><Relationship Id="rId8" Type="http://schemas.openxmlformats.org/officeDocument/2006/relationships/chart" Target="../charts/chart197.xml"/><Relationship Id="rId3" Type="http://schemas.openxmlformats.org/officeDocument/2006/relationships/image" Target="../media/image10.png"/><Relationship Id="rId7" Type="http://schemas.openxmlformats.org/officeDocument/2006/relationships/chart" Target="../charts/chart196.xml"/><Relationship Id="rId12" Type="http://schemas.openxmlformats.org/officeDocument/2006/relationships/chart" Target="../charts/chart201.xml"/><Relationship Id="rId2" Type="http://schemas.openxmlformats.org/officeDocument/2006/relationships/notesSlide" Target="../notesSlides/notesSlide47.xml"/><Relationship Id="rId1" Type="http://schemas.openxmlformats.org/officeDocument/2006/relationships/slideLayout" Target="../slideLayouts/slideLayout11.xml"/><Relationship Id="rId6" Type="http://schemas.openxmlformats.org/officeDocument/2006/relationships/chart" Target="../charts/chart195.xml"/><Relationship Id="rId11" Type="http://schemas.openxmlformats.org/officeDocument/2006/relationships/chart" Target="../charts/chart200.xml"/><Relationship Id="rId5" Type="http://schemas.openxmlformats.org/officeDocument/2006/relationships/chart" Target="../charts/chart194.xml"/><Relationship Id="rId10" Type="http://schemas.openxmlformats.org/officeDocument/2006/relationships/chart" Target="../charts/chart199.xml"/><Relationship Id="rId4" Type="http://schemas.openxmlformats.org/officeDocument/2006/relationships/image" Target="../media/image11.svg"/><Relationship Id="rId9" Type="http://schemas.openxmlformats.org/officeDocument/2006/relationships/chart" Target="../charts/chart198.xml"/></Relationships>
</file>

<file path=ppt/slides/_rels/slide50.xml.rels><?xml version="1.0" encoding="UTF-8" standalone="yes"?>
<Relationships xmlns="http://schemas.openxmlformats.org/package/2006/relationships"><Relationship Id="rId8" Type="http://schemas.openxmlformats.org/officeDocument/2006/relationships/chart" Target="../charts/chart205.xml"/><Relationship Id="rId3" Type="http://schemas.openxmlformats.org/officeDocument/2006/relationships/image" Target="../media/image10.png"/><Relationship Id="rId7" Type="http://schemas.openxmlformats.org/officeDocument/2006/relationships/chart" Target="../charts/chart204.xml"/><Relationship Id="rId2" Type="http://schemas.openxmlformats.org/officeDocument/2006/relationships/notesSlide" Target="../notesSlides/notesSlide48.xml"/><Relationship Id="rId1" Type="http://schemas.openxmlformats.org/officeDocument/2006/relationships/slideLayout" Target="../slideLayouts/slideLayout11.xml"/><Relationship Id="rId6" Type="http://schemas.openxmlformats.org/officeDocument/2006/relationships/chart" Target="../charts/chart203.xml"/><Relationship Id="rId5" Type="http://schemas.openxmlformats.org/officeDocument/2006/relationships/chart" Target="../charts/chart202.xml"/><Relationship Id="rId4" Type="http://schemas.openxmlformats.org/officeDocument/2006/relationships/image" Target="../media/image11.svg"/></Relationships>
</file>

<file path=ppt/slides/_rels/slide5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9.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52.xml.rels><?xml version="1.0" encoding="UTF-8" standalone="yes"?>
<Relationships xmlns="http://schemas.openxmlformats.org/package/2006/relationships"><Relationship Id="rId3" Type="http://schemas.openxmlformats.org/officeDocument/2006/relationships/chart" Target="../charts/chart206.xml"/><Relationship Id="rId2" Type="http://schemas.openxmlformats.org/officeDocument/2006/relationships/notesSlide" Target="../notesSlides/notesSlide50.xml"/><Relationship Id="rId1" Type="http://schemas.openxmlformats.org/officeDocument/2006/relationships/slideLayout" Target="../slideLayouts/slideLayout11.xml"/><Relationship Id="rId5" Type="http://schemas.openxmlformats.org/officeDocument/2006/relationships/image" Target="../media/image11.svg"/><Relationship Id="rId4" Type="http://schemas.openxmlformats.org/officeDocument/2006/relationships/image" Target="../media/image10.png"/></Relationships>
</file>

<file path=ppt/slides/_rels/slide53.xml.rels><?xml version="1.0" encoding="UTF-8" standalone="yes"?>
<Relationships xmlns="http://schemas.openxmlformats.org/package/2006/relationships"><Relationship Id="rId3" Type="http://schemas.openxmlformats.org/officeDocument/2006/relationships/chart" Target="../charts/chart207.xml"/><Relationship Id="rId7" Type="http://schemas.openxmlformats.org/officeDocument/2006/relationships/chart" Target="../charts/chart211.xml"/><Relationship Id="rId2" Type="http://schemas.openxmlformats.org/officeDocument/2006/relationships/notesSlide" Target="../notesSlides/notesSlide51.xml"/><Relationship Id="rId1" Type="http://schemas.openxmlformats.org/officeDocument/2006/relationships/slideLayout" Target="../slideLayouts/slideLayout11.xml"/><Relationship Id="rId6" Type="http://schemas.openxmlformats.org/officeDocument/2006/relationships/chart" Target="../charts/chart210.xml"/><Relationship Id="rId5" Type="http://schemas.openxmlformats.org/officeDocument/2006/relationships/chart" Target="../charts/chart209.xml"/><Relationship Id="rId4" Type="http://schemas.openxmlformats.org/officeDocument/2006/relationships/chart" Target="../charts/chart208.xml"/></Relationships>
</file>

<file path=ppt/slides/_rels/slide54.xml.rels><?xml version="1.0" encoding="UTF-8" standalone="yes"?>
<Relationships xmlns="http://schemas.openxmlformats.org/package/2006/relationships"><Relationship Id="rId8" Type="http://schemas.openxmlformats.org/officeDocument/2006/relationships/chart" Target="../charts/chart215.xml"/><Relationship Id="rId3" Type="http://schemas.openxmlformats.org/officeDocument/2006/relationships/image" Target="../media/image10.png"/><Relationship Id="rId7" Type="http://schemas.openxmlformats.org/officeDocument/2006/relationships/chart" Target="../charts/chart214.xml"/><Relationship Id="rId2" Type="http://schemas.openxmlformats.org/officeDocument/2006/relationships/notesSlide" Target="../notesSlides/notesSlide52.xml"/><Relationship Id="rId1" Type="http://schemas.openxmlformats.org/officeDocument/2006/relationships/slideLayout" Target="../slideLayouts/slideLayout11.xml"/><Relationship Id="rId6" Type="http://schemas.openxmlformats.org/officeDocument/2006/relationships/chart" Target="../charts/chart213.xml"/><Relationship Id="rId5" Type="http://schemas.openxmlformats.org/officeDocument/2006/relationships/chart" Target="../charts/chart212.xml"/><Relationship Id="rId4" Type="http://schemas.openxmlformats.org/officeDocument/2006/relationships/image" Target="../media/image11.svg"/><Relationship Id="rId9" Type="http://schemas.openxmlformats.org/officeDocument/2006/relationships/chart" Target="../charts/chart216.xml"/></Relationships>
</file>

<file path=ppt/slides/_rels/slide5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3.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9.xml"/></Relationships>
</file>

<file path=ppt/slides/_rels/slide5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55.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15.jpeg"/><Relationship Id="rId4" Type="http://schemas.microsoft.com/office/2007/relationships/hdphoto" Target="../media/hdphoto2.wdp"/></Relationships>
</file>

<file path=ppt/slides/_rels/slide58.xml.rels><?xml version="1.0" encoding="UTF-8" standalone="yes"?>
<Relationships xmlns="http://schemas.openxmlformats.org/package/2006/relationships"><Relationship Id="rId3" Type="http://schemas.openxmlformats.org/officeDocument/2006/relationships/hyperlink" Target="https://gp-patient.co.uk/" TargetMode="External"/><Relationship Id="rId2" Type="http://schemas.openxmlformats.org/officeDocument/2006/relationships/notesSlide" Target="../notesSlides/notesSlide56.xml"/><Relationship Id="rId1" Type="http://schemas.openxmlformats.org/officeDocument/2006/relationships/slideLayout" Target="../slideLayouts/slideLayout9.xml"/><Relationship Id="rId5" Type="http://schemas.openxmlformats.org/officeDocument/2006/relationships/hyperlink" Target="https://gp-patient.co.uk/surveysandreports" TargetMode="External"/><Relationship Id="rId4" Type="http://schemas.openxmlformats.org/officeDocument/2006/relationships/hyperlink" Target="https://gp-patient.co.uk/faq" TargetMode="External"/></Relationships>
</file>

<file path=ppt/slides/_rels/slide59.xml.rels><?xml version="1.0" encoding="UTF-8" standalone="yes"?>
<Relationships xmlns="http://schemas.openxmlformats.org/package/2006/relationships"><Relationship Id="rId8" Type="http://schemas.openxmlformats.org/officeDocument/2006/relationships/image" Target="../media/image17.jpeg"/><Relationship Id="rId3" Type="http://schemas.openxmlformats.org/officeDocument/2006/relationships/hyperlink" Target="https://gp-patient.co.uk/surveysandreports" TargetMode="External"/><Relationship Id="rId7" Type="http://schemas.openxmlformats.org/officeDocument/2006/relationships/image" Target="../media/image16.jpeg"/><Relationship Id="rId2" Type="http://schemas.openxmlformats.org/officeDocument/2006/relationships/notesSlide" Target="../notesSlides/notesSlide57.xml"/><Relationship Id="rId1" Type="http://schemas.openxmlformats.org/officeDocument/2006/relationships/slideLayout" Target="../slideLayouts/slideLayout9.xml"/><Relationship Id="rId6" Type="http://schemas.openxmlformats.org/officeDocument/2006/relationships/hyperlink" Target="mailto:GPPatientSurvey@ipsos.com" TargetMode="External"/><Relationship Id="rId5" Type="http://schemas.openxmlformats.org/officeDocument/2006/relationships/hyperlink" Target="https://gp-patient.co.uk/analysistool/trends" TargetMode="External"/><Relationship Id="rId4" Type="http://schemas.openxmlformats.org/officeDocument/2006/relationships/hyperlink" Target="https://gp-patient.co.uk/analysistool"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Placeholder 6">
            <a:extLst>
              <a:ext uri="{FF2B5EF4-FFF2-40B4-BE49-F238E27FC236}">
                <a16:creationId xmlns:a16="http://schemas.microsoft.com/office/drawing/2014/main" id="{C6DF43BB-4B6C-49EB-BB23-10B21D5A8FF9}"/>
              </a:ext>
            </a:extLst>
          </p:cNvPr>
          <p:cNvSpPr>
            <a:spLocks noGrp="1"/>
          </p:cNvSpPr>
          <p:nvPr>
            <p:ph type="body" sz="quarter" idx="12"/>
          </p:nvPr>
        </p:nvSpPr>
        <p:spPr>
          <a:xfrm>
            <a:off x="450000" y="4682677"/>
            <a:ext cx="1439497" cy="307777"/>
          </a:xfrm>
        </p:spPr>
        <p:txBody>
          <a:bodyPr/>
          <a:lstStyle/>
          <a:p>
            <a:r>
              <a:rPr lang="en-US" dirty="0"/>
              <a:t>2023 Survey</a:t>
            </a:r>
          </a:p>
        </p:txBody>
      </p:sp>
      <p:sp>
        <p:nvSpPr>
          <p:cNvPr id="6" name="Subtitle 5">
            <a:extLst>
              <a:ext uri="{FF2B5EF4-FFF2-40B4-BE49-F238E27FC236}">
                <a16:creationId xmlns:a16="http://schemas.microsoft.com/office/drawing/2014/main" id="{6E955FC9-5B8B-4544-ACDB-806A3A7E82EF}"/>
              </a:ext>
            </a:extLst>
          </p:cNvPr>
          <p:cNvSpPr>
            <a:spLocks noGrp="1"/>
          </p:cNvSpPr>
          <p:nvPr>
            <p:ph type="subTitle" idx="1"/>
          </p:nvPr>
        </p:nvSpPr>
        <p:spPr>
          <a:xfrm>
            <a:off x="450000" y="3314263"/>
            <a:ext cx="4731600" cy="369332"/>
          </a:xfrm>
        </p:spPr>
        <p:txBody>
          <a:bodyPr/>
          <a:lstStyle/>
          <a:p>
            <a:r>
              <a:rPr lang="en-GB" dirty="0">
                <a:solidFill>
                  <a:schemeClr val="bg1"/>
                </a:solidFill>
              </a:rPr>
              <a:t>Latest survey results</a:t>
            </a:r>
          </a:p>
        </p:txBody>
      </p:sp>
      <p:sp>
        <p:nvSpPr>
          <p:cNvPr id="2" name="ReportName">
            <a:extLst>
              <a:ext uri="{FF2B5EF4-FFF2-40B4-BE49-F238E27FC236}">
                <a16:creationId xmlns:a16="http://schemas.microsoft.com/office/drawing/2014/main" id="{2440291F-5DA5-403E-B684-9AD54FB72BBD}"/>
              </a:ext>
            </a:extLst>
          </p:cNvPr>
          <p:cNvSpPr/>
          <p:nvPr/>
        </p:nvSpPr>
        <p:spPr>
          <a:xfrm>
            <a:off x="402672" y="2351088"/>
            <a:ext cx="11199302" cy="9631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r>
              <a:rPr kumimoji="0" lang="en-GB" sz="4100" b="0" i="0" u="none" strike="noStrike" kern="1200" cap="none" spc="0" normalizeH="0" baseline="0" noProof="0" dirty="0">
                <a:ln>
                  <a:noFill/>
                </a:ln>
                <a:solidFill>
                  <a:prstClr val="white"/>
                </a:solidFill>
                <a:effectLst/>
                <a:uLnTx/>
                <a:uFillTx/>
                <a:latin typeface="Arial Black" panose="020B0A04020102020204" pitchFamily="34" charset="0"/>
                <a:ea typeface="+mj-ea"/>
                <a:cs typeface="+mj-cs"/>
              </a:rPr>
              <a:t>CORNWALL AND ISLES OF SCILLY ICS</a:t>
            </a:r>
            <a:endParaRPr lang="en-GB" sz="4100" dirty="0">
              <a:solidFill>
                <a:schemeClr val="tx1"/>
              </a:solidFill>
            </a:endParaRPr>
          </a:p>
        </p:txBody>
      </p:sp>
    </p:spTree>
    <p:extLst>
      <p:ext uri="{BB962C8B-B14F-4D97-AF65-F5344CB8AC3E}">
        <p14:creationId xmlns:p14="http://schemas.microsoft.com/office/powerpoint/2010/main" val="16727113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5CA05D8C-D580-4A49-B83D-9BC3216C4A96}"/>
              </a:ext>
            </a:extLst>
          </p:cNvPr>
          <p:cNvSpPr>
            <a:spLocks noGrp="1"/>
          </p:cNvSpPr>
          <p:nvPr>
            <p:ph type="title"/>
          </p:nvPr>
        </p:nvSpPr>
        <p:spPr/>
        <p:txBody>
          <a:bodyPr/>
          <a:lstStyle/>
          <a:p>
            <a:r>
              <a:rPr lang="en-GB" dirty="0"/>
              <a:t>Contents</a:t>
            </a:r>
          </a:p>
        </p:txBody>
      </p:sp>
      <p:sp>
        <p:nvSpPr>
          <p:cNvPr id="17" name="TextBox 16">
            <a:extLst>
              <a:ext uri="{FF2B5EF4-FFF2-40B4-BE49-F238E27FC236}">
                <a16:creationId xmlns:a16="http://schemas.microsoft.com/office/drawing/2014/main" id="{7D954C3C-794A-4FE4-ABE4-67BA5C52DC73}"/>
              </a:ext>
            </a:extLst>
          </p:cNvPr>
          <p:cNvSpPr txBox="1"/>
          <p:nvPr/>
        </p:nvSpPr>
        <p:spPr>
          <a:xfrm>
            <a:off x="437230"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a:t>
            </a:r>
          </a:p>
        </p:txBody>
      </p:sp>
      <p:sp>
        <p:nvSpPr>
          <p:cNvPr id="18" name="TextBox 17">
            <a:extLst>
              <a:ext uri="{FF2B5EF4-FFF2-40B4-BE49-F238E27FC236}">
                <a16:creationId xmlns:a16="http://schemas.microsoft.com/office/drawing/2014/main" id="{919AA834-3FE3-4858-BF2C-4B22EBF156B2}"/>
              </a:ext>
            </a:extLst>
          </p:cNvPr>
          <p:cNvSpPr txBox="1"/>
          <p:nvPr/>
        </p:nvSpPr>
        <p:spPr>
          <a:xfrm>
            <a:off x="3440874"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2</a:t>
            </a:r>
          </a:p>
        </p:txBody>
      </p:sp>
      <p:sp>
        <p:nvSpPr>
          <p:cNvPr id="19" name="TextBox 18">
            <a:extLst>
              <a:ext uri="{FF2B5EF4-FFF2-40B4-BE49-F238E27FC236}">
                <a16:creationId xmlns:a16="http://schemas.microsoft.com/office/drawing/2014/main" id="{E4700BC5-BD90-47EF-A83C-30AD4C2FF3C6}"/>
              </a:ext>
            </a:extLst>
          </p:cNvPr>
          <p:cNvSpPr txBox="1"/>
          <p:nvPr/>
        </p:nvSpPr>
        <p:spPr>
          <a:xfrm>
            <a:off x="6268552"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3</a:t>
            </a:r>
          </a:p>
        </p:txBody>
      </p:sp>
      <p:sp>
        <p:nvSpPr>
          <p:cNvPr id="2" name="TextBox 1">
            <a:extLst>
              <a:ext uri="{FF2B5EF4-FFF2-40B4-BE49-F238E27FC236}">
                <a16:creationId xmlns:a16="http://schemas.microsoft.com/office/drawing/2014/main" id="{3FDBF0B7-E7BD-46C3-8DB0-06BCF6919ACD}"/>
              </a:ext>
            </a:extLst>
          </p:cNvPr>
          <p:cNvSpPr txBox="1"/>
          <p:nvPr/>
        </p:nvSpPr>
        <p:spPr>
          <a:xfrm>
            <a:off x="998014" y="1553824"/>
            <a:ext cx="2051505" cy="738664"/>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2" action="ppaction://hlinksldjump"/>
              </a:rPr>
              <a:t>Background, introduction and guidance</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23" name="TextBox 22">
            <a:extLst>
              <a:ext uri="{FF2B5EF4-FFF2-40B4-BE49-F238E27FC236}">
                <a16:creationId xmlns:a16="http://schemas.microsoft.com/office/drawing/2014/main" id="{3E5840CC-B892-46A6-8754-2A4884D652EA}"/>
              </a:ext>
            </a:extLst>
          </p:cNvPr>
          <p:cNvSpPr txBox="1"/>
          <p:nvPr/>
        </p:nvSpPr>
        <p:spPr>
          <a:xfrm>
            <a:off x="4020132" y="1535639"/>
            <a:ext cx="1778662" cy="738664"/>
          </a:xfrm>
          <a:prstGeom prst="rect">
            <a:avLst/>
          </a:prstGeom>
          <a:noFill/>
        </p:spPr>
        <p:txBody>
          <a:bodyPr wrap="square" lIns="0" tIns="0" rIns="0" bIns="0" rtlCol="0" anchor="b">
            <a:spAutoFit/>
          </a:bodyPr>
          <a:lstStyle>
            <a:defPPr>
              <a:defRPr lang="fr-FR"/>
            </a:defPPr>
            <a:lvl1pPr marR="0" lvl="0" indent="0" fontAlgn="auto">
              <a:lnSpc>
                <a:spcPct val="100000"/>
              </a:lnSpc>
              <a:spcBef>
                <a:spcPts val="400"/>
              </a:spcBef>
              <a:spcAft>
                <a:spcPts val="400"/>
              </a:spcAft>
              <a:buClrTx/>
              <a:buSzTx/>
              <a:buFontTx/>
              <a:buNone/>
              <a:tabLst/>
              <a:defRPr kumimoji="0" sz="1600" b="1" i="0" u="none" strike="noStrike" cap="none" spc="0" normalizeH="0" baseline="0">
                <a:ln>
                  <a:noFill/>
                </a:ln>
                <a:solidFill>
                  <a:srgbClr val="002554"/>
                </a:solidFill>
                <a:effectLst/>
                <a:uLnTx/>
                <a:uFillTx/>
                <a:latin typeface="Arial"/>
              </a:defRPr>
            </a:lvl1pPr>
          </a:lstStyle>
          <a:p>
            <a:r>
              <a:rPr lang="en-GB" dirty="0">
                <a:solidFill>
                  <a:srgbClr val="005EB8"/>
                </a:solidFill>
                <a:hlinkClick r:id="rId3" action="ppaction://hlinksldjump">
                  <a:extLst>
                    <a:ext uri="{A12FA001-AC4F-418D-AE19-62706E023703}">
                      <ahyp:hlinkClr xmlns:ahyp="http://schemas.microsoft.com/office/drawing/2018/hyperlinkcolor" val="tx"/>
                    </a:ext>
                  </a:extLst>
                </a:hlinkClick>
              </a:rPr>
              <a:t>Overall experience of GP practice</a:t>
            </a:r>
            <a:endParaRPr lang="en-GB" dirty="0">
              <a:solidFill>
                <a:srgbClr val="005EB8"/>
              </a:solidFill>
            </a:endParaRPr>
          </a:p>
        </p:txBody>
      </p:sp>
      <p:cxnSp>
        <p:nvCxnSpPr>
          <p:cNvPr id="4" name="Straight Connector 3">
            <a:extLst>
              <a:ext uri="{FF2B5EF4-FFF2-40B4-BE49-F238E27FC236}">
                <a16:creationId xmlns:a16="http://schemas.microsoft.com/office/drawing/2014/main" id="{05A999EA-A9E5-4C59-95F0-D6CE3A4AAF19}"/>
              </a:ext>
            </a:extLst>
          </p:cNvPr>
          <p:cNvCxnSpPr>
            <a:cxnSpLocks/>
          </p:cNvCxnSpPr>
          <p:nvPr/>
        </p:nvCxnSpPr>
        <p:spPr>
          <a:xfrm>
            <a:off x="442913"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244B072B-94AC-4B2F-A08D-BBFBC2FF9671}"/>
              </a:ext>
            </a:extLst>
          </p:cNvPr>
          <p:cNvCxnSpPr>
            <a:cxnSpLocks/>
          </p:cNvCxnSpPr>
          <p:nvPr/>
        </p:nvCxnSpPr>
        <p:spPr>
          <a:xfrm>
            <a:off x="3463834"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 name="Slide Number Placeholder 2">
            <a:extLst>
              <a:ext uri="{FF2B5EF4-FFF2-40B4-BE49-F238E27FC236}">
                <a16:creationId xmlns:a16="http://schemas.microsoft.com/office/drawing/2014/main" id="{692024AD-8AEE-425F-8051-5CA91280E961}"/>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endParaRPr kumimoji="0" lang="en-GB" sz="900" b="1" i="0" u="none" strike="noStrike" kern="1200" cap="none" spc="0" normalizeH="0" baseline="0" noProof="0" dirty="0">
              <a:ln>
                <a:noFill/>
              </a:ln>
              <a:solidFill>
                <a:prstClr val="black"/>
              </a:solidFill>
              <a:effectLst/>
              <a:uLnTx/>
              <a:uFillTx/>
              <a:latin typeface="Arial Black"/>
              <a:ea typeface="+mn-ea"/>
              <a:cs typeface="+mn-cs"/>
            </a:endParaRPr>
          </a:p>
        </p:txBody>
      </p:sp>
      <p:sp>
        <p:nvSpPr>
          <p:cNvPr id="25" name="TextBox 24">
            <a:extLst>
              <a:ext uri="{FF2B5EF4-FFF2-40B4-BE49-F238E27FC236}">
                <a16:creationId xmlns:a16="http://schemas.microsoft.com/office/drawing/2014/main" id="{FE1D4668-17D6-4BE7-881F-68F59C591654}"/>
              </a:ext>
            </a:extLst>
          </p:cNvPr>
          <p:cNvSpPr txBox="1"/>
          <p:nvPr/>
        </p:nvSpPr>
        <p:spPr>
          <a:xfrm>
            <a:off x="6769407" y="2013666"/>
            <a:ext cx="1778662" cy="246221"/>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4" action="ppaction://hlinksldjump"/>
              </a:rPr>
              <a:t>Local GP services </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34" name="Straight Connector 33">
            <a:extLst>
              <a:ext uri="{FF2B5EF4-FFF2-40B4-BE49-F238E27FC236}">
                <a16:creationId xmlns:a16="http://schemas.microsoft.com/office/drawing/2014/main" id="{5C9FE13E-8231-42DA-BB57-BE79E60D4D4E}"/>
              </a:ext>
            </a:extLst>
          </p:cNvPr>
          <p:cNvCxnSpPr>
            <a:cxnSpLocks/>
          </p:cNvCxnSpPr>
          <p:nvPr/>
        </p:nvCxnSpPr>
        <p:spPr>
          <a:xfrm>
            <a:off x="6286472"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5" name="TextBox 34">
            <a:extLst>
              <a:ext uri="{FF2B5EF4-FFF2-40B4-BE49-F238E27FC236}">
                <a16:creationId xmlns:a16="http://schemas.microsoft.com/office/drawing/2014/main" id="{91DBD603-D604-48C2-9859-000FF297D462}"/>
              </a:ext>
            </a:extLst>
          </p:cNvPr>
          <p:cNvSpPr txBox="1"/>
          <p:nvPr/>
        </p:nvSpPr>
        <p:spPr>
          <a:xfrm>
            <a:off x="9091190"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4</a:t>
            </a:r>
          </a:p>
        </p:txBody>
      </p:sp>
      <p:sp>
        <p:nvSpPr>
          <p:cNvPr id="36" name="TextBox 35">
            <a:extLst>
              <a:ext uri="{FF2B5EF4-FFF2-40B4-BE49-F238E27FC236}">
                <a16:creationId xmlns:a16="http://schemas.microsoft.com/office/drawing/2014/main" id="{C57F24EA-2410-4F92-8F23-5C4ED19EACDB}"/>
              </a:ext>
            </a:extLst>
          </p:cNvPr>
          <p:cNvSpPr txBox="1"/>
          <p:nvPr/>
        </p:nvSpPr>
        <p:spPr>
          <a:xfrm>
            <a:off x="9670448" y="1778547"/>
            <a:ext cx="1778662"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5" action="ppaction://hlinksldjump"/>
              </a:rPr>
              <a:t>Use of online services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37" name="Straight Connector 36">
            <a:extLst>
              <a:ext uri="{FF2B5EF4-FFF2-40B4-BE49-F238E27FC236}">
                <a16:creationId xmlns:a16="http://schemas.microsoft.com/office/drawing/2014/main" id="{E5D65FB6-EED4-42FF-B719-D8BD69691FD0}"/>
              </a:ext>
            </a:extLst>
          </p:cNvPr>
          <p:cNvCxnSpPr>
            <a:cxnSpLocks/>
          </p:cNvCxnSpPr>
          <p:nvPr/>
        </p:nvCxnSpPr>
        <p:spPr>
          <a:xfrm>
            <a:off x="9109110"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8" name="TextBox 37">
            <a:extLst>
              <a:ext uri="{FF2B5EF4-FFF2-40B4-BE49-F238E27FC236}">
                <a16:creationId xmlns:a16="http://schemas.microsoft.com/office/drawing/2014/main" id="{B1A6B559-9992-4026-805F-CFCD4D0C0463}"/>
              </a:ext>
            </a:extLst>
          </p:cNvPr>
          <p:cNvSpPr txBox="1"/>
          <p:nvPr/>
        </p:nvSpPr>
        <p:spPr>
          <a:xfrm>
            <a:off x="437230"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5</a:t>
            </a:r>
          </a:p>
        </p:txBody>
      </p:sp>
      <p:sp>
        <p:nvSpPr>
          <p:cNvPr id="39" name="TextBox 38">
            <a:extLst>
              <a:ext uri="{FF2B5EF4-FFF2-40B4-BE49-F238E27FC236}">
                <a16:creationId xmlns:a16="http://schemas.microsoft.com/office/drawing/2014/main" id="{C36B95ED-3BA2-4CF0-A968-8934BC003E40}"/>
              </a:ext>
            </a:extLst>
          </p:cNvPr>
          <p:cNvSpPr txBox="1"/>
          <p:nvPr/>
        </p:nvSpPr>
        <p:spPr>
          <a:xfrm>
            <a:off x="3440874"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6</a:t>
            </a:r>
          </a:p>
        </p:txBody>
      </p:sp>
      <p:sp>
        <p:nvSpPr>
          <p:cNvPr id="40" name="TextBox 39">
            <a:extLst>
              <a:ext uri="{FF2B5EF4-FFF2-40B4-BE49-F238E27FC236}">
                <a16:creationId xmlns:a16="http://schemas.microsoft.com/office/drawing/2014/main" id="{90B26CB4-7128-4461-90EC-F6FBABFD1B2A}"/>
              </a:ext>
            </a:extLst>
          </p:cNvPr>
          <p:cNvSpPr txBox="1"/>
          <p:nvPr/>
        </p:nvSpPr>
        <p:spPr>
          <a:xfrm>
            <a:off x="6268552"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7</a:t>
            </a:r>
          </a:p>
        </p:txBody>
      </p:sp>
      <p:sp>
        <p:nvSpPr>
          <p:cNvPr id="41" name="TextBox 40">
            <a:extLst>
              <a:ext uri="{FF2B5EF4-FFF2-40B4-BE49-F238E27FC236}">
                <a16:creationId xmlns:a16="http://schemas.microsoft.com/office/drawing/2014/main" id="{090248AA-B3FF-415F-B0A2-3E20C27C648C}"/>
              </a:ext>
            </a:extLst>
          </p:cNvPr>
          <p:cNvSpPr txBox="1"/>
          <p:nvPr/>
        </p:nvSpPr>
        <p:spPr>
          <a:xfrm>
            <a:off x="998014" y="3293666"/>
            <a:ext cx="2051505"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6" action="ppaction://hlinksldjump"/>
              </a:rPr>
              <a:t>Making an appointment</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42" name="TextBox 41">
            <a:extLst>
              <a:ext uri="{FF2B5EF4-FFF2-40B4-BE49-F238E27FC236}">
                <a16:creationId xmlns:a16="http://schemas.microsoft.com/office/drawing/2014/main" id="{D42226CC-7E89-4B4E-A3AC-69FF94B89E93}"/>
              </a:ext>
            </a:extLst>
          </p:cNvPr>
          <p:cNvSpPr txBox="1"/>
          <p:nvPr/>
        </p:nvSpPr>
        <p:spPr>
          <a:xfrm>
            <a:off x="4021323" y="2783037"/>
            <a:ext cx="1778662" cy="984885"/>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7" action="ppaction://hlinksldjump"/>
              </a:rPr>
              <a:t>Satisfaction with general practice appointment times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43" name="Straight Connector 42">
            <a:extLst>
              <a:ext uri="{FF2B5EF4-FFF2-40B4-BE49-F238E27FC236}">
                <a16:creationId xmlns:a16="http://schemas.microsoft.com/office/drawing/2014/main" id="{ACAB1EBB-EF7E-4060-99EA-780518A9881A}"/>
              </a:ext>
            </a:extLst>
          </p:cNvPr>
          <p:cNvCxnSpPr>
            <a:cxnSpLocks/>
          </p:cNvCxnSpPr>
          <p:nvPr/>
        </p:nvCxnSpPr>
        <p:spPr>
          <a:xfrm>
            <a:off x="442913"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A97445DB-8155-4E38-B24D-6ABCB3CA1410}"/>
              </a:ext>
            </a:extLst>
          </p:cNvPr>
          <p:cNvCxnSpPr>
            <a:cxnSpLocks/>
          </p:cNvCxnSpPr>
          <p:nvPr/>
        </p:nvCxnSpPr>
        <p:spPr>
          <a:xfrm>
            <a:off x="3463834"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45" name="TextBox 44">
            <a:extLst>
              <a:ext uri="{FF2B5EF4-FFF2-40B4-BE49-F238E27FC236}">
                <a16:creationId xmlns:a16="http://schemas.microsoft.com/office/drawing/2014/main" id="{95775FE0-0F8C-4019-B937-48C139A88B8E}"/>
              </a:ext>
            </a:extLst>
          </p:cNvPr>
          <p:cNvSpPr txBox="1"/>
          <p:nvPr/>
        </p:nvSpPr>
        <p:spPr>
          <a:xfrm>
            <a:off x="6847810" y="3029258"/>
            <a:ext cx="1778662" cy="738664"/>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lang="en-GB" sz="1600" b="1" dirty="0">
                <a:solidFill>
                  <a:srgbClr val="005EB8"/>
                </a:solidFill>
                <a:latin typeface="Arial"/>
                <a:hlinkClick r:id="rId8" action="ppaction://hlinksldjump">
                  <a:extLst>
                    <a:ext uri="{A12FA001-AC4F-418D-AE19-62706E023703}">
                      <ahyp:hlinkClr xmlns:ahyp="http://schemas.microsoft.com/office/drawing/2018/hyperlinkcolor" val="tx"/>
                    </a:ext>
                  </a:extLst>
                </a:hlinkClick>
              </a:rPr>
              <a:t>Perceptions of care at patients’ last appointment</a:t>
            </a:r>
            <a:endParaRPr lang="en-GB" sz="1600" b="1" dirty="0">
              <a:solidFill>
                <a:srgbClr val="005EB8"/>
              </a:solidFill>
              <a:latin typeface="Arial"/>
            </a:endParaRPr>
          </a:p>
        </p:txBody>
      </p:sp>
      <p:cxnSp>
        <p:nvCxnSpPr>
          <p:cNvPr id="46" name="Straight Connector 45">
            <a:extLst>
              <a:ext uri="{FF2B5EF4-FFF2-40B4-BE49-F238E27FC236}">
                <a16:creationId xmlns:a16="http://schemas.microsoft.com/office/drawing/2014/main" id="{9CFCC70E-B53F-4034-AADB-3AAA0F8734EE}"/>
              </a:ext>
            </a:extLst>
          </p:cNvPr>
          <p:cNvCxnSpPr>
            <a:cxnSpLocks/>
          </p:cNvCxnSpPr>
          <p:nvPr/>
        </p:nvCxnSpPr>
        <p:spPr>
          <a:xfrm>
            <a:off x="6286472"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47" name="TextBox 46">
            <a:extLst>
              <a:ext uri="{FF2B5EF4-FFF2-40B4-BE49-F238E27FC236}">
                <a16:creationId xmlns:a16="http://schemas.microsoft.com/office/drawing/2014/main" id="{7ECF1C9C-E6DD-46C3-A487-211F1908C5FC}"/>
              </a:ext>
            </a:extLst>
          </p:cNvPr>
          <p:cNvSpPr txBox="1"/>
          <p:nvPr/>
        </p:nvSpPr>
        <p:spPr>
          <a:xfrm>
            <a:off x="9091190"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8</a:t>
            </a:r>
          </a:p>
        </p:txBody>
      </p:sp>
      <p:cxnSp>
        <p:nvCxnSpPr>
          <p:cNvPr id="49" name="Straight Connector 48">
            <a:extLst>
              <a:ext uri="{FF2B5EF4-FFF2-40B4-BE49-F238E27FC236}">
                <a16:creationId xmlns:a16="http://schemas.microsoft.com/office/drawing/2014/main" id="{D5B078D9-5737-4703-800B-32D96B0B9234}"/>
              </a:ext>
            </a:extLst>
          </p:cNvPr>
          <p:cNvCxnSpPr>
            <a:cxnSpLocks/>
          </p:cNvCxnSpPr>
          <p:nvPr/>
        </p:nvCxnSpPr>
        <p:spPr>
          <a:xfrm>
            <a:off x="9109110"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0" name="TextBox 49">
            <a:extLst>
              <a:ext uri="{FF2B5EF4-FFF2-40B4-BE49-F238E27FC236}">
                <a16:creationId xmlns:a16="http://schemas.microsoft.com/office/drawing/2014/main" id="{B50CCB0E-29CB-4B43-A324-9CEF9EFE8246}"/>
              </a:ext>
            </a:extLst>
          </p:cNvPr>
          <p:cNvSpPr txBox="1"/>
          <p:nvPr/>
        </p:nvSpPr>
        <p:spPr>
          <a:xfrm>
            <a:off x="437230" y="440622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9</a:t>
            </a:r>
          </a:p>
        </p:txBody>
      </p:sp>
      <p:sp>
        <p:nvSpPr>
          <p:cNvPr id="51" name="TextBox 50">
            <a:extLst>
              <a:ext uri="{FF2B5EF4-FFF2-40B4-BE49-F238E27FC236}">
                <a16:creationId xmlns:a16="http://schemas.microsoft.com/office/drawing/2014/main" id="{5C74B6A5-35F0-4237-BCB0-2AF4869EDE58}"/>
              </a:ext>
            </a:extLst>
          </p:cNvPr>
          <p:cNvSpPr txBox="1"/>
          <p:nvPr/>
        </p:nvSpPr>
        <p:spPr>
          <a:xfrm>
            <a:off x="3440874" y="4406227"/>
            <a:ext cx="856004"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10</a:t>
            </a:r>
          </a:p>
        </p:txBody>
      </p:sp>
      <p:sp>
        <p:nvSpPr>
          <p:cNvPr id="52" name="TextBox 51">
            <a:extLst>
              <a:ext uri="{FF2B5EF4-FFF2-40B4-BE49-F238E27FC236}">
                <a16:creationId xmlns:a16="http://schemas.microsoft.com/office/drawing/2014/main" id="{A76AEE79-2E28-48F1-8728-BB78C838990F}"/>
              </a:ext>
            </a:extLst>
          </p:cNvPr>
          <p:cNvSpPr txBox="1"/>
          <p:nvPr/>
        </p:nvSpPr>
        <p:spPr>
          <a:xfrm>
            <a:off x="6268552" y="4406227"/>
            <a:ext cx="813556"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11</a:t>
            </a:r>
          </a:p>
        </p:txBody>
      </p:sp>
      <p:sp>
        <p:nvSpPr>
          <p:cNvPr id="53" name="TextBox 52">
            <a:extLst>
              <a:ext uri="{FF2B5EF4-FFF2-40B4-BE49-F238E27FC236}">
                <a16:creationId xmlns:a16="http://schemas.microsoft.com/office/drawing/2014/main" id="{06C24037-8104-4708-A69D-151C24340515}"/>
              </a:ext>
            </a:extLst>
          </p:cNvPr>
          <p:cNvSpPr txBox="1"/>
          <p:nvPr/>
        </p:nvSpPr>
        <p:spPr>
          <a:xfrm>
            <a:off x="998014" y="4869716"/>
            <a:ext cx="2051505"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a:ln>
                  <a:noFill/>
                </a:ln>
                <a:solidFill>
                  <a:srgbClr val="002554"/>
                </a:solidFill>
                <a:effectLst/>
                <a:uLnTx/>
                <a:uFillTx/>
                <a:latin typeface="Arial"/>
                <a:ea typeface="+mn-ea"/>
                <a:cs typeface="+mn-cs"/>
                <a:hlinkClick r:id="rId9" action="ppaction://hlinksldjump"/>
              </a:rPr>
              <a:t>Managing health conditions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54" name="TextBox 53">
            <a:extLst>
              <a:ext uri="{FF2B5EF4-FFF2-40B4-BE49-F238E27FC236}">
                <a16:creationId xmlns:a16="http://schemas.microsoft.com/office/drawing/2014/main" id="{53B5034F-F7C8-46A8-BC21-839DCF5AF99B}"/>
              </a:ext>
            </a:extLst>
          </p:cNvPr>
          <p:cNvSpPr txBox="1"/>
          <p:nvPr/>
        </p:nvSpPr>
        <p:spPr>
          <a:xfrm>
            <a:off x="4383685" y="4602659"/>
            <a:ext cx="1474328" cy="738664"/>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a:ln>
                  <a:noFill/>
                </a:ln>
                <a:solidFill>
                  <a:srgbClr val="002554"/>
                </a:solidFill>
                <a:effectLst/>
                <a:uLnTx/>
                <a:uFillTx/>
                <a:latin typeface="Arial"/>
                <a:ea typeface="+mn-ea"/>
                <a:cs typeface="+mn-cs"/>
                <a:hlinkClick r:id="rId10" action="ppaction://hlinksldjump"/>
              </a:rPr>
              <a:t>Services when GP practice is closed</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55" name="Straight Connector 54">
            <a:extLst>
              <a:ext uri="{FF2B5EF4-FFF2-40B4-BE49-F238E27FC236}">
                <a16:creationId xmlns:a16="http://schemas.microsoft.com/office/drawing/2014/main" id="{07E149E9-3A0E-4558-B2F8-4E579E30E6E3}"/>
              </a:ext>
            </a:extLst>
          </p:cNvPr>
          <p:cNvCxnSpPr>
            <a:cxnSpLocks/>
          </p:cNvCxnSpPr>
          <p:nvPr/>
        </p:nvCxnSpPr>
        <p:spPr>
          <a:xfrm>
            <a:off x="442913"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56" name="Straight Connector 55">
            <a:extLst>
              <a:ext uri="{FF2B5EF4-FFF2-40B4-BE49-F238E27FC236}">
                <a16:creationId xmlns:a16="http://schemas.microsoft.com/office/drawing/2014/main" id="{33F560FD-3478-46CB-96DD-7E6FF0A792AC}"/>
              </a:ext>
            </a:extLst>
          </p:cNvPr>
          <p:cNvCxnSpPr>
            <a:cxnSpLocks/>
          </p:cNvCxnSpPr>
          <p:nvPr/>
        </p:nvCxnSpPr>
        <p:spPr>
          <a:xfrm>
            <a:off x="3463834"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7" name="TextBox 56">
            <a:extLst>
              <a:ext uri="{FF2B5EF4-FFF2-40B4-BE49-F238E27FC236}">
                <a16:creationId xmlns:a16="http://schemas.microsoft.com/office/drawing/2014/main" id="{541063F5-9034-499F-9A3D-0EF9655F31E4}"/>
              </a:ext>
            </a:extLst>
          </p:cNvPr>
          <p:cNvSpPr txBox="1"/>
          <p:nvPr/>
        </p:nvSpPr>
        <p:spPr>
          <a:xfrm>
            <a:off x="7109696" y="4843114"/>
            <a:ext cx="1474328"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1" action="ppaction://hlinksldjump"/>
              </a:rPr>
              <a:t>Statistical reliability</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58" name="Straight Connector 57">
            <a:extLst>
              <a:ext uri="{FF2B5EF4-FFF2-40B4-BE49-F238E27FC236}">
                <a16:creationId xmlns:a16="http://schemas.microsoft.com/office/drawing/2014/main" id="{66C379AD-59FC-4115-BF9E-8C50061AAD1D}"/>
              </a:ext>
            </a:extLst>
          </p:cNvPr>
          <p:cNvCxnSpPr>
            <a:cxnSpLocks/>
          </p:cNvCxnSpPr>
          <p:nvPr/>
        </p:nvCxnSpPr>
        <p:spPr>
          <a:xfrm>
            <a:off x="6286472"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id="{25D02C71-D87F-57E8-42A7-9C919CFA6020}"/>
              </a:ext>
            </a:extLst>
          </p:cNvPr>
          <p:cNvSpPr txBox="1"/>
          <p:nvPr/>
        </p:nvSpPr>
        <p:spPr>
          <a:xfrm>
            <a:off x="9053782" y="4406227"/>
            <a:ext cx="856004"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12</a:t>
            </a:r>
          </a:p>
        </p:txBody>
      </p:sp>
      <p:sp>
        <p:nvSpPr>
          <p:cNvPr id="7" name="TextBox 6">
            <a:extLst>
              <a:ext uri="{FF2B5EF4-FFF2-40B4-BE49-F238E27FC236}">
                <a16:creationId xmlns:a16="http://schemas.microsoft.com/office/drawing/2014/main" id="{B2723695-6F42-CB39-1ACA-BD1D1EB2DAF0}"/>
              </a:ext>
            </a:extLst>
          </p:cNvPr>
          <p:cNvSpPr txBox="1"/>
          <p:nvPr/>
        </p:nvSpPr>
        <p:spPr>
          <a:xfrm>
            <a:off x="9988102" y="4829799"/>
            <a:ext cx="1474328"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2" action="ppaction://hlinksldjump"/>
              </a:rPr>
              <a:t>Want to know more?</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8" name="Straight Connector 7">
            <a:extLst>
              <a:ext uri="{FF2B5EF4-FFF2-40B4-BE49-F238E27FC236}">
                <a16:creationId xmlns:a16="http://schemas.microsoft.com/office/drawing/2014/main" id="{D87B0782-E2D6-BEF4-6B9D-7F9908D4753B}"/>
              </a:ext>
            </a:extLst>
          </p:cNvPr>
          <p:cNvCxnSpPr>
            <a:cxnSpLocks/>
          </p:cNvCxnSpPr>
          <p:nvPr/>
        </p:nvCxnSpPr>
        <p:spPr>
          <a:xfrm>
            <a:off x="9071702"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9" name="TextBox 8">
            <a:extLst>
              <a:ext uri="{FF2B5EF4-FFF2-40B4-BE49-F238E27FC236}">
                <a16:creationId xmlns:a16="http://schemas.microsoft.com/office/drawing/2014/main" id="{D1677267-9B66-48AC-85A6-028D62E0A42F}"/>
              </a:ext>
            </a:extLst>
          </p:cNvPr>
          <p:cNvSpPr txBox="1"/>
          <p:nvPr/>
        </p:nvSpPr>
        <p:spPr>
          <a:xfrm>
            <a:off x="9670448" y="3521900"/>
            <a:ext cx="1778662" cy="246221"/>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lang="en-GB" sz="1600" b="1" dirty="0">
                <a:solidFill>
                  <a:srgbClr val="005EB8"/>
                </a:solidFill>
                <a:latin typeface="Arial"/>
                <a:hlinkClick r:id="rId13" action="ppaction://hlinksldjump"/>
              </a:rPr>
              <a:t>Care and concern</a:t>
            </a:r>
            <a:endParaRPr lang="en-GB" sz="1600" b="1" dirty="0">
              <a:solidFill>
                <a:srgbClr val="005EB8"/>
              </a:solidFill>
              <a:latin typeface="Arial"/>
            </a:endParaRPr>
          </a:p>
        </p:txBody>
      </p:sp>
    </p:spTree>
    <p:extLst>
      <p:ext uri="{BB962C8B-B14F-4D97-AF65-F5344CB8AC3E}">
        <p14:creationId xmlns:p14="http://schemas.microsoft.com/office/powerpoint/2010/main" val="39118556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hyp="http://schemas.microsoft.com/office/drawing/2018/hyperlinkcolor">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 name="Picture 26" descr="A picture containing person, window&#10;&#10;Description automatically generated">
            <a:extLst>
              <a:ext uri="{FF2B5EF4-FFF2-40B4-BE49-F238E27FC236}">
                <a16:creationId xmlns:a16="http://schemas.microsoft.com/office/drawing/2014/main" id="{D40B2297-3E1B-4C28-98D6-31F2156D5FD9}"/>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26" name="Picture 25" descr="A picture containing person, window&#10;&#10;Description automatically generated">
            <a:extLst>
              <a:ext uri="{FF2B5EF4-FFF2-40B4-BE49-F238E27FC236}">
                <a16:creationId xmlns:a16="http://schemas.microsoft.com/office/drawing/2014/main" id="{38B5D305-07AB-4208-8CB0-7FE482FADF3B}"/>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6369900" cy="2492990"/>
          </a:xfrm>
        </p:spPr>
        <p:txBody>
          <a:bodyPr/>
          <a:lstStyle/>
          <a:p>
            <a:r>
              <a:rPr lang="en-GB" dirty="0"/>
              <a:t>Background, introduction and guidance</a:t>
            </a:r>
          </a:p>
        </p:txBody>
      </p:sp>
      <p:sp>
        <p:nvSpPr>
          <p:cNvPr id="29" name="Espace réservé du pied de page 4">
            <a:extLst>
              <a:ext uri="{FF2B5EF4-FFF2-40B4-BE49-F238E27FC236}">
                <a16:creationId xmlns:a16="http://schemas.microsoft.com/office/drawing/2014/main" id="{F925B5C7-AE82-48AC-814F-4A8A5A82D7DA}"/>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7" name="Ipsos logo">
            <a:extLst>
              <a:ext uri="{FF2B5EF4-FFF2-40B4-BE49-F238E27FC236}">
                <a16:creationId xmlns:a16="http://schemas.microsoft.com/office/drawing/2014/main" id="{AA005BFA-F983-4C9C-A11F-EC0B7AE40F7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6024391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sz="3600" dirty="0"/>
              <a:t>Introduction</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4</a:t>
            </a:fld>
            <a:r>
              <a:rPr lang="en-GB"/>
              <a:t>  </a:t>
            </a:r>
            <a:endParaRPr lang="en-GB" dirty="0"/>
          </a:p>
        </p:txBody>
      </p:sp>
      <p:sp>
        <p:nvSpPr>
          <p:cNvPr id="2" name="Rectangle 1">
            <a:extLst>
              <a:ext uri="{FF2B5EF4-FFF2-40B4-BE49-F238E27FC236}">
                <a16:creationId xmlns:a16="http://schemas.microsoft.com/office/drawing/2014/main" id="{0B08F8FE-FDB0-4FB9-BF02-F52FC8AC496A}"/>
              </a:ext>
            </a:extLst>
          </p:cNvPr>
          <p:cNvSpPr/>
          <p:nvPr/>
        </p:nvSpPr>
        <p:spPr>
          <a:xfrm>
            <a:off x="589415" y="1411559"/>
            <a:ext cx="6380008" cy="4524315"/>
          </a:xfrm>
          <a:prstGeom prst="rect">
            <a:avLst/>
          </a:prstGeom>
        </p:spPr>
        <p:txBody>
          <a:bodyPr wrap="square">
            <a:spAutoFit/>
          </a:bodyPr>
          <a:lstStyle/>
          <a:p>
            <a:pPr marL="179388" indent="-179388">
              <a:buClr>
                <a:srgbClr val="005EB8"/>
              </a:buClr>
              <a:buSzPct val="150000"/>
              <a:buFont typeface="Arial" panose="020B0604020202020204" pitchFamily="34" charset="0"/>
              <a:buChar char="•"/>
            </a:pPr>
            <a:r>
              <a:rPr lang="en-GB" sz="1600"/>
              <a:t>The GP Patient Survey (GPPS) is an England-wide survey, providing data about patients’ experiences of their GP practices.</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r>
              <a:rPr lang="en-GB" sz="1600"/>
              <a:t>This slide pack presents some of the key results from the 2023 GP Patient Survey for </a:t>
            </a:r>
            <a:r>
              <a:rPr lang="en-GB" sz="1600" b="1">
                <a:solidFill>
                  <a:srgbClr val="005EB8"/>
                </a:solidFill>
              </a:rPr>
              <a:t>CORNWALL AND ISLES OF SCILLY ICS (Integrated Care System)</a:t>
            </a:r>
            <a:r>
              <a:rPr lang="en-GB" sz="1600"/>
              <a:t>. </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r>
              <a:rPr lang="en-GB" sz="1600"/>
              <a:t>In </a:t>
            </a:r>
            <a:r>
              <a:rPr lang="en-GB" sz="1600" b="1">
                <a:solidFill>
                  <a:srgbClr val="005EB8"/>
                </a:solidFill>
              </a:rPr>
              <a:t>CORNWALL AND ISLES OF SCILLY ICS, 16,690</a:t>
            </a:r>
            <a:r>
              <a:rPr lang="en-GB" sz="1600"/>
              <a:t> questionnaires were sent out, and </a:t>
            </a:r>
            <a:r>
              <a:rPr lang="en-GB" sz="1600" b="1">
                <a:solidFill>
                  <a:srgbClr val="005EB8"/>
                </a:solidFill>
              </a:rPr>
              <a:t>6,996</a:t>
            </a:r>
            <a:r>
              <a:rPr lang="en-GB" sz="1600"/>
              <a:t> were returned completed. This represents a response rate of </a:t>
            </a:r>
            <a:r>
              <a:rPr lang="en-GB" sz="1600" b="1">
                <a:solidFill>
                  <a:srgbClr val="005EB8"/>
                </a:solidFill>
              </a:rPr>
              <a:t>42%</a:t>
            </a:r>
            <a:r>
              <a:rPr lang="en-GB" sz="1600"/>
              <a:t>.</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r>
              <a:rPr lang="en-GB" sz="1600"/>
              <a:t>Where available, packs include trend data beginning in 2020. Where questions have changed significantly for the 2023 questionnaire, data will not be comparable to previous years. </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dirty="0">
              <a:solidFill>
                <a:srgbClr val="005EB8"/>
              </a:solidFill>
            </a:endParaRPr>
          </a:p>
        </p:txBody>
      </p:sp>
      <p:pic>
        <p:nvPicPr>
          <p:cNvPr id="7" name="Picture 6">
            <a:extLst>
              <a:ext uri="{FF2B5EF4-FFF2-40B4-BE49-F238E27FC236}">
                <a16:creationId xmlns:a16="http://schemas.microsoft.com/office/drawing/2014/main" id="{F740D097-9EF8-6890-969A-E15518960962}"/>
              </a:ext>
            </a:extLst>
          </p:cNvPr>
          <p:cNvPicPr>
            <a:picLocks noChangeAspect="1"/>
          </p:cNvPicPr>
          <p:nvPr/>
        </p:nvPicPr>
        <p:blipFill>
          <a:blip r:embed="rId3"/>
          <a:stretch>
            <a:fillRect/>
          </a:stretch>
        </p:blipFill>
        <p:spPr>
          <a:xfrm>
            <a:off x="7457645" y="1172767"/>
            <a:ext cx="3413757" cy="4845086"/>
          </a:xfrm>
          <a:prstGeom prst="rect">
            <a:avLst/>
          </a:prstGeom>
        </p:spPr>
      </p:pic>
    </p:spTree>
    <p:extLst>
      <p:ext uri="{BB962C8B-B14F-4D97-AF65-F5344CB8AC3E}">
        <p14:creationId xmlns:p14="http://schemas.microsoft.com/office/powerpoint/2010/main" val="12147128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sz="3600" dirty="0"/>
              <a:t>Background information about the survey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a:t>
            </a:fld>
            <a:r>
              <a:rPr lang="en-GB"/>
              <a:t>  </a:t>
            </a:r>
            <a:endParaRPr lang="en-GB" dirty="0"/>
          </a:p>
        </p:txBody>
      </p:sp>
      <p:sp>
        <p:nvSpPr>
          <p:cNvPr id="8" name="TextBox 7">
            <a:extLst>
              <a:ext uri="{FF2B5EF4-FFF2-40B4-BE49-F238E27FC236}">
                <a16:creationId xmlns:a16="http://schemas.microsoft.com/office/drawing/2014/main" id="{D9C5D79D-5AF3-407B-839C-E99E61F6FD5A}"/>
              </a:ext>
            </a:extLst>
          </p:cNvPr>
          <p:cNvSpPr txBox="1"/>
          <p:nvPr/>
        </p:nvSpPr>
        <p:spPr>
          <a:xfrm>
            <a:off x="4274225" y="1106738"/>
            <a:ext cx="3849358" cy="5436954"/>
          </a:xfrm>
          <a:prstGeom prst="rect">
            <a:avLst/>
          </a:prstGeom>
          <a:noFill/>
        </p:spPr>
        <p:txBody>
          <a:bodyPr wrap="square">
            <a:noAutofit/>
          </a:bodyPr>
          <a:lstStyle/>
          <a:p>
            <a:pPr marL="179388" lvl="1" indent="-179388">
              <a:buClr>
                <a:srgbClr val="005EB8"/>
              </a:buClr>
              <a:buSzPct val="150000"/>
              <a:buFont typeface="Arial" panose="020B0604020202020204" pitchFamily="34" charset="0"/>
              <a:buChar char="•"/>
            </a:pPr>
            <a:r>
              <a:rPr lang="en-GB" sz="1400" dirty="0"/>
              <a:t>The survey provides data at </a:t>
            </a:r>
            <a:r>
              <a:rPr lang="en-GB" sz="1400" b="1" dirty="0">
                <a:solidFill>
                  <a:srgbClr val="005EB8"/>
                </a:solidFill>
              </a:rPr>
              <a:t>practice level </a:t>
            </a:r>
            <a:r>
              <a:rPr lang="en-GB" sz="1400" dirty="0"/>
              <a:t>using a consistent methodology, which means it is comparable across organisations. The survey also provides data at </a:t>
            </a:r>
            <a:r>
              <a:rPr lang="en-GB" sz="1400" b="1" dirty="0">
                <a:solidFill>
                  <a:srgbClr val="005EB8"/>
                </a:solidFill>
              </a:rPr>
              <a:t>Primary care network</a:t>
            </a:r>
            <a:r>
              <a:rPr lang="en-GB" sz="1400" dirty="0">
                <a:solidFill>
                  <a:srgbClr val="005EB8"/>
                </a:solidFill>
              </a:rPr>
              <a:t> </a:t>
            </a:r>
            <a:r>
              <a:rPr lang="en-GB" sz="1400" dirty="0"/>
              <a:t>(PCN), </a:t>
            </a:r>
            <a:r>
              <a:rPr lang="en-GB" sz="1400" b="1" dirty="0">
                <a:solidFill>
                  <a:srgbClr val="005EB8"/>
                </a:solidFill>
              </a:rPr>
              <a:t>Integrated care system</a:t>
            </a:r>
            <a:r>
              <a:rPr lang="en-GB" sz="1400" dirty="0">
                <a:solidFill>
                  <a:srgbClr val="005EB8"/>
                </a:solidFill>
              </a:rPr>
              <a:t> </a:t>
            </a:r>
            <a:r>
              <a:rPr lang="en-GB" sz="1400" dirty="0"/>
              <a:t>(ICS) and </a:t>
            </a:r>
            <a:r>
              <a:rPr lang="en-GB" sz="1400" b="1" dirty="0">
                <a:solidFill>
                  <a:srgbClr val="005EB8"/>
                </a:solidFill>
              </a:rPr>
              <a:t>National</a:t>
            </a:r>
            <a:r>
              <a:rPr lang="en-GB" sz="1400" dirty="0"/>
              <a:t> level.</a:t>
            </a:r>
          </a:p>
          <a:p>
            <a:pPr marL="179388" lvl="1" indent="-179388">
              <a:buClr>
                <a:srgbClr val="005EB8"/>
              </a:buClr>
              <a:buSzPct val="150000"/>
              <a:buFont typeface="Arial" panose="020B0604020202020204" pitchFamily="34" charset="0"/>
              <a:buChar char="•"/>
            </a:pPr>
            <a:endParaRPr lang="en-GB" sz="1400" dirty="0"/>
          </a:p>
          <a:p>
            <a:pPr marL="179388" lvl="1" indent="-179388">
              <a:buClr>
                <a:srgbClr val="005EB8"/>
              </a:buClr>
              <a:buSzPct val="150000"/>
              <a:buFont typeface="Arial" panose="020B0604020202020204" pitchFamily="34" charset="0"/>
              <a:buChar char="•"/>
            </a:pPr>
            <a:r>
              <a:rPr lang="en-GB" sz="1400" dirty="0"/>
              <a:t>Minor changes were made to the questionnaire in 2023 to ensure that it continued to reflect how primary care services are delivered and how patients experience them. </a:t>
            </a:r>
            <a:endParaRPr lang="en-GB" sz="1400" dirty="0">
              <a:highlight>
                <a:srgbClr val="FFFF00"/>
              </a:highlight>
            </a:endParaRPr>
          </a:p>
          <a:p>
            <a:pPr marL="179388" lvl="1" indent="-179388">
              <a:buClr>
                <a:srgbClr val="005EB8"/>
              </a:buClr>
              <a:buSzPct val="150000"/>
              <a:buFont typeface="Arial" panose="020B0604020202020204" pitchFamily="34" charset="0"/>
              <a:buChar char="•"/>
            </a:pPr>
            <a:endParaRPr lang="en-GB" sz="1400" dirty="0"/>
          </a:p>
          <a:p>
            <a:pPr marL="179388" lvl="1" indent="-179388">
              <a:buClr>
                <a:srgbClr val="005EB8"/>
              </a:buClr>
              <a:buSzPct val="150000"/>
              <a:buFont typeface="Arial" panose="020B0604020202020204" pitchFamily="34" charset="0"/>
              <a:buChar char="•"/>
            </a:pPr>
            <a:r>
              <a:rPr lang="en-GB" sz="1400" dirty="0"/>
              <a:t>The effect of the pandemic should be taken into account when looking at results over time.</a:t>
            </a:r>
          </a:p>
          <a:p>
            <a:pPr marL="179388" lvl="1"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p:txBody>
      </p:sp>
      <p:sp>
        <p:nvSpPr>
          <p:cNvPr id="10" name="TextBox 9">
            <a:extLst>
              <a:ext uri="{FF2B5EF4-FFF2-40B4-BE49-F238E27FC236}">
                <a16:creationId xmlns:a16="http://schemas.microsoft.com/office/drawing/2014/main" id="{0C058ED4-3E16-4EFF-91DD-4BA22C573993}"/>
              </a:ext>
            </a:extLst>
          </p:cNvPr>
          <p:cNvSpPr txBox="1"/>
          <p:nvPr/>
        </p:nvSpPr>
        <p:spPr>
          <a:xfrm>
            <a:off x="599037" y="1085375"/>
            <a:ext cx="3675187" cy="5014554"/>
          </a:xfrm>
          <a:prstGeom prst="rect">
            <a:avLst/>
          </a:prstGeom>
          <a:noFill/>
        </p:spPr>
        <p:txBody>
          <a:bodyPr wrap="square">
            <a:noAutofit/>
          </a:bodyPr>
          <a:lstStyle/>
          <a:p>
            <a:pPr marL="179388" indent="-179388">
              <a:buClr>
                <a:srgbClr val="005EB8"/>
              </a:buClr>
              <a:buSzPct val="150000"/>
              <a:buFont typeface="Arial" panose="020B0604020202020204" pitchFamily="34" charset="0"/>
              <a:buChar char="•"/>
            </a:pPr>
            <a:r>
              <a:rPr lang="en-GB" sz="1400" dirty="0"/>
              <a:t>The GP Patient Survey (GPPS) is an </a:t>
            </a:r>
            <a:r>
              <a:rPr lang="en-GB" sz="1400" b="1" dirty="0">
                <a:solidFill>
                  <a:srgbClr val="005EB8"/>
                </a:solidFill>
              </a:rPr>
              <a:t>annual</a:t>
            </a:r>
            <a:r>
              <a:rPr lang="en-GB" sz="1400" dirty="0"/>
              <a:t> England-wide survey about </a:t>
            </a:r>
            <a:r>
              <a:rPr lang="en-GB" sz="1400" b="1" dirty="0">
                <a:solidFill>
                  <a:srgbClr val="005EB8"/>
                </a:solidFill>
              </a:rPr>
              <a:t>patients’ experiences of their GP practice</a:t>
            </a:r>
            <a:r>
              <a:rPr lang="en-GB" sz="1400" b="1" dirty="0"/>
              <a:t> </a:t>
            </a:r>
            <a:r>
              <a:rPr lang="en-GB" sz="1400" dirty="0"/>
              <a:t>and is administered by Ipsos on behalf of NHS England.</a:t>
            </a: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r>
              <a:rPr lang="en-GB" sz="1400" dirty="0"/>
              <a:t>The survey covers a range of topics including:</a:t>
            </a: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local GP services</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Making an appointment</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last appointment</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Overall experience</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COVID-19</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health</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When your GP practice is closed</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NHS Dentistry</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Some questions about you (including relevant protected characteristics and demographics)</a:t>
            </a:r>
          </a:p>
          <a:p>
            <a:pPr>
              <a:buClr>
                <a:srgbClr val="005EB8"/>
              </a:buClr>
              <a:buSzPct val="150000"/>
            </a:pPr>
            <a:endParaRPr lang="en-GB" sz="1400" dirty="0"/>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p:txBody>
      </p:sp>
      <p:sp>
        <p:nvSpPr>
          <p:cNvPr id="2" name="Rectangle 1">
            <a:extLst>
              <a:ext uri="{FF2B5EF4-FFF2-40B4-BE49-F238E27FC236}">
                <a16:creationId xmlns:a16="http://schemas.microsoft.com/office/drawing/2014/main" id="{4B2A11BC-CC6E-4334-AEFF-23E16B89AD33}"/>
              </a:ext>
            </a:extLst>
          </p:cNvPr>
          <p:cNvSpPr/>
          <p:nvPr/>
        </p:nvSpPr>
        <p:spPr>
          <a:xfrm>
            <a:off x="8150824" y="1095314"/>
            <a:ext cx="3620707" cy="4339650"/>
          </a:xfrm>
          <a:prstGeom prst="rect">
            <a:avLst/>
          </a:prstGeom>
        </p:spPr>
        <p:txBody>
          <a:bodyPr wrap="square">
            <a:spAutoFit/>
          </a:bodyPr>
          <a:lstStyle/>
          <a:p>
            <a:pPr marL="179388" lvl="1" indent="-179388">
              <a:buClr>
                <a:srgbClr val="005EB8"/>
              </a:buClr>
              <a:buSzPct val="150000"/>
              <a:buFont typeface="Arial" panose="020B0604020202020204" pitchFamily="34" charset="0"/>
              <a:buChar char="•"/>
            </a:pPr>
            <a:r>
              <a:rPr lang="en-GB" sz="1400" dirty="0"/>
              <a:t>The latest 2023 questionnaire including past versions, and the Technical Annex for further information about the survey can be found here: </a:t>
            </a:r>
            <a:r>
              <a:rPr lang="en-GB" sz="1400" dirty="0">
                <a:solidFill>
                  <a:srgbClr val="0563C1"/>
                </a:solidFill>
                <a:hlinkClick r:id="rId3">
                  <a:extLst>
                    <a:ext uri="{A12FA001-AC4F-418D-AE19-62706E023703}">
                      <ahyp:hlinkClr xmlns:ahyp="http://schemas.microsoft.com/office/drawing/2018/hyperlinkcolor" val="tx"/>
                    </a:ext>
                  </a:extLst>
                </a:hlinkClick>
              </a:rPr>
              <a:t>https://gp-patient.co.uk/surveysandreports</a:t>
            </a:r>
            <a:r>
              <a:rPr lang="en-GB" sz="1400" dirty="0"/>
              <a:t>. </a:t>
            </a:r>
          </a:p>
          <a:p>
            <a:pPr lvl="1">
              <a:spcBef>
                <a:spcPts val="200"/>
              </a:spcBef>
              <a:spcAft>
                <a:spcPts val="200"/>
              </a:spcAft>
              <a:buClr>
                <a:srgbClr val="005EB8"/>
              </a:buClr>
              <a:buSzPct val="150000"/>
            </a:pPr>
            <a:endParaRPr lang="en-GB" sz="1400" dirty="0"/>
          </a:p>
          <a:p>
            <a:pPr marL="179388" indent="-179388">
              <a:buClr>
                <a:srgbClr val="005EB8"/>
              </a:buClr>
              <a:buSzPct val="150000"/>
              <a:buFont typeface="Arial" panose="020B0604020202020204" pitchFamily="34" charset="0"/>
              <a:buChar char="•"/>
            </a:pPr>
            <a:r>
              <a:rPr lang="en-GB" sz="1400" dirty="0"/>
              <a:t>Survey considerations:</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Sample sizes at practice level are relatively small. </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The survey is conducted annually and provides a snapshot of patient experience at a given time.</a:t>
            </a: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r>
              <a:rPr lang="en-GB" sz="1400" dirty="0"/>
              <a:t>Data users are encouraged to use insight from GPPS as one element of evidence when considering patients' experiences of general practice in order to identify potential improvements and highlight best practice. </a:t>
            </a:r>
          </a:p>
        </p:txBody>
      </p:sp>
      <p:sp>
        <p:nvSpPr>
          <p:cNvPr id="4" name="Rectangle 3">
            <a:extLst>
              <a:ext uri="{FF2B5EF4-FFF2-40B4-BE49-F238E27FC236}">
                <a16:creationId xmlns:a16="http://schemas.microsoft.com/office/drawing/2014/main" id="{F7043735-FED5-4794-9E77-30772E0C0D24}"/>
              </a:ext>
            </a:extLst>
          </p:cNvPr>
          <p:cNvSpPr/>
          <p:nvPr/>
        </p:nvSpPr>
        <p:spPr>
          <a:xfrm>
            <a:off x="2436630" y="6134705"/>
            <a:ext cx="7817315" cy="307777"/>
          </a:xfrm>
          <a:prstGeom prst="rect">
            <a:avLst/>
          </a:prstGeom>
        </p:spPr>
        <p:txBody>
          <a:bodyPr wrap="square">
            <a:spAutoFit/>
          </a:bodyPr>
          <a:lstStyle/>
          <a:p>
            <a:pPr>
              <a:lnSpc>
                <a:spcPct val="100000"/>
              </a:lnSpc>
              <a:spcBef>
                <a:spcPts val="200"/>
              </a:spcBef>
              <a:spcAft>
                <a:spcPts val="200"/>
              </a:spcAft>
              <a:buClr>
                <a:srgbClr val="005EB8"/>
              </a:buClr>
              <a:buSzPct val="150000"/>
            </a:pPr>
            <a:r>
              <a:rPr lang="en-GB" sz="1400" b="1" dirty="0"/>
              <a:t>The next slide suggests ideas for how the data can be used to help to improve services. </a:t>
            </a:r>
          </a:p>
        </p:txBody>
      </p:sp>
    </p:spTree>
    <p:extLst>
      <p:ext uri="{BB962C8B-B14F-4D97-AF65-F5344CB8AC3E}">
        <p14:creationId xmlns:p14="http://schemas.microsoft.com/office/powerpoint/2010/main" val="13789194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hyp="http://schemas.microsoft.com/office/drawing/2018/hyperlinkcolor" xmlns:a16="http://schemas.microsoft.com/office/drawing/2014/main" xmlns:p188="http://schemas.microsoft.com/office/powerpoint/2018/8/main">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sz="3600" dirty="0"/>
              <a:t>How to use this data for improvement</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6</a:t>
            </a:fld>
            <a:r>
              <a:rPr lang="en-GB"/>
              <a:t>  </a:t>
            </a:r>
            <a:endParaRPr lang="en-GB" dirty="0"/>
          </a:p>
        </p:txBody>
      </p:sp>
      <p:sp>
        <p:nvSpPr>
          <p:cNvPr id="6" name="Rectangle 5">
            <a:extLst>
              <a:ext uri="{FF2B5EF4-FFF2-40B4-BE49-F238E27FC236}">
                <a16:creationId xmlns:a16="http://schemas.microsoft.com/office/drawing/2014/main" id="{F85E8AFF-8FCD-4FE2-893D-182CA0CA46F2}"/>
              </a:ext>
            </a:extLst>
          </p:cNvPr>
          <p:cNvSpPr/>
          <p:nvPr/>
        </p:nvSpPr>
        <p:spPr>
          <a:xfrm>
            <a:off x="338358" y="1228989"/>
            <a:ext cx="11515284" cy="4201150"/>
          </a:xfrm>
          <a:prstGeom prst="rect">
            <a:avLst/>
          </a:prstGeom>
        </p:spPr>
        <p:txBody>
          <a:bodyPr wrap="square">
            <a:spAutoFit/>
          </a:bodyPr>
          <a:lstStyle/>
          <a:p>
            <a:r>
              <a:rPr lang="en-GB" dirty="0"/>
              <a:t>The data in this slide pack can be used and interpreted to help to improve GP services, in the following ways:</a:t>
            </a:r>
          </a:p>
          <a:p>
            <a:endParaRPr lang="en-GB" dirty="0"/>
          </a:p>
          <a:p>
            <a:pPr marL="285750" indent="-285750">
              <a:spcAft>
                <a:spcPts val="600"/>
              </a:spcAft>
              <a:buClr>
                <a:srgbClr val="005EB8"/>
              </a:buClr>
              <a:buFont typeface="Arial" panose="020B0604020202020204" pitchFamily="34" charset="0"/>
              <a:buChar char="•"/>
            </a:pPr>
            <a:r>
              <a:rPr lang="en-GB" b="1" dirty="0">
                <a:solidFill>
                  <a:srgbClr val="005EB8"/>
                </a:solidFill>
              </a:rPr>
              <a:t>Comparison of an ICS against the national result</a:t>
            </a:r>
            <a:r>
              <a:rPr lang="en-GB" dirty="0"/>
              <a:t>: this allows benchmarking of the results to identify whether the ICS is performing well, poorly, or in line with the national picture. The ICS may wish to focus on areas where it compares less favourably.</a:t>
            </a:r>
          </a:p>
          <a:p>
            <a:pPr marL="285750" indent="-285750">
              <a:spcAft>
                <a:spcPts val="600"/>
              </a:spcAft>
              <a:buClr>
                <a:srgbClr val="005EB8"/>
              </a:buClr>
              <a:buFont typeface="Arial" panose="020B0604020202020204" pitchFamily="34" charset="0"/>
              <a:buChar char="•"/>
            </a:pPr>
            <a:r>
              <a:rPr lang="en-GB" b="1" dirty="0">
                <a:solidFill>
                  <a:srgbClr val="005EB8"/>
                </a:solidFill>
              </a:rPr>
              <a:t>Analysing trends in an ICS’s results over time</a:t>
            </a:r>
            <a:r>
              <a:rPr lang="en-GB" dirty="0"/>
              <a:t>: this provides a sense of the direction of the ICS’s performance. The ICS may wish to focus on areas which have seen a decline in results over time.</a:t>
            </a:r>
          </a:p>
          <a:p>
            <a:pPr marL="285750" indent="-285750">
              <a:spcAft>
                <a:spcPts val="600"/>
              </a:spcAft>
              <a:buClr>
                <a:srgbClr val="005EB8"/>
              </a:buClr>
              <a:buFont typeface="Arial" panose="020B0604020202020204" pitchFamily="34" charset="0"/>
              <a:buChar char="•"/>
            </a:pPr>
            <a:r>
              <a:rPr lang="en-GB" b="1" dirty="0">
                <a:solidFill>
                  <a:srgbClr val="005EB8"/>
                </a:solidFill>
              </a:rPr>
              <a:t>Comparison of PCN’s results within an ICS area</a:t>
            </a:r>
            <a:r>
              <a:rPr lang="en-GB" dirty="0"/>
              <a:t>: this can identify PCNs in an area that seem to be over-performing or under-performing compared with others. The ICS may wish to work with individual PCNs: those that are performing particularly well may be able to highlight best practice, while those performing less well may be able to improve their performance.</a:t>
            </a:r>
          </a:p>
          <a:p>
            <a:pPr marL="285750" indent="-285750">
              <a:buFont typeface="Arial" panose="020B0604020202020204" pitchFamily="34" charset="0"/>
              <a:buChar char="•"/>
            </a:pPr>
            <a:endParaRPr lang="en-GB" dirty="0"/>
          </a:p>
          <a:p>
            <a:r>
              <a:rPr lang="en-GB" dirty="0"/>
              <a:t>An interactive dashboard providing more detail at PCN level can be found here: </a:t>
            </a:r>
            <a:r>
              <a:rPr lang="en-GB" dirty="0">
                <a:hlinkClick r:id="rId3"/>
              </a:rPr>
              <a:t>https://www.gp-patient.co.uk/pcn-dashboard</a:t>
            </a:r>
            <a:r>
              <a:rPr lang="en-GB" dirty="0"/>
              <a:t>.</a:t>
            </a:r>
          </a:p>
        </p:txBody>
      </p:sp>
      <p:sp>
        <p:nvSpPr>
          <p:cNvPr id="8" name="Rectangle 7">
            <a:extLst>
              <a:ext uri="{FF2B5EF4-FFF2-40B4-BE49-F238E27FC236}">
                <a16:creationId xmlns:a16="http://schemas.microsoft.com/office/drawing/2014/main" id="{8A8F709B-28B3-4444-8888-E285AA29C7C3}"/>
              </a:ext>
            </a:extLst>
          </p:cNvPr>
          <p:cNvSpPr/>
          <p:nvPr/>
        </p:nvSpPr>
        <p:spPr>
          <a:xfrm>
            <a:off x="449999" y="5441072"/>
            <a:ext cx="11007488" cy="738664"/>
          </a:xfrm>
          <a:prstGeom prst="rect">
            <a:avLst/>
          </a:prstGeom>
        </p:spPr>
        <p:txBody>
          <a:bodyPr wrap="square">
            <a:spAutoFit/>
          </a:bodyPr>
          <a:lstStyle/>
          <a:p>
            <a:pPr>
              <a:lnSpc>
                <a:spcPct val="100000"/>
              </a:lnSpc>
              <a:spcBef>
                <a:spcPts val="200"/>
              </a:spcBef>
              <a:spcAft>
                <a:spcPts val="200"/>
              </a:spcAft>
              <a:buClr>
                <a:srgbClr val="005EB8"/>
              </a:buClr>
              <a:buSzPct val="150000"/>
            </a:pPr>
            <a:r>
              <a:rPr lang="en-GB" sz="1400" dirty="0"/>
              <a:t>Please note PCNs have been aligned to the ICS based on the Lead Sub ICB Location identified by the NHS Digital </a:t>
            </a:r>
            <a:r>
              <a:rPr lang="en-GB" sz="1400" dirty="0" err="1"/>
              <a:t>ePCN</a:t>
            </a:r>
            <a:r>
              <a:rPr lang="en-GB" sz="1400" dirty="0"/>
              <a:t> mapping file, accessed via the NHS Digital organisation data service. There were a very small number of PCNs which crossed ICS boundaries – if this is the case, this will be noted below.</a:t>
            </a:r>
          </a:p>
        </p:txBody>
      </p:sp>
    </p:spTree>
    <p:extLst>
      <p:ext uri="{BB962C8B-B14F-4D97-AF65-F5344CB8AC3E}">
        <p14:creationId xmlns:p14="http://schemas.microsoft.com/office/powerpoint/2010/main" val="31249532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p188="http://schemas.microsoft.com/office/powerpoint/2018/8/main" xmlns:a16="http://schemas.microsoft.com/office/drawing/2014/main">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sz="3600" dirty="0"/>
              <a:t>Interpreting the results</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7</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349913" y="1012054"/>
            <a:ext cx="11492173" cy="5632099"/>
          </a:xfrm>
          <a:prstGeom prst="rect">
            <a:avLst/>
          </a:prstGeom>
        </p:spPr>
        <p:txBody>
          <a:bodyPr lIns="0" tIns="0" rIns="0" bIns="0" numCol="3" spcCol="18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400" dirty="0"/>
              <a:t>The number of participants answering each question (the unweighted base) is stated for each question. </a:t>
            </a:r>
          </a:p>
          <a:p>
            <a:pPr marL="285750" indent="-285750">
              <a:lnSpc>
                <a:spcPct val="100000"/>
              </a:lnSpc>
              <a:buClr>
                <a:srgbClr val="005EB8"/>
              </a:buClr>
              <a:buSzPct val="150000"/>
              <a:buFont typeface="Arial" panose="020B0604020202020204" pitchFamily="34" charset="0"/>
              <a:buChar char="•"/>
            </a:pPr>
            <a:r>
              <a:rPr lang="en-GB" sz="1400" dirty="0"/>
              <a:t>All comparisons are indicative only. Differences may not be statistically significant. </a:t>
            </a:r>
          </a:p>
          <a:p>
            <a:pPr marL="285750" indent="-285750">
              <a:lnSpc>
                <a:spcPct val="100000"/>
              </a:lnSpc>
              <a:buClr>
                <a:srgbClr val="005EB8"/>
              </a:buClr>
              <a:buSzPct val="150000"/>
              <a:buFont typeface="Arial" panose="020B0604020202020204" pitchFamily="34" charset="0"/>
              <a:buChar char="•"/>
            </a:pPr>
            <a:r>
              <a:rPr lang="en-GB" sz="1400" dirty="0"/>
              <a:t>For guidance on statistical reliability, or for details of where you can get more information about the survey, please refer to the end of this slide pack.</a:t>
            </a:r>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r>
              <a:rPr lang="en-GB" sz="1400" dirty="0"/>
              <a:t>Note on the presentation of the data:</a:t>
            </a:r>
          </a:p>
          <a:p>
            <a:pPr marL="552450" lvl="1" indent="-285750">
              <a:lnSpc>
                <a:spcPct val="100000"/>
              </a:lnSpc>
              <a:buClr>
                <a:srgbClr val="005EB8"/>
              </a:buClr>
              <a:buSzPct val="150000"/>
              <a:buFont typeface="Arial" panose="020B0604020202020204" pitchFamily="34" charset="0"/>
              <a:buChar char="•"/>
            </a:pPr>
            <a:r>
              <a:rPr lang="en-GB" sz="1400" dirty="0"/>
              <a:t>A * represents a percentage greater than 0% but less than 0.5%</a:t>
            </a:r>
          </a:p>
          <a:p>
            <a:pPr marL="552450" lvl="1" indent="-285750">
              <a:lnSpc>
                <a:spcPct val="100000"/>
              </a:lnSpc>
              <a:buClr>
                <a:srgbClr val="005EB8"/>
              </a:buClr>
              <a:buSzPct val="150000"/>
              <a:buFont typeface="Arial" panose="020B0604020202020204" pitchFamily="34" charset="0"/>
              <a:buChar char="•"/>
            </a:pPr>
            <a:r>
              <a:rPr lang="en-GB" sz="1400" dirty="0"/>
              <a:t>There are cases where percentages for each of the different responses to a question do not add to the combined percentage totals (e.g. ‘Very good’ and ‘Fairly good’, compared with the combined total ‘Good’), or where results do not sum to 100%. This may be due to computer rounding, the rounding of weighted data, or where questions allow for multiple responses.</a:t>
            </a:r>
          </a:p>
          <a:p>
            <a:pPr marL="552450" lvl="1" indent="-285750">
              <a:lnSpc>
                <a:spcPct val="100000"/>
              </a:lnSpc>
              <a:buClr>
                <a:srgbClr val="005EB8"/>
              </a:buClr>
              <a:buSzPct val="150000"/>
              <a:buFont typeface="Arial" panose="020B0604020202020204" pitchFamily="34" charset="0"/>
              <a:buChar char="•"/>
            </a:pPr>
            <a:r>
              <a:rPr lang="en-GB" sz="1400" dirty="0"/>
              <a:t>In cases where fewer than 10 patients have answered a question, the data have been suppressed and results will not appear within the charts. This is to prevent individuals and their responses being identifiable in the data.</a:t>
            </a:r>
          </a:p>
          <a:p>
            <a:pPr marL="552450" lvl="1" indent="-285750">
              <a:lnSpc>
                <a:spcPct val="100000"/>
              </a:lnSpc>
              <a:buClr>
                <a:srgbClr val="005EB8"/>
              </a:buClr>
              <a:buSzPct val="150000"/>
              <a:buFont typeface="Arial" panose="020B0604020202020204" pitchFamily="34" charset="0"/>
              <a:buChar char="•"/>
            </a:pPr>
            <a:r>
              <a:rPr lang="en-GB" sz="1400" dirty="0"/>
              <a:t>Please note on pie charts where the results are 2% or less, these labels are not shown. Hovering over the segment on the pie chart will show the percentage.</a:t>
            </a:r>
          </a:p>
          <a:p>
            <a:pPr marL="285750" indent="-285750">
              <a:lnSpc>
                <a:spcPct val="100000"/>
              </a:lnSpc>
              <a:buClr>
                <a:srgbClr val="005EB8"/>
              </a:buClr>
              <a:buSzPct val="150000"/>
              <a:buFont typeface="Arial" panose="020B0604020202020204" pitchFamily="34" charset="0"/>
              <a:buChar char="•"/>
            </a:pPr>
            <a:r>
              <a:rPr lang="en-GB" sz="1400" dirty="0"/>
              <a:t>Trends:</a:t>
            </a:r>
          </a:p>
          <a:p>
            <a:pPr marL="552450" lvl="1" indent="-285750">
              <a:lnSpc>
                <a:spcPct val="100000"/>
              </a:lnSpc>
              <a:buClr>
                <a:srgbClr val="005EB8"/>
              </a:buClr>
              <a:buSzPct val="150000"/>
              <a:buFont typeface="Arial" panose="020B0604020202020204" pitchFamily="34" charset="0"/>
              <a:buChar char="•"/>
            </a:pPr>
            <a:r>
              <a:rPr lang="en-GB" sz="1400" dirty="0"/>
              <a:t>2023: refers to the 2023 survey (fieldwork 3 January to 3 April) </a:t>
            </a:r>
          </a:p>
          <a:p>
            <a:pPr marL="552450" lvl="1" indent="-285750">
              <a:lnSpc>
                <a:spcPct val="100000"/>
              </a:lnSpc>
              <a:buClr>
                <a:srgbClr val="005EB8"/>
              </a:buClr>
              <a:buSzPct val="150000"/>
              <a:buFont typeface="Arial" panose="020B0604020202020204" pitchFamily="34" charset="0"/>
              <a:buChar char="•"/>
            </a:pPr>
            <a:r>
              <a:rPr lang="en-GB" sz="1400" dirty="0"/>
              <a:t>2022: refers to the 2022 survey (fieldwork 10 January to 11 April) </a:t>
            </a:r>
          </a:p>
          <a:p>
            <a:pPr marL="552450" lvl="1" indent="-285750">
              <a:lnSpc>
                <a:spcPct val="100000"/>
              </a:lnSpc>
              <a:buClr>
                <a:srgbClr val="005EB8"/>
              </a:buClr>
              <a:buSzPct val="150000"/>
              <a:buFont typeface="Arial" panose="020B0604020202020204" pitchFamily="34" charset="0"/>
              <a:buChar char="•"/>
            </a:pPr>
            <a:r>
              <a:rPr lang="en-GB" sz="1400" dirty="0"/>
              <a:t>2021: refers to the 2021 survey (fieldwork 4 January to 6 April) </a:t>
            </a:r>
          </a:p>
          <a:p>
            <a:pPr marL="552450" lvl="1" indent="-285750">
              <a:lnSpc>
                <a:spcPct val="100000"/>
              </a:lnSpc>
              <a:buClr>
                <a:srgbClr val="005EB8"/>
              </a:buClr>
              <a:buSzPct val="150000"/>
              <a:buFont typeface="Arial" panose="020B0604020202020204" pitchFamily="34" charset="0"/>
              <a:buChar char="•"/>
            </a:pPr>
            <a:r>
              <a:rPr lang="en-GB" sz="1400" dirty="0"/>
              <a:t>2020: refers to the 2020 survey (fieldwork 2 January to 6 April) </a:t>
            </a:r>
          </a:p>
          <a:p>
            <a:pPr marL="285750" indent="-285750">
              <a:lnSpc>
                <a:spcPct val="100000"/>
              </a:lnSpc>
              <a:buClr>
                <a:srgbClr val="005EB8"/>
              </a:buClr>
              <a:buSzPct val="150000"/>
              <a:buFont typeface="Arial" panose="020B0604020202020204" pitchFamily="34" charset="0"/>
              <a:buChar char="•"/>
            </a:pPr>
            <a:r>
              <a:rPr lang="en-GB" sz="1400" dirty="0"/>
              <a:t>Where available, ICS trends start from the 2020 survey. When looking at the results over time, please bear in mind that ICSs have developed as organisations during this period, including some boundary changes.</a:t>
            </a:r>
          </a:p>
          <a:p>
            <a:pPr marL="285750" indent="-285750">
              <a:lnSpc>
                <a:spcPct val="100000"/>
              </a:lnSpc>
              <a:buClr>
                <a:srgbClr val="005EB8"/>
              </a:buClr>
              <a:buSzPct val="150000"/>
              <a:buFont typeface="Arial" panose="020B0604020202020204" pitchFamily="34" charset="0"/>
              <a:buChar char="•"/>
            </a:pPr>
            <a:r>
              <a:rPr lang="en-GB" sz="1400" dirty="0"/>
              <a:t>For further information on using the data please refer to the end of this slide pack.</a:t>
            </a:r>
          </a:p>
          <a:p>
            <a:pPr marL="285750" indent="-285750">
              <a:lnSpc>
                <a:spcPct val="100000"/>
              </a:lnSpc>
              <a:buClr>
                <a:srgbClr val="597EB3"/>
              </a:buClr>
              <a:buSzPct val="150000"/>
              <a:buFont typeface="Arial" panose="020B0604020202020204" pitchFamily="34" charset="0"/>
              <a:buChar char="•"/>
            </a:pPr>
            <a:endParaRPr lang="en-GB" sz="1400" dirty="0"/>
          </a:p>
          <a:p>
            <a:pPr marL="285750" indent="-285750">
              <a:lnSpc>
                <a:spcPct val="100000"/>
              </a:lnSpc>
              <a:buClr>
                <a:srgbClr val="597EB3"/>
              </a:buClr>
              <a:buSzPct val="150000"/>
              <a:buFont typeface="Arial" panose="020B0604020202020204" pitchFamily="34" charset="0"/>
              <a:buChar char="•"/>
            </a:pPr>
            <a:endParaRPr lang="en-GB" sz="1400" dirty="0"/>
          </a:p>
          <a:p>
            <a:pPr marL="179388" indent="-179388">
              <a:lnSpc>
                <a:spcPct val="100000"/>
              </a:lnSpc>
              <a:buClr>
                <a:srgbClr val="597EB3"/>
              </a:buClr>
              <a:buSzPct val="150000"/>
              <a:buFont typeface="Arial" panose="020B0604020202020204" pitchFamily="34" charset="0"/>
              <a:buChar char="•"/>
            </a:pPr>
            <a:endParaRPr lang="en-GB" sz="1400" dirty="0"/>
          </a:p>
        </p:txBody>
      </p:sp>
    </p:spTree>
    <p:extLst>
      <p:ext uri="{BB962C8B-B14F-4D97-AF65-F5344CB8AC3E}">
        <p14:creationId xmlns:p14="http://schemas.microsoft.com/office/powerpoint/2010/main" val="4054553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DB02878-16A7-4335-AA0A-50E7FF40FA6B}"/>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411A78C-6F23-4F55-AD6D-02B6E3D4C44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8629832" cy="2492990"/>
          </a:xfrm>
        </p:spPr>
        <p:txBody>
          <a:bodyPr/>
          <a:lstStyle/>
          <a:p>
            <a:r>
              <a:rPr lang="en-GB" dirty="0"/>
              <a:t>Overall experience of GP practice</a:t>
            </a:r>
          </a:p>
        </p:txBody>
      </p:sp>
      <p:sp>
        <p:nvSpPr>
          <p:cNvPr id="29" name="Espace réservé du pied de page 4">
            <a:extLst>
              <a:ext uri="{FF2B5EF4-FFF2-40B4-BE49-F238E27FC236}">
                <a16:creationId xmlns:a16="http://schemas.microsoft.com/office/drawing/2014/main" id="{F925B5C7-AE82-48AC-814F-4A8A5A82D7DA}"/>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9" name="Ipsos logo">
            <a:extLst>
              <a:ext uri="{FF2B5EF4-FFF2-40B4-BE49-F238E27FC236}">
                <a16:creationId xmlns:a16="http://schemas.microsoft.com/office/drawing/2014/main" id="{B6D90427-C094-440B-B52F-E793D3BF652F}"/>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6879364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9</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Overall experience of GP practice</a:t>
            </a:r>
            <a:endParaRPr lang="en-GB" sz="2800"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cxnSp>
        <p:nvCxnSpPr>
          <p:cNvPr id="66" name="Straight Connector 65">
            <a:extLst>
              <a:ext uri="{FF2B5EF4-FFF2-40B4-BE49-F238E27FC236}">
                <a16:creationId xmlns:a16="http://schemas.microsoft.com/office/drawing/2014/main" id="{698688C3-243C-485B-8E0D-015E582BFFDA}"/>
              </a:ext>
            </a:extLst>
          </p:cNvPr>
          <p:cNvCxnSpPr>
            <a:cxnSpLocks/>
          </p:cNvCxnSpPr>
          <p:nvPr/>
        </p:nvCxnSpPr>
        <p:spPr>
          <a:xfrm>
            <a:off x="4106721" y="1717550"/>
            <a:ext cx="0" cy="3675981"/>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a:cxnSpLocks/>
          </p:cNvCxnSpPr>
          <p:nvPr/>
        </p:nvCxnSpPr>
        <p:spPr>
          <a:xfrm>
            <a:off x="8074025" y="1717550"/>
            <a:ext cx="0" cy="3664935"/>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80790" y="5754609"/>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64493" y="2579466"/>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86943" y="257946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eb3f597a99284b83">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821104839"/>
              </p:ext>
            </p:extLst>
          </p:nvPr>
        </p:nvGraphicFramePr>
        <p:xfrm>
          <a:off x="8397282" y="3005997"/>
          <a:ext cx="1428750" cy="1476000"/>
        </p:xfrm>
        <a:graphic>
          <a:graphicData uri="http://schemas.openxmlformats.org/drawingml/2006/table">
            <a:tbl>
              <a:tblPr firstRow="1" bandRow="1">
                <a:tableStyleId>{5C22544A-7EE6-4342-B048-85BDC9FD1C3A}</a:tableStyleId>
              </a:tblPr>
              <a:tblGrid>
                <a:gridCol w="714375">
                  <a:extLst>
                    <a:ext uri="{9D8B030D-6E8A-4147-A177-3AD203B41FA5}">
                      <a16:colId xmlns:a16="http://schemas.microsoft.com/office/drawing/2014/main" val="2098080960"/>
                    </a:ext>
                  </a:extLst>
                </a:gridCol>
                <a:gridCol w="71437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748b4100ab76fd93">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05557459"/>
              </p:ext>
            </p:extLst>
          </p:nvPr>
        </p:nvGraphicFramePr>
        <p:xfrm>
          <a:off x="10315575" y="3005997"/>
          <a:ext cx="1428750" cy="1476000"/>
        </p:xfrm>
        <a:graphic>
          <a:graphicData uri="http://schemas.openxmlformats.org/drawingml/2006/table">
            <a:tbl>
              <a:tblPr firstRow="1" bandRow="1">
                <a:tableStyleId>{5C22544A-7EE6-4342-B048-85BDC9FD1C3A}</a:tableStyleId>
              </a:tblPr>
              <a:tblGrid>
                <a:gridCol w="714375">
                  <a:extLst>
                    <a:ext uri="{9D8B030D-6E8A-4147-A177-3AD203B41FA5}">
                      <a16:colId xmlns:a16="http://schemas.microsoft.com/office/drawing/2014/main" val="2098080960"/>
                    </a:ext>
                  </a:extLst>
                </a:gridCol>
                <a:gridCol w="71437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7" name="Ipsos Ribbon Rules" hidden="1">
            <a:extLst>
              <a:ext uri="{FF2B5EF4-FFF2-40B4-BE49-F238E27FC236}">
                <a16:creationId xmlns:a16="http://schemas.microsoft.com/office/drawing/2014/main" id="{2520A5D5-5460-4E13-82D7-37F4D7EC4A7E}"/>
              </a:ext>
            </a:extLst>
          </p:cNvPr>
          <p:cNvGraphicFramePr/>
          <p:nvPr>
            <p:extLst>
              <p:ext uri="{D42A27DB-BD31-4B8C-83A1-F6EECF244321}">
                <p14:modId xmlns:p14="http://schemas.microsoft.com/office/powerpoint/2010/main" val="151717626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5"/>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35413" y="4826149"/>
            <a:ext cx="3471703" cy="1499651"/>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35413" y="4896826"/>
            <a:ext cx="3471701" cy="246832"/>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 </a:t>
            </a:r>
          </a:p>
        </p:txBody>
      </p:sp>
      <p:graphicFrame>
        <p:nvGraphicFramePr>
          <p:cNvPr id="59" name="D_6c26da99fc0693f7">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742279597"/>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0" name="D_a96adf8cf4b58ff7">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4235687825"/>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61" name="D_e74d42a786898ff7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397299165"/>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64%</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91%</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803a51473d8193f7_CalcTable">
            <a:extLst>
              <a:ext uri="{FF2B5EF4-FFF2-40B4-BE49-F238E27FC236}">
                <a16:creationId xmlns:a16="http://schemas.microsoft.com/office/drawing/2014/main" id="{87EDCA97-DC4D-44A6-8E5A-13830A14CDF4}"/>
              </a:ext>
            </a:extLst>
          </p:cNvPr>
          <p:cNvGraphicFramePr>
            <a:graphicFrameLocks noGrp="1"/>
          </p:cNvGraphicFramePr>
          <p:nvPr>
            <p:extLst>
              <p:ext uri="{D42A27DB-BD31-4B8C-83A1-F6EECF244321}">
                <p14:modId xmlns:p14="http://schemas.microsoft.com/office/powerpoint/2010/main" val="1311231968"/>
              </p:ext>
            </p:extLst>
          </p:nvPr>
        </p:nvGraphicFramePr>
        <p:xfrm>
          <a:off x="399422" y="5881248"/>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National (749,020); ICS 2023 (6,900); ICS 2022 (6,634); ICS 2021 (7,702); ICS 2020 (6,955); PCN bases range from 221 to 899</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803a51473d8193f7" hidden="1">
            <a:extLst>
              <a:ext uri="{FF2B5EF4-FFF2-40B4-BE49-F238E27FC236}">
                <a16:creationId xmlns:a16="http://schemas.microsoft.com/office/drawing/2014/main" id="{9BEBF381-8651-496E-A5FE-FB3E165D16DA}"/>
              </a:ext>
            </a:extLst>
          </p:cNvPr>
          <p:cNvGraphicFramePr/>
          <p:nvPr>
            <p:extLst>
              <p:ext uri="{D42A27DB-BD31-4B8C-83A1-F6EECF244321}">
                <p14:modId xmlns:p14="http://schemas.microsoft.com/office/powerpoint/2010/main" val="2880605423"/>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2" name="D_e74d42a786898ff7" hidden="1">
            <a:extLst>
              <a:ext uri="{FF2B5EF4-FFF2-40B4-BE49-F238E27FC236}">
                <a16:creationId xmlns:a16="http://schemas.microsoft.com/office/drawing/2014/main" id="{DB2E641D-7B14-4902-98FF-9C421FD8014A}"/>
              </a:ext>
            </a:extLst>
          </p:cNvPr>
          <p:cNvGraphicFramePr/>
          <p:nvPr>
            <p:extLst>
              <p:ext uri="{D42A27DB-BD31-4B8C-83A1-F6EECF244321}">
                <p14:modId xmlns:p14="http://schemas.microsoft.com/office/powerpoint/2010/main" val="1983939058"/>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A1165EB0-D036-4C66-8483-88CD5C6E7606}"/>
              </a:ext>
            </a:extLst>
          </p:cNvPr>
          <p:cNvSpPr txBox="1"/>
          <p:nvPr/>
        </p:nvSpPr>
        <p:spPr>
          <a:xfrm>
            <a:off x="589415" y="1827053"/>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5BA694AC-8898-4442-B0EE-957A02E5C0A3}"/>
              </a:ext>
            </a:extLst>
          </p:cNvPr>
          <p:cNvSpPr txBox="1"/>
          <p:nvPr/>
        </p:nvSpPr>
        <p:spPr>
          <a:xfrm>
            <a:off x="4335413" y="1827053"/>
            <a:ext cx="2937397" cy="246221"/>
          </a:xfrm>
          <a:prstGeom prst="rect">
            <a:avLst/>
          </a:prstGeom>
          <a:noFill/>
        </p:spPr>
        <p:txBody>
          <a:bodyPr wrap="square" lIns="0" tIns="0" rIns="0" bIns="0" rtlCol="0">
            <a:spAutoFit/>
          </a:bodyPr>
          <a:lstStyle/>
          <a:p>
            <a:r>
              <a:rPr lang="en-GB" sz="1600" b="1" dirty="0"/>
              <a:t>ICS result over time</a:t>
            </a:r>
            <a:endParaRPr lang="en-GB" sz="1600" dirty="0"/>
          </a:p>
        </p:txBody>
      </p:sp>
      <p:sp>
        <p:nvSpPr>
          <p:cNvPr id="36" name="TextBox 35">
            <a:extLst>
              <a:ext uri="{FF2B5EF4-FFF2-40B4-BE49-F238E27FC236}">
                <a16:creationId xmlns:a16="http://schemas.microsoft.com/office/drawing/2014/main" id="{0F0F529F-07C9-46F6-9B6F-B93258978B90}"/>
              </a:ext>
            </a:extLst>
          </p:cNvPr>
          <p:cNvSpPr txBox="1"/>
          <p:nvPr/>
        </p:nvSpPr>
        <p:spPr>
          <a:xfrm>
            <a:off x="8340935" y="1827053"/>
            <a:ext cx="3541712"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graphicFrame>
        <p:nvGraphicFramePr>
          <p:cNvPr id="38" name="D_6c15ea3187aac2e6">
            <a:extLst>
              <a:ext uri="{FF2B5EF4-FFF2-40B4-BE49-F238E27FC236}">
                <a16:creationId xmlns:a16="http://schemas.microsoft.com/office/drawing/2014/main" id="{D3F3FBC6-36D0-4806-9307-141983D1355A}"/>
              </a:ext>
            </a:extLst>
          </p:cNvPr>
          <p:cNvGraphicFramePr/>
          <p:nvPr>
            <p:extLst>
              <p:ext uri="{D42A27DB-BD31-4B8C-83A1-F6EECF244321}">
                <p14:modId xmlns:p14="http://schemas.microsoft.com/office/powerpoint/2010/main" val="2478403346"/>
              </p:ext>
            </p:extLst>
          </p:nvPr>
        </p:nvGraphicFramePr>
        <p:xfrm>
          <a:off x="4316395" y="2264615"/>
          <a:ext cx="3471702" cy="2440827"/>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9" name="D_996f72b3f08266c7">
            <a:extLst>
              <a:ext uri="{FF2B5EF4-FFF2-40B4-BE49-F238E27FC236}">
                <a16:creationId xmlns:a16="http://schemas.microsoft.com/office/drawing/2014/main" id="{68D1F1AC-276A-4033-8016-ACF5CA8D6142}"/>
              </a:ext>
            </a:extLst>
          </p:cNvPr>
          <p:cNvGraphicFramePr/>
          <p:nvPr>
            <p:extLst>
              <p:ext uri="{D42A27DB-BD31-4B8C-83A1-F6EECF244321}">
                <p14:modId xmlns:p14="http://schemas.microsoft.com/office/powerpoint/2010/main" val="959566088"/>
              </p:ext>
            </p:extLst>
          </p:nvPr>
        </p:nvGraphicFramePr>
        <p:xfrm>
          <a:off x="4526587" y="2362355"/>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8" name="D_80213f60675b165d">
            <a:extLst>
              <a:ext uri="{FF2B5EF4-FFF2-40B4-BE49-F238E27FC236}">
                <a16:creationId xmlns:a16="http://schemas.microsoft.com/office/drawing/2014/main" id="{C8B4D5D2-B93C-4F70-BA65-A23B91F22D33}"/>
              </a:ext>
            </a:extLst>
          </p:cNvPr>
          <p:cNvGraphicFramePr>
            <a:graphicFrameLocks/>
          </p:cNvGraphicFramePr>
          <p:nvPr>
            <p:extLst>
              <p:ext uri="{D42A27DB-BD31-4B8C-83A1-F6EECF244321}">
                <p14:modId xmlns:p14="http://schemas.microsoft.com/office/powerpoint/2010/main" val="1368872599"/>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0" name="Rectangle 29">
            <a:extLst>
              <a:ext uri="{FF2B5EF4-FFF2-40B4-BE49-F238E27FC236}">
                <a16:creationId xmlns:a16="http://schemas.microsoft.com/office/drawing/2014/main" id="{997CB80C-A13C-4566-AF5E-062AC293793A}"/>
              </a:ext>
            </a:extLst>
          </p:cNvPr>
          <p:cNvSpPr/>
          <p:nvPr/>
        </p:nvSpPr>
        <p:spPr>
          <a:xfrm>
            <a:off x="9334069" y="5714987"/>
            <a:ext cx="2305747" cy="461665"/>
          </a:xfrm>
          <a:prstGeom prst="rect">
            <a:avLst/>
          </a:prstGeom>
        </p:spPr>
        <p:txBody>
          <a:bodyPr wrap="square">
            <a:spAutoFit/>
          </a:bodyPr>
          <a:lstStyle/>
          <a:p>
            <a:pPr lvl="0" algn="just"/>
            <a:r>
              <a:rPr lang="en-GB" sz="800" dirty="0"/>
              <a:t>%Good = %Very good + %Fairly good</a:t>
            </a:r>
          </a:p>
          <a:p>
            <a:pPr lvl="0" algn="just"/>
            <a:r>
              <a:rPr lang="en-GB" sz="800" dirty="0"/>
              <a:t>%Poor = %Very poor’ + %Fairly poor</a:t>
            </a:r>
            <a:endParaRPr lang="en-GB" sz="1800" dirty="0"/>
          </a:p>
          <a:p>
            <a:pPr algn="just"/>
            <a:endParaRPr lang="en-GB" sz="800" dirty="0">
              <a:latin typeface="+mn-lt"/>
            </a:endParaRPr>
          </a:p>
        </p:txBody>
      </p:sp>
      <p:sp>
        <p:nvSpPr>
          <p:cNvPr id="3" name="TextBox 2">
            <a:extLst>
              <a:ext uri="{FF2B5EF4-FFF2-40B4-BE49-F238E27FC236}">
                <a16:creationId xmlns:a16="http://schemas.microsoft.com/office/drawing/2014/main" id="{2B243A28-664E-A09C-26BD-827142CD1809}"/>
              </a:ext>
            </a:extLst>
          </p:cNvPr>
          <p:cNvSpPr txBox="1"/>
          <p:nvPr/>
        </p:nvSpPr>
        <p:spPr>
          <a:xfrm>
            <a:off x="304805" y="740299"/>
            <a:ext cx="11577842" cy="338554"/>
          </a:xfrm>
          <a:prstGeom prst="rect">
            <a:avLst/>
          </a:prstGeom>
          <a:noFill/>
        </p:spPr>
        <p:txBody>
          <a:bodyPr wrap="square">
            <a:spAutoFit/>
          </a:bodyPr>
          <a:lstStyle/>
          <a:p>
            <a:r>
              <a:rPr lang="en-GB" sz="1600" b="0" dirty="0"/>
              <a:t>CORNWALL AND ISLES OF SCILLY ICS</a:t>
            </a:r>
            <a:endParaRPr lang="en-GB" sz="1600" dirty="0"/>
          </a:p>
        </p:txBody>
      </p:sp>
    </p:spTree>
    <p:extLst>
      <p:ext uri="{BB962C8B-B14F-4D97-AF65-F5344CB8AC3E}">
        <p14:creationId xmlns:p14="http://schemas.microsoft.com/office/powerpoint/2010/main" val="6631432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D_c7719aebe0e7e481">
            <a:extLst>
              <a:ext uri="{FF2B5EF4-FFF2-40B4-BE49-F238E27FC236}">
                <a16:creationId xmlns:a16="http://schemas.microsoft.com/office/drawing/2014/main" id="{F712C5F4-65D6-51DA-9454-A07EE74BAFB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06023" y="1786403"/>
            <a:ext cx="4380953" cy="4285715"/>
          </a:xfrm>
          <a:prstGeom prst="rect">
            <a:avLst/>
          </a:prstGeom>
          <a:noFill/>
          <a:extLst>
            <a:ext uri="{909E8E84-426E-40DD-AFC4-6F175D3DCCD1}">
              <a14:hiddenFill xmlns:a14="http://schemas.microsoft.com/office/drawing/2010/main">
                <a:solidFill>
                  <a:srgbClr val="FFFFFF"/>
                </a:solidFill>
              </a14:hiddenFill>
            </a:ext>
          </a:extLst>
        </p:spPr>
      </p:pic>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10</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50000" y="141160"/>
            <a:ext cx="9341700" cy="775597"/>
          </a:xfrm>
        </p:spPr>
        <p:txBody>
          <a:bodyPr/>
          <a:lstStyle/>
          <a:p>
            <a:r>
              <a:rPr lang="en-GB" sz="3200" dirty="0"/>
              <a:t>Overall experience: how the ICS results vary within the region</a:t>
            </a: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571234" y="6147393"/>
            <a:ext cx="253279" cy="253279"/>
          </a:xfrm>
          <a:prstGeom prst="rect">
            <a:avLst/>
          </a:prstGeom>
        </p:spPr>
      </p:pic>
      <p:sp>
        <p:nvSpPr>
          <p:cNvPr id="56" name="Text Placeholder 1">
            <a:extLst>
              <a:ext uri="{FF2B5EF4-FFF2-40B4-BE49-F238E27FC236}">
                <a16:creationId xmlns:a16="http://schemas.microsoft.com/office/drawing/2014/main" id="{0784E6D1-08B9-4232-BF91-214C7440C16A}"/>
              </a:ext>
            </a:extLst>
          </p:cNvPr>
          <p:cNvSpPr txBox="1">
            <a:spLocks/>
          </p:cNvSpPr>
          <p:nvPr/>
        </p:nvSpPr>
        <p:spPr>
          <a:xfrm>
            <a:off x="6052244" y="3328847"/>
            <a:ext cx="3456384" cy="1947217"/>
          </a:xfrm>
          <a:prstGeom prst="rect">
            <a:avLst/>
          </a:prstGeom>
        </p:spPr>
        <p:txBody>
          <a:bodyPr anchor="b"/>
          <a:lstStyle>
            <a:lvl1pPr marL="180975" indent="-180975" algn="l" rtl="0" eaLnBrk="1" fontAlgn="base" hangingPunct="1">
              <a:spcBef>
                <a:spcPts val="1200"/>
              </a:spcBef>
              <a:spcAft>
                <a:spcPct val="0"/>
              </a:spcAft>
              <a:buFont typeface="Arial" pitchFamily="34" charset="0"/>
              <a:buChar char="•"/>
              <a:defRPr sz="1800" baseline="0">
                <a:solidFill>
                  <a:schemeClr val="tx1"/>
                </a:solidFill>
                <a:latin typeface="+mn-lt"/>
                <a:ea typeface="+mn-ea"/>
                <a:cs typeface="+mn-cs"/>
              </a:defRPr>
            </a:lvl1pPr>
            <a:lvl2pPr marL="358775" indent="-184150" algn="l" rtl="0" eaLnBrk="1" fontAlgn="base" hangingPunct="1">
              <a:spcBef>
                <a:spcPts val="1200"/>
              </a:spcBef>
              <a:spcAft>
                <a:spcPct val="0"/>
              </a:spcAft>
              <a:buFont typeface="Arial" pitchFamily="34" charset="0"/>
              <a:buChar char="−"/>
              <a:defRPr sz="1800">
                <a:solidFill>
                  <a:schemeClr val="tx1"/>
                </a:solidFill>
                <a:latin typeface="+mn-lt"/>
              </a:defRPr>
            </a:lvl2pPr>
            <a:lvl3pPr marL="720000" indent="-228600" algn="l" rtl="0" eaLnBrk="1" fontAlgn="base" hangingPunct="1">
              <a:spcBef>
                <a:spcPts val="1200"/>
              </a:spcBef>
              <a:spcAft>
                <a:spcPct val="0"/>
              </a:spcAft>
              <a:buFont typeface="Arial" pitchFamily="34" charset="0"/>
              <a:buChar char="−"/>
              <a:defRPr sz="1600">
                <a:solidFill>
                  <a:schemeClr val="tx1"/>
                </a:solidFill>
                <a:latin typeface="+mn-lt"/>
              </a:defRPr>
            </a:lvl3pPr>
            <a:lvl4pPr marL="1077913" indent="-273050" algn="l" rtl="0" eaLnBrk="1" fontAlgn="base" hangingPunct="1">
              <a:spcBef>
                <a:spcPts val="1200"/>
              </a:spcBef>
              <a:spcAft>
                <a:spcPct val="0"/>
              </a:spcAft>
              <a:buFont typeface="Arial" pitchFamily="34" charset="0"/>
              <a:buChar char="−"/>
              <a:defRPr sz="1600" baseline="0">
                <a:solidFill>
                  <a:schemeClr val="tx1"/>
                </a:solidFill>
                <a:latin typeface="+mn-lt"/>
              </a:defRPr>
            </a:lvl4pPr>
            <a:lvl5pPr marL="1436688" indent="-271463" algn="l" rtl="0" eaLnBrk="1" fontAlgn="base" hangingPunct="1">
              <a:spcBef>
                <a:spcPts val="1200"/>
              </a:spcBef>
              <a:spcAft>
                <a:spcPct val="0"/>
              </a:spcAft>
              <a:buFont typeface="Arial" pitchFamily="34" charset="0"/>
              <a:buChar char="−"/>
              <a:defRPr sz="1600" baseline="0">
                <a:solidFill>
                  <a:schemeClr val="tx1"/>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lgn="ctr">
              <a:spcBef>
                <a:spcPts val="0"/>
              </a:spcBef>
              <a:buNone/>
            </a:pPr>
            <a:r>
              <a:rPr lang="en-GB" sz="2000" kern="0" dirty="0"/>
              <a:t>Results range from </a:t>
            </a:r>
            <a:br>
              <a:rPr lang="en-GB" sz="2000" kern="0" dirty="0"/>
            </a:br>
            <a:r>
              <a:rPr lang="en-GB" sz="3600" b="1" kern="0" dirty="0">
                <a:solidFill>
                  <a:schemeClr val="accent6">
                    <a:lumMod val="75000"/>
                  </a:schemeClr>
                </a:solidFill>
              </a:rPr>
              <a:t>         </a:t>
            </a:r>
            <a:r>
              <a:rPr lang="en-GB" kern="0" dirty="0"/>
              <a:t> </a:t>
            </a:r>
            <a:br>
              <a:rPr lang="en-GB" kern="0" dirty="0"/>
            </a:br>
            <a:r>
              <a:rPr lang="en-GB" sz="2000" kern="0" dirty="0"/>
              <a:t>to </a:t>
            </a:r>
            <a:br>
              <a:rPr lang="en-GB" sz="2000" kern="0" dirty="0"/>
            </a:br>
            <a:r>
              <a:rPr lang="en-GB" sz="3600" b="1" kern="0" dirty="0">
                <a:solidFill>
                  <a:schemeClr val="tx2">
                    <a:lumMod val="75000"/>
                  </a:schemeClr>
                </a:solidFill>
              </a:rPr>
              <a:t>   </a:t>
            </a:r>
            <a:r>
              <a:rPr lang="en-GB" sz="3600" b="1" kern="0" dirty="0">
                <a:solidFill>
                  <a:schemeClr val="accent6">
                    <a:lumMod val="75000"/>
                  </a:schemeClr>
                </a:solidFill>
              </a:rPr>
              <a:t>      </a:t>
            </a:r>
            <a:r>
              <a:rPr lang="en-GB" sz="2000" kern="0" dirty="0"/>
              <a:t> </a:t>
            </a:r>
          </a:p>
        </p:txBody>
      </p:sp>
      <p:sp>
        <p:nvSpPr>
          <p:cNvPr id="58" name="Rectangle 57">
            <a:extLst>
              <a:ext uri="{FF2B5EF4-FFF2-40B4-BE49-F238E27FC236}">
                <a16:creationId xmlns:a16="http://schemas.microsoft.com/office/drawing/2014/main" id="{36DB8164-B3CE-4BD4-8690-EFCE7C6E5F0D}"/>
              </a:ext>
            </a:extLst>
          </p:cNvPr>
          <p:cNvSpPr/>
          <p:nvPr/>
        </p:nvSpPr>
        <p:spPr>
          <a:xfrm>
            <a:off x="5186977" y="5818202"/>
            <a:ext cx="5544615" cy="253916"/>
          </a:xfrm>
          <a:prstGeom prst="rect">
            <a:avLst/>
          </a:prstGeom>
        </p:spPr>
        <p:txBody>
          <a:bodyPr wrap="square">
            <a:spAutoFit/>
          </a:bodyPr>
          <a:lstStyle/>
          <a:p>
            <a:pPr algn="l"/>
            <a:r>
              <a:rPr lang="en-GB" sz="1050" b="1" dirty="0">
                <a:solidFill>
                  <a:srgbClr val="005EB8"/>
                </a:solidFill>
                <a:latin typeface="Arial MT Std Light" pitchFamily="34" charset="0"/>
              </a:rPr>
              <a:t>Comparisons are indicative only: differences may not be statistically significant</a:t>
            </a:r>
            <a:endParaRPr lang="en-GB" sz="1050" dirty="0">
              <a:solidFill>
                <a:srgbClr val="005EB8"/>
              </a:solidFill>
            </a:endParaRPr>
          </a:p>
        </p:txBody>
      </p:sp>
      <p:graphicFrame>
        <p:nvGraphicFramePr>
          <p:cNvPr id="59" name="D_b2fecfefb03fd3d0_CalcTable">
            <a:extLst>
              <a:ext uri="{FF2B5EF4-FFF2-40B4-BE49-F238E27FC236}">
                <a16:creationId xmlns:a16="http://schemas.microsoft.com/office/drawing/2014/main" id="{3001538E-A7DE-49EB-9850-97247AF1FAE1}"/>
              </a:ext>
            </a:extLst>
          </p:cNvPr>
          <p:cNvGraphicFramePr>
            <a:graphicFrameLocks noGrp="1"/>
          </p:cNvGraphicFramePr>
          <p:nvPr>
            <p:extLst>
              <p:ext uri="{D42A27DB-BD31-4B8C-83A1-F6EECF244321}">
                <p14:modId xmlns:p14="http://schemas.microsoft.com/office/powerpoint/2010/main" val="1670519675"/>
              </p:ext>
            </p:extLst>
          </p:nvPr>
        </p:nvGraphicFramePr>
        <p:xfrm>
          <a:off x="7058011" y="3742052"/>
          <a:ext cx="2808314" cy="1584176"/>
        </p:xfrm>
        <a:graphic>
          <a:graphicData uri="http://schemas.openxmlformats.org/drawingml/2006/table">
            <a:tbl>
              <a:tblPr firstRow="1" bandRow="1">
                <a:tableStyleId>{5C22544A-7EE6-4342-B048-85BDC9FD1C3A}</a:tableStyleId>
              </a:tblPr>
              <a:tblGrid>
                <a:gridCol w="1440162">
                  <a:extLst>
                    <a:ext uri="{9D8B030D-6E8A-4147-A177-3AD203B41FA5}">
                      <a16:colId xmlns:a16="http://schemas.microsoft.com/office/drawing/2014/main" val="20000"/>
                    </a:ext>
                  </a:extLst>
                </a:gridCol>
                <a:gridCol w="1368152">
                  <a:extLst>
                    <a:ext uri="{9D8B030D-6E8A-4147-A177-3AD203B41FA5}">
                      <a16:colId xmlns:a16="http://schemas.microsoft.com/office/drawing/2014/main" val="20001"/>
                    </a:ext>
                  </a:extLst>
                </a:gridCol>
              </a:tblGrid>
              <a:tr h="792088">
                <a:tc>
                  <a:txBody>
                    <a:bodyPr/>
                    <a:lstStyle/>
                    <a:p>
                      <a:pPr algn="ctr"/>
                      <a:r>
                        <a:rPr lang="en-GB" sz="3600">
                          <a:solidFill>
                            <a:srgbClr val="005EB8"/>
                          </a:solidFill>
                        </a:rPr>
                        <a:t>73%</a:t>
                      </a:r>
                      <a:endParaRPr lang="en-GB" sz="3600" dirty="0">
                        <a:solidFill>
                          <a:srgbClr val="005EB8"/>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5EB8"/>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792088">
                <a:tc>
                  <a:txBody>
                    <a:bodyPr/>
                    <a:lstStyle/>
                    <a:p>
                      <a:pPr algn="ctr"/>
                      <a:r>
                        <a:rPr lang="en-GB" sz="3600" b="1">
                          <a:solidFill>
                            <a:srgbClr val="005EB8"/>
                          </a:solidFill>
                        </a:rPr>
                        <a:t>80%</a:t>
                      </a:r>
                      <a:endParaRPr lang="en-GB" sz="3600" b="1" dirty="0">
                        <a:solidFill>
                          <a:srgbClr val="005EB8"/>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5EB8"/>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sp>
        <p:nvSpPr>
          <p:cNvPr id="61" name="Rectangle 60">
            <a:extLst>
              <a:ext uri="{FF2B5EF4-FFF2-40B4-BE49-F238E27FC236}">
                <a16:creationId xmlns:a16="http://schemas.microsoft.com/office/drawing/2014/main" id="{1CC8358F-DA54-47D8-BCA6-0230978B2F2B}"/>
              </a:ext>
            </a:extLst>
          </p:cNvPr>
          <p:cNvSpPr/>
          <p:nvPr/>
        </p:nvSpPr>
        <p:spPr>
          <a:xfrm>
            <a:off x="5186977" y="5276064"/>
            <a:ext cx="5544615" cy="577081"/>
          </a:xfrm>
          <a:prstGeom prst="rect">
            <a:avLst/>
          </a:prstGeom>
        </p:spPr>
        <p:txBody>
          <a:bodyPr wrap="square">
            <a:spAutoFit/>
          </a:bodyPr>
          <a:lstStyle/>
          <a:p>
            <a:r>
              <a:rPr lang="en-GB" sz="1050" b="1" dirty="0">
                <a:effectLst/>
                <a:latin typeface="Arial MT Std Light"/>
              </a:rPr>
              <a:t>ICSs across England are divided into five groups (quintiles) based on their results, as shown in the key. The map shows the ICS results within this region based on these groups (the ICS represented by this pack is highlighted in red).</a:t>
            </a:r>
          </a:p>
        </p:txBody>
      </p:sp>
      <p:graphicFrame>
        <p:nvGraphicFramePr>
          <p:cNvPr id="17" name="D_b2fecfefb03fd3d0" hidden="1">
            <a:extLst>
              <a:ext uri="{FF2B5EF4-FFF2-40B4-BE49-F238E27FC236}">
                <a16:creationId xmlns:a16="http://schemas.microsoft.com/office/drawing/2014/main" id="{FE8AF470-6EF0-4333-BCC4-B266C4B9D342}"/>
              </a:ext>
            </a:extLst>
          </p:cNvPr>
          <p:cNvGraphicFramePr/>
          <p:nvPr>
            <p:extLst>
              <p:ext uri="{D42A27DB-BD31-4B8C-83A1-F6EECF244321}">
                <p14:modId xmlns:p14="http://schemas.microsoft.com/office/powerpoint/2010/main" val="3690739030"/>
              </p:ext>
            </p:extLst>
          </p:nvPr>
        </p:nvGraphicFramePr>
        <p:xfrm>
          <a:off x="12298423" y="4154822"/>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19" name="Rectangle 18">
            <a:extLst>
              <a:ext uri="{FF2B5EF4-FFF2-40B4-BE49-F238E27FC236}">
                <a16:creationId xmlns:a16="http://schemas.microsoft.com/office/drawing/2014/main" id="{9AFD03A0-1773-4663-9F06-BBED26DFD44E}"/>
              </a:ext>
            </a:extLst>
          </p:cNvPr>
          <p:cNvSpPr/>
          <p:nvPr/>
        </p:nvSpPr>
        <p:spPr>
          <a:xfrm>
            <a:off x="806024" y="6166310"/>
            <a:ext cx="2120056" cy="215444"/>
          </a:xfrm>
          <a:prstGeom prst="rect">
            <a:avLst/>
          </a:prstGeom>
        </p:spPr>
        <p:txBody>
          <a:bodyPr wrap="square">
            <a:spAutoFit/>
          </a:bodyPr>
          <a:lstStyle/>
          <a:p>
            <a:pPr algn="l"/>
            <a:r>
              <a:rPr lang="en-GB" sz="800" dirty="0">
                <a:latin typeface="+mn-lt"/>
              </a:rPr>
              <a:t>%Good = %Very good + %Fairly good</a:t>
            </a:r>
          </a:p>
        </p:txBody>
      </p:sp>
      <p:graphicFrame>
        <p:nvGraphicFramePr>
          <p:cNvPr id="20" name="D_c28a90a49fa427d0_CalcTable">
            <a:extLst>
              <a:ext uri="{FF2B5EF4-FFF2-40B4-BE49-F238E27FC236}">
                <a16:creationId xmlns:a16="http://schemas.microsoft.com/office/drawing/2014/main" id="{8939FBB6-8C31-4B23-A5E5-F3E2E7025710}"/>
              </a:ext>
            </a:extLst>
          </p:cNvPr>
          <p:cNvGraphicFramePr>
            <a:graphicFrameLocks noGrp="1"/>
          </p:cNvGraphicFramePr>
          <p:nvPr>
            <p:extLst>
              <p:ext uri="{D42A27DB-BD31-4B8C-83A1-F6EECF244321}">
                <p14:modId xmlns:p14="http://schemas.microsoft.com/office/powerpoint/2010/main" val="2131918532"/>
              </p:ext>
            </p:extLst>
          </p:nvPr>
        </p:nvGraphicFramePr>
        <p:xfrm>
          <a:off x="5259785" y="6202165"/>
          <a:ext cx="5744567" cy="253916"/>
        </p:xfrm>
        <a:graphic>
          <a:graphicData uri="http://schemas.openxmlformats.org/drawingml/2006/table">
            <a:tbl>
              <a:tblPr firstRow="1" bandRow="1">
                <a:tableStyleId>{5C22544A-7EE6-4342-B048-85BDC9FD1C3A}</a:tableStyleId>
              </a:tblPr>
              <a:tblGrid>
                <a:gridCol w="5744567">
                  <a:extLst>
                    <a:ext uri="{9D8B030D-6E8A-4147-A177-3AD203B41FA5}">
                      <a16:colId xmlns:a16="http://schemas.microsoft.com/office/drawing/2014/main" val="20000"/>
                    </a:ext>
                  </a:extLst>
                </a:gridCol>
              </a:tblGrid>
              <a:tr h="253916">
                <a:tc>
                  <a:txBody>
                    <a:bodyPr/>
                    <a:lstStyle/>
                    <a:p>
                      <a:pPr marL="0" indent="0">
                        <a:buNone/>
                      </a:pPr>
                      <a:r>
                        <a:rPr lang="en-GB" sz="800" b="0">
                          <a:solidFill>
                            <a:schemeClr val="tx1"/>
                          </a:solidFill>
                        </a:rPr>
                        <a:t>Base: Asked of all patients. ICS bases range from 6,116 to 46,211</a:t>
                      </a:r>
                      <a:endParaRPr lang="en-GB" sz="800" b="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1" name="D_c28a90a49fa427d0" hidden="1">
            <a:extLst>
              <a:ext uri="{FF2B5EF4-FFF2-40B4-BE49-F238E27FC236}">
                <a16:creationId xmlns:a16="http://schemas.microsoft.com/office/drawing/2014/main" id="{7BB0C19C-DBD0-4287-B07A-4E6294F38ED5}"/>
              </a:ext>
            </a:extLst>
          </p:cNvPr>
          <p:cNvGraphicFramePr/>
          <p:nvPr>
            <p:extLst>
              <p:ext uri="{D42A27DB-BD31-4B8C-83A1-F6EECF244321}">
                <p14:modId xmlns:p14="http://schemas.microsoft.com/office/powerpoint/2010/main" val="3666981737"/>
              </p:ext>
            </p:extLst>
          </p:nvPr>
        </p:nvGraphicFramePr>
        <p:xfrm>
          <a:off x="-2142997" y="5955750"/>
          <a:ext cx="2032000" cy="508000"/>
        </p:xfrm>
        <a:graphic>
          <a:graphicData uri="http://schemas.openxmlformats.org/drawingml/2006/chart">
            <c:chart xmlns:c="http://schemas.openxmlformats.org/drawingml/2006/chart" xmlns:r="http://schemas.openxmlformats.org/officeDocument/2006/relationships" r:id="rId7"/>
          </a:graphicData>
        </a:graphic>
      </p:graphicFrame>
      <p:pic>
        <p:nvPicPr>
          <p:cNvPr id="4" name="Picture 3" descr="A picture containing text, screenshot, font, line">
            <a:extLst>
              <a:ext uri="{FF2B5EF4-FFF2-40B4-BE49-F238E27FC236}">
                <a16:creationId xmlns:a16="http://schemas.microsoft.com/office/drawing/2014/main" id="{0EAAE99E-856A-88F5-3880-DE2587F299DD}"/>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259785" y="1678952"/>
            <a:ext cx="2335228" cy="1691027"/>
          </a:xfrm>
          <a:prstGeom prst="rect">
            <a:avLst/>
          </a:prstGeom>
        </p:spPr>
      </p:pic>
    </p:spTree>
    <p:extLst>
      <p:ext uri="{BB962C8B-B14F-4D97-AF65-F5344CB8AC3E}">
        <p14:creationId xmlns:p14="http://schemas.microsoft.com/office/powerpoint/2010/main" val="6026669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11</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71414" y="161508"/>
            <a:ext cx="9341700" cy="1029008"/>
          </a:xfrm>
        </p:spPr>
        <p:txBody>
          <a:bodyPr/>
          <a:lstStyle/>
          <a:p>
            <a:r>
              <a:rPr lang="en-GB" sz="3200" dirty="0"/>
              <a:t>Overall experience: how the results vary by PCN within the ICS</a:t>
            </a:r>
            <a:endParaRPr lang="en-GB" sz="2000" b="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0c21378486445b3f">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4269523002"/>
              </p:ext>
            </p:extLst>
          </p:nvPr>
        </p:nvGraphicFramePr>
        <p:xfrm>
          <a:off x="437230" y="1717954"/>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0ec0618eb0b59b3f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851212558"/>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NORTH CORNWALL COAST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LAUNCESTON AND TAMAR VALLEY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NORTH KERRIER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NORTH KERRIER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ST AUSTELL 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FALMOUTH AND PENRYN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THREE HARBOURS AND BOSVENA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WATERGATE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EAST CORNWALL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ARBENNEK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ISLES OF SCILLY &amp; SOUTH KERRIER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PENWITH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COASTAL (KERNOW)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TRURO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420588552"/>
                  </a:ext>
                </a:extLst>
              </a:tr>
            </a:tbl>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3055808654"/>
              </p:ext>
            </p:extLst>
          </p:nvPr>
        </p:nvGraphicFramePr>
        <p:xfrm>
          <a:off x="471414" y="1768949"/>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their overall experience of their GP practice was ‘good’</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260780887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3" name="D_47e6471a35649b3f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4048653314"/>
              </p:ext>
            </p:extLst>
          </p:nvPr>
        </p:nvGraphicFramePr>
        <p:xfrm>
          <a:off x="545473" y="5650060"/>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all patients. National (749,020); ICS 2023 (6,900); PCN bases range from 221 to 899</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47e6471a35649b3f" hidden="1">
            <a:extLst>
              <a:ext uri="{FF2B5EF4-FFF2-40B4-BE49-F238E27FC236}">
                <a16:creationId xmlns:a16="http://schemas.microsoft.com/office/drawing/2014/main" id="{B46101B3-06A3-4839-89E0-38752174905D}"/>
              </a:ext>
            </a:extLst>
          </p:cNvPr>
          <p:cNvGraphicFramePr/>
          <p:nvPr>
            <p:extLst>
              <p:ext uri="{D42A27DB-BD31-4B8C-83A1-F6EECF244321}">
                <p14:modId xmlns:p14="http://schemas.microsoft.com/office/powerpoint/2010/main" val="884826309"/>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4" name="D_0ec0618eb0b59b3f" hidden="1">
            <a:extLst>
              <a:ext uri="{FF2B5EF4-FFF2-40B4-BE49-F238E27FC236}">
                <a16:creationId xmlns:a16="http://schemas.microsoft.com/office/drawing/2014/main" id="{D41D5487-F12C-4BE2-9384-FBE1AA60F874}"/>
              </a:ext>
            </a:extLst>
          </p:cNvPr>
          <p:cNvGraphicFramePr/>
          <p:nvPr>
            <p:extLst>
              <p:ext uri="{D42A27DB-BD31-4B8C-83A1-F6EECF244321}">
                <p14:modId xmlns:p14="http://schemas.microsoft.com/office/powerpoint/2010/main" val="619695295"/>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E0BA78D5-D8E7-4051-9C3E-ECC0DEB48699}"/>
              </a:ext>
            </a:extLst>
          </p:cNvPr>
          <p:cNvSpPr/>
          <p:nvPr/>
        </p:nvSpPr>
        <p:spPr>
          <a:xfrm>
            <a:off x="625576" y="6236926"/>
            <a:ext cx="9190648" cy="215444"/>
          </a:xfrm>
          <a:prstGeom prst="rect">
            <a:avLst/>
          </a:prstGeom>
        </p:spPr>
        <p:txBody>
          <a:bodyPr wrap="square">
            <a:spAutoFit/>
          </a:bodyPr>
          <a:lstStyle/>
          <a:p>
            <a:pPr algn="l"/>
            <a:r>
              <a:rPr lang="en-GB" sz="800" dirty="0">
                <a:latin typeface="+mn-lt"/>
              </a:rPr>
              <a:t>%Good = %Very good + %Fairly good</a:t>
            </a:r>
          </a:p>
        </p:txBody>
      </p:sp>
    </p:spTree>
    <p:extLst>
      <p:ext uri="{BB962C8B-B14F-4D97-AF65-F5344CB8AC3E}">
        <p14:creationId xmlns:p14="http://schemas.microsoft.com/office/powerpoint/2010/main" val="14321000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3D6D231-31A4-41D0-BDCE-9B70D8D435BC}"/>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0A7621F-C21A-42A8-9878-1103FB913466}"/>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988147" cy="1661993"/>
          </a:xfrm>
        </p:spPr>
        <p:txBody>
          <a:bodyPr/>
          <a:lstStyle/>
          <a:p>
            <a:r>
              <a:rPr lang="en-GB" dirty="0"/>
              <a:t>Local GP Services</a:t>
            </a:r>
          </a:p>
        </p:txBody>
      </p:sp>
      <p:sp>
        <p:nvSpPr>
          <p:cNvPr id="9" name="Espace réservé du pied de page 4">
            <a:extLst>
              <a:ext uri="{FF2B5EF4-FFF2-40B4-BE49-F238E27FC236}">
                <a16:creationId xmlns:a16="http://schemas.microsoft.com/office/drawing/2014/main" id="{A554F552-227A-4C47-BE73-38FFF51062EC}"/>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013E09E2-B63D-41BB-AC6F-2AC5ACEBA0FE}"/>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1580018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13</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 Generally, how easy is it to get through to someone at your GP practice on the phone?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77313" y="1858738"/>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7923"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787498" y="5592990"/>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538927"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65bab2e666c0a07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165525961"/>
              </p:ext>
            </p:extLst>
          </p:nvPr>
        </p:nvGraphicFramePr>
        <p:xfrm>
          <a:off x="8397282" y="3005997"/>
          <a:ext cx="1394418" cy="1476000"/>
        </p:xfrm>
        <a:graphic>
          <a:graphicData uri="http://schemas.openxmlformats.org/drawingml/2006/table">
            <a:tbl>
              <a:tblPr firstRow="1" bandRow="1">
                <a:tableStyleId>{5C22544A-7EE6-4342-B048-85BDC9FD1C3A}</a:tableStyleId>
              </a:tblPr>
              <a:tblGrid>
                <a:gridCol w="697209">
                  <a:extLst>
                    <a:ext uri="{9D8B030D-6E8A-4147-A177-3AD203B41FA5}">
                      <a16:colId xmlns:a16="http://schemas.microsoft.com/office/drawing/2014/main" val="2098080960"/>
                    </a:ext>
                  </a:extLst>
                </a:gridCol>
                <a:gridCol w="697209">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Not easy</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0271e3fbbbeca302">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094461267"/>
              </p:ext>
            </p:extLst>
          </p:nvPr>
        </p:nvGraphicFramePr>
        <p:xfrm>
          <a:off x="10363199" y="3005997"/>
          <a:ext cx="1352552" cy="1476000"/>
        </p:xfrm>
        <a:graphic>
          <a:graphicData uri="http://schemas.openxmlformats.org/drawingml/2006/table">
            <a:tbl>
              <a:tblPr firstRow="1" bandRow="1">
                <a:tableStyleId>{5C22544A-7EE6-4342-B048-85BDC9FD1C3A}</a:tableStyleId>
              </a:tblPr>
              <a:tblGrid>
                <a:gridCol w="676276">
                  <a:extLst>
                    <a:ext uri="{9D8B030D-6E8A-4147-A177-3AD203B41FA5}">
                      <a16:colId xmlns:a16="http://schemas.microsoft.com/office/drawing/2014/main" val="2098080960"/>
                    </a:ext>
                  </a:extLst>
                </a:gridCol>
                <a:gridCol w="676276">
                  <a:extLst>
                    <a:ext uri="{9D8B030D-6E8A-4147-A177-3AD203B41FA5}">
                      <a16:colId xmlns:a16="http://schemas.microsoft.com/office/drawing/2014/main" val="3054108530"/>
                    </a:ext>
                  </a:extLst>
                </a:gridCol>
              </a:tblGrid>
              <a:tr h="504000">
                <a:tc>
                  <a:txBody>
                    <a:bodyPr/>
                    <a:lstStyle/>
                    <a:p>
                      <a:pPr algn="ctr"/>
                      <a:r>
                        <a:rPr lang="en-GB" sz="1000" dirty="0"/>
                        <a:t>Easy </a:t>
                      </a:r>
                    </a:p>
                  </a:txBody>
                  <a:tcPr marL="0" marR="0">
                    <a:solidFill>
                      <a:srgbClr val="0563C1"/>
                    </a:solidFill>
                  </a:tcPr>
                </a:tc>
                <a:tc>
                  <a:txBody>
                    <a:bodyPr/>
                    <a:lstStyle/>
                    <a:p>
                      <a:pPr algn="ctr"/>
                      <a:r>
                        <a:rPr lang="en-GB" sz="1000" dirty="0"/>
                        <a:t>Not easy</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4" y="4823266"/>
            <a:ext cx="3471703"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4" y="4913614"/>
            <a:ext cx="3471704"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 </a:t>
            </a:r>
          </a:p>
        </p:txBody>
      </p:sp>
      <p:graphicFrame>
        <p:nvGraphicFramePr>
          <p:cNvPr id="59" name="D_ec77c70d489cc3c9">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855440211"/>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a613e6c29c9cc3c9">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836512329"/>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d510df424aa2c3c9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256931910"/>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24%</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77%</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8baa7c760c649ccf_CalcTable">
            <a:extLst>
              <a:ext uri="{FF2B5EF4-FFF2-40B4-BE49-F238E27FC236}">
                <a16:creationId xmlns:a16="http://schemas.microsoft.com/office/drawing/2014/main" id="{429C4FAC-EB6E-4A72-B39A-406FA53ECC35}"/>
              </a:ext>
            </a:extLst>
          </p:cNvPr>
          <p:cNvGraphicFramePr>
            <a:graphicFrameLocks noGrp="1"/>
          </p:cNvGraphicFramePr>
          <p:nvPr>
            <p:extLst>
              <p:ext uri="{D42A27DB-BD31-4B8C-83A1-F6EECF244321}">
                <p14:modId xmlns:p14="http://schemas.microsoft.com/office/powerpoint/2010/main" val="2568658186"/>
              </p:ext>
            </p:extLst>
          </p:nvPr>
        </p:nvGraphicFramePr>
        <p:xfrm>
          <a:off x="470371" y="5841683"/>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Patients who selected ‘Haven’t tried’ have been excluded. National (726,640); ICS 2023 (6,678); ICS 2022 (6,449); ICS 2021 (7,432); ICS 2020 (6,859); PCN bases range from 213 to 861</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8baa7c760c649ccf" hidden="1">
            <a:extLst>
              <a:ext uri="{FF2B5EF4-FFF2-40B4-BE49-F238E27FC236}">
                <a16:creationId xmlns:a16="http://schemas.microsoft.com/office/drawing/2014/main" id="{FC42C10D-70F2-47AF-A934-1F26CAAD90AF}"/>
              </a:ext>
            </a:extLst>
          </p:cNvPr>
          <p:cNvGraphicFramePr/>
          <p:nvPr>
            <p:extLst>
              <p:ext uri="{D42A27DB-BD31-4B8C-83A1-F6EECF244321}">
                <p14:modId xmlns:p14="http://schemas.microsoft.com/office/powerpoint/2010/main" val="1751223897"/>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d510df424aa2c3c9" hidden="1">
            <a:extLst>
              <a:ext uri="{FF2B5EF4-FFF2-40B4-BE49-F238E27FC236}">
                <a16:creationId xmlns:a16="http://schemas.microsoft.com/office/drawing/2014/main" id="{D2534BF2-4A53-462F-B264-B9EA40BC3CB8}"/>
              </a:ext>
            </a:extLst>
          </p:cNvPr>
          <p:cNvGraphicFramePr/>
          <p:nvPr>
            <p:extLst>
              <p:ext uri="{D42A27DB-BD31-4B8C-83A1-F6EECF244321}">
                <p14:modId xmlns:p14="http://schemas.microsoft.com/office/powerpoint/2010/main" val="3739864899"/>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2" name="Ipsos Ribbon Rules" hidden="1">
            <a:extLst>
              <a:ext uri="{FF2B5EF4-FFF2-40B4-BE49-F238E27FC236}">
                <a16:creationId xmlns:a16="http://schemas.microsoft.com/office/drawing/2014/main" id="{FB6DD7A5-AEF5-4FB1-B358-6011B4EC40F2}"/>
              </a:ext>
            </a:extLst>
          </p:cNvPr>
          <p:cNvGraphicFramePr/>
          <p:nvPr>
            <p:extLst>
              <p:ext uri="{D42A27DB-BD31-4B8C-83A1-F6EECF244321}">
                <p14:modId xmlns:p14="http://schemas.microsoft.com/office/powerpoint/2010/main" val="163554582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5BBB20AE-88B6-4612-A20B-0578C6B36CC6}"/>
              </a:ext>
            </a:extLst>
          </p:cNvPr>
          <p:cNvSpPr txBox="1"/>
          <p:nvPr/>
        </p:nvSpPr>
        <p:spPr>
          <a:xfrm>
            <a:off x="545473" y="1858738"/>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F55B3945-D910-42BC-838B-76BF2D16E119}"/>
              </a:ext>
            </a:extLst>
          </p:cNvPr>
          <p:cNvSpPr txBox="1"/>
          <p:nvPr/>
        </p:nvSpPr>
        <p:spPr>
          <a:xfrm>
            <a:off x="4332288" y="1858738"/>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F26D945A-3366-40D0-B541-E2B482C35724}"/>
              </a:ext>
            </a:extLst>
          </p:cNvPr>
          <p:cNvGraphicFramePr/>
          <p:nvPr>
            <p:extLst>
              <p:ext uri="{D42A27DB-BD31-4B8C-83A1-F6EECF244321}">
                <p14:modId xmlns:p14="http://schemas.microsoft.com/office/powerpoint/2010/main" val="2077663988"/>
              </p:ext>
            </p:extLst>
          </p:nvPr>
        </p:nvGraphicFramePr>
        <p:xfrm>
          <a:off x="4316395" y="2116678"/>
          <a:ext cx="3471702" cy="2648266"/>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8e0dbe9f042703c9">
            <a:extLst>
              <a:ext uri="{FF2B5EF4-FFF2-40B4-BE49-F238E27FC236}">
                <a16:creationId xmlns:a16="http://schemas.microsoft.com/office/drawing/2014/main" id="{0AABE5F0-8B63-4BE4-95D6-02D3CA5B8103}"/>
              </a:ext>
            </a:extLst>
          </p:cNvPr>
          <p:cNvGraphicFramePr/>
          <p:nvPr>
            <p:extLst>
              <p:ext uri="{D42A27DB-BD31-4B8C-83A1-F6EECF244321}">
                <p14:modId xmlns:p14="http://schemas.microsoft.com/office/powerpoint/2010/main" val="493949110"/>
              </p:ext>
            </p:extLst>
          </p:nvPr>
        </p:nvGraphicFramePr>
        <p:xfrm>
          <a:off x="4526587" y="2214418"/>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8" name="D_50458bc6e549238b">
            <a:extLst>
              <a:ext uri="{FF2B5EF4-FFF2-40B4-BE49-F238E27FC236}">
                <a16:creationId xmlns:a16="http://schemas.microsoft.com/office/drawing/2014/main" id="{12078301-9DFB-4A91-B477-02F00EFC47DB}"/>
              </a:ext>
            </a:extLst>
          </p:cNvPr>
          <p:cNvGraphicFramePr>
            <a:graphicFrameLocks/>
          </p:cNvGraphicFramePr>
          <p:nvPr>
            <p:extLst>
              <p:ext uri="{D42A27DB-BD31-4B8C-83A1-F6EECF244321}">
                <p14:modId xmlns:p14="http://schemas.microsoft.com/office/powerpoint/2010/main" val="674295456"/>
              </p:ext>
            </p:extLst>
          </p:nvPr>
        </p:nvGraphicFramePr>
        <p:xfrm>
          <a:off x="0" y="2258866"/>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30" name="Rectangle 29">
            <a:extLst>
              <a:ext uri="{FF2B5EF4-FFF2-40B4-BE49-F238E27FC236}">
                <a16:creationId xmlns:a16="http://schemas.microsoft.com/office/drawing/2014/main" id="{3CF83758-32D7-4119-9940-D72DD207A2DD}"/>
              </a:ext>
            </a:extLst>
          </p:cNvPr>
          <p:cNvSpPr/>
          <p:nvPr/>
        </p:nvSpPr>
        <p:spPr>
          <a:xfrm>
            <a:off x="9004136" y="5556560"/>
            <a:ext cx="2391745" cy="461665"/>
          </a:xfrm>
          <a:prstGeom prst="rect">
            <a:avLst/>
          </a:prstGeom>
        </p:spPr>
        <p:txBody>
          <a:bodyPr wrap="square">
            <a:spAutoFit/>
          </a:bodyPr>
          <a:lstStyle/>
          <a:p>
            <a:pPr lvl="0" algn="l" eaLnBrk="1" hangingPunct="1">
              <a:spcBef>
                <a:spcPts val="0"/>
              </a:spcBef>
            </a:pPr>
            <a:r>
              <a:rPr lang="en-GB" sz="800" kern="0" dirty="0">
                <a:latin typeface="Arial"/>
              </a:rPr>
              <a:t>%Easy = %Very easy + %Fairly easy  </a:t>
            </a:r>
          </a:p>
          <a:p>
            <a:pPr lvl="0" algn="l" eaLnBrk="1" hangingPunct="1">
              <a:spcBef>
                <a:spcPts val="0"/>
              </a:spcBef>
            </a:pPr>
            <a:r>
              <a:rPr lang="en-GB" sz="800" kern="0" dirty="0">
                <a:latin typeface="Arial"/>
              </a:rPr>
              <a:t>%Not easy = %Not very easy + %Not at all easy</a:t>
            </a:r>
            <a:endParaRPr lang="en-GB" sz="1800" dirty="0"/>
          </a:p>
          <a:p>
            <a:pPr algn="l"/>
            <a:endParaRPr lang="en-GB" sz="800" dirty="0">
              <a:latin typeface="+mn-lt"/>
            </a:endParaRPr>
          </a:p>
        </p:txBody>
      </p:sp>
      <p:sp>
        <p:nvSpPr>
          <p:cNvPr id="6" name="Title 4">
            <a:extLst>
              <a:ext uri="{FF2B5EF4-FFF2-40B4-BE49-F238E27FC236}">
                <a16:creationId xmlns:a16="http://schemas.microsoft.com/office/drawing/2014/main" id="{C22D75EE-8B53-EDE4-88A3-31DA754C643F}"/>
              </a:ext>
            </a:extLst>
          </p:cNvPr>
          <p:cNvSpPr>
            <a:spLocks noGrp="1"/>
          </p:cNvSpPr>
          <p:nvPr>
            <p:ph type="title"/>
          </p:nvPr>
        </p:nvSpPr>
        <p:spPr>
          <a:xfrm>
            <a:off x="399422" y="195416"/>
            <a:ext cx="9341700" cy="555912"/>
          </a:xfrm>
        </p:spPr>
        <p:txBody>
          <a:bodyPr/>
          <a:lstStyle/>
          <a:p>
            <a:pPr>
              <a:lnSpc>
                <a:spcPct val="118000"/>
              </a:lnSpc>
              <a:spcBef>
                <a:spcPts val="600"/>
              </a:spcBef>
            </a:pPr>
            <a:r>
              <a:rPr lang="en-GB" sz="2800" dirty="0"/>
              <a:t>Ease of getting through to GP practice on the phone</a:t>
            </a:r>
          </a:p>
        </p:txBody>
      </p:sp>
      <p:sp>
        <p:nvSpPr>
          <p:cNvPr id="2" name="TextBox 1">
            <a:extLst>
              <a:ext uri="{FF2B5EF4-FFF2-40B4-BE49-F238E27FC236}">
                <a16:creationId xmlns:a16="http://schemas.microsoft.com/office/drawing/2014/main" id="{B7C8B853-8B19-85F8-E804-8D2AE02DB15B}"/>
              </a:ext>
            </a:extLst>
          </p:cNvPr>
          <p:cNvSpPr txBox="1"/>
          <p:nvPr/>
        </p:nvSpPr>
        <p:spPr>
          <a:xfrm>
            <a:off x="304804" y="740299"/>
            <a:ext cx="11666371" cy="338554"/>
          </a:xfrm>
          <a:prstGeom prst="rect">
            <a:avLst/>
          </a:prstGeom>
          <a:noFill/>
        </p:spPr>
        <p:txBody>
          <a:bodyPr wrap="square">
            <a:spAutoFit/>
          </a:bodyPr>
          <a:lstStyle/>
          <a:p>
            <a:r>
              <a:rPr lang="en-GB" sz="1600" b="0" dirty="0"/>
              <a:t>CORNWALL AND ISLES OF SCILLY ICS</a:t>
            </a:r>
            <a:endParaRPr lang="en-GB" sz="1600" dirty="0"/>
          </a:p>
        </p:txBody>
      </p:sp>
    </p:spTree>
    <p:extLst>
      <p:ext uri="{BB962C8B-B14F-4D97-AF65-F5344CB8AC3E}">
        <p14:creationId xmlns:p14="http://schemas.microsoft.com/office/powerpoint/2010/main" val="10190346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14</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185345"/>
            <a:ext cx="9394280" cy="745346"/>
          </a:xfrm>
        </p:spPr>
        <p:txBody>
          <a:bodyPr/>
          <a:lstStyle/>
          <a:p>
            <a:r>
              <a:rPr lang="en-GB" sz="2800" dirty="0"/>
              <a:t>Ease of getting through to GP practice on the phone: how the results vary by PCN within the ICS</a:t>
            </a:r>
            <a:endParaRPr lang="en-GB" sz="28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 Generally, how easy is it to get through to someone at your GP practice on the phone?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a13039795c6e727d">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874116541"/>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24584c512762827d" hidden="1">
            <a:extLst>
              <a:ext uri="{FF2B5EF4-FFF2-40B4-BE49-F238E27FC236}">
                <a16:creationId xmlns:a16="http://schemas.microsoft.com/office/drawing/2014/main" id="{97944A52-70FC-43D7-A519-D641EA949A41}"/>
              </a:ext>
            </a:extLst>
          </p:cNvPr>
          <p:cNvGraphicFramePr/>
          <p:nvPr>
            <p:extLst>
              <p:ext uri="{D42A27DB-BD31-4B8C-83A1-F6EECF244321}">
                <p14:modId xmlns:p14="http://schemas.microsoft.com/office/powerpoint/2010/main" val="998463128"/>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1" name="D_df46377ff54de27d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3231471056"/>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ST AUSTELL HEALTHCARE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NORTH KERRIER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NORTH KERRIER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LAUNCESTON AND TAMAR VALLEY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NORTH CORNWALL COAST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WATERGATE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FALMOUTH AND PENRYN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EAST CORNWALL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THREE HARBOURS AND BOSVENA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ISLES OF SCILLY &amp; SOUTH KERRIER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ARBENNEK HEALTH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PENWITH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TRURO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COASTAL (KERNOW)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420588552"/>
                  </a:ext>
                </a:extLst>
              </a:tr>
            </a:tbl>
          </a:graphicData>
        </a:graphic>
      </p:graphicFrame>
      <p:graphicFrame>
        <p:nvGraphicFramePr>
          <p:cNvPr id="22" name="D_df46377ff54de27d"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1689076710"/>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63744017"/>
              </p:ext>
            </p:extLst>
          </p:nvPr>
        </p:nvGraphicFramePr>
        <p:xfrm>
          <a:off x="450000" y="1804272"/>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it is ‘easy’ to get through to someone on the phone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191222833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3" name="D_24584c512762827d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059954290"/>
              </p:ext>
            </p:extLst>
          </p:nvPr>
        </p:nvGraphicFramePr>
        <p:xfrm>
          <a:off x="589415" y="5721094"/>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700" b="0">
                          <a:solidFill>
                            <a:schemeClr val="tx1"/>
                          </a:solidFill>
                        </a:rPr>
                        <a:t>Base: Asked of all patients. Patients who selected ‘Haven’t tried’ have been excluded. National (726,640); ICS (6,678); PCN bases range from 213 to 861</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9" name="Rectangle 18">
            <a:extLst>
              <a:ext uri="{FF2B5EF4-FFF2-40B4-BE49-F238E27FC236}">
                <a16:creationId xmlns:a16="http://schemas.microsoft.com/office/drawing/2014/main" id="{A4A4A7AD-CEB7-47AE-BFFA-D1DD0047466B}"/>
              </a:ext>
            </a:extLst>
          </p:cNvPr>
          <p:cNvSpPr/>
          <p:nvPr/>
        </p:nvSpPr>
        <p:spPr>
          <a:xfrm>
            <a:off x="625576" y="6236926"/>
            <a:ext cx="9190648" cy="215444"/>
          </a:xfrm>
          <a:prstGeom prst="rect">
            <a:avLst/>
          </a:prstGeom>
        </p:spPr>
        <p:txBody>
          <a:bodyPr wrap="square">
            <a:spAutoFit/>
          </a:bodyPr>
          <a:lstStyle/>
          <a:p>
            <a:r>
              <a:rPr lang="en-GB" sz="800" kern="0" dirty="0"/>
              <a:t>%Easy = %Very easy + %Fairly easy</a:t>
            </a:r>
            <a:endParaRPr lang="en-GB" sz="1800" dirty="0"/>
          </a:p>
        </p:txBody>
      </p:sp>
    </p:spTree>
    <p:extLst>
      <p:ext uri="{BB962C8B-B14F-4D97-AF65-F5344CB8AC3E}">
        <p14:creationId xmlns:p14="http://schemas.microsoft.com/office/powerpoint/2010/main" val="18116693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15</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 How helpful do you find the receptionists at your GP practice?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99611" y="1777998"/>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71397"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1743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945803" y="5737522"/>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7636" y="2553679"/>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613709" y="2561134"/>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10f40b58f4149157">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487033944"/>
              </p:ext>
            </p:extLst>
          </p:nvPr>
        </p:nvGraphicFramePr>
        <p:xfrm>
          <a:off x="8397280"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Helpful</a:t>
                      </a:r>
                    </a:p>
                  </a:txBody>
                  <a:tcPr marL="0" marR="0">
                    <a:solidFill>
                      <a:srgbClr val="0563C1"/>
                    </a:solidFill>
                  </a:tcPr>
                </a:tc>
                <a:tc>
                  <a:txBody>
                    <a:bodyPr/>
                    <a:lstStyle/>
                    <a:p>
                      <a:pPr algn="ctr"/>
                      <a:r>
                        <a:rPr lang="en-GB" sz="1000" dirty="0"/>
                        <a:t>Not helpful</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c1392a5b1a57221c">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271783088"/>
              </p:ext>
            </p:extLst>
          </p:nvPr>
        </p:nvGraphicFramePr>
        <p:xfrm>
          <a:off x="10349969"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Helpful</a:t>
                      </a:r>
                    </a:p>
                  </a:txBody>
                  <a:tcPr marL="0" marR="0">
                    <a:solidFill>
                      <a:srgbClr val="0563C1"/>
                    </a:solidFill>
                  </a:tcPr>
                </a:tc>
                <a:tc>
                  <a:txBody>
                    <a:bodyPr/>
                    <a:lstStyle/>
                    <a:p>
                      <a:pPr algn="ctr"/>
                      <a:r>
                        <a:rPr lang="en-GB" sz="1000" dirty="0"/>
                        <a:t>Not helpful</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294290" y="4795144"/>
            <a:ext cx="3500248"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410162" y="4913614"/>
            <a:ext cx="3384376"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Helpful </a:t>
            </a:r>
          </a:p>
        </p:txBody>
      </p:sp>
      <p:graphicFrame>
        <p:nvGraphicFramePr>
          <p:cNvPr id="59" name="D_42cc2801194472f0">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257019891"/>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7c8dc138e1e808f0">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993956632"/>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b1bc954abef118f0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708445971"/>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74%</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95%</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93982943796358f0_CalcTable">
            <a:extLst>
              <a:ext uri="{FF2B5EF4-FFF2-40B4-BE49-F238E27FC236}">
                <a16:creationId xmlns:a16="http://schemas.microsoft.com/office/drawing/2014/main" id="{A9FE3507-B8B3-48A9-A577-5358A98A25BD}"/>
              </a:ext>
            </a:extLst>
          </p:cNvPr>
          <p:cNvGraphicFramePr>
            <a:graphicFrameLocks noGrp="1"/>
          </p:cNvGraphicFramePr>
          <p:nvPr>
            <p:extLst>
              <p:ext uri="{D42A27DB-BD31-4B8C-83A1-F6EECF244321}">
                <p14:modId xmlns:p14="http://schemas.microsoft.com/office/powerpoint/2010/main" val="918140549"/>
              </p:ext>
            </p:extLst>
          </p:nvPr>
        </p:nvGraphicFramePr>
        <p:xfrm>
          <a:off x="437230" y="5826216"/>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Patients who selected ‘Don’t know’ have been excluded. National (731,343); ICS 2023 (6,708); ICS 2022 (6,399); ICS 2021 (7,472); ICS 2020 (6,958); PCN bases range from 206 to 865</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93982943796358f0" hidden="1">
            <a:extLst>
              <a:ext uri="{FF2B5EF4-FFF2-40B4-BE49-F238E27FC236}">
                <a16:creationId xmlns:a16="http://schemas.microsoft.com/office/drawing/2014/main" id="{068D1CE2-B23E-4ED2-B4A8-B2C6F668DF65}"/>
              </a:ext>
            </a:extLst>
          </p:cNvPr>
          <p:cNvGraphicFramePr/>
          <p:nvPr>
            <p:extLst>
              <p:ext uri="{D42A27DB-BD31-4B8C-83A1-F6EECF244321}">
                <p14:modId xmlns:p14="http://schemas.microsoft.com/office/powerpoint/2010/main" val="2429130136"/>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b1bc954abef118f0" hidden="1">
            <a:extLst>
              <a:ext uri="{FF2B5EF4-FFF2-40B4-BE49-F238E27FC236}">
                <a16:creationId xmlns:a16="http://schemas.microsoft.com/office/drawing/2014/main" id="{50B0CBEC-A39D-4828-A216-323B66B464D7}"/>
              </a:ext>
            </a:extLst>
          </p:cNvPr>
          <p:cNvGraphicFramePr/>
          <p:nvPr>
            <p:extLst>
              <p:ext uri="{D42A27DB-BD31-4B8C-83A1-F6EECF244321}">
                <p14:modId xmlns:p14="http://schemas.microsoft.com/office/powerpoint/2010/main" val="1220802127"/>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3" name="Ipsos Ribbon Rules" hidden="1">
            <a:extLst>
              <a:ext uri="{FF2B5EF4-FFF2-40B4-BE49-F238E27FC236}">
                <a16:creationId xmlns:a16="http://schemas.microsoft.com/office/drawing/2014/main" id="{1853426B-2EE6-4D1E-AD1F-DDAEC4312B53}"/>
              </a:ext>
            </a:extLst>
          </p:cNvPr>
          <p:cNvGraphicFramePr/>
          <p:nvPr>
            <p:extLst>
              <p:ext uri="{D42A27DB-BD31-4B8C-83A1-F6EECF244321}">
                <p14:modId xmlns:p14="http://schemas.microsoft.com/office/powerpoint/2010/main" val="274016927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FEF3215E-3737-41C7-9529-9BEC3E1D2114}"/>
              </a:ext>
            </a:extLst>
          </p:cNvPr>
          <p:cNvSpPr txBox="1"/>
          <p:nvPr/>
        </p:nvSpPr>
        <p:spPr>
          <a:xfrm>
            <a:off x="545473" y="1777998"/>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4C55788E-466D-4255-BA38-247CCB5ABC5B}"/>
              </a:ext>
            </a:extLst>
          </p:cNvPr>
          <p:cNvSpPr txBox="1"/>
          <p:nvPr/>
        </p:nvSpPr>
        <p:spPr>
          <a:xfrm>
            <a:off x="4503216" y="1777998"/>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4396077A-7D54-449A-B319-17EDB7F18B93}"/>
              </a:ext>
            </a:extLst>
          </p:cNvPr>
          <p:cNvGraphicFramePr/>
          <p:nvPr>
            <p:extLst>
              <p:ext uri="{D42A27DB-BD31-4B8C-83A1-F6EECF244321}">
                <p14:modId xmlns:p14="http://schemas.microsoft.com/office/powerpoint/2010/main" val="2520339698"/>
              </p:ext>
            </p:extLst>
          </p:nvPr>
        </p:nvGraphicFramePr>
        <p:xfrm>
          <a:off x="4322836" y="2076294"/>
          <a:ext cx="3471702" cy="2648266"/>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3b05ca99bf2478f0">
            <a:extLst>
              <a:ext uri="{FF2B5EF4-FFF2-40B4-BE49-F238E27FC236}">
                <a16:creationId xmlns:a16="http://schemas.microsoft.com/office/drawing/2014/main" id="{419B53FF-8651-4A95-9AFB-B5F63C33FFA1}"/>
              </a:ext>
            </a:extLst>
          </p:cNvPr>
          <p:cNvGraphicFramePr/>
          <p:nvPr>
            <p:extLst>
              <p:ext uri="{D42A27DB-BD31-4B8C-83A1-F6EECF244321}">
                <p14:modId xmlns:p14="http://schemas.microsoft.com/office/powerpoint/2010/main" val="3947172934"/>
              </p:ext>
            </p:extLst>
          </p:nvPr>
        </p:nvGraphicFramePr>
        <p:xfrm>
          <a:off x="4533028" y="2174034"/>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8" name="D_3206badecd79b34c">
            <a:extLst>
              <a:ext uri="{FF2B5EF4-FFF2-40B4-BE49-F238E27FC236}">
                <a16:creationId xmlns:a16="http://schemas.microsoft.com/office/drawing/2014/main" id="{DC56F403-D992-456B-BE67-CB0DD00FF079}"/>
              </a:ext>
            </a:extLst>
          </p:cNvPr>
          <p:cNvGraphicFramePr>
            <a:graphicFrameLocks/>
          </p:cNvGraphicFramePr>
          <p:nvPr>
            <p:extLst>
              <p:ext uri="{D42A27DB-BD31-4B8C-83A1-F6EECF244321}">
                <p14:modId xmlns:p14="http://schemas.microsoft.com/office/powerpoint/2010/main" val="4171681948"/>
              </p:ext>
            </p:extLst>
          </p:nvPr>
        </p:nvGraphicFramePr>
        <p:xfrm>
          <a:off x="6379" y="2397587"/>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30" name="Rectangle 29">
            <a:extLst>
              <a:ext uri="{FF2B5EF4-FFF2-40B4-BE49-F238E27FC236}">
                <a16:creationId xmlns:a16="http://schemas.microsoft.com/office/drawing/2014/main" id="{D0DE0DC0-9EDA-418A-8705-D0AB97DF73DF}"/>
              </a:ext>
            </a:extLst>
          </p:cNvPr>
          <p:cNvSpPr/>
          <p:nvPr/>
        </p:nvSpPr>
        <p:spPr>
          <a:xfrm>
            <a:off x="9199082" y="5702064"/>
            <a:ext cx="2764379" cy="461665"/>
          </a:xfrm>
          <a:prstGeom prst="rect">
            <a:avLst/>
          </a:prstGeom>
        </p:spPr>
        <p:txBody>
          <a:bodyPr wrap="square">
            <a:spAutoFit/>
          </a:bodyPr>
          <a:lstStyle/>
          <a:p>
            <a:pPr lvl="0" algn="l" eaLnBrk="1" hangingPunct="1">
              <a:spcBef>
                <a:spcPts val="0"/>
              </a:spcBef>
            </a:pPr>
            <a:r>
              <a:rPr lang="en-GB" sz="800" kern="0" dirty="0">
                <a:latin typeface="Arial"/>
              </a:rPr>
              <a:t>%Helpful = %Very helpful + %Fairly helpful </a:t>
            </a:r>
          </a:p>
          <a:p>
            <a:pPr lvl="0" algn="l" eaLnBrk="1" hangingPunct="1">
              <a:spcBef>
                <a:spcPts val="0"/>
              </a:spcBef>
            </a:pPr>
            <a:r>
              <a:rPr lang="en-GB" sz="800" kern="0" dirty="0">
                <a:latin typeface="Arial"/>
              </a:rPr>
              <a:t>%Not helpful = %Not very helpful + %Not at all helpful</a:t>
            </a:r>
            <a:endParaRPr lang="en-GB" sz="1800" dirty="0"/>
          </a:p>
          <a:p>
            <a:pPr algn="l"/>
            <a:endParaRPr lang="en-GB" sz="800" dirty="0">
              <a:latin typeface="+mn-lt"/>
            </a:endParaRPr>
          </a:p>
        </p:txBody>
      </p:sp>
      <p:sp>
        <p:nvSpPr>
          <p:cNvPr id="4" name="Title 4">
            <a:extLst>
              <a:ext uri="{FF2B5EF4-FFF2-40B4-BE49-F238E27FC236}">
                <a16:creationId xmlns:a16="http://schemas.microsoft.com/office/drawing/2014/main" id="{CA31823D-C836-5695-0664-DB240F4A8297}"/>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Helpfulness of receptionists at GP practice</a:t>
            </a:r>
            <a:endParaRPr lang="en-GB" sz="2800" dirty="0"/>
          </a:p>
        </p:txBody>
      </p:sp>
      <p:sp>
        <p:nvSpPr>
          <p:cNvPr id="2" name="TextBox 1">
            <a:extLst>
              <a:ext uri="{FF2B5EF4-FFF2-40B4-BE49-F238E27FC236}">
                <a16:creationId xmlns:a16="http://schemas.microsoft.com/office/drawing/2014/main" id="{D4F7706E-40A5-12CD-6B4E-FBD8924229F0}"/>
              </a:ext>
            </a:extLst>
          </p:cNvPr>
          <p:cNvSpPr txBox="1"/>
          <p:nvPr/>
        </p:nvSpPr>
        <p:spPr>
          <a:xfrm>
            <a:off x="304805" y="740299"/>
            <a:ext cx="11658656" cy="338554"/>
          </a:xfrm>
          <a:prstGeom prst="rect">
            <a:avLst/>
          </a:prstGeom>
          <a:noFill/>
        </p:spPr>
        <p:txBody>
          <a:bodyPr wrap="square">
            <a:spAutoFit/>
          </a:bodyPr>
          <a:lstStyle/>
          <a:p>
            <a:r>
              <a:rPr lang="en-GB" sz="1600" b="0" dirty="0"/>
              <a:t>CORNWALL AND ISLES OF SCILLY ICS</a:t>
            </a:r>
            <a:endParaRPr lang="en-GB" sz="1600" dirty="0"/>
          </a:p>
        </p:txBody>
      </p:sp>
    </p:spTree>
    <p:extLst>
      <p:ext uri="{BB962C8B-B14F-4D97-AF65-F5344CB8AC3E}">
        <p14:creationId xmlns:p14="http://schemas.microsoft.com/office/powerpoint/2010/main" val="38001242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16</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41659" y="160121"/>
            <a:ext cx="10410505" cy="915591"/>
          </a:xfrm>
        </p:spPr>
        <p:txBody>
          <a:bodyPr/>
          <a:lstStyle/>
          <a:p>
            <a:r>
              <a:rPr lang="en-GB" sz="3200" dirty="0"/>
              <a:t>Helpfulness of receptionists at GP Practice:</a:t>
            </a:r>
            <a:br>
              <a:rPr lang="en-GB" sz="3200" dirty="0"/>
            </a:br>
            <a:r>
              <a:rPr lang="en-GB" sz="3200" dirty="0"/>
              <a:t>how the results vary by PCN within the ICS</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 How helpful do you find the receptionists at your GP practice?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ff4a20594aac0fce">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640582114"/>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662c426a341c8fce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2806265946"/>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LAUNCESTON AND TAMAR VALLEY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NORTH KERRIER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NORTH KERRIER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NORTH CORNWALL COAST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WATERGATE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ST AUSTELL 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THREE HARBOURS AND BOSVENA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EAST CORNWALL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ARBENNEK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FALMOUTH AND PENRYN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ISLES OF SCILLY &amp; SOUTH KERRIER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PENWITH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TRURO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COASTAL (KERNOW)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420588552"/>
                  </a:ext>
                </a:extLst>
              </a:tr>
            </a:tbl>
          </a:graphicData>
        </a:graphic>
      </p:graphicFrame>
      <p:graphicFrame>
        <p:nvGraphicFramePr>
          <p:cNvPr id="22" name="D_662c426a341c8fce"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4183706641"/>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956359538"/>
              </p:ext>
            </p:extLst>
          </p:nvPr>
        </p:nvGraphicFramePr>
        <p:xfrm>
          <a:off x="450000" y="1804272"/>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receptionists at the GP practice are ‘helpful’</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20257775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3e74eea0f0a94fce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738638933"/>
              </p:ext>
            </p:extLst>
          </p:nvPr>
        </p:nvGraphicFramePr>
        <p:xfrm>
          <a:off x="622466"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all patients. Patients who selected ‘Don’t know’ have been excluded. National (731,343); ICS 2023 (6,708); PCN bases range from 206 to 865</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3e74eea0f0a94fce" hidden="1">
            <a:extLst>
              <a:ext uri="{FF2B5EF4-FFF2-40B4-BE49-F238E27FC236}">
                <a16:creationId xmlns:a16="http://schemas.microsoft.com/office/drawing/2014/main" id="{8FB88A51-8DB3-42CD-AA3B-3C0A0E7503E7}"/>
              </a:ext>
            </a:extLst>
          </p:cNvPr>
          <p:cNvGraphicFramePr/>
          <p:nvPr>
            <p:extLst>
              <p:ext uri="{D42A27DB-BD31-4B8C-83A1-F6EECF244321}">
                <p14:modId xmlns:p14="http://schemas.microsoft.com/office/powerpoint/2010/main" val="2826273695"/>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5" name="Rectangle 24">
            <a:extLst>
              <a:ext uri="{FF2B5EF4-FFF2-40B4-BE49-F238E27FC236}">
                <a16:creationId xmlns:a16="http://schemas.microsoft.com/office/drawing/2014/main" id="{9FD20688-9201-45EA-894B-F34795F100E6}"/>
              </a:ext>
            </a:extLst>
          </p:cNvPr>
          <p:cNvSpPr/>
          <p:nvPr/>
        </p:nvSpPr>
        <p:spPr>
          <a:xfrm>
            <a:off x="625576" y="6236926"/>
            <a:ext cx="9190648" cy="215444"/>
          </a:xfrm>
          <a:prstGeom prst="rect">
            <a:avLst/>
          </a:prstGeom>
        </p:spPr>
        <p:txBody>
          <a:bodyPr wrap="square">
            <a:spAutoFit/>
          </a:bodyPr>
          <a:lstStyle/>
          <a:p>
            <a:pPr lvl="0" algn="l" eaLnBrk="1" hangingPunct="1">
              <a:spcBef>
                <a:spcPts val="600"/>
              </a:spcBef>
            </a:pPr>
            <a:r>
              <a:rPr lang="en-GB" sz="800" kern="0" dirty="0">
                <a:latin typeface="Arial"/>
              </a:rPr>
              <a:t>%Helpful = %Very helpful + %Fairly helpful</a:t>
            </a:r>
            <a:endParaRPr lang="en-GB" sz="1800" dirty="0"/>
          </a:p>
        </p:txBody>
      </p:sp>
    </p:spTree>
    <p:extLst>
      <p:ext uri="{BB962C8B-B14F-4D97-AF65-F5344CB8AC3E}">
        <p14:creationId xmlns:p14="http://schemas.microsoft.com/office/powerpoint/2010/main" val="22856861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3D6D231-31A4-41D0-BDCE-9B70D8D435BC}"/>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0A7621F-C21A-42A8-9878-1103FB913466}"/>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7795642" cy="1661993"/>
          </a:xfrm>
        </p:spPr>
        <p:txBody>
          <a:bodyPr/>
          <a:lstStyle/>
          <a:p>
            <a:r>
              <a:rPr lang="en-GB" dirty="0"/>
              <a:t>Use of online services</a:t>
            </a:r>
          </a:p>
        </p:txBody>
      </p:sp>
      <p:sp>
        <p:nvSpPr>
          <p:cNvPr id="9" name="Espace réservé du pied de page 4">
            <a:extLst>
              <a:ext uri="{FF2B5EF4-FFF2-40B4-BE49-F238E27FC236}">
                <a16:creationId xmlns:a16="http://schemas.microsoft.com/office/drawing/2014/main" id="{270EB14B-B184-41E2-B82B-EA694389E564}"/>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48434304-B804-4C41-9753-3522FF25A385}"/>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38029885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f3e88fceaf1aa5ff">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440441605"/>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18</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 Which of the following general practice online services have you used in the past 12 months?</a:t>
            </a: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graphicFrame>
        <p:nvGraphicFramePr>
          <p:cNvPr id="10" name="D_f28ad797c2699b28_CalcTable">
            <a:extLst>
              <a:ext uri="{FF2B5EF4-FFF2-40B4-BE49-F238E27FC236}">
                <a16:creationId xmlns:a16="http://schemas.microsoft.com/office/drawing/2014/main" id="{1DA69BD8-9C55-4C78-AC29-80BA52E3E9E4}"/>
              </a:ext>
            </a:extLst>
          </p:cNvPr>
          <p:cNvGraphicFramePr>
            <a:graphicFrameLocks noGrp="1"/>
          </p:cNvGraphicFramePr>
          <p:nvPr>
            <p:extLst>
              <p:ext uri="{D42A27DB-BD31-4B8C-83A1-F6EECF244321}">
                <p14:modId xmlns:p14="http://schemas.microsoft.com/office/powerpoint/2010/main" val="3468208308"/>
              </p:ext>
            </p:extLst>
          </p:nvPr>
        </p:nvGraphicFramePr>
        <p:xfrm>
          <a:off x="589415" y="5618932"/>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National (750,344); ICS 2023 (6,896); PCN bases range from 219 to 898</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9" name="D_f28ad797c2699b28" hidden="1">
            <a:extLst>
              <a:ext uri="{FF2B5EF4-FFF2-40B4-BE49-F238E27FC236}">
                <a16:creationId xmlns:a16="http://schemas.microsoft.com/office/drawing/2014/main" id="{EB76DE35-8AEA-46B6-A02F-975612E50269}"/>
              </a:ext>
            </a:extLst>
          </p:cNvPr>
          <p:cNvGraphicFramePr/>
          <p:nvPr>
            <p:extLst>
              <p:ext uri="{D42A27DB-BD31-4B8C-83A1-F6EECF244321}">
                <p14:modId xmlns:p14="http://schemas.microsoft.com/office/powerpoint/2010/main" val="864955389"/>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1" name="D_0b59a6ecb4616f28">
            <a:extLst>
              <a:ext uri="{FF2B5EF4-FFF2-40B4-BE49-F238E27FC236}">
                <a16:creationId xmlns:a16="http://schemas.microsoft.com/office/drawing/2014/main" id="{B3222959-FB81-48C9-9AAB-0BA07BB44915}"/>
              </a:ext>
            </a:extLst>
          </p:cNvPr>
          <p:cNvGraphicFramePr/>
          <p:nvPr>
            <p:extLst>
              <p:ext uri="{D42A27DB-BD31-4B8C-83A1-F6EECF244321}">
                <p14:modId xmlns:p14="http://schemas.microsoft.com/office/powerpoint/2010/main" val="1304106609"/>
              </p:ext>
            </p:extLst>
          </p:nvPr>
        </p:nvGraphicFramePr>
        <p:xfrm>
          <a:off x="35507" y="1768128"/>
          <a:ext cx="9777607" cy="345226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5B05BDD8-3912-4461-A941-DFE858724970}"/>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l"/>
            <a:r>
              <a:rPr lang="en-GB" sz="1200" dirty="0"/>
              <a:t>PCN range within ICS</a:t>
            </a:r>
          </a:p>
        </p:txBody>
      </p:sp>
      <p:cxnSp>
        <p:nvCxnSpPr>
          <p:cNvPr id="15" name="Straight Arrow Connector 14">
            <a:extLst>
              <a:ext uri="{FF2B5EF4-FFF2-40B4-BE49-F238E27FC236}">
                <a16:creationId xmlns:a16="http://schemas.microsoft.com/office/drawing/2014/main" id="{C274616B-9BF4-4162-A4D3-68AF7B0843DC}"/>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sp>
        <p:nvSpPr>
          <p:cNvPr id="4" name="Title 4">
            <a:extLst>
              <a:ext uri="{FF2B5EF4-FFF2-40B4-BE49-F238E27FC236}">
                <a16:creationId xmlns:a16="http://schemas.microsoft.com/office/drawing/2014/main" id="{D24B9BBD-33EC-6564-DA4D-E321189502A6}"/>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Online service use</a:t>
            </a:r>
            <a:endParaRPr lang="en-GB" sz="2800" dirty="0"/>
          </a:p>
        </p:txBody>
      </p:sp>
      <p:sp>
        <p:nvSpPr>
          <p:cNvPr id="2" name="TextBox 1">
            <a:extLst>
              <a:ext uri="{FF2B5EF4-FFF2-40B4-BE49-F238E27FC236}">
                <a16:creationId xmlns:a16="http://schemas.microsoft.com/office/drawing/2014/main" id="{162FFB98-A4E6-B2CF-9283-985ECAB82562}"/>
              </a:ext>
            </a:extLst>
          </p:cNvPr>
          <p:cNvSpPr txBox="1"/>
          <p:nvPr/>
        </p:nvSpPr>
        <p:spPr>
          <a:xfrm>
            <a:off x="304804" y="740299"/>
            <a:ext cx="11444283" cy="338554"/>
          </a:xfrm>
          <a:prstGeom prst="rect">
            <a:avLst/>
          </a:prstGeom>
          <a:noFill/>
        </p:spPr>
        <p:txBody>
          <a:bodyPr wrap="square">
            <a:spAutoFit/>
          </a:bodyPr>
          <a:lstStyle/>
          <a:p>
            <a:r>
              <a:rPr lang="en-GB" sz="1600" b="0" dirty="0"/>
              <a:t>CORNWALL AND ISLES OF SCILLY ICS</a:t>
            </a:r>
            <a:endParaRPr lang="en-GB" sz="1600" dirty="0"/>
          </a:p>
        </p:txBody>
      </p:sp>
    </p:spTree>
    <p:extLst>
      <p:ext uri="{BB962C8B-B14F-4D97-AF65-F5344CB8AC3E}">
        <p14:creationId xmlns:p14="http://schemas.microsoft.com/office/powerpoint/2010/main" val="2193944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svg="http://schemas.microsoft.com/office/drawing/2016/SVG/main" xmlns:a14="http://schemas.microsoft.com/office/drawing/2010/main" xmlns:c="http://schemas.openxmlformats.org/drawingml/2006/chart" xmlns:a16="http://schemas.microsoft.com/office/drawing/2014/main">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 How easy is it to use your GP practice’s website to look for information or access services?</a:t>
            </a:r>
            <a:r>
              <a:rPr lang="en-GB" sz="1600" b="1" baseline="30000" dirty="0">
                <a:solidFill>
                  <a:schemeClr val="bg1"/>
                </a:solidFill>
              </a:rPr>
              <a:t>1</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51017" y="581345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d1f5bef52ba98143">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178907534"/>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Not easy</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1e863ca2fd5d64bf">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761612500"/>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Easy </a:t>
                      </a:r>
                    </a:p>
                  </a:txBody>
                  <a:tcPr marL="0" marR="0">
                    <a:solidFill>
                      <a:srgbClr val="0563C1"/>
                    </a:solidFill>
                  </a:tcPr>
                </a:tc>
                <a:tc>
                  <a:txBody>
                    <a:bodyPr/>
                    <a:lstStyle/>
                    <a:p>
                      <a:pPr algn="ctr"/>
                      <a:r>
                        <a:rPr lang="en-GB" sz="1000" dirty="0"/>
                        <a:t>Not easy</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5" y="4913614"/>
            <a:ext cx="3471703"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 </a:t>
            </a:r>
          </a:p>
        </p:txBody>
      </p:sp>
      <p:graphicFrame>
        <p:nvGraphicFramePr>
          <p:cNvPr id="59" name="D_cb6e8af33b1e5a35">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834007318"/>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3c08a856635c8e35">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303113869"/>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a5a62dfa00b91e35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153509480"/>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52%</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86%</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6d357d68cbb0fe35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1266432096"/>
              </p:ext>
            </p:extLst>
          </p:nvPr>
        </p:nvGraphicFramePr>
        <p:xfrm>
          <a:off x="373761" y="5714390"/>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a:solidFill>
                            <a:schemeClr val="tx1"/>
                          </a:solidFill>
                          <a:latin typeface="Arial" panose="020B0604020202020204" pitchFamily="34" charset="0"/>
                        </a:rPr>
                        <a:t>Base: Asked of all patients. Patients who selected ‘Haven’t tried’ have been excluded. National (405,797); ICS 2023 (3,628); ICS 2022 (3,347); ICS 2021 (3,397); ICS 2020 (2,421); PCN bases range from 129 to 491</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6d357d68cbb0fe35"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1714918023"/>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4" name="D_a5a62dfa00b91e35"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3016658261"/>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4473778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3866275685"/>
              </p:ext>
            </p:extLst>
          </p:nvPr>
        </p:nvGraphicFramePr>
        <p:xfrm>
          <a:off x="4322836" y="2076294"/>
          <a:ext cx="3471702" cy="2514028"/>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40" name="D_13794ab18ad9fe35">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207150998"/>
              </p:ext>
            </p:extLst>
          </p:nvPr>
        </p:nvGraphicFramePr>
        <p:xfrm>
          <a:off x="4542562" y="2178663"/>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0" name="D_28c23bc9460503fe">
            <a:extLst>
              <a:ext uri="{FF2B5EF4-FFF2-40B4-BE49-F238E27FC236}">
                <a16:creationId xmlns:a16="http://schemas.microsoft.com/office/drawing/2014/main" id="{26EDD200-E37C-4CAC-8BB5-6476B7A4BB49}"/>
              </a:ext>
            </a:extLst>
          </p:cNvPr>
          <p:cNvGraphicFramePr>
            <a:graphicFrameLocks/>
          </p:cNvGraphicFramePr>
          <p:nvPr>
            <p:extLst>
              <p:ext uri="{D42A27DB-BD31-4B8C-83A1-F6EECF244321}">
                <p14:modId xmlns:p14="http://schemas.microsoft.com/office/powerpoint/2010/main" val="249861188"/>
              </p:ext>
            </p:extLst>
          </p:nvPr>
        </p:nvGraphicFramePr>
        <p:xfrm>
          <a:off x="366097" y="2364389"/>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38" name="D_d70ebec36f4b7d5f">
            <a:extLst>
              <a:ext uri="{FF2B5EF4-FFF2-40B4-BE49-F238E27FC236}">
                <a16:creationId xmlns:a16="http://schemas.microsoft.com/office/drawing/2014/main" id="{43D7D23A-07F0-4321-BB8F-52A0520214CD}"/>
              </a:ext>
            </a:extLst>
          </p:cNvPr>
          <p:cNvSpPr txBox="1"/>
          <p:nvPr/>
        </p:nvSpPr>
        <p:spPr>
          <a:xfrm>
            <a:off x="475307" y="5502673"/>
            <a:ext cx="3618476" cy="123111"/>
          </a:xfrm>
          <a:prstGeom prst="rect">
            <a:avLst/>
          </a:prstGeom>
          <a:noFill/>
        </p:spPr>
        <p:txBody>
          <a:bodyPr wrap="square" lIns="0" tIns="0" rIns="0" bIns="0" rtlCol="0">
            <a:spAutoFit/>
          </a:bodyPr>
          <a:lstStyle/>
          <a:p>
            <a:pPr algn="l"/>
            <a:r>
              <a:rPr lang="en-GB" sz="800" dirty="0"/>
              <a:t>¹Excluding those who said 'Haven’t tried’ (40%)</a:t>
            </a:r>
          </a:p>
        </p:txBody>
      </p:sp>
      <p:sp>
        <p:nvSpPr>
          <p:cNvPr id="29" name="Rectangle 28">
            <a:extLst>
              <a:ext uri="{FF2B5EF4-FFF2-40B4-BE49-F238E27FC236}">
                <a16:creationId xmlns:a16="http://schemas.microsoft.com/office/drawing/2014/main" id="{B5006F0A-6F43-40AB-A3D8-3B283E0B8DFD}"/>
              </a:ext>
            </a:extLst>
          </p:cNvPr>
          <p:cNvSpPr/>
          <p:nvPr/>
        </p:nvSpPr>
        <p:spPr>
          <a:xfrm>
            <a:off x="9504296" y="5778000"/>
            <a:ext cx="2687701" cy="461665"/>
          </a:xfrm>
          <a:prstGeom prst="rect">
            <a:avLst/>
          </a:prstGeom>
        </p:spPr>
        <p:txBody>
          <a:bodyPr wrap="square">
            <a:spAutoFit/>
          </a:bodyPr>
          <a:lstStyle/>
          <a:p>
            <a:pPr lvl="0" algn="l" eaLnBrk="1" hangingPunct="1">
              <a:spcBef>
                <a:spcPts val="0"/>
              </a:spcBef>
            </a:pPr>
            <a:r>
              <a:rPr lang="en-GB" sz="800" kern="0" dirty="0">
                <a:latin typeface="Arial"/>
              </a:rPr>
              <a:t>%Easy = %Very easy + %Fairly easy  </a:t>
            </a:r>
          </a:p>
          <a:p>
            <a:pPr lvl="0" algn="l" eaLnBrk="1" hangingPunct="1">
              <a:spcBef>
                <a:spcPts val="0"/>
              </a:spcBef>
            </a:pPr>
            <a:r>
              <a:rPr lang="en-GB" sz="800" kern="0" dirty="0">
                <a:latin typeface="Arial"/>
              </a:rPr>
              <a:t>%Not easy = %Not very easy + %Not at all easy</a:t>
            </a:r>
            <a:endParaRPr lang="en-GB" sz="1800" dirty="0"/>
          </a:p>
          <a:p>
            <a:pPr algn="l"/>
            <a:endParaRPr lang="en-GB" sz="800" dirty="0">
              <a:latin typeface="+mn-lt"/>
            </a:endParaRPr>
          </a:p>
        </p:txBody>
      </p:sp>
      <p:sp>
        <p:nvSpPr>
          <p:cNvPr id="4" name="Title 4">
            <a:extLst>
              <a:ext uri="{FF2B5EF4-FFF2-40B4-BE49-F238E27FC236}">
                <a16:creationId xmlns:a16="http://schemas.microsoft.com/office/drawing/2014/main" id="{A5E06E96-37ED-00D1-5C8C-EEAB13A02B4D}"/>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Ease of use of practice website</a:t>
            </a:r>
            <a:endParaRPr lang="en-GB" sz="2800" dirty="0"/>
          </a:p>
        </p:txBody>
      </p:sp>
      <p:sp>
        <p:nvSpPr>
          <p:cNvPr id="2" name="TextBox 1">
            <a:extLst>
              <a:ext uri="{FF2B5EF4-FFF2-40B4-BE49-F238E27FC236}">
                <a16:creationId xmlns:a16="http://schemas.microsoft.com/office/drawing/2014/main" id="{D7B6DBA1-8654-DE25-B8B5-3A1FB0C8B173}"/>
              </a:ext>
            </a:extLst>
          </p:cNvPr>
          <p:cNvSpPr txBox="1"/>
          <p:nvPr/>
        </p:nvSpPr>
        <p:spPr>
          <a:xfrm>
            <a:off x="304805" y="740299"/>
            <a:ext cx="11629048" cy="338554"/>
          </a:xfrm>
          <a:prstGeom prst="rect">
            <a:avLst/>
          </a:prstGeom>
          <a:noFill/>
        </p:spPr>
        <p:txBody>
          <a:bodyPr wrap="square">
            <a:spAutoFit/>
          </a:bodyPr>
          <a:lstStyle/>
          <a:p>
            <a:r>
              <a:rPr lang="en-GB" sz="1600" b="0" dirty="0"/>
              <a:t>CORNWALL AND ISLES OF SCILLY ICS</a:t>
            </a:r>
            <a:endParaRPr lang="en-GB" sz="1600" dirty="0"/>
          </a:p>
        </p:txBody>
      </p:sp>
    </p:spTree>
    <p:extLst>
      <p:ext uri="{BB962C8B-B14F-4D97-AF65-F5344CB8AC3E}">
        <p14:creationId xmlns:p14="http://schemas.microsoft.com/office/powerpoint/2010/main" val="13175673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20</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 How easy is it to use your GP practice’s website to look for information or access services?</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420cd2bd1dd19936">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3272640651"/>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4e0eb0d4c42daeb6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2921128367"/>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NORTH KERRIER EAST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FALMOUTH AND PENRYN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NORTH CORNWALL COAST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NORTH KERRIER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THREE HARBOURS AND BOSVENA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ST AUSTELL 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LAUNCESTON AND TAMAR VALLEY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ARBENNEK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WATERGATE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EAST CORNWALL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PENWITH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ISLES OF SCILLY &amp; SOUTH KERRIER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COASTAL (KERNOW)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TRURO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420588552"/>
                  </a:ext>
                </a:extLst>
              </a:tr>
            </a:tbl>
          </a:graphicData>
        </a:graphic>
      </p:graphicFrame>
      <p:graphicFrame>
        <p:nvGraphicFramePr>
          <p:cNvPr id="22" name="D_4e0eb0d4c42daeb6"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3047601369"/>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901825776"/>
              </p:ext>
            </p:extLst>
          </p:nvPr>
        </p:nvGraphicFramePr>
        <p:xfrm>
          <a:off x="545472" y="1893888"/>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it is ‘easy’ to use their GP practice’s website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169872496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8b5a6d6b9e2daeb6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297535926"/>
              </p:ext>
            </p:extLst>
          </p:nvPr>
        </p:nvGraphicFramePr>
        <p:xfrm>
          <a:off x="622466"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all patients. Patients who selected ‘Haven’t tried’ have been excluded. National (405,797); ICS 2023 (3,628); PCN bases range from 129 to 491</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8b5a6d6b9e2daeb6" hidden="1">
            <a:extLst>
              <a:ext uri="{FF2B5EF4-FFF2-40B4-BE49-F238E27FC236}">
                <a16:creationId xmlns:a16="http://schemas.microsoft.com/office/drawing/2014/main" id="{A0DC3292-54F5-4222-BFA2-5D8272F1B83E}"/>
              </a:ext>
            </a:extLst>
          </p:cNvPr>
          <p:cNvGraphicFramePr/>
          <p:nvPr>
            <p:extLst>
              <p:ext uri="{D42A27DB-BD31-4B8C-83A1-F6EECF244321}">
                <p14:modId xmlns:p14="http://schemas.microsoft.com/office/powerpoint/2010/main" val="439863299"/>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60C28C04-364A-42B8-BAD4-F371D2474E09}"/>
              </a:ext>
            </a:extLst>
          </p:cNvPr>
          <p:cNvSpPr/>
          <p:nvPr/>
        </p:nvSpPr>
        <p:spPr>
          <a:xfrm>
            <a:off x="625576" y="6236926"/>
            <a:ext cx="9190648" cy="215444"/>
          </a:xfrm>
          <a:prstGeom prst="rect">
            <a:avLst/>
          </a:prstGeom>
        </p:spPr>
        <p:txBody>
          <a:bodyPr wrap="square">
            <a:spAutoFit/>
          </a:bodyPr>
          <a:lstStyle/>
          <a:p>
            <a:pPr algn="l" eaLnBrk="1" hangingPunct="1">
              <a:spcBef>
                <a:spcPts val="600"/>
              </a:spcBef>
            </a:pPr>
            <a:r>
              <a:rPr lang="en-GB" sz="800" kern="0" dirty="0"/>
              <a:t>%Easy = %Very easy + %Fairly easy  </a:t>
            </a:r>
          </a:p>
        </p:txBody>
      </p:sp>
      <p:sp>
        <p:nvSpPr>
          <p:cNvPr id="24" name="Title 4">
            <a:extLst>
              <a:ext uri="{FF2B5EF4-FFF2-40B4-BE49-F238E27FC236}">
                <a16:creationId xmlns:a16="http://schemas.microsoft.com/office/drawing/2014/main" id="{06C7D327-5D66-44EF-B1AC-B52582667DA5}"/>
              </a:ext>
            </a:extLst>
          </p:cNvPr>
          <p:cNvSpPr>
            <a:spLocks noGrp="1"/>
          </p:cNvSpPr>
          <p:nvPr>
            <p:ph type="title"/>
          </p:nvPr>
        </p:nvSpPr>
        <p:spPr>
          <a:xfrm>
            <a:off x="418834" y="96017"/>
            <a:ext cx="10410505" cy="919680"/>
          </a:xfrm>
        </p:spPr>
        <p:txBody>
          <a:bodyPr/>
          <a:lstStyle/>
          <a:p>
            <a:r>
              <a:rPr lang="en-GB" sz="3600" dirty="0"/>
              <a:t>Ease of use of practice website:</a:t>
            </a:r>
            <a:br>
              <a:rPr lang="en-GB" sz="3600" dirty="0"/>
            </a:br>
            <a:r>
              <a:rPr lang="en-GB" sz="3200" dirty="0"/>
              <a:t>how the results vary by PCN within the ICS</a:t>
            </a:r>
            <a:endParaRPr lang="en-GB" sz="3200" dirty="0">
              <a:highlight>
                <a:srgbClr val="F1BE48"/>
              </a:highlight>
            </a:endParaRPr>
          </a:p>
        </p:txBody>
      </p:sp>
    </p:spTree>
    <p:extLst>
      <p:ext uri="{BB962C8B-B14F-4D97-AF65-F5344CB8AC3E}">
        <p14:creationId xmlns:p14="http://schemas.microsoft.com/office/powerpoint/2010/main" val="23497251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3D6D231-31A4-41D0-BDCE-9B70D8D435BC}"/>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0A7621F-C21A-42A8-9878-1103FB913466}"/>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6369900" cy="1661993"/>
          </a:xfrm>
        </p:spPr>
        <p:txBody>
          <a:bodyPr/>
          <a:lstStyle/>
          <a:p>
            <a:r>
              <a:rPr lang="en-GB" dirty="0"/>
              <a:t>Making an appointment</a:t>
            </a:r>
          </a:p>
        </p:txBody>
      </p:sp>
      <p:sp>
        <p:nvSpPr>
          <p:cNvPr id="9" name="Espace réservé du pied de page 4">
            <a:extLst>
              <a:ext uri="{FF2B5EF4-FFF2-40B4-BE49-F238E27FC236}">
                <a16:creationId xmlns:a16="http://schemas.microsoft.com/office/drawing/2014/main" id="{6EE4259C-FFA6-4D22-981A-4AC66E603E85}"/>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5416850B-DE61-4990-8BB3-F4C41C2531C5}"/>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8296305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22</a:t>
            </a:fld>
            <a:r>
              <a:rPr lang="en-GB"/>
              <a:t> </a:t>
            </a:r>
            <a:endParaRPr lang="en-GB" dirty="0"/>
          </a:p>
        </p:txBody>
      </p:sp>
      <p:sp>
        <p:nvSpPr>
          <p:cNvPr id="17" name="TextBox 16">
            <a:extLst>
              <a:ext uri="{FF2B5EF4-FFF2-40B4-BE49-F238E27FC236}">
                <a16:creationId xmlns:a16="http://schemas.microsoft.com/office/drawing/2014/main" id="{8F189DC4-230D-446C-AF1F-BE318A2AF40F}"/>
              </a:ext>
            </a:extLst>
          </p:cNvPr>
          <p:cNvSpPr txBox="1"/>
          <p:nvPr/>
        </p:nvSpPr>
        <p:spPr>
          <a:xfrm>
            <a:off x="589415" y="1764363"/>
            <a:ext cx="1073005" cy="246221"/>
          </a:xfrm>
          <a:prstGeom prst="rect">
            <a:avLst/>
          </a:prstGeom>
          <a:noFill/>
        </p:spPr>
        <p:txBody>
          <a:bodyPr wrap="square" lIns="0" tIns="0" rIns="0" bIns="0" rtlCol="0" anchor="b">
            <a:spAutoFit/>
          </a:bodyPr>
          <a:lstStyle/>
          <a:p>
            <a:pPr algn="l"/>
            <a:r>
              <a:rPr lang="en-GB" sz="1600" b="1" dirty="0"/>
              <a:t>ICS result</a:t>
            </a:r>
          </a:p>
        </p:txBody>
      </p:sp>
      <p:sp>
        <p:nvSpPr>
          <p:cNvPr id="19" name="TextBox 18">
            <a:extLst>
              <a:ext uri="{FF2B5EF4-FFF2-40B4-BE49-F238E27FC236}">
                <a16:creationId xmlns:a16="http://schemas.microsoft.com/office/drawing/2014/main" id="{58C13DA7-B5A9-44BC-90A6-04C23615D174}"/>
              </a:ext>
            </a:extLst>
          </p:cNvPr>
          <p:cNvSpPr txBox="1"/>
          <p:nvPr/>
        </p:nvSpPr>
        <p:spPr>
          <a:xfrm>
            <a:off x="8560635" y="1765564"/>
            <a:ext cx="2265500" cy="246221"/>
          </a:xfrm>
          <a:prstGeom prst="rect">
            <a:avLst/>
          </a:prstGeom>
          <a:noFill/>
        </p:spPr>
        <p:txBody>
          <a:bodyPr wrap="square" lIns="0" tIns="0" rIns="0" bIns="0" rtlCol="0" anchor="b">
            <a:spAutoFit/>
          </a:bodyPr>
          <a:lstStyle/>
          <a:p>
            <a:pPr algn="l"/>
            <a:r>
              <a:rPr lang="en-GB" sz="1600" b="1" dirty="0"/>
              <a:t>Comparison of results</a:t>
            </a:r>
          </a:p>
        </p:txBody>
      </p: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921247" y="5065241"/>
            <a:ext cx="296490" cy="253279"/>
          </a:xfrm>
          <a:prstGeom prst="rect">
            <a:avLst/>
          </a:prstGeom>
        </p:spPr>
      </p:pic>
      <p:sp>
        <p:nvSpPr>
          <p:cNvPr id="39" name="Rectangle 38">
            <a:extLst>
              <a:ext uri="{FF2B5EF4-FFF2-40B4-BE49-F238E27FC236}">
                <a16:creationId xmlns:a16="http://schemas.microsoft.com/office/drawing/2014/main" id="{200A9286-9921-4B74-BCD2-7511FBFFCD9A}"/>
              </a:ext>
            </a:extLst>
          </p:cNvPr>
          <p:cNvSpPr/>
          <p:nvPr/>
        </p:nvSpPr>
        <p:spPr bwMode="auto">
          <a:xfrm>
            <a:off x="0" y="1080000"/>
            <a:ext cx="12192000" cy="577028"/>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r>
              <a:rPr lang="en-GB" sz="1600" b="1" dirty="0">
                <a:solidFill>
                  <a:schemeClr val="bg1"/>
                </a:solidFill>
              </a:rPr>
              <a:t>Q15. On this occasion (when you last tried to make a general practice appointment), were you offered any of the following choices of appointment? </a:t>
            </a:r>
            <a:endParaRPr lang="en-GB" sz="1500" dirty="0">
              <a:solidFill>
                <a:schemeClr val="bg1"/>
              </a:solidFill>
            </a:endParaRPr>
          </a:p>
        </p:txBody>
      </p:sp>
      <p:graphicFrame>
        <p:nvGraphicFramePr>
          <p:cNvPr id="51" name="D_7b9c2595ef994d21">
            <a:extLst>
              <a:ext uri="{FF2B5EF4-FFF2-40B4-BE49-F238E27FC236}">
                <a16:creationId xmlns:a16="http://schemas.microsoft.com/office/drawing/2014/main" id="{2327F510-0089-47E2-BCCB-7D35938F0EE5}"/>
              </a:ext>
            </a:extLst>
          </p:cNvPr>
          <p:cNvGraphicFramePr>
            <a:graphicFrameLocks noGrp="1"/>
          </p:cNvGraphicFramePr>
          <p:nvPr>
            <p:extLst>
              <p:ext uri="{D42A27DB-BD31-4B8C-83A1-F6EECF244321}">
                <p14:modId xmlns:p14="http://schemas.microsoft.com/office/powerpoint/2010/main" val="3402286002"/>
              </p:ext>
            </p:extLst>
          </p:nvPr>
        </p:nvGraphicFramePr>
        <p:xfrm>
          <a:off x="8237208" y="3244252"/>
          <a:ext cx="1755154" cy="1314000"/>
        </p:xfrm>
        <a:graphic>
          <a:graphicData uri="http://schemas.openxmlformats.org/drawingml/2006/table">
            <a:tbl>
              <a:tblPr firstRow="1" bandRow="1">
                <a:tableStyleId>{5C22544A-7EE6-4342-B048-85BDC9FD1C3A}</a:tableStyleId>
              </a:tblPr>
              <a:tblGrid>
                <a:gridCol w="877577">
                  <a:extLst>
                    <a:ext uri="{9D8B030D-6E8A-4147-A177-3AD203B41FA5}">
                      <a16:colId xmlns:a16="http://schemas.microsoft.com/office/drawing/2014/main" val="2098080960"/>
                    </a:ext>
                  </a:extLst>
                </a:gridCol>
                <a:gridCol w="877577">
                  <a:extLst>
                    <a:ext uri="{9D8B030D-6E8A-4147-A177-3AD203B41FA5}">
                      <a16:colId xmlns:a16="http://schemas.microsoft.com/office/drawing/2014/main" val="3054108530"/>
                    </a:ext>
                  </a:extLst>
                </a:gridCol>
              </a:tblGrid>
              <a:tr h="448683">
                <a:tc>
                  <a:txBody>
                    <a:bodyPr/>
                    <a:lstStyle/>
                    <a:p>
                      <a:pPr algn="ctr"/>
                      <a:r>
                        <a:rPr lang="en-GB" sz="1400" dirty="0"/>
                        <a:t>Yes</a:t>
                      </a:r>
                    </a:p>
                  </a:txBody>
                  <a:tcPr marL="0" marR="0">
                    <a:solidFill>
                      <a:srgbClr val="005EB8"/>
                    </a:solidFill>
                  </a:tcPr>
                </a:tc>
                <a:tc>
                  <a:txBody>
                    <a:bodyPr/>
                    <a:lstStyle/>
                    <a:p>
                      <a:pPr algn="ctr"/>
                      <a:r>
                        <a:rPr lang="en-GB" sz="1400" dirty="0"/>
                        <a:t>No</a:t>
                      </a:r>
                    </a:p>
                  </a:txBody>
                  <a:tcPr marL="0" marR="0">
                    <a:solidFill>
                      <a:srgbClr val="768692"/>
                    </a:solidFill>
                  </a:tcPr>
                </a:tc>
                <a:extLst>
                  <a:ext uri="{0D108BD9-81ED-4DB2-BD59-A6C34878D82A}">
                    <a16:rowId xmlns:a16="http://schemas.microsoft.com/office/drawing/2014/main" val="1710421202"/>
                  </a:ext>
                </a:extLst>
              </a:tr>
              <a:tr h="865317">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2" name="D_c4036989f97361c2">
            <a:extLst>
              <a:ext uri="{FF2B5EF4-FFF2-40B4-BE49-F238E27FC236}">
                <a16:creationId xmlns:a16="http://schemas.microsoft.com/office/drawing/2014/main" id="{5CE749D3-433C-49C1-9078-230CAA4408CF}"/>
              </a:ext>
            </a:extLst>
          </p:cNvPr>
          <p:cNvGraphicFramePr>
            <a:graphicFrameLocks noGrp="1"/>
          </p:cNvGraphicFramePr>
          <p:nvPr>
            <p:extLst>
              <p:ext uri="{D42A27DB-BD31-4B8C-83A1-F6EECF244321}">
                <p14:modId xmlns:p14="http://schemas.microsoft.com/office/powerpoint/2010/main" val="2149951079"/>
              </p:ext>
            </p:extLst>
          </p:nvPr>
        </p:nvGraphicFramePr>
        <p:xfrm>
          <a:off x="10182347" y="3259123"/>
          <a:ext cx="1829112" cy="1327732"/>
        </p:xfrm>
        <a:graphic>
          <a:graphicData uri="http://schemas.openxmlformats.org/drawingml/2006/table">
            <a:tbl>
              <a:tblPr firstRow="1" bandRow="1">
                <a:tableStyleId>{5C22544A-7EE6-4342-B048-85BDC9FD1C3A}</a:tableStyleId>
              </a:tblPr>
              <a:tblGrid>
                <a:gridCol w="914556">
                  <a:extLst>
                    <a:ext uri="{9D8B030D-6E8A-4147-A177-3AD203B41FA5}">
                      <a16:colId xmlns:a16="http://schemas.microsoft.com/office/drawing/2014/main" val="2098080960"/>
                    </a:ext>
                  </a:extLst>
                </a:gridCol>
                <a:gridCol w="914556">
                  <a:extLst>
                    <a:ext uri="{9D8B030D-6E8A-4147-A177-3AD203B41FA5}">
                      <a16:colId xmlns:a16="http://schemas.microsoft.com/office/drawing/2014/main" val="3054108530"/>
                    </a:ext>
                  </a:extLst>
                </a:gridCol>
              </a:tblGrid>
              <a:tr h="453372">
                <a:tc>
                  <a:txBody>
                    <a:bodyPr/>
                    <a:lstStyle/>
                    <a:p>
                      <a:pPr algn="ctr"/>
                      <a:r>
                        <a:rPr lang="en-GB" sz="1400" dirty="0"/>
                        <a:t>Yes</a:t>
                      </a:r>
                    </a:p>
                  </a:txBody>
                  <a:tcPr marL="0" marR="0">
                    <a:solidFill>
                      <a:srgbClr val="005EB8"/>
                    </a:solidFill>
                  </a:tcPr>
                </a:tc>
                <a:tc>
                  <a:txBody>
                    <a:bodyPr/>
                    <a:lstStyle/>
                    <a:p>
                      <a:pPr algn="ctr"/>
                      <a:r>
                        <a:rPr lang="en-GB" sz="1400" dirty="0"/>
                        <a:t>No</a:t>
                      </a:r>
                    </a:p>
                  </a:txBody>
                  <a:tcPr marL="0" marR="0">
                    <a:solidFill>
                      <a:srgbClr val="768692"/>
                    </a:solidFill>
                  </a:tcPr>
                </a:tc>
                <a:extLst>
                  <a:ext uri="{0D108BD9-81ED-4DB2-BD59-A6C34878D82A}">
                    <a16:rowId xmlns:a16="http://schemas.microsoft.com/office/drawing/2014/main" val="1710421202"/>
                  </a:ext>
                </a:extLst>
              </a:tr>
              <a:tr h="87436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68" name="Title 1">
            <a:extLst>
              <a:ext uri="{FF2B5EF4-FFF2-40B4-BE49-F238E27FC236}">
                <a16:creationId xmlns:a16="http://schemas.microsoft.com/office/drawing/2014/main" id="{F6C9759C-C271-4325-9210-6B871F16BCAD}"/>
              </a:ext>
            </a:extLst>
          </p:cNvPr>
          <p:cNvSpPr txBox="1">
            <a:spLocks/>
          </p:cNvSpPr>
          <p:nvPr/>
        </p:nvSpPr>
        <p:spPr>
          <a:xfrm>
            <a:off x="8337354" y="2764023"/>
            <a:ext cx="1480390"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69" name="Title 1">
            <a:extLst>
              <a:ext uri="{FF2B5EF4-FFF2-40B4-BE49-F238E27FC236}">
                <a16:creationId xmlns:a16="http://schemas.microsoft.com/office/drawing/2014/main" id="{CD826A2D-686A-4AC6-B77E-4FE21E17BEE0}"/>
              </a:ext>
            </a:extLst>
          </p:cNvPr>
          <p:cNvSpPr txBox="1">
            <a:spLocks/>
          </p:cNvSpPr>
          <p:nvPr/>
        </p:nvSpPr>
        <p:spPr>
          <a:xfrm>
            <a:off x="10276547" y="2764022"/>
            <a:ext cx="1480390"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sp>
        <p:nvSpPr>
          <p:cNvPr id="29" name="Rectangle 28">
            <a:extLst>
              <a:ext uri="{FF2B5EF4-FFF2-40B4-BE49-F238E27FC236}">
                <a16:creationId xmlns:a16="http://schemas.microsoft.com/office/drawing/2014/main" id="{F96BC11E-E85D-4389-B785-199B6F78BDA0}"/>
              </a:ext>
            </a:extLst>
          </p:cNvPr>
          <p:cNvSpPr/>
          <p:nvPr/>
        </p:nvSpPr>
        <p:spPr bwMode="auto">
          <a:xfrm>
            <a:off x="4322836" y="498212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30" name="TextBox 29">
            <a:extLst>
              <a:ext uri="{FF2B5EF4-FFF2-40B4-BE49-F238E27FC236}">
                <a16:creationId xmlns:a16="http://schemas.microsoft.com/office/drawing/2014/main" id="{142576EB-3440-4B0D-8421-1F36431A559C}"/>
              </a:ext>
            </a:extLst>
          </p:cNvPr>
          <p:cNvSpPr txBox="1"/>
          <p:nvPr/>
        </p:nvSpPr>
        <p:spPr>
          <a:xfrm>
            <a:off x="4322836" y="5065386"/>
            <a:ext cx="3471702" cy="238859"/>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 </a:t>
            </a:r>
          </a:p>
        </p:txBody>
      </p:sp>
      <p:graphicFrame>
        <p:nvGraphicFramePr>
          <p:cNvPr id="32" name="D_d1ee481dfa41243b">
            <a:extLst>
              <a:ext uri="{FF2B5EF4-FFF2-40B4-BE49-F238E27FC236}">
                <a16:creationId xmlns:a16="http://schemas.microsoft.com/office/drawing/2014/main" id="{5A5FC6B2-303A-4A19-82F1-43E0C4732CAE}"/>
              </a:ext>
            </a:extLst>
          </p:cNvPr>
          <p:cNvGraphicFramePr/>
          <p:nvPr>
            <p:extLst>
              <p:ext uri="{D42A27DB-BD31-4B8C-83A1-F6EECF244321}">
                <p14:modId xmlns:p14="http://schemas.microsoft.com/office/powerpoint/2010/main" val="1094878293"/>
              </p:ext>
            </p:extLst>
          </p:nvPr>
        </p:nvGraphicFramePr>
        <p:xfrm>
          <a:off x="4787692" y="5342456"/>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3" name="D_629afdf8d1864c3b">
            <a:extLst>
              <a:ext uri="{FF2B5EF4-FFF2-40B4-BE49-F238E27FC236}">
                <a16:creationId xmlns:a16="http://schemas.microsoft.com/office/drawing/2014/main" id="{C4E2F0F1-F1CF-453E-970F-BE5C1E1A6CEF}"/>
              </a:ext>
            </a:extLst>
          </p:cNvPr>
          <p:cNvGraphicFramePr/>
          <p:nvPr>
            <p:extLst>
              <p:ext uri="{D42A27DB-BD31-4B8C-83A1-F6EECF244321}">
                <p14:modId xmlns:p14="http://schemas.microsoft.com/office/powerpoint/2010/main" val="279344620"/>
              </p:ext>
            </p:extLst>
          </p:nvPr>
        </p:nvGraphicFramePr>
        <p:xfrm>
          <a:off x="6037197" y="5259720"/>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2" name="D_ba621d3f14afe43b_CalcTable">
            <a:extLst>
              <a:ext uri="{FF2B5EF4-FFF2-40B4-BE49-F238E27FC236}">
                <a16:creationId xmlns:a16="http://schemas.microsoft.com/office/drawing/2014/main" id="{7D9E38D9-F9D9-4F6B-8E7E-E25D944BD619}"/>
              </a:ext>
            </a:extLst>
          </p:cNvPr>
          <p:cNvGraphicFramePr>
            <a:graphicFrameLocks noGrp="1"/>
          </p:cNvGraphicFramePr>
          <p:nvPr>
            <p:extLst>
              <p:ext uri="{D42A27DB-BD31-4B8C-83A1-F6EECF244321}">
                <p14:modId xmlns:p14="http://schemas.microsoft.com/office/powerpoint/2010/main" val="3060299511"/>
              </p:ext>
            </p:extLst>
          </p:nvPr>
        </p:nvGraphicFramePr>
        <p:xfrm>
          <a:off x="437230" y="5703612"/>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50202">
                <a:tc>
                  <a:txBody>
                    <a:bodyPr/>
                    <a:lstStyle/>
                    <a:p>
                      <a:pPr marL="0" indent="0">
                        <a:buNone/>
                      </a:pPr>
                      <a:r>
                        <a:rPr lang="en-GB" sz="800" b="0">
                          <a:solidFill>
                            <a:schemeClr val="tx1"/>
                          </a:solidFill>
                          <a:latin typeface="Arial" panose="020B0604020202020204" pitchFamily="34" charset="0"/>
                        </a:rPr>
                        <a:t>Base: Asked of patients who have tried to make an appointment since being registered with current GP practice. Patients who selected ‘I did not need a choice’ or ‘Can’t remember’ have been excluded. National (565,787); ICS 2023 (5,076); ICS 2022 (4,772); ICS 2021 (5,183); PCN bases range from 156 to 655</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3" name="D_632f989dc252e1bc">
            <a:extLst>
              <a:ext uri="{FF2B5EF4-FFF2-40B4-BE49-F238E27FC236}">
                <a16:creationId xmlns:a16="http://schemas.microsoft.com/office/drawing/2014/main" id="{E4CA6C2E-6C1A-4736-AB8C-04BE124BBD0A}"/>
              </a:ext>
            </a:extLst>
          </p:cNvPr>
          <p:cNvGraphicFramePr>
            <a:graphicFrameLocks/>
          </p:cNvGraphicFramePr>
          <p:nvPr>
            <p:extLst>
              <p:ext uri="{D42A27DB-BD31-4B8C-83A1-F6EECF244321}">
                <p14:modId xmlns:p14="http://schemas.microsoft.com/office/powerpoint/2010/main" val="2195818436"/>
              </p:ext>
            </p:extLst>
          </p:nvPr>
        </p:nvGraphicFramePr>
        <p:xfrm>
          <a:off x="354077" y="2188594"/>
          <a:ext cx="3581333" cy="2887535"/>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1" name="D_ba621d3f14afe43b" hidden="1">
            <a:extLst>
              <a:ext uri="{FF2B5EF4-FFF2-40B4-BE49-F238E27FC236}">
                <a16:creationId xmlns:a16="http://schemas.microsoft.com/office/drawing/2014/main" id="{CE1B0653-75BC-4C0C-A224-B7BAD563AC61}"/>
              </a:ext>
            </a:extLst>
          </p:cNvPr>
          <p:cNvGraphicFramePr/>
          <p:nvPr>
            <p:extLst>
              <p:ext uri="{D42A27DB-BD31-4B8C-83A1-F6EECF244321}">
                <p14:modId xmlns:p14="http://schemas.microsoft.com/office/powerpoint/2010/main" val="3539581879"/>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4" name="D_189f378cbd8f003b" hidden="1">
            <a:extLst>
              <a:ext uri="{FF2B5EF4-FFF2-40B4-BE49-F238E27FC236}">
                <a16:creationId xmlns:a16="http://schemas.microsoft.com/office/drawing/2014/main" id="{ADBE7075-47E7-403A-9D98-208DBD4F097C}"/>
              </a:ext>
            </a:extLst>
          </p:cNvPr>
          <p:cNvGraphicFramePr/>
          <p:nvPr>
            <p:extLst>
              <p:ext uri="{D42A27DB-BD31-4B8C-83A1-F6EECF244321}">
                <p14:modId xmlns:p14="http://schemas.microsoft.com/office/powerpoint/2010/main" val="2202500154"/>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189f378cbd8f003b_CalcTable">
            <a:extLst>
              <a:ext uri="{FF2B5EF4-FFF2-40B4-BE49-F238E27FC236}">
                <a16:creationId xmlns:a16="http://schemas.microsoft.com/office/drawing/2014/main" id="{4D1AA497-7D0C-4C20-B34A-451AAF5C13C2}"/>
              </a:ext>
            </a:extLst>
          </p:cNvPr>
          <p:cNvGraphicFramePr>
            <a:graphicFrameLocks noGrp="1"/>
          </p:cNvGraphicFramePr>
          <p:nvPr>
            <p:extLst>
              <p:ext uri="{D42A27DB-BD31-4B8C-83A1-F6EECF244321}">
                <p14:modId xmlns:p14="http://schemas.microsoft.com/office/powerpoint/2010/main" val="2915817242"/>
              </p:ext>
            </p:extLst>
          </p:nvPr>
        </p:nvGraphicFramePr>
        <p:xfrm>
          <a:off x="5021222" y="5572145"/>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43%</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84%</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6" name="Ipsos Ribbon Rules" hidden="1">
            <a:extLst>
              <a:ext uri="{FF2B5EF4-FFF2-40B4-BE49-F238E27FC236}">
                <a16:creationId xmlns:a16="http://schemas.microsoft.com/office/drawing/2014/main" id="{D46A6F8D-C548-42C2-BDFC-BBF12F77C0EB}"/>
              </a:ext>
            </a:extLst>
          </p:cNvPr>
          <p:cNvGraphicFramePr/>
          <p:nvPr>
            <p:extLst>
              <p:ext uri="{D42A27DB-BD31-4B8C-83A1-F6EECF244321}">
                <p14:modId xmlns:p14="http://schemas.microsoft.com/office/powerpoint/2010/main" val="351573249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10"/>
          </a:graphicData>
        </a:graphic>
      </p:graphicFrame>
      <p:sp>
        <p:nvSpPr>
          <p:cNvPr id="27" name="Rectangle 26">
            <a:extLst>
              <a:ext uri="{FF2B5EF4-FFF2-40B4-BE49-F238E27FC236}">
                <a16:creationId xmlns:a16="http://schemas.microsoft.com/office/drawing/2014/main" id="{09D0813E-7301-4835-B09E-78AA978508E1}"/>
              </a:ext>
            </a:extLst>
          </p:cNvPr>
          <p:cNvSpPr/>
          <p:nvPr/>
        </p:nvSpPr>
        <p:spPr>
          <a:xfrm>
            <a:off x="9217737" y="4982126"/>
            <a:ext cx="2620186" cy="461665"/>
          </a:xfrm>
          <a:prstGeom prst="rect">
            <a:avLst/>
          </a:prstGeom>
        </p:spPr>
        <p:txBody>
          <a:bodyPr wrap="square">
            <a:spAutoFit/>
          </a:bodyPr>
          <a:lstStyle/>
          <a:p>
            <a:pPr lvl="0" algn="l" eaLnBrk="1" hangingPunct="1">
              <a:spcBef>
                <a:spcPts val="0"/>
              </a:spcBef>
            </a:pPr>
            <a:r>
              <a:rPr lang="en-GB" sz="800" kern="0" dirty="0">
                <a:latin typeface="Arial"/>
              </a:rPr>
              <a:t>%Yes = %A choice of place + %A choice of time or day + %A choice of healthcare professional + %A choice of type of appointment</a:t>
            </a:r>
          </a:p>
        </p:txBody>
      </p:sp>
      <p:graphicFrame>
        <p:nvGraphicFramePr>
          <p:cNvPr id="3" name="D_6c15ea3187aac2e6">
            <a:extLst>
              <a:ext uri="{FF2B5EF4-FFF2-40B4-BE49-F238E27FC236}">
                <a16:creationId xmlns:a16="http://schemas.microsoft.com/office/drawing/2014/main" id="{A2534539-F4B7-FA12-B8A5-8228387B384F}"/>
              </a:ext>
            </a:extLst>
          </p:cNvPr>
          <p:cNvGraphicFramePr/>
          <p:nvPr>
            <p:extLst>
              <p:ext uri="{D42A27DB-BD31-4B8C-83A1-F6EECF244321}">
                <p14:modId xmlns:p14="http://schemas.microsoft.com/office/powerpoint/2010/main" val="263300360"/>
              </p:ext>
            </p:extLst>
          </p:nvPr>
        </p:nvGraphicFramePr>
        <p:xfrm>
          <a:off x="4322836" y="2076294"/>
          <a:ext cx="3471702" cy="2648266"/>
        </p:xfrm>
        <a:graphic>
          <a:graphicData uri="http://schemas.openxmlformats.org/drawingml/2006/chart">
            <c:chart xmlns:c="http://schemas.openxmlformats.org/drawingml/2006/chart" xmlns:r="http://schemas.openxmlformats.org/officeDocument/2006/relationships" r:id="rId11"/>
          </a:graphicData>
        </a:graphic>
      </p:graphicFrame>
      <p:sp>
        <p:nvSpPr>
          <p:cNvPr id="5" name="TextBox 4">
            <a:extLst>
              <a:ext uri="{FF2B5EF4-FFF2-40B4-BE49-F238E27FC236}">
                <a16:creationId xmlns:a16="http://schemas.microsoft.com/office/drawing/2014/main" id="{47159E4E-3D15-40FE-FC72-8FD1A90DB53C}"/>
              </a:ext>
            </a:extLst>
          </p:cNvPr>
          <p:cNvSpPr txBox="1"/>
          <p:nvPr/>
        </p:nvSpPr>
        <p:spPr>
          <a:xfrm>
            <a:off x="4349908" y="175696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6" name="D_eb4318feb3eb483b">
            <a:extLst>
              <a:ext uri="{FF2B5EF4-FFF2-40B4-BE49-F238E27FC236}">
                <a16:creationId xmlns:a16="http://schemas.microsoft.com/office/drawing/2014/main" id="{D2883A95-11A8-4562-08AA-FD1E1AF8788E}"/>
              </a:ext>
            </a:extLst>
          </p:cNvPr>
          <p:cNvGraphicFramePr/>
          <p:nvPr>
            <p:extLst>
              <p:ext uri="{D42A27DB-BD31-4B8C-83A1-F6EECF244321}">
                <p14:modId xmlns:p14="http://schemas.microsoft.com/office/powerpoint/2010/main" val="285547944"/>
              </p:ext>
            </p:extLst>
          </p:nvPr>
        </p:nvGraphicFramePr>
        <p:xfrm>
          <a:off x="4533028" y="2174034"/>
          <a:ext cx="3002090" cy="2271754"/>
        </p:xfrm>
        <a:graphic>
          <a:graphicData uri="http://schemas.openxmlformats.org/drawingml/2006/chart">
            <c:chart xmlns:c="http://schemas.openxmlformats.org/drawingml/2006/chart" xmlns:r="http://schemas.openxmlformats.org/officeDocument/2006/relationships" r:id="rId12"/>
          </a:graphicData>
        </a:graphic>
      </p:graphicFrame>
      <p:cxnSp>
        <p:nvCxnSpPr>
          <p:cNvPr id="7" name="Straight Connector 6">
            <a:extLst>
              <a:ext uri="{FF2B5EF4-FFF2-40B4-BE49-F238E27FC236}">
                <a16:creationId xmlns:a16="http://schemas.microsoft.com/office/drawing/2014/main" id="{AB3BA7F0-7C78-7B57-4165-AB291293A2CD}"/>
              </a:ext>
            </a:extLst>
          </p:cNvPr>
          <p:cNvCxnSpPr/>
          <p:nvPr/>
        </p:nvCxnSpPr>
        <p:spPr>
          <a:xfrm>
            <a:off x="40735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B1353F8E-7C8F-3E22-9E36-46B3E0EEAAD6}"/>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9" name="Title 4">
            <a:extLst>
              <a:ext uri="{FF2B5EF4-FFF2-40B4-BE49-F238E27FC236}">
                <a16:creationId xmlns:a16="http://schemas.microsoft.com/office/drawing/2014/main" id="{3E7B7438-4836-D9F7-8747-AD2A3E15DEF6}"/>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Choice of appointment</a:t>
            </a:r>
            <a:endParaRPr lang="en-GB" sz="2800" dirty="0"/>
          </a:p>
        </p:txBody>
      </p:sp>
      <p:sp>
        <p:nvSpPr>
          <p:cNvPr id="2" name="TextBox 1">
            <a:extLst>
              <a:ext uri="{FF2B5EF4-FFF2-40B4-BE49-F238E27FC236}">
                <a16:creationId xmlns:a16="http://schemas.microsoft.com/office/drawing/2014/main" id="{B0FF09CE-D74E-1201-BDE8-8C2A810F7437}"/>
              </a:ext>
            </a:extLst>
          </p:cNvPr>
          <p:cNvSpPr txBox="1"/>
          <p:nvPr/>
        </p:nvSpPr>
        <p:spPr>
          <a:xfrm>
            <a:off x="304805" y="740299"/>
            <a:ext cx="11533118" cy="338554"/>
          </a:xfrm>
          <a:prstGeom prst="rect">
            <a:avLst/>
          </a:prstGeom>
          <a:noFill/>
        </p:spPr>
        <p:txBody>
          <a:bodyPr wrap="square">
            <a:spAutoFit/>
          </a:bodyPr>
          <a:lstStyle/>
          <a:p>
            <a:r>
              <a:rPr lang="en-GB" sz="1600" b="0" dirty="0"/>
              <a:t>CORNWALL AND ISLES OF SCILLY ICS</a:t>
            </a:r>
            <a:endParaRPr lang="en-GB" sz="1600" dirty="0"/>
          </a:p>
        </p:txBody>
      </p:sp>
    </p:spTree>
    <p:extLst>
      <p:ext uri="{BB962C8B-B14F-4D97-AF65-F5344CB8AC3E}">
        <p14:creationId xmlns:p14="http://schemas.microsoft.com/office/powerpoint/2010/main" val="24921450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c="http://schemas.openxmlformats.org/drawingml/2006/chart" xmlns:asvg="http://schemas.microsoft.com/office/drawing/2016/SVG/main" xmlns:a14="http://schemas.microsoft.com/office/drawing/2010/main" xmlns:a16="http://schemas.microsoft.com/office/drawing/2014/main">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23</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132085"/>
            <a:ext cx="10410505" cy="990924"/>
          </a:xfrm>
        </p:spPr>
        <p:txBody>
          <a:bodyPr/>
          <a:lstStyle/>
          <a:p>
            <a:r>
              <a:rPr lang="en-GB" sz="3200" dirty="0"/>
              <a:t>Choice of appointment:</a:t>
            </a:r>
            <a:br>
              <a:rPr lang="en-GB" sz="3200" dirty="0"/>
            </a:br>
            <a:r>
              <a:rPr lang="en-GB" sz="3200" dirty="0"/>
              <a:t>how the results vary by PCN within the ICS</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57451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Q15. On this occasion (when you last tried to make a general practice appointment), were you offered any of the following choices of appointment?</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a3ac606e4617df56">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4654607"/>
              </p:ext>
            </p:extLst>
          </p:nvPr>
        </p:nvGraphicFramePr>
        <p:xfrm>
          <a:off x="450000" y="1821751"/>
          <a:ext cx="8412645" cy="4168954"/>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7578c96c83392556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2296578214"/>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NORTH KERRIER WEST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ST AUSTELL 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NORTH KERRIER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NORTH CORNWALL COAST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LAUNCESTON AND TAMAR VALLEY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EAST CORNWALL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WATERGATE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PENWITH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THREE HARBOURS AND BOSVENA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FALMOUTH AND PENRYN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ISLES OF SCILLY &amp; SOUTH KERRIER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ARBENNEK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COASTAL (KERNOW)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TRURO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420588552"/>
                  </a:ext>
                </a:extLst>
              </a:tr>
            </a:tbl>
          </a:graphicData>
        </a:graphic>
      </p:graphicFrame>
      <p:graphicFrame>
        <p:nvGraphicFramePr>
          <p:cNvPr id="22" name="D_7578c96c83392556"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689776853"/>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195766334"/>
              </p:ext>
            </p:extLst>
          </p:nvPr>
        </p:nvGraphicFramePr>
        <p:xfrm>
          <a:off x="545472" y="1893888"/>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were offered a choice of appointment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279496724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9ccd408a8390eb56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2146515625"/>
              </p:ext>
            </p:extLst>
          </p:nvPr>
        </p:nvGraphicFramePr>
        <p:xfrm>
          <a:off x="545472"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have tried to make an appointment since being registered with current GP practice. Patients who selected ‘I did not need a choice’ or ‘Can’t remember’ have been excluded. National (565,787); ICS 2023 (5,076); PCN bases range from 156 to 655</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9ccd408a8390eb56" hidden="1">
            <a:extLst>
              <a:ext uri="{FF2B5EF4-FFF2-40B4-BE49-F238E27FC236}">
                <a16:creationId xmlns:a16="http://schemas.microsoft.com/office/drawing/2014/main" id="{A8F7EDFB-CA9B-4BEA-88B4-7E19EAACECCE}"/>
              </a:ext>
            </a:extLst>
          </p:cNvPr>
          <p:cNvGraphicFramePr/>
          <p:nvPr>
            <p:extLst>
              <p:ext uri="{D42A27DB-BD31-4B8C-83A1-F6EECF244321}">
                <p14:modId xmlns:p14="http://schemas.microsoft.com/office/powerpoint/2010/main" val="275428624"/>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FBAD338C-368E-4CCC-AF83-05BBA74D260E}"/>
              </a:ext>
            </a:extLst>
          </p:cNvPr>
          <p:cNvSpPr/>
          <p:nvPr/>
        </p:nvSpPr>
        <p:spPr>
          <a:xfrm>
            <a:off x="625576" y="6236926"/>
            <a:ext cx="9190648" cy="215444"/>
          </a:xfrm>
          <a:prstGeom prst="rect">
            <a:avLst/>
          </a:prstGeom>
        </p:spPr>
        <p:txBody>
          <a:bodyPr wrap="square">
            <a:spAutoFit/>
          </a:bodyPr>
          <a:lstStyle/>
          <a:p>
            <a:pPr lvl="0" algn="l" eaLnBrk="1" hangingPunct="1">
              <a:spcBef>
                <a:spcPts val="0"/>
              </a:spcBef>
            </a:pPr>
            <a:r>
              <a:rPr lang="en-GB" sz="800" kern="0" dirty="0">
                <a:latin typeface="Arial"/>
              </a:rPr>
              <a:t>%Yes = %A choice of place + %A choice of time or day + %A choice of healthcare professional + %A choice of type of appointment</a:t>
            </a:r>
          </a:p>
        </p:txBody>
      </p:sp>
    </p:spTree>
    <p:extLst>
      <p:ext uri="{BB962C8B-B14F-4D97-AF65-F5344CB8AC3E}">
        <p14:creationId xmlns:p14="http://schemas.microsoft.com/office/powerpoint/2010/main" val="33668829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_6c15ea3187aac2e6">
            <a:extLst>
              <a:ext uri="{FF2B5EF4-FFF2-40B4-BE49-F238E27FC236}">
                <a16:creationId xmlns:a16="http://schemas.microsoft.com/office/drawing/2014/main" id="{169536D5-65DD-56D1-2234-D6DEFFBCC111}"/>
              </a:ext>
            </a:extLst>
          </p:cNvPr>
          <p:cNvGraphicFramePr/>
          <p:nvPr>
            <p:extLst>
              <p:ext uri="{D42A27DB-BD31-4B8C-83A1-F6EECF244321}">
                <p14:modId xmlns:p14="http://schemas.microsoft.com/office/powerpoint/2010/main" val="2145522356"/>
              </p:ext>
            </p:extLst>
          </p:nvPr>
        </p:nvGraphicFramePr>
        <p:xfrm>
          <a:off x="4322836" y="2076294"/>
          <a:ext cx="3471702" cy="2648266"/>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24</a:t>
            </a:fld>
            <a:r>
              <a:rPr lang="en-GB"/>
              <a:t> </a:t>
            </a:r>
            <a:endParaRPr lang="en-GB" dirty="0"/>
          </a:p>
        </p:txBody>
      </p:sp>
      <p:sp>
        <p:nvSpPr>
          <p:cNvPr id="19" name="TextBox 18">
            <a:extLst>
              <a:ext uri="{FF2B5EF4-FFF2-40B4-BE49-F238E27FC236}">
                <a16:creationId xmlns:a16="http://schemas.microsoft.com/office/drawing/2014/main" id="{58C13DA7-B5A9-44BC-90A6-04C23615D174}"/>
              </a:ext>
            </a:extLst>
          </p:cNvPr>
          <p:cNvSpPr txBox="1"/>
          <p:nvPr/>
        </p:nvSpPr>
        <p:spPr>
          <a:xfrm>
            <a:off x="9093836" y="1756960"/>
            <a:ext cx="2385952" cy="246221"/>
          </a:xfrm>
          <a:prstGeom prst="rect">
            <a:avLst/>
          </a:prstGeom>
          <a:noFill/>
        </p:spPr>
        <p:txBody>
          <a:bodyPr wrap="square" lIns="0" tIns="0" rIns="0" bIns="0" rtlCol="0" anchor="b">
            <a:spAutoFit/>
          </a:bodyPr>
          <a:lstStyle/>
          <a:p>
            <a:pPr algn="l"/>
            <a:r>
              <a:rPr lang="en-GB" sz="1600" b="1" dirty="0"/>
              <a:t>Comparison of results</a:t>
            </a:r>
          </a:p>
        </p:txBody>
      </p:sp>
      <p:sp>
        <p:nvSpPr>
          <p:cNvPr id="39" name="Rectangle 38">
            <a:extLst>
              <a:ext uri="{FF2B5EF4-FFF2-40B4-BE49-F238E27FC236}">
                <a16:creationId xmlns:a16="http://schemas.microsoft.com/office/drawing/2014/main" id="{200A9286-9921-4B74-BCD2-7511FBFFCD9A}"/>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r>
              <a:rPr lang="en-GB" sz="1600" b="1" dirty="0">
                <a:solidFill>
                  <a:schemeClr val="bg1"/>
                </a:solidFill>
              </a:rPr>
              <a:t>Q16. Were you satisfied with the appointment (or appointments) you were offered?</a:t>
            </a:r>
            <a:r>
              <a:rPr lang="en-GB" sz="1400" b="1" baseline="30000" dirty="0">
                <a:solidFill>
                  <a:schemeClr val="bg1"/>
                </a:solidFill>
              </a:rPr>
              <a:t>1</a:t>
            </a:r>
            <a:endParaRPr lang="en-GB" sz="1500" dirty="0">
              <a:solidFill>
                <a:schemeClr val="bg1"/>
              </a:solidFill>
            </a:endParaRPr>
          </a:p>
        </p:txBody>
      </p:sp>
      <p:graphicFrame>
        <p:nvGraphicFramePr>
          <p:cNvPr id="51" name="D_bedfe49a0e7ad8dc">
            <a:extLst>
              <a:ext uri="{FF2B5EF4-FFF2-40B4-BE49-F238E27FC236}">
                <a16:creationId xmlns:a16="http://schemas.microsoft.com/office/drawing/2014/main" id="{2327F510-0089-47E2-BCCB-7D35938F0EE5}"/>
              </a:ext>
            </a:extLst>
          </p:cNvPr>
          <p:cNvGraphicFramePr>
            <a:graphicFrameLocks noGrp="1"/>
          </p:cNvGraphicFramePr>
          <p:nvPr>
            <p:extLst>
              <p:ext uri="{D42A27DB-BD31-4B8C-83A1-F6EECF244321}">
                <p14:modId xmlns:p14="http://schemas.microsoft.com/office/powerpoint/2010/main" val="2176502036"/>
              </p:ext>
            </p:extLst>
          </p:nvPr>
        </p:nvGraphicFramePr>
        <p:xfrm>
          <a:off x="9017418" y="2433014"/>
          <a:ext cx="2752308" cy="1383477"/>
        </p:xfrm>
        <a:graphic>
          <a:graphicData uri="http://schemas.openxmlformats.org/drawingml/2006/table">
            <a:tbl>
              <a:tblPr firstRow="1" bandRow="1">
                <a:tableStyleId>{5C22544A-7EE6-4342-B048-85BDC9FD1C3A}</a:tableStyleId>
              </a:tblPr>
              <a:tblGrid>
                <a:gridCol w="917436">
                  <a:extLst>
                    <a:ext uri="{9D8B030D-6E8A-4147-A177-3AD203B41FA5}">
                      <a16:colId xmlns:a16="http://schemas.microsoft.com/office/drawing/2014/main" val="2098080960"/>
                    </a:ext>
                  </a:extLst>
                </a:gridCol>
                <a:gridCol w="917436">
                  <a:extLst>
                    <a:ext uri="{9D8B030D-6E8A-4147-A177-3AD203B41FA5}">
                      <a16:colId xmlns:a16="http://schemas.microsoft.com/office/drawing/2014/main" val="3054108530"/>
                    </a:ext>
                  </a:extLst>
                </a:gridCol>
                <a:gridCol w="917436">
                  <a:extLst>
                    <a:ext uri="{9D8B030D-6E8A-4147-A177-3AD203B41FA5}">
                      <a16:colId xmlns:a16="http://schemas.microsoft.com/office/drawing/2014/main" val="181554725"/>
                    </a:ext>
                  </a:extLst>
                </a:gridCol>
              </a:tblGrid>
              <a:tr h="448683">
                <a:tc>
                  <a:txBody>
                    <a:bodyPr/>
                    <a:lstStyle/>
                    <a:p>
                      <a:pPr algn="ctr"/>
                      <a:r>
                        <a:rPr lang="en-GB" sz="1400" dirty="0"/>
                        <a:t>Yes, took appt</a:t>
                      </a:r>
                    </a:p>
                  </a:txBody>
                  <a:tcPr marL="0" marR="0">
                    <a:solidFill>
                      <a:srgbClr val="005EB8"/>
                    </a:solidFill>
                  </a:tcPr>
                </a:tc>
                <a:tc>
                  <a:txBody>
                    <a:bodyPr/>
                    <a:lstStyle/>
                    <a:p>
                      <a:pPr algn="ctr"/>
                      <a:r>
                        <a:rPr lang="en-GB" sz="1400" dirty="0"/>
                        <a:t>No, took appt</a:t>
                      </a:r>
                    </a:p>
                  </a:txBody>
                  <a:tcPr marL="0" marR="0">
                    <a:solidFill>
                      <a:srgbClr val="768692"/>
                    </a:solidFill>
                  </a:tcPr>
                </a:tc>
                <a:tc>
                  <a:txBody>
                    <a:bodyPr/>
                    <a:lstStyle/>
                    <a:p>
                      <a:pPr algn="ctr"/>
                      <a:r>
                        <a:rPr lang="en-GB" sz="1400" dirty="0"/>
                        <a:t>No, didn’t take appt</a:t>
                      </a:r>
                    </a:p>
                  </a:txBody>
                  <a:tcPr marL="0" marR="0">
                    <a:solidFill>
                      <a:srgbClr val="41B6E6"/>
                    </a:solidFill>
                  </a:tcPr>
                </a:tc>
                <a:extLst>
                  <a:ext uri="{0D108BD9-81ED-4DB2-BD59-A6C34878D82A}">
                    <a16:rowId xmlns:a16="http://schemas.microsoft.com/office/drawing/2014/main" val="1710421202"/>
                  </a:ext>
                </a:extLst>
              </a:tr>
              <a:tr h="865317">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2" name="D_c1bea205c2cd210b">
            <a:extLst>
              <a:ext uri="{FF2B5EF4-FFF2-40B4-BE49-F238E27FC236}">
                <a16:creationId xmlns:a16="http://schemas.microsoft.com/office/drawing/2014/main" id="{5CE749D3-433C-49C1-9078-230CAA4408CF}"/>
              </a:ext>
            </a:extLst>
          </p:cNvPr>
          <p:cNvGraphicFramePr>
            <a:graphicFrameLocks noGrp="1"/>
          </p:cNvGraphicFramePr>
          <p:nvPr>
            <p:extLst>
              <p:ext uri="{D42A27DB-BD31-4B8C-83A1-F6EECF244321}">
                <p14:modId xmlns:p14="http://schemas.microsoft.com/office/powerpoint/2010/main" val="3128875625"/>
              </p:ext>
            </p:extLst>
          </p:nvPr>
        </p:nvGraphicFramePr>
        <p:xfrm>
          <a:off x="9017418" y="4348012"/>
          <a:ext cx="2741862" cy="1375951"/>
        </p:xfrm>
        <a:graphic>
          <a:graphicData uri="http://schemas.openxmlformats.org/drawingml/2006/table">
            <a:tbl>
              <a:tblPr firstRow="1" bandRow="1">
                <a:tableStyleId>{5C22544A-7EE6-4342-B048-85BDC9FD1C3A}</a:tableStyleId>
              </a:tblPr>
              <a:tblGrid>
                <a:gridCol w="913954">
                  <a:extLst>
                    <a:ext uri="{9D8B030D-6E8A-4147-A177-3AD203B41FA5}">
                      <a16:colId xmlns:a16="http://schemas.microsoft.com/office/drawing/2014/main" val="2098080960"/>
                    </a:ext>
                  </a:extLst>
                </a:gridCol>
                <a:gridCol w="913954">
                  <a:extLst>
                    <a:ext uri="{9D8B030D-6E8A-4147-A177-3AD203B41FA5}">
                      <a16:colId xmlns:a16="http://schemas.microsoft.com/office/drawing/2014/main" val="3054108530"/>
                    </a:ext>
                  </a:extLst>
                </a:gridCol>
                <a:gridCol w="913954">
                  <a:extLst>
                    <a:ext uri="{9D8B030D-6E8A-4147-A177-3AD203B41FA5}">
                      <a16:colId xmlns:a16="http://schemas.microsoft.com/office/drawing/2014/main" val="4176027314"/>
                    </a:ext>
                  </a:extLst>
                </a:gridCol>
              </a:tblGrid>
              <a:tr h="513653">
                <a:tc>
                  <a:txBody>
                    <a:bodyPr/>
                    <a:lstStyle/>
                    <a:p>
                      <a:pPr algn="ctr"/>
                      <a:r>
                        <a:rPr lang="en-GB" sz="1400" dirty="0"/>
                        <a:t>Yes, took appt</a:t>
                      </a:r>
                    </a:p>
                  </a:txBody>
                  <a:tcPr marL="0" marR="0">
                    <a:solidFill>
                      <a:srgbClr val="005EB8"/>
                    </a:solidFill>
                  </a:tcPr>
                </a:tc>
                <a:tc>
                  <a:txBody>
                    <a:bodyPr/>
                    <a:lstStyle/>
                    <a:p>
                      <a:pPr algn="ctr"/>
                      <a:r>
                        <a:rPr lang="en-GB" sz="1400" dirty="0"/>
                        <a:t>No, took appt</a:t>
                      </a:r>
                    </a:p>
                  </a:txBody>
                  <a:tcPr marL="0" marR="0">
                    <a:solidFill>
                      <a:srgbClr val="768692"/>
                    </a:solidFill>
                  </a:tcPr>
                </a:tc>
                <a:tc>
                  <a:txBody>
                    <a:bodyPr/>
                    <a:lstStyle/>
                    <a:p>
                      <a:pPr algn="ctr"/>
                      <a:r>
                        <a:rPr lang="en-GB" sz="1400" dirty="0"/>
                        <a:t>No, didn’t take appt</a:t>
                      </a:r>
                    </a:p>
                  </a:txBody>
                  <a:tcPr marL="0" marR="0">
                    <a:solidFill>
                      <a:srgbClr val="41B6E6"/>
                    </a:solidFill>
                  </a:tcPr>
                </a:tc>
                <a:extLst>
                  <a:ext uri="{0D108BD9-81ED-4DB2-BD59-A6C34878D82A}">
                    <a16:rowId xmlns:a16="http://schemas.microsoft.com/office/drawing/2014/main" val="1710421202"/>
                  </a:ext>
                </a:extLst>
              </a:tr>
              <a:tr h="85779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68" name="Title 1">
            <a:extLst>
              <a:ext uri="{FF2B5EF4-FFF2-40B4-BE49-F238E27FC236}">
                <a16:creationId xmlns:a16="http://schemas.microsoft.com/office/drawing/2014/main" id="{F6C9759C-C271-4325-9210-6B871F16BCAD}"/>
              </a:ext>
            </a:extLst>
          </p:cNvPr>
          <p:cNvSpPr txBox="1">
            <a:spLocks/>
          </p:cNvSpPr>
          <p:nvPr/>
        </p:nvSpPr>
        <p:spPr>
          <a:xfrm>
            <a:off x="9410618" y="2074778"/>
            <a:ext cx="1955463"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69" name="Title 1">
            <a:extLst>
              <a:ext uri="{FF2B5EF4-FFF2-40B4-BE49-F238E27FC236}">
                <a16:creationId xmlns:a16="http://schemas.microsoft.com/office/drawing/2014/main" id="{CD826A2D-686A-4AC6-B77E-4FE21E17BEE0}"/>
              </a:ext>
            </a:extLst>
          </p:cNvPr>
          <p:cNvSpPr txBox="1">
            <a:spLocks/>
          </p:cNvSpPr>
          <p:nvPr/>
        </p:nvSpPr>
        <p:spPr>
          <a:xfrm>
            <a:off x="9410618" y="3982673"/>
            <a:ext cx="1955463"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sp>
        <p:nvSpPr>
          <p:cNvPr id="29" name="Rectangle 28">
            <a:extLst>
              <a:ext uri="{FF2B5EF4-FFF2-40B4-BE49-F238E27FC236}">
                <a16:creationId xmlns:a16="http://schemas.microsoft.com/office/drawing/2014/main" id="{F96BC11E-E85D-4389-B785-199B6F78BDA0}"/>
              </a:ext>
            </a:extLst>
          </p:cNvPr>
          <p:cNvSpPr/>
          <p:nvPr/>
        </p:nvSpPr>
        <p:spPr bwMode="auto">
          <a:xfrm>
            <a:off x="4317855" y="4811124"/>
            <a:ext cx="3471703"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30" name="TextBox 29">
            <a:extLst>
              <a:ext uri="{FF2B5EF4-FFF2-40B4-BE49-F238E27FC236}">
                <a16:creationId xmlns:a16="http://schemas.microsoft.com/office/drawing/2014/main" id="{142576EB-3440-4B0D-8421-1F36431A559C}"/>
              </a:ext>
            </a:extLst>
          </p:cNvPr>
          <p:cNvSpPr txBox="1"/>
          <p:nvPr/>
        </p:nvSpPr>
        <p:spPr>
          <a:xfrm>
            <a:off x="4317855" y="4931221"/>
            <a:ext cx="3471703"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 </a:t>
            </a:r>
          </a:p>
        </p:txBody>
      </p:sp>
      <p:graphicFrame>
        <p:nvGraphicFramePr>
          <p:cNvPr id="24" name="D_5978badb0fe795d8_CalcTable">
            <a:extLst>
              <a:ext uri="{FF2B5EF4-FFF2-40B4-BE49-F238E27FC236}">
                <a16:creationId xmlns:a16="http://schemas.microsoft.com/office/drawing/2014/main" id="{0C1764E9-3103-49BE-A7D3-59E3CA47ED4F}"/>
              </a:ext>
            </a:extLst>
          </p:cNvPr>
          <p:cNvGraphicFramePr>
            <a:graphicFrameLocks noGrp="1"/>
          </p:cNvGraphicFramePr>
          <p:nvPr>
            <p:extLst>
              <p:ext uri="{D42A27DB-BD31-4B8C-83A1-F6EECF244321}">
                <p14:modId xmlns:p14="http://schemas.microsoft.com/office/powerpoint/2010/main" val="4152683153"/>
              </p:ext>
            </p:extLst>
          </p:nvPr>
        </p:nvGraphicFramePr>
        <p:xfrm>
          <a:off x="376377" y="5723963"/>
          <a:ext cx="3231315" cy="213360"/>
        </p:xfrm>
        <a:graphic>
          <a:graphicData uri="http://schemas.openxmlformats.org/drawingml/2006/table">
            <a:tbl>
              <a:tblPr firstRow="1" bandRow="1">
                <a:tableStyleId>{5C22544A-7EE6-4342-B048-85BDC9FD1C3A}</a:tableStyleId>
              </a:tblPr>
              <a:tblGrid>
                <a:gridCol w="3231315">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have tried to make an appointment since being registered with current GP practice. Patients who selected ‘I was not offered an appointment’ have been excluded. National (631,214); ICS 2023 (5,897); ICS 2022 (5,639); ICS 2021 (6,518); PCN bases range from 168 to 739</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5" name="D_222eb406d10f95d8">
            <a:extLst>
              <a:ext uri="{FF2B5EF4-FFF2-40B4-BE49-F238E27FC236}">
                <a16:creationId xmlns:a16="http://schemas.microsoft.com/office/drawing/2014/main" id="{12BA21A6-CFF1-4433-8C47-8482E042759B}"/>
              </a:ext>
            </a:extLst>
          </p:cNvPr>
          <p:cNvGraphicFramePr/>
          <p:nvPr>
            <p:extLst>
              <p:ext uri="{D42A27DB-BD31-4B8C-83A1-F6EECF244321}">
                <p14:modId xmlns:p14="http://schemas.microsoft.com/office/powerpoint/2010/main" val="2239984057"/>
              </p:ext>
            </p:extLst>
          </p:nvPr>
        </p:nvGraphicFramePr>
        <p:xfrm>
          <a:off x="4933883" y="5187930"/>
          <a:ext cx="1080000" cy="108011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6" name="D_253f7ee4b4e795d8">
            <a:extLst>
              <a:ext uri="{FF2B5EF4-FFF2-40B4-BE49-F238E27FC236}">
                <a16:creationId xmlns:a16="http://schemas.microsoft.com/office/drawing/2014/main" id="{5FB29F87-AF41-47F1-9144-6B8ECFB0EF13}"/>
              </a:ext>
            </a:extLst>
          </p:cNvPr>
          <p:cNvGraphicFramePr/>
          <p:nvPr>
            <p:extLst>
              <p:ext uri="{D42A27DB-BD31-4B8C-83A1-F6EECF244321}">
                <p14:modId xmlns:p14="http://schemas.microsoft.com/office/powerpoint/2010/main" val="424720429"/>
              </p:ext>
            </p:extLst>
          </p:nvPr>
        </p:nvGraphicFramePr>
        <p:xfrm>
          <a:off x="6243727" y="5152173"/>
          <a:ext cx="1080000" cy="120396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5978badb0fe795d8" hidden="1">
            <a:extLst>
              <a:ext uri="{FF2B5EF4-FFF2-40B4-BE49-F238E27FC236}">
                <a16:creationId xmlns:a16="http://schemas.microsoft.com/office/drawing/2014/main" id="{A2EF6CB5-0314-4F34-B107-5A0AA288AF58}"/>
              </a:ext>
            </a:extLst>
          </p:cNvPr>
          <p:cNvGraphicFramePr/>
          <p:nvPr>
            <p:extLst>
              <p:ext uri="{D42A27DB-BD31-4B8C-83A1-F6EECF244321}">
                <p14:modId xmlns:p14="http://schemas.microsoft.com/office/powerpoint/2010/main" val="4270779803"/>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3" name="Ipsos Ribbon Rules" hidden="1">
            <a:extLst>
              <a:ext uri="{FF2B5EF4-FFF2-40B4-BE49-F238E27FC236}">
                <a16:creationId xmlns:a16="http://schemas.microsoft.com/office/drawing/2014/main" id="{7D74A792-949C-4109-B119-835E97031EC4}"/>
              </a:ext>
            </a:extLst>
          </p:cNvPr>
          <p:cNvGraphicFramePr/>
          <p:nvPr>
            <p:extLst>
              <p:ext uri="{D42A27DB-BD31-4B8C-83A1-F6EECF244321}">
                <p14:modId xmlns:p14="http://schemas.microsoft.com/office/powerpoint/2010/main" val="302744362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2" name="TextBox 31">
            <a:extLst>
              <a:ext uri="{FF2B5EF4-FFF2-40B4-BE49-F238E27FC236}">
                <a16:creationId xmlns:a16="http://schemas.microsoft.com/office/drawing/2014/main" id="{CEE07F0D-2F78-4211-AB8A-3B9F4D9AC497}"/>
              </a:ext>
            </a:extLst>
          </p:cNvPr>
          <p:cNvSpPr txBox="1"/>
          <p:nvPr/>
        </p:nvSpPr>
        <p:spPr>
          <a:xfrm>
            <a:off x="741600" y="1756960"/>
            <a:ext cx="1406796" cy="246221"/>
          </a:xfrm>
          <a:prstGeom prst="rect">
            <a:avLst/>
          </a:prstGeom>
          <a:noFill/>
        </p:spPr>
        <p:txBody>
          <a:bodyPr wrap="square" lIns="0" tIns="0" rIns="0" bIns="0" rtlCol="0" anchor="b">
            <a:spAutoFit/>
          </a:bodyPr>
          <a:lstStyle/>
          <a:p>
            <a:pPr algn="l"/>
            <a:r>
              <a:rPr lang="en-GB" sz="1600" b="1" dirty="0"/>
              <a:t>ICS result</a:t>
            </a:r>
          </a:p>
        </p:txBody>
      </p:sp>
      <p:pic>
        <p:nvPicPr>
          <p:cNvPr id="35" name="Graphic 34" descr="Information with solid fill">
            <a:extLst>
              <a:ext uri="{FF2B5EF4-FFF2-40B4-BE49-F238E27FC236}">
                <a16:creationId xmlns:a16="http://schemas.microsoft.com/office/drawing/2014/main" id="{B8339BE7-E1DE-46C3-ABF5-F5F921140E4D}"/>
              </a:ext>
            </a:extLst>
          </p:cNvPr>
          <p:cNvPicPr>
            <a:picLocks noChangeAspect="1"/>
          </p:cNvPicPr>
          <p:nvPr/>
        </p:nvPicPr>
        <p:blipFill>
          <a:blip r:embed="rId8" cstate="email">
            <a:extLst>
              <a:ext uri="{28A0092B-C50C-407E-A947-70E740481C1C}">
                <a14:useLocalDpi xmlns:a14="http://schemas.microsoft.com/office/drawing/2010/main"/>
              </a:ext>
              <a:ext uri="{96DAC541-7B7A-43D3-8B79-37D633B846F1}">
                <asvg:svgBlip xmlns:asvg="http://schemas.microsoft.com/office/drawing/2016/SVG/main" r:embed="rId9"/>
              </a:ext>
            </a:extLst>
          </a:blip>
          <a:stretch>
            <a:fillRect/>
          </a:stretch>
        </p:blipFill>
        <p:spPr>
          <a:xfrm>
            <a:off x="8551316" y="6066134"/>
            <a:ext cx="296490" cy="253279"/>
          </a:xfrm>
          <a:prstGeom prst="rect">
            <a:avLst/>
          </a:prstGeom>
        </p:spPr>
      </p:pic>
      <p:sp>
        <p:nvSpPr>
          <p:cNvPr id="37" name="Rectangle 36">
            <a:extLst>
              <a:ext uri="{FF2B5EF4-FFF2-40B4-BE49-F238E27FC236}">
                <a16:creationId xmlns:a16="http://schemas.microsoft.com/office/drawing/2014/main" id="{78EDDD4B-28D0-4F11-A82E-883E6742608D}"/>
              </a:ext>
            </a:extLst>
          </p:cNvPr>
          <p:cNvSpPr/>
          <p:nvPr/>
        </p:nvSpPr>
        <p:spPr>
          <a:xfrm>
            <a:off x="8791237" y="6085052"/>
            <a:ext cx="2659162" cy="215444"/>
          </a:xfrm>
          <a:prstGeom prst="rect">
            <a:avLst/>
          </a:prstGeom>
        </p:spPr>
        <p:txBody>
          <a:bodyPr wrap="square">
            <a:spAutoFit/>
          </a:bodyPr>
          <a:lstStyle/>
          <a:p>
            <a:pPr lvl="0" algn="l" eaLnBrk="1" hangingPunct="1">
              <a:spcBef>
                <a:spcPts val="0"/>
              </a:spcBef>
            </a:pPr>
            <a:r>
              <a:rPr lang="en-GB" sz="800" kern="0" dirty="0">
                <a:latin typeface="Arial"/>
              </a:rPr>
              <a:t>%Yes = %Yes, and I accepted an appointment</a:t>
            </a:r>
          </a:p>
        </p:txBody>
      </p:sp>
      <p:sp>
        <p:nvSpPr>
          <p:cNvPr id="36" name="D_6a2d797423ab15d8">
            <a:extLst>
              <a:ext uri="{FF2B5EF4-FFF2-40B4-BE49-F238E27FC236}">
                <a16:creationId xmlns:a16="http://schemas.microsoft.com/office/drawing/2014/main" id="{67A1AE95-FCE9-46BD-B951-B4045037029E}"/>
              </a:ext>
            </a:extLst>
          </p:cNvPr>
          <p:cNvSpPr txBox="1"/>
          <p:nvPr/>
        </p:nvSpPr>
        <p:spPr>
          <a:xfrm>
            <a:off x="492982" y="5472508"/>
            <a:ext cx="3476766" cy="123111"/>
          </a:xfrm>
          <a:prstGeom prst="rect">
            <a:avLst/>
          </a:prstGeom>
          <a:noFill/>
        </p:spPr>
        <p:txBody>
          <a:bodyPr wrap="square" lIns="0" tIns="0" rIns="0" bIns="0" rtlCol="0">
            <a:spAutoFit/>
          </a:bodyPr>
          <a:lstStyle/>
          <a:p>
            <a:pPr algn="l"/>
            <a:r>
              <a:rPr lang="en-GB" sz="800" dirty="0"/>
              <a:t>¹Excluding those who said 'I was not offered an appointment’ (11%)</a:t>
            </a:r>
          </a:p>
        </p:txBody>
      </p:sp>
      <p:sp>
        <p:nvSpPr>
          <p:cNvPr id="3" name="TextBox 2">
            <a:extLst>
              <a:ext uri="{FF2B5EF4-FFF2-40B4-BE49-F238E27FC236}">
                <a16:creationId xmlns:a16="http://schemas.microsoft.com/office/drawing/2014/main" id="{27E81CF0-1A9B-74BE-685C-3507DE83C016}"/>
              </a:ext>
            </a:extLst>
          </p:cNvPr>
          <p:cNvSpPr txBox="1"/>
          <p:nvPr/>
        </p:nvSpPr>
        <p:spPr>
          <a:xfrm>
            <a:off x="4349908" y="175696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5" name="D_0bd99367eb0f95d8">
            <a:extLst>
              <a:ext uri="{FF2B5EF4-FFF2-40B4-BE49-F238E27FC236}">
                <a16:creationId xmlns:a16="http://schemas.microsoft.com/office/drawing/2014/main" id="{82EAC718-0BE5-1A22-7AE6-16C3A86927BF}"/>
              </a:ext>
            </a:extLst>
          </p:cNvPr>
          <p:cNvGraphicFramePr/>
          <p:nvPr>
            <p:extLst>
              <p:ext uri="{D42A27DB-BD31-4B8C-83A1-F6EECF244321}">
                <p14:modId xmlns:p14="http://schemas.microsoft.com/office/powerpoint/2010/main" val="2351159448"/>
              </p:ext>
            </p:extLst>
          </p:nvPr>
        </p:nvGraphicFramePr>
        <p:xfrm>
          <a:off x="4533028" y="2174034"/>
          <a:ext cx="3002090" cy="2271754"/>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1" name="D_7e56f0b098e0b0b9">
            <a:extLst>
              <a:ext uri="{FF2B5EF4-FFF2-40B4-BE49-F238E27FC236}">
                <a16:creationId xmlns:a16="http://schemas.microsoft.com/office/drawing/2014/main" id="{EE5BEEE2-FE16-4171-B08C-2BE19F806BC6}"/>
              </a:ext>
            </a:extLst>
          </p:cNvPr>
          <p:cNvGraphicFramePr>
            <a:graphicFrameLocks/>
          </p:cNvGraphicFramePr>
          <p:nvPr>
            <p:extLst>
              <p:ext uri="{D42A27DB-BD31-4B8C-83A1-F6EECF244321}">
                <p14:modId xmlns:p14="http://schemas.microsoft.com/office/powerpoint/2010/main" val="2262296353"/>
              </p:ext>
            </p:extLst>
          </p:nvPr>
        </p:nvGraphicFramePr>
        <p:xfrm>
          <a:off x="329074" y="2139560"/>
          <a:ext cx="4014796" cy="3138284"/>
        </p:xfrm>
        <a:graphic>
          <a:graphicData uri="http://schemas.openxmlformats.org/drawingml/2006/chart">
            <c:chart xmlns:c="http://schemas.openxmlformats.org/drawingml/2006/chart" xmlns:r="http://schemas.openxmlformats.org/officeDocument/2006/relationships" r:id="rId11"/>
          </a:graphicData>
        </a:graphic>
      </p:graphicFrame>
      <p:cxnSp>
        <p:nvCxnSpPr>
          <p:cNvPr id="6" name="Straight Connector 5">
            <a:extLst>
              <a:ext uri="{FF2B5EF4-FFF2-40B4-BE49-F238E27FC236}">
                <a16:creationId xmlns:a16="http://schemas.microsoft.com/office/drawing/2014/main" id="{BDA8A22A-A063-290E-FF4E-BD0DE07D06A0}"/>
              </a:ext>
            </a:extLst>
          </p:cNvPr>
          <p:cNvCxnSpPr/>
          <p:nvPr/>
        </p:nvCxnSpPr>
        <p:spPr>
          <a:xfrm>
            <a:off x="40735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7" name="Straight Connector 6">
            <a:extLst>
              <a:ext uri="{FF2B5EF4-FFF2-40B4-BE49-F238E27FC236}">
                <a16:creationId xmlns:a16="http://schemas.microsoft.com/office/drawing/2014/main" id="{B867BAA1-3669-0D4C-46D1-454DDFD7EF26}"/>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9" name="Title 4">
            <a:extLst>
              <a:ext uri="{FF2B5EF4-FFF2-40B4-BE49-F238E27FC236}">
                <a16:creationId xmlns:a16="http://schemas.microsoft.com/office/drawing/2014/main" id="{4F8A653D-5E7C-B8DD-28CE-21178EF28034}"/>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Satisfaction with appointment offered</a:t>
            </a:r>
            <a:endParaRPr lang="en-GB" sz="2800" dirty="0"/>
          </a:p>
        </p:txBody>
      </p:sp>
      <p:sp>
        <p:nvSpPr>
          <p:cNvPr id="2" name="TextBox 1">
            <a:extLst>
              <a:ext uri="{FF2B5EF4-FFF2-40B4-BE49-F238E27FC236}">
                <a16:creationId xmlns:a16="http://schemas.microsoft.com/office/drawing/2014/main" id="{2746F36A-3D8B-F18D-229F-E64B392FF590}"/>
              </a:ext>
            </a:extLst>
          </p:cNvPr>
          <p:cNvSpPr txBox="1"/>
          <p:nvPr/>
        </p:nvSpPr>
        <p:spPr>
          <a:xfrm>
            <a:off x="304805" y="740299"/>
            <a:ext cx="11681786" cy="338554"/>
          </a:xfrm>
          <a:prstGeom prst="rect">
            <a:avLst/>
          </a:prstGeom>
          <a:noFill/>
        </p:spPr>
        <p:txBody>
          <a:bodyPr wrap="square">
            <a:spAutoFit/>
          </a:bodyPr>
          <a:lstStyle/>
          <a:p>
            <a:r>
              <a:rPr lang="en-GB" sz="1600" b="0" dirty="0"/>
              <a:t>CORNWALL AND ISLES OF SCILLY ICS</a:t>
            </a:r>
            <a:endParaRPr lang="en-GB" sz="1600" dirty="0"/>
          </a:p>
        </p:txBody>
      </p:sp>
      <p:graphicFrame>
        <p:nvGraphicFramePr>
          <p:cNvPr id="8" name="D_6d93fbdbc54d0dd8_CalcTable">
            <a:extLst>
              <a:ext uri="{FF2B5EF4-FFF2-40B4-BE49-F238E27FC236}">
                <a16:creationId xmlns:a16="http://schemas.microsoft.com/office/drawing/2014/main" id="{4A54124F-D38C-7D4B-F545-FDF1C167F062}"/>
              </a:ext>
            </a:extLst>
          </p:cNvPr>
          <p:cNvGraphicFramePr>
            <a:graphicFrameLocks noGrp="1"/>
          </p:cNvGraphicFramePr>
          <p:nvPr>
            <p:extLst>
              <p:ext uri="{D42A27DB-BD31-4B8C-83A1-F6EECF244321}">
                <p14:modId xmlns:p14="http://schemas.microsoft.com/office/powerpoint/2010/main" val="1296026439"/>
              </p:ext>
            </p:extLst>
          </p:nvPr>
        </p:nvGraphicFramePr>
        <p:xfrm>
          <a:off x="5113289" y="5488440"/>
          <a:ext cx="2106661" cy="579120"/>
        </p:xfrm>
        <a:graphic>
          <a:graphicData uri="http://schemas.openxmlformats.org/drawingml/2006/table">
            <a:tbl>
              <a:tblPr firstRow="1" bandRow="1">
                <a:tableStyleId>{5C22544A-7EE6-4342-B048-85BDC9FD1C3A}</a:tableStyleId>
              </a:tblPr>
              <a:tblGrid>
                <a:gridCol w="740956">
                  <a:extLst>
                    <a:ext uri="{9D8B030D-6E8A-4147-A177-3AD203B41FA5}">
                      <a16:colId xmlns:a16="http://schemas.microsoft.com/office/drawing/2014/main" val="20000"/>
                    </a:ext>
                  </a:extLst>
                </a:gridCol>
                <a:gridCol w="511472">
                  <a:extLst>
                    <a:ext uri="{9D8B030D-6E8A-4147-A177-3AD203B41FA5}">
                      <a16:colId xmlns:a16="http://schemas.microsoft.com/office/drawing/2014/main" val="20001"/>
                    </a:ext>
                  </a:extLst>
                </a:gridCol>
                <a:gridCol w="854233">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69%</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86%</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10" name="D_6d93fbdbc54d0dd8" hidden="1">
            <a:extLst>
              <a:ext uri="{FF2B5EF4-FFF2-40B4-BE49-F238E27FC236}">
                <a16:creationId xmlns:a16="http://schemas.microsoft.com/office/drawing/2014/main" id="{852A2848-4215-BC46-7D3A-B8895D3F4F46}"/>
              </a:ext>
            </a:extLst>
          </p:cNvPr>
          <p:cNvGraphicFramePr/>
          <p:nvPr>
            <p:extLst>
              <p:ext uri="{D42A27DB-BD31-4B8C-83A1-F6EECF244321}">
                <p14:modId xmlns:p14="http://schemas.microsoft.com/office/powerpoint/2010/main" val="692117224"/>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12"/>
          </a:graphicData>
        </a:graphic>
      </p:graphicFrame>
    </p:spTree>
    <p:extLst>
      <p:ext uri="{BB962C8B-B14F-4D97-AF65-F5344CB8AC3E}">
        <p14:creationId xmlns:p14="http://schemas.microsoft.com/office/powerpoint/2010/main" val="31258812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c="http://schemas.openxmlformats.org/drawingml/2006/chart" xmlns:asvg="http://schemas.microsoft.com/office/drawing/2016/SVG/main" xmlns:a14="http://schemas.microsoft.com/office/drawing/2010/main" xmlns:a16="http://schemas.microsoft.com/office/drawing/2014/main">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25</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96017"/>
            <a:ext cx="10410505" cy="919680"/>
          </a:xfrm>
        </p:spPr>
        <p:txBody>
          <a:bodyPr/>
          <a:lstStyle/>
          <a:p>
            <a:r>
              <a:rPr lang="en-GB" sz="3200" dirty="0"/>
              <a:t>Satisfaction with appointment offered:</a:t>
            </a:r>
            <a:br>
              <a:rPr lang="en-GB" sz="3200" dirty="0"/>
            </a:br>
            <a:r>
              <a:rPr lang="en-GB" sz="3200" dirty="0"/>
              <a:t>how the results vary by PCN within the ICS</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Q16. Were you satisfied with the appointment (or appointments) you were offered?</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d23e55c3300e1fec">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258469487"/>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dbf5092487dc46e3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4187447138"/>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NORTH KERRIER WEST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NORTH CORNWALL COAST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NORTH KERRIER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FALMOUTH AND PENRYN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EAST CORNWALL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LAUNCESTON AND TAMAR VALLEY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ST AUSTELL 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ISLES OF SCILLY &amp; SOUTH KERRIER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PENWITH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THREE HARBOURS AND BOSVENA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ARBENNEK HEALTH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WATERGATE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COASTAL (KERNOW)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TRURO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420588552"/>
                  </a:ext>
                </a:extLst>
              </a:tr>
            </a:tbl>
          </a:graphicData>
        </a:graphic>
      </p:graphicFrame>
      <p:graphicFrame>
        <p:nvGraphicFramePr>
          <p:cNvPr id="22" name="D_dbf5092487dc46e3"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3669695527"/>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816547109"/>
              </p:ext>
            </p:extLst>
          </p:nvPr>
        </p:nvGraphicFramePr>
        <p:xfrm>
          <a:off x="545472" y="189388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were satisfied with the appointment offered </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276422766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ca78f9522a72dfec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1801155026"/>
              </p:ext>
            </p:extLst>
          </p:nvPr>
        </p:nvGraphicFramePr>
        <p:xfrm>
          <a:off x="545472" y="567738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have tried to make an appointment since being registered with current GP practice. Patients who selected ‘I was not offered an appointment’ have been excluded. National (631,214); ICS 2023 (5,897); PCN bases range from 168 to 739</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ca78f9522a72dfec" hidden="1">
            <a:extLst>
              <a:ext uri="{FF2B5EF4-FFF2-40B4-BE49-F238E27FC236}">
                <a16:creationId xmlns:a16="http://schemas.microsoft.com/office/drawing/2014/main" id="{B1FF3016-7009-40EB-BAF8-702072F463ED}"/>
              </a:ext>
            </a:extLst>
          </p:cNvPr>
          <p:cNvGraphicFramePr/>
          <p:nvPr>
            <p:extLst>
              <p:ext uri="{D42A27DB-BD31-4B8C-83A1-F6EECF244321}">
                <p14:modId xmlns:p14="http://schemas.microsoft.com/office/powerpoint/2010/main" val="905097312"/>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8A6632D6-F14D-4DEE-B7F5-10E2F6CB1740}"/>
              </a:ext>
            </a:extLst>
          </p:cNvPr>
          <p:cNvSpPr/>
          <p:nvPr/>
        </p:nvSpPr>
        <p:spPr>
          <a:xfrm>
            <a:off x="625576" y="6236926"/>
            <a:ext cx="9190648" cy="215444"/>
          </a:xfrm>
          <a:prstGeom prst="rect">
            <a:avLst/>
          </a:prstGeom>
        </p:spPr>
        <p:txBody>
          <a:bodyPr wrap="square">
            <a:spAutoFit/>
          </a:bodyPr>
          <a:lstStyle/>
          <a:p>
            <a:pPr lvl="0" algn="l" eaLnBrk="1" hangingPunct="1">
              <a:spcBef>
                <a:spcPts val="0"/>
              </a:spcBef>
            </a:pPr>
            <a:r>
              <a:rPr lang="en-GB" sz="800" kern="0" dirty="0">
                <a:latin typeface="Arial"/>
              </a:rPr>
              <a:t>%Yes = %Yes, and I accepted an appointment</a:t>
            </a:r>
          </a:p>
        </p:txBody>
      </p:sp>
    </p:spTree>
    <p:extLst>
      <p:ext uri="{BB962C8B-B14F-4D97-AF65-F5344CB8AC3E}">
        <p14:creationId xmlns:p14="http://schemas.microsoft.com/office/powerpoint/2010/main" val="15051283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5dec21c625090f96">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1802446733"/>
              </p:ext>
            </p:extLst>
          </p:nvPr>
        </p:nvGraphicFramePr>
        <p:xfrm>
          <a:off x="418834" y="1741714"/>
          <a:ext cx="11552586" cy="4195114"/>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26</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Q18. What did you do when you did not get an appointment?</a:t>
            </a: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sp>
        <p:nvSpPr>
          <p:cNvPr id="11" name="D_f36068c420090f96">
            <a:extLst>
              <a:ext uri="{FF2B5EF4-FFF2-40B4-BE49-F238E27FC236}">
                <a16:creationId xmlns:a16="http://schemas.microsoft.com/office/drawing/2014/main" id="{E3A50C29-91DF-4B70-8408-17075407A339}"/>
              </a:ext>
            </a:extLst>
          </p:cNvPr>
          <p:cNvSpPr txBox="1">
            <a:spLocks/>
          </p:cNvSpPr>
          <p:nvPr/>
        </p:nvSpPr>
        <p:spPr>
          <a:xfrm>
            <a:off x="857396" y="5654889"/>
            <a:ext cx="10693858"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a:solidFill>
                  <a:schemeClr val="tx1"/>
                </a:solidFill>
              </a:rPr>
              <a:t>Base: Asked of patients who were not offered an appointment or did not take the appointment offered. National (94,877); ICS 2023 (711)</a:t>
            </a:r>
            <a:endParaRPr lang="en-GB" sz="800" kern="0" dirty="0">
              <a:solidFill>
                <a:schemeClr val="tx1"/>
              </a:solidFill>
            </a:endParaRPr>
          </a:p>
        </p:txBody>
      </p:sp>
      <p:sp>
        <p:nvSpPr>
          <p:cNvPr id="4" name="Title 4">
            <a:extLst>
              <a:ext uri="{FF2B5EF4-FFF2-40B4-BE49-F238E27FC236}">
                <a16:creationId xmlns:a16="http://schemas.microsoft.com/office/drawing/2014/main" id="{71ABF441-E698-51B4-AF82-995EAE1B63BD}"/>
              </a:ext>
            </a:extLst>
          </p:cNvPr>
          <p:cNvSpPr>
            <a:spLocks noGrp="1"/>
          </p:cNvSpPr>
          <p:nvPr>
            <p:ph type="title"/>
          </p:nvPr>
        </p:nvSpPr>
        <p:spPr>
          <a:xfrm>
            <a:off x="399422" y="195416"/>
            <a:ext cx="9341700" cy="555912"/>
          </a:xfrm>
        </p:spPr>
        <p:txBody>
          <a:bodyPr/>
          <a:lstStyle/>
          <a:p>
            <a:pPr>
              <a:lnSpc>
                <a:spcPct val="118000"/>
              </a:lnSpc>
              <a:spcBef>
                <a:spcPts val="600"/>
              </a:spcBef>
            </a:pPr>
            <a:r>
              <a:rPr lang="en-GB" sz="2600" dirty="0"/>
              <a:t>What patients do when they did not get an appointment</a:t>
            </a:r>
            <a:endParaRPr lang="en-GB" sz="2800" dirty="0"/>
          </a:p>
        </p:txBody>
      </p:sp>
      <p:sp>
        <p:nvSpPr>
          <p:cNvPr id="2" name="TextBox 1">
            <a:extLst>
              <a:ext uri="{FF2B5EF4-FFF2-40B4-BE49-F238E27FC236}">
                <a16:creationId xmlns:a16="http://schemas.microsoft.com/office/drawing/2014/main" id="{4C23E006-44AF-8850-1F75-01276F7EF70F}"/>
              </a:ext>
            </a:extLst>
          </p:cNvPr>
          <p:cNvSpPr txBox="1"/>
          <p:nvPr/>
        </p:nvSpPr>
        <p:spPr>
          <a:xfrm>
            <a:off x="304804" y="740299"/>
            <a:ext cx="11666615" cy="338554"/>
          </a:xfrm>
          <a:prstGeom prst="rect">
            <a:avLst/>
          </a:prstGeom>
          <a:noFill/>
        </p:spPr>
        <p:txBody>
          <a:bodyPr wrap="square">
            <a:spAutoFit/>
          </a:bodyPr>
          <a:lstStyle/>
          <a:p>
            <a:r>
              <a:rPr lang="en-GB" sz="1600" b="0" dirty="0"/>
              <a:t>CORNWALL AND ISLES OF SCILLY ICS</a:t>
            </a:r>
            <a:endParaRPr lang="en-GB" sz="1600" dirty="0"/>
          </a:p>
        </p:txBody>
      </p:sp>
    </p:spTree>
    <p:extLst>
      <p:ext uri="{BB962C8B-B14F-4D97-AF65-F5344CB8AC3E}">
        <p14:creationId xmlns:p14="http://schemas.microsoft.com/office/powerpoint/2010/main" val="32631655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svg="http://schemas.microsoft.com/office/drawing/2016/SVG/main" xmlns:a14="http://schemas.microsoft.com/office/drawing/2010/main" xmlns:c="http://schemas.openxmlformats.org/drawingml/2006/chart" xmlns:a16="http://schemas.microsoft.com/office/drawing/2014/main">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27</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Q21. Overall, how would you describe your experience of making an appointment?</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397281"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592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454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654602" y="575298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7" y="2562845"/>
            <a:ext cx="1283139"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11754" y="2562845"/>
            <a:ext cx="1323493"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6dfef16603f84bd5">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491081392"/>
              </p:ext>
            </p:extLst>
          </p:nvPr>
        </p:nvGraphicFramePr>
        <p:xfrm>
          <a:off x="8397281" y="3005997"/>
          <a:ext cx="1510600" cy="1476000"/>
        </p:xfrm>
        <a:graphic>
          <a:graphicData uri="http://schemas.openxmlformats.org/drawingml/2006/table">
            <a:tbl>
              <a:tblPr firstRow="1" bandRow="1">
                <a:tableStyleId>{5C22544A-7EE6-4342-B048-85BDC9FD1C3A}</a:tableStyleId>
              </a:tblPr>
              <a:tblGrid>
                <a:gridCol w="755300">
                  <a:extLst>
                    <a:ext uri="{9D8B030D-6E8A-4147-A177-3AD203B41FA5}">
                      <a16:colId xmlns:a16="http://schemas.microsoft.com/office/drawing/2014/main" val="2098080960"/>
                    </a:ext>
                  </a:extLst>
                </a:gridCol>
                <a:gridCol w="755300">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518e8809a55c02c6">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952740737"/>
              </p:ext>
            </p:extLst>
          </p:nvPr>
        </p:nvGraphicFramePr>
        <p:xfrm>
          <a:off x="10267950" y="3005997"/>
          <a:ext cx="1558106" cy="1476000"/>
        </p:xfrm>
        <a:graphic>
          <a:graphicData uri="http://schemas.openxmlformats.org/drawingml/2006/table">
            <a:tbl>
              <a:tblPr firstRow="1" bandRow="1">
                <a:tableStyleId>{5C22544A-7EE6-4342-B048-85BDC9FD1C3A}</a:tableStyleId>
              </a:tblPr>
              <a:tblGrid>
                <a:gridCol w="779053">
                  <a:extLst>
                    <a:ext uri="{9D8B030D-6E8A-4147-A177-3AD203B41FA5}">
                      <a16:colId xmlns:a16="http://schemas.microsoft.com/office/drawing/2014/main" val="2098080960"/>
                    </a:ext>
                  </a:extLst>
                </a:gridCol>
                <a:gridCol w="779053">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45810" y="4888940"/>
            <a:ext cx="3448728"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60057" y="4963232"/>
            <a:ext cx="3448727"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a:t>
            </a:r>
          </a:p>
        </p:txBody>
      </p:sp>
      <p:graphicFrame>
        <p:nvGraphicFramePr>
          <p:cNvPr id="59" name="D_d3b4d7877765dfe7">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919642159"/>
              </p:ext>
            </p:extLst>
          </p:nvPr>
        </p:nvGraphicFramePr>
        <p:xfrm>
          <a:off x="4905380" y="5249093"/>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986d90997881dfe7">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039446133"/>
              </p:ext>
            </p:extLst>
          </p:nvPr>
        </p:nvGraphicFramePr>
        <p:xfrm>
          <a:off x="6125944" y="5208209"/>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6fbd47550c40e5a7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449968007"/>
              </p:ext>
            </p:extLst>
          </p:nvPr>
        </p:nvGraphicFramePr>
        <p:xfrm>
          <a:off x="5113891" y="5558708"/>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44%</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79%</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da607071d7a05fe7_CalcTable">
            <a:extLst>
              <a:ext uri="{FF2B5EF4-FFF2-40B4-BE49-F238E27FC236}">
                <a16:creationId xmlns:a16="http://schemas.microsoft.com/office/drawing/2014/main" id="{C4712FEE-C143-49B0-A900-44D3534BD7FE}"/>
              </a:ext>
            </a:extLst>
          </p:cNvPr>
          <p:cNvGraphicFramePr>
            <a:graphicFrameLocks noGrp="1"/>
          </p:cNvGraphicFramePr>
          <p:nvPr>
            <p:extLst>
              <p:ext uri="{D42A27DB-BD31-4B8C-83A1-F6EECF244321}">
                <p14:modId xmlns:p14="http://schemas.microsoft.com/office/powerpoint/2010/main" val="2809576734"/>
              </p:ext>
            </p:extLst>
          </p:nvPr>
        </p:nvGraphicFramePr>
        <p:xfrm>
          <a:off x="453474" y="5810193"/>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have tried to make an appointment since being registered with current GP practice. National (710,610); ICS 2023 (6,506); ICS 2022 (6,260); ICS 2021 (7,021); ICS 2020 (6,596); PCN bases range from 201 to 847</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da607071d7a05fe7" hidden="1">
            <a:extLst>
              <a:ext uri="{FF2B5EF4-FFF2-40B4-BE49-F238E27FC236}">
                <a16:creationId xmlns:a16="http://schemas.microsoft.com/office/drawing/2014/main" id="{F7606516-0B87-4A20-A69D-89CA4B832B98}"/>
              </a:ext>
            </a:extLst>
          </p:cNvPr>
          <p:cNvGraphicFramePr>
            <a:graphicFrameLocks/>
          </p:cNvGraphicFramePr>
          <p:nvPr>
            <p:extLst>
              <p:ext uri="{D42A27DB-BD31-4B8C-83A1-F6EECF244321}">
                <p14:modId xmlns:p14="http://schemas.microsoft.com/office/powerpoint/2010/main" val="2143939973"/>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6fbd47550c40e5a7" hidden="1">
            <a:extLst>
              <a:ext uri="{FF2B5EF4-FFF2-40B4-BE49-F238E27FC236}">
                <a16:creationId xmlns:a16="http://schemas.microsoft.com/office/drawing/2014/main" id="{E95513A6-18E7-433B-8BEA-58B247E55087}"/>
              </a:ext>
            </a:extLst>
          </p:cNvPr>
          <p:cNvGraphicFramePr/>
          <p:nvPr>
            <p:extLst>
              <p:ext uri="{D42A27DB-BD31-4B8C-83A1-F6EECF244321}">
                <p14:modId xmlns:p14="http://schemas.microsoft.com/office/powerpoint/2010/main" val="3244361113"/>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4" name="Ipsos Ribbon Rules" hidden="1">
            <a:extLst>
              <a:ext uri="{FF2B5EF4-FFF2-40B4-BE49-F238E27FC236}">
                <a16:creationId xmlns:a16="http://schemas.microsoft.com/office/drawing/2014/main" id="{8A00D1E6-F294-42F6-87A0-328746492595}"/>
              </a:ext>
            </a:extLst>
          </p:cNvPr>
          <p:cNvGraphicFramePr/>
          <p:nvPr>
            <p:extLst>
              <p:ext uri="{D42A27DB-BD31-4B8C-83A1-F6EECF244321}">
                <p14:modId xmlns:p14="http://schemas.microsoft.com/office/powerpoint/2010/main" val="104472087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3" name="TextBox 32">
            <a:extLst>
              <a:ext uri="{FF2B5EF4-FFF2-40B4-BE49-F238E27FC236}">
                <a16:creationId xmlns:a16="http://schemas.microsoft.com/office/drawing/2014/main" id="{37DDD146-8C91-44D7-B392-D2A8CEAF55E1}"/>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E5874432-8C62-4FCE-9380-B1F5B7FA2D6E}"/>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5ED44372-E04B-445E-92C8-BF4919C2AD7F}"/>
              </a:ext>
            </a:extLst>
          </p:cNvPr>
          <p:cNvGraphicFramePr/>
          <p:nvPr>
            <p:extLst>
              <p:ext uri="{D42A27DB-BD31-4B8C-83A1-F6EECF244321}">
                <p14:modId xmlns:p14="http://schemas.microsoft.com/office/powerpoint/2010/main" val="2842190871"/>
              </p:ext>
            </p:extLst>
          </p:nvPr>
        </p:nvGraphicFramePr>
        <p:xfrm>
          <a:off x="4322836" y="2076294"/>
          <a:ext cx="3471702" cy="2648266"/>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453cbe1bc21366e7">
            <a:extLst>
              <a:ext uri="{FF2B5EF4-FFF2-40B4-BE49-F238E27FC236}">
                <a16:creationId xmlns:a16="http://schemas.microsoft.com/office/drawing/2014/main" id="{9AE65097-DA8C-4ACA-A22B-F5CAA24AD965}"/>
              </a:ext>
            </a:extLst>
          </p:cNvPr>
          <p:cNvGraphicFramePr/>
          <p:nvPr>
            <p:extLst>
              <p:ext uri="{D42A27DB-BD31-4B8C-83A1-F6EECF244321}">
                <p14:modId xmlns:p14="http://schemas.microsoft.com/office/powerpoint/2010/main" val="2170951148"/>
              </p:ext>
            </p:extLst>
          </p:nvPr>
        </p:nvGraphicFramePr>
        <p:xfrm>
          <a:off x="4533028" y="2174034"/>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0CF98F13-D03F-4390-8634-D3969F1AE2AE}"/>
              </a:ext>
            </a:extLst>
          </p:cNvPr>
          <p:cNvSpPr/>
          <p:nvPr/>
        </p:nvSpPr>
        <p:spPr>
          <a:xfrm>
            <a:off x="9907881" y="5717530"/>
            <a:ext cx="2023769" cy="461665"/>
          </a:xfrm>
          <a:prstGeom prst="rect">
            <a:avLst/>
          </a:prstGeom>
        </p:spPr>
        <p:txBody>
          <a:bodyPr wrap="square">
            <a:spAutoFit/>
          </a:bodyPr>
          <a:lstStyle/>
          <a:p>
            <a:pPr lvl="0" algn="l"/>
            <a:r>
              <a:rPr lang="en-GB" sz="800" dirty="0"/>
              <a:t>%Good = %Very good + %Fairly good    </a:t>
            </a:r>
          </a:p>
          <a:p>
            <a:pPr lvl="0" algn="l"/>
            <a:r>
              <a:rPr lang="en-GB" sz="800" dirty="0"/>
              <a:t>%Poor = %Very poor + %Fairly poor</a:t>
            </a:r>
            <a:endParaRPr lang="en-GB" sz="1800" dirty="0"/>
          </a:p>
          <a:p>
            <a:pPr algn="l"/>
            <a:endParaRPr lang="en-GB" sz="800" dirty="0">
              <a:latin typeface="+mn-lt"/>
            </a:endParaRPr>
          </a:p>
        </p:txBody>
      </p:sp>
      <p:graphicFrame>
        <p:nvGraphicFramePr>
          <p:cNvPr id="30" name="D_44a5cd69064f33d7">
            <a:extLst>
              <a:ext uri="{FF2B5EF4-FFF2-40B4-BE49-F238E27FC236}">
                <a16:creationId xmlns:a16="http://schemas.microsoft.com/office/drawing/2014/main" id="{155867F6-1AA9-4634-B1AD-7289DC57EC9B}"/>
              </a:ext>
            </a:extLst>
          </p:cNvPr>
          <p:cNvGraphicFramePr>
            <a:graphicFrameLocks/>
          </p:cNvGraphicFramePr>
          <p:nvPr>
            <p:extLst>
              <p:ext uri="{D42A27DB-BD31-4B8C-83A1-F6EECF244321}">
                <p14:modId xmlns:p14="http://schemas.microsoft.com/office/powerpoint/2010/main" val="1230083506"/>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7" name="Title 4">
            <a:extLst>
              <a:ext uri="{FF2B5EF4-FFF2-40B4-BE49-F238E27FC236}">
                <a16:creationId xmlns:a16="http://schemas.microsoft.com/office/drawing/2014/main" id="{C5CAE407-564B-8D5A-C9B9-DD5BC0894035}"/>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Overall experience of making an appointment</a:t>
            </a:r>
            <a:endParaRPr lang="en-GB" sz="2800" dirty="0"/>
          </a:p>
        </p:txBody>
      </p:sp>
      <p:sp>
        <p:nvSpPr>
          <p:cNvPr id="2" name="TextBox 1">
            <a:extLst>
              <a:ext uri="{FF2B5EF4-FFF2-40B4-BE49-F238E27FC236}">
                <a16:creationId xmlns:a16="http://schemas.microsoft.com/office/drawing/2014/main" id="{19813A42-44D1-5DDD-1956-675E00FBEF51}"/>
              </a:ext>
            </a:extLst>
          </p:cNvPr>
          <p:cNvSpPr txBox="1"/>
          <p:nvPr/>
        </p:nvSpPr>
        <p:spPr>
          <a:xfrm>
            <a:off x="304804" y="740299"/>
            <a:ext cx="11521251" cy="338554"/>
          </a:xfrm>
          <a:prstGeom prst="rect">
            <a:avLst/>
          </a:prstGeom>
          <a:noFill/>
        </p:spPr>
        <p:txBody>
          <a:bodyPr wrap="square">
            <a:spAutoFit/>
          </a:bodyPr>
          <a:lstStyle/>
          <a:p>
            <a:r>
              <a:rPr lang="en-GB" sz="1600" b="0" dirty="0"/>
              <a:t>CORNWALL AND ISLES OF SCILLY ICS</a:t>
            </a:r>
            <a:endParaRPr lang="en-GB" sz="1600" dirty="0"/>
          </a:p>
        </p:txBody>
      </p:sp>
    </p:spTree>
    <p:extLst>
      <p:ext uri="{BB962C8B-B14F-4D97-AF65-F5344CB8AC3E}">
        <p14:creationId xmlns:p14="http://schemas.microsoft.com/office/powerpoint/2010/main" val="6179149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28</a:t>
            </a:fld>
            <a:r>
              <a:rPr lang="en-GB" dirty="0"/>
              <a:t> </a:t>
            </a:r>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111815"/>
            <a:ext cx="10410505" cy="999857"/>
          </a:xfrm>
        </p:spPr>
        <p:txBody>
          <a:bodyPr/>
          <a:lstStyle/>
          <a:p>
            <a:r>
              <a:rPr lang="en-GB" sz="3200" dirty="0"/>
              <a:t>Overall experience of making an appointment:</a:t>
            </a:r>
            <a:br>
              <a:rPr lang="en-GB" sz="3200" dirty="0"/>
            </a:br>
            <a:r>
              <a:rPr lang="en-GB" sz="3200" dirty="0"/>
              <a:t>how the results vary by PCN within the ICS</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Q21. Overall, how would you describe your experience of making an appointment?</a:t>
            </a:r>
            <a:endParaRPr lang="en-GB" sz="1600" dirty="0">
              <a:solidFill>
                <a:schemeClr val="bg1"/>
              </a:solidFill>
            </a:endParaRPr>
          </a:p>
        </p:txBody>
      </p:sp>
      <p:sp>
        <p:nvSpPr>
          <p:cNvPr id="14" name="Rectangle 13">
            <a:extLst>
              <a:ext uri="{FF2B5EF4-FFF2-40B4-BE49-F238E27FC236}">
                <a16:creationId xmlns:a16="http://schemas.microsoft.com/office/drawing/2014/main" id="{83EB7C24-C59D-44F4-9FEF-FA3317864AAC}"/>
              </a:ext>
            </a:extLst>
          </p:cNvPr>
          <p:cNvSpPr/>
          <p:nvPr/>
        </p:nvSpPr>
        <p:spPr>
          <a:xfrm>
            <a:off x="625576" y="6236926"/>
            <a:ext cx="9190648" cy="215444"/>
          </a:xfrm>
          <a:prstGeom prst="rect">
            <a:avLst/>
          </a:prstGeom>
        </p:spPr>
        <p:txBody>
          <a:bodyPr wrap="square">
            <a:spAutoFit/>
          </a:bodyPr>
          <a:lstStyle/>
          <a:p>
            <a:pPr lvl="0" algn="l"/>
            <a:r>
              <a:rPr lang="en-GB" sz="800" dirty="0"/>
              <a:t>%Good = %Very good + %Fairly good    </a:t>
            </a: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9160384a839eff3f">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3346817418"/>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323da1dc3486c559" hidden="1">
            <a:extLst>
              <a:ext uri="{FF2B5EF4-FFF2-40B4-BE49-F238E27FC236}">
                <a16:creationId xmlns:a16="http://schemas.microsoft.com/office/drawing/2014/main" id="{97944A52-70FC-43D7-A519-D641EA949A41}"/>
              </a:ext>
            </a:extLst>
          </p:cNvPr>
          <p:cNvGraphicFramePr/>
          <p:nvPr>
            <p:extLst>
              <p:ext uri="{D42A27DB-BD31-4B8C-83A1-F6EECF244321}">
                <p14:modId xmlns:p14="http://schemas.microsoft.com/office/powerpoint/2010/main" val="2347081056"/>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1" name="D_39ad20af0028a2bf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2626036123"/>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NORTH KERRIER EAST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ST AUSTELL 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NORTH KERRIER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NORTH CORNWALL COAST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LAUNCESTON AND TAMAR VALLEY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EAST CORNWALL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FALMOUTH AND PENRYN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WATERGATE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THREE HARBOURS AND BOSVENA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ARBENNEK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ISLES OF SCILLY &amp; SOUTH KERRIER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PENWITH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TRURO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COASTAL (KERNOW)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420588552"/>
                  </a:ext>
                </a:extLst>
              </a:tr>
            </a:tbl>
          </a:graphicData>
        </a:graphic>
      </p:graphicFrame>
      <p:graphicFrame>
        <p:nvGraphicFramePr>
          <p:cNvPr id="22" name="D_39ad20af0028a2bf"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1302747620"/>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97013054"/>
              </p:ext>
            </p:extLst>
          </p:nvPr>
        </p:nvGraphicFramePr>
        <p:xfrm>
          <a:off x="545472" y="189388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they had a ‘good’ experience of making an appointment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85412106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3" name="D_628a1e72e84202bf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2454582711"/>
              </p:ext>
            </p:extLst>
          </p:nvPr>
        </p:nvGraphicFramePr>
        <p:xfrm>
          <a:off x="589415" y="5699209"/>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have tried to make an appointment since being registered with current GP practice. National (710,610); ICS 2023 (6,506); PCN bases range from 201 to 847</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628a1e72e84202bf" hidden="1">
            <a:extLst>
              <a:ext uri="{FF2B5EF4-FFF2-40B4-BE49-F238E27FC236}">
                <a16:creationId xmlns:a16="http://schemas.microsoft.com/office/drawing/2014/main" id="{E6C4A1E6-9A44-44B1-A9BD-30167B3906F3}"/>
              </a:ext>
            </a:extLst>
          </p:cNvPr>
          <p:cNvGraphicFramePr>
            <a:graphicFrameLocks/>
          </p:cNvGraphicFramePr>
          <p:nvPr>
            <p:extLst>
              <p:ext uri="{D42A27DB-BD31-4B8C-83A1-F6EECF244321}">
                <p14:modId xmlns:p14="http://schemas.microsoft.com/office/powerpoint/2010/main" val="2316311834"/>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9"/>
          </a:graphicData>
        </a:graphic>
      </p:graphicFrame>
    </p:spTree>
    <p:extLst>
      <p:ext uri="{BB962C8B-B14F-4D97-AF65-F5344CB8AC3E}">
        <p14:creationId xmlns:p14="http://schemas.microsoft.com/office/powerpoint/2010/main" val="71812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74a0e39aec0cd0ff">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2124384769"/>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Q23. What type of appointment was your last general practice appointment? An appointment…</a:t>
            </a: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graphicFrame>
        <p:nvGraphicFramePr>
          <p:cNvPr id="10" name="D_8285ec30c6e2be45">
            <a:extLst>
              <a:ext uri="{FF2B5EF4-FFF2-40B4-BE49-F238E27FC236}">
                <a16:creationId xmlns:a16="http://schemas.microsoft.com/office/drawing/2014/main" id="{C9B1000A-1D6E-42AF-8ACC-DB58286447F8}"/>
              </a:ext>
            </a:extLst>
          </p:cNvPr>
          <p:cNvGraphicFramePr/>
          <p:nvPr>
            <p:extLst>
              <p:ext uri="{D42A27DB-BD31-4B8C-83A1-F6EECF244321}">
                <p14:modId xmlns:p14="http://schemas.microsoft.com/office/powerpoint/2010/main" val="1081505652"/>
              </p:ext>
            </p:extLst>
          </p:nvPr>
        </p:nvGraphicFramePr>
        <p:xfrm>
          <a:off x="149914" y="1768128"/>
          <a:ext cx="9847921" cy="3452260"/>
        </p:xfrm>
        <a:graphic>
          <a:graphicData uri="http://schemas.openxmlformats.org/drawingml/2006/chart">
            <c:chart xmlns:c="http://schemas.openxmlformats.org/drawingml/2006/chart" xmlns:r="http://schemas.openxmlformats.org/officeDocument/2006/relationships" r:id="rId6"/>
          </a:graphicData>
        </a:graphic>
      </p:graphicFrame>
      <p:sp>
        <p:nvSpPr>
          <p:cNvPr id="11" name="TextBox 1">
            <a:extLst>
              <a:ext uri="{FF2B5EF4-FFF2-40B4-BE49-F238E27FC236}">
                <a16:creationId xmlns:a16="http://schemas.microsoft.com/office/drawing/2014/main" id="{6596FDF0-37EA-4514-A8B6-0EDD27F2424B}"/>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l"/>
            <a:r>
              <a:rPr lang="en-GB" sz="1200" dirty="0"/>
              <a:t>PCN range within ICS</a:t>
            </a:r>
          </a:p>
        </p:txBody>
      </p:sp>
      <p:cxnSp>
        <p:nvCxnSpPr>
          <p:cNvPr id="12" name="Straight Arrow Connector 11">
            <a:extLst>
              <a:ext uri="{FF2B5EF4-FFF2-40B4-BE49-F238E27FC236}">
                <a16:creationId xmlns:a16="http://schemas.microsoft.com/office/drawing/2014/main" id="{B998C07E-7A85-4DEB-A84C-72BD3D1899EB}"/>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graphicFrame>
        <p:nvGraphicFramePr>
          <p:cNvPr id="13" name="D_169abc3b1fd7ae45_CalcTable">
            <a:extLst>
              <a:ext uri="{FF2B5EF4-FFF2-40B4-BE49-F238E27FC236}">
                <a16:creationId xmlns:a16="http://schemas.microsoft.com/office/drawing/2014/main" id="{ACE3E454-1672-8825-EB69-31C09EC60851}"/>
              </a:ext>
            </a:extLst>
          </p:cNvPr>
          <p:cNvGraphicFramePr>
            <a:graphicFrameLocks noGrp="1"/>
          </p:cNvGraphicFramePr>
          <p:nvPr>
            <p:extLst>
              <p:ext uri="{D42A27DB-BD31-4B8C-83A1-F6EECF244321}">
                <p14:modId xmlns:p14="http://schemas.microsoft.com/office/powerpoint/2010/main" val="3191922657"/>
              </p:ext>
            </p:extLst>
          </p:nvPr>
        </p:nvGraphicFramePr>
        <p:xfrm>
          <a:off x="800599" y="5584407"/>
          <a:ext cx="9909808" cy="273543"/>
        </p:xfrm>
        <a:graphic>
          <a:graphicData uri="http://schemas.openxmlformats.org/drawingml/2006/table">
            <a:tbl>
              <a:tblPr firstRow="1" bandRow="1">
                <a:tableStyleId>{5C22544A-7EE6-4342-B048-85BDC9FD1C3A}</a:tableStyleId>
              </a:tblPr>
              <a:tblGrid>
                <a:gridCol w="9909808">
                  <a:extLst>
                    <a:ext uri="{9D8B030D-6E8A-4147-A177-3AD203B41FA5}">
                      <a16:colId xmlns:a16="http://schemas.microsoft.com/office/drawing/2014/main" val="20000"/>
                    </a:ext>
                  </a:extLst>
                </a:gridCol>
              </a:tblGrid>
              <a:tr h="273543">
                <a:tc>
                  <a:txBody>
                    <a:bodyPr/>
                    <a:lstStyle/>
                    <a:p>
                      <a:pPr marL="0" indent="0">
                        <a:buNone/>
                      </a:pPr>
                      <a:r>
                        <a:rPr lang="en-GB" sz="800" b="0" dirty="0">
                          <a:solidFill>
                            <a:schemeClr val="tx1"/>
                          </a:solidFill>
                        </a:rPr>
                        <a:t>Base: Asked of patients who had an appointment since being registered with current GP practice. National (699,256); ICS 2023 (6,439); PCN bases range from 190 to 836</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4" name="D_169abc3b1fd7ae45" hidden="1">
            <a:extLst>
              <a:ext uri="{FF2B5EF4-FFF2-40B4-BE49-F238E27FC236}">
                <a16:creationId xmlns:a16="http://schemas.microsoft.com/office/drawing/2014/main" id="{52A95204-5D83-8E20-E3B4-1985BEB75D71}"/>
              </a:ext>
            </a:extLst>
          </p:cNvPr>
          <p:cNvGraphicFramePr/>
          <p:nvPr>
            <p:extLst>
              <p:ext uri="{D42A27DB-BD31-4B8C-83A1-F6EECF244321}">
                <p14:modId xmlns:p14="http://schemas.microsoft.com/office/powerpoint/2010/main" val="3097766620"/>
              </p:ext>
            </p:extLst>
          </p:nvPr>
        </p:nvGraphicFramePr>
        <p:xfrm>
          <a:off x="-2103784" y="5460116"/>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2" name="Title 4">
            <a:extLst>
              <a:ext uri="{FF2B5EF4-FFF2-40B4-BE49-F238E27FC236}">
                <a16:creationId xmlns:a16="http://schemas.microsoft.com/office/drawing/2014/main" id="{E9D1AA61-B671-F026-038B-7F0AE93C3605}"/>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Type of appointment</a:t>
            </a:r>
            <a:endParaRPr lang="en-GB" sz="2800" dirty="0"/>
          </a:p>
        </p:txBody>
      </p:sp>
      <p:sp>
        <p:nvSpPr>
          <p:cNvPr id="3" name="TextBox 2">
            <a:extLst>
              <a:ext uri="{FF2B5EF4-FFF2-40B4-BE49-F238E27FC236}">
                <a16:creationId xmlns:a16="http://schemas.microsoft.com/office/drawing/2014/main" id="{D9CC8F03-AECB-D500-F126-D2244ACBE04B}"/>
              </a:ext>
            </a:extLst>
          </p:cNvPr>
          <p:cNvSpPr txBox="1"/>
          <p:nvPr/>
        </p:nvSpPr>
        <p:spPr>
          <a:xfrm>
            <a:off x="304804" y="740299"/>
            <a:ext cx="11487773" cy="338554"/>
          </a:xfrm>
          <a:prstGeom prst="rect">
            <a:avLst/>
          </a:prstGeom>
          <a:noFill/>
        </p:spPr>
        <p:txBody>
          <a:bodyPr wrap="square">
            <a:spAutoFit/>
          </a:bodyPr>
          <a:lstStyle/>
          <a:p>
            <a:r>
              <a:rPr lang="en-GB" sz="1600" b="0" dirty="0"/>
              <a:t>CORNWALL AND ISLES OF SCILLY ICS</a:t>
            </a:r>
            <a:endParaRPr lang="en-GB" sz="1600" dirty="0"/>
          </a:p>
        </p:txBody>
      </p:sp>
    </p:spTree>
    <p:extLst>
      <p:ext uri="{BB962C8B-B14F-4D97-AF65-F5344CB8AC3E}">
        <p14:creationId xmlns:p14="http://schemas.microsoft.com/office/powerpoint/2010/main" val="8422457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svg="http://schemas.microsoft.com/office/drawing/2016/SVG/main" xmlns:a14="http://schemas.microsoft.com/office/drawing/2010/main" xmlns:c="http://schemas.openxmlformats.org/drawingml/2006/chart" xmlns:a16="http://schemas.microsoft.com/office/drawing/2014/main">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30</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Q24. Were you given a time for the appointment?</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96363" y="1830073"/>
            <a:ext cx="3900314" cy="246221"/>
          </a:xfrm>
          <a:prstGeom prst="rect">
            <a:avLst/>
          </a:prstGeom>
          <a:noFill/>
        </p:spPr>
        <p:txBody>
          <a:bodyPr wrap="square" lIns="0" tIns="0" rIns="0" bIns="0" rtlCol="0">
            <a:spAutoFit/>
          </a:bodyPr>
          <a:lstStyle/>
          <a:p>
            <a:pPr algn="l"/>
            <a:r>
              <a:rPr lang="en-GB" sz="1600" b="1" dirty="0"/>
              <a:t>Comparison of results </a:t>
            </a:r>
            <a:endParaRPr lang="en-GB" sz="1600" dirty="0"/>
          </a:p>
        </p:txBody>
      </p: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435463" y="5583272"/>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44379" y="2689218"/>
            <a:ext cx="1347256"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07410" y="2689218"/>
            <a:ext cx="1419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789c77624cb43803">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478041142"/>
              </p:ext>
            </p:extLst>
          </p:nvPr>
        </p:nvGraphicFramePr>
        <p:xfrm>
          <a:off x="8296363" y="3132370"/>
          <a:ext cx="1586082" cy="1476000"/>
        </p:xfrm>
        <a:graphic>
          <a:graphicData uri="http://schemas.openxmlformats.org/drawingml/2006/table">
            <a:tbl>
              <a:tblPr firstRow="1" bandRow="1">
                <a:tableStyleId>{5C22544A-7EE6-4342-B048-85BDC9FD1C3A}</a:tableStyleId>
              </a:tblPr>
              <a:tblGrid>
                <a:gridCol w="793041">
                  <a:extLst>
                    <a:ext uri="{9D8B030D-6E8A-4147-A177-3AD203B41FA5}">
                      <a16:colId xmlns:a16="http://schemas.microsoft.com/office/drawing/2014/main" val="2098080960"/>
                    </a:ext>
                  </a:extLst>
                </a:gridCol>
                <a:gridCol w="793041">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00c70ee9730586b8">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44289919"/>
              </p:ext>
            </p:extLst>
          </p:nvPr>
        </p:nvGraphicFramePr>
        <p:xfrm>
          <a:off x="10205703" y="3132370"/>
          <a:ext cx="1671036" cy="1476000"/>
        </p:xfrm>
        <a:graphic>
          <a:graphicData uri="http://schemas.openxmlformats.org/drawingml/2006/table">
            <a:tbl>
              <a:tblPr firstRow="1" bandRow="1">
                <a:tableStyleId>{5C22544A-7EE6-4342-B048-85BDC9FD1C3A}</a:tableStyleId>
              </a:tblPr>
              <a:tblGrid>
                <a:gridCol w="835518">
                  <a:extLst>
                    <a:ext uri="{9D8B030D-6E8A-4147-A177-3AD203B41FA5}">
                      <a16:colId xmlns:a16="http://schemas.microsoft.com/office/drawing/2014/main" val="2098080960"/>
                    </a:ext>
                  </a:extLst>
                </a:gridCol>
                <a:gridCol w="835518">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70424" y="4904061"/>
            <a:ext cx="3385565"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71613" y="5035969"/>
            <a:ext cx="3384376"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2ff17b7952b83d93">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602320823"/>
              </p:ext>
            </p:extLst>
          </p:nvPr>
        </p:nvGraphicFramePr>
        <p:xfrm>
          <a:off x="4933697" y="5285070"/>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e595814c1ae8dd93">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613255431"/>
              </p:ext>
            </p:extLst>
          </p:nvPr>
        </p:nvGraphicFramePr>
        <p:xfrm>
          <a:off x="6154261" y="5244186"/>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e64f02b7f54f5d93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967409813"/>
              </p:ext>
            </p:extLst>
          </p:nvPr>
        </p:nvGraphicFramePr>
        <p:xfrm>
          <a:off x="5142208" y="5594685"/>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83%</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97%</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4" name="D_087589135f835d93_CalcTable">
            <a:extLst>
              <a:ext uri="{FF2B5EF4-FFF2-40B4-BE49-F238E27FC236}">
                <a16:creationId xmlns:a16="http://schemas.microsoft.com/office/drawing/2014/main" id="{6A92FACD-0633-4E30-AC11-39AABE81C91A}"/>
              </a:ext>
            </a:extLst>
          </p:cNvPr>
          <p:cNvGraphicFramePr>
            <a:graphicFrameLocks noGrp="1"/>
          </p:cNvGraphicFramePr>
          <p:nvPr>
            <p:extLst>
              <p:ext uri="{D42A27DB-BD31-4B8C-83A1-F6EECF244321}">
                <p14:modId xmlns:p14="http://schemas.microsoft.com/office/powerpoint/2010/main" val="956407657"/>
              </p:ext>
            </p:extLst>
          </p:nvPr>
        </p:nvGraphicFramePr>
        <p:xfrm>
          <a:off x="366356" y="5729871"/>
          <a:ext cx="3308661" cy="213360"/>
        </p:xfrm>
        <a:graphic>
          <a:graphicData uri="http://schemas.openxmlformats.org/drawingml/2006/table">
            <a:tbl>
              <a:tblPr firstRow="1" bandRow="1">
                <a:tableStyleId>{5C22544A-7EE6-4342-B048-85BDC9FD1C3A}</a:tableStyleId>
              </a:tblPr>
              <a:tblGrid>
                <a:gridCol w="3308661">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‘Can’t remember / don’t know’ have been excluded. National (678,212); ICS 2023 (6,309); ICS 2022 (6,051); ICS 2021 (6,885); PCN bases range from 188 to 818</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3" name="D_087589135f835d93" hidden="1">
            <a:extLst>
              <a:ext uri="{FF2B5EF4-FFF2-40B4-BE49-F238E27FC236}">
                <a16:creationId xmlns:a16="http://schemas.microsoft.com/office/drawing/2014/main" id="{85B2DFE4-7628-4C02-82BC-E6AE0BD0316B}"/>
              </a:ext>
            </a:extLst>
          </p:cNvPr>
          <p:cNvGraphicFramePr>
            <a:graphicFrameLocks/>
          </p:cNvGraphicFramePr>
          <p:nvPr>
            <p:extLst>
              <p:ext uri="{D42A27DB-BD31-4B8C-83A1-F6EECF244321}">
                <p14:modId xmlns:p14="http://schemas.microsoft.com/office/powerpoint/2010/main" val="733379402"/>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6" name="D_e64f02b7f54f5d93" hidden="1">
            <a:extLst>
              <a:ext uri="{FF2B5EF4-FFF2-40B4-BE49-F238E27FC236}">
                <a16:creationId xmlns:a16="http://schemas.microsoft.com/office/drawing/2014/main" id="{9DDCF38C-FEF2-4036-805B-E6EBC929DB19}"/>
              </a:ext>
            </a:extLst>
          </p:cNvPr>
          <p:cNvGraphicFramePr/>
          <p:nvPr>
            <p:extLst>
              <p:ext uri="{D42A27DB-BD31-4B8C-83A1-F6EECF244321}">
                <p14:modId xmlns:p14="http://schemas.microsoft.com/office/powerpoint/2010/main" val="457765627"/>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8" name="Ipsos Ribbon Rules" hidden="1">
            <a:extLst>
              <a:ext uri="{FF2B5EF4-FFF2-40B4-BE49-F238E27FC236}">
                <a16:creationId xmlns:a16="http://schemas.microsoft.com/office/drawing/2014/main" id="{FEC890A3-6051-4716-ADA2-E9EB6B7193EB}"/>
              </a:ext>
            </a:extLst>
          </p:cNvPr>
          <p:cNvGraphicFramePr/>
          <p:nvPr>
            <p:extLst>
              <p:ext uri="{D42A27DB-BD31-4B8C-83A1-F6EECF244321}">
                <p14:modId xmlns:p14="http://schemas.microsoft.com/office/powerpoint/2010/main" val="266482870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27" name="TextBox 26">
            <a:extLst>
              <a:ext uri="{FF2B5EF4-FFF2-40B4-BE49-F238E27FC236}">
                <a16:creationId xmlns:a16="http://schemas.microsoft.com/office/drawing/2014/main" id="{631E0457-412B-4B5C-AB4C-8E55DDF17701}"/>
              </a:ext>
            </a:extLst>
          </p:cNvPr>
          <p:cNvSpPr txBox="1"/>
          <p:nvPr/>
        </p:nvSpPr>
        <p:spPr>
          <a:xfrm>
            <a:off x="562911" y="181088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graphicFrame>
        <p:nvGraphicFramePr>
          <p:cNvPr id="25" name="D_6cc6e924218b36fe">
            <a:extLst>
              <a:ext uri="{FF2B5EF4-FFF2-40B4-BE49-F238E27FC236}">
                <a16:creationId xmlns:a16="http://schemas.microsoft.com/office/drawing/2014/main" id="{5B41A708-DE7E-4F63-B3B8-EFFDF8F474E3}"/>
              </a:ext>
            </a:extLst>
          </p:cNvPr>
          <p:cNvGraphicFramePr>
            <a:graphicFrameLocks/>
          </p:cNvGraphicFramePr>
          <p:nvPr>
            <p:extLst>
              <p:ext uri="{D42A27DB-BD31-4B8C-83A1-F6EECF244321}">
                <p14:modId xmlns:p14="http://schemas.microsoft.com/office/powerpoint/2010/main" val="152216609"/>
              </p:ext>
            </p:extLst>
          </p:nvPr>
        </p:nvGraphicFramePr>
        <p:xfrm>
          <a:off x="163310" y="2164076"/>
          <a:ext cx="4014796" cy="3138284"/>
        </p:xfrm>
        <a:graphic>
          <a:graphicData uri="http://schemas.openxmlformats.org/drawingml/2006/chart">
            <c:chart xmlns:c="http://schemas.openxmlformats.org/drawingml/2006/chart" xmlns:r="http://schemas.openxmlformats.org/officeDocument/2006/relationships" r:id="rId10"/>
          </a:graphicData>
        </a:graphic>
      </p:graphicFrame>
      <p:sp>
        <p:nvSpPr>
          <p:cNvPr id="30" name="Rectangle 29">
            <a:extLst>
              <a:ext uri="{FF2B5EF4-FFF2-40B4-BE49-F238E27FC236}">
                <a16:creationId xmlns:a16="http://schemas.microsoft.com/office/drawing/2014/main" id="{10177E0F-33B6-4FBE-8B1B-09FE603B99EB}"/>
              </a:ext>
            </a:extLst>
          </p:cNvPr>
          <p:cNvSpPr/>
          <p:nvPr/>
        </p:nvSpPr>
        <p:spPr>
          <a:xfrm>
            <a:off x="8746161" y="5515724"/>
            <a:ext cx="2584951" cy="461665"/>
          </a:xfrm>
          <a:prstGeom prst="rect">
            <a:avLst/>
          </a:prstGeom>
        </p:spPr>
        <p:txBody>
          <a:bodyPr wrap="square">
            <a:spAutoFit/>
          </a:bodyPr>
          <a:lstStyle/>
          <a:p>
            <a:pPr lvl="0" algn="l" eaLnBrk="1" hangingPunct="1">
              <a:spcBef>
                <a:spcPts val="0"/>
              </a:spcBef>
            </a:pPr>
            <a:r>
              <a:rPr lang="en-GB" sz="800" kern="0" dirty="0">
                <a:latin typeface="Arial"/>
              </a:rPr>
              <a:t>%Yes = %Yes, I was given a set time + %I was told I would be contacted between two times or during a set period such as a morning or afternoon</a:t>
            </a:r>
          </a:p>
        </p:txBody>
      </p:sp>
      <p:cxnSp>
        <p:nvCxnSpPr>
          <p:cNvPr id="2" name="Straight Connector 1">
            <a:extLst>
              <a:ext uri="{FF2B5EF4-FFF2-40B4-BE49-F238E27FC236}">
                <a16:creationId xmlns:a16="http://schemas.microsoft.com/office/drawing/2014/main" id="{83C5C486-26FE-DF53-5254-8E0BD163AA96}"/>
              </a:ext>
            </a:extLst>
          </p:cNvPr>
          <p:cNvCxnSpPr/>
          <p:nvPr/>
        </p:nvCxnSpPr>
        <p:spPr>
          <a:xfrm>
            <a:off x="41592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3" name="Straight Connector 2">
            <a:extLst>
              <a:ext uri="{FF2B5EF4-FFF2-40B4-BE49-F238E27FC236}">
                <a16:creationId xmlns:a16="http://schemas.microsoft.com/office/drawing/2014/main" id="{5561DC99-02C8-668C-3DE6-57429B2F7B46}"/>
              </a:ext>
            </a:extLst>
          </p:cNvPr>
          <p:cNvCxnSpPr/>
          <p:nvPr/>
        </p:nvCxnSpPr>
        <p:spPr>
          <a:xfrm>
            <a:off x="80454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4" name="TextBox 3">
            <a:extLst>
              <a:ext uri="{FF2B5EF4-FFF2-40B4-BE49-F238E27FC236}">
                <a16:creationId xmlns:a16="http://schemas.microsoft.com/office/drawing/2014/main" id="{EA559A95-A0F2-6956-EE98-CF7AE2FDC15C}"/>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6" name="D_6c15ea3187aac2e6">
            <a:extLst>
              <a:ext uri="{FF2B5EF4-FFF2-40B4-BE49-F238E27FC236}">
                <a16:creationId xmlns:a16="http://schemas.microsoft.com/office/drawing/2014/main" id="{A000E0E7-A8B9-C4FA-9C92-1F257AA0996A}"/>
              </a:ext>
            </a:extLst>
          </p:cNvPr>
          <p:cNvGraphicFramePr/>
          <p:nvPr>
            <p:extLst>
              <p:ext uri="{D42A27DB-BD31-4B8C-83A1-F6EECF244321}">
                <p14:modId xmlns:p14="http://schemas.microsoft.com/office/powerpoint/2010/main" val="2144059758"/>
              </p:ext>
            </p:extLst>
          </p:nvPr>
        </p:nvGraphicFramePr>
        <p:xfrm>
          <a:off x="4322836" y="2076294"/>
          <a:ext cx="3471702" cy="2648266"/>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7" name="D_9f1a18cfe8bb5d93">
            <a:extLst>
              <a:ext uri="{FF2B5EF4-FFF2-40B4-BE49-F238E27FC236}">
                <a16:creationId xmlns:a16="http://schemas.microsoft.com/office/drawing/2014/main" id="{19818F8E-BA83-8511-AA10-177960E0B2AF}"/>
              </a:ext>
            </a:extLst>
          </p:cNvPr>
          <p:cNvGraphicFramePr/>
          <p:nvPr>
            <p:extLst>
              <p:ext uri="{D42A27DB-BD31-4B8C-83A1-F6EECF244321}">
                <p14:modId xmlns:p14="http://schemas.microsoft.com/office/powerpoint/2010/main" val="2326016306"/>
              </p:ext>
            </p:extLst>
          </p:nvPr>
        </p:nvGraphicFramePr>
        <p:xfrm>
          <a:off x="4533028" y="2174034"/>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10" name="Title 4">
            <a:extLst>
              <a:ext uri="{FF2B5EF4-FFF2-40B4-BE49-F238E27FC236}">
                <a16:creationId xmlns:a16="http://schemas.microsoft.com/office/drawing/2014/main" id="{73A06D0D-86FA-31B2-1C50-1D63324AA023}"/>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Given a time for appointment</a:t>
            </a:r>
            <a:endParaRPr lang="en-GB" sz="2800" dirty="0"/>
          </a:p>
        </p:txBody>
      </p:sp>
      <p:sp>
        <p:nvSpPr>
          <p:cNvPr id="5" name="TextBox 4">
            <a:extLst>
              <a:ext uri="{FF2B5EF4-FFF2-40B4-BE49-F238E27FC236}">
                <a16:creationId xmlns:a16="http://schemas.microsoft.com/office/drawing/2014/main" id="{FF6958F0-7C62-DADA-48A7-D59B854EC2ED}"/>
              </a:ext>
            </a:extLst>
          </p:cNvPr>
          <p:cNvSpPr txBox="1"/>
          <p:nvPr/>
        </p:nvSpPr>
        <p:spPr>
          <a:xfrm>
            <a:off x="304805" y="740299"/>
            <a:ext cx="11571934" cy="338554"/>
          </a:xfrm>
          <a:prstGeom prst="rect">
            <a:avLst/>
          </a:prstGeom>
          <a:noFill/>
        </p:spPr>
        <p:txBody>
          <a:bodyPr wrap="square">
            <a:spAutoFit/>
          </a:bodyPr>
          <a:lstStyle/>
          <a:p>
            <a:r>
              <a:rPr lang="en-GB" sz="1600" b="0" dirty="0"/>
              <a:t>CORNWALL AND ISLES OF SCILLY ICS</a:t>
            </a:r>
            <a:endParaRPr lang="en-GB" sz="1600" dirty="0"/>
          </a:p>
        </p:txBody>
      </p:sp>
    </p:spTree>
    <p:extLst>
      <p:ext uri="{BB962C8B-B14F-4D97-AF65-F5344CB8AC3E}">
        <p14:creationId xmlns:p14="http://schemas.microsoft.com/office/powerpoint/2010/main" val="605954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31</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160745"/>
            <a:ext cx="10410505" cy="775597"/>
          </a:xfrm>
        </p:spPr>
        <p:txBody>
          <a:bodyPr/>
          <a:lstStyle/>
          <a:p>
            <a:r>
              <a:rPr lang="en-GB" sz="3200" dirty="0"/>
              <a:t>Given a time for appointment:</a:t>
            </a:r>
            <a:br>
              <a:rPr lang="en-GB" sz="3200" dirty="0"/>
            </a:br>
            <a:r>
              <a:rPr lang="en-GB" sz="3200" dirty="0"/>
              <a:t>how the results vary by PCN within the ICS</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Q24. Were you given a time for the appointment?</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29efa5ac5672ddd0">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525077183"/>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75f7a025414024c6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2239970492"/>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ST AUSTELL HEALTHCARE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NORTH KERRIER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NORTH KERRIER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LAUNCESTON AND TAMAR VALLEY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WATERGATE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NORTH CORNWALL COAST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PENWITH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EAST CORNWALL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ISLES OF SCILLY &amp; SOUTH KERRIER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THREE HARBOURS AND BOSVENA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TRURO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ARBENNEK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FALMOUTH AND PENRYN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COASTAL (KERNOW)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420588552"/>
                  </a:ext>
                </a:extLst>
              </a:tr>
            </a:tbl>
          </a:graphicData>
        </a:graphic>
      </p:graphicFrame>
      <p:graphicFrame>
        <p:nvGraphicFramePr>
          <p:cNvPr id="22" name="D_75f7a025414024c6"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2928744726"/>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755630470"/>
              </p:ext>
            </p:extLst>
          </p:nvPr>
        </p:nvGraphicFramePr>
        <p:xfrm>
          <a:off x="545472" y="1893888"/>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were given a time for their appointment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35835919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d11fc856e27f45d0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1502725895"/>
              </p:ext>
            </p:extLst>
          </p:nvPr>
        </p:nvGraphicFramePr>
        <p:xfrm>
          <a:off x="589415" y="5673510"/>
          <a:ext cx="8317173" cy="198120"/>
        </p:xfrm>
        <a:graphic>
          <a:graphicData uri="http://schemas.openxmlformats.org/drawingml/2006/table">
            <a:tbl>
              <a:tblPr firstRow="1" bandRow="1">
                <a:tableStyleId>{5C22544A-7EE6-4342-B048-85BDC9FD1C3A}</a:tableStyleId>
              </a:tblPr>
              <a:tblGrid>
                <a:gridCol w="8317173">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had an appointment since being registered with current GP practice. Patients who selected ‘Can’t remember / don’t know’ have been excluded. National (678,212); ICS 2023 (6,309); PCN bases range from 188 to 818</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d11fc856e27f45d0" hidden="1">
            <a:extLst>
              <a:ext uri="{FF2B5EF4-FFF2-40B4-BE49-F238E27FC236}">
                <a16:creationId xmlns:a16="http://schemas.microsoft.com/office/drawing/2014/main" id="{39A62AE5-A517-4BE2-86A6-91012C41F158}"/>
              </a:ext>
            </a:extLst>
          </p:cNvPr>
          <p:cNvGraphicFramePr>
            <a:graphicFrameLocks/>
          </p:cNvGraphicFramePr>
          <p:nvPr>
            <p:extLst>
              <p:ext uri="{D42A27DB-BD31-4B8C-83A1-F6EECF244321}">
                <p14:modId xmlns:p14="http://schemas.microsoft.com/office/powerpoint/2010/main" val="2431046469"/>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B1DC6143-7474-4974-87BD-209973230015}"/>
              </a:ext>
            </a:extLst>
          </p:cNvPr>
          <p:cNvSpPr/>
          <p:nvPr/>
        </p:nvSpPr>
        <p:spPr>
          <a:xfrm>
            <a:off x="625576" y="6236926"/>
            <a:ext cx="9190648" cy="215444"/>
          </a:xfrm>
          <a:prstGeom prst="rect">
            <a:avLst/>
          </a:prstGeom>
        </p:spPr>
        <p:txBody>
          <a:bodyPr wrap="square">
            <a:spAutoFit/>
          </a:bodyPr>
          <a:lstStyle/>
          <a:p>
            <a:r>
              <a:rPr kumimoji="0" lang="en-GB" sz="800" b="0" i="0" u="none" strike="noStrike" kern="0" cap="none" spc="0" normalizeH="0" baseline="0" noProof="0" dirty="0">
                <a:ln>
                  <a:noFill/>
                </a:ln>
                <a:effectLst/>
                <a:uLnTx/>
                <a:uFillTx/>
                <a:latin typeface="Arial"/>
                <a:ea typeface="+mn-ea"/>
                <a:cs typeface="+mn-cs"/>
              </a:rPr>
              <a:t>%Yes = %Yes, I was given a set time + %</a:t>
            </a:r>
            <a:r>
              <a:rPr lang="en-GB" sz="800" kern="0" dirty="0">
                <a:latin typeface="Arial"/>
              </a:rPr>
              <a:t> I was told I would be contacted between two times or during a set period such as a morning or afternoon</a:t>
            </a:r>
            <a:endParaRPr kumimoji="0" lang="en-GB" sz="800" b="0" i="0" u="none" strike="noStrike" kern="0" cap="none" spc="0" normalizeH="0" baseline="0" noProof="0" dirty="0">
              <a:ln>
                <a:noFill/>
              </a:ln>
              <a:effectLst/>
              <a:uLnTx/>
              <a:uFillTx/>
              <a:latin typeface="Arial"/>
              <a:ea typeface="+mn-ea"/>
              <a:cs typeface="+mn-cs"/>
            </a:endParaRPr>
          </a:p>
        </p:txBody>
      </p:sp>
    </p:spTree>
    <p:extLst>
      <p:ext uri="{BB962C8B-B14F-4D97-AF65-F5344CB8AC3E}">
        <p14:creationId xmlns:p14="http://schemas.microsoft.com/office/powerpoint/2010/main" val="3791274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3323987"/>
          </a:xfrm>
        </p:spPr>
        <p:txBody>
          <a:bodyPr/>
          <a:lstStyle/>
          <a:p>
            <a:r>
              <a:rPr lang="en-GB" dirty="0"/>
              <a:t>Satisfaction with general practice appointment times</a:t>
            </a:r>
          </a:p>
        </p:txBody>
      </p:sp>
      <p:sp>
        <p:nvSpPr>
          <p:cNvPr id="7" name="Espace réservé du pied de page 4">
            <a:extLst>
              <a:ext uri="{FF2B5EF4-FFF2-40B4-BE49-F238E27FC236}">
                <a16:creationId xmlns:a16="http://schemas.microsoft.com/office/drawing/2014/main" id="{86BB09F5-7C0A-4F0B-8405-330D7342833F}"/>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F6898AE5-4AD0-4BA9-B29A-260191AC8EFC}"/>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38212475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33</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Q6. How satisfied are you with the general practice appointment times that are available to you?</a:t>
            </a:r>
            <a:r>
              <a:rPr lang="en-GB" sz="1600" b="1" baseline="30000" dirty="0">
                <a:solidFill>
                  <a:schemeClr val="bg1"/>
                </a:solidFill>
              </a:rPr>
              <a:t>1</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 </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707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822625" y="5821723"/>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54951" y="2562845"/>
            <a:ext cx="1275520"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6412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b767445296b8fd0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198548542"/>
              </p:ext>
            </p:extLst>
          </p:nvPr>
        </p:nvGraphicFramePr>
        <p:xfrm>
          <a:off x="8397280"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Satisfied</a:t>
                      </a:r>
                    </a:p>
                  </a:txBody>
                  <a:tcPr marL="0" marR="0">
                    <a:solidFill>
                      <a:srgbClr val="0563C1"/>
                    </a:solidFill>
                  </a:tcPr>
                </a:tc>
                <a:tc>
                  <a:txBody>
                    <a:bodyPr/>
                    <a:lstStyle/>
                    <a:p>
                      <a:pPr algn="ctr"/>
                      <a:r>
                        <a:rPr lang="en-GB" sz="1000" dirty="0"/>
                        <a:t>Dissatisfied</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eac4f0b37f77a3d9">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766419141"/>
              </p:ext>
            </p:extLst>
          </p:nvPr>
        </p:nvGraphicFramePr>
        <p:xfrm>
          <a:off x="10247791"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Satisfied </a:t>
                      </a:r>
                    </a:p>
                  </a:txBody>
                  <a:tcPr marL="0" marR="0">
                    <a:solidFill>
                      <a:srgbClr val="0563C1"/>
                    </a:solidFill>
                  </a:tcPr>
                </a:tc>
                <a:tc>
                  <a:txBody>
                    <a:bodyPr/>
                    <a:lstStyle/>
                    <a:p>
                      <a:pPr algn="ctr"/>
                      <a:r>
                        <a:rPr lang="en-GB" sz="1000" dirty="0"/>
                        <a:t>Dissatisfied</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32287" y="4813633"/>
            <a:ext cx="3471701"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45943" y="4913613"/>
            <a:ext cx="3448595" cy="282523"/>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Satisfied</a:t>
            </a:r>
          </a:p>
        </p:txBody>
      </p:sp>
      <p:graphicFrame>
        <p:nvGraphicFramePr>
          <p:cNvPr id="59" name="D_3137e713e63b7cce">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024708435"/>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519e2b326ac59cce">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434795859"/>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69f7ccc3b1ab7cce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327994514"/>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42%</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74%</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9" name="D_242630aff9927cce_CalcTable">
            <a:extLst>
              <a:ext uri="{FF2B5EF4-FFF2-40B4-BE49-F238E27FC236}">
                <a16:creationId xmlns:a16="http://schemas.microsoft.com/office/drawing/2014/main" id="{D6E7B59F-8842-45CD-8C57-1F46E25EE259}"/>
              </a:ext>
            </a:extLst>
          </p:cNvPr>
          <p:cNvGraphicFramePr>
            <a:graphicFrameLocks noGrp="1"/>
          </p:cNvGraphicFramePr>
          <p:nvPr>
            <p:extLst>
              <p:ext uri="{D42A27DB-BD31-4B8C-83A1-F6EECF244321}">
                <p14:modId xmlns:p14="http://schemas.microsoft.com/office/powerpoint/2010/main" val="4058310707"/>
              </p:ext>
            </p:extLst>
          </p:nvPr>
        </p:nvGraphicFramePr>
        <p:xfrm>
          <a:off x="444347" y="5583185"/>
          <a:ext cx="3295957" cy="522214"/>
        </p:xfrm>
        <a:graphic>
          <a:graphicData uri="http://schemas.openxmlformats.org/drawingml/2006/table">
            <a:tbl>
              <a:tblPr firstRow="1" bandRow="1">
                <a:tableStyleId>{5C22544A-7EE6-4342-B048-85BDC9FD1C3A}</a:tableStyleId>
              </a:tblPr>
              <a:tblGrid>
                <a:gridCol w="3295957">
                  <a:extLst>
                    <a:ext uri="{9D8B030D-6E8A-4147-A177-3AD203B41FA5}">
                      <a16:colId xmlns:a16="http://schemas.microsoft.com/office/drawing/2014/main" val="20000"/>
                    </a:ext>
                  </a:extLst>
                </a:gridCol>
              </a:tblGrid>
              <a:tr h="522214">
                <a:tc>
                  <a:txBody>
                    <a:bodyPr/>
                    <a:lstStyle/>
                    <a:p>
                      <a:pPr marL="0" indent="0">
                        <a:buNone/>
                      </a:pPr>
                      <a:r>
                        <a:rPr lang="en-GB" sz="800" b="0">
                          <a:solidFill>
                            <a:schemeClr val="tx1"/>
                          </a:solidFill>
                          <a:latin typeface="Arial" panose="020B0604020202020204" pitchFamily="34" charset="0"/>
                          <a:cs typeface="Arial" panose="020B0604020202020204" pitchFamily="34" charset="0"/>
                        </a:rPr>
                        <a:t>Base: Asked of all patients. Patients who selected ‘I’m not sure when I can get an appointment’ have been excluded. National (641,571); ICS 2023 (5,843); ICS 2022 (5,526); ICS 2021 (6,667); ICS 2020 (6,534); PCN bases range from 174 to 725</a:t>
                      </a:r>
                      <a:endParaRPr lang="en-GB" sz="800" b="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242630aff9927cce" hidden="1">
            <a:extLst>
              <a:ext uri="{FF2B5EF4-FFF2-40B4-BE49-F238E27FC236}">
                <a16:creationId xmlns:a16="http://schemas.microsoft.com/office/drawing/2014/main" id="{19C8E9FB-CC50-4BDE-9D63-3175C81854C3}"/>
              </a:ext>
            </a:extLst>
          </p:cNvPr>
          <p:cNvGraphicFramePr/>
          <p:nvPr>
            <p:extLst>
              <p:ext uri="{D42A27DB-BD31-4B8C-83A1-F6EECF244321}">
                <p14:modId xmlns:p14="http://schemas.microsoft.com/office/powerpoint/2010/main" val="217493119"/>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69f7ccc3b1ab7cce" hidden="1">
            <a:extLst>
              <a:ext uri="{FF2B5EF4-FFF2-40B4-BE49-F238E27FC236}">
                <a16:creationId xmlns:a16="http://schemas.microsoft.com/office/drawing/2014/main" id="{0D6D4EFE-C5AB-4B59-B669-A0BFDCB989D1}"/>
              </a:ext>
            </a:extLst>
          </p:cNvPr>
          <p:cNvGraphicFramePr/>
          <p:nvPr>
            <p:extLst>
              <p:ext uri="{D42A27DB-BD31-4B8C-83A1-F6EECF244321}">
                <p14:modId xmlns:p14="http://schemas.microsoft.com/office/powerpoint/2010/main" val="1570552409"/>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Ipsos Ribbon Rules" hidden="1">
            <a:extLst>
              <a:ext uri="{FF2B5EF4-FFF2-40B4-BE49-F238E27FC236}">
                <a16:creationId xmlns:a16="http://schemas.microsoft.com/office/drawing/2014/main" id="{C58432C1-9BD5-4CF7-BF78-A5AA3C9491D3}"/>
              </a:ext>
            </a:extLst>
          </p:cNvPr>
          <p:cNvGraphicFramePr/>
          <p:nvPr>
            <p:extLst>
              <p:ext uri="{D42A27DB-BD31-4B8C-83A1-F6EECF244321}">
                <p14:modId xmlns:p14="http://schemas.microsoft.com/office/powerpoint/2010/main" val="97609087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5" name="TextBox 34">
            <a:extLst>
              <a:ext uri="{FF2B5EF4-FFF2-40B4-BE49-F238E27FC236}">
                <a16:creationId xmlns:a16="http://schemas.microsoft.com/office/drawing/2014/main" id="{EDDB9CE2-92E8-409A-966E-706C24C80C54}"/>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2B0CD900-4C16-40A0-B806-DB9129AC17BE}"/>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8" name="D_6c15ea3187aac2e6">
            <a:extLst>
              <a:ext uri="{FF2B5EF4-FFF2-40B4-BE49-F238E27FC236}">
                <a16:creationId xmlns:a16="http://schemas.microsoft.com/office/drawing/2014/main" id="{B3860C1B-AF58-49B3-9F7F-AE3E2EAE50AD}"/>
              </a:ext>
            </a:extLst>
          </p:cNvPr>
          <p:cNvGraphicFramePr/>
          <p:nvPr>
            <p:extLst>
              <p:ext uri="{D42A27DB-BD31-4B8C-83A1-F6EECF244321}">
                <p14:modId xmlns:p14="http://schemas.microsoft.com/office/powerpoint/2010/main" val="1916993770"/>
              </p:ext>
            </p:extLst>
          </p:nvPr>
        </p:nvGraphicFramePr>
        <p:xfrm>
          <a:off x="4322836" y="2266574"/>
          <a:ext cx="3471702" cy="2475404"/>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9" name="D_b384a1f6e48b7cce">
            <a:extLst>
              <a:ext uri="{FF2B5EF4-FFF2-40B4-BE49-F238E27FC236}">
                <a16:creationId xmlns:a16="http://schemas.microsoft.com/office/drawing/2014/main" id="{7609BE0B-CA2A-4114-9DD1-27762330FE85}"/>
              </a:ext>
            </a:extLst>
          </p:cNvPr>
          <p:cNvGraphicFramePr/>
          <p:nvPr>
            <p:extLst>
              <p:ext uri="{D42A27DB-BD31-4B8C-83A1-F6EECF244321}">
                <p14:modId xmlns:p14="http://schemas.microsoft.com/office/powerpoint/2010/main" val="1301187420"/>
              </p:ext>
            </p:extLst>
          </p:nvPr>
        </p:nvGraphicFramePr>
        <p:xfrm>
          <a:off x="4545541" y="2307458"/>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30" name="Rectangle 29">
            <a:extLst>
              <a:ext uri="{FF2B5EF4-FFF2-40B4-BE49-F238E27FC236}">
                <a16:creationId xmlns:a16="http://schemas.microsoft.com/office/drawing/2014/main" id="{5DD78F43-0BDD-4090-97A9-E399F47B12D2}"/>
              </a:ext>
            </a:extLst>
          </p:cNvPr>
          <p:cNvSpPr/>
          <p:nvPr/>
        </p:nvSpPr>
        <p:spPr>
          <a:xfrm>
            <a:off x="9075905" y="5816643"/>
            <a:ext cx="2844787" cy="461665"/>
          </a:xfrm>
          <a:prstGeom prst="rect">
            <a:avLst/>
          </a:prstGeom>
        </p:spPr>
        <p:txBody>
          <a:bodyPr wrap="square">
            <a:spAutoFit/>
          </a:bodyPr>
          <a:lstStyle/>
          <a:p>
            <a:pPr lvl="0" algn="l"/>
            <a:r>
              <a:rPr lang="en-GB" sz="800" dirty="0"/>
              <a:t>%Satisfied = %Very satisfied + %Fairly satisfied </a:t>
            </a:r>
          </a:p>
          <a:p>
            <a:pPr lvl="0" algn="l"/>
            <a:r>
              <a:rPr lang="en-GB" sz="800" dirty="0"/>
              <a:t>%Dissatisfied = %Very dissatisfied + %Fairly dissatisfied</a:t>
            </a:r>
            <a:endParaRPr lang="en-GB" sz="800" kern="0" dirty="0"/>
          </a:p>
          <a:p>
            <a:pPr algn="l"/>
            <a:endParaRPr lang="en-GB" sz="800" dirty="0">
              <a:latin typeface="+mn-lt"/>
            </a:endParaRPr>
          </a:p>
        </p:txBody>
      </p:sp>
      <p:graphicFrame>
        <p:nvGraphicFramePr>
          <p:cNvPr id="33" name="D_ace2497f4540115f">
            <a:extLst>
              <a:ext uri="{FF2B5EF4-FFF2-40B4-BE49-F238E27FC236}">
                <a16:creationId xmlns:a16="http://schemas.microsoft.com/office/drawing/2014/main" id="{70B47ACB-70A9-4F9B-8A4F-1B6BCD608C4A}"/>
              </a:ext>
            </a:extLst>
          </p:cNvPr>
          <p:cNvGraphicFramePr>
            <a:graphicFrameLocks/>
          </p:cNvGraphicFramePr>
          <p:nvPr>
            <p:extLst>
              <p:ext uri="{D42A27DB-BD31-4B8C-83A1-F6EECF244321}">
                <p14:modId xmlns:p14="http://schemas.microsoft.com/office/powerpoint/2010/main" val="1635803509"/>
              </p:ext>
            </p:extLst>
          </p:nvPr>
        </p:nvGraphicFramePr>
        <p:xfrm>
          <a:off x="-61687" y="2382182"/>
          <a:ext cx="4345316"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41" name="D_ecadbc3793d23cce">
            <a:extLst>
              <a:ext uri="{FF2B5EF4-FFF2-40B4-BE49-F238E27FC236}">
                <a16:creationId xmlns:a16="http://schemas.microsoft.com/office/drawing/2014/main" id="{2C84BBFD-2221-4464-B9D8-E383C1B3DC0F}"/>
              </a:ext>
            </a:extLst>
          </p:cNvPr>
          <p:cNvSpPr txBox="1"/>
          <p:nvPr/>
        </p:nvSpPr>
        <p:spPr>
          <a:xfrm>
            <a:off x="560716" y="5367159"/>
            <a:ext cx="3580059" cy="123111"/>
          </a:xfrm>
          <a:prstGeom prst="rect">
            <a:avLst/>
          </a:prstGeom>
          <a:noFill/>
        </p:spPr>
        <p:txBody>
          <a:bodyPr wrap="square" lIns="0" tIns="0" rIns="0" bIns="0" rtlCol="0">
            <a:spAutoFit/>
          </a:bodyPr>
          <a:lstStyle/>
          <a:p>
            <a:pPr algn="l"/>
            <a:r>
              <a:rPr lang="en-GB" sz="800" dirty="0"/>
              <a:t>¹Excluding those who said 'I’m not sure when I can get an appointment’ (7%)</a:t>
            </a:r>
          </a:p>
        </p:txBody>
      </p:sp>
      <p:sp>
        <p:nvSpPr>
          <p:cNvPr id="4" name="Title 4">
            <a:extLst>
              <a:ext uri="{FF2B5EF4-FFF2-40B4-BE49-F238E27FC236}">
                <a16:creationId xmlns:a16="http://schemas.microsoft.com/office/drawing/2014/main" id="{3499B5A9-20BB-63AA-9CD5-D18CFB34B31C}"/>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Satisfaction with appointment times</a:t>
            </a:r>
            <a:endParaRPr lang="en-GB" sz="2800" dirty="0"/>
          </a:p>
        </p:txBody>
      </p:sp>
      <p:sp>
        <p:nvSpPr>
          <p:cNvPr id="2" name="TextBox 1">
            <a:extLst>
              <a:ext uri="{FF2B5EF4-FFF2-40B4-BE49-F238E27FC236}">
                <a16:creationId xmlns:a16="http://schemas.microsoft.com/office/drawing/2014/main" id="{E6F2D71E-EF8A-2728-427F-F2349B6E38EC}"/>
              </a:ext>
            </a:extLst>
          </p:cNvPr>
          <p:cNvSpPr txBox="1"/>
          <p:nvPr/>
        </p:nvSpPr>
        <p:spPr>
          <a:xfrm>
            <a:off x="304804" y="740299"/>
            <a:ext cx="11487773" cy="338554"/>
          </a:xfrm>
          <a:prstGeom prst="rect">
            <a:avLst/>
          </a:prstGeom>
          <a:noFill/>
        </p:spPr>
        <p:txBody>
          <a:bodyPr wrap="square">
            <a:spAutoFit/>
          </a:bodyPr>
          <a:lstStyle/>
          <a:p>
            <a:r>
              <a:rPr lang="en-GB" sz="1600" b="0" dirty="0"/>
              <a:t>CORNWALL AND ISLES OF SCILLY ICS</a:t>
            </a:r>
            <a:endParaRPr lang="en-GB" sz="1600" dirty="0"/>
          </a:p>
        </p:txBody>
      </p:sp>
    </p:spTree>
    <p:extLst>
      <p:ext uri="{BB962C8B-B14F-4D97-AF65-F5344CB8AC3E}">
        <p14:creationId xmlns:p14="http://schemas.microsoft.com/office/powerpoint/2010/main" val="2682632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34</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Q6. How satisfied are you with the general practice appointment times that are available to you?</a:t>
            </a:r>
            <a:endParaRPr lang="en-GB" sz="1600" dirty="0">
              <a:solidFill>
                <a:schemeClr val="bg1"/>
              </a:solidFill>
            </a:endParaRPr>
          </a:p>
        </p:txBody>
      </p:sp>
      <p:graphicFrame>
        <p:nvGraphicFramePr>
          <p:cNvPr id="18" name="D_88e5a9baa3def1c3">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3527886944"/>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323da1dc3486c559" hidden="1">
            <a:extLst>
              <a:ext uri="{FF2B5EF4-FFF2-40B4-BE49-F238E27FC236}">
                <a16:creationId xmlns:a16="http://schemas.microsoft.com/office/drawing/2014/main" id="{97944A52-70FC-43D7-A519-D641EA949A41}"/>
              </a:ext>
            </a:extLst>
          </p:cNvPr>
          <p:cNvGraphicFramePr/>
          <p:nvPr>
            <p:extLst>
              <p:ext uri="{D42A27DB-BD31-4B8C-83A1-F6EECF244321}">
                <p14:modId xmlns:p14="http://schemas.microsoft.com/office/powerpoint/2010/main" val="3882578086"/>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1" name="D_37b7c731653cf1c3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3766893470"/>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NORTH CORNWALL COAST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LAUNCESTON AND TAMAR VALLEY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NORTH KERRIER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NORTH KERRIER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ST AUSTELL 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THREE HARBOURS AND BOSVENA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EAST CORNWALL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PENWITH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FALMOUTH AND PENRYN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WATERGATE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ARBENNEK HEALTH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ISLES OF SCILLY &amp; SOUTH KERRIER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TRURO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COASTAL (KERNOW)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420588552"/>
                  </a:ext>
                </a:extLst>
              </a:tr>
            </a:tbl>
          </a:graphicData>
        </a:graphic>
      </p:graphicFrame>
      <p:graphicFrame>
        <p:nvGraphicFramePr>
          <p:cNvPr id="22" name="D_37b7c731653cf1c3"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3184840387"/>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3839958870"/>
              </p:ext>
            </p:extLst>
          </p:nvPr>
        </p:nvGraphicFramePr>
        <p:xfrm>
          <a:off x="437230" y="1790297"/>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they are ‘satisfied’ with the appointment times available </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30748335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3" name="D_6e0d8b973b18f1c3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2708227559"/>
              </p:ext>
            </p:extLst>
          </p:nvPr>
        </p:nvGraphicFramePr>
        <p:xfrm>
          <a:off x="589415" y="5665662"/>
          <a:ext cx="8206242" cy="198120"/>
        </p:xfrm>
        <a:graphic>
          <a:graphicData uri="http://schemas.openxmlformats.org/drawingml/2006/table">
            <a:tbl>
              <a:tblPr firstRow="1" bandRow="1">
                <a:tableStyleId>{5C22544A-7EE6-4342-B048-85BDC9FD1C3A}</a:tableStyleId>
              </a:tblPr>
              <a:tblGrid>
                <a:gridCol w="8206242">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all patients. Patients who selected ‘I’m not sure when I can get an appointment’ have been excluded. National (641,571); ICS 2023 (5,843); PCN bases range from 174 to 725</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4" name="D_6e0d8b973b18f1c3" hidden="1">
            <a:extLst>
              <a:ext uri="{FF2B5EF4-FFF2-40B4-BE49-F238E27FC236}">
                <a16:creationId xmlns:a16="http://schemas.microsoft.com/office/drawing/2014/main" id="{F7ABBD2B-40BB-4715-9F7C-5B4BCDF99FAF}"/>
              </a:ext>
            </a:extLst>
          </p:cNvPr>
          <p:cNvGraphicFramePr/>
          <p:nvPr>
            <p:extLst>
              <p:ext uri="{D42A27DB-BD31-4B8C-83A1-F6EECF244321}">
                <p14:modId xmlns:p14="http://schemas.microsoft.com/office/powerpoint/2010/main" val="4103374603"/>
              </p:ext>
            </p:extLst>
          </p:nvPr>
        </p:nvGraphicFramePr>
        <p:xfrm>
          <a:off x="-2032000" y="5774540"/>
          <a:ext cx="2032000" cy="508000"/>
        </p:xfrm>
        <a:graphic>
          <a:graphicData uri="http://schemas.openxmlformats.org/drawingml/2006/chart">
            <c:chart xmlns:c="http://schemas.openxmlformats.org/drawingml/2006/chart" xmlns:r="http://schemas.openxmlformats.org/officeDocument/2006/relationships" r:id="rId9"/>
          </a:graphicData>
        </a:graphic>
      </p:graphicFrame>
      <p:pic>
        <p:nvPicPr>
          <p:cNvPr id="15" name="Graphic 14" descr="Information with solid fill">
            <a:extLst>
              <a:ext uri="{FF2B5EF4-FFF2-40B4-BE49-F238E27FC236}">
                <a16:creationId xmlns:a16="http://schemas.microsoft.com/office/drawing/2014/main" id="{195C4E99-6D48-458F-A34A-FE87016D08D2}"/>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sp>
        <p:nvSpPr>
          <p:cNvPr id="19" name="Rectangle 18">
            <a:extLst>
              <a:ext uri="{FF2B5EF4-FFF2-40B4-BE49-F238E27FC236}">
                <a16:creationId xmlns:a16="http://schemas.microsoft.com/office/drawing/2014/main" id="{B10AEBFD-A9E9-4DB4-8DBF-331D794426CC}"/>
              </a:ext>
            </a:extLst>
          </p:cNvPr>
          <p:cNvSpPr/>
          <p:nvPr/>
        </p:nvSpPr>
        <p:spPr>
          <a:xfrm>
            <a:off x="672114" y="6255383"/>
            <a:ext cx="9190648" cy="215444"/>
          </a:xfrm>
          <a:prstGeom prst="rect">
            <a:avLst/>
          </a:prstGeom>
        </p:spPr>
        <p:txBody>
          <a:bodyPr wrap="square">
            <a:spAutoFit/>
          </a:bodyPr>
          <a:lstStyle/>
          <a:p>
            <a:pPr lvl="0" algn="l"/>
            <a:r>
              <a:rPr lang="en-GB" sz="800" dirty="0"/>
              <a:t>%Satisfied = %Very satisfied + %Fairly satisfied</a:t>
            </a:r>
            <a:endParaRPr lang="en-GB" sz="800" dirty="0">
              <a:latin typeface="+mn-lt"/>
            </a:endParaRPr>
          </a:p>
        </p:txBody>
      </p:sp>
      <p:sp>
        <p:nvSpPr>
          <p:cNvPr id="6" name="Title 4">
            <a:extLst>
              <a:ext uri="{FF2B5EF4-FFF2-40B4-BE49-F238E27FC236}">
                <a16:creationId xmlns:a16="http://schemas.microsoft.com/office/drawing/2014/main" id="{094D4F9C-8768-32E9-3475-B720C036AE0E}"/>
              </a:ext>
            </a:extLst>
          </p:cNvPr>
          <p:cNvSpPr>
            <a:spLocks noGrp="1"/>
          </p:cNvSpPr>
          <p:nvPr>
            <p:ph type="title"/>
          </p:nvPr>
        </p:nvSpPr>
        <p:spPr>
          <a:xfrm>
            <a:off x="418834" y="160745"/>
            <a:ext cx="10410505" cy="775597"/>
          </a:xfrm>
        </p:spPr>
        <p:txBody>
          <a:bodyPr/>
          <a:lstStyle/>
          <a:p>
            <a:r>
              <a:rPr lang="en-GB" sz="3200" dirty="0"/>
              <a:t>Satisfaction with appointment times:</a:t>
            </a:r>
            <a:br>
              <a:rPr lang="en-GB" sz="3200" dirty="0"/>
            </a:br>
            <a:r>
              <a:rPr lang="en-GB" sz="3200" dirty="0"/>
              <a:t>how the results vary by PCN within the ICS</a:t>
            </a:r>
            <a:endParaRPr lang="en-GB" sz="3200" dirty="0">
              <a:highlight>
                <a:srgbClr val="F1BE48"/>
              </a:highlight>
            </a:endParaRPr>
          </a:p>
        </p:txBody>
      </p:sp>
    </p:spTree>
    <p:extLst>
      <p:ext uri="{BB962C8B-B14F-4D97-AF65-F5344CB8AC3E}">
        <p14:creationId xmlns:p14="http://schemas.microsoft.com/office/powerpoint/2010/main" val="29612137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2492990"/>
          </a:xfrm>
        </p:spPr>
        <p:txBody>
          <a:bodyPr/>
          <a:lstStyle/>
          <a:p>
            <a:r>
              <a:rPr lang="en-GB" dirty="0"/>
              <a:t>Perceptions of care at patients’ last appointment</a:t>
            </a:r>
          </a:p>
        </p:txBody>
      </p:sp>
      <p:sp>
        <p:nvSpPr>
          <p:cNvPr id="7" name="Espace réservé du pied de page 4">
            <a:extLst>
              <a:ext uri="{FF2B5EF4-FFF2-40B4-BE49-F238E27FC236}">
                <a16:creationId xmlns:a16="http://schemas.microsoft.com/office/drawing/2014/main" id="{02ADE8B5-D36D-4B13-94FE-75D86944CD55}"/>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99439B8B-9B82-40B3-A432-305210514760}"/>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33648276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36</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Q27a. Last time you had a general practice appointment, how good was the healthcare professional at giving you enough time?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ae7df5934f6350a4">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402043095"/>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a9ecb7d0aa5884a4">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402958152"/>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d1813ede6ecc5500">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208412898"/>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126cf45011459f00">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607365419"/>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7aea5a6b09a59f00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898499267"/>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78%</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93%</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5e8d8da9f8db9f00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1004546692"/>
              </p:ext>
            </p:extLst>
          </p:nvPr>
        </p:nvGraphicFramePr>
        <p:xfrm>
          <a:off x="524859" y="5737495"/>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‘Doesn’t apply’ have been excluded. National (699,079); ICS 2023 (6,433); ICS 2022 (6,234); ICS 2021 (7,103); ICS 2020 (6,698); PCN bases range from 190 to 836</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5e8d8da9f8db9f00" hidden="1">
            <a:extLst>
              <a:ext uri="{FF2B5EF4-FFF2-40B4-BE49-F238E27FC236}">
                <a16:creationId xmlns:a16="http://schemas.microsoft.com/office/drawing/2014/main" id="{767275FA-D7F3-4495-B3F9-07DFB7C2B526}"/>
              </a:ext>
            </a:extLst>
          </p:cNvPr>
          <p:cNvGraphicFramePr/>
          <p:nvPr>
            <p:extLst>
              <p:ext uri="{D42A27DB-BD31-4B8C-83A1-F6EECF244321}">
                <p14:modId xmlns:p14="http://schemas.microsoft.com/office/powerpoint/2010/main" val="1140042875"/>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7aea5a6b09a59f00" hidden="1">
            <a:extLst>
              <a:ext uri="{FF2B5EF4-FFF2-40B4-BE49-F238E27FC236}">
                <a16:creationId xmlns:a16="http://schemas.microsoft.com/office/drawing/2014/main" id="{0E9433A0-9710-4F4A-A434-555EFA816A62}"/>
              </a:ext>
            </a:extLst>
          </p:cNvPr>
          <p:cNvGraphicFramePr/>
          <p:nvPr>
            <p:extLst>
              <p:ext uri="{D42A27DB-BD31-4B8C-83A1-F6EECF244321}">
                <p14:modId xmlns:p14="http://schemas.microsoft.com/office/powerpoint/2010/main" val="110290219"/>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147DF35F-6F32-4C71-8434-1799E1AD499A}"/>
              </a:ext>
            </a:extLst>
          </p:cNvPr>
          <p:cNvGraphicFramePr/>
          <p:nvPr>
            <p:extLst>
              <p:ext uri="{D42A27DB-BD31-4B8C-83A1-F6EECF244321}">
                <p14:modId xmlns:p14="http://schemas.microsoft.com/office/powerpoint/2010/main" val="207059795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C3BF9926-C424-4610-9942-434E8ABAEB49}"/>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6" name="TextBox 35">
            <a:extLst>
              <a:ext uri="{FF2B5EF4-FFF2-40B4-BE49-F238E27FC236}">
                <a16:creationId xmlns:a16="http://schemas.microsoft.com/office/drawing/2014/main" id="{C6995AF3-9DE5-43EE-ADAB-0554CF9454ED}"/>
              </a:ext>
            </a:extLst>
          </p:cNvPr>
          <p:cNvSpPr txBox="1"/>
          <p:nvPr/>
        </p:nvSpPr>
        <p:spPr>
          <a:xfrm>
            <a:off x="4475021" y="188234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ECE13D99-FF5A-4880-9B22-0794B3974957}"/>
              </a:ext>
            </a:extLst>
          </p:cNvPr>
          <p:cNvGraphicFramePr/>
          <p:nvPr>
            <p:extLst>
              <p:ext uri="{D42A27DB-BD31-4B8C-83A1-F6EECF244321}">
                <p14:modId xmlns:p14="http://schemas.microsoft.com/office/powerpoint/2010/main" val="3490407744"/>
              </p:ext>
            </p:extLst>
          </p:nvPr>
        </p:nvGraphicFramePr>
        <p:xfrm>
          <a:off x="4322836" y="2294594"/>
          <a:ext cx="3471702" cy="2429966"/>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2b9795c6dfc59f00">
            <a:extLst>
              <a:ext uri="{FF2B5EF4-FFF2-40B4-BE49-F238E27FC236}">
                <a16:creationId xmlns:a16="http://schemas.microsoft.com/office/drawing/2014/main" id="{12092CA6-5F63-45E1-B415-FDED0F1315C6}"/>
              </a:ext>
            </a:extLst>
          </p:cNvPr>
          <p:cNvGraphicFramePr/>
          <p:nvPr>
            <p:extLst>
              <p:ext uri="{D42A27DB-BD31-4B8C-83A1-F6EECF244321}">
                <p14:modId xmlns:p14="http://schemas.microsoft.com/office/powerpoint/2010/main" val="2393095960"/>
              </p:ext>
            </p:extLst>
          </p:nvPr>
        </p:nvGraphicFramePr>
        <p:xfrm>
          <a:off x="4551201" y="2350495"/>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2" name="D_1bd9b8f1f3e350a4">
            <a:extLst>
              <a:ext uri="{FF2B5EF4-FFF2-40B4-BE49-F238E27FC236}">
                <a16:creationId xmlns:a16="http://schemas.microsoft.com/office/drawing/2014/main" id="{A113AA0A-2DC9-47AC-91B5-DCB6F639B243}"/>
              </a:ext>
            </a:extLst>
          </p:cNvPr>
          <p:cNvGraphicFramePr>
            <a:graphicFrameLocks/>
          </p:cNvGraphicFramePr>
          <p:nvPr>
            <p:extLst>
              <p:ext uri="{D42A27DB-BD31-4B8C-83A1-F6EECF244321}">
                <p14:modId xmlns:p14="http://schemas.microsoft.com/office/powerpoint/2010/main" val="3177882886"/>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1" name="Rectangle 30">
            <a:extLst>
              <a:ext uri="{FF2B5EF4-FFF2-40B4-BE49-F238E27FC236}">
                <a16:creationId xmlns:a16="http://schemas.microsoft.com/office/drawing/2014/main" id="{C1ACA1A5-A32D-41B1-93A2-0047400C3A37}"/>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%Poor </a:t>
            </a:r>
          </a:p>
          <a:p>
            <a:pPr algn="l"/>
            <a:endParaRPr lang="en-GB" sz="800" dirty="0">
              <a:latin typeface="+mn-lt"/>
            </a:endParaRPr>
          </a:p>
        </p:txBody>
      </p:sp>
      <p:sp>
        <p:nvSpPr>
          <p:cNvPr id="5" name="Title 4">
            <a:extLst>
              <a:ext uri="{FF2B5EF4-FFF2-40B4-BE49-F238E27FC236}">
                <a16:creationId xmlns:a16="http://schemas.microsoft.com/office/drawing/2014/main" id="{D7FE0E10-85C8-FCD8-3EEC-52DE042306BD}"/>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Given enough time by healthcare professional at last appointment</a:t>
            </a:r>
          </a:p>
        </p:txBody>
      </p:sp>
      <p:sp>
        <p:nvSpPr>
          <p:cNvPr id="6" name="TextBox 5">
            <a:extLst>
              <a:ext uri="{FF2B5EF4-FFF2-40B4-BE49-F238E27FC236}">
                <a16:creationId xmlns:a16="http://schemas.microsoft.com/office/drawing/2014/main" id="{ECBA73B6-5D63-C0E7-7C6E-23335DECE49F}"/>
              </a:ext>
            </a:extLst>
          </p:cNvPr>
          <p:cNvSpPr txBox="1"/>
          <p:nvPr/>
        </p:nvSpPr>
        <p:spPr>
          <a:xfrm>
            <a:off x="324631" y="746134"/>
            <a:ext cx="11535470" cy="338554"/>
          </a:xfrm>
          <a:prstGeom prst="rect">
            <a:avLst/>
          </a:prstGeom>
          <a:noFill/>
        </p:spPr>
        <p:txBody>
          <a:bodyPr wrap="square">
            <a:spAutoFit/>
          </a:bodyPr>
          <a:lstStyle/>
          <a:p>
            <a:r>
              <a:rPr lang="en-GB" sz="1600" b="0" dirty="0"/>
              <a:t>CORNWALL AND ISLES OF SCILLY ICS</a:t>
            </a:r>
            <a:endParaRPr lang="en-GB" sz="1600" dirty="0"/>
          </a:p>
        </p:txBody>
      </p:sp>
    </p:spTree>
    <p:extLst>
      <p:ext uri="{BB962C8B-B14F-4D97-AF65-F5344CB8AC3E}">
        <p14:creationId xmlns:p14="http://schemas.microsoft.com/office/powerpoint/2010/main" val="11539761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37</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Q27b. Last time you had a general practice appointment, how good was the healthcare professional at listening to you?</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f06cb58b538cdf64">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797967723"/>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cffd8b76dadb09e4">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128880139"/>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26b542f11d8f8578">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928435000"/>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3a03ba227780a578">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504320410"/>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873c9d5a2f924578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443136283"/>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78%</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95%</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3d5b87e0eee94578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1851972130"/>
              </p:ext>
            </p:extLst>
          </p:nvPr>
        </p:nvGraphicFramePr>
        <p:xfrm>
          <a:off x="504694" y="5723815"/>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0">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‘Doesn’t apply’ have been excluded. National (689,523); ICS 2023 (6,360); ICS 2022 (6,152); ICS 2021 (6,960); ICS 2020 (6,669); PCN bases range from 187 to 823</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3d5b87e0eee94578" hidden="1">
            <a:extLst>
              <a:ext uri="{FF2B5EF4-FFF2-40B4-BE49-F238E27FC236}">
                <a16:creationId xmlns:a16="http://schemas.microsoft.com/office/drawing/2014/main" id="{9413ABF5-5431-4552-B835-545395A01268}"/>
              </a:ext>
            </a:extLst>
          </p:cNvPr>
          <p:cNvGraphicFramePr/>
          <p:nvPr>
            <p:extLst>
              <p:ext uri="{D42A27DB-BD31-4B8C-83A1-F6EECF244321}">
                <p14:modId xmlns:p14="http://schemas.microsoft.com/office/powerpoint/2010/main" val="3498521983"/>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873c9d5a2f924578" hidden="1">
            <a:extLst>
              <a:ext uri="{FF2B5EF4-FFF2-40B4-BE49-F238E27FC236}">
                <a16:creationId xmlns:a16="http://schemas.microsoft.com/office/drawing/2014/main" id="{A035B454-F016-4625-B0C8-919263AE6B66}"/>
              </a:ext>
            </a:extLst>
          </p:cNvPr>
          <p:cNvGraphicFramePr/>
          <p:nvPr>
            <p:extLst>
              <p:ext uri="{D42A27DB-BD31-4B8C-83A1-F6EECF244321}">
                <p14:modId xmlns:p14="http://schemas.microsoft.com/office/powerpoint/2010/main" val="2240630738"/>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3FB95877-E060-4A8F-A70E-79BB1DC53FD2}"/>
              </a:ext>
            </a:extLst>
          </p:cNvPr>
          <p:cNvGraphicFramePr/>
          <p:nvPr>
            <p:extLst>
              <p:ext uri="{D42A27DB-BD31-4B8C-83A1-F6EECF244321}">
                <p14:modId xmlns:p14="http://schemas.microsoft.com/office/powerpoint/2010/main" val="175149147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7" name="D_6c15ea3187aac2e6">
            <a:extLst>
              <a:ext uri="{FF2B5EF4-FFF2-40B4-BE49-F238E27FC236}">
                <a16:creationId xmlns:a16="http://schemas.microsoft.com/office/drawing/2014/main" id="{CDA4C5B4-DBE3-4EFB-A7AA-43A77C18D214}"/>
              </a:ext>
            </a:extLst>
          </p:cNvPr>
          <p:cNvGraphicFramePr/>
          <p:nvPr>
            <p:extLst>
              <p:ext uri="{D42A27DB-BD31-4B8C-83A1-F6EECF244321}">
                <p14:modId xmlns:p14="http://schemas.microsoft.com/office/powerpoint/2010/main" val="2988762849"/>
              </p:ext>
            </p:extLst>
          </p:nvPr>
        </p:nvGraphicFramePr>
        <p:xfrm>
          <a:off x="4341009" y="2270086"/>
          <a:ext cx="3471702" cy="2475009"/>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ad30807d43d24578">
            <a:extLst>
              <a:ext uri="{FF2B5EF4-FFF2-40B4-BE49-F238E27FC236}">
                <a16:creationId xmlns:a16="http://schemas.microsoft.com/office/drawing/2014/main" id="{F1DD2919-4213-461C-9A55-DEEB19FB147B}"/>
              </a:ext>
            </a:extLst>
          </p:cNvPr>
          <p:cNvGraphicFramePr/>
          <p:nvPr>
            <p:extLst>
              <p:ext uri="{D42A27DB-BD31-4B8C-83A1-F6EECF244321}">
                <p14:modId xmlns:p14="http://schemas.microsoft.com/office/powerpoint/2010/main" val="3242313090"/>
              </p:ext>
            </p:extLst>
          </p:nvPr>
        </p:nvGraphicFramePr>
        <p:xfrm>
          <a:off x="4557642" y="2387072"/>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1" name="D_91bd93c18ebe0ce4">
            <a:extLst>
              <a:ext uri="{FF2B5EF4-FFF2-40B4-BE49-F238E27FC236}">
                <a16:creationId xmlns:a16="http://schemas.microsoft.com/office/drawing/2014/main" id="{DEA33BC2-5975-477A-AEB7-785FAFD2769D}"/>
              </a:ext>
            </a:extLst>
          </p:cNvPr>
          <p:cNvGraphicFramePr>
            <a:graphicFrameLocks/>
          </p:cNvGraphicFramePr>
          <p:nvPr>
            <p:extLst>
              <p:ext uri="{D42A27DB-BD31-4B8C-83A1-F6EECF244321}">
                <p14:modId xmlns:p14="http://schemas.microsoft.com/office/powerpoint/2010/main" val="1890404383"/>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9" name="Rectangle 38">
            <a:extLst>
              <a:ext uri="{FF2B5EF4-FFF2-40B4-BE49-F238E27FC236}">
                <a16:creationId xmlns:a16="http://schemas.microsoft.com/office/drawing/2014/main" id="{1EF142C8-6F6D-47D8-9FE2-0D0368CCE264}"/>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%Poor </a:t>
            </a:r>
          </a:p>
          <a:p>
            <a:pPr algn="l"/>
            <a:endParaRPr lang="en-GB" sz="800" dirty="0">
              <a:latin typeface="+mn-lt"/>
            </a:endParaRPr>
          </a:p>
        </p:txBody>
      </p:sp>
      <p:sp>
        <p:nvSpPr>
          <p:cNvPr id="29" name="TextBox 28">
            <a:extLst>
              <a:ext uri="{FF2B5EF4-FFF2-40B4-BE49-F238E27FC236}">
                <a16:creationId xmlns:a16="http://schemas.microsoft.com/office/drawing/2014/main" id="{5F9BF431-D363-4CBE-A6BE-F6A3CC914A18}"/>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603F92E-F361-460A-A419-748EC68125E5}"/>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0" name="TextBox 39">
            <a:extLst>
              <a:ext uri="{FF2B5EF4-FFF2-40B4-BE49-F238E27FC236}">
                <a16:creationId xmlns:a16="http://schemas.microsoft.com/office/drawing/2014/main" id="{DE499A36-1DB0-47DA-BECB-7A682CB46301}"/>
              </a:ext>
            </a:extLst>
          </p:cNvPr>
          <p:cNvSpPr txBox="1"/>
          <p:nvPr/>
        </p:nvSpPr>
        <p:spPr>
          <a:xfrm>
            <a:off x="4475021" y="188234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5" name="Title 4">
            <a:extLst>
              <a:ext uri="{FF2B5EF4-FFF2-40B4-BE49-F238E27FC236}">
                <a16:creationId xmlns:a16="http://schemas.microsoft.com/office/drawing/2014/main" id="{55D1A55C-B211-80A3-478B-F92BF2E41B7D}"/>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Listened to by healthcare professional at last appointment</a:t>
            </a:r>
          </a:p>
        </p:txBody>
      </p:sp>
      <p:sp>
        <p:nvSpPr>
          <p:cNvPr id="6" name="TextBox 5">
            <a:extLst>
              <a:ext uri="{FF2B5EF4-FFF2-40B4-BE49-F238E27FC236}">
                <a16:creationId xmlns:a16="http://schemas.microsoft.com/office/drawing/2014/main" id="{2D693333-7AEE-3D25-8733-89A1993163FC}"/>
              </a:ext>
            </a:extLst>
          </p:cNvPr>
          <p:cNvSpPr txBox="1"/>
          <p:nvPr/>
        </p:nvSpPr>
        <p:spPr>
          <a:xfrm>
            <a:off x="324631" y="746134"/>
            <a:ext cx="11535470" cy="338554"/>
          </a:xfrm>
          <a:prstGeom prst="rect">
            <a:avLst/>
          </a:prstGeom>
          <a:noFill/>
        </p:spPr>
        <p:txBody>
          <a:bodyPr wrap="square">
            <a:spAutoFit/>
          </a:bodyPr>
          <a:lstStyle/>
          <a:p>
            <a:r>
              <a:rPr lang="en-GB" sz="1600" b="0" dirty="0"/>
              <a:t>CORNWALL AND ISLES OF SCILLY ICS</a:t>
            </a:r>
            <a:endParaRPr lang="en-GB" sz="1600" dirty="0"/>
          </a:p>
        </p:txBody>
      </p:sp>
    </p:spTree>
    <p:extLst>
      <p:ext uri="{BB962C8B-B14F-4D97-AF65-F5344CB8AC3E}">
        <p14:creationId xmlns:p14="http://schemas.microsoft.com/office/powerpoint/2010/main" val="22092678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38</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Q27c. Last time you had a general practice appointment, how good was the healthcare professional at treating you with care and concern?</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fbf7039eca37c328">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4101877211"/>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568b6feef3f48328">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079314117"/>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e6f1bcc854cf42e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893330461"/>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caef101d15abc2e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83513204"/>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a7d0fffe7a4582e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193603682"/>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79%</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92%</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7ae58f5cdc0942e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2271704733"/>
              </p:ext>
            </p:extLst>
          </p:nvPr>
        </p:nvGraphicFramePr>
        <p:xfrm>
          <a:off x="555547" y="5716019"/>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‘Doesn’t apply’ have been excluded. National (675,108); ICS 2023 (6,216); ICS 2022 (6,043); ICS 2021 (7,052); ICS 2020 (6,683); PCN bases range from 188 to 809</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7ae58f5cdc0942eb"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3253510854"/>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a7d0fffe7a4582eb"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2148628452"/>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282333042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7" name="D_6c15ea3187aac2e6">
            <a:extLst>
              <a:ext uri="{FF2B5EF4-FFF2-40B4-BE49-F238E27FC236}">
                <a16:creationId xmlns:a16="http://schemas.microsoft.com/office/drawing/2014/main" id="{2736C8AD-C0A0-46F1-8D60-7E9197E3096C}"/>
              </a:ext>
            </a:extLst>
          </p:cNvPr>
          <p:cNvGraphicFramePr/>
          <p:nvPr>
            <p:extLst>
              <p:ext uri="{D42A27DB-BD31-4B8C-83A1-F6EECF244321}">
                <p14:modId xmlns:p14="http://schemas.microsoft.com/office/powerpoint/2010/main" val="1243045002"/>
              </p:ext>
            </p:extLst>
          </p:nvPr>
        </p:nvGraphicFramePr>
        <p:xfrm>
          <a:off x="4322836" y="2237325"/>
          <a:ext cx="3471702" cy="2401939"/>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d1e984b4edff16eb">
            <a:extLst>
              <a:ext uri="{FF2B5EF4-FFF2-40B4-BE49-F238E27FC236}">
                <a16:creationId xmlns:a16="http://schemas.microsoft.com/office/drawing/2014/main" id="{47776593-917E-477A-915C-7D3EF7546C3A}"/>
              </a:ext>
            </a:extLst>
          </p:cNvPr>
          <p:cNvGraphicFramePr/>
          <p:nvPr>
            <p:extLst>
              <p:ext uri="{D42A27DB-BD31-4B8C-83A1-F6EECF244321}">
                <p14:modId xmlns:p14="http://schemas.microsoft.com/office/powerpoint/2010/main" val="3713713997"/>
              </p:ext>
            </p:extLst>
          </p:nvPr>
        </p:nvGraphicFramePr>
        <p:xfrm>
          <a:off x="4594955" y="2367510"/>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1" name="D_d05080ba1bf7c328">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2141211211"/>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9" name="Rectangle 38">
            <a:extLst>
              <a:ext uri="{FF2B5EF4-FFF2-40B4-BE49-F238E27FC236}">
                <a16:creationId xmlns:a16="http://schemas.microsoft.com/office/drawing/2014/main" id="{C2B73008-94D9-4406-B612-6868CAB26AC5}"/>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%Poor </a:t>
            </a:r>
          </a:p>
          <a:p>
            <a:pPr algn="l"/>
            <a:endParaRPr lang="en-GB" sz="800" dirty="0">
              <a:latin typeface="+mn-lt"/>
            </a:endParaRPr>
          </a:p>
        </p:txBody>
      </p:sp>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0" name="TextBox 39">
            <a:extLst>
              <a:ext uri="{FF2B5EF4-FFF2-40B4-BE49-F238E27FC236}">
                <a16:creationId xmlns:a16="http://schemas.microsoft.com/office/drawing/2014/main" id="{2458FF28-9FCE-4F81-A8A5-C6E54BFDFD7F}"/>
              </a:ext>
            </a:extLst>
          </p:cNvPr>
          <p:cNvSpPr txBox="1"/>
          <p:nvPr/>
        </p:nvSpPr>
        <p:spPr>
          <a:xfrm>
            <a:off x="4475021" y="188234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5" name="Title 4">
            <a:extLst>
              <a:ext uri="{FF2B5EF4-FFF2-40B4-BE49-F238E27FC236}">
                <a16:creationId xmlns:a16="http://schemas.microsoft.com/office/drawing/2014/main" id="{F8E5B196-E025-DCE7-3A25-53FC821482C4}"/>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Treated with care and concern by healthcare professional at last appointment</a:t>
            </a:r>
            <a:endParaRPr lang="en-GB" sz="2800" dirty="0"/>
          </a:p>
        </p:txBody>
      </p:sp>
      <p:sp>
        <p:nvSpPr>
          <p:cNvPr id="6" name="TextBox 5">
            <a:extLst>
              <a:ext uri="{FF2B5EF4-FFF2-40B4-BE49-F238E27FC236}">
                <a16:creationId xmlns:a16="http://schemas.microsoft.com/office/drawing/2014/main" id="{01689579-3BDC-7674-0C44-D2847F266010}"/>
              </a:ext>
            </a:extLst>
          </p:cNvPr>
          <p:cNvSpPr txBox="1"/>
          <p:nvPr/>
        </p:nvSpPr>
        <p:spPr>
          <a:xfrm>
            <a:off x="324631" y="746134"/>
            <a:ext cx="11535470" cy="338554"/>
          </a:xfrm>
          <a:prstGeom prst="rect">
            <a:avLst/>
          </a:prstGeom>
          <a:noFill/>
        </p:spPr>
        <p:txBody>
          <a:bodyPr wrap="square">
            <a:spAutoFit/>
          </a:bodyPr>
          <a:lstStyle/>
          <a:p>
            <a:r>
              <a:rPr lang="en-GB" sz="1600" b="0" dirty="0"/>
              <a:t>CORNWALL AND ISLES OF SCILLY ICS</a:t>
            </a:r>
            <a:endParaRPr lang="en-GB" sz="1600" dirty="0"/>
          </a:p>
        </p:txBody>
      </p:sp>
    </p:spTree>
    <p:extLst>
      <p:ext uri="{BB962C8B-B14F-4D97-AF65-F5344CB8AC3E}">
        <p14:creationId xmlns:p14="http://schemas.microsoft.com/office/powerpoint/2010/main" val="18836679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Q28. During your last general practice appointment, did you feel that the healthcare professional recognised and/or understood any mental health needs that you might have had?</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88097"/>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061befabe1fd690c">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284823936"/>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8ed7eea043835207">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206380454"/>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f626ebf55688397f">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4088606870"/>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c3a01c17ca80397f">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841167164"/>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16b03c696545317f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288355018"/>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67%</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94%</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39ceb1a82aa8397f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2654559825"/>
              </p:ext>
            </p:extLst>
          </p:nvPr>
        </p:nvGraphicFramePr>
        <p:xfrm>
          <a:off x="567072" y="5671320"/>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‘I did not have any mental health needs’ or ‘Did not apply to my last appointment’ have been excluded. National (310,113); ICS 2023 (2,543); ICS 2022 (2,522); ICS 2021 (2,884); ICS 2020 (2,525); PCN bases range from 71 to 315</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0" name="D_39ceb1a82aa8397f" hidden="1">
            <a:extLst>
              <a:ext uri="{FF2B5EF4-FFF2-40B4-BE49-F238E27FC236}">
                <a16:creationId xmlns:a16="http://schemas.microsoft.com/office/drawing/2014/main" id="{F710B5AB-0731-4A60-9692-75A67E51874E}"/>
              </a:ext>
            </a:extLst>
          </p:cNvPr>
          <p:cNvGraphicFramePr/>
          <p:nvPr>
            <p:extLst>
              <p:ext uri="{D42A27DB-BD31-4B8C-83A1-F6EECF244321}">
                <p14:modId xmlns:p14="http://schemas.microsoft.com/office/powerpoint/2010/main" val="3269723963"/>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16b03c696545317f" hidden="1">
            <a:extLst>
              <a:ext uri="{FF2B5EF4-FFF2-40B4-BE49-F238E27FC236}">
                <a16:creationId xmlns:a16="http://schemas.microsoft.com/office/drawing/2014/main" id="{FC00C31D-C99B-4D80-8E37-12D2B3B71AC1}"/>
              </a:ext>
            </a:extLst>
          </p:cNvPr>
          <p:cNvGraphicFramePr/>
          <p:nvPr>
            <p:extLst>
              <p:ext uri="{D42A27DB-BD31-4B8C-83A1-F6EECF244321}">
                <p14:modId xmlns:p14="http://schemas.microsoft.com/office/powerpoint/2010/main" val="424927431"/>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4" name="Ipsos Ribbon Rules" hidden="1">
            <a:extLst>
              <a:ext uri="{FF2B5EF4-FFF2-40B4-BE49-F238E27FC236}">
                <a16:creationId xmlns:a16="http://schemas.microsoft.com/office/drawing/2014/main" id="{64F6090A-36B9-4A6A-8167-84A90502D702}"/>
              </a:ext>
            </a:extLst>
          </p:cNvPr>
          <p:cNvGraphicFramePr/>
          <p:nvPr>
            <p:extLst>
              <p:ext uri="{D42A27DB-BD31-4B8C-83A1-F6EECF244321}">
                <p14:modId xmlns:p14="http://schemas.microsoft.com/office/powerpoint/2010/main" val="302142064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3" name="TextBox 32">
            <a:extLst>
              <a:ext uri="{FF2B5EF4-FFF2-40B4-BE49-F238E27FC236}">
                <a16:creationId xmlns:a16="http://schemas.microsoft.com/office/drawing/2014/main" id="{B37A6DB9-6394-46F2-B774-4BE084AEB7D3}"/>
              </a:ext>
            </a:extLst>
          </p:cNvPr>
          <p:cNvSpPr txBox="1"/>
          <p:nvPr/>
        </p:nvSpPr>
        <p:spPr>
          <a:xfrm>
            <a:off x="488395" y="1888097"/>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EFFEA78F-691F-430D-B13B-8D9744BD7148}"/>
              </a:ext>
            </a:extLst>
          </p:cNvPr>
          <p:cNvSpPr txBox="1"/>
          <p:nvPr/>
        </p:nvSpPr>
        <p:spPr>
          <a:xfrm>
            <a:off x="4322836" y="1888097"/>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6" name="D_6c15ea3187aac2e6">
            <a:extLst>
              <a:ext uri="{FF2B5EF4-FFF2-40B4-BE49-F238E27FC236}">
                <a16:creationId xmlns:a16="http://schemas.microsoft.com/office/drawing/2014/main" id="{7D42B409-B80D-4B31-AAA8-FAC1A95F2E9D}"/>
              </a:ext>
            </a:extLst>
          </p:cNvPr>
          <p:cNvGraphicFramePr/>
          <p:nvPr>
            <p:extLst>
              <p:ext uri="{D42A27DB-BD31-4B8C-83A1-F6EECF244321}">
                <p14:modId xmlns:p14="http://schemas.microsoft.com/office/powerpoint/2010/main" val="53034994"/>
              </p:ext>
            </p:extLst>
          </p:nvPr>
        </p:nvGraphicFramePr>
        <p:xfrm>
          <a:off x="4322836" y="2189329"/>
          <a:ext cx="3471702" cy="2423053"/>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1df94fcfce48397f">
            <a:extLst>
              <a:ext uri="{FF2B5EF4-FFF2-40B4-BE49-F238E27FC236}">
                <a16:creationId xmlns:a16="http://schemas.microsoft.com/office/drawing/2014/main" id="{98D352C8-30DC-4D70-A780-154409314108}"/>
              </a:ext>
            </a:extLst>
          </p:cNvPr>
          <p:cNvGraphicFramePr/>
          <p:nvPr>
            <p:extLst>
              <p:ext uri="{D42A27DB-BD31-4B8C-83A1-F6EECF244321}">
                <p14:modId xmlns:p14="http://schemas.microsoft.com/office/powerpoint/2010/main" val="593109164"/>
              </p:ext>
            </p:extLst>
          </p:nvPr>
        </p:nvGraphicFramePr>
        <p:xfrm>
          <a:off x="4533028" y="2302988"/>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8C34E60E-EFB1-4C8A-8524-A6A848825F00}"/>
              </a:ext>
            </a:extLst>
          </p:cNvPr>
          <p:cNvSpPr/>
          <p:nvPr/>
        </p:nvSpPr>
        <p:spPr>
          <a:xfrm>
            <a:off x="9343554" y="5823468"/>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29" name="D_69e1b614e12a46e8">
            <a:extLst>
              <a:ext uri="{FF2B5EF4-FFF2-40B4-BE49-F238E27FC236}">
                <a16:creationId xmlns:a16="http://schemas.microsoft.com/office/drawing/2014/main" id="{B232B896-EC24-4DD5-9EB1-FB7B84754097}"/>
              </a:ext>
            </a:extLst>
          </p:cNvPr>
          <p:cNvGraphicFramePr>
            <a:graphicFrameLocks/>
          </p:cNvGraphicFramePr>
          <p:nvPr>
            <p:extLst>
              <p:ext uri="{D42A27DB-BD31-4B8C-83A1-F6EECF244321}">
                <p14:modId xmlns:p14="http://schemas.microsoft.com/office/powerpoint/2010/main" val="3910538351"/>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
        <p:nvSpPr>
          <p:cNvPr id="5" name="Title 4">
            <a:extLst>
              <a:ext uri="{FF2B5EF4-FFF2-40B4-BE49-F238E27FC236}">
                <a16:creationId xmlns:a16="http://schemas.microsoft.com/office/drawing/2014/main" id="{E2BEA74C-A66C-03A0-3B17-26D7848787E3}"/>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Mental health needs recognised or understood by healthcare professional at last appointment</a:t>
            </a:r>
            <a:endParaRPr lang="en-GB" sz="2800" dirty="0"/>
          </a:p>
        </p:txBody>
      </p:sp>
      <p:sp>
        <p:nvSpPr>
          <p:cNvPr id="6" name="TextBox 5">
            <a:extLst>
              <a:ext uri="{FF2B5EF4-FFF2-40B4-BE49-F238E27FC236}">
                <a16:creationId xmlns:a16="http://schemas.microsoft.com/office/drawing/2014/main" id="{3DE9533B-3478-0AAA-690D-62538A5D55D3}"/>
              </a:ext>
            </a:extLst>
          </p:cNvPr>
          <p:cNvSpPr txBox="1"/>
          <p:nvPr/>
        </p:nvSpPr>
        <p:spPr>
          <a:xfrm>
            <a:off x="324631" y="746134"/>
            <a:ext cx="11535470" cy="338554"/>
          </a:xfrm>
          <a:prstGeom prst="rect">
            <a:avLst/>
          </a:prstGeom>
          <a:noFill/>
        </p:spPr>
        <p:txBody>
          <a:bodyPr wrap="square">
            <a:spAutoFit/>
          </a:bodyPr>
          <a:lstStyle/>
          <a:p>
            <a:r>
              <a:rPr lang="en-GB" sz="1600" b="0" dirty="0"/>
              <a:t>CORNWALL AND ISLES OF SCILLY ICS</a:t>
            </a:r>
            <a:endParaRPr lang="en-GB" sz="1600" dirty="0"/>
          </a:p>
        </p:txBody>
      </p:sp>
    </p:spTree>
    <p:extLst>
      <p:ext uri="{BB962C8B-B14F-4D97-AF65-F5344CB8AC3E}">
        <p14:creationId xmlns:p14="http://schemas.microsoft.com/office/powerpoint/2010/main" val="41050972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40</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Q29. During your last general practice appointment, were you involved as much as you wanted to be in decisions about your care and treatment?</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25482"/>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48889344de037764">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172894581"/>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9e958d7466c9b764">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772581"/>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5e7154975b2f7c9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543540281"/>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5fe28c8823ff7c9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290313826"/>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2062c1d559f57c9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035136345"/>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85%</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96%</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f96958a5b409737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36292940"/>
              </p:ext>
            </p:extLst>
          </p:nvPr>
        </p:nvGraphicFramePr>
        <p:xfrm>
          <a:off x="510739" y="5723815"/>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9479">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‘Don’t know / doesn’t apply’ have been excluded. National (622,446); ICS 2023 (5,773); ICS 2022 (5,560); ICS 2021 (6,331); ICS 2020 (6,016); PCN bases range from 173 to 710</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2" name="D_f96958a5b409737b" hidden="1">
            <a:extLst>
              <a:ext uri="{FF2B5EF4-FFF2-40B4-BE49-F238E27FC236}">
                <a16:creationId xmlns:a16="http://schemas.microsoft.com/office/drawing/2014/main" id="{0F2077B9-F06C-4C2E-90D7-EF8193EDFA52}"/>
              </a:ext>
            </a:extLst>
          </p:cNvPr>
          <p:cNvGraphicFramePr/>
          <p:nvPr>
            <p:extLst>
              <p:ext uri="{D42A27DB-BD31-4B8C-83A1-F6EECF244321}">
                <p14:modId xmlns:p14="http://schemas.microsoft.com/office/powerpoint/2010/main" val="3898420972"/>
              </p:ext>
            </p:extLst>
          </p:nvPr>
        </p:nvGraphicFramePr>
        <p:xfrm>
          <a:off x="-2098681" y="5908022"/>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2062c1d559f57c9b" hidden="1">
            <a:extLst>
              <a:ext uri="{FF2B5EF4-FFF2-40B4-BE49-F238E27FC236}">
                <a16:creationId xmlns:a16="http://schemas.microsoft.com/office/drawing/2014/main" id="{237B80AF-7AD2-4749-B394-F21F69D5CF94}"/>
              </a:ext>
            </a:extLst>
          </p:cNvPr>
          <p:cNvGraphicFramePr/>
          <p:nvPr>
            <p:extLst>
              <p:ext uri="{D42A27DB-BD31-4B8C-83A1-F6EECF244321}">
                <p14:modId xmlns:p14="http://schemas.microsoft.com/office/powerpoint/2010/main" val="1689616678"/>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204AC541-5534-47F8-9609-E86BA7D98660}"/>
              </a:ext>
            </a:extLst>
          </p:cNvPr>
          <p:cNvGraphicFramePr/>
          <p:nvPr>
            <p:extLst>
              <p:ext uri="{D42A27DB-BD31-4B8C-83A1-F6EECF244321}">
                <p14:modId xmlns:p14="http://schemas.microsoft.com/office/powerpoint/2010/main" val="346380568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E60BB148-93E7-4B9D-B5AF-872AE11F35F2}"/>
              </a:ext>
            </a:extLst>
          </p:cNvPr>
          <p:cNvSpPr txBox="1"/>
          <p:nvPr/>
        </p:nvSpPr>
        <p:spPr>
          <a:xfrm>
            <a:off x="472489" y="1825482"/>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6" name="TextBox 35">
            <a:extLst>
              <a:ext uri="{FF2B5EF4-FFF2-40B4-BE49-F238E27FC236}">
                <a16:creationId xmlns:a16="http://schemas.microsoft.com/office/drawing/2014/main" id="{E81268FA-985B-48D9-98C3-DF95C8FF15AB}"/>
              </a:ext>
            </a:extLst>
          </p:cNvPr>
          <p:cNvSpPr txBox="1"/>
          <p:nvPr/>
        </p:nvSpPr>
        <p:spPr>
          <a:xfrm>
            <a:off x="4306930" y="1825482"/>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85AC1098-7C4B-4D66-8305-E6BB8AD89FE6}"/>
              </a:ext>
            </a:extLst>
          </p:cNvPr>
          <p:cNvGraphicFramePr/>
          <p:nvPr>
            <p:extLst>
              <p:ext uri="{D42A27DB-BD31-4B8C-83A1-F6EECF244321}">
                <p14:modId xmlns:p14="http://schemas.microsoft.com/office/powerpoint/2010/main" val="1313693876"/>
              </p:ext>
            </p:extLst>
          </p:nvPr>
        </p:nvGraphicFramePr>
        <p:xfrm>
          <a:off x="4306930" y="2226398"/>
          <a:ext cx="3471702" cy="2395851"/>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9" name="D_06406ea67459dc9b">
            <a:extLst>
              <a:ext uri="{FF2B5EF4-FFF2-40B4-BE49-F238E27FC236}">
                <a16:creationId xmlns:a16="http://schemas.microsoft.com/office/drawing/2014/main" id="{53F9D0A6-A7FC-4E7E-8146-429F5C2E88C7}"/>
              </a:ext>
            </a:extLst>
          </p:cNvPr>
          <p:cNvGraphicFramePr/>
          <p:nvPr>
            <p:extLst>
              <p:ext uri="{D42A27DB-BD31-4B8C-83A1-F6EECF244321}">
                <p14:modId xmlns:p14="http://schemas.microsoft.com/office/powerpoint/2010/main" val="3568296441"/>
              </p:ext>
            </p:extLst>
          </p:nvPr>
        </p:nvGraphicFramePr>
        <p:xfrm>
          <a:off x="4551201" y="2293123"/>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71B7024E-AF53-4B01-82FA-AF173CD1A0C6}"/>
              </a:ext>
            </a:extLst>
          </p:cNvPr>
          <p:cNvSpPr/>
          <p:nvPr/>
        </p:nvSpPr>
        <p:spPr>
          <a:xfrm>
            <a:off x="9343554" y="5823468"/>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29" name="D_bd35797edfc1df64">
            <a:extLst>
              <a:ext uri="{FF2B5EF4-FFF2-40B4-BE49-F238E27FC236}">
                <a16:creationId xmlns:a16="http://schemas.microsoft.com/office/drawing/2014/main" id="{A04712DB-6B61-4329-845E-22707D7402D1}"/>
              </a:ext>
            </a:extLst>
          </p:cNvPr>
          <p:cNvGraphicFramePr>
            <a:graphicFrameLocks/>
          </p:cNvGraphicFramePr>
          <p:nvPr>
            <p:extLst>
              <p:ext uri="{D42A27DB-BD31-4B8C-83A1-F6EECF244321}">
                <p14:modId xmlns:p14="http://schemas.microsoft.com/office/powerpoint/2010/main" val="2672639741"/>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
        <p:nvSpPr>
          <p:cNvPr id="2" name="Title 4">
            <a:extLst>
              <a:ext uri="{FF2B5EF4-FFF2-40B4-BE49-F238E27FC236}">
                <a16:creationId xmlns:a16="http://schemas.microsoft.com/office/drawing/2014/main" id="{622C34B9-9EA8-CA81-DA3F-B558D6E2C5E5}"/>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Involved in decisions about care and treatment at last appointment</a:t>
            </a:r>
            <a:endParaRPr lang="en-GB" sz="2800" dirty="0"/>
          </a:p>
        </p:txBody>
      </p:sp>
      <p:sp>
        <p:nvSpPr>
          <p:cNvPr id="3" name="TextBox 2">
            <a:extLst>
              <a:ext uri="{FF2B5EF4-FFF2-40B4-BE49-F238E27FC236}">
                <a16:creationId xmlns:a16="http://schemas.microsoft.com/office/drawing/2014/main" id="{F6E96CFE-8146-625D-3AC2-160A598C2C7B}"/>
              </a:ext>
            </a:extLst>
          </p:cNvPr>
          <p:cNvSpPr txBox="1"/>
          <p:nvPr/>
        </p:nvSpPr>
        <p:spPr>
          <a:xfrm>
            <a:off x="324631" y="746134"/>
            <a:ext cx="11535470" cy="338554"/>
          </a:xfrm>
          <a:prstGeom prst="rect">
            <a:avLst/>
          </a:prstGeom>
          <a:noFill/>
        </p:spPr>
        <p:txBody>
          <a:bodyPr wrap="square">
            <a:spAutoFit/>
          </a:bodyPr>
          <a:lstStyle/>
          <a:p>
            <a:r>
              <a:rPr lang="en-GB" sz="1600" b="0" dirty="0"/>
              <a:t>CORNWALL AND ISLES OF SCILLY ICS</a:t>
            </a:r>
            <a:endParaRPr lang="en-GB" sz="1600" dirty="0"/>
          </a:p>
        </p:txBody>
      </p:sp>
    </p:spTree>
    <p:extLst>
      <p:ext uri="{BB962C8B-B14F-4D97-AF65-F5344CB8AC3E}">
        <p14:creationId xmlns:p14="http://schemas.microsoft.com/office/powerpoint/2010/main" val="40738208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41</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Q30. During your last general practice appointment, did you have confidence and trust in the healthcare professional you saw or spoke to?</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37247"/>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e944fc2c03fef6b8">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542030061"/>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1dfae7ba1ec49338">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191578521"/>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0af8667e3584b58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870555757"/>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ad7e35c07567b58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995516142"/>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7e4f3031c7c6b58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738243202"/>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88%</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97%</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5d5bc573ba9cb58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1649927554"/>
              </p:ext>
            </p:extLst>
          </p:nvPr>
        </p:nvGraphicFramePr>
        <p:xfrm>
          <a:off x="510739" y="5728032"/>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‘Don’t know / can't say’ have been excluded. National (686,133); ICS 2023 (6,407); ICS 2022 (6,184); ICS 2021 (7,040); ICS 2020 (6,615); PCN bases range from 193 to 829</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2" name="D_5d5bc573ba9cb58b" hidden="1">
            <a:extLst>
              <a:ext uri="{FF2B5EF4-FFF2-40B4-BE49-F238E27FC236}">
                <a16:creationId xmlns:a16="http://schemas.microsoft.com/office/drawing/2014/main" id="{4D500B84-D6D4-4392-B715-866AE5C3ED60}"/>
              </a:ext>
            </a:extLst>
          </p:cNvPr>
          <p:cNvGraphicFramePr/>
          <p:nvPr>
            <p:extLst>
              <p:ext uri="{D42A27DB-BD31-4B8C-83A1-F6EECF244321}">
                <p14:modId xmlns:p14="http://schemas.microsoft.com/office/powerpoint/2010/main" val="2791147474"/>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7e4f3031c7c6b58b" hidden="1">
            <a:extLst>
              <a:ext uri="{FF2B5EF4-FFF2-40B4-BE49-F238E27FC236}">
                <a16:creationId xmlns:a16="http://schemas.microsoft.com/office/drawing/2014/main" id="{7AA84BB8-5583-4574-955B-0AEC1F34C661}"/>
              </a:ext>
            </a:extLst>
          </p:cNvPr>
          <p:cNvGraphicFramePr/>
          <p:nvPr>
            <p:extLst>
              <p:ext uri="{D42A27DB-BD31-4B8C-83A1-F6EECF244321}">
                <p14:modId xmlns:p14="http://schemas.microsoft.com/office/powerpoint/2010/main" val="2976154635"/>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CA2A1EC5-5722-4066-82DF-D27C70C1F100}"/>
              </a:ext>
            </a:extLst>
          </p:cNvPr>
          <p:cNvGraphicFramePr/>
          <p:nvPr>
            <p:extLst>
              <p:ext uri="{D42A27DB-BD31-4B8C-83A1-F6EECF244321}">
                <p14:modId xmlns:p14="http://schemas.microsoft.com/office/powerpoint/2010/main" val="151388923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EF6BFDD5-69F5-4F46-A01A-C440D7FC1978}"/>
              </a:ext>
            </a:extLst>
          </p:cNvPr>
          <p:cNvSpPr txBox="1"/>
          <p:nvPr/>
        </p:nvSpPr>
        <p:spPr>
          <a:xfrm>
            <a:off x="475816" y="1837247"/>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6" name="TextBox 35">
            <a:extLst>
              <a:ext uri="{FF2B5EF4-FFF2-40B4-BE49-F238E27FC236}">
                <a16:creationId xmlns:a16="http://schemas.microsoft.com/office/drawing/2014/main" id="{4CF512F5-EB60-4104-A3D0-E11829AEDA98}"/>
              </a:ext>
            </a:extLst>
          </p:cNvPr>
          <p:cNvSpPr txBox="1"/>
          <p:nvPr/>
        </p:nvSpPr>
        <p:spPr>
          <a:xfrm>
            <a:off x="4310257" y="1837247"/>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BDC7080F-02E1-4530-BB4C-F3F4EC9FD780}"/>
              </a:ext>
            </a:extLst>
          </p:cNvPr>
          <p:cNvGraphicFramePr/>
          <p:nvPr>
            <p:extLst>
              <p:ext uri="{D42A27DB-BD31-4B8C-83A1-F6EECF244321}">
                <p14:modId xmlns:p14="http://schemas.microsoft.com/office/powerpoint/2010/main" val="4026347242"/>
              </p:ext>
            </p:extLst>
          </p:nvPr>
        </p:nvGraphicFramePr>
        <p:xfrm>
          <a:off x="4310257" y="2199895"/>
          <a:ext cx="3471702" cy="2422354"/>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9" name="D_3a41bdf00fc41c81">
            <a:extLst>
              <a:ext uri="{FF2B5EF4-FFF2-40B4-BE49-F238E27FC236}">
                <a16:creationId xmlns:a16="http://schemas.microsoft.com/office/drawing/2014/main" id="{8FC28A98-1381-4F1A-A7A6-D4B44048D330}"/>
              </a:ext>
            </a:extLst>
          </p:cNvPr>
          <p:cNvGraphicFramePr/>
          <p:nvPr>
            <p:extLst>
              <p:ext uri="{D42A27DB-BD31-4B8C-83A1-F6EECF244321}">
                <p14:modId xmlns:p14="http://schemas.microsoft.com/office/powerpoint/2010/main" val="3539278485"/>
              </p:ext>
            </p:extLst>
          </p:nvPr>
        </p:nvGraphicFramePr>
        <p:xfrm>
          <a:off x="4520449" y="2297635"/>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B922CCFD-DD17-4B94-A241-419E4784B96C}"/>
              </a:ext>
            </a:extLst>
          </p:cNvPr>
          <p:cNvSpPr/>
          <p:nvPr/>
        </p:nvSpPr>
        <p:spPr>
          <a:xfrm>
            <a:off x="9343554" y="5823468"/>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29" name="D_4b18d7fae8a49338">
            <a:extLst>
              <a:ext uri="{FF2B5EF4-FFF2-40B4-BE49-F238E27FC236}">
                <a16:creationId xmlns:a16="http://schemas.microsoft.com/office/drawing/2014/main" id="{0F8B30AA-D151-4E9E-9A8F-6B2F88F466BE}"/>
              </a:ext>
            </a:extLst>
          </p:cNvPr>
          <p:cNvGraphicFramePr>
            <a:graphicFrameLocks/>
          </p:cNvGraphicFramePr>
          <p:nvPr>
            <p:extLst>
              <p:ext uri="{D42A27DB-BD31-4B8C-83A1-F6EECF244321}">
                <p14:modId xmlns:p14="http://schemas.microsoft.com/office/powerpoint/2010/main" val="1181328148"/>
              </p:ext>
            </p:extLst>
          </p:nvPr>
        </p:nvGraphicFramePr>
        <p:xfrm>
          <a:off x="122781" y="2198519"/>
          <a:ext cx="3914577" cy="3121163"/>
        </p:xfrm>
        <a:graphic>
          <a:graphicData uri="http://schemas.openxmlformats.org/drawingml/2006/chart">
            <c:chart xmlns:c="http://schemas.openxmlformats.org/drawingml/2006/chart" xmlns:r="http://schemas.openxmlformats.org/officeDocument/2006/relationships" r:id="rId12"/>
          </a:graphicData>
        </a:graphic>
      </p:graphicFrame>
      <p:sp>
        <p:nvSpPr>
          <p:cNvPr id="5" name="Title 4">
            <a:extLst>
              <a:ext uri="{FF2B5EF4-FFF2-40B4-BE49-F238E27FC236}">
                <a16:creationId xmlns:a16="http://schemas.microsoft.com/office/drawing/2014/main" id="{516B1FE7-9666-B4FD-842C-FF50BF9CD06F}"/>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Confidence and trust in healthcare professional at last appointment</a:t>
            </a:r>
            <a:endParaRPr lang="en-GB" sz="2800" dirty="0"/>
          </a:p>
        </p:txBody>
      </p:sp>
      <p:sp>
        <p:nvSpPr>
          <p:cNvPr id="6" name="TextBox 5">
            <a:extLst>
              <a:ext uri="{FF2B5EF4-FFF2-40B4-BE49-F238E27FC236}">
                <a16:creationId xmlns:a16="http://schemas.microsoft.com/office/drawing/2014/main" id="{D69213C2-8DD5-B82D-992A-3419A539C2E9}"/>
              </a:ext>
            </a:extLst>
          </p:cNvPr>
          <p:cNvSpPr txBox="1"/>
          <p:nvPr/>
        </p:nvSpPr>
        <p:spPr>
          <a:xfrm>
            <a:off x="324631" y="746134"/>
            <a:ext cx="11535470" cy="338554"/>
          </a:xfrm>
          <a:prstGeom prst="rect">
            <a:avLst/>
          </a:prstGeom>
          <a:noFill/>
        </p:spPr>
        <p:txBody>
          <a:bodyPr wrap="square">
            <a:spAutoFit/>
          </a:bodyPr>
          <a:lstStyle/>
          <a:p>
            <a:r>
              <a:rPr lang="en-GB" sz="1600" b="0" dirty="0"/>
              <a:t>CORNWALL AND ISLES OF SCILLY ICS</a:t>
            </a:r>
            <a:endParaRPr lang="en-GB" sz="1600" dirty="0"/>
          </a:p>
        </p:txBody>
      </p:sp>
    </p:spTree>
    <p:extLst>
      <p:ext uri="{BB962C8B-B14F-4D97-AF65-F5344CB8AC3E}">
        <p14:creationId xmlns:p14="http://schemas.microsoft.com/office/powerpoint/2010/main" val="41439458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42</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Q31. Thinking about the reason for your last general practice appointment, were your needs met?</a:t>
            </a:r>
            <a:endParaRPr lang="en-GB" sz="1600" dirty="0">
              <a:solidFill>
                <a:schemeClr val="bg1"/>
              </a:solidFill>
            </a:endParaRPr>
          </a:p>
        </p:txBody>
      </p:sp>
      <p:sp>
        <p:nvSpPr>
          <p:cNvPr id="17" name="TextBox 16">
            <a:extLst>
              <a:ext uri="{FF2B5EF4-FFF2-40B4-BE49-F238E27FC236}">
                <a16:creationId xmlns:a16="http://schemas.microsoft.com/office/drawing/2014/main" id="{8F189DC4-230D-446C-AF1F-BE318A2AF40F}"/>
              </a:ext>
            </a:extLst>
          </p:cNvPr>
          <p:cNvSpPr txBox="1"/>
          <p:nvPr/>
        </p:nvSpPr>
        <p:spPr>
          <a:xfrm>
            <a:off x="488395" y="184596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18" name="TextBox 17">
            <a:extLst>
              <a:ext uri="{FF2B5EF4-FFF2-40B4-BE49-F238E27FC236}">
                <a16:creationId xmlns:a16="http://schemas.microsoft.com/office/drawing/2014/main" id="{8E55F92A-CFB6-4EA4-ACAB-188D395FDE27}"/>
              </a:ext>
            </a:extLst>
          </p:cNvPr>
          <p:cNvSpPr txBox="1"/>
          <p:nvPr/>
        </p:nvSpPr>
        <p:spPr>
          <a:xfrm>
            <a:off x="4322836" y="184596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4596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55213e5a2cc108a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087051068"/>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bef90460eaa61dd9">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089035962"/>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0a0e9400dea5e82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170830351"/>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1e45a0eb072a7d2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406966735"/>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7a62f1ba7b46fd2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590817505"/>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86%</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97%</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1" name="D_6c15ea3187aac2e6">
            <a:extLst>
              <a:ext uri="{FF2B5EF4-FFF2-40B4-BE49-F238E27FC236}">
                <a16:creationId xmlns:a16="http://schemas.microsoft.com/office/drawing/2014/main" id="{3D476CE9-CC58-40D9-AB6B-AAB2BBAC2767}"/>
              </a:ext>
            </a:extLst>
          </p:cNvPr>
          <p:cNvGraphicFramePr/>
          <p:nvPr>
            <p:extLst>
              <p:ext uri="{D42A27DB-BD31-4B8C-83A1-F6EECF244321}">
                <p14:modId xmlns:p14="http://schemas.microsoft.com/office/powerpoint/2010/main" val="2011962940"/>
              </p:ext>
            </p:extLst>
          </p:nvPr>
        </p:nvGraphicFramePr>
        <p:xfrm>
          <a:off x="4322836" y="2236797"/>
          <a:ext cx="3471702" cy="2487763"/>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7" name="D_18ccaa4d754a7d2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2775664826"/>
              </p:ext>
            </p:extLst>
          </p:nvPr>
        </p:nvGraphicFramePr>
        <p:xfrm>
          <a:off x="589415" y="5671320"/>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‘Don’t know / can't say’ have been excluded. National (688,092); ICS 2023 (6,400); ICS 2022 (6,177); ICS 2021 (7,035); ICS 2020 (6,592); PCN bases range from 194 to 829</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9" name="D_d52721d7ee463d2b">
            <a:extLst>
              <a:ext uri="{FF2B5EF4-FFF2-40B4-BE49-F238E27FC236}">
                <a16:creationId xmlns:a16="http://schemas.microsoft.com/office/drawing/2014/main" id="{877C7DB0-898D-4A53-BE64-39143361208F}"/>
              </a:ext>
            </a:extLst>
          </p:cNvPr>
          <p:cNvGraphicFramePr/>
          <p:nvPr>
            <p:extLst>
              <p:ext uri="{D42A27DB-BD31-4B8C-83A1-F6EECF244321}">
                <p14:modId xmlns:p14="http://schemas.microsoft.com/office/powerpoint/2010/main" val="1308337127"/>
              </p:ext>
            </p:extLst>
          </p:nvPr>
        </p:nvGraphicFramePr>
        <p:xfrm>
          <a:off x="4533028" y="2415024"/>
          <a:ext cx="3002090" cy="2271754"/>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2" name="D_18ccaa4d754a7d2b" hidden="1">
            <a:extLst>
              <a:ext uri="{FF2B5EF4-FFF2-40B4-BE49-F238E27FC236}">
                <a16:creationId xmlns:a16="http://schemas.microsoft.com/office/drawing/2014/main" id="{75020E18-7602-470F-AF8C-7C242A30D668}"/>
              </a:ext>
            </a:extLst>
          </p:cNvPr>
          <p:cNvGraphicFramePr/>
          <p:nvPr>
            <p:extLst>
              <p:ext uri="{D42A27DB-BD31-4B8C-83A1-F6EECF244321}">
                <p14:modId xmlns:p14="http://schemas.microsoft.com/office/powerpoint/2010/main" val="3596050840"/>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3" name="D_7a62f1ba7b46fd2b" hidden="1">
            <a:extLst>
              <a:ext uri="{FF2B5EF4-FFF2-40B4-BE49-F238E27FC236}">
                <a16:creationId xmlns:a16="http://schemas.microsoft.com/office/drawing/2014/main" id="{C04990D3-A08B-45CE-AEA9-E0553EBC6B7F}"/>
              </a:ext>
            </a:extLst>
          </p:cNvPr>
          <p:cNvGraphicFramePr/>
          <p:nvPr>
            <p:extLst>
              <p:ext uri="{D42A27DB-BD31-4B8C-83A1-F6EECF244321}">
                <p14:modId xmlns:p14="http://schemas.microsoft.com/office/powerpoint/2010/main" val="1418396875"/>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5" name="Ipsos Ribbon Rules" hidden="1">
            <a:extLst>
              <a:ext uri="{FF2B5EF4-FFF2-40B4-BE49-F238E27FC236}">
                <a16:creationId xmlns:a16="http://schemas.microsoft.com/office/drawing/2014/main" id="{15627B45-6BEB-400A-BA4A-C258AC31FBD9}"/>
              </a:ext>
            </a:extLst>
          </p:cNvPr>
          <p:cNvGraphicFramePr/>
          <p:nvPr>
            <p:extLst>
              <p:ext uri="{D42A27DB-BD31-4B8C-83A1-F6EECF244321}">
                <p14:modId xmlns:p14="http://schemas.microsoft.com/office/powerpoint/2010/main" val="176683805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41EB3F65-A4E5-47D3-A003-2A3BB714F9D8}"/>
              </a:ext>
            </a:extLst>
          </p:cNvPr>
          <p:cNvSpPr/>
          <p:nvPr/>
        </p:nvSpPr>
        <p:spPr>
          <a:xfrm>
            <a:off x="9343554" y="5823468"/>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36" name="D_6d7a30b5ef4609d9">
            <a:extLst>
              <a:ext uri="{FF2B5EF4-FFF2-40B4-BE49-F238E27FC236}">
                <a16:creationId xmlns:a16="http://schemas.microsoft.com/office/drawing/2014/main" id="{5B49C529-13BB-4E59-ACAA-0BBB42838D05}"/>
              </a:ext>
            </a:extLst>
          </p:cNvPr>
          <p:cNvGraphicFramePr>
            <a:graphicFrameLocks/>
          </p:cNvGraphicFramePr>
          <p:nvPr>
            <p:extLst>
              <p:ext uri="{D42A27DB-BD31-4B8C-83A1-F6EECF244321}">
                <p14:modId xmlns:p14="http://schemas.microsoft.com/office/powerpoint/2010/main" val="2365787663"/>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
        <p:nvSpPr>
          <p:cNvPr id="5" name="Title 4">
            <a:extLst>
              <a:ext uri="{FF2B5EF4-FFF2-40B4-BE49-F238E27FC236}">
                <a16:creationId xmlns:a16="http://schemas.microsoft.com/office/drawing/2014/main" id="{9E4AA413-C35E-4850-6D1F-5F878C372661}"/>
              </a:ext>
            </a:extLst>
          </p:cNvPr>
          <p:cNvSpPr>
            <a:spLocks noGrp="1"/>
          </p:cNvSpPr>
          <p:nvPr>
            <p:ph type="title"/>
          </p:nvPr>
        </p:nvSpPr>
        <p:spPr>
          <a:xfrm>
            <a:off x="399422" y="64781"/>
            <a:ext cx="9341700" cy="555912"/>
          </a:xfrm>
        </p:spPr>
        <p:txBody>
          <a:bodyPr/>
          <a:lstStyle/>
          <a:p>
            <a:pPr>
              <a:lnSpc>
                <a:spcPct val="100000"/>
              </a:lnSpc>
              <a:spcBef>
                <a:spcPts val="0"/>
              </a:spcBef>
            </a:pPr>
            <a:r>
              <a:rPr lang="en-GB" sz="3200" dirty="0"/>
              <a:t>Needs met at last appointment</a:t>
            </a:r>
            <a:endParaRPr lang="en-GB" sz="3600" dirty="0"/>
          </a:p>
        </p:txBody>
      </p:sp>
      <p:sp>
        <p:nvSpPr>
          <p:cNvPr id="6" name="TextBox 5">
            <a:extLst>
              <a:ext uri="{FF2B5EF4-FFF2-40B4-BE49-F238E27FC236}">
                <a16:creationId xmlns:a16="http://schemas.microsoft.com/office/drawing/2014/main" id="{C6D6CDB4-B753-B6A3-194D-6FF1E29D544D}"/>
              </a:ext>
            </a:extLst>
          </p:cNvPr>
          <p:cNvSpPr txBox="1"/>
          <p:nvPr/>
        </p:nvSpPr>
        <p:spPr>
          <a:xfrm>
            <a:off x="324631" y="746134"/>
            <a:ext cx="11535470" cy="338554"/>
          </a:xfrm>
          <a:prstGeom prst="rect">
            <a:avLst/>
          </a:prstGeom>
          <a:noFill/>
        </p:spPr>
        <p:txBody>
          <a:bodyPr wrap="square">
            <a:spAutoFit/>
          </a:bodyPr>
          <a:lstStyle/>
          <a:p>
            <a:r>
              <a:rPr lang="en-GB" sz="1600" b="0" dirty="0"/>
              <a:t>CORNWALL AND ISLES OF SCILLY ICS</a:t>
            </a:r>
            <a:endParaRPr lang="en-GB" sz="1600" dirty="0"/>
          </a:p>
        </p:txBody>
      </p:sp>
    </p:spTree>
    <p:extLst>
      <p:ext uri="{BB962C8B-B14F-4D97-AF65-F5344CB8AC3E}">
        <p14:creationId xmlns:p14="http://schemas.microsoft.com/office/powerpoint/2010/main" val="31634699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8FBB0806-249A-47DD-8DC1-F1CA3F4D09A9}"/>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FCD6AF60-3B6F-4490-9802-BDD76560F0B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7600696" cy="830997"/>
          </a:xfrm>
        </p:spPr>
        <p:txBody>
          <a:bodyPr/>
          <a:lstStyle/>
          <a:p>
            <a:r>
              <a:rPr lang="en-GB"/>
              <a:t>Care and concern</a:t>
            </a:r>
            <a:endParaRPr lang="en-GB" sz="4000"/>
          </a:p>
        </p:txBody>
      </p:sp>
      <p:sp>
        <p:nvSpPr>
          <p:cNvPr id="8" name="Espace réservé du pied de page 4">
            <a:extLst>
              <a:ext uri="{FF2B5EF4-FFF2-40B4-BE49-F238E27FC236}">
                <a16:creationId xmlns:a16="http://schemas.microsoft.com/office/drawing/2014/main" id="{770B5E64-FE89-428B-80F3-E811638C6D7F}"/>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Arial"/>
                <a:ea typeface="+mn-ea"/>
                <a:cs typeface="+mn-cs"/>
              </a:rPr>
              <a:t>© Ipsos | GP Patient Survey 2023 ICS Slidepacks | Version 1 | Public</a:t>
            </a:r>
          </a:p>
        </p:txBody>
      </p:sp>
      <p:pic>
        <p:nvPicPr>
          <p:cNvPr id="10" name="Ipsos logo">
            <a:extLst>
              <a:ext uri="{FF2B5EF4-FFF2-40B4-BE49-F238E27FC236}">
                <a16:creationId xmlns:a16="http://schemas.microsoft.com/office/drawing/2014/main" id="{8654CDB0-A636-43EB-A876-2FDDF436E161}"/>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5705945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dirty="0"/>
              <a:t>Care and concern – in detail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44</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50000" y="1177711"/>
            <a:ext cx="11299088" cy="4483314"/>
          </a:xfrm>
          <a:prstGeom prst="rect">
            <a:avLst/>
          </a:prstGeom>
        </p:spPr>
        <p:txBody>
          <a:bodyPr lIns="0" tIns="0" rIns="0" bIns="0" numCol="2"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R="0" lvl="0" algn="l" defTabSz="914400" rtl="0" eaLnBrk="1" fontAlgn="auto" latinLnBrk="0" hangingPunct="1">
              <a:lnSpc>
                <a:spcPct val="100000"/>
              </a:lnSpc>
              <a:spcBef>
                <a:spcPts val="1200"/>
              </a:spcBef>
              <a:spcAft>
                <a:spcPts val="1200"/>
              </a:spcAft>
              <a:buClr>
                <a:srgbClr val="597EB3"/>
              </a:buClr>
              <a:buSzPct val="150000"/>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GPPS can be used to look at how experience varies among different patient groups. </a:t>
            </a:r>
          </a:p>
          <a:p>
            <a:pPr marR="0" lvl="0" algn="l" defTabSz="914400" rtl="0" eaLnBrk="1" fontAlgn="auto" latinLnBrk="0" hangingPunct="1">
              <a:lnSpc>
                <a:spcPct val="100000"/>
              </a:lnSpc>
              <a:spcBef>
                <a:spcPts val="1200"/>
              </a:spcBef>
              <a:spcAft>
                <a:spcPts val="1200"/>
              </a:spcAft>
              <a:buClr>
                <a:srgbClr val="597EB3"/>
              </a:buClr>
              <a:buSzPct val="150000"/>
              <a:tabLst/>
              <a:defRPr/>
            </a:pPr>
            <a:r>
              <a:rPr lang="en-GB" sz="1600" dirty="0">
                <a:solidFill>
                  <a:prstClr val="black"/>
                </a:solidFill>
                <a:latin typeface="Arial"/>
              </a:rPr>
              <a:t>To demonstrate </a:t>
            </a:r>
            <a:r>
              <a:rPr lang="en-GB" sz="1600" b="1" dirty="0">
                <a:solidFill>
                  <a:prstClr val="black"/>
                </a:solidFill>
                <a:latin typeface="Arial"/>
              </a:rPr>
              <a:t>one example </a:t>
            </a:r>
            <a:r>
              <a:rPr lang="en-GB" sz="1600" dirty="0">
                <a:solidFill>
                  <a:prstClr val="black"/>
                </a:solidFill>
                <a:latin typeface="Arial"/>
              </a:rPr>
              <a:t>of this, t</a:t>
            </a:r>
            <a:r>
              <a:rPr kumimoji="0" lang="en-GB" sz="1600" b="0" i="0" u="none" strike="noStrike" kern="1200" cap="none" spc="0" normalizeH="0" baseline="0" noProof="0" dirty="0">
                <a:ln>
                  <a:noFill/>
                </a:ln>
                <a:solidFill>
                  <a:prstClr val="black"/>
                </a:solidFill>
                <a:effectLst/>
                <a:uLnTx/>
                <a:uFillTx/>
                <a:latin typeface="Arial"/>
                <a:ea typeface="+mn-ea"/>
                <a:cs typeface="+mn-cs"/>
              </a:rPr>
              <a:t>he </a:t>
            </a:r>
            <a:r>
              <a:rPr kumimoji="0" lang="en-GB" sz="1600" b="0" i="0" u="none" strike="noStrike" kern="1200" cap="none" spc="0" normalizeH="0" baseline="0" noProof="0" dirty="0">
                <a:ln>
                  <a:noFill/>
                </a:ln>
                <a:solidFill>
                  <a:prstClr val="black"/>
                </a:solidFill>
                <a:effectLst/>
                <a:uLnTx/>
                <a:uFillTx/>
                <a:ea typeface="+mn-ea"/>
                <a:cs typeface="+mn-cs"/>
              </a:rPr>
              <a:t>following three slides break down the results by a selection of key demographic variables for the question: “Last time you had a general practice appointment, how good was the healthcare professional at treating you with care and concern?”.</a:t>
            </a:r>
            <a:r>
              <a:rPr lang="en-GB" sz="1600" dirty="0">
                <a:solidFill>
                  <a:prstClr val="black"/>
                </a:solidFill>
              </a:rPr>
              <a:t> </a:t>
            </a:r>
            <a:endParaRPr kumimoji="0" lang="en-GB" sz="1600" b="0" i="0" u="none" strike="noStrike" kern="1200" cap="none" spc="0" normalizeH="0" baseline="0" noProof="0" dirty="0">
              <a:ln>
                <a:noFill/>
              </a:ln>
              <a:solidFill>
                <a:prstClr val="black"/>
              </a:solidFill>
              <a:effectLst/>
              <a:uLnTx/>
              <a:uFillTx/>
              <a:ea typeface="+mn-ea"/>
              <a:cs typeface="+mn-cs"/>
            </a:endParaRPr>
          </a:p>
          <a:p>
            <a:pPr marL="446088" lvl="1" indent="-179388">
              <a:lnSpc>
                <a:spcPct val="100000"/>
              </a:lnSpc>
              <a:spcBef>
                <a:spcPts val="1200"/>
              </a:spcBef>
              <a:spcAft>
                <a:spcPts val="1200"/>
              </a:spcAft>
              <a:buClr>
                <a:srgbClr val="597EB3"/>
              </a:buClr>
              <a:buSzPct val="150000"/>
              <a:buFont typeface="Arial" panose="020B0604020202020204" pitchFamily="34" charset="0"/>
              <a:buChar char="•"/>
              <a:defRPr/>
            </a:pPr>
            <a:r>
              <a:rPr kumimoji="0" lang="en-GB" sz="1600" b="0" i="0" u="none" strike="noStrike" kern="1200" cap="none" spc="0" normalizeH="0" baseline="0" noProof="0" dirty="0">
                <a:ln>
                  <a:noFill/>
                </a:ln>
                <a:solidFill>
                  <a:prstClr val="black"/>
                </a:solidFill>
                <a:effectLst/>
                <a:uLnTx/>
                <a:uFillTx/>
                <a:ea typeface="+mn-ea"/>
                <a:cs typeface="+mn-cs"/>
              </a:rPr>
              <a:t>The charts present a summary result of % Good: a combination of ‘% Very good’ and ‘% Good’.</a:t>
            </a:r>
          </a:p>
          <a:p>
            <a:pPr marL="446088" lvl="1" indent="-179388">
              <a:lnSpc>
                <a:spcPct val="100000"/>
              </a:lnSpc>
              <a:spcBef>
                <a:spcPts val="1200"/>
              </a:spcBef>
              <a:spcAft>
                <a:spcPts val="1200"/>
              </a:spcAft>
              <a:buClr>
                <a:srgbClr val="597EB3"/>
              </a:buClr>
              <a:buSzPct val="150000"/>
              <a:buFont typeface="Arial" panose="020B0604020202020204" pitchFamily="34" charset="0"/>
              <a:buChar char="•"/>
              <a:defRPr/>
            </a:pPr>
            <a:r>
              <a:rPr kumimoji="0" lang="en-GB" sz="1600" b="0" i="0" u="none" strike="noStrike" kern="1200" cap="none" spc="0" normalizeH="0" baseline="0" noProof="0" dirty="0">
                <a:ln>
                  <a:noFill/>
                </a:ln>
                <a:solidFill>
                  <a:prstClr val="black"/>
                </a:solidFill>
                <a:effectLst/>
                <a:uLnTx/>
                <a:uFillTx/>
                <a:ea typeface="+mn-ea"/>
                <a:cs typeface="+mn-cs"/>
              </a:rPr>
              <a:t>The answer options for each of the demographic questions are displayed in the order they appear in the questionnaire.</a:t>
            </a:r>
          </a:p>
          <a:p>
            <a:pPr lvl="1" indent="0">
              <a:lnSpc>
                <a:spcPct val="100000"/>
              </a:lnSpc>
              <a:spcBef>
                <a:spcPts val="1200"/>
              </a:spcBef>
              <a:spcAft>
                <a:spcPts val="1200"/>
              </a:spcAft>
              <a:buClr>
                <a:srgbClr val="597EB3"/>
              </a:buClr>
              <a:buSzPct val="150000"/>
              <a:buNone/>
              <a:defRPr/>
            </a:pPr>
            <a:endParaRPr kumimoji="0" lang="en-GB" sz="1600" b="0" i="0" u="none" strike="noStrike" kern="1200" cap="none" spc="0" normalizeH="0" baseline="0" noProof="0" dirty="0">
              <a:ln>
                <a:noFill/>
              </a:ln>
              <a:solidFill>
                <a:prstClr val="black"/>
              </a:solidFill>
              <a:effectLst/>
              <a:uLnTx/>
              <a:uFillTx/>
              <a:ea typeface="+mn-ea"/>
              <a:cs typeface="+mn-cs"/>
            </a:endParaRPr>
          </a:p>
          <a:p>
            <a:pPr>
              <a:lnSpc>
                <a:spcPct val="100000"/>
              </a:lnSpc>
              <a:spcBef>
                <a:spcPts val="1200"/>
              </a:spcBef>
              <a:spcAft>
                <a:spcPts val="1200"/>
              </a:spcAft>
              <a:buClr>
                <a:srgbClr val="597EB3"/>
              </a:buClr>
              <a:buSzPct val="150000"/>
              <a:defRPr/>
            </a:pPr>
            <a:r>
              <a:rPr lang="en-GB" sz="1600" dirty="0">
                <a:solidFill>
                  <a:prstClr val="black"/>
                </a:solidFill>
              </a:rPr>
              <a:t>Please note all comparisons are indicative only. Differences in experience between different groups of patients may not be statistically significant and may be influenced by other factors</a:t>
            </a:r>
            <a:r>
              <a:rPr kumimoji="0" lang="en-GB" sz="1600" b="0" i="0" u="none" strike="noStrike" kern="1200" cap="none" spc="0" normalizeH="0" baseline="0" noProof="0" dirty="0">
                <a:ln>
                  <a:noFill/>
                </a:ln>
                <a:solidFill>
                  <a:prstClr val="black"/>
                </a:solidFill>
                <a:effectLst/>
                <a:uLnTx/>
                <a:uFillTx/>
                <a:ea typeface="+mn-ea"/>
                <a:cs typeface="+mn-cs"/>
              </a:rPr>
              <a:t>.</a:t>
            </a:r>
          </a:p>
          <a:p>
            <a:pPr>
              <a:lnSpc>
                <a:spcPct val="100000"/>
              </a:lnSpc>
              <a:spcBef>
                <a:spcPts val="1200"/>
              </a:spcBef>
              <a:spcAft>
                <a:spcPts val="1200"/>
              </a:spcAft>
              <a:buClr>
                <a:srgbClr val="597EB3"/>
              </a:buClr>
              <a:buSzPct val="150000"/>
              <a:defRPr/>
            </a:pPr>
            <a:r>
              <a:rPr lang="en-GB" sz="1600" dirty="0">
                <a:solidFill>
                  <a:prstClr val="black"/>
                </a:solidFill>
              </a:rPr>
              <a:t>To break down the survey results by patient demographics for </a:t>
            </a:r>
            <a:r>
              <a:rPr lang="en-GB" sz="1600" b="1" dirty="0">
                <a:solidFill>
                  <a:prstClr val="black"/>
                </a:solidFill>
              </a:rPr>
              <a:t>all other questions </a:t>
            </a:r>
            <a:r>
              <a:rPr lang="en-GB" sz="1600" dirty="0">
                <a:solidFill>
                  <a:prstClr val="black"/>
                </a:solidFill>
              </a:rPr>
              <a:t>at national, ICS, PCN and practice level, go to </a:t>
            </a:r>
            <a:r>
              <a:rPr lang="pl-PL" sz="1600" b="0" i="0" u="none" strike="noStrike" baseline="0" dirty="0">
                <a:hlinkClick r:id="rId3"/>
              </a:rPr>
              <a:t>https://gp-patient.co.uk/analysistool</a:t>
            </a:r>
            <a:r>
              <a:rPr lang="en-GB" sz="1600" b="0" i="0" u="none" strike="noStrike" baseline="0" dirty="0"/>
              <a:t>.</a:t>
            </a:r>
            <a:r>
              <a:rPr lang="en-GB" sz="1600" dirty="0">
                <a:solidFill>
                  <a:prstClr val="black"/>
                </a:solidFill>
              </a:rPr>
              <a:t> </a:t>
            </a:r>
          </a:p>
        </p:txBody>
      </p:sp>
    </p:spTree>
    <p:extLst>
      <p:ext uri="{BB962C8B-B14F-4D97-AF65-F5344CB8AC3E}">
        <p14:creationId xmlns:p14="http://schemas.microsoft.com/office/powerpoint/2010/main" val="34442720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12">
            <a:extLst>
              <a:ext uri="{FF2B5EF4-FFF2-40B4-BE49-F238E27FC236}">
                <a16:creationId xmlns:a16="http://schemas.microsoft.com/office/drawing/2014/main" id="{F6063FAF-63CA-4718-B637-8D22AD8A5575}"/>
              </a:ext>
            </a:extLst>
          </p:cNvPr>
          <p:cNvSpPr/>
          <p:nvPr/>
        </p:nvSpPr>
        <p:spPr bwMode="gray">
          <a:xfrm>
            <a:off x="437230" y="4199821"/>
            <a:ext cx="5562485" cy="1248788"/>
          </a:xfrm>
          <a:prstGeom prst="roundRect">
            <a:avLst>
              <a:gd name="adj" fmla="val 14092"/>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2" name="Rectangle: Rounded Corners 11">
            <a:extLst>
              <a:ext uri="{FF2B5EF4-FFF2-40B4-BE49-F238E27FC236}">
                <a16:creationId xmlns:a16="http://schemas.microsoft.com/office/drawing/2014/main" id="{167C552D-2A4E-49DC-A575-62C342423DBB}"/>
              </a:ext>
            </a:extLst>
          </p:cNvPr>
          <p:cNvSpPr/>
          <p:nvPr/>
        </p:nvSpPr>
        <p:spPr bwMode="gray">
          <a:xfrm>
            <a:off x="437228" y="2317841"/>
            <a:ext cx="5562487" cy="1743480"/>
          </a:xfrm>
          <a:prstGeom prst="roundRect">
            <a:avLst>
              <a:gd name="adj" fmla="val 11641"/>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0" name="Rectangle: Rounded Corners 9">
            <a:extLst>
              <a:ext uri="{FF2B5EF4-FFF2-40B4-BE49-F238E27FC236}">
                <a16:creationId xmlns:a16="http://schemas.microsoft.com/office/drawing/2014/main" id="{1D5E6850-7330-4D4D-867B-D73F1DE89AB3}"/>
              </a:ext>
            </a:extLst>
          </p:cNvPr>
          <p:cNvSpPr/>
          <p:nvPr/>
        </p:nvSpPr>
        <p:spPr bwMode="gray">
          <a:xfrm>
            <a:off x="437230" y="1444903"/>
            <a:ext cx="5562487" cy="593669"/>
          </a:xfrm>
          <a:prstGeom prst="roundRect">
            <a:avLst>
              <a:gd name="adj" fmla="val 2540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6455" y="247848"/>
            <a:ext cx="9291433" cy="1139680"/>
          </a:xfrm>
        </p:spPr>
        <p:txBody>
          <a:bodyPr/>
          <a:lstStyle/>
          <a:p>
            <a:r>
              <a:rPr lang="en-GB" sz="2000" dirty="0"/>
              <a:t>Q27. Last time you had a general practice appointment, how good was the healthcare professional at treating you with care and concern? </a:t>
            </a:r>
            <a:br>
              <a:rPr lang="en-GB" sz="2000" dirty="0"/>
            </a:br>
            <a:r>
              <a:rPr lang="en-GB" sz="2000" dirty="0"/>
              <a:t>% Good</a:t>
            </a:r>
            <a:r>
              <a:rPr lang="en-GB" sz="2000" baseline="30000" dirty="0"/>
              <a:t>1</a:t>
            </a:r>
            <a:r>
              <a:rPr lang="en-GB" sz="2000" dirty="0"/>
              <a:t> (total)</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45</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17" name="Rectangle: Rounded Corners 16">
            <a:extLst>
              <a:ext uri="{FF2B5EF4-FFF2-40B4-BE49-F238E27FC236}">
                <a16:creationId xmlns:a16="http://schemas.microsoft.com/office/drawing/2014/main" id="{9192082F-4373-42F7-B0BA-BB698BD85427}"/>
              </a:ext>
            </a:extLst>
          </p:cNvPr>
          <p:cNvSpPr/>
          <p:nvPr/>
        </p:nvSpPr>
        <p:spPr bwMode="gray">
          <a:xfrm>
            <a:off x="6280153" y="1517369"/>
            <a:ext cx="5474619" cy="1729439"/>
          </a:xfrm>
          <a:prstGeom prst="roundRect">
            <a:avLst>
              <a:gd name="adj" fmla="val 11973"/>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8" name="Rectangle: Rounded Corners 17">
            <a:extLst>
              <a:ext uri="{FF2B5EF4-FFF2-40B4-BE49-F238E27FC236}">
                <a16:creationId xmlns:a16="http://schemas.microsoft.com/office/drawing/2014/main" id="{8021E299-2AB1-4443-A5DD-D61469F889FE}"/>
              </a:ext>
            </a:extLst>
          </p:cNvPr>
          <p:cNvSpPr/>
          <p:nvPr/>
        </p:nvSpPr>
        <p:spPr bwMode="gray">
          <a:xfrm>
            <a:off x="6280153" y="3411832"/>
            <a:ext cx="5474619" cy="2582578"/>
          </a:xfrm>
          <a:prstGeom prst="roundRect">
            <a:avLst>
              <a:gd name="adj" fmla="val 8853"/>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graphicFrame>
        <p:nvGraphicFramePr>
          <p:cNvPr id="4" name="D_a22274be73c7aa7b_CalcTable">
            <a:extLst>
              <a:ext uri="{FF2B5EF4-FFF2-40B4-BE49-F238E27FC236}">
                <a16:creationId xmlns:a16="http://schemas.microsoft.com/office/drawing/2014/main" id="{37BFA157-2857-48CF-BE1C-5ED433121AB4}"/>
              </a:ext>
            </a:extLst>
          </p:cNvPr>
          <p:cNvGraphicFramePr>
            <a:graphicFrameLocks noGrp="1"/>
          </p:cNvGraphicFramePr>
          <p:nvPr>
            <p:extLst>
              <p:ext uri="{D42A27DB-BD31-4B8C-83A1-F6EECF244321}">
                <p14:modId xmlns:p14="http://schemas.microsoft.com/office/powerpoint/2010/main" val="1224697266"/>
              </p:ext>
            </p:extLst>
          </p:nvPr>
        </p:nvGraphicFramePr>
        <p:xfrm>
          <a:off x="3366449" y="3804610"/>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4 to 3,596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2" name="D_305b0f517b9a3581_CalcTable">
            <a:extLst>
              <a:ext uri="{FF2B5EF4-FFF2-40B4-BE49-F238E27FC236}">
                <a16:creationId xmlns:a16="http://schemas.microsoft.com/office/drawing/2014/main" id="{B0C96C96-A450-4B2B-BC74-F11652C08CAE}"/>
              </a:ext>
            </a:extLst>
          </p:cNvPr>
          <p:cNvGraphicFramePr>
            <a:graphicFrameLocks noGrp="1"/>
          </p:cNvGraphicFramePr>
          <p:nvPr>
            <p:extLst>
              <p:ext uri="{D42A27DB-BD31-4B8C-83A1-F6EECF244321}">
                <p14:modId xmlns:p14="http://schemas.microsoft.com/office/powerpoint/2010/main" val="3204350155"/>
              </p:ext>
            </p:extLst>
          </p:nvPr>
        </p:nvGraphicFramePr>
        <p:xfrm>
          <a:off x="9152163" y="2986420"/>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29 to 5,791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3" name="D_1419e551a92f72b4_CalcTable">
            <a:extLst>
              <a:ext uri="{FF2B5EF4-FFF2-40B4-BE49-F238E27FC236}">
                <a16:creationId xmlns:a16="http://schemas.microsoft.com/office/drawing/2014/main" id="{7602BE0D-F0A0-442E-B6E7-44919FA3CB41}"/>
              </a:ext>
            </a:extLst>
          </p:cNvPr>
          <p:cNvGraphicFramePr>
            <a:graphicFrameLocks noGrp="1"/>
          </p:cNvGraphicFramePr>
          <p:nvPr>
            <p:extLst>
              <p:ext uri="{D42A27DB-BD31-4B8C-83A1-F6EECF244321}">
                <p14:modId xmlns:p14="http://schemas.microsoft.com/office/powerpoint/2010/main" val="1984674591"/>
              </p:ext>
            </p:extLst>
          </p:nvPr>
        </p:nvGraphicFramePr>
        <p:xfrm>
          <a:off x="3366448" y="5188106"/>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16 to 6,125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4" name="D_201b57abdfe7831b_CalcTable">
            <a:extLst>
              <a:ext uri="{FF2B5EF4-FFF2-40B4-BE49-F238E27FC236}">
                <a16:creationId xmlns:a16="http://schemas.microsoft.com/office/drawing/2014/main" id="{A5E530AC-2767-4907-B59C-B28F18A838CC}"/>
              </a:ext>
            </a:extLst>
          </p:cNvPr>
          <p:cNvGraphicFramePr>
            <a:graphicFrameLocks noGrp="1"/>
          </p:cNvGraphicFramePr>
          <p:nvPr>
            <p:extLst>
              <p:ext uri="{D42A27DB-BD31-4B8C-83A1-F6EECF244321}">
                <p14:modId xmlns:p14="http://schemas.microsoft.com/office/powerpoint/2010/main" val="635907403"/>
              </p:ext>
            </p:extLst>
          </p:nvPr>
        </p:nvGraphicFramePr>
        <p:xfrm>
          <a:off x="9152162" y="5765810"/>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174 to 1,612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6" name="D_a22274be73c7aa7b" hidden="1">
            <a:extLst>
              <a:ext uri="{FF2B5EF4-FFF2-40B4-BE49-F238E27FC236}">
                <a16:creationId xmlns:a16="http://schemas.microsoft.com/office/drawing/2014/main" id="{AEF28A43-B85E-4B4D-821B-C07A8F407C0B}"/>
              </a:ext>
            </a:extLst>
          </p:cNvPr>
          <p:cNvGraphicFramePr/>
          <p:nvPr>
            <p:extLst>
              <p:ext uri="{D42A27DB-BD31-4B8C-83A1-F6EECF244321}">
                <p14:modId xmlns:p14="http://schemas.microsoft.com/office/powerpoint/2010/main" val="3223201552"/>
              </p:ext>
            </p:extLst>
          </p:nvPr>
        </p:nvGraphicFramePr>
        <p:xfrm>
          <a:off x="-2161309" y="3175000"/>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5" name="D_1419e551a92f72b4" hidden="1">
            <a:extLst>
              <a:ext uri="{FF2B5EF4-FFF2-40B4-BE49-F238E27FC236}">
                <a16:creationId xmlns:a16="http://schemas.microsoft.com/office/drawing/2014/main" id="{0661C01B-B0ED-4885-A2B5-3ABD5BA9B19B}"/>
              </a:ext>
            </a:extLst>
          </p:cNvPr>
          <p:cNvGraphicFramePr/>
          <p:nvPr>
            <p:extLst>
              <p:ext uri="{D42A27DB-BD31-4B8C-83A1-F6EECF244321}">
                <p14:modId xmlns:p14="http://schemas.microsoft.com/office/powerpoint/2010/main" val="2412922722"/>
              </p:ext>
            </p:extLst>
          </p:nvPr>
        </p:nvGraphicFramePr>
        <p:xfrm>
          <a:off x="-2161309" y="4630343"/>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6" name="D_305b0f517b9a3581" hidden="1">
            <a:extLst>
              <a:ext uri="{FF2B5EF4-FFF2-40B4-BE49-F238E27FC236}">
                <a16:creationId xmlns:a16="http://schemas.microsoft.com/office/drawing/2014/main" id="{646D5AC3-1B53-41E1-AB87-3FE3022D4727}"/>
              </a:ext>
            </a:extLst>
          </p:cNvPr>
          <p:cNvGraphicFramePr/>
          <p:nvPr>
            <p:extLst>
              <p:ext uri="{D42A27DB-BD31-4B8C-83A1-F6EECF244321}">
                <p14:modId xmlns:p14="http://schemas.microsoft.com/office/powerpoint/2010/main" val="2923116763"/>
              </p:ext>
            </p:extLst>
          </p:nvPr>
        </p:nvGraphicFramePr>
        <p:xfrm>
          <a:off x="12308368" y="2727978"/>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7" name="D_201b57abdfe7831b" hidden="1">
            <a:extLst>
              <a:ext uri="{FF2B5EF4-FFF2-40B4-BE49-F238E27FC236}">
                <a16:creationId xmlns:a16="http://schemas.microsoft.com/office/drawing/2014/main" id="{106DE91E-62E8-401B-B12B-230F69588AE2}"/>
              </a:ext>
            </a:extLst>
          </p:cNvPr>
          <p:cNvGraphicFramePr/>
          <p:nvPr>
            <p:extLst>
              <p:ext uri="{D42A27DB-BD31-4B8C-83A1-F6EECF244321}">
                <p14:modId xmlns:p14="http://schemas.microsoft.com/office/powerpoint/2010/main" val="1546596321"/>
              </p:ext>
            </p:extLst>
          </p:nvPr>
        </p:nvGraphicFramePr>
        <p:xfrm>
          <a:off x="12320430" y="5512051"/>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 name="Ipsos Ribbon Rules" hidden="1">
            <a:extLst>
              <a:ext uri="{FF2B5EF4-FFF2-40B4-BE49-F238E27FC236}">
                <a16:creationId xmlns:a16="http://schemas.microsoft.com/office/drawing/2014/main" id="{021C7251-A4AD-4E9E-89C4-30AEE777CBA7}"/>
              </a:ext>
            </a:extLst>
          </p:cNvPr>
          <p:cNvGraphicFramePr/>
          <p:nvPr>
            <p:extLst>
              <p:ext uri="{D42A27DB-BD31-4B8C-83A1-F6EECF244321}">
                <p14:modId xmlns:p14="http://schemas.microsoft.com/office/powerpoint/2010/main" val="25219477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 name="TextBox 2">
            <a:extLst>
              <a:ext uri="{FF2B5EF4-FFF2-40B4-BE49-F238E27FC236}">
                <a16:creationId xmlns:a16="http://schemas.microsoft.com/office/drawing/2014/main" id="{45523C3F-0CA1-1C67-181F-15A4152CAE92}"/>
              </a:ext>
            </a:extLst>
          </p:cNvPr>
          <p:cNvSpPr txBox="1"/>
          <p:nvPr/>
        </p:nvSpPr>
        <p:spPr>
          <a:xfrm>
            <a:off x="361954" y="1026049"/>
            <a:ext cx="11392817" cy="338554"/>
          </a:xfrm>
          <a:prstGeom prst="rect">
            <a:avLst/>
          </a:prstGeom>
          <a:noFill/>
        </p:spPr>
        <p:txBody>
          <a:bodyPr wrap="square">
            <a:spAutoFit/>
          </a:bodyPr>
          <a:lstStyle/>
          <a:p>
            <a:r>
              <a:rPr lang="en-GB" sz="1600" b="0" dirty="0"/>
              <a:t>CORNWALL AND ISLES OF SCILLY ICS</a:t>
            </a:r>
            <a:endParaRPr lang="en-GB" sz="1600" dirty="0"/>
          </a:p>
        </p:txBody>
      </p:sp>
      <p:graphicFrame>
        <p:nvGraphicFramePr>
          <p:cNvPr id="20" name="D_745bdddd4dccae50">
            <a:extLst>
              <a:ext uri="{FF2B5EF4-FFF2-40B4-BE49-F238E27FC236}">
                <a16:creationId xmlns:a16="http://schemas.microsoft.com/office/drawing/2014/main" id="{6CD28B69-F03E-427D-A8A3-8B2691B2CC14}"/>
              </a:ext>
            </a:extLst>
          </p:cNvPr>
          <p:cNvGraphicFramePr/>
          <p:nvPr>
            <p:extLst>
              <p:ext uri="{D42A27DB-BD31-4B8C-83A1-F6EECF244321}">
                <p14:modId xmlns:p14="http://schemas.microsoft.com/office/powerpoint/2010/main" val="313994858"/>
              </p:ext>
            </p:extLst>
          </p:nvPr>
        </p:nvGraphicFramePr>
        <p:xfrm>
          <a:off x="741600" y="1343736"/>
          <a:ext cx="11156130" cy="447704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7" name="D_e7b6fe987847ee3c_CalcTable">
            <a:extLst>
              <a:ext uri="{FF2B5EF4-FFF2-40B4-BE49-F238E27FC236}">
                <a16:creationId xmlns:a16="http://schemas.microsoft.com/office/drawing/2014/main" id="{42338F55-2D7C-B3A1-FAEE-424CFD643635}"/>
              </a:ext>
            </a:extLst>
          </p:cNvPr>
          <p:cNvGraphicFramePr>
            <a:graphicFrameLocks noGrp="1"/>
          </p:cNvGraphicFramePr>
          <p:nvPr>
            <p:extLst>
              <p:ext uri="{D42A27DB-BD31-4B8C-83A1-F6EECF244321}">
                <p14:modId xmlns:p14="http://schemas.microsoft.com/office/powerpoint/2010/main" val="2876844122"/>
              </p:ext>
            </p:extLst>
          </p:nvPr>
        </p:nvGraphicFramePr>
        <p:xfrm>
          <a:off x="294270" y="5682277"/>
          <a:ext cx="5144112" cy="448888"/>
        </p:xfrm>
        <a:graphic>
          <a:graphicData uri="http://schemas.openxmlformats.org/drawingml/2006/table">
            <a:tbl>
              <a:tblPr firstRow="1" bandRow="1">
                <a:tableStyleId>{5C22544A-7EE6-4342-B048-85BDC9FD1C3A}</a:tableStyleId>
              </a:tblPr>
              <a:tblGrid>
                <a:gridCol w="5144112">
                  <a:extLst>
                    <a:ext uri="{9D8B030D-6E8A-4147-A177-3AD203B41FA5}">
                      <a16:colId xmlns:a16="http://schemas.microsoft.com/office/drawing/2014/main" val="1750814325"/>
                    </a:ext>
                  </a:extLst>
                </a:gridCol>
              </a:tblGrid>
              <a:tr h="399831">
                <a:tc>
                  <a:txBody>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30000" noProof="0" dirty="0">
                          <a:ln>
                            <a:noFill/>
                          </a:ln>
                          <a:solidFill>
                            <a:prstClr val="black"/>
                          </a:solidFill>
                          <a:effectLst/>
                          <a:uLnTx/>
                          <a:uFillTx/>
                          <a:latin typeface="Arial"/>
                          <a:ea typeface="+mn-ea"/>
                          <a:cs typeface="+mn-cs"/>
                        </a:rPr>
                        <a:t>¹Good = Very good % + Good %
Base: Asked of patients who had an appointment since being registered with their current GP practice. Patients who selected ‘Doesn't apply' have been excluded. ICS 2023 (6,216).</a:t>
                      </a:r>
                    </a:p>
                  </a:txBody>
                  <a:tcPr marT="41564" marB="41564">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778063962"/>
                  </a:ext>
                </a:extLst>
              </a:tr>
            </a:tbl>
          </a:graphicData>
        </a:graphic>
      </p:graphicFrame>
      <p:graphicFrame>
        <p:nvGraphicFramePr>
          <p:cNvPr id="8" name="D_e7b6fe987847ee3c" hidden="1">
            <a:extLst>
              <a:ext uri="{FF2B5EF4-FFF2-40B4-BE49-F238E27FC236}">
                <a16:creationId xmlns:a16="http://schemas.microsoft.com/office/drawing/2014/main" id="{3D1EEC8F-DF94-C79B-66A8-059AB950589A}"/>
              </a:ext>
            </a:extLst>
          </p:cNvPr>
          <p:cNvGraphicFramePr/>
          <p:nvPr>
            <p:extLst>
              <p:ext uri="{D42A27DB-BD31-4B8C-83A1-F6EECF244321}">
                <p14:modId xmlns:p14="http://schemas.microsoft.com/office/powerpoint/2010/main" val="316349445"/>
              </p:ext>
            </p:extLst>
          </p:nvPr>
        </p:nvGraphicFramePr>
        <p:xfrm>
          <a:off x="0" y="0"/>
          <a:ext cx="2032000" cy="508000"/>
        </p:xfrm>
        <a:graphic>
          <a:graphicData uri="http://schemas.openxmlformats.org/drawingml/2006/chart">
            <c:chart xmlns:c="http://schemas.openxmlformats.org/drawingml/2006/chart" xmlns:r="http://schemas.openxmlformats.org/officeDocument/2006/relationships" r:id="rId9"/>
          </a:graphicData>
        </a:graphic>
      </p:graphicFrame>
    </p:spTree>
    <p:extLst>
      <p:ext uri="{BB962C8B-B14F-4D97-AF65-F5344CB8AC3E}">
        <p14:creationId xmlns:p14="http://schemas.microsoft.com/office/powerpoint/2010/main" val="14116595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 name="Rectangle: Rounded Corners 51">
            <a:extLst>
              <a:ext uri="{FF2B5EF4-FFF2-40B4-BE49-F238E27FC236}">
                <a16:creationId xmlns:a16="http://schemas.microsoft.com/office/drawing/2014/main" id="{BE56AB72-8987-46E8-8DAB-0A5C4B4CA352}"/>
              </a:ext>
            </a:extLst>
          </p:cNvPr>
          <p:cNvSpPr/>
          <p:nvPr/>
        </p:nvSpPr>
        <p:spPr bwMode="gray">
          <a:xfrm>
            <a:off x="446025" y="4401571"/>
            <a:ext cx="5553692" cy="639120"/>
          </a:xfrm>
          <a:prstGeom prst="roundRect">
            <a:avLst>
              <a:gd name="adj" fmla="val 18582"/>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53" name="Rectangle: Rounded Corners 52">
            <a:extLst>
              <a:ext uri="{FF2B5EF4-FFF2-40B4-BE49-F238E27FC236}">
                <a16:creationId xmlns:a16="http://schemas.microsoft.com/office/drawing/2014/main" id="{470F8C95-6678-4268-93F4-09576FDA7E7D}"/>
              </a:ext>
            </a:extLst>
          </p:cNvPr>
          <p:cNvSpPr/>
          <p:nvPr/>
        </p:nvSpPr>
        <p:spPr bwMode="gray">
          <a:xfrm>
            <a:off x="6280153" y="1517032"/>
            <a:ext cx="5474619" cy="4448749"/>
          </a:xfrm>
          <a:prstGeom prst="roundRect">
            <a:avLst>
              <a:gd name="adj" fmla="val 4610"/>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9" name="Rectangle: Rounded Corners 48">
            <a:extLst>
              <a:ext uri="{FF2B5EF4-FFF2-40B4-BE49-F238E27FC236}">
                <a16:creationId xmlns:a16="http://schemas.microsoft.com/office/drawing/2014/main" id="{4D9E0FC4-9A3C-4C18-BAD6-35654F1E89B1}"/>
              </a:ext>
            </a:extLst>
          </p:cNvPr>
          <p:cNvSpPr/>
          <p:nvPr/>
        </p:nvSpPr>
        <p:spPr bwMode="gray">
          <a:xfrm>
            <a:off x="437228" y="2195010"/>
            <a:ext cx="5553692" cy="1866507"/>
          </a:xfrm>
          <a:prstGeom prst="roundRect">
            <a:avLst>
              <a:gd name="adj" fmla="val 849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8" name="Rectangle: Rounded Corners 47">
            <a:extLst>
              <a:ext uri="{FF2B5EF4-FFF2-40B4-BE49-F238E27FC236}">
                <a16:creationId xmlns:a16="http://schemas.microsoft.com/office/drawing/2014/main" id="{855D1E66-1FE8-4BFA-9F29-21E8F064609D}"/>
              </a:ext>
            </a:extLst>
          </p:cNvPr>
          <p:cNvSpPr/>
          <p:nvPr/>
        </p:nvSpPr>
        <p:spPr bwMode="gray">
          <a:xfrm>
            <a:off x="437230" y="1444565"/>
            <a:ext cx="5562487" cy="593669"/>
          </a:xfrm>
          <a:prstGeom prst="roundRect">
            <a:avLst>
              <a:gd name="adj" fmla="val 2691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37" name="Title 4">
            <a:extLst>
              <a:ext uri="{FF2B5EF4-FFF2-40B4-BE49-F238E27FC236}">
                <a16:creationId xmlns:a16="http://schemas.microsoft.com/office/drawing/2014/main" id="{B0EF1D47-2F28-4AED-A831-2F1550519823}"/>
              </a:ext>
            </a:extLst>
          </p:cNvPr>
          <p:cNvSpPr>
            <a:spLocks noGrp="1"/>
          </p:cNvSpPr>
          <p:nvPr>
            <p:ph type="title"/>
          </p:nvPr>
        </p:nvSpPr>
        <p:spPr>
          <a:xfrm>
            <a:off x="446455" y="247848"/>
            <a:ext cx="9291433" cy="1139680"/>
          </a:xfrm>
        </p:spPr>
        <p:txBody>
          <a:bodyPr/>
          <a:lstStyle/>
          <a:p>
            <a:r>
              <a:rPr lang="en-GB" sz="2000" dirty="0"/>
              <a:t>Q27. Last time you had a general practice appointment, how good was the healthcare professional at treating you with care and concern? </a:t>
            </a:r>
            <a:br>
              <a:rPr lang="en-GB" sz="2000" dirty="0"/>
            </a:br>
            <a:r>
              <a:rPr lang="en-GB" sz="2000" dirty="0"/>
              <a:t>% Good</a:t>
            </a:r>
            <a:r>
              <a:rPr lang="en-GB" sz="2000" baseline="30000" dirty="0"/>
              <a:t>1</a:t>
            </a:r>
            <a:r>
              <a:rPr lang="en-GB" sz="2000" dirty="0"/>
              <a:t> (total)</a:t>
            </a:r>
          </a:p>
        </p:txBody>
      </p:sp>
      <p:graphicFrame>
        <p:nvGraphicFramePr>
          <p:cNvPr id="27" name="D_b51de1c3759d21c8">
            <a:extLst>
              <a:ext uri="{FF2B5EF4-FFF2-40B4-BE49-F238E27FC236}">
                <a16:creationId xmlns:a16="http://schemas.microsoft.com/office/drawing/2014/main" id="{16557405-1D9C-4DDA-9215-B1F6C9190AD7}"/>
              </a:ext>
            </a:extLst>
          </p:cNvPr>
          <p:cNvGraphicFramePr/>
          <p:nvPr>
            <p:extLst>
              <p:ext uri="{D42A27DB-BD31-4B8C-83A1-F6EECF244321}">
                <p14:modId xmlns:p14="http://schemas.microsoft.com/office/powerpoint/2010/main" val="1556126189"/>
              </p:ext>
            </p:extLst>
          </p:nvPr>
        </p:nvGraphicFramePr>
        <p:xfrm>
          <a:off x="700755" y="1352008"/>
          <a:ext cx="11044790" cy="4477040"/>
        </p:xfrm>
        <a:graphic>
          <a:graphicData uri="http://schemas.openxmlformats.org/drawingml/2006/chart">
            <c:chart xmlns:c="http://schemas.openxmlformats.org/drawingml/2006/chart" xmlns:r="http://schemas.openxmlformats.org/officeDocument/2006/relationships" r:id="rId3"/>
          </a:graphicData>
        </a:graphic>
      </p:graphicFrame>
      <p:sp>
        <p:nvSpPr>
          <p:cNvPr id="51" name="D_63726e2d4f1a3041">
            <a:extLst>
              <a:ext uri="{FF2B5EF4-FFF2-40B4-BE49-F238E27FC236}">
                <a16:creationId xmlns:a16="http://schemas.microsoft.com/office/drawing/2014/main" id="{0E457256-FB41-4113-BB95-F5EA5C4FF58D}"/>
              </a:ext>
            </a:extLst>
          </p:cNvPr>
          <p:cNvSpPr txBox="1"/>
          <p:nvPr/>
        </p:nvSpPr>
        <p:spPr>
          <a:xfrm>
            <a:off x="4074342" y="4792320"/>
            <a:ext cx="1638144" cy="230832"/>
          </a:xfrm>
          <a:prstGeom prst="rect">
            <a:avLst/>
          </a:prstGeom>
          <a:noFill/>
        </p:spPr>
        <p:txBody>
          <a:bodyPr wrap="square" lIns="0" rIns="3600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i="0" u="none" strike="noStrike" kern="1200" cap="none" spc="0" normalizeH="0" baseline="0" noProof="0">
                <a:ln>
                  <a:noFill/>
                </a:ln>
                <a:solidFill>
                  <a:prstClr val="black"/>
                </a:solidFill>
                <a:effectLst/>
                <a:uLnTx/>
                <a:uFillTx/>
                <a:latin typeface="Arial"/>
                <a:ea typeface="+mn-ea"/>
                <a:cs typeface="+mn-cs"/>
              </a:rPr>
              <a:t>Base: 2,312</a:t>
            </a:r>
            <a:endParaRPr kumimoji="0" lang="en-GB" sz="900" i="0" u="none" strike="noStrike" kern="1200" cap="none" spc="0" normalizeH="0" baseline="0" noProof="0" dirty="0">
              <a:ln>
                <a:noFill/>
              </a:ln>
              <a:solidFill>
                <a:prstClr val="black"/>
              </a:solidFill>
              <a:effectLst/>
              <a:uLnTx/>
              <a:uFillTx/>
              <a:latin typeface="Arial"/>
              <a:ea typeface="+mn-ea"/>
              <a:cs typeface="+mn-cs"/>
            </a:endParaRPr>
          </a:p>
        </p:txBody>
      </p:sp>
      <p:graphicFrame>
        <p:nvGraphicFramePr>
          <p:cNvPr id="17" name="D_a66a5ec829907f41" hidden="1">
            <a:extLst>
              <a:ext uri="{FF2B5EF4-FFF2-40B4-BE49-F238E27FC236}">
                <a16:creationId xmlns:a16="http://schemas.microsoft.com/office/drawing/2014/main" id="{CD29A7E8-B181-4A1E-AF12-5E255F728C74}"/>
              </a:ext>
            </a:extLst>
          </p:cNvPr>
          <p:cNvGraphicFramePr/>
          <p:nvPr>
            <p:extLst>
              <p:ext uri="{D42A27DB-BD31-4B8C-83A1-F6EECF244321}">
                <p14:modId xmlns:p14="http://schemas.microsoft.com/office/powerpoint/2010/main" val="2528963456"/>
              </p:ext>
            </p:extLst>
          </p:nvPr>
        </p:nvGraphicFramePr>
        <p:xfrm>
          <a:off x="-2161309" y="31750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9" name="D_f340824bcaa40e52" hidden="1">
            <a:extLst>
              <a:ext uri="{FF2B5EF4-FFF2-40B4-BE49-F238E27FC236}">
                <a16:creationId xmlns:a16="http://schemas.microsoft.com/office/drawing/2014/main" id="{5934C12D-666B-4A47-8EEE-76B2949A829D}"/>
              </a:ext>
            </a:extLst>
          </p:cNvPr>
          <p:cNvGraphicFramePr/>
          <p:nvPr>
            <p:extLst>
              <p:ext uri="{D42A27DB-BD31-4B8C-83A1-F6EECF244321}">
                <p14:modId xmlns:p14="http://schemas.microsoft.com/office/powerpoint/2010/main" val="3563318512"/>
              </p:ext>
            </p:extLst>
          </p:nvPr>
        </p:nvGraphicFramePr>
        <p:xfrm>
          <a:off x="12361957" y="5455765"/>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a66a5ec829907f41_CalcTable">
            <a:extLst>
              <a:ext uri="{FF2B5EF4-FFF2-40B4-BE49-F238E27FC236}">
                <a16:creationId xmlns:a16="http://schemas.microsoft.com/office/drawing/2014/main" id="{CA8B38E5-867C-4F6F-84DC-140FE4B248E5}"/>
              </a:ext>
            </a:extLst>
          </p:cNvPr>
          <p:cNvGraphicFramePr>
            <a:graphicFrameLocks noGrp="1"/>
          </p:cNvGraphicFramePr>
          <p:nvPr>
            <p:extLst>
              <p:ext uri="{D42A27DB-BD31-4B8C-83A1-F6EECF244321}">
                <p14:modId xmlns:p14="http://schemas.microsoft.com/office/powerpoint/2010/main" val="3774384155"/>
              </p:ext>
            </p:extLst>
          </p:nvPr>
        </p:nvGraphicFramePr>
        <p:xfrm>
          <a:off x="3366449" y="3832917"/>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92 to 2,734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1" name="D_f340824bcaa40e52_CalcTable">
            <a:extLst>
              <a:ext uri="{FF2B5EF4-FFF2-40B4-BE49-F238E27FC236}">
                <a16:creationId xmlns:a16="http://schemas.microsoft.com/office/drawing/2014/main" id="{2A2DFD99-C164-4459-8C42-270AF40541D7}"/>
              </a:ext>
            </a:extLst>
          </p:cNvPr>
          <p:cNvGraphicFramePr>
            <a:graphicFrameLocks noGrp="1"/>
          </p:cNvGraphicFramePr>
          <p:nvPr>
            <p:extLst>
              <p:ext uri="{D42A27DB-BD31-4B8C-83A1-F6EECF244321}">
                <p14:modId xmlns:p14="http://schemas.microsoft.com/office/powerpoint/2010/main" val="132886401"/>
              </p:ext>
            </p:extLst>
          </p:nvPr>
        </p:nvGraphicFramePr>
        <p:xfrm>
          <a:off x="9146914" y="5745770"/>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39 to 1,685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 name="Ipsos Ribbon Rules" hidden="1">
            <a:extLst>
              <a:ext uri="{FF2B5EF4-FFF2-40B4-BE49-F238E27FC236}">
                <a16:creationId xmlns:a16="http://schemas.microsoft.com/office/drawing/2014/main" id="{8E1C90E2-C58F-46EC-A76F-4753D3F07ECB}"/>
              </a:ext>
            </a:extLst>
          </p:cNvPr>
          <p:cNvGraphicFramePr/>
          <p:nvPr>
            <p:extLst>
              <p:ext uri="{D42A27DB-BD31-4B8C-83A1-F6EECF244321}">
                <p14:modId xmlns:p14="http://schemas.microsoft.com/office/powerpoint/2010/main" val="190735351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3" name="TextBox 2">
            <a:extLst>
              <a:ext uri="{FF2B5EF4-FFF2-40B4-BE49-F238E27FC236}">
                <a16:creationId xmlns:a16="http://schemas.microsoft.com/office/drawing/2014/main" id="{B87D2FC7-0279-0A47-B433-3D47813BED99}"/>
              </a:ext>
            </a:extLst>
          </p:cNvPr>
          <p:cNvSpPr txBox="1"/>
          <p:nvPr/>
        </p:nvSpPr>
        <p:spPr>
          <a:xfrm>
            <a:off x="361955" y="1026049"/>
            <a:ext cx="11383590" cy="338554"/>
          </a:xfrm>
          <a:prstGeom prst="rect">
            <a:avLst/>
          </a:prstGeom>
          <a:noFill/>
        </p:spPr>
        <p:txBody>
          <a:bodyPr wrap="square">
            <a:spAutoFit/>
          </a:bodyPr>
          <a:lstStyle/>
          <a:p>
            <a:r>
              <a:rPr lang="en-GB" sz="1600" b="0" dirty="0"/>
              <a:t>CORNWALL AND ISLES OF SCILLY ICS</a:t>
            </a:r>
            <a:endParaRPr lang="en-GB" sz="1600" dirty="0"/>
          </a:p>
        </p:txBody>
      </p:sp>
      <p:graphicFrame>
        <p:nvGraphicFramePr>
          <p:cNvPr id="4" name="D_4784920c364dc261_CalcTable">
            <a:extLst>
              <a:ext uri="{FF2B5EF4-FFF2-40B4-BE49-F238E27FC236}">
                <a16:creationId xmlns:a16="http://schemas.microsoft.com/office/drawing/2014/main" id="{B425A655-8D46-9A01-5B9D-B46D4305C2F8}"/>
              </a:ext>
            </a:extLst>
          </p:cNvPr>
          <p:cNvGraphicFramePr>
            <a:graphicFrameLocks noGrp="1"/>
          </p:cNvGraphicFramePr>
          <p:nvPr>
            <p:extLst>
              <p:ext uri="{D42A27DB-BD31-4B8C-83A1-F6EECF244321}">
                <p14:modId xmlns:p14="http://schemas.microsoft.com/office/powerpoint/2010/main" val="4210348328"/>
              </p:ext>
            </p:extLst>
          </p:nvPr>
        </p:nvGraphicFramePr>
        <p:xfrm>
          <a:off x="294270" y="5682277"/>
          <a:ext cx="5144112" cy="814648"/>
        </p:xfrm>
        <a:graphic>
          <a:graphicData uri="http://schemas.openxmlformats.org/drawingml/2006/table">
            <a:tbl>
              <a:tblPr firstRow="1" bandRow="1">
                <a:tableStyleId>{5C22544A-7EE6-4342-B048-85BDC9FD1C3A}</a:tableStyleId>
              </a:tblPr>
              <a:tblGrid>
                <a:gridCol w="5144112">
                  <a:extLst>
                    <a:ext uri="{9D8B030D-6E8A-4147-A177-3AD203B41FA5}">
                      <a16:colId xmlns:a16="http://schemas.microsoft.com/office/drawing/2014/main" val="1750814325"/>
                    </a:ext>
                  </a:extLst>
                </a:gridCol>
              </a:tblGrid>
              <a:tr h="399831">
                <a:tc>
                  <a:txBody>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30000" noProof="0" dirty="0">
                          <a:ln>
                            <a:noFill/>
                          </a:ln>
                          <a:solidFill>
                            <a:prstClr val="black"/>
                          </a:solidFill>
                          <a:effectLst/>
                          <a:uLnTx/>
                          <a:uFillTx/>
                          <a:latin typeface="Arial"/>
                          <a:ea typeface="+mn-ea"/>
                          <a:cs typeface="+mn-cs"/>
                        </a:rPr>
                        <a:t>¹%Good = %Very good + %Good
²Disability = ‘Yes, a lot’ + ‘Yes, a little’ at Q38. Do any of these conditions or illnesses reduce your ability to carry out your day-to-day activities? for patients identified as having a long-term condition, disability or, illness expected to last 12 months or more.
Base: Asked of patients who had an appointment since being registered with their current GP practice. Patients who selected ‘Doesn't apply' have been excluded. ICS 2023 (6,216).</a:t>
                      </a:r>
                    </a:p>
                  </a:txBody>
                  <a:tcPr marT="41564" marB="41564">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778063962"/>
                  </a:ext>
                </a:extLst>
              </a:tr>
            </a:tbl>
          </a:graphicData>
        </a:graphic>
      </p:graphicFrame>
      <p:graphicFrame>
        <p:nvGraphicFramePr>
          <p:cNvPr id="5" name="D_4784920c364dc261" hidden="1">
            <a:extLst>
              <a:ext uri="{FF2B5EF4-FFF2-40B4-BE49-F238E27FC236}">
                <a16:creationId xmlns:a16="http://schemas.microsoft.com/office/drawing/2014/main" id="{EE9905E3-BBD7-4B6A-29C2-32FD9F580E84}"/>
              </a:ext>
            </a:extLst>
          </p:cNvPr>
          <p:cNvGraphicFramePr/>
          <p:nvPr>
            <p:extLst>
              <p:ext uri="{D42A27DB-BD31-4B8C-83A1-F6EECF244321}">
                <p14:modId xmlns:p14="http://schemas.microsoft.com/office/powerpoint/2010/main" val="3796512506"/>
              </p:ext>
            </p:extLst>
          </p:nvPr>
        </p:nvGraphicFramePr>
        <p:xfrm>
          <a:off x="0" y="0"/>
          <a:ext cx="2032000" cy="508000"/>
        </p:xfrm>
        <a:graphic>
          <a:graphicData uri="http://schemas.openxmlformats.org/drawingml/2006/chart">
            <c:chart xmlns:c="http://schemas.openxmlformats.org/drawingml/2006/chart" xmlns:r="http://schemas.openxmlformats.org/officeDocument/2006/relationships" r:id="rId7"/>
          </a:graphicData>
        </a:graphic>
      </p:graphicFrame>
    </p:spTree>
    <p:extLst>
      <p:ext uri="{BB962C8B-B14F-4D97-AF65-F5344CB8AC3E}">
        <p14:creationId xmlns:p14="http://schemas.microsoft.com/office/powerpoint/2010/main" val="24771611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 name="Rectangle: Rounded Corners 54">
            <a:extLst>
              <a:ext uri="{FF2B5EF4-FFF2-40B4-BE49-F238E27FC236}">
                <a16:creationId xmlns:a16="http://schemas.microsoft.com/office/drawing/2014/main" id="{76256B60-4324-45AC-B7D4-92BFC4935D82}"/>
              </a:ext>
            </a:extLst>
          </p:cNvPr>
          <p:cNvSpPr/>
          <p:nvPr/>
        </p:nvSpPr>
        <p:spPr bwMode="gray">
          <a:xfrm>
            <a:off x="6280153" y="3446756"/>
            <a:ext cx="5474619" cy="936812"/>
          </a:xfrm>
          <a:prstGeom prst="roundRect">
            <a:avLst>
              <a:gd name="adj" fmla="val 1512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3" name="Rectangle: Rounded Corners 42">
            <a:extLst>
              <a:ext uri="{FF2B5EF4-FFF2-40B4-BE49-F238E27FC236}">
                <a16:creationId xmlns:a16="http://schemas.microsoft.com/office/drawing/2014/main" id="{6FC06778-682C-43F4-AB79-8F7BA0CED9F0}"/>
              </a:ext>
            </a:extLst>
          </p:cNvPr>
          <p:cNvSpPr/>
          <p:nvPr/>
        </p:nvSpPr>
        <p:spPr bwMode="gray">
          <a:xfrm>
            <a:off x="6280153" y="1517370"/>
            <a:ext cx="5474619" cy="1713849"/>
          </a:xfrm>
          <a:prstGeom prst="roundRect">
            <a:avLst>
              <a:gd name="adj" fmla="val 1512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7" name="Rectangle: Rounded Corners 46">
            <a:extLst>
              <a:ext uri="{FF2B5EF4-FFF2-40B4-BE49-F238E27FC236}">
                <a16:creationId xmlns:a16="http://schemas.microsoft.com/office/drawing/2014/main" id="{9B7B822F-3778-43B4-A675-0A5F033919DA}"/>
              </a:ext>
            </a:extLst>
          </p:cNvPr>
          <p:cNvSpPr/>
          <p:nvPr/>
        </p:nvSpPr>
        <p:spPr bwMode="gray">
          <a:xfrm>
            <a:off x="437228" y="2286790"/>
            <a:ext cx="5562489" cy="2867742"/>
          </a:xfrm>
          <a:prstGeom prst="roundRect">
            <a:avLst>
              <a:gd name="adj" fmla="val 7421"/>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8" name="Rectangle: Rounded Corners 47">
            <a:extLst>
              <a:ext uri="{FF2B5EF4-FFF2-40B4-BE49-F238E27FC236}">
                <a16:creationId xmlns:a16="http://schemas.microsoft.com/office/drawing/2014/main" id="{12E7BB47-2028-4EE8-873C-6B066C171CF9}"/>
              </a:ext>
            </a:extLst>
          </p:cNvPr>
          <p:cNvSpPr/>
          <p:nvPr/>
        </p:nvSpPr>
        <p:spPr bwMode="gray">
          <a:xfrm>
            <a:off x="437230" y="1444903"/>
            <a:ext cx="5562487" cy="593669"/>
          </a:xfrm>
          <a:prstGeom prst="roundRect">
            <a:avLst>
              <a:gd name="adj" fmla="val 2540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28" name="Title 4">
            <a:extLst>
              <a:ext uri="{FF2B5EF4-FFF2-40B4-BE49-F238E27FC236}">
                <a16:creationId xmlns:a16="http://schemas.microsoft.com/office/drawing/2014/main" id="{69AE28F6-DFCC-4FA2-A0A0-B9539804C841}"/>
              </a:ext>
            </a:extLst>
          </p:cNvPr>
          <p:cNvSpPr>
            <a:spLocks noGrp="1"/>
          </p:cNvSpPr>
          <p:nvPr>
            <p:ph type="title"/>
          </p:nvPr>
        </p:nvSpPr>
        <p:spPr>
          <a:xfrm>
            <a:off x="446455" y="247848"/>
            <a:ext cx="9291433" cy="1055944"/>
          </a:xfrm>
        </p:spPr>
        <p:txBody>
          <a:bodyPr/>
          <a:lstStyle/>
          <a:p>
            <a:r>
              <a:rPr lang="en-GB" sz="2000" dirty="0"/>
              <a:t>Q27. Last time you had a general practice appointment, how good was the healthcare professional at treating you with care and concern? </a:t>
            </a:r>
            <a:br>
              <a:rPr lang="en-GB" sz="2000" dirty="0"/>
            </a:br>
            <a:r>
              <a:rPr lang="en-GB" sz="2000" dirty="0"/>
              <a:t>% Good</a:t>
            </a:r>
            <a:r>
              <a:rPr lang="en-GB" sz="2000" baseline="30000" dirty="0"/>
              <a:t>1</a:t>
            </a:r>
            <a:r>
              <a:rPr lang="en-GB" sz="2000" dirty="0"/>
              <a:t> (total)</a:t>
            </a:r>
          </a:p>
        </p:txBody>
      </p:sp>
      <p:graphicFrame>
        <p:nvGraphicFramePr>
          <p:cNvPr id="42" name="D_3121a9392a9d2a38">
            <a:extLst>
              <a:ext uri="{FF2B5EF4-FFF2-40B4-BE49-F238E27FC236}">
                <a16:creationId xmlns:a16="http://schemas.microsoft.com/office/drawing/2014/main" id="{AE4DA506-D83B-4AA4-9ACF-228CA2673541}"/>
              </a:ext>
            </a:extLst>
          </p:cNvPr>
          <p:cNvGraphicFramePr/>
          <p:nvPr>
            <p:extLst>
              <p:ext uri="{D42A27DB-BD31-4B8C-83A1-F6EECF244321}">
                <p14:modId xmlns:p14="http://schemas.microsoft.com/office/powerpoint/2010/main" val="2614924389"/>
              </p:ext>
            </p:extLst>
          </p:nvPr>
        </p:nvGraphicFramePr>
        <p:xfrm>
          <a:off x="700755" y="1352346"/>
          <a:ext cx="11048333" cy="447704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7" name="D_dc313dc4ab24e234" hidden="1">
            <a:extLst>
              <a:ext uri="{FF2B5EF4-FFF2-40B4-BE49-F238E27FC236}">
                <a16:creationId xmlns:a16="http://schemas.microsoft.com/office/drawing/2014/main" id="{301915A8-D458-4FA2-997F-C970EC7FAF48}"/>
              </a:ext>
            </a:extLst>
          </p:cNvPr>
          <p:cNvGraphicFramePr/>
          <p:nvPr>
            <p:extLst>
              <p:ext uri="{D42A27DB-BD31-4B8C-83A1-F6EECF244321}">
                <p14:modId xmlns:p14="http://schemas.microsoft.com/office/powerpoint/2010/main" val="3660158649"/>
              </p:ext>
            </p:extLst>
          </p:nvPr>
        </p:nvGraphicFramePr>
        <p:xfrm>
          <a:off x="-2189018" y="4475881"/>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8" name="D_5a1ce2f713be2be2" hidden="1">
            <a:extLst>
              <a:ext uri="{FF2B5EF4-FFF2-40B4-BE49-F238E27FC236}">
                <a16:creationId xmlns:a16="http://schemas.microsoft.com/office/drawing/2014/main" id="{78F05319-4875-4F7D-80A2-59F348BCE58B}"/>
              </a:ext>
            </a:extLst>
          </p:cNvPr>
          <p:cNvGraphicFramePr/>
          <p:nvPr>
            <p:extLst>
              <p:ext uri="{D42A27DB-BD31-4B8C-83A1-F6EECF244321}">
                <p14:modId xmlns:p14="http://schemas.microsoft.com/office/powerpoint/2010/main" val="2757619578"/>
              </p:ext>
            </p:extLst>
          </p:nvPr>
        </p:nvGraphicFramePr>
        <p:xfrm>
          <a:off x="12293600" y="2841925"/>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19" name="D_a367ba303230cb1a" hidden="1">
            <a:extLst>
              <a:ext uri="{FF2B5EF4-FFF2-40B4-BE49-F238E27FC236}">
                <a16:creationId xmlns:a16="http://schemas.microsoft.com/office/drawing/2014/main" id="{BF5DCBB7-3922-4CBB-8AFC-772D241E72E5}"/>
              </a:ext>
            </a:extLst>
          </p:cNvPr>
          <p:cNvGraphicFramePr/>
          <p:nvPr>
            <p:extLst>
              <p:ext uri="{D42A27DB-BD31-4B8C-83A1-F6EECF244321}">
                <p14:modId xmlns:p14="http://schemas.microsoft.com/office/powerpoint/2010/main" val="3902169982"/>
              </p:ext>
            </p:extLst>
          </p:nvPr>
        </p:nvGraphicFramePr>
        <p:xfrm>
          <a:off x="12298222" y="377017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0" name="D_dc313dc4ab24e234_CalcTable">
            <a:extLst>
              <a:ext uri="{FF2B5EF4-FFF2-40B4-BE49-F238E27FC236}">
                <a16:creationId xmlns:a16="http://schemas.microsoft.com/office/drawing/2014/main" id="{DEA869C0-B027-473C-8064-9550BDF82BC8}"/>
              </a:ext>
            </a:extLst>
          </p:cNvPr>
          <p:cNvGraphicFramePr>
            <a:graphicFrameLocks noGrp="1"/>
          </p:cNvGraphicFramePr>
          <p:nvPr>
            <p:extLst>
              <p:ext uri="{D42A27DB-BD31-4B8C-83A1-F6EECF244321}">
                <p14:modId xmlns:p14="http://schemas.microsoft.com/office/powerpoint/2010/main" val="2336482307"/>
              </p:ext>
            </p:extLst>
          </p:nvPr>
        </p:nvGraphicFramePr>
        <p:xfrm>
          <a:off x="3283505" y="4899491"/>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1 to 3,525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1" name="D_5a1ce2f713be2be2_CalcTable">
            <a:extLst>
              <a:ext uri="{FF2B5EF4-FFF2-40B4-BE49-F238E27FC236}">
                <a16:creationId xmlns:a16="http://schemas.microsoft.com/office/drawing/2014/main" id="{5200BA6E-05B1-4666-8A7A-DF21BFAF1AF6}"/>
              </a:ext>
            </a:extLst>
          </p:cNvPr>
          <p:cNvGraphicFramePr>
            <a:graphicFrameLocks noGrp="1"/>
          </p:cNvGraphicFramePr>
          <p:nvPr>
            <p:extLst>
              <p:ext uri="{D42A27DB-BD31-4B8C-83A1-F6EECF244321}">
                <p14:modId xmlns:p14="http://schemas.microsoft.com/office/powerpoint/2010/main" val="1780499962"/>
              </p:ext>
            </p:extLst>
          </p:nvPr>
        </p:nvGraphicFramePr>
        <p:xfrm>
          <a:off x="9122242" y="2971981"/>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10 to 6,039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2" name="D_a367ba303230cb1a_CalcTable">
            <a:extLst>
              <a:ext uri="{FF2B5EF4-FFF2-40B4-BE49-F238E27FC236}">
                <a16:creationId xmlns:a16="http://schemas.microsoft.com/office/drawing/2014/main" id="{EE2296A1-A1F5-492A-9F11-FDA0DE175D7E}"/>
              </a:ext>
            </a:extLst>
          </p:cNvPr>
          <p:cNvGraphicFramePr>
            <a:graphicFrameLocks noGrp="1"/>
          </p:cNvGraphicFramePr>
          <p:nvPr>
            <p:extLst>
              <p:ext uri="{D42A27DB-BD31-4B8C-83A1-F6EECF244321}">
                <p14:modId xmlns:p14="http://schemas.microsoft.com/office/powerpoint/2010/main" val="3523003627"/>
              </p:ext>
            </p:extLst>
          </p:nvPr>
        </p:nvGraphicFramePr>
        <p:xfrm>
          <a:off x="9122242" y="4154968"/>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1,402 to 4,689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 name="Ipsos Ribbon Rules" hidden="1">
            <a:extLst>
              <a:ext uri="{FF2B5EF4-FFF2-40B4-BE49-F238E27FC236}">
                <a16:creationId xmlns:a16="http://schemas.microsoft.com/office/drawing/2014/main" id="{B524EC6C-1054-4D03-BD16-BC5187EF41C7}"/>
              </a:ext>
            </a:extLst>
          </p:cNvPr>
          <p:cNvGraphicFramePr/>
          <p:nvPr>
            <p:extLst>
              <p:ext uri="{D42A27DB-BD31-4B8C-83A1-F6EECF244321}">
                <p14:modId xmlns:p14="http://schemas.microsoft.com/office/powerpoint/2010/main" val="17426114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 name="TextBox 2">
            <a:extLst>
              <a:ext uri="{FF2B5EF4-FFF2-40B4-BE49-F238E27FC236}">
                <a16:creationId xmlns:a16="http://schemas.microsoft.com/office/drawing/2014/main" id="{95484117-43F6-82D4-F843-F5A928B97C6A}"/>
              </a:ext>
            </a:extLst>
          </p:cNvPr>
          <p:cNvSpPr txBox="1"/>
          <p:nvPr/>
        </p:nvSpPr>
        <p:spPr>
          <a:xfrm>
            <a:off x="361954" y="1026049"/>
            <a:ext cx="11392817" cy="338554"/>
          </a:xfrm>
          <a:prstGeom prst="rect">
            <a:avLst/>
          </a:prstGeom>
          <a:noFill/>
        </p:spPr>
        <p:txBody>
          <a:bodyPr wrap="square">
            <a:spAutoFit/>
          </a:bodyPr>
          <a:lstStyle/>
          <a:p>
            <a:r>
              <a:rPr lang="en-GB" sz="1600" b="0" dirty="0"/>
              <a:t>CORNWALL AND ISLES OF SCILLY ICS</a:t>
            </a:r>
            <a:endParaRPr lang="en-GB" sz="1600" dirty="0"/>
          </a:p>
        </p:txBody>
      </p:sp>
      <p:graphicFrame>
        <p:nvGraphicFramePr>
          <p:cNvPr id="4" name="D_f0bb6a95e9d81284_CalcTable">
            <a:extLst>
              <a:ext uri="{FF2B5EF4-FFF2-40B4-BE49-F238E27FC236}">
                <a16:creationId xmlns:a16="http://schemas.microsoft.com/office/drawing/2014/main" id="{2E4FC4B5-CEE7-0D9F-1F42-1BF00D28677B}"/>
              </a:ext>
            </a:extLst>
          </p:cNvPr>
          <p:cNvGraphicFramePr>
            <a:graphicFrameLocks noGrp="1"/>
          </p:cNvGraphicFramePr>
          <p:nvPr>
            <p:extLst>
              <p:ext uri="{D42A27DB-BD31-4B8C-83A1-F6EECF244321}">
                <p14:modId xmlns:p14="http://schemas.microsoft.com/office/powerpoint/2010/main" val="2250523246"/>
              </p:ext>
            </p:extLst>
          </p:nvPr>
        </p:nvGraphicFramePr>
        <p:xfrm>
          <a:off x="294270" y="5377485"/>
          <a:ext cx="5144112" cy="1058488"/>
        </p:xfrm>
        <a:graphic>
          <a:graphicData uri="http://schemas.openxmlformats.org/drawingml/2006/table">
            <a:tbl>
              <a:tblPr firstRow="1" bandRow="1">
                <a:tableStyleId>{5C22544A-7EE6-4342-B048-85BDC9FD1C3A}</a:tableStyleId>
              </a:tblPr>
              <a:tblGrid>
                <a:gridCol w="5144112">
                  <a:extLst>
                    <a:ext uri="{9D8B030D-6E8A-4147-A177-3AD203B41FA5}">
                      <a16:colId xmlns:a16="http://schemas.microsoft.com/office/drawing/2014/main" val="1750814325"/>
                    </a:ext>
                  </a:extLst>
                </a:gridCol>
              </a:tblGrid>
              <a:tr h="399831">
                <a:tc>
                  <a:txBody>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30000" noProof="0" dirty="0">
                          <a:ln>
                            <a:noFill/>
                          </a:ln>
                          <a:solidFill>
                            <a:prstClr val="black"/>
                          </a:solidFill>
                          <a:effectLst/>
                          <a:uLnTx/>
                          <a:uFillTx/>
                          <a:latin typeface="Arial"/>
                          <a:ea typeface="+mn-ea"/>
                          <a:cs typeface="+mn-cs"/>
                        </a:rPr>
                        <a:t>¹Good = Very good % + Good %
²A more detailed ethnicity breakdown is available, but individual base sizes may be too small for robust analysis
³Carer = Any ‘yes’ at Q58. Do you look after, or give any help or support to family members, friends, neighbours or others because of either: long-term physical or mental ill health / disability, or problems related to old age?
Base: Asked of patients who had an appointment since being registered with their current GP practice. Patients who selected ‘Doesn't apply' have been excluded. ICS 2023 (6,216).</a:t>
                      </a:r>
                    </a:p>
                  </a:txBody>
                  <a:tcPr marT="41564" marB="41564">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778063962"/>
                  </a:ext>
                </a:extLst>
              </a:tr>
            </a:tbl>
          </a:graphicData>
        </a:graphic>
      </p:graphicFrame>
      <p:graphicFrame>
        <p:nvGraphicFramePr>
          <p:cNvPr id="5" name="D_f0bb6a95e9d81284" hidden="1">
            <a:extLst>
              <a:ext uri="{FF2B5EF4-FFF2-40B4-BE49-F238E27FC236}">
                <a16:creationId xmlns:a16="http://schemas.microsoft.com/office/drawing/2014/main" id="{44C2F434-9F58-9AAC-DA05-243C8AC96D46}"/>
              </a:ext>
            </a:extLst>
          </p:cNvPr>
          <p:cNvGraphicFramePr/>
          <p:nvPr>
            <p:extLst>
              <p:ext uri="{D42A27DB-BD31-4B8C-83A1-F6EECF244321}">
                <p14:modId xmlns:p14="http://schemas.microsoft.com/office/powerpoint/2010/main" val="1484949213"/>
              </p:ext>
            </p:extLst>
          </p:nvPr>
        </p:nvGraphicFramePr>
        <p:xfrm>
          <a:off x="0" y="0"/>
          <a:ext cx="2032000" cy="508000"/>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16907804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Managing health conditions</a:t>
            </a:r>
          </a:p>
        </p:txBody>
      </p:sp>
      <p:sp>
        <p:nvSpPr>
          <p:cNvPr id="7" name="Espace réservé du pied de page 4">
            <a:extLst>
              <a:ext uri="{FF2B5EF4-FFF2-40B4-BE49-F238E27FC236}">
                <a16:creationId xmlns:a16="http://schemas.microsoft.com/office/drawing/2014/main" id="{2A9B8F1B-32F2-4CE5-8C28-7C8D33963A6E}"/>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2C357945-9E43-4A15-B806-9A96B7AC025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038459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58519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Q40. In the last 12 months, have you had enough support from local services or organisations to help you to manage your condition (or conditions)?</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 </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735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454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39544" y="5806629"/>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7" y="2562845"/>
            <a:ext cx="1250951"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280143" y="2562845"/>
            <a:ext cx="142844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5ed80ff213b210cc">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4075264470"/>
              </p:ext>
            </p:extLst>
          </p:nvPr>
        </p:nvGraphicFramePr>
        <p:xfrm>
          <a:off x="8397280" y="3005997"/>
          <a:ext cx="1530242" cy="1476000"/>
        </p:xfrm>
        <a:graphic>
          <a:graphicData uri="http://schemas.openxmlformats.org/drawingml/2006/table">
            <a:tbl>
              <a:tblPr firstRow="1" bandRow="1">
                <a:tableStyleId>{5C22544A-7EE6-4342-B048-85BDC9FD1C3A}</a:tableStyleId>
              </a:tblPr>
              <a:tblGrid>
                <a:gridCol w="765121">
                  <a:extLst>
                    <a:ext uri="{9D8B030D-6E8A-4147-A177-3AD203B41FA5}">
                      <a16:colId xmlns:a16="http://schemas.microsoft.com/office/drawing/2014/main" val="2098080960"/>
                    </a:ext>
                  </a:extLst>
                </a:gridCol>
                <a:gridCol w="765121">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84cc20781f3e2a52">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602153231"/>
              </p:ext>
            </p:extLst>
          </p:nvPr>
        </p:nvGraphicFramePr>
        <p:xfrm>
          <a:off x="10178435" y="3005997"/>
          <a:ext cx="1681666" cy="1476000"/>
        </p:xfrm>
        <a:graphic>
          <a:graphicData uri="http://schemas.openxmlformats.org/drawingml/2006/table">
            <a:tbl>
              <a:tblPr firstRow="1" bandRow="1">
                <a:tableStyleId>{5C22544A-7EE6-4342-B048-85BDC9FD1C3A}</a:tableStyleId>
              </a:tblPr>
              <a:tblGrid>
                <a:gridCol w="840833">
                  <a:extLst>
                    <a:ext uri="{9D8B030D-6E8A-4147-A177-3AD203B41FA5}">
                      <a16:colId xmlns:a16="http://schemas.microsoft.com/office/drawing/2014/main" val="2098080960"/>
                    </a:ext>
                  </a:extLst>
                </a:gridCol>
                <a:gridCol w="840833">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4" y="4698597"/>
            <a:ext cx="3471703"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4" y="4774363"/>
            <a:ext cx="3471704" cy="282100"/>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9d284c8f1573b7f3">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327347968"/>
              </p:ext>
            </p:extLst>
          </p:nvPr>
        </p:nvGraphicFramePr>
        <p:xfrm>
          <a:off x="5001481" y="5044534"/>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d6e31c939dca4ff3">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954599254"/>
              </p:ext>
            </p:extLst>
          </p:nvPr>
        </p:nvGraphicFramePr>
        <p:xfrm>
          <a:off x="6222045" y="5003650"/>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ce93edb378239ff3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301488631"/>
              </p:ext>
            </p:extLst>
          </p:nvPr>
        </p:nvGraphicFramePr>
        <p:xfrm>
          <a:off x="5209992" y="5354149"/>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54%</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80%</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9" name="D_6ec64dbe11e377f3_CalcTable">
            <a:extLst>
              <a:ext uri="{FF2B5EF4-FFF2-40B4-BE49-F238E27FC236}">
                <a16:creationId xmlns:a16="http://schemas.microsoft.com/office/drawing/2014/main" id="{30B62D1F-ACD3-4876-B314-6C4EE92B371B}"/>
              </a:ext>
            </a:extLst>
          </p:cNvPr>
          <p:cNvGraphicFramePr>
            <a:graphicFrameLocks noGrp="1"/>
          </p:cNvGraphicFramePr>
          <p:nvPr>
            <p:extLst>
              <p:ext uri="{D42A27DB-BD31-4B8C-83A1-F6EECF244321}">
                <p14:modId xmlns:p14="http://schemas.microsoft.com/office/powerpoint/2010/main" val="2137784795"/>
              </p:ext>
            </p:extLst>
          </p:nvPr>
        </p:nvGraphicFramePr>
        <p:xfrm>
          <a:off x="447805" y="5671320"/>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with a long-term condition, illness, or disability. Patients who selected ‘I haven’t needed support’ or ‘Don’t know / can’t say’ have been excluded. National (293,843); ICS 2023 (2,823); ICS 2022 (2,551); ICS 2021 (2,952); ICS 2020 (2,875); PCN bases range from 84 to 358</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0" name="D_6c15ea3187aac2e6">
            <a:extLst>
              <a:ext uri="{FF2B5EF4-FFF2-40B4-BE49-F238E27FC236}">
                <a16:creationId xmlns:a16="http://schemas.microsoft.com/office/drawing/2014/main" id="{C34B84DA-B6D8-4838-BAA9-A708723A1EF1}"/>
              </a:ext>
            </a:extLst>
          </p:cNvPr>
          <p:cNvGraphicFramePr/>
          <p:nvPr>
            <p:extLst>
              <p:ext uri="{D42A27DB-BD31-4B8C-83A1-F6EECF244321}">
                <p14:modId xmlns:p14="http://schemas.microsoft.com/office/powerpoint/2010/main" val="350884650"/>
              </p:ext>
            </p:extLst>
          </p:nvPr>
        </p:nvGraphicFramePr>
        <p:xfrm>
          <a:off x="4322835" y="2195789"/>
          <a:ext cx="3471702" cy="2370794"/>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41e06286bccf1ff3">
            <a:extLst>
              <a:ext uri="{FF2B5EF4-FFF2-40B4-BE49-F238E27FC236}">
                <a16:creationId xmlns:a16="http://schemas.microsoft.com/office/drawing/2014/main" id="{C728993F-75E8-4E7F-AB0F-46984CA9DD86}"/>
              </a:ext>
            </a:extLst>
          </p:cNvPr>
          <p:cNvGraphicFramePr/>
          <p:nvPr>
            <p:extLst>
              <p:ext uri="{D42A27DB-BD31-4B8C-83A1-F6EECF244321}">
                <p14:modId xmlns:p14="http://schemas.microsoft.com/office/powerpoint/2010/main" val="572002349"/>
              </p:ext>
            </p:extLst>
          </p:nvPr>
        </p:nvGraphicFramePr>
        <p:xfrm>
          <a:off x="4511737" y="2353766"/>
          <a:ext cx="3002090" cy="2271754"/>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7" name="D_6ec64dbe11e377f3" hidden="1">
            <a:extLst>
              <a:ext uri="{FF2B5EF4-FFF2-40B4-BE49-F238E27FC236}">
                <a16:creationId xmlns:a16="http://schemas.microsoft.com/office/drawing/2014/main" id="{091F7C43-AD17-46E0-A177-15C1858437F8}"/>
              </a:ext>
            </a:extLst>
          </p:cNvPr>
          <p:cNvGraphicFramePr/>
          <p:nvPr>
            <p:extLst>
              <p:ext uri="{D42A27DB-BD31-4B8C-83A1-F6EECF244321}">
                <p14:modId xmlns:p14="http://schemas.microsoft.com/office/powerpoint/2010/main" val="1102887074"/>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28" name="D_ce93edb378239ff3" hidden="1">
            <a:extLst>
              <a:ext uri="{FF2B5EF4-FFF2-40B4-BE49-F238E27FC236}">
                <a16:creationId xmlns:a16="http://schemas.microsoft.com/office/drawing/2014/main" id="{08E37D0C-73A2-4FBE-A075-0061A81286E3}"/>
              </a:ext>
            </a:extLst>
          </p:cNvPr>
          <p:cNvGraphicFramePr/>
          <p:nvPr>
            <p:extLst>
              <p:ext uri="{D42A27DB-BD31-4B8C-83A1-F6EECF244321}">
                <p14:modId xmlns:p14="http://schemas.microsoft.com/office/powerpoint/2010/main" val="3101927051"/>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2" name="Ipsos Ribbon Rules" hidden="1">
            <a:extLst>
              <a:ext uri="{FF2B5EF4-FFF2-40B4-BE49-F238E27FC236}">
                <a16:creationId xmlns:a16="http://schemas.microsoft.com/office/drawing/2014/main" id="{E0555943-6C91-432A-A559-A029601B95DC}"/>
              </a:ext>
            </a:extLst>
          </p:cNvPr>
          <p:cNvGraphicFramePr/>
          <p:nvPr>
            <p:extLst>
              <p:ext uri="{D42A27DB-BD31-4B8C-83A1-F6EECF244321}">
                <p14:modId xmlns:p14="http://schemas.microsoft.com/office/powerpoint/2010/main" val="113499806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11"/>
          </a:graphicData>
        </a:graphic>
      </p:graphicFrame>
      <p:sp>
        <p:nvSpPr>
          <p:cNvPr id="31" name="TextBox 30">
            <a:extLst>
              <a:ext uri="{FF2B5EF4-FFF2-40B4-BE49-F238E27FC236}">
                <a16:creationId xmlns:a16="http://schemas.microsoft.com/office/drawing/2014/main" id="{880B56B8-011D-4A93-904B-DBAD4E15670E}"/>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48A4CF66-A4DD-4727-8987-9D20F9D16D43}"/>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34" name="Rectangle 33">
            <a:extLst>
              <a:ext uri="{FF2B5EF4-FFF2-40B4-BE49-F238E27FC236}">
                <a16:creationId xmlns:a16="http://schemas.microsoft.com/office/drawing/2014/main" id="{0147882E-B931-4B9A-AB79-49F6A64BFF18}"/>
              </a:ext>
            </a:extLst>
          </p:cNvPr>
          <p:cNvSpPr/>
          <p:nvPr/>
        </p:nvSpPr>
        <p:spPr>
          <a:xfrm>
            <a:off x="9426655" y="5806629"/>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37" name="D_a6297f95726265df">
            <a:extLst>
              <a:ext uri="{FF2B5EF4-FFF2-40B4-BE49-F238E27FC236}">
                <a16:creationId xmlns:a16="http://schemas.microsoft.com/office/drawing/2014/main" id="{1DE5EA53-7F07-4889-862A-E99387022068}"/>
              </a:ext>
            </a:extLst>
          </p:cNvPr>
          <p:cNvGraphicFramePr>
            <a:graphicFrameLocks/>
          </p:cNvGraphicFramePr>
          <p:nvPr>
            <p:extLst>
              <p:ext uri="{D42A27DB-BD31-4B8C-83A1-F6EECF244321}">
                <p14:modId xmlns:p14="http://schemas.microsoft.com/office/powerpoint/2010/main" val="2681073133"/>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
        <p:nvSpPr>
          <p:cNvPr id="8" name="Title 4">
            <a:extLst>
              <a:ext uri="{FF2B5EF4-FFF2-40B4-BE49-F238E27FC236}">
                <a16:creationId xmlns:a16="http://schemas.microsoft.com/office/drawing/2014/main" id="{A044509F-4DD8-B301-FB26-62F4FAC99570}"/>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Support with managing long-term conditions, disabilities, or illnesses</a:t>
            </a:r>
            <a:endParaRPr lang="en-GB" sz="2800" dirty="0"/>
          </a:p>
        </p:txBody>
      </p:sp>
      <p:sp>
        <p:nvSpPr>
          <p:cNvPr id="2" name="TextBox 1">
            <a:extLst>
              <a:ext uri="{FF2B5EF4-FFF2-40B4-BE49-F238E27FC236}">
                <a16:creationId xmlns:a16="http://schemas.microsoft.com/office/drawing/2014/main" id="{26780233-3AAC-2E52-6939-915B9C05708C}"/>
              </a:ext>
            </a:extLst>
          </p:cNvPr>
          <p:cNvSpPr txBox="1"/>
          <p:nvPr/>
        </p:nvSpPr>
        <p:spPr>
          <a:xfrm>
            <a:off x="324631" y="746134"/>
            <a:ext cx="11535470" cy="338554"/>
          </a:xfrm>
          <a:prstGeom prst="rect">
            <a:avLst/>
          </a:prstGeom>
          <a:noFill/>
        </p:spPr>
        <p:txBody>
          <a:bodyPr wrap="square">
            <a:spAutoFit/>
          </a:bodyPr>
          <a:lstStyle/>
          <a:p>
            <a:r>
              <a:rPr lang="en-GB" sz="1600" b="0" dirty="0"/>
              <a:t>CORNWALL AND ISLES OF SCILLY ICS</a:t>
            </a:r>
            <a:endParaRPr lang="en-GB" sz="1600" dirty="0"/>
          </a:p>
        </p:txBody>
      </p:sp>
    </p:spTree>
    <p:extLst>
      <p:ext uri="{BB962C8B-B14F-4D97-AF65-F5344CB8AC3E}">
        <p14:creationId xmlns:p14="http://schemas.microsoft.com/office/powerpoint/2010/main" val="35781218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50</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17eba37c89f908c1">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317798861"/>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5afae9274509b8c1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740104207"/>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NORTH KERRIER EAST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NORTH KERRIER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ST AUSTELL 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WATERGATE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FALMOUTH AND PENRYN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LAUNCESTON AND TAMAR VALLEY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EAST CORNWALL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PENWITH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ARBENNEK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THREE HARBOURS AND BOSVENA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NORTH CORNWALL COAST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COASTAL (KERNOW)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ISLES OF SCILLY &amp; SOUTH KERRIER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TRURO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420588552"/>
                  </a:ext>
                </a:extLst>
              </a:tr>
            </a:tbl>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501656541"/>
              </p:ext>
            </p:extLst>
          </p:nvPr>
        </p:nvGraphicFramePr>
        <p:xfrm>
          <a:off x="545473" y="178687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have had enough support to manage their condition(s)</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86733139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3" name="D_08579c5b283f48c1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2790265957"/>
              </p:ext>
            </p:extLst>
          </p:nvPr>
        </p:nvGraphicFramePr>
        <p:xfrm>
          <a:off x="622466" y="5713838"/>
          <a:ext cx="8021011" cy="198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with a long-term condition, illness, or disability. Patients who selected ‘I haven’t needed support’ or ‘Don’t know / can’t say’ have been excluded. National (293,843); ICS 2023 (2,823); PCN bases range from 84 to 358</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4" name="D_5afae9274509b8c1" hidden="1">
            <a:extLst>
              <a:ext uri="{FF2B5EF4-FFF2-40B4-BE49-F238E27FC236}">
                <a16:creationId xmlns:a16="http://schemas.microsoft.com/office/drawing/2014/main" id="{B8989656-3ADD-429D-81BF-208CAFBD4DE5}"/>
              </a:ext>
            </a:extLst>
          </p:cNvPr>
          <p:cNvGraphicFramePr/>
          <p:nvPr>
            <p:extLst>
              <p:ext uri="{D42A27DB-BD31-4B8C-83A1-F6EECF244321}">
                <p14:modId xmlns:p14="http://schemas.microsoft.com/office/powerpoint/2010/main" val="3164813806"/>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5" name="D_08579c5b283f48c1" hidden="1">
            <a:extLst>
              <a:ext uri="{FF2B5EF4-FFF2-40B4-BE49-F238E27FC236}">
                <a16:creationId xmlns:a16="http://schemas.microsoft.com/office/drawing/2014/main" id="{B9F71A69-564D-45D0-8125-1EB16BD0FD7D}"/>
              </a:ext>
            </a:extLst>
          </p:cNvPr>
          <p:cNvGraphicFramePr/>
          <p:nvPr>
            <p:extLst>
              <p:ext uri="{D42A27DB-BD31-4B8C-83A1-F6EECF244321}">
                <p14:modId xmlns:p14="http://schemas.microsoft.com/office/powerpoint/2010/main" val="124699832"/>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19" name="Rectangle 18">
            <a:extLst>
              <a:ext uri="{FF2B5EF4-FFF2-40B4-BE49-F238E27FC236}">
                <a16:creationId xmlns:a16="http://schemas.microsoft.com/office/drawing/2014/main" id="{4CDF278B-929F-42B5-A5E1-5D0CB6933B41}"/>
              </a:ext>
            </a:extLst>
          </p:cNvPr>
          <p:cNvSpPr/>
          <p:nvPr/>
        </p:nvSpPr>
        <p:spPr>
          <a:xfrm>
            <a:off x="625576" y="6236926"/>
            <a:ext cx="9190648"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0" name="Rectangle 19">
            <a:extLst>
              <a:ext uri="{FF2B5EF4-FFF2-40B4-BE49-F238E27FC236}">
                <a16:creationId xmlns:a16="http://schemas.microsoft.com/office/drawing/2014/main" id="{5AFAE4ED-86D8-497E-A02E-DDF953D4CBA4}"/>
              </a:ext>
            </a:extLst>
          </p:cNvPr>
          <p:cNvSpPr/>
          <p:nvPr/>
        </p:nvSpPr>
        <p:spPr bwMode="auto">
          <a:xfrm>
            <a:off x="0" y="1080000"/>
            <a:ext cx="12192000" cy="58519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Q40. In the last 12 months, have you had enough support from local services or organisations to help you to manage your condition (or conditions)?</a:t>
            </a:r>
            <a:endParaRPr lang="en-GB" sz="1600" dirty="0">
              <a:solidFill>
                <a:schemeClr val="bg1"/>
              </a:solidFill>
            </a:endParaRPr>
          </a:p>
        </p:txBody>
      </p:sp>
      <p:sp>
        <p:nvSpPr>
          <p:cNvPr id="22" name="Title 4">
            <a:extLst>
              <a:ext uri="{FF2B5EF4-FFF2-40B4-BE49-F238E27FC236}">
                <a16:creationId xmlns:a16="http://schemas.microsoft.com/office/drawing/2014/main" id="{30CF70B8-3700-4533-B1BE-E1DA750ED442}"/>
              </a:ext>
            </a:extLst>
          </p:cNvPr>
          <p:cNvSpPr txBox="1">
            <a:spLocks/>
          </p:cNvSpPr>
          <p:nvPr/>
        </p:nvSpPr>
        <p:spPr>
          <a:xfrm>
            <a:off x="246557" y="120253"/>
            <a:ext cx="9882182"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2800" dirty="0"/>
              <a:t>Support with managing long-term conditions, disabilities, or illnesses: how the results vary by PCN within the ICS</a:t>
            </a:r>
            <a:endParaRPr lang="en-GB" sz="2800" dirty="0">
              <a:highlight>
                <a:srgbClr val="F1BE48"/>
              </a:highlight>
            </a:endParaRPr>
          </a:p>
        </p:txBody>
      </p:sp>
    </p:spTree>
    <p:extLst>
      <p:ext uri="{BB962C8B-B14F-4D97-AF65-F5344CB8AC3E}">
        <p14:creationId xmlns:p14="http://schemas.microsoft.com/office/powerpoint/2010/main" val="1703820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Services when GP practice is closed</a:t>
            </a:r>
          </a:p>
        </p:txBody>
      </p:sp>
      <p:sp>
        <p:nvSpPr>
          <p:cNvPr id="29" name="Espace réservé du pied de page 4">
            <a:extLst>
              <a:ext uri="{FF2B5EF4-FFF2-40B4-BE49-F238E27FC236}">
                <a16:creationId xmlns:a16="http://schemas.microsoft.com/office/drawing/2014/main" id="{F925B5C7-AE82-48AC-814F-4A8A5A82D7DA}"/>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02A2C3C3-895C-42FF-ADFC-E797F93775F5}"/>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2" name="TextBox 6">
            <a:extLst>
              <a:ext uri="{FF2B5EF4-FFF2-40B4-BE49-F238E27FC236}">
                <a16:creationId xmlns:a16="http://schemas.microsoft.com/office/drawing/2014/main" id="{703F694D-B2B0-4C12-A53F-71621DBC3F31}"/>
              </a:ext>
            </a:extLst>
          </p:cNvPr>
          <p:cNvSpPr txBox="1"/>
          <p:nvPr/>
        </p:nvSpPr>
        <p:spPr>
          <a:xfrm>
            <a:off x="274160" y="2197894"/>
            <a:ext cx="6924195" cy="1231106"/>
          </a:xfrm>
          <a:prstGeom prst="rect">
            <a:avLst/>
          </a:prstGeom>
          <a:noFill/>
        </p:spPr>
        <p:txBody>
          <a:bodyPr wrap="square" lIns="0" tIns="0" rIns="0" bIns="0" rtlCol="0">
            <a:sp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1600" i="1" dirty="0">
                <a:solidFill>
                  <a:schemeClr val="bg1"/>
                </a:solidFill>
                <a:latin typeface="+mn-lt"/>
              </a:rPr>
              <a:t>These questions are only asked of those people who have recently used an NHS service when they wanted to see a GP but their GP practice was closed. As such, the base size is often too small to make meaningful comparisons at PCN level. The PCN range within ICS has therefore not been included for these questions.</a:t>
            </a:r>
          </a:p>
        </p:txBody>
      </p:sp>
      <p:sp>
        <p:nvSpPr>
          <p:cNvPr id="13" name="TextBox 11">
            <a:extLst>
              <a:ext uri="{FF2B5EF4-FFF2-40B4-BE49-F238E27FC236}">
                <a16:creationId xmlns:a16="http://schemas.microsoft.com/office/drawing/2014/main" id="{A5F931A5-4A07-4CAB-8A5D-D33300FCA867}"/>
              </a:ext>
            </a:extLst>
          </p:cNvPr>
          <p:cNvSpPr txBox="1"/>
          <p:nvPr/>
        </p:nvSpPr>
        <p:spPr>
          <a:xfrm>
            <a:off x="274161" y="3584390"/>
            <a:ext cx="5478853" cy="984885"/>
          </a:xfrm>
          <a:prstGeom prst="rect">
            <a:avLst/>
          </a:prstGeom>
          <a:noFill/>
        </p:spPr>
        <p:txBody>
          <a:bodyPr wrap="square" lIns="0" tIns="0" rIns="0" bIns="0" rtlCol="0">
            <a:sp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1600" i="1" dirty="0">
                <a:solidFill>
                  <a:schemeClr val="bg1"/>
                </a:solidFill>
                <a:latin typeface="+mn-lt"/>
              </a:rPr>
              <a:t>Please note that patients cannot always distinguish between these services and extended access appointments. Please view the results in this section with the configuration of your local services in mind.</a:t>
            </a:r>
          </a:p>
        </p:txBody>
      </p:sp>
    </p:spTree>
    <p:extLst>
      <p:ext uri="{BB962C8B-B14F-4D97-AF65-F5344CB8AC3E}">
        <p14:creationId xmlns:p14="http://schemas.microsoft.com/office/powerpoint/2010/main" val="26211744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258b366283339d15">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1664583509"/>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52</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108281"/>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Q45. Considering all of the services you contacted, which of the following happened on that occasion?</a:t>
            </a:r>
            <a:r>
              <a:rPr lang="en-GB" sz="1600" b="1" baseline="30000" dirty="0">
                <a:solidFill>
                  <a:schemeClr val="bg1"/>
                </a:solidFill>
              </a:rPr>
              <a:t>1</a:t>
            </a:r>
            <a:endParaRPr lang="en-GB" sz="1600" baseline="30000" dirty="0">
              <a:solidFill>
                <a:schemeClr val="bg1"/>
              </a:solidFill>
            </a:endParaRP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sp>
        <p:nvSpPr>
          <p:cNvPr id="12" name="D_284da67e00581d15">
            <a:extLst>
              <a:ext uri="{FF2B5EF4-FFF2-40B4-BE49-F238E27FC236}">
                <a16:creationId xmlns:a16="http://schemas.microsoft.com/office/drawing/2014/main" id="{7D231784-6379-4739-94B2-0C6210CA5553}"/>
              </a:ext>
            </a:extLst>
          </p:cNvPr>
          <p:cNvSpPr txBox="1">
            <a:spLocks/>
          </p:cNvSpPr>
          <p:nvPr/>
        </p:nvSpPr>
        <p:spPr>
          <a:xfrm>
            <a:off x="783767" y="5649272"/>
            <a:ext cx="10693858"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a:solidFill>
                  <a:schemeClr val="tx1"/>
                </a:solidFill>
              </a:rPr>
              <a:t>Base: Asked of patients who in the last 12 months contacted NHS services when their GP practice was closed. National (152,554); ICS 2023 (1,207)</a:t>
            </a:r>
            <a:endParaRPr lang="en-GB" sz="800" kern="0" dirty="0">
              <a:solidFill>
                <a:schemeClr val="tx1"/>
              </a:solidFill>
            </a:endParaRPr>
          </a:p>
        </p:txBody>
      </p:sp>
      <p:sp>
        <p:nvSpPr>
          <p:cNvPr id="3" name="D_b08861f96d216bf9">
            <a:extLst>
              <a:ext uri="{FF2B5EF4-FFF2-40B4-BE49-F238E27FC236}">
                <a16:creationId xmlns:a16="http://schemas.microsoft.com/office/drawing/2014/main" id="{638EA87D-AF97-D078-1C40-8094DEEA1746}"/>
              </a:ext>
            </a:extLst>
          </p:cNvPr>
          <p:cNvSpPr txBox="1">
            <a:spLocks/>
          </p:cNvSpPr>
          <p:nvPr/>
        </p:nvSpPr>
        <p:spPr>
          <a:xfrm>
            <a:off x="418834" y="6267968"/>
            <a:ext cx="10693858"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dirty="0">
                <a:solidFill>
                  <a:schemeClr val="tx1"/>
                </a:solidFill>
              </a:rPr>
              <a:t>22% of patients in the past 12 months contacted an NHS service when they wanted to see a GP but their GP practice was closed.</a:t>
            </a:r>
          </a:p>
        </p:txBody>
      </p:sp>
      <p:sp>
        <p:nvSpPr>
          <p:cNvPr id="7" name="Title 4">
            <a:extLst>
              <a:ext uri="{FF2B5EF4-FFF2-40B4-BE49-F238E27FC236}">
                <a16:creationId xmlns:a16="http://schemas.microsoft.com/office/drawing/2014/main" id="{563F7963-2B70-ED4D-6942-8719ACB87E1E}"/>
              </a:ext>
            </a:extLst>
          </p:cNvPr>
          <p:cNvSpPr>
            <a:spLocks noGrp="1"/>
          </p:cNvSpPr>
          <p:nvPr>
            <p:ph type="title"/>
          </p:nvPr>
        </p:nvSpPr>
        <p:spPr>
          <a:xfrm>
            <a:off x="399422" y="64781"/>
            <a:ext cx="9341700" cy="555912"/>
          </a:xfrm>
        </p:spPr>
        <p:txBody>
          <a:bodyPr/>
          <a:lstStyle/>
          <a:p>
            <a:pPr>
              <a:lnSpc>
                <a:spcPct val="100000"/>
              </a:lnSpc>
              <a:spcBef>
                <a:spcPts val="0"/>
              </a:spcBef>
            </a:pPr>
            <a:r>
              <a:rPr lang="en-GB" sz="3200" dirty="0"/>
              <a:t>Use of services when GP practice is closed</a:t>
            </a:r>
            <a:endParaRPr lang="en-GB" sz="3600" dirty="0"/>
          </a:p>
        </p:txBody>
      </p:sp>
      <p:sp>
        <p:nvSpPr>
          <p:cNvPr id="8" name="TextBox 7">
            <a:extLst>
              <a:ext uri="{FF2B5EF4-FFF2-40B4-BE49-F238E27FC236}">
                <a16:creationId xmlns:a16="http://schemas.microsoft.com/office/drawing/2014/main" id="{0B559B90-3CD9-ED5E-F0E0-B153EAA7F082}"/>
              </a:ext>
            </a:extLst>
          </p:cNvPr>
          <p:cNvSpPr txBox="1"/>
          <p:nvPr/>
        </p:nvSpPr>
        <p:spPr>
          <a:xfrm>
            <a:off x="324631" y="746134"/>
            <a:ext cx="11535470" cy="338554"/>
          </a:xfrm>
          <a:prstGeom prst="rect">
            <a:avLst/>
          </a:prstGeom>
          <a:noFill/>
        </p:spPr>
        <p:txBody>
          <a:bodyPr wrap="square">
            <a:spAutoFit/>
          </a:bodyPr>
          <a:lstStyle/>
          <a:p>
            <a:r>
              <a:rPr lang="en-GB" sz="1600" b="0" dirty="0"/>
              <a:t>CORNWALL AND ISLES OF SCILLY ICS</a:t>
            </a:r>
            <a:endParaRPr lang="en-GB" sz="1600" dirty="0"/>
          </a:p>
        </p:txBody>
      </p:sp>
    </p:spTree>
    <p:extLst>
      <p:ext uri="{BB962C8B-B14F-4D97-AF65-F5344CB8AC3E}">
        <p14:creationId xmlns:p14="http://schemas.microsoft.com/office/powerpoint/2010/main" val="35778267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svg="http://schemas.microsoft.com/office/drawing/2016/SVG/main" xmlns:a14="http://schemas.microsoft.com/office/drawing/2010/main" xmlns:c="http://schemas.openxmlformats.org/drawingml/2006/chart" xmlns:a16="http://schemas.microsoft.com/office/drawing/2014/main">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53</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107907"/>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Q46. How do you feel about how quickly you received care or advice on that occasion?</a:t>
            </a:r>
            <a:endParaRPr lang="en-GB" sz="1600" dirty="0">
              <a:solidFill>
                <a:schemeClr val="bg1"/>
              </a:solidFill>
            </a:endParaRPr>
          </a:p>
        </p:txBody>
      </p:sp>
      <p:sp>
        <p:nvSpPr>
          <p:cNvPr id="17" name="TextBox 16">
            <a:extLst>
              <a:ext uri="{FF2B5EF4-FFF2-40B4-BE49-F238E27FC236}">
                <a16:creationId xmlns:a16="http://schemas.microsoft.com/office/drawing/2014/main" id="{8F189DC4-230D-446C-AF1F-BE318A2AF40F}"/>
              </a:ext>
            </a:extLst>
          </p:cNvPr>
          <p:cNvSpPr txBox="1"/>
          <p:nvPr/>
        </p:nvSpPr>
        <p:spPr>
          <a:xfrm>
            <a:off x="449050"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18" name="TextBox 17">
            <a:extLst>
              <a:ext uri="{FF2B5EF4-FFF2-40B4-BE49-F238E27FC236}">
                <a16:creationId xmlns:a16="http://schemas.microsoft.com/office/drawing/2014/main" id="{8E55F92A-CFB6-4EA4-ACAB-188D395FDE27}"/>
              </a:ext>
            </a:extLst>
          </p:cNvPr>
          <p:cNvSpPr txBox="1"/>
          <p:nvPr/>
        </p:nvSpPr>
        <p:spPr>
          <a:xfrm>
            <a:off x="3664347"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a:cxnSpLocks/>
          </p:cNvCxnSpPr>
          <p:nvPr/>
        </p:nvCxnSpPr>
        <p:spPr>
          <a:xfrm>
            <a:off x="3276935" y="2019300"/>
            <a:ext cx="0" cy="2921668"/>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a:cxnSpLocks/>
          </p:cNvCxnSpPr>
          <p:nvPr/>
        </p:nvCxnSpPr>
        <p:spPr>
          <a:xfrm>
            <a:off x="8045450" y="2019300"/>
            <a:ext cx="0" cy="3066047"/>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100777"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8d80aef6168ac6a5">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405038942"/>
              </p:ext>
            </p:extLst>
          </p:nvPr>
        </p:nvGraphicFramePr>
        <p:xfrm>
          <a:off x="8397282" y="3005997"/>
          <a:ext cx="1278530" cy="1476000"/>
        </p:xfrm>
        <a:graphic>
          <a:graphicData uri="http://schemas.openxmlformats.org/drawingml/2006/table">
            <a:tbl>
              <a:tblPr firstRow="1" bandRow="1">
                <a:tableStyleId>{5C22544A-7EE6-4342-B048-85BDC9FD1C3A}</a:tableStyleId>
              </a:tblPr>
              <a:tblGrid>
                <a:gridCol w="639265">
                  <a:extLst>
                    <a:ext uri="{9D8B030D-6E8A-4147-A177-3AD203B41FA5}">
                      <a16:colId xmlns:a16="http://schemas.microsoft.com/office/drawing/2014/main" val="2098080960"/>
                    </a:ext>
                  </a:extLst>
                </a:gridCol>
                <a:gridCol w="639265">
                  <a:extLst>
                    <a:ext uri="{9D8B030D-6E8A-4147-A177-3AD203B41FA5}">
                      <a16:colId xmlns:a16="http://schemas.microsoft.com/office/drawing/2014/main" val="3054108530"/>
                    </a:ext>
                  </a:extLst>
                </a:gridCol>
              </a:tblGrid>
              <a:tr h="504000">
                <a:tc>
                  <a:txBody>
                    <a:bodyPr/>
                    <a:lstStyle/>
                    <a:p>
                      <a:pPr algn="ctr"/>
                      <a:r>
                        <a:rPr lang="en-GB" sz="1000" dirty="0"/>
                        <a:t>About right</a:t>
                      </a:r>
                    </a:p>
                  </a:txBody>
                  <a:tcPr marL="0" marR="0">
                    <a:solidFill>
                      <a:srgbClr val="0563C1"/>
                    </a:solidFill>
                  </a:tcPr>
                </a:tc>
                <a:tc>
                  <a:txBody>
                    <a:bodyPr/>
                    <a:lstStyle/>
                    <a:p>
                      <a:pPr algn="ctr"/>
                      <a:r>
                        <a:rPr lang="en-GB" sz="1000" dirty="0"/>
                        <a:t>Took too long</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8f3a84f1f9af9465">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467779747"/>
              </p:ext>
            </p:extLst>
          </p:nvPr>
        </p:nvGraphicFramePr>
        <p:xfrm>
          <a:off x="9999070" y="3005997"/>
          <a:ext cx="1278530" cy="1476000"/>
        </p:xfrm>
        <a:graphic>
          <a:graphicData uri="http://schemas.openxmlformats.org/drawingml/2006/table">
            <a:tbl>
              <a:tblPr firstRow="1" bandRow="1">
                <a:tableStyleId>{5C22544A-7EE6-4342-B048-85BDC9FD1C3A}</a:tableStyleId>
              </a:tblPr>
              <a:tblGrid>
                <a:gridCol w="639265">
                  <a:extLst>
                    <a:ext uri="{9D8B030D-6E8A-4147-A177-3AD203B41FA5}">
                      <a16:colId xmlns:a16="http://schemas.microsoft.com/office/drawing/2014/main" val="2098080960"/>
                    </a:ext>
                  </a:extLst>
                </a:gridCol>
                <a:gridCol w="639265">
                  <a:extLst>
                    <a:ext uri="{9D8B030D-6E8A-4147-A177-3AD203B41FA5}">
                      <a16:colId xmlns:a16="http://schemas.microsoft.com/office/drawing/2014/main" val="3054108530"/>
                    </a:ext>
                  </a:extLst>
                </a:gridCol>
              </a:tblGrid>
              <a:tr h="504000">
                <a:tc>
                  <a:txBody>
                    <a:bodyPr/>
                    <a:lstStyle/>
                    <a:p>
                      <a:pPr algn="ctr"/>
                      <a:r>
                        <a:rPr lang="en-GB" sz="1000" dirty="0"/>
                        <a:t>About right </a:t>
                      </a:r>
                    </a:p>
                  </a:txBody>
                  <a:tcPr marL="0" marR="0">
                    <a:solidFill>
                      <a:srgbClr val="0563C1"/>
                    </a:solidFill>
                  </a:tcPr>
                </a:tc>
                <a:tc>
                  <a:txBody>
                    <a:bodyPr/>
                    <a:lstStyle/>
                    <a:p>
                      <a:pPr algn="ctr"/>
                      <a:r>
                        <a:rPr lang="en-GB" sz="1000" dirty="0"/>
                        <a:t>Took too long</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22" name="D_a834290d7ca013a7_CalcTable">
            <a:extLst>
              <a:ext uri="{FF2B5EF4-FFF2-40B4-BE49-F238E27FC236}">
                <a16:creationId xmlns:a16="http://schemas.microsoft.com/office/drawing/2014/main" id="{7C331252-642A-4BA8-BC34-755B1F24512D}"/>
              </a:ext>
            </a:extLst>
          </p:cNvPr>
          <p:cNvGraphicFramePr>
            <a:graphicFrameLocks noGrp="1"/>
          </p:cNvGraphicFramePr>
          <p:nvPr>
            <p:extLst>
              <p:ext uri="{D42A27DB-BD31-4B8C-83A1-F6EECF244321}">
                <p14:modId xmlns:p14="http://schemas.microsoft.com/office/powerpoint/2010/main" val="2205829991"/>
              </p:ext>
            </p:extLst>
          </p:nvPr>
        </p:nvGraphicFramePr>
        <p:xfrm>
          <a:off x="437230" y="5832593"/>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in the last 12 months contacted NHS services when their GP practice was closed. Patients who selected ‘Don’t know / doesn’t apply’ have been excluded. National (138,720); ICS 2023 (1,119); ICS 2022 (1,007); ICS 2021 (1,050); ICS 2020 (1,063). </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3" name="D_6c15ea3187aac2e6">
            <a:extLst>
              <a:ext uri="{FF2B5EF4-FFF2-40B4-BE49-F238E27FC236}">
                <a16:creationId xmlns:a16="http://schemas.microsoft.com/office/drawing/2014/main" id="{D4FCE280-E2A7-4067-B4D1-4B2677975F1D}"/>
              </a:ext>
            </a:extLst>
          </p:cNvPr>
          <p:cNvGraphicFramePr/>
          <p:nvPr>
            <p:extLst>
              <p:ext uri="{D42A27DB-BD31-4B8C-83A1-F6EECF244321}">
                <p14:modId xmlns:p14="http://schemas.microsoft.com/office/powerpoint/2010/main" val="4251057986"/>
              </p:ext>
            </p:extLst>
          </p:nvPr>
        </p:nvGraphicFramePr>
        <p:xfrm>
          <a:off x="3628767" y="2151379"/>
          <a:ext cx="4194344" cy="264826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6" name="D_a834290d7ca013a7" hidden="1">
            <a:extLst>
              <a:ext uri="{FF2B5EF4-FFF2-40B4-BE49-F238E27FC236}">
                <a16:creationId xmlns:a16="http://schemas.microsoft.com/office/drawing/2014/main" id="{376CC592-12F4-427B-9691-B88E135EF821}"/>
              </a:ext>
            </a:extLst>
          </p:cNvPr>
          <p:cNvGraphicFramePr/>
          <p:nvPr>
            <p:extLst>
              <p:ext uri="{D42A27DB-BD31-4B8C-83A1-F6EECF244321}">
                <p14:modId xmlns:p14="http://schemas.microsoft.com/office/powerpoint/2010/main" val="1351588333"/>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8" name="Ipsos Ribbon Rules" hidden="1">
            <a:extLst>
              <a:ext uri="{FF2B5EF4-FFF2-40B4-BE49-F238E27FC236}">
                <a16:creationId xmlns:a16="http://schemas.microsoft.com/office/drawing/2014/main" id="{9B2EB530-E529-40A6-9A85-9A1066DEADCA}"/>
              </a:ext>
            </a:extLst>
          </p:cNvPr>
          <p:cNvGraphicFramePr/>
          <p:nvPr>
            <p:extLst>
              <p:ext uri="{D42A27DB-BD31-4B8C-83A1-F6EECF244321}">
                <p14:modId xmlns:p14="http://schemas.microsoft.com/office/powerpoint/2010/main" val="234288312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7" name="D_4b66881968ecd5f7">
            <a:extLst>
              <a:ext uri="{FF2B5EF4-FFF2-40B4-BE49-F238E27FC236}">
                <a16:creationId xmlns:a16="http://schemas.microsoft.com/office/drawing/2014/main" id="{D0F1B7B9-EE60-4DB7-8373-CF278C6F2F9C}"/>
              </a:ext>
            </a:extLst>
          </p:cNvPr>
          <p:cNvGraphicFramePr/>
          <p:nvPr>
            <p:extLst>
              <p:ext uri="{D42A27DB-BD31-4B8C-83A1-F6EECF244321}">
                <p14:modId xmlns:p14="http://schemas.microsoft.com/office/powerpoint/2010/main" val="154457705"/>
              </p:ext>
            </p:extLst>
          </p:nvPr>
        </p:nvGraphicFramePr>
        <p:xfrm>
          <a:off x="3936710" y="2249119"/>
          <a:ext cx="3626981" cy="2271754"/>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0" name="D_2930acdc73bd2c59">
            <a:extLst>
              <a:ext uri="{FF2B5EF4-FFF2-40B4-BE49-F238E27FC236}">
                <a16:creationId xmlns:a16="http://schemas.microsoft.com/office/drawing/2014/main" id="{36ECE57F-E163-4F69-9C74-5EE52D4553B3}"/>
              </a:ext>
            </a:extLst>
          </p:cNvPr>
          <p:cNvGraphicFramePr>
            <a:graphicFrameLocks/>
          </p:cNvGraphicFramePr>
          <p:nvPr>
            <p:extLst>
              <p:ext uri="{D42A27DB-BD31-4B8C-83A1-F6EECF244321}">
                <p14:modId xmlns:p14="http://schemas.microsoft.com/office/powerpoint/2010/main" val="3928106384"/>
              </p:ext>
            </p:extLst>
          </p:nvPr>
        </p:nvGraphicFramePr>
        <p:xfrm>
          <a:off x="55936" y="2249119"/>
          <a:ext cx="3418859" cy="3138284"/>
        </p:xfrm>
        <a:graphic>
          <a:graphicData uri="http://schemas.openxmlformats.org/drawingml/2006/chart">
            <c:chart xmlns:c="http://schemas.openxmlformats.org/drawingml/2006/chart" xmlns:r="http://schemas.openxmlformats.org/officeDocument/2006/relationships" r:id="rId7"/>
          </a:graphicData>
        </a:graphic>
      </p:graphicFrame>
      <p:sp>
        <p:nvSpPr>
          <p:cNvPr id="6" name="Title 4">
            <a:extLst>
              <a:ext uri="{FF2B5EF4-FFF2-40B4-BE49-F238E27FC236}">
                <a16:creationId xmlns:a16="http://schemas.microsoft.com/office/drawing/2014/main" id="{152299FB-B6E1-236F-EC52-4118456AF75F}"/>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Time taken to receive care or advice when GP practice is closed</a:t>
            </a:r>
            <a:endParaRPr lang="en-GB" sz="2800" dirty="0"/>
          </a:p>
        </p:txBody>
      </p:sp>
      <p:sp>
        <p:nvSpPr>
          <p:cNvPr id="7" name="TextBox 6">
            <a:extLst>
              <a:ext uri="{FF2B5EF4-FFF2-40B4-BE49-F238E27FC236}">
                <a16:creationId xmlns:a16="http://schemas.microsoft.com/office/drawing/2014/main" id="{B75271D3-B438-4502-F377-EA9A31532BDA}"/>
              </a:ext>
            </a:extLst>
          </p:cNvPr>
          <p:cNvSpPr txBox="1"/>
          <p:nvPr/>
        </p:nvSpPr>
        <p:spPr>
          <a:xfrm>
            <a:off x="324631" y="746134"/>
            <a:ext cx="11535470" cy="338554"/>
          </a:xfrm>
          <a:prstGeom prst="rect">
            <a:avLst/>
          </a:prstGeom>
          <a:noFill/>
        </p:spPr>
        <p:txBody>
          <a:bodyPr wrap="square">
            <a:spAutoFit/>
          </a:bodyPr>
          <a:lstStyle/>
          <a:p>
            <a:r>
              <a:rPr lang="en-GB" sz="1600" b="0" dirty="0"/>
              <a:t>CORNWALL AND ISLES OF SCILLY ICS</a:t>
            </a:r>
            <a:endParaRPr lang="en-GB" sz="1600" dirty="0"/>
          </a:p>
        </p:txBody>
      </p:sp>
    </p:spTree>
    <p:extLst>
      <p:ext uri="{BB962C8B-B14F-4D97-AF65-F5344CB8AC3E}">
        <p14:creationId xmlns:p14="http://schemas.microsoft.com/office/powerpoint/2010/main" val="40672932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54</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107828"/>
            <a:ext cx="12192000" cy="564958"/>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Q47. Overall, how would you describe your last experience of NHS services when you wanted to see a GP but your GP practice was closed?</a:t>
            </a:r>
            <a:endParaRPr lang="en-GB" sz="1600" dirty="0">
              <a:solidFill>
                <a:schemeClr val="bg1"/>
              </a:solidFill>
            </a:endParaRPr>
          </a:p>
        </p:txBody>
      </p:sp>
      <p:sp>
        <p:nvSpPr>
          <p:cNvPr id="17" name="TextBox 16">
            <a:extLst>
              <a:ext uri="{FF2B5EF4-FFF2-40B4-BE49-F238E27FC236}">
                <a16:creationId xmlns:a16="http://schemas.microsoft.com/office/drawing/2014/main" id="{8F189DC4-230D-446C-AF1F-BE318A2AF40F}"/>
              </a:ext>
            </a:extLst>
          </p:cNvPr>
          <p:cNvSpPr txBox="1"/>
          <p:nvPr/>
        </p:nvSpPr>
        <p:spPr>
          <a:xfrm>
            <a:off x="545473" y="1827004"/>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18" name="TextBox 17">
            <a:extLst>
              <a:ext uri="{FF2B5EF4-FFF2-40B4-BE49-F238E27FC236}">
                <a16:creationId xmlns:a16="http://schemas.microsoft.com/office/drawing/2014/main" id="{8E55F92A-CFB6-4EA4-ACAB-188D395FDE27}"/>
              </a:ext>
            </a:extLst>
          </p:cNvPr>
          <p:cNvSpPr txBox="1"/>
          <p:nvPr/>
        </p:nvSpPr>
        <p:spPr>
          <a:xfrm>
            <a:off x="3905798" y="1827004"/>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27004"/>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a:cxnSpLocks/>
          </p:cNvCxnSpPr>
          <p:nvPr/>
        </p:nvCxnSpPr>
        <p:spPr>
          <a:xfrm>
            <a:off x="3780824" y="2148859"/>
            <a:ext cx="0" cy="2921668"/>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a:cxnSpLocks/>
          </p:cNvCxnSpPr>
          <p:nvPr/>
        </p:nvCxnSpPr>
        <p:spPr>
          <a:xfrm>
            <a:off x="8045450" y="2019300"/>
            <a:ext cx="0" cy="3066047"/>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397988" y="5524721"/>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329084" y="2562845"/>
            <a:ext cx="1425822"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83768" y="2562845"/>
            <a:ext cx="1377282"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a5fde6c74a7000f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764408782"/>
              </p:ext>
            </p:extLst>
          </p:nvPr>
        </p:nvGraphicFramePr>
        <p:xfrm>
          <a:off x="8197259" y="3005997"/>
          <a:ext cx="1678576" cy="1476000"/>
        </p:xfrm>
        <a:graphic>
          <a:graphicData uri="http://schemas.openxmlformats.org/drawingml/2006/table">
            <a:tbl>
              <a:tblPr firstRow="1" bandRow="1">
                <a:tableStyleId>{5C22544A-7EE6-4342-B048-85BDC9FD1C3A}</a:tableStyleId>
              </a:tblPr>
              <a:tblGrid>
                <a:gridCol w="839288">
                  <a:extLst>
                    <a:ext uri="{9D8B030D-6E8A-4147-A177-3AD203B41FA5}">
                      <a16:colId xmlns:a16="http://schemas.microsoft.com/office/drawing/2014/main" val="2098080960"/>
                    </a:ext>
                  </a:extLst>
                </a:gridCol>
                <a:gridCol w="839288">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d8d01d66b854ccab">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647443520"/>
              </p:ext>
            </p:extLst>
          </p:nvPr>
        </p:nvGraphicFramePr>
        <p:xfrm>
          <a:off x="10256245" y="3005997"/>
          <a:ext cx="1621430" cy="1476000"/>
        </p:xfrm>
        <a:graphic>
          <a:graphicData uri="http://schemas.openxmlformats.org/drawingml/2006/table">
            <a:tbl>
              <a:tblPr firstRow="1" bandRow="1">
                <a:tableStyleId>{5C22544A-7EE6-4342-B048-85BDC9FD1C3A}</a:tableStyleId>
              </a:tblPr>
              <a:tblGrid>
                <a:gridCol w="810715">
                  <a:extLst>
                    <a:ext uri="{9D8B030D-6E8A-4147-A177-3AD203B41FA5}">
                      <a16:colId xmlns:a16="http://schemas.microsoft.com/office/drawing/2014/main" val="2098080960"/>
                    </a:ext>
                  </a:extLst>
                </a:gridCol>
                <a:gridCol w="810715">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23" name="D_6c15ea3187aac2e6">
            <a:extLst>
              <a:ext uri="{FF2B5EF4-FFF2-40B4-BE49-F238E27FC236}">
                <a16:creationId xmlns:a16="http://schemas.microsoft.com/office/drawing/2014/main" id="{E8903BE0-489D-4B3D-9578-96413BCD7939}"/>
              </a:ext>
            </a:extLst>
          </p:cNvPr>
          <p:cNvGraphicFramePr/>
          <p:nvPr>
            <p:extLst>
              <p:ext uri="{D42A27DB-BD31-4B8C-83A1-F6EECF244321}">
                <p14:modId xmlns:p14="http://schemas.microsoft.com/office/powerpoint/2010/main" val="869736416"/>
              </p:ext>
            </p:extLst>
          </p:nvPr>
        </p:nvGraphicFramePr>
        <p:xfrm>
          <a:off x="3905798" y="2278418"/>
          <a:ext cx="3905635" cy="266255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7" name="D_67bed1d666e7846d" hidden="1">
            <a:extLst>
              <a:ext uri="{FF2B5EF4-FFF2-40B4-BE49-F238E27FC236}">
                <a16:creationId xmlns:a16="http://schemas.microsoft.com/office/drawing/2014/main" id="{29C06186-6AD0-4910-B317-B02509013363}"/>
              </a:ext>
            </a:extLst>
          </p:cNvPr>
          <p:cNvGraphicFramePr/>
          <p:nvPr>
            <p:extLst>
              <p:ext uri="{D42A27DB-BD31-4B8C-83A1-F6EECF244321}">
                <p14:modId xmlns:p14="http://schemas.microsoft.com/office/powerpoint/2010/main" val="570479228"/>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9" name="Ipsos Ribbon Rules" hidden="1">
            <a:extLst>
              <a:ext uri="{FF2B5EF4-FFF2-40B4-BE49-F238E27FC236}">
                <a16:creationId xmlns:a16="http://schemas.microsoft.com/office/drawing/2014/main" id="{5742E4AB-88F8-46E2-9629-09267EA13C16}"/>
              </a:ext>
            </a:extLst>
          </p:cNvPr>
          <p:cNvGraphicFramePr/>
          <p:nvPr>
            <p:extLst>
              <p:ext uri="{D42A27DB-BD31-4B8C-83A1-F6EECF244321}">
                <p14:modId xmlns:p14="http://schemas.microsoft.com/office/powerpoint/2010/main" val="95186249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8" name="D_0d5b7d82c27a2565">
            <a:extLst>
              <a:ext uri="{FF2B5EF4-FFF2-40B4-BE49-F238E27FC236}">
                <a16:creationId xmlns:a16="http://schemas.microsoft.com/office/drawing/2014/main" id="{84F0F88A-DBC3-46B2-8021-DB8CAE5372E6}"/>
              </a:ext>
            </a:extLst>
          </p:cNvPr>
          <p:cNvGraphicFramePr/>
          <p:nvPr>
            <p:extLst>
              <p:ext uri="{D42A27DB-BD31-4B8C-83A1-F6EECF244321}">
                <p14:modId xmlns:p14="http://schemas.microsoft.com/office/powerpoint/2010/main" val="205082026"/>
              </p:ext>
            </p:extLst>
          </p:nvPr>
        </p:nvGraphicFramePr>
        <p:xfrm>
          <a:off x="4075326" y="2376158"/>
          <a:ext cx="3589714" cy="2282928"/>
        </p:xfrm>
        <a:graphic>
          <a:graphicData uri="http://schemas.openxmlformats.org/drawingml/2006/chart">
            <c:chart xmlns:c="http://schemas.openxmlformats.org/drawingml/2006/chart" xmlns:r="http://schemas.openxmlformats.org/officeDocument/2006/relationships" r:id="rId8"/>
          </a:graphicData>
        </a:graphic>
      </p:graphicFrame>
      <p:sp>
        <p:nvSpPr>
          <p:cNvPr id="26" name="Rectangle 25">
            <a:extLst>
              <a:ext uri="{FF2B5EF4-FFF2-40B4-BE49-F238E27FC236}">
                <a16:creationId xmlns:a16="http://schemas.microsoft.com/office/drawing/2014/main" id="{3C4542F1-09F1-4C31-A4D3-E07644BA1E05}"/>
              </a:ext>
            </a:extLst>
          </p:cNvPr>
          <p:cNvSpPr/>
          <p:nvPr/>
        </p:nvSpPr>
        <p:spPr>
          <a:xfrm>
            <a:off x="9664354" y="5486992"/>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%Fairly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a:t>
            </a:r>
            <a:r>
              <a:rPr lang="en-GB" sz="800" dirty="0">
                <a:solidFill>
                  <a:prstClr val="black"/>
                </a:solidFill>
                <a:latin typeface="Arial"/>
              </a:rPr>
              <a:t>Very</a:t>
            </a:r>
            <a:r>
              <a:rPr kumimoji="0" lang="en-GB" sz="800" i="0" u="none" strike="noStrike" kern="1200" cap="none" spc="0" normalizeH="0" baseline="0" noProof="0" dirty="0">
                <a:ln>
                  <a:noFill/>
                </a:ln>
                <a:solidFill>
                  <a:prstClr val="black"/>
                </a:solidFill>
                <a:effectLst/>
                <a:uLnTx/>
                <a:uFillTx/>
                <a:latin typeface="Arial"/>
                <a:ea typeface="+mn-ea"/>
                <a:cs typeface="+mn-cs"/>
              </a:rPr>
              <a:t> poor + %</a:t>
            </a:r>
            <a:r>
              <a:rPr lang="en-GB" sz="800" dirty="0">
                <a:solidFill>
                  <a:prstClr val="black"/>
                </a:solidFill>
                <a:latin typeface="Arial"/>
              </a:rPr>
              <a:t>Fairly</a:t>
            </a:r>
            <a:r>
              <a:rPr kumimoji="0" lang="en-GB" sz="800" i="0" u="none" strike="noStrike" kern="1200" cap="none" spc="0" normalizeH="0" baseline="0" noProof="0" dirty="0">
                <a:ln>
                  <a:noFill/>
                </a:ln>
                <a:solidFill>
                  <a:prstClr val="black"/>
                </a:solidFill>
                <a:effectLst/>
                <a:uLnTx/>
                <a:uFillTx/>
                <a:latin typeface="Arial"/>
                <a:ea typeface="+mn-ea"/>
                <a:cs typeface="+mn-cs"/>
              </a:rPr>
              <a:t> poor </a:t>
            </a:r>
          </a:p>
          <a:p>
            <a:pPr algn="l"/>
            <a:endParaRPr lang="en-GB" sz="800" dirty="0">
              <a:latin typeface="+mn-lt"/>
            </a:endParaRPr>
          </a:p>
        </p:txBody>
      </p:sp>
      <p:graphicFrame>
        <p:nvGraphicFramePr>
          <p:cNvPr id="24" name="D_47b3a2fc87ad3c8e">
            <a:extLst>
              <a:ext uri="{FF2B5EF4-FFF2-40B4-BE49-F238E27FC236}">
                <a16:creationId xmlns:a16="http://schemas.microsoft.com/office/drawing/2014/main" id="{8D20F90F-1C29-4B70-9A67-DDFF05BC1DC6}"/>
              </a:ext>
            </a:extLst>
          </p:cNvPr>
          <p:cNvGraphicFramePr>
            <a:graphicFrameLocks/>
          </p:cNvGraphicFramePr>
          <p:nvPr>
            <p:extLst>
              <p:ext uri="{D42A27DB-BD31-4B8C-83A1-F6EECF244321}">
                <p14:modId xmlns:p14="http://schemas.microsoft.com/office/powerpoint/2010/main" val="1168001742"/>
              </p:ext>
            </p:extLst>
          </p:nvPr>
        </p:nvGraphicFramePr>
        <p:xfrm>
          <a:off x="182350" y="2255271"/>
          <a:ext cx="3578545" cy="2977452"/>
        </p:xfrm>
        <a:graphic>
          <a:graphicData uri="http://schemas.openxmlformats.org/drawingml/2006/chart">
            <c:chart xmlns:c="http://schemas.openxmlformats.org/drawingml/2006/chart" xmlns:r="http://schemas.openxmlformats.org/officeDocument/2006/relationships" r:id="rId9"/>
          </a:graphicData>
        </a:graphic>
      </p:graphicFrame>
      <p:sp>
        <p:nvSpPr>
          <p:cNvPr id="6" name="Title 4">
            <a:extLst>
              <a:ext uri="{FF2B5EF4-FFF2-40B4-BE49-F238E27FC236}">
                <a16:creationId xmlns:a16="http://schemas.microsoft.com/office/drawing/2014/main" id="{075881C4-1596-FCA5-3E82-86D3BF3718D8}"/>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Overall experience of services when GP practice is closed</a:t>
            </a:r>
            <a:endParaRPr lang="en-GB" sz="2800" dirty="0"/>
          </a:p>
        </p:txBody>
      </p:sp>
      <p:sp>
        <p:nvSpPr>
          <p:cNvPr id="7" name="TextBox 6">
            <a:extLst>
              <a:ext uri="{FF2B5EF4-FFF2-40B4-BE49-F238E27FC236}">
                <a16:creationId xmlns:a16="http://schemas.microsoft.com/office/drawing/2014/main" id="{893D46B5-25DF-03BB-A6B1-07C36441B940}"/>
              </a:ext>
            </a:extLst>
          </p:cNvPr>
          <p:cNvSpPr txBox="1"/>
          <p:nvPr/>
        </p:nvSpPr>
        <p:spPr>
          <a:xfrm>
            <a:off x="324631" y="746134"/>
            <a:ext cx="11535470" cy="338554"/>
          </a:xfrm>
          <a:prstGeom prst="rect">
            <a:avLst/>
          </a:prstGeom>
          <a:noFill/>
        </p:spPr>
        <p:txBody>
          <a:bodyPr wrap="square">
            <a:spAutoFit/>
          </a:bodyPr>
          <a:lstStyle/>
          <a:p>
            <a:r>
              <a:rPr lang="en-GB" sz="1600" b="0" dirty="0"/>
              <a:t>CORNWALL AND ISLES OF SCILLY ICS</a:t>
            </a:r>
            <a:endParaRPr lang="en-GB" sz="1600" dirty="0"/>
          </a:p>
        </p:txBody>
      </p:sp>
      <p:graphicFrame>
        <p:nvGraphicFramePr>
          <p:cNvPr id="2" name="D_67bed1d666e7846d_CalcTable">
            <a:extLst>
              <a:ext uri="{FF2B5EF4-FFF2-40B4-BE49-F238E27FC236}">
                <a16:creationId xmlns:a16="http://schemas.microsoft.com/office/drawing/2014/main" id="{995FE80F-F81F-665C-2D16-D992651DD805}"/>
              </a:ext>
            </a:extLst>
          </p:cNvPr>
          <p:cNvGraphicFramePr>
            <a:graphicFrameLocks noGrp="1"/>
          </p:cNvGraphicFramePr>
          <p:nvPr>
            <p:extLst>
              <p:ext uri="{D42A27DB-BD31-4B8C-83A1-F6EECF244321}">
                <p14:modId xmlns:p14="http://schemas.microsoft.com/office/powerpoint/2010/main" val="1371890962"/>
              </p:ext>
            </p:extLst>
          </p:nvPr>
        </p:nvGraphicFramePr>
        <p:xfrm>
          <a:off x="545473" y="5748680"/>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in the last 12 months contacted NHS services when their GP practice was closed. Patients who selected ‘Don’t know / can’t say’ have been excluded. National (145,323); ICS 2023 (1,165); ICS 2022 (1,042); ICS 2021 (1,083); ICS 2020 (1,065). </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Tree>
    <p:extLst>
      <p:ext uri="{BB962C8B-B14F-4D97-AF65-F5344CB8AC3E}">
        <p14:creationId xmlns:p14="http://schemas.microsoft.com/office/powerpoint/2010/main" val="9145525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Statistical reliability</a:t>
            </a:r>
          </a:p>
        </p:txBody>
      </p:sp>
      <p:sp>
        <p:nvSpPr>
          <p:cNvPr id="7" name="Espace réservé du pied de page 4">
            <a:extLst>
              <a:ext uri="{FF2B5EF4-FFF2-40B4-BE49-F238E27FC236}">
                <a16:creationId xmlns:a16="http://schemas.microsoft.com/office/drawing/2014/main" id="{3C8EB45F-1D0B-4C05-9755-50EED2FD5567}"/>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988107E0-A217-4687-A2B8-EA3ADF3F3DF1}"/>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4443670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dirty="0"/>
              <a:t>Statistical reliability</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56</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49999" y="1493874"/>
            <a:ext cx="11299089" cy="4785154"/>
          </a:xfrm>
          <a:prstGeom prst="rect">
            <a:avLst/>
          </a:prstGeom>
        </p:spPr>
        <p:txBody>
          <a:bodyPr lIns="0" tIns="0" rIns="0" bIns="0" numCol="3"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buClr>
                <a:srgbClr val="597EB3"/>
              </a:buClr>
              <a:buSzPct val="150000"/>
            </a:pPr>
            <a:r>
              <a:rPr lang="en-GB" sz="1300" dirty="0"/>
              <a:t>Participants in a survey such as GPPS represent only a sample of the total population of interest – this means we cannot be certain that the results of a question are exactly the same as if everybody within that population had taken part (“true values”).  </a:t>
            </a:r>
          </a:p>
          <a:p>
            <a:pPr>
              <a:lnSpc>
                <a:spcPct val="100000"/>
              </a:lnSpc>
              <a:buClr>
                <a:srgbClr val="597EB3"/>
              </a:buClr>
              <a:buSzPct val="150000"/>
            </a:pPr>
            <a:r>
              <a:rPr lang="en-GB" sz="1300" dirty="0"/>
              <a:t>However, we can estimate the true value by considering the size of the sample on which results are based, and the number of times a particular answer is given. </a:t>
            </a:r>
          </a:p>
          <a:p>
            <a:pPr>
              <a:lnSpc>
                <a:spcPct val="100000"/>
              </a:lnSpc>
              <a:buClr>
                <a:srgbClr val="597EB3"/>
              </a:buClr>
              <a:buSzPct val="150000"/>
            </a:pPr>
            <a:r>
              <a:rPr lang="en-GB" sz="1300" dirty="0"/>
              <a:t>The confidence with which we make this estimate is usually chosen to be 95% – that is, the chances are 95 in 100 that the true value will fall within a specified range (the “95% confidence interval”).</a:t>
            </a:r>
          </a:p>
          <a:p>
            <a:pPr>
              <a:lnSpc>
                <a:spcPct val="100000"/>
              </a:lnSpc>
              <a:buClr>
                <a:srgbClr val="597EB3"/>
              </a:buClr>
              <a:buSzPct val="150000"/>
            </a:pPr>
            <a:r>
              <a:rPr lang="en-GB" sz="1300" dirty="0"/>
              <a:t>This table gives examples of what the confidence intervals look like for an ICS and PCN with an average number of responses, as well as the confidence intervals at the national level, based on weighted data. </a:t>
            </a:r>
            <a:r>
              <a:rPr lang="en-GB" sz="1300" dirty="0">
                <a:effectLst/>
              </a:rPr>
              <a:t>Confidence intervals will be wider when results are based on a smaller number of responses.</a:t>
            </a:r>
            <a:endParaRPr lang="en-GB" sz="1300" dirty="0"/>
          </a:p>
          <a:p>
            <a:pPr>
              <a:lnSpc>
                <a:spcPct val="100000"/>
              </a:lnSpc>
              <a:buClr>
                <a:srgbClr val="597EB3"/>
              </a:buClr>
              <a:buSzPct val="150000"/>
            </a:pPr>
            <a:r>
              <a:rPr lang="en-GB" sz="1400" b="1" dirty="0">
                <a:solidFill>
                  <a:srgbClr val="005EB8"/>
                </a:solidFill>
                <a:ea typeface="Roboto" panose="02000000000000000000" pitchFamily="2" charset="0"/>
              </a:rPr>
              <a:t>An example of confidence intervals </a:t>
            </a:r>
            <a:br>
              <a:rPr lang="en-GB" sz="1400" b="1" dirty="0">
                <a:solidFill>
                  <a:srgbClr val="005EB8"/>
                </a:solidFill>
                <a:ea typeface="Roboto" panose="02000000000000000000" pitchFamily="2" charset="0"/>
              </a:rPr>
            </a:br>
            <a:r>
              <a:rPr lang="en-GB" sz="1400" b="1" dirty="0">
                <a:solidFill>
                  <a:srgbClr val="005EB8"/>
                </a:solidFill>
                <a:ea typeface="Roboto" panose="02000000000000000000" pitchFamily="2" charset="0"/>
              </a:rPr>
              <a:t>(at national, ICS and PCN level) with an average number of responses.</a:t>
            </a:r>
          </a:p>
          <a:p>
            <a:pPr>
              <a:lnSpc>
                <a:spcPct val="100000"/>
              </a:lnSpc>
              <a:buClr>
                <a:srgbClr val="597EB3"/>
              </a:buClr>
              <a:buSzPct val="150000"/>
            </a:pPr>
            <a:endParaRPr lang="en-GB" sz="1400" b="1" dirty="0">
              <a:solidFill>
                <a:srgbClr val="005EB8"/>
              </a:solidFill>
              <a:ea typeface="Roboto" panose="02000000000000000000" pitchFamily="2" charset="0"/>
            </a:endParaRPr>
          </a:p>
          <a:p>
            <a:pPr>
              <a:lnSpc>
                <a:spcPct val="100000"/>
              </a:lnSpc>
              <a:buClr>
                <a:srgbClr val="597EB3"/>
              </a:buClr>
              <a:buSzPct val="150000"/>
            </a:pPr>
            <a:endParaRPr lang="en-GB" sz="1400" b="1" dirty="0">
              <a:solidFill>
                <a:srgbClr val="005EB8"/>
              </a:solidFill>
              <a:ea typeface="Roboto" panose="02000000000000000000" pitchFamily="2" charset="0"/>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gn="l"/>
            <a:r>
              <a:rPr lang="en-GB" sz="1300" kern="0" dirty="0">
                <a:ea typeface="Roboto" panose="02000000000000000000" pitchFamily="2" charset="0"/>
              </a:rPr>
              <a:t>For example, taking an ICS where 17,122 people responded and where 30% gave a particular answer, there is a 95% likelihood that the true value (which would have been obtained if the whole population had taken part in the survey) will fall within the range of +/-1.00 percentage points from that question’s result (i.e. between 29.00% and 31.00%).</a:t>
            </a:r>
          </a:p>
          <a:p>
            <a:pPr algn="l"/>
            <a:r>
              <a:rPr lang="en-GB" sz="1300" kern="0" dirty="0">
                <a:ea typeface="Roboto" panose="02000000000000000000" pitchFamily="2" charset="0"/>
              </a:rPr>
              <a:t>When results are compared between separate groups within a sample, the difference may be “real” or it may occur by chance (because not everyone in the population has taken part in the survey). </a:t>
            </a:r>
          </a:p>
          <a:p>
            <a:pPr algn="l"/>
            <a:endParaRPr lang="en-GB" sz="1300" dirty="0">
              <a:solidFill>
                <a:schemeClr val="bg1"/>
              </a:solidFill>
            </a:endParaRPr>
          </a:p>
        </p:txBody>
      </p:sp>
      <p:graphicFrame>
        <p:nvGraphicFramePr>
          <p:cNvPr id="12" name="Table 11">
            <a:extLst>
              <a:ext uri="{FF2B5EF4-FFF2-40B4-BE49-F238E27FC236}">
                <a16:creationId xmlns:a16="http://schemas.microsoft.com/office/drawing/2014/main" id="{43E78DC3-50E8-4AEC-B799-38173FC48657}"/>
              </a:ext>
            </a:extLst>
          </p:cNvPr>
          <p:cNvGraphicFramePr>
            <a:graphicFrameLocks noGrp="1"/>
          </p:cNvGraphicFramePr>
          <p:nvPr>
            <p:extLst>
              <p:ext uri="{D42A27DB-BD31-4B8C-83A1-F6EECF244321}">
                <p14:modId xmlns:p14="http://schemas.microsoft.com/office/powerpoint/2010/main" val="1218020552"/>
              </p:ext>
            </p:extLst>
          </p:nvPr>
        </p:nvGraphicFramePr>
        <p:xfrm>
          <a:off x="4333875" y="2503451"/>
          <a:ext cx="3524250" cy="2815590"/>
        </p:xfrm>
        <a:graphic>
          <a:graphicData uri="http://schemas.openxmlformats.org/drawingml/2006/table">
            <a:tbl>
              <a:tblPr firstRow="1" bandRow="1">
                <a:tableStyleId>{5940675A-B579-460E-94D1-54222C63F5DA}</a:tableStyleId>
              </a:tblPr>
              <a:tblGrid>
                <a:gridCol w="619540">
                  <a:extLst>
                    <a:ext uri="{9D8B030D-6E8A-4147-A177-3AD203B41FA5}">
                      <a16:colId xmlns:a16="http://schemas.microsoft.com/office/drawing/2014/main" val="20000"/>
                    </a:ext>
                  </a:extLst>
                </a:gridCol>
                <a:gridCol w="949569">
                  <a:extLst>
                    <a:ext uri="{9D8B030D-6E8A-4147-A177-3AD203B41FA5}">
                      <a16:colId xmlns:a16="http://schemas.microsoft.com/office/drawing/2014/main" val="20001"/>
                    </a:ext>
                  </a:extLst>
                </a:gridCol>
                <a:gridCol w="590843">
                  <a:extLst>
                    <a:ext uri="{9D8B030D-6E8A-4147-A177-3AD203B41FA5}">
                      <a16:colId xmlns:a16="http://schemas.microsoft.com/office/drawing/2014/main" val="20002"/>
                    </a:ext>
                  </a:extLst>
                </a:gridCol>
                <a:gridCol w="799655">
                  <a:extLst>
                    <a:ext uri="{9D8B030D-6E8A-4147-A177-3AD203B41FA5}">
                      <a16:colId xmlns:a16="http://schemas.microsoft.com/office/drawing/2014/main" val="20003"/>
                    </a:ext>
                  </a:extLst>
                </a:gridCol>
                <a:gridCol w="564643">
                  <a:extLst>
                    <a:ext uri="{9D8B030D-6E8A-4147-A177-3AD203B41FA5}">
                      <a16:colId xmlns:a16="http://schemas.microsoft.com/office/drawing/2014/main" val="20004"/>
                    </a:ext>
                  </a:extLst>
                </a:gridCol>
              </a:tblGrid>
              <a:tr h="360458">
                <a:tc rowSpan="3">
                  <a:txBody>
                    <a:bodyPr/>
                    <a:lstStyle/>
                    <a:p>
                      <a:pPr algn="ctr"/>
                      <a:endParaRPr lang="en-GB" sz="1100" b="1" i="0" kern="0" dirty="0">
                        <a:solidFill>
                          <a:schemeClr val="bg1"/>
                        </a:solidFill>
                        <a:latin typeface="Arial MT Std Light" pitchFamily="34" charset="0"/>
                        <a:ea typeface="Roboto" panose="02000000000000000000" pitchFamily="2" charset="0"/>
                        <a:cs typeface="+mn-cs"/>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rowSpan="3">
                  <a:txBody>
                    <a:bodyPr/>
                    <a:lstStyle/>
                    <a:p>
                      <a:pPr algn="ctr"/>
                      <a:r>
                        <a:rPr lang="en-GB" sz="1100" b="1" i="0" kern="0" dirty="0">
                          <a:solidFill>
                            <a:schemeClr val="bg1"/>
                          </a:solidFill>
                          <a:latin typeface="Arial MT Std Light" pitchFamily="34" charset="0"/>
                          <a:ea typeface="Roboto" panose="02000000000000000000" pitchFamily="2" charset="0"/>
                          <a:cs typeface="+mn-cs"/>
                        </a:rPr>
                        <a:t>Average sample size on which results are based</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gridSpan="3">
                  <a:txBody>
                    <a:bodyPr/>
                    <a:lstStyle/>
                    <a:p>
                      <a:pPr algn="ctr"/>
                      <a:r>
                        <a:rPr lang="en-GB" sz="1100" b="1" i="0" kern="0" dirty="0">
                          <a:solidFill>
                            <a:schemeClr val="bg1"/>
                          </a:solidFill>
                          <a:latin typeface="Arial MT Std Light" pitchFamily="34" charset="0"/>
                          <a:ea typeface="Roboto" panose="02000000000000000000" pitchFamily="2" charset="0"/>
                          <a:cs typeface="+mn-cs"/>
                        </a:rPr>
                        <a:t>Approximate confidence intervals for percentages at or near these levels (expressed in percentage points)</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5EB8"/>
                    </a:solidFill>
                  </a:tcPr>
                </a:tc>
                <a:tc hMerge="1">
                  <a:txBody>
                    <a:bodyPr/>
                    <a:lstStyle/>
                    <a:p>
                      <a:endParaRPr lang="en-GB" dirty="0"/>
                    </a:p>
                  </a:txBody>
                  <a:tcPr/>
                </a:tc>
                <a:tc hMerge="1">
                  <a:txBody>
                    <a:bodyPr/>
                    <a:lstStyle/>
                    <a:p>
                      <a:endParaRPr lang="en-GB" dirty="0"/>
                    </a:p>
                  </a:txBody>
                  <a:tcPr/>
                </a:tc>
                <a:extLst>
                  <a:ext uri="{0D108BD9-81ED-4DB2-BD59-A6C34878D82A}">
                    <a16:rowId xmlns:a16="http://schemas.microsoft.com/office/drawing/2014/main" val="10000"/>
                  </a:ext>
                </a:extLst>
              </a:tr>
              <a:tr h="317272">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1: </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10% or 90%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2:</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 30% or 70%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3: </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50%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extLst>
                  <a:ext uri="{0D108BD9-81ED-4DB2-BD59-A6C34878D82A}">
                    <a16:rowId xmlns:a16="http://schemas.microsoft.com/office/drawing/2014/main" val="10001"/>
                  </a:ext>
                </a:extLst>
              </a:tr>
              <a:tr h="171878">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National</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759,149</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0.10</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0.15</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0.17</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ICS</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17,122</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0.66</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1.00</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1.09</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PCN</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592</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3.23</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4.94</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5.39</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12745367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p188="http://schemas.microsoft.com/office/powerpoint/2018/8/main">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Ipsos Mori London (England) | Table furniture, Design, Office design">
            <a:extLst>
              <a:ext uri="{FF2B5EF4-FFF2-40B4-BE49-F238E27FC236}">
                <a16:creationId xmlns:a16="http://schemas.microsoft.com/office/drawing/2014/main" id="{79B2BA9C-69E9-402A-B3EB-F420DC129A2A}"/>
              </a:ext>
            </a:extLst>
          </p:cNvPr>
          <p:cNvPicPr>
            <a:picLocks noChangeAspect="1" noChangeArrowheads="1"/>
          </p:cNvPicPr>
          <p:nvPr/>
        </p:nvPicPr>
        <p:blipFill rotWithShape="1">
          <a:blip r:embed="rId3" cstate="email">
            <a:duotone>
              <a:prstClr val="black"/>
              <a:schemeClr val="accent6">
                <a:tint val="45000"/>
                <a:satMod val="400000"/>
              </a:schemeClr>
            </a:duotone>
            <a:extLst>
              <a:ext uri="{BEBA8EAE-BF5A-486C-A8C5-ECC9F3942E4B}">
                <a14:imgProps xmlns:a14="http://schemas.microsoft.com/office/drawing/2010/main">
                  <a14:imgLayer r:embed="rId4">
                    <a14:imgEffect>
                      <a14:brightnessContrast bright="-70000"/>
                    </a14:imgEffect>
                  </a14:imgLayer>
                </a14:imgProps>
              </a:ext>
              <a:ext uri="{28A0092B-C50C-407E-A947-70E740481C1C}">
                <a14:useLocalDpi xmlns:a14="http://schemas.microsoft.com/office/drawing/2010/main"/>
              </a:ext>
            </a:extLst>
          </a:blip>
          <a:srcRect/>
          <a:stretch/>
        </p:blipFill>
        <p:spPr bwMode="auto">
          <a:xfrm>
            <a:off x="-1" y="-27655"/>
            <a:ext cx="12192001" cy="6885655"/>
          </a:xfrm>
          <a:prstGeom prst="rect">
            <a:avLst/>
          </a:prstGeom>
          <a:extLst>
            <a:ext uri="{909E8E84-426E-40DD-AFC4-6F175D3DCCD1}">
              <a14:hiddenFill xmlns:a14="http://schemas.microsoft.com/office/drawing/2010/main">
                <a:solidFill>
                  <a:srgbClr val="FFFFFF"/>
                </a:solidFill>
              </a14:hiddenFill>
            </a:ext>
          </a:extLst>
        </p:spPr>
      </p:pic>
      <p:pic>
        <p:nvPicPr>
          <p:cNvPr id="6" name="Picture 5" descr="Ipsos Mori London (England) | Table furniture, Design, Office design">
            <a:extLst>
              <a:ext uri="{FF2B5EF4-FFF2-40B4-BE49-F238E27FC236}">
                <a16:creationId xmlns:a16="http://schemas.microsoft.com/office/drawing/2014/main" id="{CD3B7946-8E03-4F3A-A361-A58B214D45F3}"/>
              </a:ext>
            </a:extLst>
          </p:cNvPr>
          <p:cNvPicPr>
            <a:picLocks noChangeAspect="1" noChangeArrowheads="1"/>
          </p:cNvPicPr>
          <p:nvPr/>
        </p:nvPicPr>
        <p:blipFill rotWithShape="1">
          <a:blip r:embed="rId5" cstate="email">
            <a:extLst>
              <a:ext uri="{28A0092B-C50C-407E-A947-70E740481C1C}">
                <a14:useLocalDpi xmlns:a14="http://schemas.microsoft.com/office/drawing/2010/main"/>
              </a:ext>
            </a:extLst>
          </a:blip>
          <a:srcRect/>
          <a:stretch/>
        </p:blipFill>
        <p:spPr bwMode="auto">
          <a:xfrm>
            <a:off x="3246452" y="0"/>
            <a:ext cx="8945548" cy="6858000"/>
          </a:xfrm>
          <a:custGeom>
            <a:avLst/>
            <a:gdLst>
              <a:gd name="connsiteX0" fmla="*/ 2386273 w 8945548"/>
              <a:gd name="connsiteY0" fmla="*/ 6857625 h 6858000"/>
              <a:gd name="connsiteX1" fmla="*/ 2385897 w 8945548"/>
              <a:gd name="connsiteY1" fmla="*/ 6858000 h 6858000"/>
              <a:gd name="connsiteX2" fmla="*/ 1940529 w 8945548"/>
              <a:gd name="connsiteY2" fmla="*/ 6858000 h 6858000"/>
              <a:gd name="connsiteX3" fmla="*/ 8945547 w 8945548"/>
              <a:gd name="connsiteY3" fmla="*/ 436730 h 6858000"/>
              <a:gd name="connsiteX4" fmla="*/ 8945547 w 8945548"/>
              <a:gd name="connsiteY4" fmla="*/ 905500 h 6858000"/>
              <a:gd name="connsiteX5" fmla="*/ 8945548 w 8945548"/>
              <a:gd name="connsiteY5" fmla="*/ 905580 h 6858000"/>
              <a:gd name="connsiteX6" fmla="*/ 8945548 w 8945548"/>
              <a:gd name="connsiteY6" fmla="*/ 2084068 h 6858000"/>
              <a:gd name="connsiteX7" fmla="*/ 4112096 w 8945548"/>
              <a:gd name="connsiteY7" fmla="*/ 6856173 h 6858000"/>
              <a:gd name="connsiteX8" fmla="*/ 2386273 w 8945548"/>
              <a:gd name="connsiteY8" fmla="*/ 6857625 h 6858000"/>
              <a:gd name="connsiteX9" fmla="*/ 2402737 w 8945548"/>
              <a:gd name="connsiteY9" fmla="*/ 6841202 h 6858000"/>
              <a:gd name="connsiteX10" fmla="*/ 8945547 w 8945548"/>
              <a:gd name="connsiteY10" fmla="*/ 436730 h 6858000"/>
              <a:gd name="connsiteX11" fmla="*/ 6995012 w 8945548"/>
              <a:gd name="connsiteY11" fmla="*/ 0 h 6858000"/>
              <a:gd name="connsiteX12" fmla="*/ 8701984 w 8945548"/>
              <a:gd name="connsiteY12" fmla="*/ 0 h 6858000"/>
              <a:gd name="connsiteX13" fmla="*/ 8481025 w 8945548"/>
              <a:gd name="connsiteY13" fmla="*/ 214046 h 6858000"/>
              <a:gd name="connsiteX14" fmla="*/ 1733843 w 8945548"/>
              <a:gd name="connsiteY14" fmla="*/ 6852138 h 6858000"/>
              <a:gd name="connsiteX15" fmla="*/ 1727929 w 8945548"/>
              <a:gd name="connsiteY15" fmla="*/ 6858000 h 6858000"/>
              <a:gd name="connsiteX16" fmla="*/ 0 w 8945548"/>
              <a:gd name="connsiteY1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8945548" h="6858000">
                <a:moveTo>
                  <a:pt x="2386273" y="6857625"/>
                </a:moveTo>
                <a:lnTo>
                  <a:pt x="2385897" y="6858000"/>
                </a:lnTo>
                <a:lnTo>
                  <a:pt x="1940529" y="6858000"/>
                </a:lnTo>
                <a:close/>
                <a:moveTo>
                  <a:pt x="8945547" y="436730"/>
                </a:moveTo>
                <a:cubicBezTo>
                  <a:pt x="8944489" y="625663"/>
                  <a:pt x="8944701" y="775384"/>
                  <a:pt x="8945547" y="905500"/>
                </a:cubicBezTo>
                <a:lnTo>
                  <a:pt x="8945548" y="905580"/>
                </a:lnTo>
                <a:lnTo>
                  <a:pt x="8945548" y="2084068"/>
                </a:lnTo>
                <a:lnTo>
                  <a:pt x="4112096" y="6856173"/>
                </a:lnTo>
                <a:lnTo>
                  <a:pt x="2386273" y="6857625"/>
                </a:lnTo>
                <a:lnTo>
                  <a:pt x="2402737" y="6841202"/>
                </a:lnTo>
                <a:cubicBezTo>
                  <a:pt x="2961547" y="6285891"/>
                  <a:pt x="8945547" y="444274"/>
                  <a:pt x="8945547" y="436730"/>
                </a:cubicBezTo>
                <a:close/>
                <a:moveTo>
                  <a:pt x="6995012" y="0"/>
                </a:moveTo>
                <a:lnTo>
                  <a:pt x="8701984" y="0"/>
                </a:lnTo>
                <a:lnTo>
                  <a:pt x="8481025" y="214046"/>
                </a:lnTo>
                <a:cubicBezTo>
                  <a:pt x="6137851" y="2486875"/>
                  <a:pt x="1998213" y="6590045"/>
                  <a:pt x="1733843" y="6852138"/>
                </a:cubicBezTo>
                <a:lnTo>
                  <a:pt x="1727929" y="6858000"/>
                </a:lnTo>
                <a:lnTo>
                  <a:pt x="0" y="6858000"/>
                </a:lnTo>
                <a:close/>
              </a:path>
            </a:pathLst>
          </a:custGeom>
          <a:noFill/>
          <a:extLst>
            <a:ext uri="{909E8E84-426E-40DD-AFC4-6F175D3DCCD1}">
              <a14:hiddenFill xmlns:a14="http://schemas.microsoft.com/office/drawing/2010/main">
                <a:solidFill>
                  <a:srgbClr val="FFFFFF"/>
                </a:solidFill>
              </a14:hiddenFill>
            </a:ext>
          </a:extLst>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9135434" cy="1661993"/>
          </a:xfrm>
        </p:spPr>
        <p:txBody>
          <a:bodyPr/>
          <a:lstStyle/>
          <a:p>
            <a:r>
              <a:rPr lang="en-GB" dirty="0"/>
              <a:t>Want to know more?</a:t>
            </a:r>
          </a:p>
        </p:txBody>
      </p:sp>
      <p:sp>
        <p:nvSpPr>
          <p:cNvPr id="10" name="Espace réservé du pied de page 4">
            <a:extLst>
              <a:ext uri="{FF2B5EF4-FFF2-40B4-BE49-F238E27FC236}">
                <a16:creationId xmlns:a16="http://schemas.microsoft.com/office/drawing/2014/main" id="{3C65917E-3473-494E-A2AE-BDE63B19B9B3}"/>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2" name="Ipsos logo">
            <a:extLst>
              <a:ext uri="{FF2B5EF4-FFF2-40B4-BE49-F238E27FC236}">
                <a16:creationId xmlns:a16="http://schemas.microsoft.com/office/drawing/2014/main" id="{C1E1D415-1851-4102-802B-CAA82F9C9ADA}"/>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6463171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50000" y="283920"/>
            <a:ext cx="9608400" cy="775597"/>
          </a:xfrm>
        </p:spPr>
        <p:txBody>
          <a:bodyPr/>
          <a:lstStyle/>
          <a:p>
            <a:r>
              <a:rPr lang="en-GB" dirty="0"/>
              <a:t>Further information about the survey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58</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50000" y="1503204"/>
            <a:ext cx="11292001" cy="4671977"/>
          </a:xfrm>
          <a:prstGeom prst="rect">
            <a:avLst/>
          </a:prstGeom>
        </p:spPr>
        <p:txBody>
          <a:bodyPr lIns="0" tIns="0" rIns="0" bIns="0" numCol="3"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400" dirty="0"/>
              <a:t>The survey was sent to around </a:t>
            </a:r>
            <a:r>
              <a:rPr lang="en-GB" sz="1400" b="1" dirty="0">
                <a:solidFill>
                  <a:srgbClr val="005EB8"/>
                </a:solidFill>
                <a:ea typeface="Roboto" panose="02000000000000000000" pitchFamily="2" charset="0"/>
              </a:rPr>
              <a:t>2.6 million patients aged 16 or over </a:t>
            </a:r>
            <a:r>
              <a:rPr lang="en-GB" sz="1400" dirty="0"/>
              <a:t>registered with a GP practice in England. </a:t>
            </a:r>
          </a:p>
          <a:p>
            <a:pPr marL="285750" indent="-285750">
              <a:lnSpc>
                <a:spcPct val="100000"/>
              </a:lnSpc>
              <a:buClr>
                <a:srgbClr val="005EB8"/>
              </a:buClr>
              <a:buSzPct val="150000"/>
              <a:buFont typeface="Arial" panose="020B0604020202020204" pitchFamily="34" charset="0"/>
              <a:buChar char="•"/>
            </a:pPr>
            <a:r>
              <a:rPr lang="en-GB" sz="1400" dirty="0"/>
              <a:t>The overall response rate to the survey is </a:t>
            </a:r>
            <a:r>
              <a:rPr lang="en-GB" sz="1400" b="1" dirty="0">
                <a:solidFill>
                  <a:srgbClr val="005EB8"/>
                </a:solidFill>
                <a:ea typeface="Roboto" panose="02000000000000000000" pitchFamily="2" charset="0"/>
              </a:rPr>
              <a:t>28.6%, </a:t>
            </a:r>
            <a:r>
              <a:rPr lang="en-GB" sz="1400" dirty="0"/>
              <a:t>based on </a:t>
            </a:r>
            <a:r>
              <a:rPr lang="en-GB" sz="1400" b="1" dirty="0">
                <a:solidFill>
                  <a:srgbClr val="005EB8"/>
                </a:solidFill>
                <a:ea typeface="Roboto" panose="02000000000000000000" pitchFamily="2" charset="0"/>
              </a:rPr>
              <a:t>759,149</a:t>
            </a:r>
            <a:r>
              <a:rPr lang="en-GB" sz="1400" dirty="0"/>
              <a:t> completed surveys. </a:t>
            </a:r>
          </a:p>
          <a:p>
            <a:pPr marL="285750" indent="-285750">
              <a:lnSpc>
                <a:spcPct val="100000"/>
              </a:lnSpc>
              <a:buClr>
                <a:srgbClr val="005EB8"/>
              </a:buClr>
              <a:buSzPct val="150000"/>
              <a:buFont typeface="Arial" panose="020B0604020202020204" pitchFamily="34" charset="0"/>
              <a:buChar char="•"/>
            </a:pPr>
            <a:r>
              <a:rPr lang="en-GB" sz="1400" dirty="0"/>
              <a:t>Participants are sent a </a:t>
            </a:r>
            <a:r>
              <a:rPr lang="en-GB" sz="1400" b="1" dirty="0">
                <a:solidFill>
                  <a:srgbClr val="005EB8"/>
                </a:solidFill>
                <a:ea typeface="Roboto" panose="02000000000000000000" pitchFamily="2" charset="0"/>
              </a:rPr>
              <a:t>postal questionnaire</a:t>
            </a:r>
            <a:r>
              <a:rPr lang="en-GB" sz="1400" dirty="0">
                <a:solidFill>
                  <a:srgbClr val="005EB8"/>
                </a:solidFill>
                <a:ea typeface="Roboto" panose="02000000000000000000" pitchFamily="2" charset="0"/>
              </a:rPr>
              <a:t>, </a:t>
            </a:r>
            <a:r>
              <a:rPr lang="en-GB" sz="1400" dirty="0"/>
              <a:t>also with the option of completing the survey online or via telephone.</a:t>
            </a:r>
          </a:p>
          <a:p>
            <a:pPr marL="285750" indent="-285750">
              <a:lnSpc>
                <a:spcPct val="100000"/>
              </a:lnSpc>
              <a:buClr>
                <a:srgbClr val="005EB8"/>
              </a:buClr>
              <a:buSzPct val="150000"/>
              <a:buFont typeface="Arial" panose="020B0604020202020204" pitchFamily="34" charset="0"/>
              <a:buChar char="•"/>
            </a:pPr>
            <a:r>
              <a:rPr lang="en-GB" sz="1400" dirty="0">
                <a:effectLst/>
                <a:cs typeface="Segoe UI" panose="020B0502040204020203" pitchFamily="34" charset="0"/>
              </a:rPr>
              <a:t>The GP Patient Survey is conducted on an annual basis and has been </a:t>
            </a:r>
            <a:r>
              <a:rPr lang="en-GB" sz="1400" dirty="0">
                <a:cs typeface="Segoe UI" panose="020B0502040204020203" pitchFamily="34" charset="0"/>
              </a:rPr>
              <a:t>since</a:t>
            </a:r>
            <a:r>
              <a:rPr lang="en-GB" sz="1400" dirty="0">
                <a:effectLst/>
                <a:cs typeface="Segoe UI" panose="020B0502040204020203" pitchFamily="34" charset="0"/>
              </a:rPr>
              <a:t>  2017. </a:t>
            </a:r>
          </a:p>
          <a:p>
            <a:pPr marL="285750" indent="-285750">
              <a:lnSpc>
                <a:spcPct val="100000"/>
              </a:lnSpc>
              <a:buClr>
                <a:srgbClr val="005EB8"/>
              </a:buClr>
              <a:buSzPct val="150000"/>
              <a:buFont typeface="Arial" panose="020B0604020202020204" pitchFamily="34" charset="0"/>
              <a:buChar char="•"/>
            </a:pPr>
            <a:r>
              <a:rPr lang="en-GB" sz="1400" b="1" dirty="0">
                <a:solidFill>
                  <a:srgbClr val="005EB8"/>
                </a:solidFill>
                <a:ea typeface="Roboto" panose="02000000000000000000" pitchFamily="2" charset="0"/>
              </a:rPr>
              <a:t>Weights have been applied </a:t>
            </a:r>
            <a:r>
              <a:rPr lang="en-GB" sz="1400" dirty="0"/>
              <a:t>to adjust the data to account for potential age and gender differences between the profile of eligible patients and the patients who actually complete a questionnaire. The weighting also takes into account neighbourhood statistics, such as levels of deprivation, in order to further improve the reliability of the findings.</a:t>
            </a:r>
          </a:p>
          <a:p>
            <a:pPr marL="285750" indent="-285750">
              <a:lnSpc>
                <a:spcPct val="100000"/>
              </a:lnSpc>
              <a:buClr>
                <a:srgbClr val="005EB8"/>
              </a:buClr>
              <a:buSzPct val="150000"/>
              <a:buFont typeface="Arial" panose="020B0604020202020204" pitchFamily="34" charset="0"/>
              <a:buChar char="•"/>
            </a:pPr>
            <a:r>
              <a:rPr lang="en-GB" sz="1400" dirty="0">
                <a:cs typeface="Segoe UI" panose="020B0502040204020203" pitchFamily="34" charset="0"/>
              </a:rPr>
              <a:t>For more information about the survey please visit </a:t>
            </a:r>
            <a:r>
              <a:rPr lang="en-GB" sz="1400" dirty="0">
                <a:cs typeface="Segoe UI" panose="020B0502040204020203" pitchFamily="34" charset="0"/>
                <a:hlinkClick r:id="rId3"/>
              </a:rPr>
              <a:t>https://gp-patient.co.uk/</a:t>
            </a:r>
            <a:r>
              <a:rPr lang="en-GB" sz="1400" dirty="0">
                <a:cs typeface="Segoe UI" panose="020B0502040204020203" pitchFamily="34" charset="0"/>
              </a:rPr>
              <a:t>. </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For general FAQs about the GP Patient Survey, go to </a:t>
            </a:r>
            <a:br>
              <a:rPr lang="en-GB" sz="1400" dirty="0">
                <a:solidFill>
                  <a:srgbClr val="005EB8"/>
                </a:solidFill>
                <a:ea typeface="Roboto" panose="02000000000000000000" pitchFamily="2" charset="0"/>
              </a:rPr>
            </a:br>
            <a:r>
              <a:rPr lang="en-GB" sz="1400" dirty="0">
                <a:solidFill>
                  <a:srgbClr val="005EB8"/>
                </a:solidFill>
                <a:ea typeface="Roboto" panose="02000000000000000000" pitchFamily="2" charset="0"/>
                <a:hlinkClick r:id="rId4">
                  <a:extLst>
                    <a:ext uri="{A12FA001-AC4F-418D-AE19-62706E023703}">
                      <ahyp:hlinkClr xmlns:ahyp="http://schemas.microsoft.com/office/drawing/2018/hyperlinkcolor" val="tx"/>
                    </a:ext>
                  </a:extLst>
                </a:hlinkClick>
              </a:rPr>
              <a:t>https://gp-patient.co.uk/faq</a:t>
            </a:r>
            <a:r>
              <a:rPr lang="en-GB" sz="1400" dirty="0">
                <a:solidFill>
                  <a:srgbClr val="005EB8"/>
                </a:solidFill>
                <a:ea typeface="Roboto" panose="02000000000000000000" pitchFamily="2" charset="0"/>
              </a:rPr>
              <a:t>.</a:t>
            </a:r>
            <a:endParaRPr lang="en-GB" sz="1400" dirty="0"/>
          </a:p>
          <a:p>
            <a:pPr marL="285750" indent="-285750">
              <a:lnSpc>
                <a:spcPct val="100000"/>
              </a:lnSpc>
              <a:buClr>
                <a:srgbClr val="005EB8"/>
              </a:buClr>
              <a:buSzPct val="150000"/>
              <a:buFont typeface="Arial" panose="020B0604020202020204" pitchFamily="34" charset="0"/>
              <a:buChar char="•"/>
            </a:pPr>
            <a:r>
              <a:rPr lang="en-GB" sz="1400" dirty="0"/>
              <a:t>Further information about the methodology and technical information including questionnaire design, sampling, communication with patients and practices, data collection, data analysis, response rates and reporting can be found in the technical annex for each survey year, available here: </a:t>
            </a:r>
            <a:r>
              <a:rPr lang="en-GB" sz="1400" dirty="0">
                <a:hlinkClick r:id="rId5"/>
              </a:rPr>
              <a:t>https://gp-patient.co.uk/surveysandreports</a:t>
            </a:r>
            <a:r>
              <a:rPr lang="en-GB" sz="1400" dirty="0"/>
              <a:t>.</a:t>
            </a:r>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179388" indent="-179388">
              <a:lnSpc>
                <a:spcPct val="100000"/>
              </a:lnSpc>
              <a:buClr>
                <a:srgbClr val="597EB3"/>
              </a:buClr>
              <a:buSzPct val="150000"/>
              <a:buFont typeface="Arial" panose="020B0604020202020204" pitchFamily="34" charset="0"/>
              <a:buChar char="•"/>
            </a:pPr>
            <a:endParaRPr lang="en-GB" sz="1400" dirty="0"/>
          </a:p>
        </p:txBody>
      </p:sp>
      <p:sp>
        <p:nvSpPr>
          <p:cNvPr id="6" name="Rectangle 5">
            <a:extLst>
              <a:ext uri="{FF2B5EF4-FFF2-40B4-BE49-F238E27FC236}">
                <a16:creationId xmlns:a16="http://schemas.microsoft.com/office/drawing/2014/main" id="{DA4087C3-5B3A-4FC6-BA63-309D9C68B863}"/>
              </a:ext>
            </a:extLst>
          </p:cNvPr>
          <p:cNvSpPr/>
          <p:nvPr/>
        </p:nvSpPr>
        <p:spPr bwMode="auto">
          <a:xfrm>
            <a:off x="8202613" y="1484313"/>
            <a:ext cx="3989387" cy="453414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12" name="TextBox 11">
            <a:extLst>
              <a:ext uri="{FF2B5EF4-FFF2-40B4-BE49-F238E27FC236}">
                <a16:creationId xmlns:a16="http://schemas.microsoft.com/office/drawing/2014/main" id="{3D3F05D9-EE5D-4A0C-BE23-FC95A7D23082}"/>
              </a:ext>
            </a:extLst>
          </p:cNvPr>
          <p:cNvSpPr txBox="1"/>
          <p:nvPr/>
        </p:nvSpPr>
        <p:spPr>
          <a:xfrm>
            <a:off x="8564374" y="3188742"/>
            <a:ext cx="3184713" cy="984885"/>
          </a:xfrm>
          <a:prstGeom prst="rect">
            <a:avLst/>
          </a:prstGeom>
          <a:noFill/>
        </p:spPr>
        <p:txBody>
          <a:bodyPr wrap="square" lIns="0" tIns="0" rIns="0" bIns="0" rtlCol="0">
            <a:spAutoFit/>
          </a:bodyPr>
          <a:lstStyle/>
          <a:p>
            <a:pPr algn="l"/>
            <a:r>
              <a:rPr lang="en-GB" sz="3200" b="1" dirty="0">
                <a:solidFill>
                  <a:schemeClr val="bg1"/>
                </a:solidFill>
              </a:rPr>
              <a:t>759,149</a:t>
            </a:r>
            <a:br>
              <a:rPr lang="en-GB" b="1" dirty="0">
                <a:solidFill>
                  <a:schemeClr val="bg1"/>
                </a:solidFill>
              </a:rPr>
            </a:br>
            <a:r>
              <a:rPr lang="en-GB" sz="1600" b="1" kern="0" dirty="0">
                <a:solidFill>
                  <a:schemeClr val="bg1"/>
                </a:solidFill>
              </a:rPr>
              <a:t>Completed surveys in the 2023 publication</a:t>
            </a:r>
            <a:endParaRPr lang="en-GB" b="1" kern="0" dirty="0">
              <a:solidFill>
                <a:schemeClr val="bg1"/>
              </a:solidFill>
            </a:endParaRPr>
          </a:p>
        </p:txBody>
      </p:sp>
      <p:sp>
        <p:nvSpPr>
          <p:cNvPr id="13" name="TextBox 12">
            <a:extLst>
              <a:ext uri="{FF2B5EF4-FFF2-40B4-BE49-F238E27FC236}">
                <a16:creationId xmlns:a16="http://schemas.microsoft.com/office/drawing/2014/main" id="{7AAFBC1B-B395-495C-836D-5E89633CFCCD}"/>
              </a:ext>
            </a:extLst>
          </p:cNvPr>
          <p:cNvSpPr txBox="1"/>
          <p:nvPr/>
        </p:nvSpPr>
        <p:spPr>
          <a:xfrm>
            <a:off x="8599834" y="1773238"/>
            <a:ext cx="3149254" cy="1231106"/>
          </a:xfrm>
          <a:prstGeom prst="rect">
            <a:avLst/>
          </a:prstGeom>
          <a:noFill/>
        </p:spPr>
        <p:txBody>
          <a:bodyPr wrap="square" lIns="0" tIns="0" rIns="0" bIns="0" rtlCol="0">
            <a:spAutoFit/>
          </a:bodyPr>
          <a:lstStyle/>
          <a:p>
            <a:pPr algn="l"/>
            <a:r>
              <a:rPr lang="en-GB" sz="3200" b="1" dirty="0">
                <a:solidFill>
                  <a:schemeClr val="bg1"/>
                </a:solidFill>
              </a:rPr>
              <a:t>2.6 million</a:t>
            </a:r>
            <a:br>
              <a:rPr lang="en-GB" b="1" dirty="0">
                <a:solidFill>
                  <a:schemeClr val="bg1"/>
                </a:solidFill>
              </a:rPr>
            </a:br>
            <a:r>
              <a:rPr lang="en-GB" sz="1600" b="1" kern="0" dirty="0">
                <a:solidFill>
                  <a:schemeClr val="bg1"/>
                </a:solidFill>
              </a:rPr>
              <a:t>Surveys sent to patients aged 16 or over registered with a GP practice in England</a:t>
            </a:r>
            <a:endParaRPr lang="en-GB" b="1" kern="0" dirty="0">
              <a:solidFill>
                <a:schemeClr val="bg1"/>
              </a:solidFill>
            </a:endParaRPr>
          </a:p>
        </p:txBody>
      </p:sp>
      <p:sp>
        <p:nvSpPr>
          <p:cNvPr id="14" name="TextBox 13">
            <a:extLst>
              <a:ext uri="{FF2B5EF4-FFF2-40B4-BE49-F238E27FC236}">
                <a16:creationId xmlns:a16="http://schemas.microsoft.com/office/drawing/2014/main" id="{0FBD9538-300D-45E4-86B5-3DC9C149C776}"/>
              </a:ext>
            </a:extLst>
          </p:cNvPr>
          <p:cNvSpPr txBox="1"/>
          <p:nvPr/>
        </p:nvSpPr>
        <p:spPr>
          <a:xfrm>
            <a:off x="8564375" y="4604246"/>
            <a:ext cx="3177626" cy="738664"/>
          </a:xfrm>
          <a:prstGeom prst="rect">
            <a:avLst/>
          </a:prstGeom>
          <a:noFill/>
        </p:spPr>
        <p:txBody>
          <a:bodyPr wrap="square" lIns="0" tIns="0" rIns="0" bIns="0" rtlCol="0">
            <a:spAutoFit/>
          </a:bodyPr>
          <a:lstStyle/>
          <a:p>
            <a:pPr algn="l"/>
            <a:r>
              <a:rPr lang="en-GB" sz="3200" b="1" dirty="0">
                <a:solidFill>
                  <a:schemeClr val="bg1"/>
                </a:solidFill>
              </a:rPr>
              <a:t>28.6%</a:t>
            </a:r>
          </a:p>
          <a:p>
            <a:pPr algn="l"/>
            <a:r>
              <a:rPr lang="en-GB" sz="1600" b="1" dirty="0">
                <a:solidFill>
                  <a:schemeClr val="bg1"/>
                </a:solidFill>
              </a:rPr>
              <a:t>National response rate </a:t>
            </a:r>
          </a:p>
        </p:txBody>
      </p:sp>
    </p:spTree>
    <p:extLst>
      <p:ext uri="{BB962C8B-B14F-4D97-AF65-F5344CB8AC3E}">
        <p14:creationId xmlns:p14="http://schemas.microsoft.com/office/powerpoint/2010/main" val="30756865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p188="http://schemas.microsoft.com/office/powerpoint/2018/8/main" xmlns:ahyp="http://schemas.microsoft.com/office/drawing/2018/hyperlinkcolor" xmlns:a16="http://schemas.microsoft.com/office/drawing/2014/main">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37230" y="331429"/>
            <a:ext cx="9355644" cy="775597"/>
          </a:xfrm>
        </p:spPr>
        <p:txBody>
          <a:bodyPr/>
          <a:lstStyle/>
          <a:p>
            <a:r>
              <a:rPr lang="en-GB" dirty="0"/>
              <a:t>Where to go to do further analysis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59</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49999" y="1492707"/>
            <a:ext cx="5461851" cy="4176712"/>
          </a:xfrm>
          <a:prstGeom prst="rect">
            <a:avLst/>
          </a:prstGeom>
        </p:spPr>
        <p:txBody>
          <a:bodyPr lIns="0" tIns="0" rIns="0" bIns="0" numCol="1"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For reports which show the results broken down by ICS, PCN and Practice for all questions, go to </a:t>
            </a:r>
            <a:r>
              <a:rPr lang="en-GB" sz="1400" dirty="0">
                <a:solidFill>
                  <a:srgbClr val="005EB8"/>
                </a:solidFill>
                <a:ea typeface="Roboto" panose="02000000000000000000" pitchFamily="2" charset="0"/>
                <a:hlinkClick r:id="rId3">
                  <a:extLst>
                    <a:ext uri="{A12FA001-AC4F-418D-AE19-62706E023703}">
                      <ahyp:hlinkClr xmlns:ahyp="http://schemas.microsoft.com/office/drawing/2018/hyperlinkcolor" val="tx"/>
                    </a:ext>
                  </a:extLst>
                </a:hlinkClick>
              </a:rPr>
              <a:t>https://gp-patient.co.uk/surveysandreports</a:t>
            </a:r>
            <a:r>
              <a:rPr lang="en-GB" sz="1400" dirty="0">
                <a:solidFill>
                  <a:srgbClr val="005EB8"/>
                </a:solidFill>
                <a:ea typeface="Roboto" panose="02000000000000000000" pitchFamily="2" charset="0"/>
              </a:rPr>
              <a:t> </a:t>
            </a:r>
            <a:r>
              <a:rPr lang="en-GB" sz="1400" dirty="0">
                <a:ea typeface="Roboto" panose="02000000000000000000" pitchFamily="2" charset="0"/>
              </a:rPr>
              <a:t>- you can also see previous years’ results here.</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To look at this year’s survey data using the interactive analysis tool, go to </a:t>
            </a:r>
            <a:r>
              <a:rPr lang="en-GB" sz="1400" dirty="0">
                <a:solidFill>
                  <a:srgbClr val="005EB8"/>
                </a:solidFill>
                <a:ea typeface="Roboto" panose="02000000000000000000" pitchFamily="2" charset="0"/>
                <a:hlinkClick r:id="rId4"/>
              </a:rPr>
              <a:t>https://gp-patient.co.uk/analysistool</a:t>
            </a:r>
            <a:r>
              <a:rPr lang="en-GB" sz="1400" dirty="0">
                <a:solidFill>
                  <a:srgbClr val="005EB8"/>
                </a:solidFill>
                <a:ea typeface="Roboto" panose="02000000000000000000" pitchFamily="2" charset="0"/>
              </a:rPr>
              <a:t>. </a:t>
            </a:r>
            <a:r>
              <a:rPr lang="en-GB" sz="1400" dirty="0">
                <a:ea typeface="Roboto" panose="02000000000000000000" pitchFamily="2" charset="0"/>
              </a:rPr>
              <a:t>Data can be analysed at national, ICS, PCN, or practice level.</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The analysis tool allows users to filter on a specific participant group (e.g. by age), break down the survey results by survey question, or to create and compare results by different participant ‘subgroups’.</a:t>
            </a:r>
            <a:endParaRPr lang="en-GB" sz="1400" dirty="0">
              <a:solidFill>
                <a:srgbClr val="005EB8"/>
              </a:solidFill>
              <a:ea typeface="Roboto" panose="02000000000000000000" pitchFamily="2" charset="0"/>
            </a:endParaRP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To look at results over time, go to </a:t>
            </a:r>
            <a:r>
              <a:rPr lang="en-GB" sz="1400" dirty="0">
                <a:solidFill>
                  <a:srgbClr val="005EB8"/>
                </a:solidFill>
                <a:ea typeface="Roboto" panose="02000000000000000000" pitchFamily="2" charset="0"/>
                <a:hlinkClick r:id="rId5">
                  <a:extLst>
                    <a:ext uri="{A12FA001-AC4F-418D-AE19-62706E023703}">
                      <ahyp:hlinkClr xmlns:ahyp="http://schemas.microsoft.com/office/drawing/2018/hyperlinkcolor" val="tx"/>
                    </a:ext>
                  </a:extLst>
                </a:hlinkClick>
              </a:rPr>
              <a:t>https://gp-patient.co.uk/analysistool/trends</a:t>
            </a:r>
            <a:r>
              <a:rPr lang="en-GB" sz="1400" dirty="0">
                <a:ea typeface="Roboto" panose="02000000000000000000" pitchFamily="2" charset="0"/>
              </a:rPr>
              <a:t>.</a:t>
            </a:r>
            <a:r>
              <a:rPr lang="en-GB" sz="1400" dirty="0">
                <a:solidFill>
                  <a:srgbClr val="005EB8"/>
                </a:solidFill>
                <a:ea typeface="Roboto" panose="02000000000000000000" pitchFamily="2" charset="0"/>
              </a:rPr>
              <a:t> </a:t>
            </a:r>
          </a:p>
          <a:p>
            <a:pPr>
              <a:lnSpc>
                <a:spcPct val="100000"/>
              </a:lnSpc>
              <a:buClr>
                <a:srgbClr val="597EB3"/>
              </a:buClr>
              <a:buSzPct val="150000"/>
            </a:pPr>
            <a:endParaRPr lang="en-GB" sz="1400" dirty="0">
              <a:solidFill>
                <a:srgbClr val="005EB8"/>
              </a:solidFill>
            </a:endParaRPr>
          </a:p>
        </p:txBody>
      </p:sp>
      <p:sp>
        <p:nvSpPr>
          <p:cNvPr id="19" name="Rectangle 18">
            <a:extLst>
              <a:ext uri="{FF2B5EF4-FFF2-40B4-BE49-F238E27FC236}">
                <a16:creationId xmlns:a16="http://schemas.microsoft.com/office/drawing/2014/main" id="{29D83194-14E5-4A4B-B1F8-598BB602E382}"/>
              </a:ext>
            </a:extLst>
          </p:cNvPr>
          <p:cNvSpPr/>
          <p:nvPr/>
        </p:nvSpPr>
        <p:spPr bwMode="auto">
          <a:xfrm>
            <a:off x="8202613" y="1414219"/>
            <a:ext cx="3989387" cy="4534144"/>
          </a:xfrm>
          <a:prstGeom prst="rect">
            <a:avLst/>
          </a:prstGeom>
          <a:solidFill>
            <a:srgbClr val="005EB8"/>
          </a:solidFill>
          <a:ln w="9525" cap="flat" cmpd="sng" algn="ctr">
            <a:noFill/>
            <a:prstDash val="solid"/>
            <a:round/>
            <a:headEnd type="none" w="med" len="med"/>
            <a:tailEnd type="none" w="med" len="med"/>
          </a:ln>
          <a:effectLst/>
        </p:spPr>
        <p:txBody>
          <a:bodyPr vert="horz" wrap="square" lIns="180000" tIns="0" rIns="720000" bIns="324000" numCol="1" rtlCol="0" anchor="b" anchorCtr="0" compatLnSpc="1">
            <a:prstTxWarp prst="textNoShape">
              <a:avLst/>
            </a:prstTxWarp>
            <a:noAutofit/>
          </a:bodyPr>
          <a:lstStyle/>
          <a:p>
            <a:pPr>
              <a:spcBef>
                <a:spcPts val="1800"/>
              </a:spcBef>
            </a:pPr>
            <a:r>
              <a:rPr lang="en-GB" sz="1400" b="1" dirty="0">
                <a:solidFill>
                  <a:schemeClr val="bg1"/>
                </a:solidFill>
              </a:rPr>
              <a:t>For further information about the GP Patient Survey, please get in touch with the GPPS team at Ipsos at </a:t>
            </a:r>
            <a:r>
              <a:rPr lang="en-GB" sz="1400" b="1" dirty="0">
                <a:solidFill>
                  <a:schemeClr val="bg1"/>
                </a:solidFill>
                <a:hlinkClick r:id="rId6">
                  <a:extLst>
                    <a:ext uri="{A12FA001-AC4F-418D-AE19-62706E023703}">
                      <ahyp:hlinkClr xmlns:ahyp="http://schemas.microsoft.com/office/drawing/2018/hyperlinkcolor" val="tx"/>
                    </a:ext>
                  </a:extLst>
                </a:hlinkClick>
              </a:rPr>
              <a:t>GPPatientSurvey@ipsos.com</a:t>
            </a:r>
            <a:r>
              <a:rPr lang="en-GB" sz="1400" b="1" dirty="0">
                <a:solidFill>
                  <a:schemeClr val="bg1"/>
                </a:solidFill>
              </a:rPr>
              <a:t> </a:t>
            </a:r>
          </a:p>
          <a:p>
            <a:pPr>
              <a:spcBef>
                <a:spcPts val="1800"/>
              </a:spcBef>
            </a:pPr>
            <a:r>
              <a:rPr lang="en-GB" sz="1400" b="1" dirty="0">
                <a:solidFill>
                  <a:schemeClr val="bg1"/>
                </a:solidFill>
              </a:rPr>
              <a:t>We would be interested to hear any feedback you have on this slide pack, so we can make improvements for the next publication.</a:t>
            </a:r>
          </a:p>
        </p:txBody>
      </p:sp>
      <p:grpSp>
        <p:nvGrpSpPr>
          <p:cNvPr id="11" name="Group 10">
            <a:extLst>
              <a:ext uri="{FF2B5EF4-FFF2-40B4-BE49-F238E27FC236}">
                <a16:creationId xmlns:a16="http://schemas.microsoft.com/office/drawing/2014/main" id="{BDBFAD4A-AA57-404B-99E3-340FF0CADD73}"/>
              </a:ext>
            </a:extLst>
          </p:cNvPr>
          <p:cNvGrpSpPr/>
          <p:nvPr/>
        </p:nvGrpSpPr>
        <p:grpSpPr>
          <a:xfrm>
            <a:off x="9092735" y="1594137"/>
            <a:ext cx="1969846" cy="1692626"/>
            <a:chOff x="8935902" y="1703953"/>
            <a:chExt cx="2131111" cy="1831196"/>
          </a:xfrm>
          <a:effectLst>
            <a:glow rad="228600">
              <a:schemeClr val="accent1">
                <a:satMod val="175000"/>
                <a:alpha val="40000"/>
              </a:schemeClr>
            </a:glow>
          </a:effectLst>
        </p:grpSpPr>
        <p:pic>
          <p:nvPicPr>
            <p:cNvPr id="12" name="Picture 2" descr="2021 GP Patient Survey Results Released | Ipsos MORI">
              <a:extLst>
                <a:ext uri="{FF2B5EF4-FFF2-40B4-BE49-F238E27FC236}">
                  <a16:creationId xmlns:a16="http://schemas.microsoft.com/office/drawing/2014/main" id="{BA42B806-6819-4705-A603-0C78BB46668F}"/>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rot="552359">
              <a:off x="9837516" y="1703953"/>
              <a:ext cx="1229497" cy="1728419"/>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2" descr="Experiences of remote appointments: What does 2020 GP Patient Survey data  tell us? | Ipsos MORI">
              <a:extLst>
                <a:ext uri="{FF2B5EF4-FFF2-40B4-BE49-F238E27FC236}">
                  <a16:creationId xmlns:a16="http://schemas.microsoft.com/office/drawing/2014/main" id="{C073C028-49A4-4BEF-B8CD-AB4AF1A08625}"/>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rot="610457">
              <a:off x="8935902" y="1806730"/>
              <a:ext cx="1229098" cy="1728419"/>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42369186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4="http://schemas.microsoft.com/office/drawing/2010/main" xmlns:ahyp="http://schemas.microsoft.com/office/drawing/2018/hyperlinkcolor" xmlns:a16="http://schemas.microsoft.com/office/drawing/2014/main" xmlns:p188="http://schemas.microsoft.com/office/powerpoint/2018/8/main">
      <p:transition spd="med">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HINKCELLUNDODONOTDELETE" val="0"/>
</p:tagLst>
</file>

<file path=ppt/tags/tag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xml><?xml version="1.0" encoding="utf-8"?>
<p:tagLst xmlns:a="http://schemas.openxmlformats.org/drawingml/2006/main" xmlns:r="http://schemas.openxmlformats.org/officeDocument/2006/relationships" xmlns:p="http://schemas.openxmlformats.org/presentationml/2006/main">
  <p:tag name="THINKCELLSHAPEDONOTDELETE" val="ta1G3ygldpp7KrqE77Ne.6A"/>
</p:tagLst>
</file>

<file path=ppt/tags/tag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xml><?xml version="1.0" encoding="utf-8"?>
<p:tagLst xmlns:a="http://schemas.openxmlformats.org/drawingml/2006/main" xmlns:r="http://schemas.openxmlformats.org/officeDocument/2006/relationships" xmlns:p="http://schemas.openxmlformats.org/presentationml/2006/main">
  <p:tag name="THINKCELLSHAPEDONOTDELETE" val="ta1G3ygldpp7KrqE77Ne.6A"/>
</p:tagLst>
</file>

<file path=ppt/tags/tag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7.xml><?xml version="1.0" encoding="utf-8"?>
<p:tagLst xmlns:a="http://schemas.openxmlformats.org/drawingml/2006/main" xmlns:r="http://schemas.openxmlformats.org/officeDocument/2006/relationships" xmlns:p="http://schemas.openxmlformats.org/presentationml/2006/main">
  <p:tag name="THINKCELLSHAPEDONOTDELETE" val="tS736x1reOPPsKzs3HbzffA"/>
</p:tagLst>
</file>

<file path=ppt/tags/tag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9.xml><?xml version="1.0" encoding="utf-8"?>
<p:tagLst xmlns:a="http://schemas.openxmlformats.org/drawingml/2006/main" xmlns:r="http://schemas.openxmlformats.org/officeDocument/2006/relationships" xmlns:p="http://schemas.openxmlformats.org/presentationml/2006/main">
  <p:tag name="THINKCELLSHAPEDONOTDELETE" val="tpujqcHVlVTZYOruMkoQoog"/>
</p:tagLst>
</file>

<file path=ppt/theme/theme1.xml><?xml version="1.0" encoding="utf-8"?>
<a:theme xmlns:a="http://schemas.openxmlformats.org/drawingml/2006/main" name="IPSOS - Classical Template - 16x9">
  <a:themeElements>
    <a:clrScheme name="ipsos_glob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E8E8E8"/>
        </a:solidFill>
        <a:ln>
          <a:noFill/>
        </a:ln>
      </a:spPr>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defPPr algn="l">
          <a:lnSpc>
            <a:spcPct val="110000"/>
          </a:lnSpc>
          <a:defRPr sz="2400" dirty="0" err="1" smtClean="0">
            <a:solidFill>
              <a:schemeClr val="tx1"/>
            </a:solidFill>
          </a:defRPr>
        </a:defPPr>
      </a:lstStyle>
      <a:style>
        <a:lnRef idx="2">
          <a:schemeClr val="accent1">
            <a:shade val="50000"/>
          </a:schemeClr>
        </a:lnRef>
        <a:fillRef idx="1">
          <a:schemeClr val="accent1"/>
        </a:fillRef>
        <a:effectRef idx="0">
          <a:schemeClr val="accent1"/>
        </a:effectRef>
        <a:fontRef idx="minor">
          <a:schemeClr val="lt1"/>
        </a:fontRef>
      </a:style>
    </a:spDef>
    <a:lnDef>
      <a:spPr>
        <a:ln w="9525">
          <a:solidFill>
            <a:schemeClr val="bg1">
              <a:lumMod val="65000"/>
            </a:schemeClr>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0" tIns="0" rIns="0" bIns="0" rtlCol="0">
        <a:spAutoFit/>
      </a:bodyPr>
      <a:lstStyle>
        <a:defPPr algn="l">
          <a:spcBef>
            <a:spcPts val="400"/>
          </a:spcBef>
          <a:spcAft>
            <a:spcPts val="400"/>
          </a:spcAft>
          <a:defRPr sz="2400" dirty="0" err="1" smtClean="0"/>
        </a:defPPr>
      </a:lstStyle>
    </a:txDef>
  </a:objectDefaults>
  <a:extraClrSchemeLst/>
  <a:extLst>
    <a:ext uri="{05A4C25C-085E-4340-85A3-A5531E510DB2}">
      <thm15:themeFamily xmlns:thm15="http://schemas.microsoft.com/office/thememl/2012/main" name="Presentation7" id="{68EB617C-C7DF-46E7-9138-BAC1F429244F}" vid="{51CCB7A3-2861-453E-AC13-BF78A7F34D65}"/>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hème Office">
  <a:themeElements>
    <a:clrScheme name="ipsos_glob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5.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6.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7.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8.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9.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0.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1.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3.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4.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5.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6.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cccaf3ac-2de9-44d4-aa31-54302fceb5f7" xsi:nil="true"/>
    <lcf76f155ced4ddcb4097134ff3c332f xmlns="5e82934c-e6a3-49ae-aee5-601394c28065">
      <Terms xmlns="http://schemas.microsoft.com/office/infopath/2007/PartnerControls"/>
    </lcf76f155ced4ddcb4097134ff3c332f>
    <Review_x0020_Date xmlns="5e82934c-e6a3-49ae-aee5-601394c28065"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88216B067D49FB488B41B4BE46AE1405" ma:contentTypeVersion="29" ma:contentTypeDescription="Create a new document." ma:contentTypeScope="" ma:versionID="854759b208001e7ace87cb3e296f8480">
  <xsd:schema xmlns:xsd="http://www.w3.org/2001/XMLSchema" xmlns:xs="http://www.w3.org/2001/XMLSchema" xmlns:p="http://schemas.microsoft.com/office/2006/metadata/properties" xmlns:ns2="18373be2-795d-43ed-b075-9ea706dd5b26" xmlns:ns3="5e82934c-e6a3-49ae-aee5-601394c28065" xmlns:ns4="cccaf3ac-2de9-44d4-aa31-54302fceb5f7" targetNamespace="http://schemas.microsoft.com/office/2006/metadata/properties" ma:root="true" ma:fieldsID="b5bce8a5c8c7dbfeb56c426fc73dc97c" ns2:_="" ns3:_="" ns4:_="">
    <xsd:import namespace="18373be2-795d-43ed-b075-9ea706dd5b26"/>
    <xsd:import namespace="5e82934c-e6a3-49ae-aee5-601394c28065"/>
    <xsd:import namespace="cccaf3ac-2de9-44d4-aa31-54302fceb5f7"/>
    <xsd:element name="properties">
      <xsd:complexType>
        <xsd:sequence>
          <xsd:element name="documentManagement">
            <xsd:complexType>
              <xsd:all>
                <xsd:element ref="ns2:SharedWithUsers" minOccurs="0"/>
                <xsd:element ref="ns3:MediaServiceAutoKeyPoints" minOccurs="0"/>
                <xsd:element ref="ns3:MediaServiceKeyPoints" minOccurs="0"/>
                <xsd:element ref="ns3:MediaServiceDateTaken" minOccurs="0"/>
                <xsd:element ref="ns3:MediaServiceAutoTags" minOccurs="0"/>
                <xsd:element ref="ns3:MediaServiceOCR" minOccurs="0"/>
                <xsd:element ref="ns3:MediaServiceGenerationTime" minOccurs="0"/>
                <xsd:element ref="ns3:MediaServiceEventHashCode" minOccurs="0"/>
                <xsd:element ref="ns3:MediaLengthInSeconds" minOccurs="0"/>
                <xsd:element ref="ns3:Review_x0020_Date" minOccurs="0"/>
                <xsd:element ref="ns3:MediaServiceLocation" minOccurs="0"/>
                <xsd:element ref="ns3:lcf76f155ced4ddcb4097134ff3c332f" minOccurs="0"/>
                <xsd:element ref="ns4: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8373be2-795d-43ed-b075-9ea706dd5b26"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5e82934c-e6a3-49ae-aee5-601394c28065" elementFormDefault="qualified">
    <xsd:import namespace="http://schemas.microsoft.com/office/2006/documentManagement/types"/>
    <xsd:import namespace="http://schemas.microsoft.com/office/infopath/2007/PartnerControls"/>
    <xsd:element name="MediaServiceAutoKeyPoints" ma:index="9" nillable="true" ma:displayName="MediaServiceAutoKeyPoints" ma:hidden="true" ma:internalName="MediaServiceAutoKeyPoints" ma:readOnly="true">
      <xsd:simpleType>
        <xsd:restriction base="dms:Note"/>
      </xsd:simpleType>
    </xsd:element>
    <xsd:element name="MediaServiceKeyPoints" ma:index="10" nillable="true" ma:displayName="KeyPoints" ma:internalName="MediaServiceKeyPoints" ma:readOnly="true">
      <xsd:simpleType>
        <xsd:restriction base="dms:Note">
          <xsd:maxLength value="255"/>
        </xsd:restriction>
      </xsd:simpleType>
    </xsd:element>
    <xsd:element name="MediaServiceDateTaken" ma:index="11" nillable="true" ma:displayName="MediaServiceDateTaken" ma:hidden="true" ma:internalName="MediaServiceDateTaken" ma:readOnly="true">
      <xsd:simpleType>
        <xsd:restriction base="dms:Text"/>
      </xsd:simpleType>
    </xsd:element>
    <xsd:element name="MediaServiceAutoTags" ma:index="12" nillable="true" ma:displayName="Tags" ma:internalName="MediaServiceAutoTags"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LengthInSeconds" ma:index="16" nillable="true" ma:displayName="MediaLengthInSeconds" ma:hidden="true" ma:internalName="MediaLengthInSeconds" ma:readOnly="true">
      <xsd:simpleType>
        <xsd:restriction base="dms:Unknown"/>
      </xsd:simpleType>
    </xsd:element>
    <xsd:element name="Review_x0020_Date" ma:index="17" nillable="true" ma:displayName="Review date" ma:indexed="true" ma:internalName="Review_x0020_Date">
      <xsd:simpleType>
        <xsd:restriction base="dms:Text"/>
      </xsd:simpleType>
    </xsd:element>
    <xsd:element name="MediaServiceLocation" ma:index="18" nillable="true" ma:displayName="Location" ma:internalName="MediaServiceLocation" ma:readOnly="true">
      <xsd:simpleType>
        <xsd:restriction base="dms:Text"/>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443b0bdb-28a8-4814-9fb9-624c17c095fc"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cccaf3ac-2de9-44d4-aa31-54302fceb5f7" elementFormDefault="qualified">
    <xsd:import namespace="http://schemas.microsoft.com/office/2006/documentManagement/types"/>
    <xsd:import namespace="http://schemas.microsoft.com/office/infopath/2007/PartnerControls"/>
    <xsd:element name="TaxCatchAll" ma:index="21" nillable="true" ma:displayName="Taxonomy Catch All Column" ma:hidden="true" ma:list="{1dfd61aa-f1bb-422b-ba48-68343f7c84c9}" ma:internalName="TaxCatchAll" ma:showField="CatchAllData" ma:web="51bfcd92-eb3e-40f4-8778-2bbfb88a890b">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676A31D0-D410-459F-8B3A-5041DA332E84}">
  <ds:schemaRefs>
    <ds:schemaRef ds:uri="http://schemas.microsoft.com/sharepoint/v3/contenttype/forms"/>
  </ds:schemaRefs>
</ds:datastoreItem>
</file>

<file path=customXml/itemProps2.xml><?xml version="1.0" encoding="utf-8"?>
<ds:datastoreItem xmlns:ds="http://schemas.openxmlformats.org/officeDocument/2006/customXml" ds:itemID="{C7752AC9-3141-4DBE-9E93-91151A710F39}">
  <ds:schemaRefs>
    <ds:schemaRef ds:uri="http://www.w3.org/XML/1998/namespace"/>
    <ds:schemaRef ds:uri="http://schemas.microsoft.com/office/infopath/2007/PartnerControls"/>
    <ds:schemaRef ds:uri="18373be2-795d-43ed-b075-9ea706dd5b26"/>
    <ds:schemaRef ds:uri="http://schemas.microsoft.com/office/2006/metadata/properties"/>
    <ds:schemaRef ds:uri="http://schemas.microsoft.com/office/2006/documentManagement/types"/>
    <ds:schemaRef ds:uri="http://purl.org/dc/terms/"/>
    <ds:schemaRef ds:uri="http://purl.org/dc/dcmitype/"/>
    <ds:schemaRef ds:uri="5e82934c-e6a3-49ae-aee5-601394c28065"/>
    <ds:schemaRef ds:uri="cccaf3ac-2de9-44d4-aa31-54302fceb5f7"/>
    <ds:schemaRef ds:uri="http://schemas.openxmlformats.org/package/2006/metadata/core-properties"/>
    <ds:schemaRef ds:uri="http://purl.org/dc/elements/1.1/"/>
  </ds:schemaRefs>
</ds:datastoreItem>
</file>

<file path=customXml/itemProps3.xml><?xml version="1.0" encoding="utf-8"?>
<ds:datastoreItem xmlns:ds="http://schemas.openxmlformats.org/officeDocument/2006/customXml" ds:itemID="{68DB1685-A370-4CBD-8281-53E215D825E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8373be2-795d-43ed-b075-9ea706dd5b26"/>
    <ds:schemaRef ds:uri="5e82934c-e6a3-49ae-aee5-601394c28065"/>
    <ds:schemaRef ds:uri="cccaf3ac-2de9-44d4-aa31-54302fceb5f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19643</TotalTime>
  <Words>10349</Words>
  <Application>Microsoft Office PowerPoint</Application>
  <PresentationFormat>Widescreen</PresentationFormat>
  <Paragraphs>1711</Paragraphs>
  <Slides>59</Slides>
  <Notes>57</Notes>
  <HiddenSlides>0</HiddenSlides>
  <MMClips>0</MMClips>
  <ScaleCrop>false</ScaleCrop>
  <HeadingPairs>
    <vt:vector size="8" baseType="variant">
      <vt:variant>
        <vt:lpstr>Fonts Used</vt:lpstr>
      </vt:variant>
      <vt:variant>
        <vt:i4>6</vt:i4>
      </vt:variant>
      <vt:variant>
        <vt:lpstr>Theme</vt:lpstr>
      </vt:variant>
      <vt:variant>
        <vt:i4>1</vt:i4>
      </vt:variant>
      <vt:variant>
        <vt:lpstr>Embedded OLE Servers</vt:lpstr>
      </vt:variant>
      <vt:variant>
        <vt:i4>1</vt:i4>
      </vt:variant>
      <vt:variant>
        <vt:lpstr>Slide Titles</vt:lpstr>
      </vt:variant>
      <vt:variant>
        <vt:i4>59</vt:i4>
      </vt:variant>
    </vt:vector>
  </HeadingPairs>
  <TitlesOfParts>
    <vt:vector size="67" baseType="lpstr">
      <vt:lpstr>Arial</vt:lpstr>
      <vt:lpstr>Arial Black</vt:lpstr>
      <vt:lpstr>Arial MT Std Light</vt:lpstr>
      <vt:lpstr>HelveticaNeueLT Std Lt Cn</vt:lpstr>
      <vt:lpstr>Segoe UI</vt:lpstr>
      <vt:lpstr>Wingdings</vt:lpstr>
      <vt:lpstr>IPSOS - Classical Template - 16x9</vt:lpstr>
      <vt:lpstr>Diapositive think-cell</vt:lpstr>
      <vt:lpstr>PowerPoint Presentation</vt:lpstr>
      <vt:lpstr>Contents</vt:lpstr>
      <vt:lpstr>Background, introduction and guidance</vt:lpstr>
      <vt:lpstr>Introduction</vt:lpstr>
      <vt:lpstr>Background information about the survey </vt:lpstr>
      <vt:lpstr>How to use this data for improvement</vt:lpstr>
      <vt:lpstr>Interpreting the results</vt:lpstr>
      <vt:lpstr>Overall experience of GP practice</vt:lpstr>
      <vt:lpstr>Overall experience of GP practice</vt:lpstr>
      <vt:lpstr>Overall experience: how the ICS results vary within the region</vt:lpstr>
      <vt:lpstr>Overall experience: how the results vary by PCN within the ICS</vt:lpstr>
      <vt:lpstr>Local GP Services</vt:lpstr>
      <vt:lpstr>Ease of getting through to GP practice on the phone</vt:lpstr>
      <vt:lpstr>Ease of getting through to GP practice on the phone: how the results vary by PCN within the ICS</vt:lpstr>
      <vt:lpstr>Helpfulness of receptionists at GP practice</vt:lpstr>
      <vt:lpstr>Helpfulness of receptionists at GP Practice: how the results vary by PCN within the ICS</vt:lpstr>
      <vt:lpstr>Use of online services</vt:lpstr>
      <vt:lpstr>Online service use</vt:lpstr>
      <vt:lpstr>Ease of use of practice website</vt:lpstr>
      <vt:lpstr>Ease of use of practice website: how the results vary by PCN within the ICS</vt:lpstr>
      <vt:lpstr>Making an appointment</vt:lpstr>
      <vt:lpstr>Choice of appointment</vt:lpstr>
      <vt:lpstr>Choice of appointment: how the results vary by PCN within the ICS</vt:lpstr>
      <vt:lpstr>Satisfaction with appointment offered</vt:lpstr>
      <vt:lpstr>Satisfaction with appointment offered: how the results vary by PCN within the ICS</vt:lpstr>
      <vt:lpstr>What patients do when they did not get an appointment</vt:lpstr>
      <vt:lpstr>Overall experience of making an appointment</vt:lpstr>
      <vt:lpstr>Overall experience of making an appointment: how the results vary by PCN within the ICS</vt:lpstr>
      <vt:lpstr>Type of appointment</vt:lpstr>
      <vt:lpstr>Given a time for appointment</vt:lpstr>
      <vt:lpstr>Given a time for appointment: how the results vary by PCN within the ICS</vt:lpstr>
      <vt:lpstr>Satisfaction with general practice appointment times</vt:lpstr>
      <vt:lpstr>Satisfaction with appointment times</vt:lpstr>
      <vt:lpstr>Satisfaction with appointment times: how the results vary by PCN within the ICS</vt:lpstr>
      <vt:lpstr>Perceptions of care at patients’ last appointment</vt:lpstr>
      <vt:lpstr>Given enough time by healthcare professional at last appointment</vt:lpstr>
      <vt:lpstr>Listened to by healthcare professional at last appointment</vt:lpstr>
      <vt:lpstr>Treated with care and concern by healthcare professional at last appointment</vt:lpstr>
      <vt:lpstr>Mental health needs recognised or understood by healthcare professional at last appointment</vt:lpstr>
      <vt:lpstr>Involved in decisions about care and treatment at last appointment</vt:lpstr>
      <vt:lpstr>Confidence and trust in healthcare professional at last appointment</vt:lpstr>
      <vt:lpstr>Needs met at last appointment</vt:lpstr>
      <vt:lpstr>Care and concern</vt:lpstr>
      <vt:lpstr>Care and concern – in detail </vt:lpstr>
      <vt:lpstr>Q27. Last time you had a general practice appointment, how good was the healthcare professional at treating you with care and concern?  % Good1 (total)</vt:lpstr>
      <vt:lpstr>Q27. Last time you had a general practice appointment, how good was the healthcare professional at treating you with care and concern?  % Good1 (total)</vt:lpstr>
      <vt:lpstr>Q27. Last time you had a general practice appointment, how good was the healthcare professional at treating you with care and concern?  % Good1 (total)</vt:lpstr>
      <vt:lpstr>Managing health conditions</vt:lpstr>
      <vt:lpstr>Support with managing long-term conditions, disabilities, or illnesses</vt:lpstr>
      <vt:lpstr>PowerPoint Presentation</vt:lpstr>
      <vt:lpstr>Services when GP practice is closed</vt:lpstr>
      <vt:lpstr>Use of services when GP practice is closed</vt:lpstr>
      <vt:lpstr>Time taken to receive care or advice when GP practice is closed</vt:lpstr>
      <vt:lpstr>Overall experience of services when GP practice is closed</vt:lpstr>
      <vt:lpstr>Statistical reliability</vt:lpstr>
      <vt:lpstr>Statistical reliability</vt:lpstr>
      <vt:lpstr>Want to know more?</vt:lpstr>
      <vt:lpstr>Further information about the survey </vt:lpstr>
      <vt:lpstr>Where to go to do further analysis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NARRATIVE TEMPLATE</dc:title>
  <dc:creator>Garry Levett</dc:creator>
  <cp:lastModifiedBy>Hayley Lepps</cp:lastModifiedBy>
  <cp:revision>822</cp:revision>
  <dcterms:created xsi:type="dcterms:W3CDTF">2020-01-09T15:19:38Z</dcterms:created>
  <dcterms:modified xsi:type="dcterms:W3CDTF">2023-07-11T21:37:35Z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0x01010095766294F5EC314CA03C1934D68C2E3E</vt:lpwstr>
  </property>
  <property fmtid="{D5CDD505-2E9C-101B-9397-08002B2CF9AE}" pid="3" name="MediaServiceImageTags">
    <vt:lpwstr/>
  </property>
</Properties>
</file>