
<file path=[Content_Types].xml><?xml version="1.0" encoding="utf-8"?>
<Types xmlns="http://schemas.openxmlformats.org/package/2006/content-types">
  <Default Extension="bin" ContentType="application/vnd.ms-office.vbaProject"/>
  <Default Extension="emf" ContentType="image/x-emf"/>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300" autoAdjust="0"/>
    <p:restoredTop sz="95182" autoAdjust="0"/>
  </p:normalViewPr>
  <p:slideViewPr>
    <p:cSldViewPr>
      <p:cViewPr varScale="1">
        <p:scale>
          <a:sx n="110" d="100"/>
          <a:sy n="110" d="100"/>
        </p:scale>
        <p:origin x="1746" y="102"/>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61" Type="http://schemas.openxmlformats.org/officeDocument/2006/relationships/commentAuthors" Target="commentAuthor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3.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5.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3" Type="http://schemas.openxmlformats.org/officeDocument/2006/relationships/package" Target="../embeddings/Microsoft_Excel_Worksheet88.xlsx"/><Relationship Id="rId2" Type="http://schemas.microsoft.com/office/2011/relationships/chartColorStyle" Target="colors1.xml"/><Relationship Id="rId1" Type="http://schemas.microsoft.com/office/2011/relationships/chartStyle" Target="style1.xml"/></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2.xml"/><Relationship Id="rId1" Type="http://schemas.microsoft.com/office/2011/relationships/chartStyle" Target="style2.xml"/></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1.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09.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1.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42</c:v>
                </c:pt>
                <c:pt idx="1">
                  <c:v>36</c:v>
                </c:pt>
                <c:pt idx="2">
                  <c:v>12</c:v>
                </c:pt>
                <c:pt idx="3">
                  <c:v>6</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8E-4BB0-92DB-0D1CF41E0AD8}"/>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79</c:v>
                </c:pt>
                <c:pt idx="1">
                  <c:v>78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9</c:v>
                </c:pt>
                <c:pt idx="1">
                  <c:v>10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18808960"/>
        <c:axId val="118810496"/>
      </c:lineChart>
      <c:catAx>
        <c:axId val="11880896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18810496"/>
        <c:crosses val="autoZero"/>
        <c:auto val="1"/>
        <c:lblAlgn val="ctr"/>
        <c:lblOffset val="100"/>
        <c:noMultiLvlLbl val="0"/>
      </c:catAx>
      <c:valAx>
        <c:axId val="11881049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1880896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NECHELLS, SALTLEY &amp; ALUM ROCK PCN</c:v>
                </c:pt>
                <c:pt idx="1">
                  <c:v>WASHWOOD HEATH PCN</c:v>
                </c:pt>
                <c:pt idx="2">
                  <c:v>MMP CENTRAL AND NORTH PCN</c:v>
                </c:pt>
                <c:pt idx="3">
                  <c:v>BIRMINGHAM EAST CENTRAL PCN</c:v>
                </c:pt>
                <c:pt idx="4">
                  <c:v>SOLIHULL HEALTHCARE PARTNERSHIP PCN</c:v>
                </c:pt>
                <c:pt idx="5">
                  <c:v>SMALL HEATH PCN</c:v>
                </c:pt>
                <c:pt idx="6">
                  <c:v>GPS HEALTHCARE PCN</c:v>
                </c:pt>
                <c:pt idx="7">
                  <c:v>EDGBASTON PCN</c:v>
                </c:pt>
                <c:pt idx="8">
                  <c:v>WEST BIRMINGHAM PCN</c:v>
                </c:pt>
                <c:pt idx="9">
                  <c:v>SHARD END AND KITTS GREEN PCN</c:v>
                </c:pt>
                <c:pt idx="10">
                  <c:v>NORTH SOLIHULL PCN</c:v>
                </c:pt>
                <c:pt idx="11">
                  <c:v>SMARTCARE CENTRAL PCN</c:v>
                </c:pt>
                <c:pt idx="12">
                  <c:v>COMMUNITY CARE HALL GREEN PCN</c:v>
                </c:pt>
                <c:pt idx="13">
                  <c:v>BALSALL HEATH, SPARKHILL &amp; MOSELEY PCN</c:v>
                </c:pt>
                <c:pt idx="14">
                  <c:v>MOSELEY, BILLESLEY &amp; YARDLEY WOOD PCN</c:v>
                </c:pt>
                <c:pt idx="15">
                  <c:v>ICS</c:v>
                </c:pt>
                <c:pt idx="16">
                  <c:v>BORDESLEY EAST PCN</c:v>
                </c:pt>
                <c:pt idx="17">
                  <c:v>SUTTON GROUP PRACTICE PCN</c:v>
                </c:pt>
                <c:pt idx="18">
                  <c:v>GOSK PCN</c:v>
                </c:pt>
                <c:pt idx="19">
                  <c:v>NORTH BIRMINGHAM PCN</c:v>
                </c:pt>
                <c:pt idx="20">
                  <c:v>WEOLEY AND RUBERY PCN</c:v>
                </c:pt>
                <c:pt idx="21">
                  <c:v>SOUTH BIRMINGHAM ALLIANCE PCN</c:v>
                </c:pt>
                <c:pt idx="22">
                  <c:v>KINGSTANDING, ERDINGTON &amp; NECHELLS PCN</c:v>
                </c:pt>
                <c:pt idx="23">
                  <c:v>ALLIANCE OF SUTTON PRACTICES PCN</c:v>
                </c:pt>
                <c:pt idx="24">
                  <c:v>SMARTCARE KINGS HEATH PCN</c:v>
                </c:pt>
                <c:pt idx="25">
                  <c:v>SOLIHULL RURAL PCN</c:v>
                </c:pt>
                <c:pt idx="26">
                  <c:v>HARBORNE PCN</c:v>
                </c:pt>
                <c:pt idx="27">
                  <c:v>QUINTON AND HARBORNE PCN</c:v>
                </c:pt>
                <c:pt idx="28">
                  <c:v>SOLIHULL SOUTH CENTRAL PCN</c:v>
                </c:pt>
                <c:pt idx="29">
                  <c:v>BOURNVILLE AND NORTHFIELD PCN</c:v>
                </c:pt>
                <c:pt idx="30">
                  <c:v>PERSHORE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31"/>
                <c:pt idx="0">
                  <c:v>NECHELLS, SALTLEY &amp; ALUM ROCK PCN</c:v>
                </c:pt>
                <c:pt idx="1">
                  <c:v>WASHWOOD HEATH PCN</c:v>
                </c:pt>
                <c:pt idx="2">
                  <c:v>MMP CENTRAL AND NORTH PCN</c:v>
                </c:pt>
                <c:pt idx="3">
                  <c:v>BIRMINGHAM EAST CENTRAL PCN</c:v>
                </c:pt>
                <c:pt idx="4">
                  <c:v>SOLIHULL HEALTHCARE PARTNERSHIP PCN</c:v>
                </c:pt>
                <c:pt idx="5">
                  <c:v>SMALL HEATH PCN</c:v>
                </c:pt>
                <c:pt idx="6">
                  <c:v>GPS HEALTHCARE PCN</c:v>
                </c:pt>
                <c:pt idx="7">
                  <c:v>EDGBASTON PCN</c:v>
                </c:pt>
                <c:pt idx="8">
                  <c:v>WEST BIRMINGHAM PCN</c:v>
                </c:pt>
                <c:pt idx="9">
                  <c:v>SHARD END AND KITTS GREEN PCN</c:v>
                </c:pt>
                <c:pt idx="10">
                  <c:v>NORTH SOLIHULL PCN</c:v>
                </c:pt>
                <c:pt idx="11">
                  <c:v>SMARTCARE CENTRAL PCN</c:v>
                </c:pt>
                <c:pt idx="12">
                  <c:v>COMMUNITY CARE HALL GREEN PCN</c:v>
                </c:pt>
                <c:pt idx="13">
                  <c:v>BALSALL HEATH, SPARKHILL &amp; MOSELEY PCN</c:v>
                </c:pt>
                <c:pt idx="14">
                  <c:v>MOSELEY, BILLESLEY &amp; YARDLEY WOOD PCN</c:v>
                </c:pt>
                <c:pt idx="15">
                  <c:v>ICS</c:v>
                </c:pt>
                <c:pt idx="16">
                  <c:v>BORDESLEY EAST PCN</c:v>
                </c:pt>
                <c:pt idx="17">
                  <c:v>SUTTON GROUP PRACTICE PCN</c:v>
                </c:pt>
                <c:pt idx="18">
                  <c:v>GOSK PCN</c:v>
                </c:pt>
                <c:pt idx="19">
                  <c:v>NORTH BIRMINGHAM PCN</c:v>
                </c:pt>
                <c:pt idx="20">
                  <c:v>WEOLEY AND RUBERY PCN</c:v>
                </c:pt>
                <c:pt idx="21">
                  <c:v>SOUTH BIRMINGHAM ALLIANCE PCN</c:v>
                </c:pt>
                <c:pt idx="22">
                  <c:v>KINGSTANDING, ERDINGTON &amp; NECHELLS PCN</c:v>
                </c:pt>
                <c:pt idx="23">
                  <c:v>ALLIANCE OF SUTTON PRACTICES PCN</c:v>
                </c:pt>
                <c:pt idx="24">
                  <c:v>SMARTCARE KINGS HEATH PCN</c:v>
                </c:pt>
                <c:pt idx="25">
                  <c:v>SOLIHULL RURAL PCN</c:v>
                </c:pt>
                <c:pt idx="26">
                  <c:v>HARBORNE PCN</c:v>
                </c:pt>
                <c:pt idx="27">
                  <c:v>QUINTON AND HARBORNE PCN</c:v>
                </c:pt>
                <c:pt idx="28">
                  <c:v>SOLIHULL SOUTH CENTRAL PCN</c:v>
                </c:pt>
                <c:pt idx="29">
                  <c:v>BOURNVILLE AND NORTHFIELD PCN</c:v>
                </c:pt>
                <c:pt idx="30">
                  <c:v>PERSHORE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NECHELLS, SALTLEY &amp; ALUM ROCK PCN</c:v>
                </c:pt>
                <c:pt idx="1">
                  <c:v>WASHWOOD HEATH PCN</c:v>
                </c:pt>
                <c:pt idx="2">
                  <c:v>MMP CENTRAL AND NORTH PCN</c:v>
                </c:pt>
                <c:pt idx="3">
                  <c:v>BIRMINGHAM EAST CENTRAL PCN</c:v>
                </c:pt>
                <c:pt idx="4">
                  <c:v>SOLIHULL HEALTHCARE PARTNERSHIP PCN</c:v>
                </c:pt>
                <c:pt idx="5">
                  <c:v>SMALL HEATH PCN</c:v>
                </c:pt>
                <c:pt idx="6">
                  <c:v>GPS HEALTHCARE PCN</c:v>
                </c:pt>
                <c:pt idx="7">
                  <c:v>EDGBASTON PCN</c:v>
                </c:pt>
                <c:pt idx="8">
                  <c:v>WEST BIRMINGHAM PCN</c:v>
                </c:pt>
                <c:pt idx="9">
                  <c:v>SHARD END AND KITTS GREEN PCN</c:v>
                </c:pt>
                <c:pt idx="10">
                  <c:v>NORTH SOLIHULL PCN</c:v>
                </c:pt>
                <c:pt idx="11">
                  <c:v>SMARTCARE CENTRAL PCN</c:v>
                </c:pt>
                <c:pt idx="12">
                  <c:v>COMMUNITY CARE HALL GREEN PCN</c:v>
                </c:pt>
                <c:pt idx="13">
                  <c:v>BALSALL HEATH, SPARKHILL &amp; MOSELEY PCN</c:v>
                </c:pt>
                <c:pt idx="14">
                  <c:v>MOSELEY, BILLESLEY &amp; YARDLEY WOOD PCN</c:v>
                </c:pt>
                <c:pt idx="15">
                  <c:v>ICS</c:v>
                </c:pt>
                <c:pt idx="16">
                  <c:v>BORDESLEY EAST PCN</c:v>
                </c:pt>
                <c:pt idx="17">
                  <c:v>SUTTON GROUP PRACTICE PCN</c:v>
                </c:pt>
                <c:pt idx="18">
                  <c:v>GOSK PCN</c:v>
                </c:pt>
                <c:pt idx="19">
                  <c:v>NORTH BIRMINGHAM PCN</c:v>
                </c:pt>
                <c:pt idx="20">
                  <c:v>WEOLEY AND RUBERY PCN</c:v>
                </c:pt>
                <c:pt idx="21">
                  <c:v>SOUTH BIRMINGHAM ALLIANCE PCN</c:v>
                </c:pt>
                <c:pt idx="22">
                  <c:v>KINGSTANDING, ERDINGTON &amp; NECHELLS PCN</c:v>
                </c:pt>
                <c:pt idx="23">
                  <c:v>ALLIANCE OF SUTTON PRACTICES PCN</c:v>
                </c:pt>
                <c:pt idx="24">
                  <c:v>SMARTCARE KINGS HEATH PCN</c:v>
                </c:pt>
                <c:pt idx="25">
                  <c:v>SOLIHULL RURAL PCN</c:v>
                </c:pt>
                <c:pt idx="26">
                  <c:v>HARBORNE PCN</c:v>
                </c:pt>
                <c:pt idx="27">
                  <c:v>QUINTON AND HARBORNE PCN</c:v>
                </c:pt>
                <c:pt idx="28">
                  <c:v>SOLIHULL SOUTH CENTRAL PCN</c:v>
                </c:pt>
                <c:pt idx="29">
                  <c:v>BOURNVILLE AND NORTHFIELD PCN</c:v>
                </c:pt>
                <c:pt idx="30">
                  <c:v>PERSHORE PCN</c:v>
                </c:pt>
              </c:strCache>
            </c:strRef>
          </c:cat>
          <c:val>
            <c:numRef>
              <c:f>Sheet1!$F$2:$F$45</c:f>
              <c:numCache>
                <c:formatCode>General</c:formatCode>
                <c:ptCount val="44"/>
                <c:pt idx="0">
                  <c:v>0.65</c:v>
                </c:pt>
                <c:pt idx="1">
                  <c:v>0.67</c:v>
                </c:pt>
                <c:pt idx="2">
                  <c:v>0.69</c:v>
                </c:pt>
                <c:pt idx="3">
                  <c:v>0.71</c:v>
                </c:pt>
                <c:pt idx="4">
                  <c:v>0.72</c:v>
                </c:pt>
                <c:pt idx="5">
                  <c:v>0.73</c:v>
                </c:pt>
                <c:pt idx="6">
                  <c:v>0.73</c:v>
                </c:pt>
                <c:pt idx="7">
                  <c:v>0.74</c:v>
                </c:pt>
                <c:pt idx="8">
                  <c:v>0.74</c:v>
                </c:pt>
                <c:pt idx="9">
                  <c:v>0.74</c:v>
                </c:pt>
                <c:pt idx="10">
                  <c:v>0.75</c:v>
                </c:pt>
                <c:pt idx="11">
                  <c:v>0.76</c:v>
                </c:pt>
                <c:pt idx="12">
                  <c:v>0.76</c:v>
                </c:pt>
                <c:pt idx="13">
                  <c:v>0.76</c:v>
                </c:pt>
                <c:pt idx="14">
                  <c:v>0.76</c:v>
                </c:pt>
                <c:pt idx="15">
                  <c:v>0.78</c:v>
                </c:pt>
                <c:pt idx="16">
                  <c:v>0.78</c:v>
                </c:pt>
                <c:pt idx="17">
                  <c:v>0.8</c:v>
                </c:pt>
                <c:pt idx="18">
                  <c:v>0.81</c:v>
                </c:pt>
                <c:pt idx="19">
                  <c:v>0.82</c:v>
                </c:pt>
                <c:pt idx="20">
                  <c:v>0.82</c:v>
                </c:pt>
                <c:pt idx="21">
                  <c:v>0.83</c:v>
                </c:pt>
                <c:pt idx="22">
                  <c:v>0.83</c:v>
                </c:pt>
                <c:pt idx="23">
                  <c:v>0.84</c:v>
                </c:pt>
                <c:pt idx="24">
                  <c:v>0.87</c:v>
                </c:pt>
                <c:pt idx="25">
                  <c:v>0.88</c:v>
                </c:pt>
                <c:pt idx="26">
                  <c:v>0.88</c:v>
                </c:pt>
                <c:pt idx="27">
                  <c:v>0.88</c:v>
                </c:pt>
                <c:pt idx="28">
                  <c:v>0.89</c:v>
                </c:pt>
                <c:pt idx="29">
                  <c:v>0.9</c:v>
                </c:pt>
                <c:pt idx="30">
                  <c:v>0.9</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31"/>
                <c:pt idx="0">
                  <c:v>NECHELLS, SALTLEY &amp; ALUM ROCK PCN</c:v>
                </c:pt>
                <c:pt idx="1">
                  <c:v>WASHWOOD HEATH PCN</c:v>
                </c:pt>
                <c:pt idx="2">
                  <c:v>MMP CENTRAL AND NORTH PCN</c:v>
                </c:pt>
                <c:pt idx="3">
                  <c:v>BIRMINGHAM EAST CENTRAL PCN</c:v>
                </c:pt>
                <c:pt idx="4">
                  <c:v>SOLIHULL HEALTHCARE PARTNERSHIP PCN</c:v>
                </c:pt>
                <c:pt idx="5">
                  <c:v>SMALL HEATH PCN</c:v>
                </c:pt>
                <c:pt idx="6">
                  <c:v>GPS HEALTHCARE PCN</c:v>
                </c:pt>
                <c:pt idx="7">
                  <c:v>EDGBASTON PCN</c:v>
                </c:pt>
                <c:pt idx="8">
                  <c:v>WEST BIRMINGHAM PCN</c:v>
                </c:pt>
                <c:pt idx="9">
                  <c:v>SHARD END AND KITTS GREEN PCN</c:v>
                </c:pt>
                <c:pt idx="10">
                  <c:v>NORTH SOLIHULL PCN</c:v>
                </c:pt>
                <c:pt idx="11">
                  <c:v>SMARTCARE CENTRAL PCN</c:v>
                </c:pt>
                <c:pt idx="12">
                  <c:v>COMMUNITY CARE HALL GREEN PCN</c:v>
                </c:pt>
                <c:pt idx="13">
                  <c:v>BALSALL HEATH, SPARKHILL &amp; MOSELEY PCN</c:v>
                </c:pt>
                <c:pt idx="14">
                  <c:v>MOSELEY, BILLESLEY &amp; YARDLEY WOOD PCN</c:v>
                </c:pt>
                <c:pt idx="15">
                  <c:v>ICS</c:v>
                </c:pt>
                <c:pt idx="16">
                  <c:v>BORDESLEY EAST PCN</c:v>
                </c:pt>
                <c:pt idx="17">
                  <c:v>SUTTON GROUP PRACTICE PCN</c:v>
                </c:pt>
                <c:pt idx="18">
                  <c:v>GOSK PCN</c:v>
                </c:pt>
                <c:pt idx="19">
                  <c:v>NORTH BIRMINGHAM PCN</c:v>
                </c:pt>
                <c:pt idx="20">
                  <c:v>WEOLEY AND RUBERY PCN</c:v>
                </c:pt>
                <c:pt idx="21">
                  <c:v>SOUTH BIRMINGHAM ALLIANCE PCN</c:v>
                </c:pt>
                <c:pt idx="22">
                  <c:v>KINGSTANDING, ERDINGTON &amp; NECHELLS PCN</c:v>
                </c:pt>
                <c:pt idx="23">
                  <c:v>ALLIANCE OF SUTTON PRACTICES PCN</c:v>
                </c:pt>
                <c:pt idx="24">
                  <c:v>SMARTCARE KINGS HEATH PCN</c:v>
                </c:pt>
                <c:pt idx="25">
                  <c:v>SOLIHULL RURAL PCN</c:v>
                </c:pt>
                <c:pt idx="26">
                  <c:v>HARBORNE PCN</c:v>
                </c:pt>
                <c:pt idx="27">
                  <c:v>QUINTON AND HARBORNE PCN</c:v>
                </c:pt>
                <c:pt idx="28">
                  <c:v>SOLIHULL SOUTH CENTRAL PCN</c:v>
                </c:pt>
                <c:pt idx="29">
                  <c:v>BOURNVILLE AND NORTHFIELD PCN</c:v>
                </c:pt>
                <c:pt idx="30">
                  <c:v>PERSHORE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31"/>
                <c:pt idx="0">
                  <c:v>NECHELLS, SALTLEY &amp; ALUM ROCK PCN</c:v>
                </c:pt>
                <c:pt idx="1">
                  <c:v>WASHWOOD HEATH PCN</c:v>
                </c:pt>
                <c:pt idx="2">
                  <c:v>MMP CENTRAL AND NORTH PCN</c:v>
                </c:pt>
                <c:pt idx="3">
                  <c:v>BIRMINGHAM EAST CENTRAL PCN</c:v>
                </c:pt>
                <c:pt idx="4">
                  <c:v>SOLIHULL HEALTHCARE PARTNERSHIP PCN</c:v>
                </c:pt>
                <c:pt idx="5">
                  <c:v>SMALL HEATH PCN</c:v>
                </c:pt>
                <c:pt idx="6">
                  <c:v>GPS HEALTHCARE PCN</c:v>
                </c:pt>
                <c:pt idx="7">
                  <c:v>EDGBASTON PCN</c:v>
                </c:pt>
                <c:pt idx="8">
                  <c:v>WEST BIRMINGHAM PCN</c:v>
                </c:pt>
                <c:pt idx="9">
                  <c:v>SHARD END AND KITTS GREEN PCN</c:v>
                </c:pt>
                <c:pt idx="10">
                  <c:v>NORTH SOLIHULL PCN</c:v>
                </c:pt>
                <c:pt idx="11">
                  <c:v>SMARTCARE CENTRAL PCN</c:v>
                </c:pt>
                <c:pt idx="12">
                  <c:v>COMMUNITY CARE HALL GREEN PCN</c:v>
                </c:pt>
                <c:pt idx="13">
                  <c:v>BALSALL HEATH, SPARKHILL &amp; MOSELEY PCN</c:v>
                </c:pt>
                <c:pt idx="14">
                  <c:v>MOSELEY, BILLESLEY &amp; YARDLEY WOOD PCN</c:v>
                </c:pt>
                <c:pt idx="15">
                  <c:v>ICS</c:v>
                </c:pt>
                <c:pt idx="16">
                  <c:v>BORDESLEY EAST PCN</c:v>
                </c:pt>
                <c:pt idx="17">
                  <c:v>SUTTON GROUP PRACTICE PCN</c:v>
                </c:pt>
                <c:pt idx="18">
                  <c:v>GOSK PCN</c:v>
                </c:pt>
                <c:pt idx="19">
                  <c:v>NORTH BIRMINGHAM PCN</c:v>
                </c:pt>
                <c:pt idx="20">
                  <c:v>WEOLEY AND RUBERY PCN</c:v>
                </c:pt>
                <c:pt idx="21">
                  <c:v>SOUTH BIRMINGHAM ALLIANCE PCN</c:v>
                </c:pt>
                <c:pt idx="22">
                  <c:v>KINGSTANDING, ERDINGTON &amp; NECHELLS PCN</c:v>
                </c:pt>
                <c:pt idx="23">
                  <c:v>ALLIANCE OF SUTTON PRACTICES PCN</c:v>
                </c:pt>
                <c:pt idx="24">
                  <c:v>SMARTCARE KINGS HEATH PCN</c:v>
                </c:pt>
                <c:pt idx="25">
                  <c:v>SOLIHULL RURAL PCN</c:v>
                </c:pt>
                <c:pt idx="26">
                  <c:v>HARBORNE PCN</c:v>
                </c:pt>
                <c:pt idx="27">
                  <c:v>QUINTON AND HARBORNE PCN</c:v>
                </c:pt>
                <c:pt idx="28">
                  <c:v>SOLIHULL SOUTH CENTRAL PCN</c:v>
                </c:pt>
                <c:pt idx="29">
                  <c:v>BOURNVILLE AND NORTHFIELD PCN</c:v>
                </c:pt>
                <c:pt idx="30">
                  <c:v>PERSHORE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121795328"/>
        <c:axId val="12179353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NECHELLS, SALTLEY &amp; ALUM ROCK PCN</c:v>
                </c:pt>
                <c:pt idx="1">
                  <c:v>WASHWOOD HEATH PCN</c:v>
                </c:pt>
                <c:pt idx="2">
                  <c:v>MMP CENTRAL AND NORTH PCN</c:v>
                </c:pt>
                <c:pt idx="3">
                  <c:v>BIRMINGHAM EAST CENTRAL PCN</c:v>
                </c:pt>
                <c:pt idx="4">
                  <c:v>SOLIHULL HEALTHCARE PARTNERSHIP PCN</c:v>
                </c:pt>
                <c:pt idx="5">
                  <c:v>SMALL HEATH PCN</c:v>
                </c:pt>
                <c:pt idx="6">
                  <c:v>GPS HEALTHCARE PCN</c:v>
                </c:pt>
                <c:pt idx="7">
                  <c:v>EDGBASTON PCN</c:v>
                </c:pt>
                <c:pt idx="8">
                  <c:v>WEST BIRMINGHAM PCN</c:v>
                </c:pt>
                <c:pt idx="9">
                  <c:v>SHARD END AND KITTS GREEN PCN</c:v>
                </c:pt>
                <c:pt idx="10">
                  <c:v>NORTH SOLIHULL PCN</c:v>
                </c:pt>
                <c:pt idx="11">
                  <c:v>SMARTCARE CENTRAL PCN</c:v>
                </c:pt>
                <c:pt idx="12">
                  <c:v>COMMUNITY CARE HALL GREEN PCN</c:v>
                </c:pt>
                <c:pt idx="13">
                  <c:v>BALSALL HEATH, SPARKHILL &amp; MOSELEY PCN</c:v>
                </c:pt>
                <c:pt idx="14">
                  <c:v>MOSELEY, BILLESLEY &amp; YARDLEY WOOD PCN</c:v>
                </c:pt>
                <c:pt idx="15">
                  <c:v>ICS</c:v>
                </c:pt>
                <c:pt idx="16">
                  <c:v>BORDESLEY EAST PCN</c:v>
                </c:pt>
                <c:pt idx="17">
                  <c:v>SUTTON GROUP PRACTICE PCN</c:v>
                </c:pt>
                <c:pt idx="18">
                  <c:v>GOSK PCN</c:v>
                </c:pt>
                <c:pt idx="19">
                  <c:v>NORTH BIRMINGHAM PCN</c:v>
                </c:pt>
                <c:pt idx="20">
                  <c:v>WEOLEY AND RUBERY PCN</c:v>
                </c:pt>
                <c:pt idx="21">
                  <c:v>SOUTH BIRMINGHAM ALLIANCE PCN</c:v>
                </c:pt>
                <c:pt idx="22">
                  <c:v>KINGSTANDING, ERDINGTON &amp; NECHELLS PCN</c:v>
                </c:pt>
                <c:pt idx="23">
                  <c:v>ALLIANCE OF SUTTON PRACTICES PCN</c:v>
                </c:pt>
                <c:pt idx="24">
                  <c:v>SMARTCARE KINGS HEATH PCN</c:v>
                </c:pt>
                <c:pt idx="25">
                  <c:v>SOLIHULL RURAL PCN</c:v>
                </c:pt>
                <c:pt idx="26">
                  <c:v>HARBORNE PCN</c:v>
                </c:pt>
                <c:pt idx="27">
                  <c:v>QUINTON AND HARBORNE PCN</c:v>
                </c:pt>
                <c:pt idx="28">
                  <c:v>SOLIHULL SOUTH CENTRAL PCN</c:v>
                </c:pt>
                <c:pt idx="29">
                  <c:v>BOURNVILLE AND NORTHFIELD PCN</c:v>
                </c:pt>
                <c:pt idx="30">
                  <c:v>PERSHORE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A205-4086-8582-29BAD4A4738C}"/>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05-4086-8582-29BAD4A4738C}"/>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A205-4086-8582-29BAD4A4738C}"/>
              </c:ext>
            </c:extLst>
          </c:dPt>
          <c:cat>
            <c:strRef>
              <c:f>Sheet1!$A$2:$A$45</c:f>
              <c:strCache>
                <c:ptCount val="31"/>
                <c:pt idx="0">
                  <c:v>NECHELLS, SALTLEY &amp; ALUM ROCK PCN</c:v>
                </c:pt>
                <c:pt idx="1">
                  <c:v>WASHWOOD HEATH PCN</c:v>
                </c:pt>
                <c:pt idx="2">
                  <c:v>MMP CENTRAL AND NORTH PCN</c:v>
                </c:pt>
                <c:pt idx="3">
                  <c:v>BIRMINGHAM EAST CENTRAL PCN</c:v>
                </c:pt>
                <c:pt idx="4">
                  <c:v>SOLIHULL HEALTHCARE PARTNERSHIP PCN</c:v>
                </c:pt>
                <c:pt idx="5">
                  <c:v>SMALL HEATH PCN</c:v>
                </c:pt>
                <c:pt idx="6">
                  <c:v>GPS HEALTHCARE PCN</c:v>
                </c:pt>
                <c:pt idx="7">
                  <c:v>EDGBASTON PCN</c:v>
                </c:pt>
                <c:pt idx="8">
                  <c:v>WEST BIRMINGHAM PCN</c:v>
                </c:pt>
                <c:pt idx="9">
                  <c:v>SHARD END AND KITTS GREEN PCN</c:v>
                </c:pt>
                <c:pt idx="10">
                  <c:v>NORTH SOLIHULL PCN</c:v>
                </c:pt>
                <c:pt idx="11">
                  <c:v>SMARTCARE CENTRAL PCN</c:v>
                </c:pt>
                <c:pt idx="12">
                  <c:v>COMMUNITY CARE HALL GREEN PCN</c:v>
                </c:pt>
                <c:pt idx="13">
                  <c:v>BALSALL HEATH, SPARKHILL &amp; MOSELEY PCN</c:v>
                </c:pt>
                <c:pt idx="14">
                  <c:v>MOSELEY, BILLESLEY &amp; YARDLEY WOOD PCN</c:v>
                </c:pt>
                <c:pt idx="15">
                  <c:v>ICS</c:v>
                </c:pt>
                <c:pt idx="16">
                  <c:v>BORDESLEY EAST PCN</c:v>
                </c:pt>
                <c:pt idx="17">
                  <c:v>SUTTON GROUP PRACTICE PCN</c:v>
                </c:pt>
                <c:pt idx="18">
                  <c:v>GOSK PCN</c:v>
                </c:pt>
                <c:pt idx="19">
                  <c:v>NORTH BIRMINGHAM PCN</c:v>
                </c:pt>
                <c:pt idx="20">
                  <c:v>WEOLEY AND RUBERY PCN</c:v>
                </c:pt>
                <c:pt idx="21">
                  <c:v>SOUTH BIRMINGHAM ALLIANCE PCN</c:v>
                </c:pt>
                <c:pt idx="22">
                  <c:v>KINGSTANDING, ERDINGTON &amp; NECHELLS PCN</c:v>
                </c:pt>
                <c:pt idx="23">
                  <c:v>ALLIANCE OF SUTTON PRACTICES PCN</c:v>
                </c:pt>
                <c:pt idx="24">
                  <c:v>SMARTCARE KINGS HEATH PCN</c:v>
                </c:pt>
                <c:pt idx="25">
                  <c:v>SOLIHULL RURAL PCN</c:v>
                </c:pt>
                <c:pt idx="26">
                  <c:v>HARBORNE PCN</c:v>
                </c:pt>
                <c:pt idx="27">
                  <c:v>QUINTON AND HARBORNE PCN</c:v>
                </c:pt>
                <c:pt idx="28">
                  <c:v>SOLIHULL SOUTH CENTRAL PCN</c:v>
                </c:pt>
                <c:pt idx="29">
                  <c:v>BOURNVILLE AND NORTHFIELD PCN</c:v>
                </c:pt>
                <c:pt idx="30">
                  <c:v>PERSHORE PCN</c:v>
                </c:pt>
              </c:strCache>
            </c:strRef>
          </c:cat>
          <c:val>
            <c:numRef>
              <c:f>Sheet1!$C$2:$C$45</c:f>
              <c:numCache>
                <c:formatCode>0%</c:formatCode>
                <c:ptCount val="44"/>
                <c:pt idx="0">
                  <c:v>0.65</c:v>
                </c:pt>
                <c:pt idx="1">
                  <c:v>0.67</c:v>
                </c:pt>
                <c:pt idx="2">
                  <c:v>0.69</c:v>
                </c:pt>
                <c:pt idx="3">
                  <c:v>0.71</c:v>
                </c:pt>
                <c:pt idx="4">
                  <c:v>0.72</c:v>
                </c:pt>
                <c:pt idx="5">
                  <c:v>0.73</c:v>
                </c:pt>
                <c:pt idx="6">
                  <c:v>0.73</c:v>
                </c:pt>
                <c:pt idx="7">
                  <c:v>0.74</c:v>
                </c:pt>
                <c:pt idx="8">
                  <c:v>0.74</c:v>
                </c:pt>
                <c:pt idx="9">
                  <c:v>0.74</c:v>
                </c:pt>
                <c:pt idx="10">
                  <c:v>0.75</c:v>
                </c:pt>
                <c:pt idx="11">
                  <c:v>0.76</c:v>
                </c:pt>
                <c:pt idx="12">
                  <c:v>0.76</c:v>
                </c:pt>
                <c:pt idx="13">
                  <c:v>0.76</c:v>
                </c:pt>
                <c:pt idx="14">
                  <c:v>0.76</c:v>
                </c:pt>
                <c:pt idx="15">
                  <c:v>-10</c:v>
                </c:pt>
                <c:pt idx="16">
                  <c:v>0.78</c:v>
                </c:pt>
                <c:pt idx="17">
                  <c:v>0.8</c:v>
                </c:pt>
                <c:pt idx="18">
                  <c:v>0.81</c:v>
                </c:pt>
                <c:pt idx="19">
                  <c:v>0.82</c:v>
                </c:pt>
                <c:pt idx="20">
                  <c:v>0.82</c:v>
                </c:pt>
                <c:pt idx="21">
                  <c:v>0.83</c:v>
                </c:pt>
                <c:pt idx="22">
                  <c:v>0.83</c:v>
                </c:pt>
                <c:pt idx="23">
                  <c:v>0.84</c:v>
                </c:pt>
                <c:pt idx="24">
                  <c:v>0.87</c:v>
                </c:pt>
                <c:pt idx="25">
                  <c:v>0.88</c:v>
                </c:pt>
                <c:pt idx="26">
                  <c:v>0.88</c:v>
                </c:pt>
                <c:pt idx="27">
                  <c:v>0.88</c:v>
                </c:pt>
                <c:pt idx="28">
                  <c:v>0.89</c:v>
                </c:pt>
                <c:pt idx="29">
                  <c:v>0.9</c:v>
                </c:pt>
                <c:pt idx="30">
                  <c:v>0.9</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0.78</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121777152"/>
        <c:axId val="121792000"/>
      </c:lineChart>
      <c:catAx>
        <c:axId val="12177715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1792000"/>
        <c:crosses val="autoZero"/>
        <c:auto val="1"/>
        <c:lblAlgn val="ctr"/>
        <c:lblOffset val="100"/>
        <c:noMultiLvlLbl val="0"/>
      </c:catAx>
      <c:valAx>
        <c:axId val="12179200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777152"/>
        <c:crosses val="autoZero"/>
        <c:crossBetween val="between"/>
      </c:valAx>
      <c:valAx>
        <c:axId val="121793536"/>
        <c:scaling>
          <c:orientation val="minMax"/>
          <c:max val="1"/>
          <c:min val="0"/>
        </c:scaling>
        <c:delete val="0"/>
        <c:axPos val="r"/>
        <c:numFmt formatCode="0%" sourceLinked="1"/>
        <c:majorTickMark val="none"/>
        <c:minorTickMark val="none"/>
        <c:tickLblPos val="none"/>
        <c:spPr>
          <a:ln>
            <a:noFill/>
          </a:ln>
        </c:spPr>
        <c:crossAx val="121795328"/>
        <c:crosses val="max"/>
        <c:crossBetween val="between"/>
      </c:valAx>
      <c:catAx>
        <c:axId val="121795328"/>
        <c:scaling>
          <c:orientation val="minMax"/>
        </c:scaling>
        <c:delete val="1"/>
        <c:axPos val="b"/>
        <c:numFmt formatCode="General" sourceLinked="1"/>
        <c:majorTickMark val="out"/>
        <c:minorTickMark val="none"/>
        <c:tickLblPos val="nextTo"/>
        <c:crossAx val="12179353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17</c:v>
                </c:pt>
                <c:pt idx="1">
                  <c:v>40</c:v>
                </c:pt>
                <c:pt idx="2">
                  <c:v>24</c:v>
                </c:pt>
                <c:pt idx="3">
                  <c:v>19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90CC-40DF-94EB-52455776B055}"/>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23</c:v>
                </c:pt>
                <c:pt idx="1">
                  <c:v>77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58</c:v>
                </c:pt>
                <c:pt idx="1">
                  <c:v>57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42</c:v>
                </c:pt>
                <c:pt idx="1">
                  <c:v>43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497728"/>
        <c:axId val="125499264"/>
      </c:lineChart>
      <c:catAx>
        <c:axId val="12549772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499264"/>
        <c:crosses val="autoZero"/>
        <c:auto val="1"/>
        <c:lblAlgn val="ctr"/>
        <c:lblOffset val="100"/>
        <c:noMultiLvlLbl val="0"/>
      </c:catAx>
      <c:valAx>
        <c:axId val="12549926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49772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SUTTON GROUP PRACTICE PCN</c:v>
                </c:pt>
                <c:pt idx="1">
                  <c:v>SOLIHULL HEALTHCARE PARTNERSHIP PCN</c:v>
                </c:pt>
                <c:pt idx="2">
                  <c:v>MMP CENTRAL AND NORTH PCN</c:v>
                </c:pt>
                <c:pt idx="3">
                  <c:v>ALLIANCE OF SUTTON PRACTICES PCN</c:v>
                </c:pt>
                <c:pt idx="4">
                  <c:v>GPS HEALTHCARE PCN</c:v>
                </c:pt>
                <c:pt idx="5">
                  <c:v>BIRMINGHAM EAST CENTRAL PCN</c:v>
                </c:pt>
                <c:pt idx="6">
                  <c:v>MOSELEY, BILLESLEY &amp; YARDLEY WOOD PCN</c:v>
                </c:pt>
                <c:pt idx="7">
                  <c:v>WASHWOOD HEATH PCN</c:v>
                </c:pt>
                <c:pt idx="8">
                  <c:v>NECHELLS, SALTLEY &amp; ALUM ROCK PCN</c:v>
                </c:pt>
                <c:pt idx="9">
                  <c:v>COMMUNITY CARE HALL GREEN PCN</c:v>
                </c:pt>
                <c:pt idx="10">
                  <c:v>NORTH SOLIHULL PCN</c:v>
                </c:pt>
                <c:pt idx="11">
                  <c:v>ICS</c:v>
                </c:pt>
                <c:pt idx="12">
                  <c:v>SHARD END AND KITTS GREEN PCN</c:v>
                </c:pt>
                <c:pt idx="13">
                  <c:v>QUINTON AND HARBORNE PCN</c:v>
                </c:pt>
                <c:pt idx="14">
                  <c:v>EDGBASTON PCN</c:v>
                </c:pt>
                <c:pt idx="15">
                  <c:v>BALSALL HEATH, SPARKHILL &amp; MOSELEY PCN</c:v>
                </c:pt>
                <c:pt idx="16">
                  <c:v>SMALL HEATH PCN</c:v>
                </c:pt>
                <c:pt idx="17">
                  <c:v>KINGSTANDING, ERDINGTON &amp; NECHELLS PCN</c:v>
                </c:pt>
                <c:pt idx="18">
                  <c:v>SMARTCARE CENTRAL PCN</c:v>
                </c:pt>
                <c:pt idx="19">
                  <c:v>WEST BIRMINGHAM PCN</c:v>
                </c:pt>
                <c:pt idx="20">
                  <c:v>WEOLEY AND RUBERY PCN</c:v>
                </c:pt>
                <c:pt idx="21">
                  <c:v>NORTH BIRMINGHAM PCN</c:v>
                </c:pt>
                <c:pt idx="22">
                  <c:v>BORDESLEY EAST PCN</c:v>
                </c:pt>
                <c:pt idx="23">
                  <c:v>GOSK PCN</c:v>
                </c:pt>
                <c:pt idx="24">
                  <c:v>SOLIHULL RURAL PCN</c:v>
                </c:pt>
                <c:pt idx="25">
                  <c:v>SOUTH BIRMINGHAM ALLIANCE PCN</c:v>
                </c:pt>
                <c:pt idx="26">
                  <c:v>BOURNVILLE AND NORTHFIELD PCN</c:v>
                </c:pt>
                <c:pt idx="27">
                  <c:v>HARBORNE PCN</c:v>
                </c:pt>
                <c:pt idx="28">
                  <c:v>SMARTCARE KINGS HEATH PCN</c:v>
                </c:pt>
                <c:pt idx="29">
                  <c:v>SOLIHULL SOUTH CENTRAL PCN</c:v>
                </c:pt>
                <c:pt idx="30">
                  <c:v>PERSHORE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31"/>
                <c:pt idx="0">
                  <c:v>SUTTON GROUP PRACTICE PCN</c:v>
                </c:pt>
                <c:pt idx="1">
                  <c:v>SOLIHULL HEALTHCARE PARTNERSHIP PCN</c:v>
                </c:pt>
                <c:pt idx="2">
                  <c:v>MMP CENTRAL AND NORTH PCN</c:v>
                </c:pt>
                <c:pt idx="3">
                  <c:v>ALLIANCE OF SUTTON PRACTICES PCN</c:v>
                </c:pt>
                <c:pt idx="4">
                  <c:v>GPS HEALTHCARE PCN</c:v>
                </c:pt>
                <c:pt idx="5">
                  <c:v>BIRMINGHAM EAST CENTRAL PCN</c:v>
                </c:pt>
                <c:pt idx="6">
                  <c:v>MOSELEY, BILLESLEY &amp; YARDLEY WOOD PCN</c:v>
                </c:pt>
                <c:pt idx="7">
                  <c:v>WASHWOOD HEATH PCN</c:v>
                </c:pt>
                <c:pt idx="8">
                  <c:v>NECHELLS, SALTLEY &amp; ALUM ROCK PCN</c:v>
                </c:pt>
                <c:pt idx="9">
                  <c:v>COMMUNITY CARE HALL GREEN PCN</c:v>
                </c:pt>
                <c:pt idx="10">
                  <c:v>NORTH SOLIHULL PCN</c:v>
                </c:pt>
                <c:pt idx="11">
                  <c:v>ICS</c:v>
                </c:pt>
                <c:pt idx="12">
                  <c:v>SHARD END AND KITTS GREEN PCN</c:v>
                </c:pt>
                <c:pt idx="13">
                  <c:v>QUINTON AND HARBORNE PCN</c:v>
                </c:pt>
                <c:pt idx="14">
                  <c:v>EDGBASTON PCN</c:v>
                </c:pt>
                <c:pt idx="15">
                  <c:v>BALSALL HEATH, SPARKHILL &amp; MOSELEY PCN</c:v>
                </c:pt>
                <c:pt idx="16">
                  <c:v>SMALL HEATH PCN</c:v>
                </c:pt>
                <c:pt idx="17">
                  <c:v>KINGSTANDING, ERDINGTON &amp; NECHELLS PCN</c:v>
                </c:pt>
                <c:pt idx="18">
                  <c:v>SMARTCARE CENTRAL PCN</c:v>
                </c:pt>
                <c:pt idx="19">
                  <c:v>WEST BIRMINGHAM PCN</c:v>
                </c:pt>
                <c:pt idx="20">
                  <c:v>WEOLEY AND RUBERY PCN</c:v>
                </c:pt>
                <c:pt idx="21">
                  <c:v>NORTH BIRMINGHAM PCN</c:v>
                </c:pt>
                <c:pt idx="22">
                  <c:v>BORDESLEY EAST PCN</c:v>
                </c:pt>
                <c:pt idx="23">
                  <c:v>GOSK PCN</c:v>
                </c:pt>
                <c:pt idx="24">
                  <c:v>SOLIHULL RURAL PCN</c:v>
                </c:pt>
                <c:pt idx="25">
                  <c:v>SOUTH BIRMINGHAM ALLIANCE PCN</c:v>
                </c:pt>
                <c:pt idx="26">
                  <c:v>BOURNVILLE AND NORTHFIELD PCN</c:v>
                </c:pt>
                <c:pt idx="27">
                  <c:v>HARBORNE PCN</c:v>
                </c:pt>
                <c:pt idx="28">
                  <c:v>SMARTCARE KINGS HEATH PCN</c:v>
                </c:pt>
                <c:pt idx="29">
                  <c:v>SOLIHULL SOUTH CENTRAL PCN</c:v>
                </c:pt>
                <c:pt idx="30">
                  <c:v>PERSHORE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SUTTON GROUP PRACTICE PCN</c:v>
                </c:pt>
                <c:pt idx="1">
                  <c:v>SOLIHULL HEALTHCARE PARTNERSHIP PCN</c:v>
                </c:pt>
                <c:pt idx="2">
                  <c:v>MMP CENTRAL AND NORTH PCN</c:v>
                </c:pt>
                <c:pt idx="3">
                  <c:v>ALLIANCE OF SUTTON PRACTICES PCN</c:v>
                </c:pt>
                <c:pt idx="4">
                  <c:v>GPS HEALTHCARE PCN</c:v>
                </c:pt>
                <c:pt idx="5">
                  <c:v>BIRMINGHAM EAST CENTRAL PCN</c:v>
                </c:pt>
                <c:pt idx="6">
                  <c:v>MOSELEY, BILLESLEY &amp; YARDLEY WOOD PCN</c:v>
                </c:pt>
                <c:pt idx="7">
                  <c:v>WASHWOOD HEATH PCN</c:v>
                </c:pt>
                <c:pt idx="8">
                  <c:v>NECHELLS, SALTLEY &amp; ALUM ROCK PCN</c:v>
                </c:pt>
                <c:pt idx="9">
                  <c:v>COMMUNITY CARE HALL GREEN PCN</c:v>
                </c:pt>
                <c:pt idx="10">
                  <c:v>NORTH SOLIHULL PCN</c:v>
                </c:pt>
                <c:pt idx="11">
                  <c:v>ICS</c:v>
                </c:pt>
                <c:pt idx="12">
                  <c:v>SHARD END AND KITTS GREEN PCN</c:v>
                </c:pt>
                <c:pt idx="13">
                  <c:v>QUINTON AND HARBORNE PCN</c:v>
                </c:pt>
                <c:pt idx="14">
                  <c:v>EDGBASTON PCN</c:v>
                </c:pt>
                <c:pt idx="15">
                  <c:v>BALSALL HEATH, SPARKHILL &amp; MOSELEY PCN</c:v>
                </c:pt>
                <c:pt idx="16">
                  <c:v>SMALL HEATH PCN</c:v>
                </c:pt>
                <c:pt idx="17">
                  <c:v>KINGSTANDING, ERDINGTON &amp; NECHELLS PCN</c:v>
                </c:pt>
                <c:pt idx="18">
                  <c:v>SMARTCARE CENTRAL PCN</c:v>
                </c:pt>
                <c:pt idx="19">
                  <c:v>WEST BIRMINGHAM PCN</c:v>
                </c:pt>
                <c:pt idx="20">
                  <c:v>WEOLEY AND RUBERY PCN</c:v>
                </c:pt>
                <c:pt idx="21">
                  <c:v>NORTH BIRMINGHAM PCN</c:v>
                </c:pt>
                <c:pt idx="22">
                  <c:v>BORDESLEY EAST PCN</c:v>
                </c:pt>
                <c:pt idx="23">
                  <c:v>GOSK PCN</c:v>
                </c:pt>
                <c:pt idx="24">
                  <c:v>SOLIHULL RURAL PCN</c:v>
                </c:pt>
                <c:pt idx="25">
                  <c:v>SOUTH BIRMINGHAM ALLIANCE PCN</c:v>
                </c:pt>
                <c:pt idx="26">
                  <c:v>BOURNVILLE AND NORTHFIELD PCN</c:v>
                </c:pt>
                <c:pt idx="27">
                  <c:v>HARBORNE PCN</c:v>
                </c:pt>
                <c:pt idx="28">
                  <c:v>SMARTCARE KINGS HEATH PCN</c:v>
                </c:pt>
                <c:pt idx="29">
                  <c:v>SOLIHULL SOUTH CENTRAL PCN</c:v>
                </c:pt>
                <c:pt idx="30">
                  <c:v>PERSHORE PCN</c:v>
                </c:pt>
              </c:strCache>
            </c:strRef>
          </c:cat>
          <c:val>
            <c:numRef>
              <c:f>Sheet1!$F$2:$F$45</c:f>
              <c:numCache>
                <c:formatCode>General</c:formatCode>
                <c:ptCount val="44"/>
                <c:pt idx="0">
                  <c:v>0.23</c:v>
                </c:pt>
                <c:pt idx="1">
                  <c:v>0.27</c:v>
                </c:pt>
                <c:pt idx="2">
                  <c:v>0.37</c:v>
                </c:pt>
                <c:pt idx="3">
                  <c:v>0.38</c:v>
                </c:pt>
                <c:pt idx="4">
                  <c:v>0.39</c:v>
                </c:pt>
                <c:pt idx="5">
                  <c:v>0.46</c:v>
                </c:pt>
                <c:pt idx="6">
                  <c:v>0.49</c:v>
                </c:pt>
                <c:pt idx="7">
                  <c:v>0.5</c:v>
                </c:pt>
                <c:pt idx="8">
                  <c:v>0.5</c:v>
                </c:pt>
                <c:pt idx="9">
                  <c:v>0.54</c:v>
                </c:pt>
                <c:pt idx="10">
                  <c:v>0.55000000000000004</c:v>
                </c:pt>
                <c:pt idx="11">
                  <c:v>0.56999999999999995</c:v>
                </c:pt>
                <c:pt idx="12">
                  <c:v>0.59</c:v>
                </c:pt>
                <c:pt idx="13">
                  <c:v>0.6</c:v>
                </c:pt>
                <c:pt idx="14">
                  <c:v>0.61</c:v>
                </c:pt>
                <c:pt idx="15">
                  <c:v>0.61</c:v>
                </c:pt>
                <c:pt idx="16">
                  <c:v>0.62</c:v>
                </c:pt>
                <c:pt idx="17">
                  <c:v>0.62</c:v>
                </c:pt>
                <c:pt idx="18">
                  <c:v>0.62</c:v>
                </c:pt>
                <c:pt idx="19">
                  <c:v>0.63</c:v>
                </c:pt>
                <c:pt idx="20">
                  <c:v>0.63</c:v>
                </c:pt>
                <c:pt idx="21">
                  <c:v>0.66</c:v>
                </c:pt>
                <c:pt idx="22">
                  <c:v>0.66</c:v>
                </c:pt>
                <c:pt idx="23">
                  <c:v>0.67</c:v>
                </c:pt>
                <c:pt idx="24">
                  <c:v>0.7</c:v>
                </c:pt>
                <c:pt idx="25">
                  <c:v>0.71</c:v>
                </c:pt>
                <c:pt idx="26">
                  <c:v>0.71</c:v>
                </c:pt>
                <c:pt idx="27">
                  <c:v>0.77</c:v>
                </c:pt>
                <c:pt idx="28">
                  <c:v>0.79</c:v>
                </c:pt>
                <c:pt idx="29">
                  <c:v>0.83</c:v>
                </c:pt>
                <c:pt idx="30">
                  <c:v>0.85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31"/>
                <c:pt idx="0">
                  <c:v>SUTTON GROUP PRACTICE PCN</c:v>
                </c:pt>
                <c:pt idx="1">
                  <c:v>SOLIHULL HEALTHCARE PARTNERSHIP PCN</c:v>
                </c:pt>
                <c:pt idx="2">
                  <c:v>MMP CENTRAL AND NORTH PCN</c:v>
                </c:pt>
                <c:pt idx="3">
                  <c:v>ALLIANCE OF SUTTON PRACTICES PCN</c:v>
                </c:pt>
                <c:pt idx="4">
                  <c:v>GPS HEALTHCARE PCN</c:v>
                </c:pt>
                <c:pt idx="5">
                  <c:v>BIRMINGHAM EAST CENTRAL PCN</c:v>
                </c:pt>
                <c:pt idx="6">
                  <c:v>MOSELEY, BILLESLEY &amp; YARDLEY WOOD PCN</c:v>
                </c:pt>
                <c:pt idx="7">
                  <c:v>WASHWOOD HEATH PCN</c:v>
                </c:pt>
                <c:pt idx="8">
                  <c:v>NECHELLS, SALTLEY &amp; ALUM ROCK PCN</c:v>
                </c:pt>
                <c:pt idx="9">
                  <c:v>COMMUNITY CARE HALL GREEN PCN</c:v>
                </c:pt>
                <c:pt idx="10">
                  <c:v>NORTH SOLIHULL PCN</c:v>
                </c:pt>
                <c:pt idx="11">
                  <c:v>ICS</c:v>
                </c:pt>
                <c:pt idx="12">
                  <c:v>SHARD END AND KITTS GREEN PCN</c:v>
                </c:pt>
                <c:pt idx="13">
                  <c:v>QUINTON AND HARBORNE PCN</c:v>
                </c:pt>
                <c:pt idx="14">
                  <c:v>EDGBASTON PCN</c:v>
                </c:pt>
                <c:pt idx="15">
                  <c:v>BALSALL HEATH, SPARKHILL &amp; MOSELEY PCN</c:v>
                </c:pt>
                <c:pt idx="16">
                  <c:v>SMALL HEATH PCN</c:v>
                </c:pt>
                <c:pt idx="17">
                  <c:v>KINGSTANDING, ERDINGTON &amp; NECHELLS PCN</c:v>
                </c:pt>
                <c:pt idx="18">
                  <c:v>SMARTCARE CENTRAL PCN</c:v>
                </c:pt>
                <c:pt idx="19">
                  <c:v>WEST BIRMINGHAM PCN</c:v>
                </c:pt>
                <c:pt idx="20">
                  <c:v>WEOLEY AND RUBERY PCN</c:v>
                </c:pt>
                <c:pt idx="21">
                  <c:v>NORTH BIRMINGHAM PCN</c:v>
                </c:pt>
                <c:pt idx="22">
                  <c:v>BORDESLEY EAST PCN</c:v>
                </c:pt>
                <c:pt idx="23">
                  <c:v>GOSK PCN</c:v>
                </c:pt>
                <c:pt idx="24">
                  <c:v>SOLIHULL RURAL PCN</c:v>
                </c:pt>
                <c:pt idx="25">
                  <c:v>SOUTH BIRMINGHAM ALLIANCE PCN</c:v>
                </c:pt>
                <c:pt idx="26">
                  <c:v>BOURNVILLE AND NORTHFIELD PCN</c:v>
                </c:pt>
                <c:pt idx="27">
                  <c:v>HARBORNE PCN</c:v>
                </c:pt>
                <c:pt idx="28">
                  <c:v>SMARTCARE KINGS HEATH PCN</c:v>
                </c:pt>
                <c:pt idx="29">
                  <c:v>SOLIHULL SOUTH CENTRAL PCN</c:v>
                </c:pt>
                <c:pt idx="30">
                  <c:v>PERSHORE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31"/>
                <c:pt idx="0">
                  <c:v>SUTTON GROUP PRACTICE PCN</c:v>
                </c:pt>
                <c:pt idx="1">
                  <c:v>SOLIHULL HEALTHCARE PARTNERSHIP PCN</c:v>
                </c:pt>
                <c:pt idx="2">
                  <c:v>MMP CENTRAL AND NORTH PCN</c:v>
                </c:pt>
                <c:pt idx="3">
                  <c:v>ALLIANCE OF SUTTON PRACTICES PCN</c:v>
                </c:pt>
                <c:pt idx="4">
                  <c:v>GPS HEALTHCARE PCN</c:v>
                </c:pt>
                <c:pt idx="5">
                  <c:v>BIRMINGHAM EAST CENTRAL PCN</c:v>
                </c:pt>
                <c:pt idx="6">
                  <c:v>MOSELEY, BILLESLEY &amp; YARDLEY WOOD PCN</c:v>
                </c:pt>
                <c:pt idx="7">
                  <c:v>WASHWOOD HEATH PCN</c:v>
                </c:pt>
                <c:pt idx="8">
                  <c:v>NECHELLS, SALTLEY &amp; ALUM ROCK PCN</c:v>
                </c:pt>
                <c:pt idx="9">
                  <c:v>COMMUNITY CARE HALL GREEN PCN</c:v>
                </c:pt>
                <c:pt idx="10">
                  <c:v>NORTH SOLIHULL PCN</c:v>
                </c:pt>
                <c:pt idx="11">
                  <c:v>ICS</c:v>
                </c:pt>
                <c:pt idx="12">
                  <c:v>SHARD END AND KITTS GREEN PCN</c:v>
                </c:pt>
                <c:pt idx="13">
                  <c:v>QUINTON AND HARBORNE PCN</c:v>
                </c:pt>
                <c:pt idx="14">
                  <c:v>EDGBASTON PCN</c:v>
                </c:pt>
                <c:pt idx="15">
                  <c:v>BALSALL HEATH, SPARKHILL &amp; MOSELEY PCN</c:v>
                </c:pt>
                <c:pt idx="16">
                  <c:v>SMALL HEATH PCN</c:v>
                </c:pt>
                <c:pt idx="17">
                  <c:v>KINGSTANDING, ERDINGTON &amp; NECHELLS PCN</c:v>
                </c:pt>
                <c:pt idx="18">
                  <c:v>SMARTCARE CENTRAL PCN</c:v>
                </c:pt>
                <c:pt idx="19">
                  <c:v>WEST BIRMINGHAM PCN</c:v>
                </c:pt>
                <c:pt idx="20">
                  <c:v>WEOLEY AND RUBERY PCN</c:v>
                </c:pt>
                <c:pt idx="21">
                  <c:v>NORTH BIRMINGHAM PCN</c:v>
                </c:pt>
                <c:pt idx="22">
                  <c:v>BORDESLEY EAST PCN</c:v>
                </c:pt>
                <c:pt idx="23">
                  <c:v>GOSK PCN</c:v>
                </c:pt>
                <c:pt idx="24">
                  <c:v>SOLIHULL RURAL PCN</c:v>
                </c:pt>
                <c:pt idx="25">
                  <c:v>SOUTH BIRMINGHAM ALLIANCE PCN</c:v>
                </c:pt>
                <c:pt idx="26">
                  <c:v>BOURNVILLE AND NORTHFIELD PCN</c:v>
                </c:pt>
                <c:pt idx="27">
                  <c:v>HARBORNE PCN</c:v>
                </c:pt>
                <c:pt idx="28">
                  <c:v>SMARTCARE KINGS HEATH PCN</c:v>
                </c:pt>
                <c:pt idx="29">
                  <c:v>SOLIHULL SOUTH CENTRAL PCN</c:v>
                </c:pt>
                <c:pt idx="30">
                  <c:v>PERSHORE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128373888"/>
        <c:axId val="12792563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SUTTON GROUP PRACTICE PCN</c:v>
                </c:pt>
                <c:pt idx="1">
                  <c:v>SOLIHULL HEALTHCARE PARTNERSHIP PCN</c:v>
                </c:pt>
                <c:pt idx="2">
                  <c:v>MMP CENTRAL AND NORTH PCN</c:v>
                </c:pt>
                <c:pt idx="3">
                  <c:v>ALLIANCE OF SUTTON PRACTICES PCN</c:v>
                </c:pt>
                <c:pt idx="4">
                  <c:v>GPS HEALTHCARE PCN</c:v>
                </c:pt>
                <c:pt idx="5">
                  <c:v>BIRMINGHAM EAST CENTRAL PCN</c:v>
                </c:pt>
                <c:pt idx="6">
                  <c:v>MOSELEY, BILLESLEY &amp; YARDLEY WOOD PCN</c:v>
                </c:pt>
                <c:pt idx="7">
                  <c:v>WASHWOOD HEATH PCN</c:v>
                </c:pt>
                <c:pt idx="8">
                  <c:v>NECHELLS, SALTLEY &amp; ALUM ROCK PCN</c:v>
                </c:pt>
                <c:pt idx="9">
                  <c:v>COMMUNITY CARE HALL GREEN PCN</c:v>
                </c:pt>
                <c:pt idx="10">
                  <c:v>NORTH SOLIHULL PCN</c:v>
                </c:pt>
                <c:pt idx="11">
                  <c:v>ICS</c:v>
                </c:pt>
                <c:pt idx="12">
                  <c:v>SHARD END AND KITTS GREEN PCN</c:v>
                </c:pt>
                <c:pt idx="13">
                  <c:v>QUINTON AND HARBORNE PCN</c:v>
                </c:pt>
                <c:pt idx="14">
                  <c:v>EDGBASTON PCN</c:v>
                </c:pt>
                <c:pt idx="15">
                  <c:v>BALSALL HEATH, SPARKHILL &amp; MOSELEY PCN</c:v>
                </c:pt>
                <c:pt idx="16">
                  <c:v>SMALL HEATH PCN</c:v>
                </c:pt>
                <c:pt idx="17">
                  <c:v>KINGSTANDING, ERDINGTON &amp; NECHELLS PCN</c:v>
                </c:pt>
                <c:pt idx="18">
                  <c:v>SMARTCARE CENTRAL PCN</c:v>
                </c:pt>
                <c:pt idx="19">
                  <c:v>WEST BIRMINGHAM PCN</c:v>
                </c:pt>
                <c:pt idx="20">
                  <c:v>WEOLEY AND RUBERY PCN</c:v>
                </c:pt>
                <c:pt idx="21">
                  <c:v>NORTH BIRMINGHAM PCN</c:v>
                </c:pt>
                <c:pt idx="22">
                  <c:v>BORDESLEY EAST PCN</c:v>
                </c:pt>
                <c:pt idx="23">
                  <c:v>GOSK PCN</c:v>
                </c:pt>
                <c:pt idx="24">
                  <c:v>SOLIHULL RURAL PCN</c:v>
                </c:pt>
                <c:pt idx="25">
                  <c:v>SOUTH BIRMINGHAM ALLIANCE PCN</c:v>
                </c:pt>
                <c:pt idx="26">
                  <c:v>BOURNVILLE AND NORTHFIELD PCN</c:v>
                </c:pt>
                <c:pt idx="27">
                  <c:v>HARBORNE PCN</c:v>
                </c:pt>
                <c:pt idx="28">
                  <c:v>SMARTCARE KINGS HEATH PCN</c:v>
                </c:pt>
                <c:pt idx="29">
                  <c:v>SOLIHULL SOUTH CENTRAL PCN</c:v>
                </c:pt>
                <c:pt idx="30">
                  <c:v>PERSHORE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BF36-4707-993B-0E42FBB23393}"/>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BF36-4707-993B-0E42FBB23393}"/>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BF36-4707-993B-0E42FBB23393}"/>
              </c:ext>
            </c:extLst>
          </c:dPt>
          <c:cat>
            <c:strRef>
              <c:f>Sheet1!$A$2:$A$45</c:f>
              <c:strCache>
                <c:ptCount val="31"/>
                <c:pt idx="0">
                  <c:v>SUTTON GROUP PRACTICE PCN</c:v>
                </c:pt>
                <c:pt idx="1">
                  <c:v>SOLIHULL HEALTHCARE PARTNERSHIP PCN</c:v>
                </c:pt>
                <c:pt idx="2">
                  <c:v>MMP CENTRAL AND NORTH PCN</c:v>
                </c:pt>
                <c:pt idx="3">
                  <c:v>ALLIANCE OF SUTTON PRACTICES PCN</c:v>
                </c:pt>
                <c:pt idx="4">
                  <c:v>GPS HEALTHCARE PCN</c:v>
                </c:pt>
                <c:pt idx="5">
                  <c:v>BIRMINGHAM EAST CENTRAL PCN</c:v>
                </c:pt>
                <c:pt idx="6">
                  <c:v>MOSELEY, BILLESLEY &amp; YARDLEY WOOD PCN</c:v>
                </c:pt>
                <c:pt idx="7">
                  <c:v>WASHWOOD HEATH PCN</c:v>
                </c:pt>
                <c:pt idx="8">
                  <c:v>NECHELLS, SALTLEY &amp; ALUM ROCK PCN</c:v>
                </c:pt>
                <c:pt idx="9">
                  <c:v>COMMUNITY CARE HALL GREEN PCN</c:v>
                </c:pt>
                <c:pt idx="10">
                  <c:v>NORTH SOLIHULL PCN</c:v>
                </c:pt>
                <c:pt idx="11">
                  <c:v>ICS</c:v>
                </c:pt>
                <c:pt idx="12">
                  <c:v>SHARD END AND KITTS GREEN PCN</c:v>
                </c:pt>
                <c:pt idx="13">
                  <c:v>QUINTON AND HARBORNE PCN</c:v>
                </c:pt>
                <c:pt idx="14">
                  <c:v>EDGBASTON PCN</c:v>
                </c:pt>
                <c:pt idx="15">
                  <c:v>BALSALL HEATH, SPARKHILL &amp; MOSELEY PCN</c:v>
                </c:pt>
                <c:pt idx="16">
                  <c:v>SMALL HEATH PCN</c:v>
                </c:pt>
                <c:pt idx="17">
                  <c:v>KINGSTANDING, ERDINGTON &amp; NECHELLS PCN</c:v>
                </c:pt>
                <c:pt idx="18">
                  <c:v>SMARTCARE CENTRAL PCN</c:v>
                </c:pt>
                <c:pt idx="19">
                  <c:v>WEST BIRMINGHAM PCN</c:v>
                </c:pt>
                <c:pt idx="20">
                  <c:v>WEOLEY AND RUBERY PCN</c:v>
                </c:pt>
                <c:pt idx="21">
                  <c:v>NORTH BIRMINGHAM PCN</c:v>
                </c:pt>
                <c:pt idx="22">
                  <c:v>BORDESLEY EAST PCN</c:v>
                </c:pt>
                <c:pt idx="23">
                  <c:v>GOSK PCN</c:v>
                </c:pt>
                <c:pt idx="24">
                  <c:v>SOLIHULL RURAL PCN</c:v>
                </c:pt>
                <c:pt idx="25">
                  <c:v>SOUTH BIRMINGHAM ALLIANCE PCN</c:v>
                </c:pt>
                <c:pt idx="26">
                  <c:v>BOURNVILLE AND NORTHFIELD PCN</c:v>
                </c:pt>
                <c:pt idx="27">
                  <c:v>HARBORNE PCN</c:v>
                </c:pt>
                <c:pt idx="28">
                  <c:v>SMARTCARE KINGS HEATH PCN</c:v>
                </c:pt>
                <c:pt idx="29">
                  <c:v>SOLIHULL SOUTH CENTRAL PCN</c:v>
                </c:pt>
                <c:pt idx="30">
                  <c:v>PERSHORE PCN</c:v>
                </c:pt>
              </c:strCache>
            </c:strRef>
          </c:cat>
          <c:val>
            <c:numRef>
              <c:f>Sheet1!$C$2:$C$45</c:f>
              <c:numCache>
                <c:formatCode>0%</c:formatCode>
                <c:ptCount val="44"/>
                <c:pt idx="0">
                  <c:v>0.23</c:v>
                </c:pt>
                <c:pt idx="1">
                  <c:v>0.27</c:v>
                </c:pt>
                <c:pt idx="2">
                  <c:v>0.37</c:v>
                </c:pt>
                <c:pt idx="3">
                  <c:v>0.38</c:v>
                </c:pt>
                <c:pt idx="4">
                  <c:v>0.39</c:v>
                </c:pt>
                <c:pt idx="5">
                  <c:v>0.46</c:v>
                </c:pt>
                <c:pt idx="6">
                  <c:v>0.49</c:v>
                </c:pt>
                <c:pt idx="7">
                  <c:v>0.5</c:v>
                </c:pt>
                <c:pt idx="8">
                  <c:v>0.5</c:v>
                </c:pt>
                <c:pt idx="9">
                  <c:v>0.54</c:v>
                </c:pt>
                <c:pt idx="10">
                  <c:v>0.55000000000000004</c:v>
                </c:pt>
                <c:pt idx="11">
                  <c:v>-10</c:v>
                </c:pt>
                <c:pt idx="12">
                  <c:v>0.59</c:v>
                </c:pt>
                <c:pt idx="13">
                  <c:v>0.6</c:v>
                </c:pt>
                <c:pt idx="14">
                  <c:v>0.61</c:v>
                </c:pt>
                <c:pt idx="15">
                  <c:v>0.61</c:v>
                </c:pt>
                <c:pt idx="16">
                  <c:v>0.62</c:v>
                </c:pt>
                <c:pt idx="17">
                  <c:v>0.62</c:v>
                </c:pt>
                <c:pt idx="18">
                  <c:v>0.62</c:v>
                </c:pt>
                <c:pt idx="19">
                  <c:v>0.63</c:v>
                </c:pt>
                <c:pt idx="20">
                  <c:v>0.63</c:v>
                </c:pt>
                <c:pt idx="21">
                  <c:v>0.66</c:v>
                </c:pt>
                <c:pt idx="22">
                  <c:v>0.66</c:v>
                </c:pt>
                <c:pt idx="23">
                  <c:v>0.67</c:v>
                </c:pt>
                <c:pt idx="24">
                  <c:v>0.7</c:v>
                </c:pt>
                <c:pt idx="25">
                  <c:v>0.71</c:v>
                </c:pt>
                <c:pt idx="26">
                  <c:v>0.71</c:v>
                </c:pt>
                <c:pt idx="27">
                  <c:v>0.77</c:v>
                </c:pt>
                <c:pt idx="28">
                  <c:v>0.79</c:v>
                </c:pt>
                <c:pt idx="29">
                  <c:v>0.83</c:v>
                </c:pt>
                <c:pt idx="30">
                  <c:v>0.85</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0.56999999999999995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127917440"/>
        <c:axId val="127924096"/>
      </c:lineChart>
      <c:catAx>
        <c:axId val="12791744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7924096"/>
        <c:crosses val="autoZero"/>
        <c:auto val="1"/>
        <c:lblAlgn val="ctr"/>
        <c:lblOffset val="100"/>
        <c:noMultiLvlLbl val="0"/>
      </c:catAx>
      <c:valAx>
        <c:axId val="12792409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7917440"/>
        <c:crosses val="autoZero"/>
        <c:crossBetween val="between"/>
      </c:valAx>
      <c:valAx>
        <c:axId val="127925632"/>
        <c:scaling>
          <c:orientation val="minMax"/>
          <c:max val="1"/>
          <c:min val="0"/>
        </c:scaling>
        <c:delete val="0"/>
        <c:axPos val="r"/>
        <c:numFmt formatCode="0%" sourceLinked="1"/>
        <c:majorTickMark val="none"/>
        <c:minorTickMark val="none"/>
        <c:tickLblPos val="none"/>
        <c:spPr>
          <a:ln>
            <a:noFill/>
          </a:ln>
        </c:spPr>
        <c:crossAx val="128373888"/>
        <c:crosses val="max"/>
        <c:crossBetween val="between"/>
      </c:valAx>
      <c:catAx>
        <c:axId val="128373888"/>
        <c:scaling>
          <c:orientation val="minMax"/>
        </c:scaling>
        <c:delete val="1"/>
        <c:axPos val="b"/>
        <c:numFmt formatCode="General" sourceLinked="1"/>
        <c:majorTickMark val="out"/>
        <c:minorTickMark val="none"/>
        <c:tickLblPos val="nextTo"/>
        <c:crossAx val="12792563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39</c:v>
                </c:pt>
                <c:pt idx="1">
                  <c:v>46</c:v>
                </c:pt>
                <c:pt idx="2">
                  <c:v>10</c:v>
                </c:pt>
                <c:pt idx="3">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97F4-4284-BD93-2BA81AF259E9}"/>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86</c:v>
                </c:pt>
                <c:pt idx="1">
                  <c:v>85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14</c:v>
                </c:pt>
                <c:pt idx="1">
                  <c:v>15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30532480"/>
        <c:axId val="130534016"/>
      </c:lineChart>
      <c:catAx>
        <c:axId val="13053248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30534016"/>
        <c:crosses val="autoZero"/>
        <c:auto val="1"/>
        <c:lblAlgn val="ctr"/>
        <c:lblOffset val="100"/>
        <c:noMultiLvlLbl val="0"/>
      </c:catAx>
      <c:valAx>
        <c:axId val="13053401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3053248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WASHWOOD HEATH PCN</c:v>
                </c:pt>
                <c:pt idx="1">
                  <c:v>SMALL HEATH PCN</c:v>
                </c:pt>
                <c:pt idx="2">
                  <c:v>NECHELLS, SALTLEY &amp; ALUM ROCK PCN</c:v>
                </c:pt>
                <c:pt idx="3">
                  <c:v>BIRMINGHAM EAST CENTRAL PCN</c:v>
                </c:pt>
                <c:pt idx="4">
                  <c:v>MMP CENTRAL AND NORTH PCN</c:v>
                </c:pt>
                <c:pt idx="5">
                  <c:v>WEST BIRMINGHAM PCN</c:v>
                </c:pt>
                <c:pt idx="6">
                  <c:v>GPS HEALTHCARE PCN</c:v>
                </c:pt>
                <c:pt idx="7">
                  <c:v>EDGBASTON PCN</c:v>
                </c:pt>
                <c:pt idx="8">
                  <c:v>BALSALL HEATH, SPARKHILL &amp; MOSELEY PCN</c:v>
                </c:pt>
                <c:pt idx="9">
                  <c:v>SHARD END AND KITTS GREEN PCN</c:v>
                </c:pt>
                <c:pt idx="10">
                  <c:v>ALLIANCE OF SUTTON PRACTICES PCN</c:v>
                </c:pt>
                <c:pt idx="11">
                  <c:v>NORTH SOLIHULL PCN</c:v>
                </c:pt>
                <c:pt idx="12">
                  <c:v>ICS</c:v>
                </c:pt>
                <c:pt idx="13">
                  <c:v>SMARTCARE CENTRAL PCN</c:v>
                </c:pt>
                <c:pt idx="14">
                  <c:v>GOSK PCN</c:v>
                </c:pt>
                <c:pt idx="15">
                  <c:v>COMMUNITY CARE HALL GREEN PCN</c:v>
                </c:pt>
                <c:pt idx="16">
                  <c:v>NORTH BIRMINGHAM PCN</c:v>
                </c:pt>
                <c:pt idx="17">
                  <c:v>SOLIHULL HEALTHCARE PARTNERSHIP PCN</c:v>
                </c:pt>
                <c:pt idx="18">
                  <c:v>BORDESLEY EAST PCN</c:v>
                </c:pt>
                <c:pt idx="19">
                  <c:v>SUTTON GROUP PRACTICE PCN</c:v>
                </c:pt>
                <c:pt idx="20">
                  <c:v>MOSELEY, BILLESLEY &amp; YARDLEY WOOD PCN</c:v>
                </c:pt>
                <c:pt idx="21">
                  <c:v>QUINTON AND HARBORNE PCN</c:v>
                </c:pt>
                <c:pt idx="22">
                  <c:v>SOUTH BIRMINGHAM ALLIANCE PCN</c:v>
                </c:pt>
                <c:pt idx="23">
                  <c:v>WEOLEY AND RUBERY PCN</c:v>
                </c:pt>
                <c:pt idx="24">
                  <c:v>KINGSTANDING, ERDINGTON &amp; NECHELLS PCN</c:v>
                </c:pt>
                <c:pt idx="25">
                  <c:v>SOLIHULL RURAL PCN</c:v>
                </c:pt>
                <c:pt idx="26">
                  <c:v>BOURNVILLE AND NORTHFIELD PCN</c:v>
                </c:pt>
                <c:pt idx="27">
                  <c:v>SMARTCARE KINGS HEATH PCN</c:v>
                </c:pt>
                <c:pt idx="28">
                  <c:v>HARBORNE PCN</c:v>
                </c:pt>
                <c:pt idx="29">
                  <c:v>PERSHORE PCN</c:v>
                </c:pt>
                <c:pt idx="30">
                  <c:v>SOLIHULL SOUTH CENTRAL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31"/>
                <c:pt idx="0">
                  <c:v>WASHWOOD HEATH PCN</c:v>
                </c:pt>
                <c:pt idx="1">
                  <c:v>SMALL HEATH PCN</c:v>
                </c:pt>
                <c:pt idx="2">
                  <c:v>NECHELLS, SALTLEY &amp; ALUM ROCK PCN</c:v>
                </c:pt>
                <c:pt idx="3">
                  <c:v>BIRMINGHAM EAST CENTRAL PCN</c:v>
                </c:pt>
                <c:pt idx="4">
                  <c:v>MMP CENTRAL AND NORTH PCN</c:v>
                </c:pt>
                <c:pt idx="5">
                  <c:v>WEST BIRMINGHAM PCN</c:v>
                </c:pt>
                <c:pt idx="6">
                  <c:v>GPS HEALTHCARE PCN</c:v>
                </c:pt>
                <c:pt idx="7">
                  <c:v>EDGBASTON PCN</c:v>
                </c:pt>
                <c:pt idx="8">
                  <c:v>BALSALL HEATH, SPARKHILL &amp; MOSELEY PCN</c:v>
                </c:pt>
                <c:pt idx="9">
                  <c:v>SHARD END AND KITTS GREEN PCN</c:v>
                </c:pt>
                <c:pt idx="10">
                  <c:v>ALLIANCE OF SUTTON PRACTICES PCN</c:v>
                </c:pt>
                <c:pt idx="11">
                  <c:v>NORTH SOLIHULL PCN</c:v>
                </c:pt>
                <c:pt idx="12">
                  <c:v>ICS</c:v>
                </c:pt>
                <c:pt idx="13">
                  <c:v>SMARTCARE CENTRAL PCN</c:v>
                </c:pt>
                <c:pt idx="14">
                  <c:v>GOSK PCN</c:v>
                </c:pt>
                <c:pt idx="15">
                  <c:v>COMMUNITY CARE HALL GREEN PCN</c:v>
                </c:pt>
                <c:pt idx="16">
                  <c:v>NORTH BIRMINGHAM PCN</c:v>
                </c:pt>
                <c:pt idx="17">
                  <c:v>SOLIHULL HEALTHCARE PARTNERSHIP PCN</c:v>
                </c:pt>
                <c:pt idx="18">
                  <c:v>BORDESLEY EAST PCN</c:v>
                </c:pt>
                <c:pt idx="19">
                  <c:v>SUTTON GROUP PRACTICE PCN</c:v>
                </c:pt>
                <c:pt idx="20">
                  <c:v>MOSELEY, BILLESLEY &amp; YARDLEY WOOD PCN</c:v>
                </c:pt>
                <c:pt idx="21">
                  <c:v>QUINTON AND HARBORNE PCN</c:v>
                </c:pt>
                <c:pt idx="22">
                  <c:v>SOUTH BIRMINGHAM ALLIANCE PCN</c:v>
                </c:pt>
                <c:pt idx="23">
                  <c:v>WEOLEY AND RUBERY PCN</c:v>
                </c:pt>
                <c:pt idx="24">
                  <c:v>KINGSTANDING, ERDINGTON &amp; NECHELLS PCN</c:v>
                </c:pt>
                <c:pt idx="25">
                  <c:v>SOLIHULL RURAL PCN</c:v>
                </c:pt>
                <c:pt idx="26">
                  <c:v>BOURNVILLE AND NORTHFIELD PCN</c:v>
                </c:pt>
                <c:pt idx="27">
                  <c:v>SMARTCARE KINGS HEATH PCN</c:v>
                </c:pt>
                <c:pt idx="28">
                  <c:v>HARBORNE PCN</c:v>
                </c:pt>
                <c:pt idx="29">
                  <c:v>PERSHORE PCN</c:v>
                </c:pt>
                <c:pt idx="30">
                  <c:v>SOLIHULL SOUTH CENTRAL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WASHWOOD HEATH PCN</c:v>
                </c:pt>
                <c:pt idx="1">
                  <c:v>SMALL HEATH PCN</c:v>
                </c:pt>
                <c:pt idx="2">
                  <c:v>NECHELLS, SALTLEY &amp; ALUM ROCK PCN</c:v>
                </c:pt>
                <c:pt idx="3">
                  <c:v>BIRMINGHAM EAST CENTRAL PCN</c:v>
                </c:pt>
                <c:pt idx="4">
                  <c:v>MMP CENTRAL AND NORTH PCN</c:v>
                </c:pt>
                <c:pt idx="5">
                  <c:v>WEST BIRMINGHAM PCN</c:v>
                </c:pt>
                <c:pt idx="6">
                  <c:v>GPS HEALTHCARE PCN</c:v>
                </c:pt>
                <c:pt idx="7">
                  <c:v>EDGBASTON PCN</c:v>
                </c:pt>
                <c:pt idx="8">
                  <c:v>BALSALL HEATH, SPARKHILL &amp; MOSELEY PCN</c:v>
                </c:pt>
                <c:pt idx="9">
                  <c:v>SHARD END AND KITTS GREEN PCN</c:v>
                </c:pt>
                <c:pt idx="10">
                  <c:v>ALLIANCE OF SUTTON PRACTICES PCN</c:v>
                </c:pt>
                <c:pt idx="11">
                  <c:v>NORTH SOLIHULL PCN</c:v>
                </c:pt>
                <c:pt idx="12">
                  <c:v>ICS</c:v>
                </c:pt>
                <c:pt idx="13">
                  <c:v>SMARTCARE CENTRAL PCN</c:v>
                </c:pt>
                <c:pt idx="14">
                  <c:v>GOSK PCN</c:v>
                </c:pt>
                <c:pt idx="15">
                  <c:v>COMMUNITY CARE HALL GREEN PCN</c:v>
                </c:pt>
                <c:pt idx="16">
                  <c:v>NORTH BIRMINGHAM PCN</c:v>
                </c:pt>
                <c:pt idx="17">
                  <c:v>SOLIHULL HEALTHCARE PARTNERSHIP PCN</c:v>
                </c:pt>
                <c:pt idx="18">
                  <c:v>BORDESLEY EAST PCN</c:v>
                </c:pt>
                <c:pt idx="19">
                  <c:v>SUTTON GROUP PRACTICE PCN</c:v>
                </c:pt>
                <c:pt idx="20">
                  <c:v>MOSELEY, BILLESLEY &amp; YARDLEY WOOD PCN</c:v>
                </c:pt>
                <c:pt idx="21">
                  <c:v>QUINTON AND HARBORNE PCN</c:v>
                </c:pt>
                <c:pt idx="22">
                  <c:v>SOUTH BIRMINGHAM ALLIANCE PCN</c:v>
                </c:pt>
                <c:pt idx="23">
                  <c:v>WEOLEY AND RUBERY PCN</c:v>
                </c:pt>
                <c:pt idx="24">
                  <c:v>KINGSTANDING, ERDINGTON &amp; NECHELLS PCN</c:v>
                </c:pt>
                <c:pt idx="25">
                  <c:v>SOLIHULL RURAL PCN</c:v>
                </c:pt>
                <c:pt idx="26">
                  <c:v>BOURNVILLE AND NORTHFIELD PCN</c:v>
                </c:pt>
                <c:pt idx="27">
                  <c:v>SMARTCARE KINGS HEATH PCN</c:v>
                </c:pt>
                <c:pt idx="28">
                  <c:v>HARBORNE PCN</c:v>
                </c:pt>
                <c:pt idx="29">
                  <c:v>PERSHORE PCN</c:v>
                </c:pt>
                <c:pt idx="30">
                  <c:v>SOLIHULL SOUTH CENTRAL PCN</c:v>
                </c:pt>
              </c:strCache>
            </c:strRef>
          </c:cat>
          <c:val>
            <c:numRef>
              <c:f>Sheet1!$F$2:$F$45</c:f>
              <c:numCache>
                <c:formatCode>General</c:formatCode>
                <c:ptCount val="44"/>
                <c:pt idx="0">
                  <c:v>0.72</c:v>
                </c:pt>
                <c:pt idx="1">
                  <c:v>0.74</c:v>
                </c:pt>
                <c:pt idx="2">
                  <c:v>0.74</c:v>
                </c:pt>
                <c:pt idx="3">
                  <c:v>0.77</c:v>
                </c:pt>
                <c:pt idx="4">
                  <c:v>0.78</c:v>
                </c:pt>
                <c:pt idx="5">
                  <c:v>0.8</c:v>
                </c:pt>
                <c:pt idx="6">
                  <c:v>0.8</c:v>
                </c:pt>
                <c:pt idx="7">
                  <c:v>0.82</c:v>
                </c:pt>
                <c:pt idx="8">
                  <c:v>0.82</c:v>
                </c:pt>
                <c:pt idx="9">
                  <c:v>0.82</c:v>
                </c:pt>
                <c:pt idx="10">
                  <c:v>0.84</c:v>
                </c:pt>
                <c:pt idx="11">
                  <c:v>0.84</c:v>
                </c:pt>
                <c:pt idx="12">
                  <c:v>0.85</c:v>
                </c:pt>
                <c:pt idx="13">
                  <c:v>0.85</c:v>
                </c:pt>
                <c:pt idx="14">
                  <c:v>0.85</c:v>
                </c:pt>
                <c:pt idx="15">
                  <c:v>0.86</c:v>
                </c:pt>
                <c:pt idx="16">
                  <c:v>0.86</c:v>
                </c:pt>
                <c:pt idx="17">
                  <c:v>0.87</c:v>
                </c:pt>
                <c:pt idx="18">
                  <c:v>0.87</c:v>
                </c:pt>
                <c:pt idx="19">
                  <c:v>0.87</c:v>
                </c:pt>
                <c:pt idx="20">
                  <c:v>0.88</c:v>
                </c:pt>
                <c:pt idx="21">
                  <c:v>0.88</c:v>
                </c:pt>
                <c:pt idx="22">
                  <c:v>0.89</c:v>
                </c:pt>
                <c:pt idx="23">
                  <c:v>0.89</c:v>
                </c:pt>
                <c:pt idx="24">
                  <c:v>0.9</c:v>
                </c:pt>
                <c:pt idx="25">
                  <c:v>0.9</c:v>
                </c:pt>
                <c:pt idx="26">
                  <c:v>0.91</c:v>
                </c:pt>
                <c:pt idx="27">
                  <c:v>0.91</c:v>
                </c:pt>
                <c:pt idx="28">
                  <c:v>0.92</c:v>
                </c:pt>
                <c:pt idx="29">
                  <c:v>0.94</c:v>
                </c:pt>
                <c:pt idx="30">
                  <c:v>0.95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31"/>
                <c:pt idx="0">
                  <c:v>WASHWOOD HEATH PCN</c:v>
                </c:pt>
                <c:pt idx="1">
                  <c:v>SMALL HEATH PCN</c:v>
                </c:pt>
                <c:pt idx="2">
                  <c:v>NECHELLS, SALTLEY &amp; ALUM ROCK PCN</c:v>
                </c:pt>
                <c:pt idx="3">
                  <c:v>BIRMINGHAM EAST CENTRAL PCN</c:v>
                </c:pt>
                <c:pt idx="4">
                  <c:v>MMP CENTRAL AND NORTH PCN</c:v>
                </c:pt>
                <c:pt idx="5">
                  <c:v>WEST BIRMINGHAM PCN</c:v>
                </c:pt>
                <c:pt idx="6">
                  <c:v>GPS HEALTHCARE PCN</c:v>
                </c:pt>
                <c:pt idx="7">
                  <c:v>EDGBASTON PCN</c:v>
                </c:pt>
                <c:pt idx="8">
                  <c:v>BALSALL HEATH, SPARKHILL &amp; MOSELEY PCN</c:v>
                </c:pt>
                <c:pt idx="9">
                  <c:v>SHARD END AND KITTS GREEN PCN</c:v>
                </c:pt>
                <c:pt idx="10">
                  <c:v>ALLIANCE OF SUTTON PRACTICES PCN</c:v>
                </c:pt>
                <c:pt idx="11">
                  <c:v>NORTH SOLIHULL PCN</c:v>
                </c:pt>
                <c:pt idx="12">
                  <c:v>ICS</c:v>
                </c:pt>
                <c:pt idx="13">
                  <c:v>SMARTCARE CENTRAL PCN</c:v>
                </c:pt>
                <c:pt idx="14">
                  <c:v>GOSK PCN</c:v>
                </c:pt>
                <c:pt idx="15">
                  <c:v>COMMUNITY CARE HALL GREEN PCN</c:v>
                </c:pt>
                <c:pt idx="16">
                  <c:v>NORTH BIRMINGHAM PCN</c:v>
                </c:pt>
                <c:pt idx="17">
                  <c:v>SOLIHULL HEALTHCARE PARTNERSHIP PCN</c:v>
                </c:pt>
                <c:pt idx="18">
                  <c:v>BORDESLEY EAST PCN</c:v>
                </c:pt>
                <c:pt idx="19">
                  <c:v>SUTTON GROUP PRACTICE PCN</c:v>
                </c:pt>
                <c:pt idx="20">
                  <c:v>MOSELEY, BILLESLEY &amp; YARDLEY WOOD PCN</c:v>
                </c:pt>
                <c:pt idx="21">
                  <c:v>QUINTON AND HARBORNE PCN</c:v>
                </c:pt>
                <c:pt idx="22">
                  <c:v>SOUTH BIRMINGHAM ALLIANCE PCN</c:v>
                </c:pt>
                <c:pt idx="23">
                  <c:v>WEOLEY AND RUBERY PCN</c:v>
                </c:pt>
                <c:pt idx="24">
                  <c:v>KINGSTANDING, ERDINGTON &amp; NECHELLS PCN</c:v>
                </c:pt>
                <c:pt idx="25">
                  <c:v>SOLIHULL RURAL PCN</c:v>
                </c:pt>
                <c:pt idx="26">
                  <c:v>BOURNVILLE AND NORTHFIELD PCN</c:v>
                </c:pt>
                <c:pt idx="27">
                  <c:v>SMARTCARE KINGS HEATH PCN</c:v>
                </c:pt>
                <c:pt idx="28">
                  <c:v>HARBORNE PCN</c:v>
                </c:pt>
                <c:pt idx="29">
                  <c:v>PERSHORE PCN</c:v>
                </c:pt>
                <c:pt idx="30">
                  <c:v>SOLIHULL SOUTH CENTRAL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31"/>
                <c:pt idx="0">
                  <c:v>WASHWOOD HEATH PCN</c:v>
                </c:pt>
                <c:pt idx="1">
                  <c:v>SMALL HEATH PCN</c:v>
                </c:pt>
                <c:pt idx="2">
                  <c:v>NECHELLS, SALTLEY &amp; ALUM ROCK PCN</c:v>
                </c:pt>
                <c:pt idx="3">
                  <c:v>BIRMINGHAM EAST CENTRAL PCN</c:v>
                </c:pt>
                <c:pt idx="4">
                  <c:v>MMP CENTRAL AND NORTH PCN</c:v>
                </c:pt>
                <c:pt idx="5">
                  <c:v>WEST BIRMINGHAM PCN</c:v>
                </c:pt>
                <c:pt idx="6">
                  <c:v>GPS HEALTHCARE PCN</c:v>
                </c:pt>
                <c:pt idx="7">
                  <c:v>EDGBASTON PCN</c:v>
                </c:pt>
                <c:pt idx="8">
                  <c:v>BALSALL HEATH, SPARKHILL &amp; MOSELEY PCN</c:v>
                </c:pt>
                <c:pt idx="9">
                  <c:v>SHARD END AND KITTS GREEN PCN</c:v>
                </c:pt>
                <c:pt idx="10">
                  <c:v>ALLIANCE OF SUTTON PRACTICES PCN</c:v>
                </c:pt>
                <c:pt idx="11">
                  <c:v>NORTH SOLIHULL PCN</c:v>
                </c:pt>
                <c:pt idx="12">
                  <c:v>ICS</c:v>
                </c:pt>
                <c:pt idx="13">
                  <c:v>SMARTCARE CENTRAL PCN</c:v>
                </c:pt>
                <c:pt idx="14">
                  <c:v>GOSK PCN</c:v>
                </c:pt>
                <c:pt idx="15">
                  <c:v>COMMUNITY CARE HALL GREEN PCN</c:v>
                </c:pt>
                <c:pt idx="16">
                  <c:v>NORTH BIRMINGHAM PCN</c:v>
                </c:pt>
                <c:pt idx="17">
                  <c:v>SOLIHULL HEALTHCARE PARTNERSHIP PCN</c:v>
                </c:pt>
                <c:pt idx="18">
                  <c:v>BORDESLEY EAST PCN</c:v>
                </c:pt>
                <c:pt idx="19">
                  <c:v>SUTTON GROUP PRACTICE PCN</c:v>
                </c:pt>
                <c:pt idx="20">
                  <c:v>MOSELEY, BILLESLEY &amp; YARDLEY WOOD PCN</c:v>
                </c:pt>
                <c:pt idx="21">
                  <c:v>QUINTON AND HARBORNE PCN</c:v>
                </c:pt>
                <c:pt idx="22">
                  <c:v>SOUTH BIRMINGHAM ALLIANCE PCN</c:v>
                </c:pt>
                <c:pt idx="23">
                  <c:v>WEOLEY AND RUBERY PCN</c:v>
                </c:pt>
                <c:pt idx="24">
                  <c:v>KINGSTANDING, ERDINGTON &amp; NECHELLS PCN</c:v>
                </c:pt>
                <c:pt idx="25">
                  <c:v>SOLIHULL RURAL PCN</c:v>
                </c:pt>
                <c:pt idx="26">
                  <c:v>BOURNVILLE AND NORTHFIELD PCN</c:v>
                </c:pt>
                <c:pt idx="27">
                  <c:v>SMARTCARE KINGS HEATH PCN</c:v>
                </c:pt>
                <c:pt idx="28">
                  <c:v>HARBORNE PCN</c:v>
                </c:pt>
                <c:pt idx="29">
                  <c:v>PERSHORE PCN</c:v>
                </c:pt>
                <c:pt idx="30">
                  <c:v>SOLIHULL SOUTH CENTRAL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144156544"/>
        <c:axId val="14415500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WASHWOOD HEATH PCN</c:v>
                </c:pt>
                <c:pt idx="1">
                  <c:v>SMALL HEATH PCN</c:v>
                </c:pt>
                <c:pt idx="2">
                  <c:v>NECHELLS, SALTLEY &amp; ALUM ROCK PCN</c:v>
                </c:pt>
                <c:pt idx="3">
                  <c:v>BIRMINGHAM EAST CENTRAL PCN</c:v>
                </c:pt>
                <c:pt idx="4">
                  <c:v>MMP CENTRAL AND NORTH PCN</c:v>
                </c:pt>
                <c:pt idx="5">
                  <c:v>WEST BIRMINGHAM PCN</c:v>
                </c:pt>
                <c:pt idx="6">
                  <c:v>GPS HEALTHCARE PCN</c:v>
                </c:pt>
                <c:pt idx="7">
                  <c:v>EDGBASTON PCN</c:v>
                </c:pt>
                <c:pt idx="8">
                  <c:v>BALSALL HEATH, SPARKHILL &amp; MOSELEY PCN</c:v>
                </c:pt>
                <c:pt idx="9">
                  <c:v>SHARD END AND KITTS GREEN PCN</c:v>
                </c:pt>
                <c:pt idx="10">
                  <c:v>ALLIANCE OF SUTTON PRACTICES PCN</c:v>
                </c:pt>
                <c:pt idx="11">
                  <c:v>NORTH SOLIHULL PCN</c:v>
                </c:pt>
                <c:pt idx="12">
                  <c:v>ICS</c:v>
                </c:pt>
                <c:pt idx="13">
                  <c:v>SMARTCARE CENTRAL PCN</c:v>
                </c:pt>
                <c:pt idx="14">
                  <c:v>GOSK PCN</c:v>
                </c:pt>
                <c:pt idx="15">
                  <c:v>COMMUNITY CARE HALL GREEN PCN</c:v>
                </c:pt>
                <c:pt idx="16">
                  <c:v>NORTH BIRMINGHAM PCN</c:v>
                </c:pt>
                <c:pt idx="17">
                  <c:v>SOLIHULL HEALTHCARE PARTNERSHIP PCN</c:v>
                </c:pt>
                <c:pt idx="18">
                  <c:v>BORDESLEY EAST PCN</c:v>
                </c:pt>
                <c:pt idx="19">
                  <c:v>SUTTON GROUP PRACTICE PCN</c:v>
                </c:pt>
                <c:pt idx="20">
                  <c:v>MOSELEY, BILLESLEY &amp; YARDLEY WOOD PCN</c:v>
                </c:pt>
                <c:pt idx="21">
                  <c:v>QUINTON AND HARBORNE PCN</c:v>
                </c:pt>
                <c:pt idx="22">
                  <c:v>SOUTH BIRMINGHAM ALLIANCE PCN</c:v>
                </c:pt>
                <c:pt idx="23">
                  <c:v>WEOLEY AND RUBERY PCN</c:v>
                </c:pt>
                <c:pt idx="24">
                  <c:v>KINGSTANDING, ERDINGTON &amp; NECHELLS PCN</c:v>
                </c:pt>
                <c:pt idx="25">
                  <c:v>SOLIHULL RURAL PCN</c:v>
                </c:pt>
                <c:pt idx="26">
                  <c:v>BOURNVILLE AND NORTHFIELD PCN</c:v>
                </c:pt>
                <c:pt idx="27">
                  <c:v>SMARTCARE KINGS HEATH PCN</c:v>
                </c:pt>
                <c:pt idx="28">
                  <c:v>HARBORNE PCN</c:v>
                </c:pt>
                <c:pt idx="29">
                  <c:v>PERSHORE PCN</c:v>
                </c:pt>
                <c:pt idx="30">
                  <c:v>SOLIHULL SOUTH CENTRAL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5F09-4F02-BA13-BD22460DB64F}"/>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5F09-4F02-BA13-BD22460DB64F}"/>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5F09-4F02-BA13-BD22460DB64F}"/>
              </c:ext>
            </c:extLst>
          </c:dPt>
          <c:cat>
            <c:strRef>
              <c:f>Sheet1!$A$2:$A$45</c:f>
              <c:strCache>
                <c:ptCount val="31"/>
                <c:pt idx="0">
                  <c:v>WASHWOOD HEATH PCN</c:v>
                </c:pt>
                <c:pt idx="1">
                  <c:v>SMALL HEATH PCN</c:v>
                </c:pt>
                <c:pt idx="2">
                  <c:v>NECHELLS, SALTLEY &amp; ALUM ROCK PCN</c:v>
                </c:pt>
                <c:pt idx="3">
                  <c:v>BIRMINGHAM EAST CENTRAL PCN</c:v>
                </c:pt>
                <c:pt idx="4">
                  <c:v>MMP CENTRAL AND NORTH PCN</c:v>
                </c:pt>
                <c:pt idx="5">
                  <c:v>WEST BIRMINGHAM PCN</c:v>
                </c:pt>
                <c:pt idx="6">
                  <c:v>GPS HEALTHCARE PCN</c:v>
                </c:pt>
                <c:pt idx="7">
                  <c:v>EDGBASTON PCN</c:v>
                </c:pt>
                <c:pt idx="8">
                  <c:v>BALSALL HEATH, SPARKHILL &amp; MOSELEY PCN</c:v>
                </c:pt>
                <c:pt idx="9">
                  <c:v>SHARD END AND KITTS GREEN PCN</c:v>
                </c:pt>
                <c:pt idx="10">
                  <c:v>ALLIANCE OF SUTTON PRACTICES PCN</c:v>
                </c:pt>
                <c:pt idx="11">
                  <c:v>NORTH SOLIHULL PCN</c:v>
                </c:pt>
                <c:pt idx="12">
                  <c:v>ICS</c:v>
                </c:pt>
                <c:pt idx="13">
                  <c:v>SMARTCARE CENTRAL PCN</c:v>
                </c:pt>
                <c:pt idx="14">
                  <c:v>GOSK PCN</c:v>
                </c:pt>
                <c:pt idx="15">
                  <c:v>COMMUNITY CARE HALL GREEN PCN</c:v>
                </c:pt>
                <c:pt idx="16">
                  <c:v>NORTH BIRMINGHAM PCN</c:v>
                </c:pt>
                <c:pt idx="17">
                  <c:v>SOLIHULL HEALTHCARE PARTNERSHIP PCN</c:v>
                </c:pt>
                <c:pt idx="18">
                  <c:v>BORDESLEY EAST PCN</c:v>
                </c:pt>
                <c:pt idx="19">
                  <c:v>SUTTON GROUP PRACTICE PCN</c:v>
                </c:pt>
                <c:pt idx="20">
                  <c:v>MOSELEY, BILLESLEY &amp; YARDLEY WOOD PCN</c:v>
                </c:pt>
                <c:pt idx="21">
                  <c:v>QUINTON AND HARBORNE PCN</c:v>
                </c:pt>
                <c:pt idx="22">
                  <c:v>SOUTH BIRMINGHAM ALLIANCE PCN</c:v>
                </c:pt>
                <c:pt idx="23">
                  <c:v>WEOLEY AND RUBERY PCN</c:v>
                </c:pt>
                <c:pt idx="24">
                  <c:v>KINGSTANDING, ERDINGTON &amp; NECHELLS PCN</c:v>
                </c:pt>
                <c:pt idx="25">
                  <c:v>SOLIHULL RURAL PCN</c:v>
                </c:pt>
                <c:pt idx="26">
                  <c:v>BOURNVILLE AND NORTHFIELD PCN</c:v>
                </c:pt>
                <c:pt idx="27">
                  <c:v>SMARTCARE KINGS HEATH PCN</c:v>
                </c:pt>
                <c:pt idx="28">
                  <c:v>HARBORNE PCN</c:v>
                </c:pt>
                <c:pt idx="29">
                  <c:v>PERSHORE PCN</c:v>
                </c:pt>
                <c:pt idx="30">
                  <c:v>SOLIHULL SOUTH CENTRAL PCN</c:v>
                </c:pt>
              </c:strCache>
            </c:strRef>
          </c:cat>
          <c:val>
            <c:numRef>
              <c:f>Sheet1!$C$2:$C$45</c:f>
              <c:numCache>
                <c:formatCode>0%</c:formatCode>
                <c:ptCount val="44"/>
                <c:pt idx="0">
                  <c:v>0.72</c:v>
                </c:pt>
                <c:pt idx="1">
                  <c:v>0.74</c:v>
                </c:pt>
                <c:pt idx="2">
                  <c:v>0.74</c:v>
                </c:pt>
                <c:pt idx="3">
                  <c:v>0.77</c:v>
                </c:pt>
                <c:pt idx="4">
                  <c:v>0.78</c:v>
                </c:pt>
                <c:pt idx="5">
                  <c:v>0.8</c:v>
                </c:pt>
                <c:pt idx="6">
                  <c:v>0.8</c:v>
                </c:pt>
                <c:pt idx="7">
                  <c:v>0.82</c:v>
                </c:pt>
                <c:pt idx="8">
                  <c:v>0.82</c:v>
                </c:pt>
                <c:pt idx="9">
                  <c:v>0.82</c:v>
                </c:pt>
                <c:pt idx="10">
                  <c:v>0.84</c:v>
                </c:pt>
                <c:pt idx="11">
                  <c:v>0.84</c:v>
                </c:pt>
                <c:pt idx="12">
                  <c:v>-10</c:v>
                </c:pt>
                <c:pt idx="13">
                  <c:v>0.85</c:v>
                </c:pt>
                <c:pt idx="14">
                  <c:v>0.85</c:v>
                </c:pt>
                <c:pt idx="15">
                  <c:v>0.86</c:v>
                </c:pt>
                <c:pt idx="16">
                  <c:v>0.86</c:v>
                </c:pt>
                <c:pt idx="17">
                  <c:v>0.87</c:v>
                </c:pt>
                <c:pt idx="18">
                  <c:v>0.87</c:v>
                </c:pt>
                <c:pt idx="19">
                  <c:v>0.87</c:v>
                </c:pt>
                <c:pt idx="20">
                  <c:v>0.88</c:v>
                </c:pt>
                <c:pt idx="21">
                  <c:v>0.88</c:v>
                </c:pt>
                <c:pt idx="22">
                  <c:v>0.89</c:v>
                </c:pt>
                <c:pt idx="23">
                  <c:v>0.89</c:v>
                </c:pt>
                <c:pt idx="24">
                  <c:v>0.9</c:v>
                </c:pt>
                <c:pt idx="25">
                  <c:v>0.9</c:v>
                </c:pt>
                <c:pt idx="26">
                  <c:v>0.91</c:v>
                </c:pt>
                <c:pt idx="27">
                  <c:v>0.91</c:v>
                </c:pt>
                <c:pt idx="28">
                  <c:v>0.92</c:v>
                </c:pt>
                <c:pt idx="29">
                  <c:v>0.94</c:v>
                </c:pt>
                <c:pt idx="30">
                  <c:v>0.95</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0.85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144146816"/>
        <c:axId val="144149120"/>
      </c:lineChart>
      <c:catAx>
        <c:axId val="14414681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4149120"/>
        <c:crosses val="autoZero"/>
        <c:auto val="1"/>
        <c:lblAlgn val="ctr"/>
        <c:lblOffset val="100"/>
        <c:noMultiLvlLbl val="0"/>
      </c:catAx>
      <c:valAx>
        <c:axId val="14414912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4146816"/>
        <c:crosses val="autoZero"/>
        <c:crossBetween val="between"/>
      </c:valAx>
      <c:valAx>
        <c:axId val="144155008"/>
        <c:scaling>
          <c:orientation val="minMax"/>
          <c:max val="1"/>
          <c:min val="0"/>
        </c:scaling>
        <c:delete val="0"/>
        <c:axPos val="r"/>
        <c:numFmt formatCode="0%" sourceLinked="1"/>
        <c:majorTickMark val="none"/>
        <c:minorTickMark val="none"/>
        <c:tickLblPos val="none"/>
        <c:spPr>
          <a:ln>
            <a:noFill/>
          </a:ln>
        </c:spPr>
        <c:crossAx val="144156544"/>
        <c:crosses val="max"/>
        <c:crossBetween val="between"/>
      </c:valAx>
      <c:catAx>
        <c:axId val="144156544"/>
        <c:scaling>
          <c:orientation val="minMax"/>
        </c:scaling>
        <c:delete val="1"/>
        <c:axPos val="b"/>
        <c:numFmt formatCode="General" sourceLinked="1"/>
        <c:majorTickMark val="out"/>
        <c:minorTickMark val="none"/>
        <c:tickLblPos val="nextTo"/>
        <c:crossAx val="14415500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17</c:v>
                </c:pt>
                <c:pt idx="1">
                  <c:v>24</c:v>
                </c:pt>
                <c:pt idx="2">
                  <c:v>6</c:v>
                </c:pt>
                <c:pt idx="3">
                  <c:v>16</c:v>
                </c:pt>
                <c:pt idx="4">
                  <c:v>59</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145307136"/>
        <c:axId val="145308672"/>
      </c:barChart>
      <c:catAx>
        <c:axId val="145307136"/>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45308672"/>
        <c:crosses val="autoZero"/>
        <c:auto val="1"/>
        <c:lblAlgn val="ctr"/>
        <c:lblOffset val="100"/>
        <c:noMultiLvlLbl val="0"/>
      </c:catAx>
      <c:valAx>
        <c:axId val="145308672"/>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45307136"/>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35</c:v>
                </c:pt>
                <c:pt idx="1">
                  <c:v>37</c:v>
                </c:pt>
                <c:pt idx="2">
                  <c:v>13</c:v>
                </c:pt>
                <c:pt idx="3">
                  <c:v>28</c:v>
                </c:pt>
                <c:pt idx="4">
                  <c:v>73</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7</c:v>
                </c:pt>
                <c:pt idx="1">
                  <c:v>11</c:v>
                </c:pt>
                <c:pt idx="2">
                  <c:v>2</c:v>
                </c:pt>
                <c:pt idx="3">
                  <c:v>8</c:v>
                </c:pt>
                <c:pt idx="4">
                  <c:v>39</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145406592"/>
        <c:axId val="145412480"/>
      </c:stockChart>
      <c:catAx>
        <c:axId val="145406592"/>
        <c:scaling>
          <c:orientation val="minMax"/>
        </c:scaling>
        <c:delete val="1"/>
        <c:axPos val="b"/>
        <c:numFmt formatCode="m/d/yyyy" sourceLinked="1"/>
        <c:majorTickMark val="out"/>
        <c:minorTickMark val="none"/>
        <c:tickLblPos val="nextTo"/>
        <c:crossAx val="145412480"/>
        <c:crosses val="autoZero"/>
        <c:auto val="1"/>
        <c:lblAlgn val="ctr"/>
        <c:lblOffset val="100"/>
        <c:noMultiLvlLbl val="0"/>
      </c:catAx>
      <c:valAx>
        <c:axId val="145412480"/>
        <c:scaling>
          <c:orientation val="minMax"/>
          <c:max val="100"/>
          <c:min val="0"/>
        </c:scaling>
        <c:delete val="1"/>
        <c:axPos val="l"/>
        <c:numFmt formatCode="m/d/yyyy" sourceLinked="1"/>
        <c:majorTickMark val="out"/>
        <c:minorTickMark val="none"/>
        <c:tickLblPos val="nextTo"/>
        <c:crossAx val="145406592"/>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E2D-4A26-B8F0-4D2D229036C3}"/>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23</c:v>
                </c:pt>
                <c:pt idx="1">
                  <c:v>48</c:v>
                </c:pt>
                <c:pt idx="2">
                  <c:v>18</c:v>
                </c:pt>
                <c:pt idx="3">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72</c:v>
                </c:pt>
                <c:pt idx="1">
                  <c:v>71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28</c:v>
                </c:pt>
                <c:pt idx="1">
                  <c:v>29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55675648"/>
        <c:axId val="155677440"/>
      </c:lineChart>
      <c:catAx>
        <c:axId val="15567564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55677440"/>
        <c:crosses val="autoZero"/>
        <c:auto val="1"/>
        <c:lblAlgn val="ctr"/>
        <c:lblOffset val="100"/>
        <c:noMultiLvlLbl val="0"/>
      </c:catAx>
      <c:valAx>
        <c:axId val="15567744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5567564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SOLIHULL HEALTHCARE PARTNERSHIP PCN</c:v>
                </c:pt>
                <c:pt idx="1">
                  <c:v>MMP CENTRAL AND NORTH PCN</c:v>
                </c:pt>
                <c:pt idx="2">
                  <c:v>SMALL HEATH PCN</c:v>
                </c:pt>
                <c:pt idx="3">
                  <c:v>WASHWOOD HEATH PCN</c:v>
                </c:pt>
                <c:pt idx="4">
                  <c:v>MOSELEY, BILLESLEY &amp; YARDLEY WOOD PCN</c:v>
                </c:pt>
                <c:pt idx="5">
                  <c:v>WEST BIRMINGHAM PCN</c:v>
                </c:pt>
                <c:pt idx="6">
                  <c:v>NECHELLS, SALTLEY &amp; ALUM ROCK PCN</c:v>
                </c:pt>
                <c:pt idx="7">
                  <c:v>SHARD END AND KITTS GREEN PCN</c:v>
                </c:pt>
                <c:pt idx="8">
                  <c:v>BIRMINGHAM EAST CENTRAL PCN</c:v>
                </c:pt>
                <c:pt idx="9">
                  <c:v>GOSK PCN</c:v>
                </c:pt>
                <c:pt idx="10">
                  <c:v>EDGBASTON PCN</c:v>
                </c:pt>
                <c:pt idx="11">
                  <c:v>WEOLEY AND RUBERY PCN</c:v>
                </c:pt>
                <c:pt idx="12">
                  <c:v>BALSALL HEATH, SPARKHILL &amp; MOSELEY PCN</c:v>
                </c:pt>
                <c:pt idx="13">
                  <c:v>ICS</c:v>
                </c:pt>
                <c:pt idx="14">
                  <c:v>SUTTON GROUP PRACTICE PCN</c:v>
                </c:pt>
                <c:pt idx="15">
                  <c:v>SMARTCARE CENTRAL PCN</c:v>
                </c:pt>
                <c:pt idx="16">
                  <c:v>NORTH BIRMINGHAM PCN</c:v>
                </c:pt>
                <c:pt idx="17">
                  <c:v>NORTH SOLIHULL PCN</c:v>
                </c:pt>
                <c:pt idx="18">
                  <c:v>SOUTH BIRMINGHAM ALLIANCE PCN</c:v>
                </c:pt>
                <c:pt idx="19">
                  <c:v>ALLIANCE OF SUTTON PRACTICES PCN</c:v>
                </c:pt>
                <c:pt idx="20">
                  <c:v>BORDESLEY EAST PCN</c:v>
                </c:pt>
                <c:pt idx="21">
                  <c:v>GPS HEALTHCARE PCN</c:v>
                </c:pt>
                <c:pt idx="22">
                  <c:v>COMMUNITY CARE HALL GREEN PCN</c:v>
                </c:pt>
                <c:pt idx="23">
                  <c:v>SMARTCARE KINGS HEATH PCN</c:v>
                </c:pt>
                <c:pt idx="24">
                  <c:v>KINGSTANDING, ERDINGTON &amp; NECHELLS PCN</c:v>
                </c:pt>
                <c:pt idx="25">
                  <c:v>QUINTON AND HARBORNE PCN</c:v>
                </c:pt>
                <c:pt idx="26">
                  <c:v>PERSHORE PCN</c:v>
                </c:pt>
                <c:pt idx="27">
                  <c:v>SOLIHULL RURAL PCN</c:v>
                </c:pt>
                <c:pt idx="28">
                  <c:v>SOLIHULL SOUTH CENTRAL PCN</c:v>
                </c:pt>
                <c:pt idx="29">
                  <c:v>BOURNVILLE AND NORTHFIELD PCN</c:v>
                </c:pt>
                <c:pt idx="30">
                  <c:v>HARBORNE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1"/>
                <c:pt idx="0">
                  <c:v>SOLIHULL HEALTHCARE PARTNERSHIP PCN</c:v>
                </c:pt>
                <c:pt idx="1">
                  <c:v>MMP CENTRAL AND NORTH PCN</c:v>
                </c:pt>
                <c:pt idx="2">
                  <c:v>SMALL HEATH PCN</c:v>
                </c:pt>
                <c:pt idx="3">
                  <c:v>WASHWOOD HEATH PCN</c:v>
                </c:pt>
                <c:pt idx="4">
                  <c:v>MOSELEY, BILLESLEY &amp; YARDLEY WOOD PCN</c:v>
                </c:pt>
                <c:pt idx="5">
                  <c:v>WEST BIRMINGHAM PCN</c:v>
                </c:pt>
                <c:pt idx="6">
                  <c:v>NECHELLS, SALTLEY &amp; ALUM ROCK PCN</c:v>
                </c:pt>
                <c:pt idx="7">
                  <c:v>SHARD END AND KITTS GREEN PCN</c:v>
                </c:pt>
                <c:pt idx="8">
                  <c:v>BIRMINGHAM EAST CENTRAL PCN</c:v>
                </c:pt>
                <c:pt idx="9">
                  <c:v>GOSK PCN</c:v>
                </c:pt>
                <c:pt idx="10">
                  <c:v>EDGBASTON PCN</c:v>
                </c:pt>
                <c:pt idx="11">
                  <c:v>WEOLEY AND RUBERY PCN</c:v>
                </c:pt>
                <c:pt idx="12">
                  <c:v>BALSALL HEATH, SPARKHILL &amp; MOSELEY PCN</c:v>
                </c:pt>
                <c:pt idx="13">
                  <c:v>ICS</c:v>
                </c:pt>
                <c:pt idx="14">
                  <c:v>SUTTON GROUP PRACTICE PCN</c:v>
                </c:pt>
                <c:pt idx="15">
                  <c:v>SMARTCARE CENTRAL PCN</c:v>
                </c:pt>
                <c:pt idx="16">
                  <c:v>NORTH BIRMINGHAM PCN</c:v>
                </c:pt>
                <c:pt idx="17">
                  <c:v>NORTH SOLIHULL PCN</c:v>
                </c:pt>
                <c:pt idx="18">
                  <c:v>SOUTH BIRMINGHAM ALLIANCE PCN</c:v>
                </c:pt>
                <c:pt idx="19">
                  <c:v>ALLIANCE OF SUTTON PRACTICES PCN</c:v>
                </c:pt>
                <c:pt idx="20">
                  <c:v>BORDESLEY EAST PCN</c:v>
                </c:pt>
                <c:pt idx="21">
                  <c:v>GPS HEALTHCARE PCN</c:v>
                </c:pt>
                <c:pt idx="22">
                  <c:v>COMMUNITY CARE HALL GREEN PCN</c:v>
                </c:pt>
                <c:pt idx="23">
                  <c:v>SMARTCARE KINGS HEATH PCN</c:v>
                </c:pt>
                <c:pt idx="24">
                  <c:v>KINGSTANDING, ERDINGTON &amp; NECHELLS PCN</c:v>
                </c:pt>
                <c:pt idx="25">
                  <c:v>QUINTON AND HARBORNE PCN</c:v>
                </c:pt>
                <c:pt idx="26">
                  <c:v>PERSHORE PCN</c:v>
                </c:pt>
                <c:pt idx="27">
                  <c:v>SOLIHULL RURAL PCN</c:v>
                </c:pt>
                <c:pt idx="28">
                  <c:v>SOLIHULL SOUTH CENTRAL PCN</c:v>
                </c:pt>
                <c:pt idx="29">
                  <c:v>BOURNVILLE AND NORTHFIELD PCN</c:v>
                </c:pt>
                <c:pt idx="30">
                  <c:v>HARBORNE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SOLIHULL HEALTHCARE PARTNERSHIP PCN</c:v>
                </c:pt>
                <c:pt idx="1">
                  <c:v>MMP CENTRAL AND NORTH PCN</c:v>
                </c:pt>
                <c:pt idx="2">
                  <c:v>SMALL HEATH PCN</c:v>
                </c:pt>
                <c:pt idx="3">
                  <c:v>WASHWOOD HEATH PCN</c:v>
                </c:pt>
                <c:pt idx="4">
                  <c:v>MOSELEY, BILLESLEY &amp; YARDLEY WOOD PCN</c:v>
                </c:pt>
                <c:pt idx="5">
                  <c:v>WEST BIRMINGHAM PCN</c:v>
                </c:pt>
                <c:pt idx="6">
                  <c:v>NECHELLS, SALTLEY &amp; ALUM ROCK PCN</c:v>
                </c:pt>
                <c:pt idx="7">
                  <c:v>SHARD END AND KITTS GREEN PCN</c:v>
                </c:pt>
                <c:pt idx="8">
                  <c:v>BIRMINGHAM EAST CENTRAL PCN</c:v>
                </c:pt>
                <c:pt idx="9">
                  <c:v>GOSK PCN</c:v>
                </c:pt>
                <c:pt idx="10">
                  <c:v>EDGBASTON PCN</c:v>
                </c:pt>
                <c:pt idx="11">
                  <c:v>WEOLEY AND RUBERY PCN</c:v>
                </c:pt>
                <c:pt idx="12">
                  <c:v>BALSALL HEATH, SPARKHILL &amp; MOSELEY PCN</c:v>
                </c:pt>
                <c:pt idx="13">
                  <c:v>ICS</c:v>
                </c:pt>
                <c:pt idx="14">
                  <c:v>SUTTON GROUP PRACTICE PCN</c:v>
                </c:pt>
                <c:pt idx="15">
                  <c:v>SMARTCARE CENTRAL PCN</c:v>
                </c:pt>
                <c:pt idx="16">
                  <c:v>NORTH BIRMINGHAM PCN</c:v>
                </c:pt>
                <c:pt idx="17">
                  <c:v>NORTH SOLIHULL PCN</c:v>
                </c:pt>
                <c:pt idx="18">
                  <c:v>SOUTH BIRMINGHAM ALLIANCE PCN</c:v>
                </c:pt>
                <c:pt idx="19">
                  <c:v>ALLIANCE OF SUTTON PRACTICES PCN</c:v>
                </c:pt>
                <c:pt idx="20">
                  <c:v>BORDESLEY EAST PCN</c:v>
                </c:pt>
                <c:pt idx="21">
                  <c:v>GPS HEALTHCARE PCN</c:v>
                </c:pt>
                <c:pt idx="22">
                  <c:v>COMMUNITY CARE HALL GREEN PCN</c:v>
                </c:pt>
                <c:pt idx="23">
                  <c:v>SMARTCARE KINGS HEATH PCN</c:v>
                </c:pt>
                <c:pt idx="24">
                  <c:v>KINGSTANDING, ERDINGTON &amp; NECHELLS PCN</c:v>
                </c:pt>
                <c:pt idx="25">
                  <c:v>QUINTON AND HARBORNE PCN</c:v>
                </c:pt>
                <c:pt idx="26">
                  <c:v>PERSHORE PCN</c:v>
                </c:pt>
                <c:pt idx="27">
                  <c:v>SOLIHULL RURAL PCN</c:v>
                </c:pt>
                <c:pt idx="28">
                  <c:v>SOLIHULL SOUTH CENTRAL PCN</c:v>
                </c:pt>
                <c:pt idx="29">
                  <c:v>BOURNVILLE AND NORTHFIELD PCN</c:v>
                </c:pt>
                <c:pt idx="30">
                  <c:v>HARBORNE PCN</c:v>
                </c:pt>
              </c:strCache>
            </c:strRef>
          </c:cat>
          <c:val>
            <c:numRef>
              <c:f>Sheet1!$F$2:$F$45</c:f>
              <c:numCache>
                <c:formatCode>General</c:formatCode>
                <c:ptCount val="44"/>
                <c:pt idx="0">
                  <c:v>0.53</c:v>
                </c:pt>
                <c:pt idx="1">
                  <c:v>0.59</c:v>
                </c:pt>
                <c:pt idx="2">
                  <c:v>0.6</c:v>
                </c:pt>
                <c:pt idx="3">
                  <c:v>0.61</c:v>
                </c:pt>
                <c:pt idx="4">
                  <c:v>0.62</c:v>
                </c:pt>
                <c:pt idx="5">
                  <c:v>0.63</c:v>
                </c:pt>
                <c:pt idx="6">
                  <c:v>0.65</c:v>
                </c:pt>
                <c:pt idx="7">
                  <c:v>0.66</c:v>
                </c:pt>
                <c:pt idx="8">
                  <c:v>0.67</c:v>
                </c:pt>
                <c:pt idx="9">
                  <c:v>0.69</c:v>
                </c:pt>
                <c:pt idx="10">
                  <c:v>0.7</c:v>
                </c:pt>
                <c:pt idx="11">
                  <c:v>0.7</c:v>
                </c:pt>
                <c:pt idx="12">
                  <c:v>0.7</c:v>
                </c:pt>
                <c:pt idx="13">
                  <c:v>0.71</c:v>
                </c:pt>
                <c:pt idx="14">
                  <c:v>0.71</c:v>
                </c:pt>
                <c:pt idx="15">
                  <c:v>0.72</c:v>
                </c:pt>
                <c:pt idx="16">
                  <c:v>0.72</c:v>
                </c:pt>
                <c:pt idx="17">
                  <c:v>0.72</c:v>
                </c:pt>
                <c:pt idx="18">
                  <c:v>0.73</c:v>
                </c:pt>
                <c:pt idx="19">
                  <c:v>0.73</c:v>
                </c:pt>
                <c:pt idx="20">
                  <c:v>0.74</c:v>
                </c:pt>
                <c:pt idx="21">
                  <c:v>0.74</c:v>
                </c:pt>
                <c:pt idx="22">
                  <c:v>0.76</c:v>
                </c:pt>
                <c:pt idx="23">
                  <c:v>0.76</c:v>
                </c:pt>
                <c:pt idx="24">
                  <c:v>0.8</c:v>
                </c:pt>
                <c:pt idx="25">
                  <c:v>0.8</c:v>
                </c:pt>
                <c:pt idx="26">
                  <c:v>0.81</c:v>
                </c:pt>
                <c:pt idx="27">
                  <c:v>0.82</c:v>
                </c:pt>
                <c:pt idx="28">
                  <c:v>0.85</c:v>
                </c:pt>
                <c:pt idx="29">
                  <c:v>0.86</c:v>
                </c:pt>
                <c:pt idx="30">
                  <c:v>0.86</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1"/>
                <c:pt idx="0">
                  <c:v>SOLIHULL HEALTHCARE PARTNERSHIP PCN</c:v>
                </c:pt>
                <c:pt idx="1">
                  <c:v>MMP CENTRAL AND NORTH PCN</c:v>
                </c:pt>
                <c:pt idx="2">
                  <c:v>SMALL HEATH PCN</c:v>
                </c:pt>
                <c:pt idx="3">
                  <c:v>WASHWOOD HEATH PCN</c:v>
                </c:pt>
                <c:pt idx="4">
                  <c:v>MOSELEY, BILLESLEY &amp; YARDLEY WOOD PCN</c:v>
                </c:pt>
                <c:pt idx="5">
                  <c:v>WEST BIRMINGHAM PCN</c:v>
                </c:pt>
                <c:pt idx="6">
                  <c:v>NECHELLS, SALTLEY &amp; ALUM ROCK PCN</c:v>
                </c:pt>
                <c:pt idx="7">
                  <c:v>SHARD END AND KITTS GREEN PCN</c:v>
                </c:pt>
                <c:pt idx="8">
                  <c:v>BIRMINGHAM EAST CENTRAL PCN</c:v>
                </c:pt>
                <c:pt idx="9">
                  <c:v>GOSK PCN</c:v>
                </c:pt>
                <c:pt idx="10">
                  <c:v>EDGBASTON PCN</c:v>
                </c:pt>
                <c:pt idx="11">
                  <c:v>WEOLEY AND RUBERY PCN</c:v>
                </c:pt>
                <c:pt idx="12">
                  <c:v>BALSALL HEATH, SPARKHILL &amp; MOSELEY PCN</c:v>
                </c:pt>
                <c:pt idx="13">
                  <c:v>ICS</c:v>
                </c:pt>
                <c:pt idx="14">
                  <c:v>SUTTON GROUP PRACTICE PCN</c:v>
                </c:pt>
                <c:pt idx="15">
                  <c:v>SMARTCARE CENTRAL PCN</c:v>
                </c:pt>
                <c:pt idx="16">
                  <c:v>NORTH BIRMINGHAM PCN</c:v>
                </c:pt>
                <c:pt idx="17">
                  <c:v>NORTH SOLIHULL PCN</c:v>
                </c:pt>
                <c:pt idx="18">
                  <c:v>SOUTH BIRMINGHAM ALLIANCE PCN</c:v>
                </c:pt>
                <c:pt idx="19">
                  <c:v>ALLIANCE OF SUTTON PRACTICES PCN</c:v>
                </c:pt>
                <c:pt idx="20">
                  <c:v>BORDESLEY EAST PCN</c:v>
                </c:pt>
                <c:pt idx="21">
                  <c:v>GPS HEALTHCARE PCN</c:v>
                </c:pt>
                <c:pt idx="22">
                  <c:v>COMMUNITY CARE HALL GREEN PCN</c:v>
                </c:pt>
                <c:pt idx="23">
                  <c:v>SMARTCARE KINGS HEATH PCN</c:v>
                </c:pt>
                <c:pt idx="24">
                  <c:v>KINGSTANDING, ERDINGTON &amp; NECHELLS PCN</c:v>
                </c:pt>
                <c:pt idx="25">
                  <c:v>QUINTON AND HARBORNE PCN</c:v>
                </c:pt>
                <c:pt idx="26">
                  <c:v>PERSHORE PCN</c:v>
                </c:pt>
                <c:pt idx="27">
                  <c:v>SOLIHULL RURAL PCN</c:v>
                </c:pt>
                <c:pt idx="28">
                  <c:v>SOLIHULL SOUTH CENTRAL PCN</c:v>
                </c:pt>
                <c:pt idx="29">
                  <c:v>BOURNVILLE AND NORTHFIELD PCN</c:v>
                </c:pt>
                <c:pt idx="30">
                  <c:v>HARBORNE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1"/>
                <c:pt idx="0">
                  <c:v>SOLIHULL HEALTHCARE PARTNERSHIP PCN</c:v>
                </c:pt>
                <c:pt idx="1">
                  <c:v>MMP CENTRAL AND NORTH PCN</c:v>
                </c:pt>
                <c:pt idx="2">
                  <c:v>SMALL HEATH PCN</c:v>
                </c:pt>
                <c:pt idx="3">
                  <c:v>WASHWOOD HEATH PCN</c:v>
                </c:pt>
                <c:pt idx="4">
                  <c:v>MOSELEY, BILLESLEY &amp; YARDLEY WOOD PCN</c:v>
                </c:pt>
                <c:pt idx="5">
                  <c:v>WEST BIRMINGHAM PCN</c:v>
                </c:pt>
                <c:pt idx="6">
                  <c:v>NECHELLS, SALTLEY &amp; ALUM ROCK PCN</c:v>
                </c:pt>
                <c:pt idx="7">
                  <c:v>SHARD END AND KITTS GREEN PCN</c:v>
                </c:pt>
                <c:pt idx="8">
                  <c:v>BIRMINGHAM EAST CENTRAL PCN</c:v>
                </c:pt>
                <c:pt idx="9">
                  <c:v>GOSK PCN</c:v>
                </c:pt>
                <c:pt idx="10">
                  <c:v>EDGBASTON PCN</c:v>
                </c:pt>
                <c:pt idx="11">
                  <c:v>WEOLEY AND RUBERY PCN</c:v>
                </c:pt>
                <c:pt idx="12">
                  <c:v>BALSALL HEATH, SPARKHILL &amp; MOSELEY PCN</c:v>
                </c:pt>
                <c:pt idx="13">
                  <c:v>ICS</c:v>
                </c:pt>
                <c:pt idx="14">
                  <c:v>SUTTON GROUP PRACTICE PCN</c:v>
                </c:pt>
                <c:pt idx="15">
                  <c:v>SMARTCARE CENTRAL PCN</c:v>
                </c:pt>
                <c:pt idx="16">
                  <c:v>NORTH BIRMINGHAM PCN</c:v>
                </c:pt>
                <c:pt idx="17">
                  <c:v>NORTH SOLIHULL PCN</c:v>
                </c:pt>
                <c:pt idx="18">
                  <c:v>SOUTH BIRMINGHAM ALLIANCE PCN</c:v>
                </c:pt>
                <c:pt idx="19">
                  <c:v>ALLIANCE OF SUTTON PRACTICES PCN</c:v>
                </c:pt>
                <c:pt idx="20">
                  <c:v>BORDESLEY EAST PCN</c:v>
                </c:pt>
                <c:pt idx="21">
                  <c:v>GPS HEALTHCARE PCN</c:v>
                </c:pt>
                <c:pt idx="22">
                  <c:v>COMMUNITY CARE HALL GREEN PCN</c:v>
                </c:pt>
                <c:pt idx="23">
                  <c:v>SMARTCARE KINGS HEATH PCN</c:v>
                </c:pt>
                <c:pt idx="24">
                  <c:v>KINGSTANDING, ERDINGTON &amp; NECHELLS PCN</c:v>
                </c:pt>
                <c:pt idx="25">
                  <c:v>QUINTON AND HARBORNE PCN</c:v>
                </c:pt>
                <c:pt idx="26">
                  <c:v>PERSHORE PCN</c:v>
                </c:pt>
                <c:pt idx="27">
                  <c:v>SOLIHULL RURAL PCN</c:v>
                </c:pt>
                <c:pt idx="28">
                  <c:v>SOLIHULL SOUTH CENTRAL PCN</c:v>
                </c:pt>
                <c:pt idx="29">
                  <c:v>BOURNVILLE AND NORTHFIELD PCN</c:v>
                </c:pt>
                <c:pt idx="30">
                  <c:v>HARBORNE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60400128"/>
        <c:axId val="16039833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SOLIHULL HEALTHCARE PARTNERSHIP PCN</c:v>
                </c:pt>
                <c:pt idx="1">
                  <c:v>MMP CENTRAL AND NORTH PCN</c:v>
                </c:pt>
                <c:pt idx="2">
                  <c:v>SMALL HEATH PCN</c:v>
                </c:pt>
                <c:pt idx="3">
                  <c:v>WASHWOOD HEATH PCN</c:v>
                </c:pt>
                <c:pt idx="4">
                  <c:v>MOSELEY, BILLESLEY &amp; YARDLEY WOOD PCN</c:v>
                </c:pt>
                <c:pt idx="5">
                  <c:v>WEST BIRMINGHAM PCN</c:v>
                </c:pt>
                <c:pt idx="6">
                  <c:v>NECHELLS, SALTLEY &amp; ALUM ROCK PCN</c:v>
                </c:pt>
                <c:pt idx="7">
                  <c:v>SHARD END AND KITTS GREEN PCN</c:v>
                </c:pt>
                <c:pt idx="8">
                  <c:v>BIRMINGHAM EAST CENTRAL PCN</c:v>
                </c:pt>
                <c:pt idx="9">
                  <c:v>GOSK PCN</c:v>
                </c:pt>
                <c:pt idx="10">
                  <c:v>EDGBASTON PCN</c:v>
                </c:pt>
                <c:pt idx="11">
                  <c:v>WEOLEY AND RUBERY PCN</c:v>
                </c:pt>
                <c:pt idx="12">
                  <c:v>BALSALL HEATH, SPARKHILL &amp; MOSELEY PCN</c:v>
                </c:pt>
                <c:pt idx="13">
                  <c:v>ICS</c:v>
                </c:pt>
                <c:pt idx="14">
                  <c:v>SUTTON GROUP PRACTICE PCN</c:v>
                </c:pt>
                <c:pt idx="15">
                  <c:v>SMARTCARE CENTRAL PCN</c:v>
                </c:pt>
                <c:pt idx="16">
                  <c:v>NORTH BIRMINGHAM PCN</c:v>
                </c:pt>
                <c:pt idx="17">
                  <c:v>NORTH SOLIHULL PCN</c:v>
                </c:pt>
                <c:pt idx="18">
                  <c:v>SOUTH BIRMINGHAM ALLIANCE PCN</c:v>
                </c:pt>
                <c:pt idx="19">
                  <c:v>ALLIANCE OF SUTTON PRACTICES PCN</c:v>
                </c:pt>
                <c:pt idx="20">
                  <c:v>BORDESLEY EAST PCN</c:v>
                </c:pt>
                <c:pt idx="21">
                  <c:v>GPS HEALTHCARE PCN</c:v>
                </c:pt>
                <c:pt idx="22">
                  <c:v>COMMUNITY CARE HALL GREEN PCN</c:v>
                </c:pt>
                <c:pt idx="23">
                  <c:v>SMARTCARE KINGS HEATH PCN</c:v>
                </c:pt>
                <c:pt idx="24">
                  <c:v>KINGSTANDING, ERDINGTON &amp; NECHELLS PCN</c:v>
                </c:pt>
                <c:pt idx="25">
                  <c:v>QUINTON AND HARBORNE PCN</c:v>
                </c:pt>
                <c:pt idx="26">
                  <c:v>PERSHORE PCN</c:v>
                </c:pt>
                <c:pt idx="27">
                  <c:v>SOLIHULL RURAL PCN</c:v>
                </c:pt>
                <c:pt idx="28">
                  <c:v>SOLIHULL SOUTH CENTRAL PCN</c:v>
                </c:pt>
                <c:pt idx="29">
                  <c:v>BOURNVILLE AND NORTHFIELD PCN</c:v>
                </c:pt>
                <c:pt idx="30">
                  <c:v>HARBORNE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EE50-4179-899A-5ACC15050FE2}"/>
              </c:ext>
            </c:extLst>
          </c:dPt>
          <c:cat>
            <c:strRef>
              <c:f>Sheet1!$A$2:$A$45</c:f>
              <c:strCache>
                <c:ptCount val="31"/>
                <c:pt idx="0">
                  <c:v>SOLIHULL HEALTHCARE PARTNERSHIP PCN</c:v>
                </c:pt>
                <c:pt idx="1">
                  <c:v>MMP CENTRAL AND NORTH PCN</c:v>
                </c:pt>
                <c:pt idx="2">
                  <c:v>SMALL HEATH PCN</c:v>
                </c:pt>
                <c:pt idx="3">
                  <c:v>WASHWOOD HEATH PCN</c:v>
                </c:pt>
                <c:pt idx="4">
                  <c:v>MOSELEY, BILLESLEY &amp; YARDLEY WOOD PCN</c:v>
                </c:pt>
                <c:pt idx="5">
                  <c:v>WEST BIRMINGHAM PCN</c:v>
                </c:pt>
                <c:pt idx="6">
                  <c:v>NECHELLS, SALTLEY &amp; ALUM ROCK PCN</c:v>
                </c:pt>
                <c:pt idx="7">
                  <c:v>SHARD END AND KITTS GREEN PCN</c:v>
                </c:pt>
                <c:pt idx="8">
                  <c:v>BIRMINGHAM EAST CENTRAL PCN</c:v>
                </c:pt>
                <c:pt idx="9">
                  <c:v>GOSK PCN</c:v>
                </c:pt>
                <c:pt idx="10">
                  <c:v>EDGBASTON PCN</c:v>
                </c:pt>
                <c:pt idx="11">
                  <c:v>WEOLEY AND RUBERY PCN</c:v>
                </c:pt>
                <c:pt idx="12">
                  <c:v>BALSALL HEATH, SPARKHILL &amp; MOSELEY PCN</c:v>
                </c:pt>
                <c:pt idx="13">
                  <c:v>ICS</c:v>
                </c:pt>
                <c:pt idx="14">
                  <c:v>SUTTON GROUP PRACTICE PCN</c:v>
                </c:pt>
                <c:pt idx="15">
                  <c:v>SMARTCARE CENTRAL PCN</c:v>
                </c:pt>
                <c:pt idx="16">
                  <c:v>NORTH BIRMINGHAM PCN</c:v>
                </c:pt>
                <c:pt idx="17">
                  <c:v>NORTH SOLIHULL PCN</c:v>
                </c:pt>
                <c:pt idx="18">
                  <c:v>SOUTH BIRMINGHAM ALLIANCE PCN</c:v>
                </c:pt>
                <c:pt idx="19">
                  <c:v>ALLIANCE OF SUTTON PRACTICES PCN</c:v>
                </c:pt>
                <c:pt idx="20">
                  <c:v>BORDESLEY EAST PCN</c:v>
                </c:pt>
                <c:pt idx="21">
                  <c:v>GPS HEALTHCARE PCN</c:v>
                </c:pt>
                <c:pt idx="22">
                  <c:v>COMMUNITY CARE HALL GREEN PCN</c:v>
                </c:pt>
                <c:pt idx="23">
                  <c:v>SMARTCARE KINGS HEATH PCN</c:v>
                </c:pt>
                <c:pt idx="24">
                  <c:v>KINGSTANDING, ERDINGTON &amp; NECHELLS PCN</c:v>
                </c:pt>
                <c:pt idx="25">
                  <c:v>QUINTON AND HARBORNE PCN</c:v>
                </c:pt>
                <c:pt idx="26">
                  <c:v>PERSHORE PCN</c:v>
                </c:pt>
                <c:pt idx="27">
                  <c:v>SOLIHULL RURAL PCN</c:v>
                </c:pt>
                <c:pt idx="28">
                  <c:v>SOLIHULL SOUTH CENTRAL PCN</c:v>
                </c:pt>
                <c:pt idx="29">
                  <c:v>BOURNVILLE AND NORTHFIELD PCN</c:v>
                </c:pt>
                <c:pt idx="30">
                  <c:v>HARBORNE PCN</c:v>
                </c:pt>
              </c:strCache>
            </c:strRef>
          </c:cat>
          <c:val>
            <c:numRef>
              <c:f>Sheet1!$C$2:$C$45</c:f>
              <c:numCache>
                <c:formatCode>0%</c:formatCode>
                <c:ptCount val="44"/>
                <c:pt idx="0">
                  <c:v>0.53</c:v>
                </c:pt>
                <c:pt idx="1">
                  <c:v>0.59</c:v>
                </c:pt>
                <c:pt idx="2">
                  <c:v>0.6</c:v>
                </c:pt>
                <c:pt idx="3">
                  <c:v>0.61</c:v>
                </c:pt>
                <c:pt idx="4">
                  <c:v>0.62</c:v>
                </c:pt>
                <c:pt idx="5">
                  <c:v>0.63</c:v>
                </c:pt>
                <c:pt idx="6">
                  <c:v>0.65</c:v>
                </c:pt>
                <c:pt idx="7">
                  <c:v>0.66</c:v>
                </c:pt>
                <c:pt idx="8">
                  <c:v>0.67</c:v>
                </c:pt>
                <c:pt idx="9">
                  <c:v>0.69</c:v>
                </c:pt>
                <c:pt idx="10">
                  <c:v>0.7</c:v>
                </c:pt>
                <c:pt idx="11">
                  <c:v>0.7</c:v>
                </c:pt>
                <c:pt idx="12">
                  <c:v>0.7</c:v>
                </c:pt>
                <c:pt idx="13">
                  <c:v>-10</c:v>
                </c:pt>
                <c:pt idx="14">
                  <c:v>0.71</c:v>
                </c:pt>
                <c:pt idx="15">
                  <c:v>0.72</c:v>
                </c:pt>
                <c:pt idx="16">
                  <c:v>0.72</c:v>
                </c:pt>
                <c:pt idx="17">
                  <c:v>0.72</c:v>
                </c:pt>
                <c:pt idx="18">
                  <c:v>0.73</c:v>
                </c:pt>
                <c:pt idx="19">
                  <c:v>0.73</c:v>
                </c:pt>
                <c:pt idx="20">
                  <c:v>0.74</c:v>
                </c:pt>
                <c:pt idx="21">
                  <c:v>0.74</c:v>
                </c:pt>
                <c:pt idx="22">
                  <c:v>0.76</c:v>
                </c:pt>
                <c:pt idx="23">
                  <c:v>0.76</c:v>
                </c:pt>
                <c:pt idx="24">
                  <c:v>0.8</c:v>
                </c:pt>
                <c:pt idx="25">
                  <c:v>0.8</c:v>
                </c:pt>
                <c:pt idx="26">
                  <c:v>0.81</c:v>
                </c:pt>
                <c:pt idx="27">
                  <c:v>0.82</c:v>
                </c:pt>
                <c:pt idx="28">
                  <c:v>0.85</c:v>
                </c:pt>
                <c:pt idx="29">
                  <c:v>0.86</c:v>
                </c:pt>
                <c:pt idx="30">
                  <c:v>0.86</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0.71</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60369664"/>
        <c:axId val="160396800"/>
      </c:lineChart>
      <c:catAx>
        <c:axId val="16036966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60396800"/>
        <c:crosses val="autoZero"/>
        <c:auto val="1"/>
        <c:lblAlgn val="ctr"/>
        <c:lblOffset val="100"/>
        <c:noMultiLvlLbl val="0"/>
      </c:catAx>
      <c:valAx>
        <c:axId val="16039680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60369664"/>
        <c:crosses val="autoZero"/>
        <c:crossBetween val="between"/>
      </c:valAx>
      <c:valAx>
        <c:axId val="160398336"/>
        <c:scaling>
          <c:orientation val="minMax"/>
          <c:max val="1"/>
          <c:min val="0"/>
        </c:scaling>
        <c:delete val="0"/>
        <c:axPos val="r"/>
        <c:numFmt formatCode="0%" sourceLinked="1"/>
        <c:majorTickMark val="none"/>
        <c:minorTickMark val="none"/>
        <c:tickLblPos val="none"/>
        <c:spPr>
          <a:ln>
            <a:noFill/>
          </a:ln>
        </c:spPr>
        <c:crossAx val="160400128"/>
        <c:crosses val="max"/>
        <c:crossBetween val="between"/>
      </c:valAx>
      <c:catAx>
        <c:axId val="160400128"/>
        <c:scaling>
          <c:orientation val="minMax"/>
        </c:scaling>
        <c:delete val="1"/>
        <c:axPos val="b"/>
        <c:numFmt formatCode="General" sourceLinked="1"/>
        <c:majorTickMark val="out"/>
        <c:minorTickMark val="none"/>
        <c:tickLblPos val="nextTo"/>
        <c:crossAx val="16039833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12</c:v>
                </c:pt>
                <c:pt idx="1">
                  <c:v>36</c:v>
                </c:pt>
                <c:pt idx="2">
                  <c:v>7</c:v>
                </c:pt>
                <c:pt idx="3">
                  <c:v>21</c:v>
                </c:pt>
                <c:pt idx="4">
                  <c:v>38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66856960"/>
        <c:axId val="166855424"/>
      </c:barChart>
      <c:valAx>
        <c:axId val="166855424"/>
        <c:scaling>
          <c:orientation val="minMax"/>
        </c:scaling>
        <c:delete val="1"/>
        <c:axPos val="t"/>
        <c:numFmt formatCode="General" sourceLinked="1"/>
        <c:majorTickMark val="out"/>
        <c:minorTickMark val="none"/>
        <c:tickLblPos val="nextTo"/>
        <c:crossAx val="166856960"/>
        <c:crosses val="autoZero"/>
        <c:crossBetween val="between"/>
      </c:valAx>
      <c:catAx>
        <c:axId val="166856960"/>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6685542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6DC-4EAD-BF07-FF58D83669C9}"/>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33</c:v>
                </c:pt>
                <c:pt idx="1">
                  <c:v>67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MMP CENTRAL AND NORTH PCN</c:v>
                </c:pt>
                <c:pt idx="1">
                  <c:v>GPS HEALTHCARE PCN</c:v>
                </c:pt>
                <c:pt idx="2">
                  <c:v>SOLIHULL HEALTHCARE PARTNERSHIP PCN</c:v>
                </c:pt>
                <c:pt idx="3">
                  <c:v>ALLIANCE OF SUTTON PRACTICES PCN</c:v>
                </c:pt>
                <c:pt idx="4">
                  <c:v>SHARD END AND KITTS GREEN PCN</c:v>
                </c:pt>
                <c:pt idx="5">
                  <c:v>MOSELEY, BILLESLEY &amp; YARDLEY WOOD PCN</c:v>
                </c:pt>
                <c:pt idx="6">
                  <c:v>NORTH SOLIHULL PCN</c:v>
                </c:pt>
                <c:pt idx="7">
                  <c:v>BIRMINGHAM EAST CENTRAL PCN</c:v>
                </c:pt>
                <c:pt idx="8">
                  <c:v>ICS</c:v>
                </c:pt>
                <c:pt idx="9">
                  <c:v>SMALL HEATH PCN</c:v>
                </c:pt>
                <c:pt idx="10">
                  <c:v>SMARTCARE CENTRAL PCN</c:v>
                </c:pt>
                <c:pt idx="11">
                  <c:v>WEST BIRMINGHAM PCN</c:v>
                </c:pt>
                <c:pt idx="12">
                  <c:v>WASHWOOD HEATH PCN</c:v>
                </c:pt>
                <c:pt idx="13">
                  <c:v>QUINTON AND HARBORNE PCN</c:v>
                </c:pt>
                <c:pt idx="14">
                  <c:v>EDGBASTON PCN</c:v>
                </c:pt>
                <c:pt idx="15">
                  <c:v>COMMUNITY CARE HALL GREEN PCN</c:v>
                </c:pt>
                <c:pt idx="16">
                  <c:v>SOLIHULL RURAL PCN</c:v>
                </c:pt>
                <c:pt idx="17">
                  <c:v>WEOLEY AND RUBERY PCN</c:v>
                </c:pt>
                <c:pt idx="18">
                  <c:v>NECHELLS, SALTLEY &amp; ALUM ROCK PCN</c:v>
                </c:pt>
                <c:pt idx="19">
                  <c:v>NORTH BIRMINGHAM PCN</c:v>
                </c:pt>
                <c:pt idx="20">
                  <c:v>SMARTCARE KINGS HEATH PCN</c:v>
                </c:pt>
                <c:pt idx="21">
                  <c:v>GOSK PCN</c:v>
                </c:pt>
                <c:pt idx="22">
                  <c:v>BALSALL HEATH, SPARKHILL &amp; MOSELEY PCN</c:v>
                </c:pt>
                <c:pt idx="23">
                  <c:v>SUTTON GROUP PRACTICE PCN</c:v>
                </c:pt>
                <c:pt idx="24">
                  <c:v>KINGSTANDING, ERDINGTON &amp; NECHELLS PCN</c:v>
                </c:pt>
                <c:pt idx="25">
                  <c:v>BORDESLEY EAST PCN</c:v>
                </c:pt>
                <c:pt idx="26">
                  <c:v>SOLIHULL SOUTH CENTRAL PCN</c:v>
                </c:pt>
                <c:pt idx="27">
                  <c:v>SOUTH BIRMINGHAM ALLIANCE PCN</c:v>
                </c:pt>
                <c:pt idx="28">
                  <c:v>PERSHORE PCN</c:v>
                </c:pt>
                <c:pt idx="29">
                  <c:v>BOURNVILLE AND NORTHFIELD PCN</c:v>
                </c:pt>
                <c:pt idx="30">
                  <c:v>HARBORNE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1"/>
                <c:pt idx="0">
                  <c:v>MMP CENTRAL AND NORTH PCN</c:v>
                </c:pt>
                <c:pt idx="1">
                  <c:v>GPS HEALTHCARE PCN</c:v>
                </c:pt>
                <c:pt idx="2">
                  <c:v>SOLIHULL HEALTHCARE PARTNERSHIP PCN</c:v>
                </c:pt>
                <c:pt idx="3">
                  <c:v>ALLIANCE OF SUTTON PRACTICES PCN</c:v>
                </c:pt>
                <c:pt idx="4">
                  <c:v>SHARD END AND KITTS GREEN PCN</c:v>
                </c:pt>
                <c:pt idx="5">
                  <c:v>MOSELEY, BILLESLEY &amp; YARDLEY WOOD PCN</c:v>
                </c:pt>
                <c:pt idx="6">
                  <c:v>NORTH SOLIHULL PCN</c:v>
                </c:pt>
                <c:pt idx="7">
                  <c:v>BIRMINGHAM EAST CENTRAL PCN</c:v>
                </c:pt>
                <c:pt idx="8">
                  <c:v>ICS</c:v>
                </c:pt>
                <c:pt idx="9">
                  <c:v>SMALL HEATH PCN</c:v>
                </c:pt>
                <c:pt idx="10">
                  <c:v>SMARTCARE CENTRAL PCN</c:v>
                </c:pt>
                <c:pt idx="11">
                  <c:v>WEST BIRMINGHAM PCN</c:v>
                </c:pt>
                <c:pt idx="12">
                  <c:v>WASHWOOD HEATH PCN</c:v>
                </c:pt>
                <c:pt idx="13">
                  <c:v>QUINTON AND HARBORNE PCN</c:v>
                </c:pt>
                <c:pt idx="14">
                  <c:v>EDGBASTON PCN</c:v>
                </c:pt>
                <c:pt idx="15">
                  <c:v>COMMUNITY CARE HALL GREEN PCN</c:v>
                </c:pt>
                <c:pt idx="16">
                  <c:v>SOLIHULL RURAL PCN</c:v>
                </c:pt>
                <c:pt idx="17">
                  <c:v>WEOLEY AND RUBERY PCN</c:v>
                </c:pt>
                <c:pt idx="18">
                  <c:v>NECHELLS, SALTLEY &amp; ALUM ROCK PCN</c:v>
                </c:pt>
                <c:pt idx="19">
                  <c:v>NORTH BIRMINGHAM PCN</c:v>
                </c:pt>
                <c:pt idx="20">
                  <c:v>SMARTCARE KINGS HEATH PCN</c:v>
                </c:pt>
                <c:pt idx="21">
                  <c:v>GOSK PCN</c:v>
                </c:pt>
                <c:pt idx="22">
                  <c:v>BALSALL HEATH, SPARKHILL &amp; MOSELEY PCN</c:v>
                </c:pt>
                <c:pt idx="23">
                  <c:v>SUTTON GROUP PRACTICE PCN</c:v>
                </c:pt>
                <c:pt idx="24">
                  <c:v>KINGSTANDING, ERDINGTON &amp; NECHELLS PCN</c:v>
                </c:pt>
                <c:pt idx="25">
                  <c:v>BORDESLEY EAST PCN</c:v>
                </c:pt>
                <c:pt idx="26">
                  <c:v>SOLIHULL SOUTH CENTRAL PCN</c:v>
                </c:pt>
                <c:pt idx="27">
                  <c:v>SOUTH BIRMINGHAM ALLIANCE PCN</c:v>
                </c:pt>
                <c:pt idx="28">
                  <c:v>PERSHORE PCN</c:v>
                </c:pt>
                <c:pt idx="29">
                  <c:v>BOURNVILLE AND NORTHFIELD PCN</c:v>
                </c:pt>
                <c:pt idx="30">
                  <c:v>HARBORNE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MMP CENTRAL AND NORTH PCN</c:v>
                </c:pt>
                <c:pt idx="1">
                  <c:v>GPS HEALTHCARE PCN</c:v>
                </c:pt>
                <c:pt idx="2">
                  <c:v>SOLIHULL HEALTHCARE PARTNERSHIP PCN</c:v>
                </c:pt>
                <c:pt idx="3">
                  <c:v>ALLIANCE OF SUTTON PRACTICES PCN</c:v>
                </c:pt>
                <c:pt idx="4">
                  <c:v>SHARD END AND KITTS GREEN PCN</c:v>
                </c:pt>
                <c:pt idx="5">
                  <c:v>MOSELEY, BILLESLEY &amp; YARDLEY WOOD PCN</c:v>
                </c:pt>
                <c:pt idx="6">
                  <c:v>NORTH SOLIHULL PCN</c:v>
                </c:pt>
                <c:pt idx="7">
                  <c:v>BIRMINGHAM EAST CENTRAL PCN</c:v>
                </c:pt>
                <c:pt idx="8">
                  <c:v>ICS</c:v>
                </c:pt>
                <c:pt idx="9">
                  <c:v>SMALL HEATH PCN</c:v>
                </c:pt>
                <c:pt idx="10">
                  <c:v>SMARTCARE CENTRAL PCN</c:v>
                </c:pt>
                <c:pt idx="11">
                  <c:v>WEST BIRMINGHAM PCN</c:v>
                </c:pt>
                <c:pt idx="12">
                  <c:v>WASHWOOD HEATH PCN</c:v>
                </c:pt>
                <c:pt idx="13">
                  <c:v>QUINTON AND HARBORNE PCN</c:v>
                </c:pt>
                <c:pt idx="14">
                  <c:v>EDGBASTON PCN</c:v>
                </c:pt>
                <c:pt idx="15">
                  <c:v>COMMUNITY CARE HALL GREEN PCN</c:v>
                </c:pt>
                <c:pt idx="16">
                  <c:v>SOLIHULL RURAL PCN</c:v>
                </c:pt>
                <c:pt idx="17">
                  <c:v>WEOLEY AND RUBERY PCN</c:v>
                </c:pt>
                <c:pt idx="18">
                  <c:v>NECHELLS, SALTLEY &amp; ALUM ROCK PCN</c:v>
                </c:pt>
                <c:pt idx="19">
                  <c:v>NORTH BIRMINGHAM PCN</c:v>
                </c:pt>
                <c:pt idx="20">
                  <c:v>SMARTCARE KINGS HEATH PCN</c:v>
                </c:pt>
                <c:pt idx="21">
                  <c:v>GOSK PCN</c:v>
                </c:pt>
                <c:pt idx="22">
                  <c:v>BALSALL HEATH, SPARKHILL &amp; MOSELEY PCN</c:v>
                </c:pt>
                <c:pt idx="23">
                  <c:v>SUTTON GROUP PRACTICE PCN</c:v>
                </c:pt>
                <c:pt idx="24">
                  <c:v>KINGSTANDING, ERDINGTON &amp; NECHELLS PCN</c:v>
                </c:pt>
                <c:pt idx="25">
                  <c:v>BORDESLEY EAST PCN</c:v>
                </c:pt>
                <c:pt idx="26">
                  <c:v>SOLIHULL SOUTH CENTRAL PCN</c:v>
                </c:pt>
                <c:pt idx="27">
                  <c:v>SOUTH BIRMINGHAM ALLIANCE PCN</c:v>
                </c:pt>
                <c:pt idx="28">
                  <c:v>PERSHORE PCN</c:v>
                </c:pt>
                <c:pt idx="29">
                  <c:v>BOURNVILLE AND NORTHFIELD PCN</c:v>
                </c:pt>
                <c:pt idx="30">
                  <c:v>HARBORNE PCN</c:v>
                </c:pt>
              </c:strCache>
            </c:strRef>
          </c:cat>
          <c:val>
            <c:numRef>
              <c:f>Sheet1!$F$2:$F$45</c:f>
              <c:numCache>
                <c:formatCode>General</c:formatCode>
                <c:ptCount val="44"/>
                <c:pt idx="0">
                  <c:v>0.33</c:v>
                </c:pt>
                <c:pt idx="1">
                  <c:v>0.47</c:v>
                </c:pt>
                <c:pt idx="2">
                  <c:v>0.53</c:v>
                </c:pt>
                <c:pt idx="3">
                  <c:v>0.54</c:v>
                </c:pt>
                <c:pt idx="4">
                  <c:v>0.55000000000000004</c:v>
                </c:pt>
                <c:pt idx="5">
                  <c:v>0.56999999999999995</c:v>
                </c:pt>
                <c:pt idx="6">
                  <c:v>0.57999999999999996</c:v>
                </c:pt>
                <c:pt idx="7">
                  <c:v>0.61</c:v>
                </c:pt>
                <c:pt idx="8">
                  <c:v>0.62</c:v>
                </c:pt>
                <c:pt idx="9">
                  <c:v>0.62</c:v>
                </c:pt>
                <c:pt idx="10">
                  <c:v>0.63</c:v>
                </c:pt>
                <c:pt idx="11">
                  <c:v>0.63</c:v>
                </c:pt>
                <c:pt idx="12">
                  <c:v>0.63</c:v>
                </c:pt>
                <c:pt idx="13">
                  <c:v>0.63</c:v>
                </c:pt>
                <c:pt idx="14">
                  <c:v>0.64</c:v>
                </c:pt>
                <c:pt idx="15">
                  <c:v>0.65</c:v>
                </c:pt>
                <c:pt idx="16">
                  <c:v>0.65</c:v>
                </c:pt>
                <c:pt idx="17">
                  <c:v>0.65</c:v>
                </c:pt>
                <c:pt idx="18">
                  <c:v>0.65</c:v>
                </c:pt>
                <c:pt idx="19">
                  <c:v>0.66</c:v>
                </c:pt>
                <c:pt idx="20">
                  <c:v>0.67</c:v>
                </c:pt>
                <c:pt idx="21">
                  <c:v>0.67</c:v>
                </c:pt>
                <c:pt idx="22">
                  <c:v>0.68</c:v>
                </c:pt>
                <c:pt idx="23">
                  <c:v>0.69</c:v>
                </c:pt>
                <c:pt idx="24">
                  <c:v>0.7</c:v>
                </c:pt>
                <c:pt idx="25">
                  <c:v>0.7</c:v>
                </c:pt>
                <c:pt idx="26">
                  <c:v>0.71</c:v>
                </c:pt>
                <c:pt idx="27">
                  <c:v>0.71</c:v>
                </c:pt>
                <c:pt idx="28">
                  <c:v>0.75</c:v>
                </c:pt>
                <c:pt idx="29">
                  <c:v>0.76</c:v>
                </c:pt>
                <c:pt idx="30">
                  <c:v>0.76</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1"/>
                <c:pt idx="0">
                  <c:v>MMP CENTRAL AND NORTH PCN</c:v>
                </c:pt>
                <c:pt idx="1">
                  <c:v>GPS HEALTHCARE PCN</c:v>
                </c:pt>
                <c:pt idx="2">
                  <c:v>SOLIHULL HEALTHCARE PARTNERSHIP PCN</c:v>
                </c:pt>
                <c:pt idx="3">
                  <c:v>ALLIANCE OF SUTTON PRACTICES PCN</c:v>
                </c:pt>
                <c:pt idx="4">
                  <c:v>SHARD END AND KITTS GREEN PCN</c:v>
                </c:pt>
                <c:pt idx="5">
                  <c:v>MOSELEY, BILLESLEY &amp; YARDLEY WOOD PCN</c:v>
                </c:pt>
                <c:pt idx="6">
                  <c:v>NORTH SOLIHULL PCN</c:v>
                </c:pt>
                <c:pt idx="7">
                  <c:v>BIRMINGHAM EAST CENTRAL PCN</c:v>
                </c:pt>
                <c:pt idx="8">
                  <c:v>ICS</c:v>
                </c:pt>
                <c:pt idx="9">
                  <c:v>SMALL HEATH PCN</c:v>
                </c:pt>
                <c:pt idx="10">
                  <c:v>SMARTCARE CENTRAL PCN</c:v>
                </c:pt>
                <c:pt idx="11">
                  <c:v>WEST BIRMINGHAM PCN</c:v>
                </c:pt>
                <c:pt idx="12">
                  <c:v>WASHWOOD HEATH PCN</c:v>
                </c:pt>
                <c:pt idx="13">
                  <c:v>QUINTON AND HARBORNE PCN</c:v>
                </c:pt>
                <c:pt idx="14">
                  <c:v>EDGBASTON PCN</c:v>
                </c:pt>
                <c:pt idx="15">
                  <c:v>COMMUNITY CARE HALL GREEN PCN</c:v>
                </c:pt>
                <c:pt idx="16">
                  <c:v>SOLIHULL RURAL PCN</c:v>
                </c:pt>
                <c:pt idx="17">
                  <c:v>WEOLEY AND RUBERY PCN</c:v>
                </c:pt>
                <c:pt idx="18">
                  <c:v>NECHELLS, SALTLEY &amp; ALUM ROCK PCN</c:v>
                </c:pt>
                <c:pt idx="19">
                  <c:v>NORTH BIRMINGHAM PCN</c:v>
                </c:pt>
                <c:pt idx="20">
                  <c:v>SMARTCARE KINGS HEATH PCN</c:v>
                </c:pt>
                <c:pt idx="21">
                  <c:v>GOSK PCN</c:v>
                </c:pt>
                <c:pt idx="22">
                  <c:v>BALSALL HEATH, SPARKHILL &amp; MOSELEY PCN</c:v>
                </c:pt>
                <c:pt idx="23">
                  <c:v>SUTTON GROUP PRACTICE PCN</c:v>
                </c:pt>
                <c:pt idx="24">
                  <c:v>KINGSTANDING, ERDINGTON &amp; NECHELLS PCN</c:v>
                </c:pt>
                <c:pt idx="25">
                  <c:v>BORDESLEY EAST PCN</c:v>
                </c:pt>
                <c:pt idx="26">
                  <c:v>SOLIHULL SOUTH CENTRAL PCN</c:v>
                </c:pt>
                <c:pt idx="27">
                  <c:v>SOUTH BIRMINGHAM ALLIANCE PCN</c:v>
                </c:pt>
                <c:pt idx="28">
                  <c:v>PERSHORE PCN</c:v>
                </c:pt>
                <c:pt idx="29">
                  <c:v>BOURNVILLE AND NORTHFIELD PCN</c:v>
                </c:pt>
                <c:pt idx="30">
                  <c:v>HARBORNE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1"/>
                <c:pt idx="0">
                  <c:v>MMP CENTRAL AND NORTH PCN</c:v>
                </c:pt>
                <c:pt idx="1">
                  <c:v>GPS HEALTHCARE PCN</c:v>
                </c:pt>
                <c:pt idx="2">
                  <c:v>SOLIHULL HEALTHCARE PARTNERSHIP PCN</c:v>
                </c:pt>
                <c:pt idx="3">
                  <c:v>ALLIANCE OF SUTTON PRACTICES PCN</c:v>
                </c:pt>
                <c:pt idx="4">
                  <c:v>SHARD END AND KITTS GREEN PCN</c:v>
                </c:pt>
                <c:pt idx="5">
                  <c:v>MOSELEY, BILLESLEY &amp; YARDLEY WOOD PCN</c:v>
                </c:pt>
                <c:pt idx="6">
                  <c:v>NORTH SOLIHULL PCN</c:v>
                </c:pt>
                <c:pt idx="7">
                  <c:v>BIRMINGHAM EAST CENTRAL PCN</c:v>
                </c:pt>
                <c:pt idx="8">
                  <c:v>ICS</c:v>
                </c:pt>
                <c:pt idx="9">
                  <c:v>SMALL HEATH PCN</c:v>
                </c:pt>
                <c:pt idx="10">
                  <c:v>SMARTCARE CENTRAL PCN</c:v>
                </c:pt>
                <c:pt idx="11">
                  <c:v>WEST BIRMINGHAM PCN</c:v>
                </c:pt>
                <c:pt idx="12">
                  <c:v>WASHWOOD HEATH PCN</c:v>
                </c:pt>
                <c:pt idx="13">
                  <c:v>QUINTON AND HARBORNE PCN</c:v>
                </c:pt>
                <c:pt idx="14">
                  <c:v>EDGBASTON PCN</c:v>
                </c:pt>
                <c:pt idx="15">
                  <c:v>COMMUNITY CARE HALL GREEN PCN</c:v>
                </c:pt>
                <c:pt idx="16">
                  <c:v>SOLIHULL RURAL PCN</c:v>
                </c:pt>
                <c:pt idx="17">
                  <c:v>WEOLEY AND RUBERY PCN</c:v>
                </c:pt>
                <c:pt idx="18">
                  <c:v>NECHELLS, SALTLEY &amp; ALUM ROCK PCN</c:v>
                </c:pt>
                <c:pt idx="19">
                  <c:v>NORTH BIRMINGHAM PCN</c:v>
                </c:pt>
                <c:pt idx="20">
                  <c:v>SMARTCARE KINGS HEATH PCN</c:v>
                </c:pt>
                <c:pt idx="21">
                  <c:v>GOSK PCN</c:v>
                </c:pt>
                <c:pt idx="22">
                  <c:v>BALSALL HEATH, SPARKHILL &amp; MOSELEY PCN</c:v>
                </c:pt>
                <c:pt idx="23">
                  <c:v>SUTTON GROUP PRACTICE PCN</c:v>
                </c:pt>
                <c:pt idx="24">
                  <c:v>KINGSTANDING, ERDINGTON &amp; NECHELLS PCN</c:v>
                </c:pt>
                <c:pt idx="25">
                  <c:v>BORDESLEY EAST PCN</c:v>
                </c:pt>
                <c:pt idx="26">
                  <c:v>SOLIHULL SOUTH CENTRAL PCN</c:v>
                </c:pt>
                <c:pt idx="27">
                  <c:v>SOUTH BIRMINGHAM ALLIANCE PCN</c:v>
                </c:pt>
                <c:pt idx="28">
                  <c:v>PERSHORE PCN</c:v>
                </c:pt>
                <c:pt idx="29">
                  <c:v>BOURNVILLE AND NORTHFIELD PCN</c:v>
                </c:pt>
                <c:pt idx="30">
                  <c:v>HARBORNE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87962880"/>
        <c:axId val="18796134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MMP CENTRAL AND NORTH PCN</c:v>
                </c:pt>
                <c:pt idx="1">
                  <c:v>GPS HEALTHCARE PCN</c:v>
                </c:pt>
                <c:pt idx="2">
                  <c:v>SOLIHULL HEALTHCARE PARTNERSHIP PCN</c:v>
                </c:pt>
                <c:pt idx="3">
                  <c:v>ALLIANCE OF SUTTON PRACTICES PCN</c:v>
                </c:pt>
                <c:pt idx="4">
                  <c:v>SHARD END AND KITTS GREEN PCN</c:v>
                </c:pt>
                <c:pt idx="5">
                  <c:v>MOSELEY, BILLESLEY &amp; YARDLEY WOOD PCN</c:v>
                </c:pt>
                <c:pt idx="6">
                  <c:v>NORTH SOLIHULL PCN</c:v>
                </c:pt>
                <c:pt idx="7">
                  <c:v>BIRMINGHAM EAST CENTRAL PCN</c:v>
                </c:pt>
                <c:pt idx="8">
                  <c:v>ICS</c:v>
                </c:pt>
                <c:pt idx="9">
                  <c:v>SMALL HEATH PCN</c:v>
                </c:pt>
                <c:pt idx="10">
                  <c:v>SMARTCARE CENTRAL PCN</c:v>
                </c:pt>
                <c:pt idx="11">
                  <c:v>WEST BIRMINGHAM PCN</c:v>
                </c:pt>
                <c:pt idx="12">
                  <c:v>WASHWOOD HEATH PCN</c:v>
                </c:pt>
                <c:pt idx="13">
                  <c:v>QUINTON AND HARBORNE PCN</c:v>
                </c:pt>
                <c:pt idx="14">
                  <c:v>EDGBASTON PCN</c:v>
                </c:pt>
                <c:pt idx="15">
                  <c:v>COMMUNITY CARE HALL GREEN PCN</c:v>
                </c:pt>
                <c:pt idx="16">
                  <c:v>SOLIHULL RURAL PCN</c:v>
                </c:pt>
                <c:pt idx="17">
                  <c:v>WEOLEY AND RUBERY PCN</c:v>
                </c:pt>
                <c:pt idx="18">
                  <c:v>NECHELLS, SALTLEY &amp; ALUM ROCK PCN</c:v>
                </c:pt>
                <c:pt idx="19">
                  <c:v>NORTH BIRMINGHAM PCN</c:v>
                </c:pt>
                <c:pt idx="20">
                  <c:v>SMARTCARE KINGS HEATH PCN</c:v>
                </c:pt>
                <c:pt idx="21">
                  <c:v>GOSK PCN</c:v>
                </c:pt>
                <c:pt idx="22">
                  <c:v>BALSALL HEATH, SPARKHILL &amp; MOSELEY PCN</c:v>
                </c:pt>
                <c:pt idx="23">
                  <c:v>SUTTON GROUP PRACTICE PCN</c:v>
                </c:pt>
                <c:pt idx="24">
                  <c:v>KINGSTANDING, ERDINGTON &amp; NECHELLS PCN</c:v>
                </c:pt>
                <c:pt idx="25">
                  <c:v>BORDESLEY EAST PCN</c:v>
                </c:pt>
                <c:pt idx="26">
                  <c:v>SOLIHULL SOUTH CENTRAL PCN</c:v>
                </c:pt>
                <c:pt idx="27">
                  <c:v>SOUTH BIRMINGHAM ALLIANCE PCN</c:v>
                </c:pt>
                <c:pt idx="28">
                  <c:v>PERSHORE PCN</c:v>
                </c:pt>
                <c:pt idx="29">
                  <c:v>BOURNVILLE AND NORTHFIELD PCN</c:v>
                </c:pt>
                <c:pt idx="30">
                  <c:v>HARBORNE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EE50-4179-899A-5ACC15050FE2}"/>
              </c:ext>
            </c:extLst>
          </c:dPt>
          <c:cat>
            <c:strRef>
              <c:f>Sheet1!$A$2:$A$45</c:f>
              <c:strCache>
                <c:ptCount val="31"/>
                <c:pt idx="0">
                  <c:v>MMP CENTRAL AND NORTH PCN</c:v>
                </c:pt>
                <c:pt idx="1">
                  <c:v>GPS HEALTHCARE PCN</c:v>
                </c:pt>
                <c:pt idx="2">
                  <c:v>SOLIHULL HEALTHCARE PARTNERSHIP PCN</c:v>
                </c:pt>
                <c:pt idx="3">
                  <c:v>ALLIANCE OF SUTTON PRACTICES PCN</c:v>
                </c:pt>
                <c:pt idx="4">
                  <c:v>SHARD END AND KITTS GREEN PCN</c:v>
                </c:pt>
                <c:pt idx="5">
                  <c:v>MOSELEY, BILLESLEY &amp; YARDLEY WOOD PCN</c:v>
                </c:pt>
                <c:pt idx="6">
                  <c:v>NORTH SOLIHULL PCN</c:v>
                </c:pt>
                <c:pt idx="7">
                  <c:v>BIRMINGHAM EAST CENTRAL PCN</c:v>
                </c:pt>
                <c:pt idx="8">
                  <c:v>ICS</c:v>
                </c:pt>
                <c:pt idx="9">
                  <c:v>SMALL HEATH PCN</c:v>
                </c:pt>
                <c:pt idx="10">
                  <c:v>SMARTCARE CENTRAL PCN</c:v>
                </c:pt>
                <c:pt idx="11">
                  <c:v>WEST BIRMINGHAM PCN</c:v>
                </c:pt>
                <c:pt idx="12">
                  <c:v>WASHWOOD HEATH PCN</c:v>
                </c:pt>
                <c:pt idx="13">
                  <c:v>QUINTON AND HARBORNE PCN</c:v>
                </c:pt>
                <c:pt idx="14">
                  <c:v>EDGBASTON PCN</c:v>
                </c:pt>
                <c:pt idx="15">
                  <c:v>COMMUNITY CARE HALL GREEN PCN</c:v>
                </c:pt>
                <c:pt idx="16">
                  <c:v>SOLIHULL RURAL PCN</c:v>
                </c:pt>
                <c:pt idx="17">
                  <c:v>WEOLEY AND RUBERY PCN</c:v>
                </c:pt>
                <c:pt idx="18">
                  <c:v>NECHELLS, SALTLEY &amp; ALUM ROCK PCN</c:v>
                </c:pt>
                <c:pt idx="19">
                  <c:v>NORTH BIRMINGHAM PCN</c:v>
                </c:pt>
                <c:pt idx="20">
                  <c:v>SMARTCARE KINGS HEATH PCN</c:v>
                </c:pt>
                <c:pt idx="21">
                  <c:v>GOSK PCN</c:v>
                </c:pt>
                <c:pt idx="22">
                  <c:v>BALSALL HEATH, SPARKHILL &amp; MOSELEY PCN</c:v>
                </c:pt>
                <c:pt idx="23">
                  <c:v>SUTTON GROUP PRACTICE PCN</c:v>
                </c:pt>
                <c:pt idx="24">
                  <c:v>KINGSTANDING, ERDINGTON &amp; NECHELLS PCN</c:v>
                </c:pt>
                <c:pt idx="25">
                  <c:v>BORDESLEY EAST PCN</c:v>
                </c:pt>
                <c:pt idx="26">
                  <c:v>SOLIHULL SOUTH CENTRAL PCN</c:v>
                </c:pt>
                <c:pt idx="27">
                  <c:v>SOUTH BIRMINGHAM ALLIANCE PCN</c:v>
                </c:pt>
                <c:pt idx="28">
                  <c:v>PERSHORE PCN</c:v>
                </c:pt>
                <c:pt idx="29">
                  <c:v>BOURNVILLE AND NORTHFIELD PCN</c:v>
                </c:pt>
                <c:pt idx="30">
                  <c:v>HARBORNE PCN</c:v>
                </c:pt>
              </c:strCache>
            </c:strRef>
          </c:cat>
          <c:val>
            <c:numRef>
              <c:f>Sheet1!$C$2:$C$45</c:f>
              <c:numCache>
                <c:formatCode>0%</c:formatCode>
                <c:ptCount val="44"/>
                <c:pt idx="0">
                  <c:v>0.33</c:v>
                </c:pt>
                <c:pt idx="1">
                  <c:v>0.47</c:v>
                </c:pt>
                <c:pt idx="2">
                  <c:v>0.53</c:v>
                </c:pt>
                <c:pt idx="3">
                  <c:v>0.54</c:v>
                </c:pt>
                <c:pt idx="4">
                  <c:v>0.55000000000000004</c:v>
                </c:pt>
                <c:pt idx="5">
                  <c:v>0.56999999999999995</c:v>
                </c:pt>
                <c:pt idx="6">
                  <c:v>0.57999999999999996</c:v>
                </c:pt>
                <c:pt idx="7">
                  <c:v>0.61</c:v>
                </c:pt>
                <c:pt idx="8">
                  <c:v>-10</c:v>
                </c:pt>
                <c:pt idx="9">
                  <c:v>0.62</c:v>
                </c:pt>
                <c:pt idx="10">
                  <c:v>0.63</c:v>
                </c:pt>
                <c:pt idx="11">
                  <c:v>0.63</c:v>
                </c:pt>
                <c:pt idx="12">
                  <c:v>0.63</c:v>
                </c:pt>
                <c:pt idx="13">
                  <c:v>0.63</c:v>
                </c:pt>
                <c:pt idx="14">
                  <c:v>0.64</c:v>
                </c:pt>
                <c:pt idx="15">
                  <c:v>0.65</c:v>
                </c:pt>
                <c:pt idx="16">
                  <c:v>0.65</c:v>
                </c:pt>
                <c:pt idx="17">
                  <c:v>0.65</c:v>
                </c:pt>
                <c:pt idx="18">
                  <c:v>0.65</c:v>
                </c:pt>
                <c:pt idx="19">
                  <c:v>0.66</c:v>
                </c:pt>
                <c:pt idx="20">
                  <c:v>0.67</c:v>
                </c:pt>
                <c:pt idx="21">
                  <c:v>0.67</c:v>
                </c:pt>
                <c:pt idx="22">
                  <c:v>0.68</c:v>
                </c:pt>
                <c:pt idx="23">
                  <c:v>0.69</c:v>
                </c:pt>
                <c:pt idx="24">
                  <c:v>0.7</c:v>
                </c:pt>
                <c:pt idx="25">
                  <c:v>0.7</c:v>
                </c:pt>
                <c:pt idx="26">
                  <c:v>0.71</c:v>
                </c:pt>
                <c:pt idx="27">
                  <c:v>0.71</c:v>
                </c:pt>
                <c:pt idx="28">
                  <c:v>0.75</c:v>
                </c:pt>
                <c:pt idx="29">
                  <c:v>0.76</c:v>
                </c:pt>
                <c:pt idx="30">
                  <c:v>0.76</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0.62</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87953152"/>
        <c:axId val="187955456"/>
      </c:lineChart>
      <c:catAx>
        <c:axId val="18795315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87955456"/>
        <c:crosses val="autoZero"/>
        <c:auto val="1"/>
        <c:lblAlgn val="ctr"/>
        <c:lblOffset val="100"/>
        <c:noMultiLvlLbl val="0"/>
      </c:catAx>
      <c:valAx>
        <c:axId val="18795545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87953152"/>
        <c:crosses val="autoZero"/>
        <c:crossBetween val="between"/>
      </c:valAx>
      <c:valAx>
        <c:axId val="187961344"/>
        <c:scaling>
          <c:orientation val="minMax"/>
          <c:max val="1"/>
          <c:min val="0"/>
        </c:scaling>
        <c:delete val="0"/>
        <c:axPos val="r"/>
        <c:numFmt formatCode="0%" sourceLinked="1"/>
        <c:majorTickMark val="none"/>
        <c:minorTickMark val="none"/>
        <c:tickLblPos val="none"/>
        <c:spPr>
          <a:ln>
            <a:noFill/>
          </a:ln>
        </c:spPr>
        <c:crossAx val="187962880"/>
        <c:crosses val="max"/>
        <c:crossBetween val="between"/>
      </c:valAx>
      <c:catAx>
        <c:axId val="187962880"/>
        <c:scaling>
          <c:orientation val="minMax"/>
        </c:scaling>
        <c:delete val="1"/>
        <c:axPos val="b"/>
        <c:numFmt formatCode="General" sourceLinked="1"/>
        <c:majorTickMark val="out"/>
        <c:minorTickMark val="none"/>
        <c:tickLblPos val="nextTo"/>
        <c:crossAx val="18796134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3A4-4CDF-AB89-E010999A0369}"/>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extLst>
                <c:ext xmlns:c16="http://schemas.microsoft.com/office/drawing/2014/chart" uri="{C3380CC4-5D6E-409C-BE32-E72D297353CC}">
                  <c16:uniqueId val="{00000001-1AD8-4EA1-BD59-953273C64643}"/>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77</c:v>
                </c:pt>
                <c:pt idx="1">
                  <c:v>20</c:v>
                </c:pt>
                <c:pt idx="2">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NECHELLS, SALTLEY &amp; ALUM ROCK PCN</c:v>
                </c:pt>
                <c:pt idx="1">
                  <c:v>COMMUNITY CARE HALL GREEN PCN</c:v>
                </c:pt>
                <c:pt idx="2">
                  <c:v>WEST BIRMINGHAM PCN</c:v>
                </c:pt>
                <c:pt idx="3">
                  <c:v>WASHWOOD HEATH PCN</c:v>
                </c:pt>
                <c:pt idx="4">
                  <c:v>EDGBASTON PCN</c:v>
                </c:pt>
                <c:pt idx="5">
                  <c:v>SMARTCARE CENTRAL PCN</c:v>
                </c:pt>
                <c:pt idx="6">
                  <c:v>SOLIHULL HEALTHCARE PARTNERSHIP PCN</c:v>
                </c:pt>
                <c:pt idx="7">
                  <c:v>BALSALL HEATH, SPARKHILL &amp; MOSELEY PCN</c:v>
                </c:pt>
                <c:pt idx="8">
                  <c:v>MMP CENTRAL AND NORTH PCN</c:v>
                </c:pt>
                <c:pt idx="9">
                  <c:v>BIRMINGHAM EAST CENTRAL PCN</c:v>
                </c:pt>
                <c:pt idx="10">
                  <c:v>SMALL HEATH PCN</c:v>
                </c:pt>
                <c:pt idx="11">
                  <c:v>SHARD END AND KITTS GREEN PCN</c:v>
                </c:pt>
                <c:pt idx="12">
                  <c:v>SUTTON GROUP PRACTICE PCN</c:v>
                </c:pt>
                <c:pt idx="13">
                  <c:v>GPS HEALTHCARE PCN</c:v>
                </c:pt>
                <c:pt idx="14">
                  <c:v>ICS</c:v>
                </c:pt>
                <c:pt idx="15">
                  <c:v>ALLIANCE OF SUTTON PRACTICES PCN</c:v>
                </c:pt>
                <c:pt idx="16">
                  <c:v>BORDESLEY EAST PCN</c:v>
                </c:pt>
                <c:pt idx="17">
                  <c:v>QUINTON AND HARBORNE PCN</c:v>
                </c:pt>
                <c:pt idx="18">
                  <c:v>NORTH SOLIHULL PCN</c:v>
                </c:pt>
                <c:pt idx="19">
                  <c:v>SOUTH BIRMINGHAM ALLIANCE PCN</c:v>
                </c:pt>
                <c:pt idx="20">
                  <c:v>KINGSTANDING, ERDINGTON &amp; NECHELLS PCN</c:v>
                </c:pt>
                <c:pt idx="21">
                  <c:v>NORTH BIRMINGHAM PCN</c:v>
                </c:pt>
                <c:pt idx="22">
                  <c:v>WEOLEY AND RUBERY PCN</c:v>
                </c:pt>
                <c:pt idx="23">
                  <c:v>MOSELEY, BILLESLEY &amp; YARDLEY WOOD PCN</c:v>
                </c:pt>
                <c:pt idx="24">
                  <c:v>SMARTCARE KINGS HEATH PCN</c:v>
                </c:pt>
                <c:pt idx="25">
                  <c:v>GOSK PCN</c:v>
                </c:pt>
                <c:pt idx="26">
                  <c:v>BOURNVILLE AND NORTHFIELD PCN</c:v>
                </c:pt>
                <c:pt idx="27">
                  <c:v>SOLIHULL RURAL PCN</c:v>
                </c:pt>
                <c:pt idx="28">
                  <c:v>HARBORNE PCN</c:v>
                </c:pt>
                <c:pt idx="29">
                  <c:v>PERSHORE PCN</c:v>
                </c:pt>
                <c:pt idx="30">
                  <c:v>SOLIHULL SOUTH CENTRAL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1"/>
                <c:pt idx="0">
                  <c:v>NECHELLS, SALTLEY &amp; ALUM ROCK PCN</c:v>
                </c:pt>
                <c:pt idx="1">
                  <c:v>COMMUNITY CARE HALL GREEN PCN</c:v>
                </c:pt>
                <c:pt idx="2">
                  <c:v>WEST BIRMINGHAM PCN</c:v>
                </c:pt>
                <c:pt idx="3">
                  <c:v>WASHWOOD HEATH PCN</c:v>
                </c:pt>
                <c:pt idx="4">
                  <c:v>EDGBASTON PCN</c:v>
                </c:pt>
                <c:pt idx="5">
                  <c:v>SMARTCARE CENTRAL PCN</c:v>
                </c:pt>
                <c:pt idx="6">
                  <c:v>SOLIHULL HEALTHCARE PARTNERSHIP PCN</c:v>
                </c:pt>
                <c:pt idx="7">
                  <c:v>BALSALL HEATH, SPARKHILL &amp; MOSELEY PCN</c:v>
                </c:pt>
                <c:pt idx="8">
                  <c:v>MMP CENTRAL AND NORTH PCN</c:v>
                </c:pt>
                <c:pt idx="9">
                  <c:v>BIRMINGHAM EAST CENTRAL PCN</c:v>
                </c:pt>
                <c:pt idx="10">
                  <c:v>SMALL HEATH PCN</c:v>
                </c:pt>
                <c:pt idx="11">
                  <c:v>SHARD END AND KITTS GREEN PCN</c:v>
                </c:pt>
                <c:pt idx="12">
                  <c:v>SUTTON GROUP PRACTICE PCN</c:v>
                </c:pt>
                <c:pt idx="13">
                  <c:v>GPS HEALTHCARE PCN</c:v>
                </c:pt>
                <c:pt idx="14">
                  <c:v>ICS</c:v>
                </c:pt>
                <c:pt idx="15">
                  <c:v>ALLIANCE OF SUTTON PRACTICES PCN</c:v>
                </c:pt>
                <c:pt idx="16">
                  <c:v>BORDESLEY EAST PCN</c:v>
                </c:pt>
                <c:pt idx="17">
                  <c:v>QUINTON AND HARBORNE PCN</c:v>
                </c:pt>
                <c:pt idx="18">
                  <c:v>NORTH SOLIHULL PCN</c:v>
                </c:pt>
                <c:pt idx="19">
                  <c:v>SOUTH BIRMINGHAM ALLIANCE PCN</c:v>
                </c:pt>
                <c:pt idx="20">
                  <c:v>KINGSTANDING, ERDINGTON &amp; NECHELLS PCN</c:v>
                </c:pt>
                <c:pt idx="21">
                  <c:v>NORTH BIRMINGHAM PCN</c:v>
                </c:pt>
                <c:pt idx="22">
                  <c:v>WEOLEY AND RUBERY PCN</c:v>
                </c:pt>
                <c:pt idx="23">
                  <c:v>MOSELEY, BILLESLEY &amp; YARDLEY WOOD PCN</c:v>
                </c:pt>
                <c:pt idx="24">
                  <c:v>SMARTCARE KINGS HEATH PCN</c:v>
                </c:pt>
                <c:pt idx="25">
                  <c:v>GOSK PCN</c:v>
                </c:pt>
                <c:pt idx="26">
                  <c:v>BOURNVILLE AND NORTHFIELD PCN</c:v>
                </c:pt>
                <c:pt idx="27">
                  <c:v>SOLIHULL RURAL PCN</c:v>
                </c:pt>
                <c:pt idx="28">
                  <c:v>HARBORNE PCN</c:v>
                </c:pt>
                <c:pt idx="29">
                  <c:v>PERSHORE PCN</c:v>
                </c:pt>
                <c:pt idx="30">
                  <c:v>SOLIHULL SOUTH CENTRAL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NECHELLS, SALTLEY &amp; ALUM ROCK PCN</c:v>
                </c:pt>
                <c:pt idx="1">
                  <c:v>COMMUNITY CARE HALL GREEN PCN</c:v>
                </c:pt>
                <c:pt idx="2">
                  <c:v>WEST BIRMINGHAM PCN</c:v>
                </c:pt>
                <c:pt idx="3">
                  <c:v>WASHWOOD HEATH PCN</c:v>
                </c:pt>
                <c:pt idx="4">
                  <c:v>EDGBASTON PCN</c:v>
                </c:pt>
                <c:pt idx="5">
                  <c:v>SMARTCARE CENTRAL PCN</c:v>
                </c:pt>
                <c:pt idx="6">
                  <c:v>SOLIHULL HEALTHCARE PARTNERSHIP PCN</c:v>
                </c:pt>
                <c:pt idx="7">
                  <c:v>BALSALL HEATH, SPARKHILL &amp; MOSELEY PCN</c:v>
                </c:pt>
                <c:pt idx="8">
                  <c:v>MMP CENTRAL AND NORTH PCN</c:v>
                </c:pt>
                <c:pt idx="9">
                  <c:v>BIRMINGHAM EAST CENTRAL PCN</c:v>
                </c:pt>
                <c:pt idx="10">
                  <c:v>SMALL HEATH PCN</c:v>
                </c:pt>
                <c:pt idx="11">
                  <c:v>SHARD END AND KITTS GREEN PCN</c:v>
                </c:pt>
                <c:pt idx="12">
                  <c:v>SUTTON GROUP PRACTICE PCN</c:v>
                </c:pt>
                <c:pt idx="13">
                  <c:v>GPS HEALTHCARE PCN</c:v>
                </c:pt>
                <c:pt idx="14">
                  <c:v>ICS</c:v>
                </c:pt>
                <c:pt idx="15">
                  <c:v>ALLIANCE OF SUTTON PRACTICES PCN</c:v>
                </c:pt>
                <c:pt idx="16">
                  <c:v>BORDESLEY EAST PCN</c:v>
                </c:pt>
                <c:pt idx="17">
                  <c:v>QUINTON AND HARBORNE PCN</c:v>
                </c:pt>
                <c:pt idx="18">
                  <c:v>NORTH SOLIHULL PCN</c:v>
                </c:pt>
                <c:pt idx="19">
                  <c:v>SOUTH BIRMINGHAM ALLIANCE PCN</c:v>
                </c:pt>
                <c:pt idx="20">
                  <c:v>KINGSTANDING, ERDINGTON &amp; NECHELLS PCN</c:v>
                </c:pt>
                <c:pt idx="21">
                  <c:v>NORTH BIRMINGHAM PCN</c:v>
                </c:pt>
                <c:pt idx="22">
                  <c:v>WEOLEY AND RUBERY PCN</c:v>
                </c:pt>
                <c:pt idx="23">
                  <c:v>MOSELEY, BILLESLEY &amp; YARDLEY WOOD PCN</c:v>
                </c:pt>
                <c:pt idx="24">
                  <c:v>SMARTCARE KINGS HEATH PCN</c:v>
                </c:pt>
                <c:pt idx="25">
                  <c:v>GOSK PCN</c:v>
                </c:pt>
                <c:pt idx="26">
                  <c:v>BOURNVILLE AND NORTHFIELD PCN</c:v>
                </c:pt>
                <c:pt idx="27">
                  <c:v>SOLIHULL RURAL PCN</c:v>
                </c:pt>
                <c:pt idx="28">
                  <c:v>HARBORNE PCN</c:v>
                </c:pt>
                <c:pt idx="29">
                  <c:v>PERSHORE PCN</c:v>
                </c:pt>
                <c:pt idx="30">
                  <c:v>SOLIHULL SOUTH CENTRAL PCN</c:v>
                </c:pt>
              </c:strCache>
            </c:strRef>
          </c:cat>
          <c:val>
            <c:numRef>
              <c:f>Sheet1!$F$2:$F$45</c:f>
              <c:numCache>
                <c:formatCode>General</c:formatCode>
                <c:ptCount val="44"/>
                <c:pt idx="0">
                  <c:v>0.66</c:v>
                </c:pt>
                <c:pt idx="1">
                  <c:v>0.68</c:v>
                </c:pt>
                <c:pt idx="2">
                  <c:v>0.68</c:v>
                </c:pt>
                <c:pt idx="3">
                  <c:v>0.68</c:v>
                </c:pt>
                <c:pt idx="4">
                  <c:v>0.71</c:v>
                </c:pt>
                <c:pt idx="5">
                  <c:v>0.72</c:v>
                </c:pt>
                <c:pt idx="6">
                  <c:v>0.72</c:v>
                </c:pt>
                <c:pt idx="7">
                  <c:v>0.72</c:v>
                </c:pt>
                <c:pt idx="8">
                  <c:v>0.72</c:v>
                </c:pt>
                <c:pt idx="9">
                  <c:v>0.72</c:v>
                </c:pt>
                <c:pt idx="10">
                  <c:v>0.73</c:v>
                </c:pt>
                <c:pt idx="11">
                  <c:v>0.74</c:v>
                </c:pt>
                <c:pt idx="12">
                  <c:v>0.75</c:v>
                </c:pt>
                <c:pt idx="13">
                  <c:v>0.75</c:v>
                </c:pt>
                <c:pt idx="14">
                  <c:v>0.77</c:v>
                </c:pt>
                <c:pt idx="15">
                  <c:v>0.77</c:v>
                </c:pt>
                <c:pt idx="16">
                  <c:v>0.78</c:v>
                </c:pt>
                <c:pt idx="17">
                  <c:v>0.78</c:v>
                </c:pt>
                <c:pt idx="18">
                  <c:v>0.78</c:v>
                </c:pt>
                <c:pt idx="19">
                  <c:v>0.79</c:v>
                </c:pt>
                <c:pt idx="20">
                  <c:v>0.79</c:v>
                </c:pt>
                <c:pt idx="21">
                  <c:v>0.8</c:v>
                </c:pt>
                <c:pt idx="22">
                  <c:v>0.8</c:v>
                </c:pt>
                <c:pt idx="23">
                  <c:v>0.82</c:v>
                </c:pt>
                <c:pt idx="24">
                  <c:v>0.83</c:v>
                </c:pt>
                <c:pt idx="25">
                  <c:v>0.83</c:v>
                </c:pt>
                <c:pt idx="26">
                  <c:v>0.84</c:v>
                </c:pt>
                <c:pt idx="27">
                  <c:v>0.85</c:v>
                </c:pt>
                <c:pt idx="28">
                  <c:v>0.87</c:v>
                </c:pt>
                <c:pt idx="29">
                  <c:v>0.87</c:v>
                </c:pt>
                <c:pt idx="30">
                  <c:v>0.89</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1"/>
                <c:pt idx="0">
                  <c:v>NECHELLS, SALTLEY &amp; ALUM ROCK PCN</c:v>
                </c:pt>
                <c:pt idx="1">
                  <c:v>COMMUNITY CARE HALL GREEN PCN</c:v>
                </c:pt>
                <c:pt idx="2">
                  <c:v>WEST BIRMINGHAM PCN</c:v>
                </c:pt>
                <c:pt idx="3">
                  <c:v>WASHWOOD HEATH PCN</c:v>
                </c:pt>
                <c:pt idx="4">
                  <c:v>EDGBASTON PCN</c:v>
                </c:pt>
                <c:pt idx="5">
                  <c:v>SMARTCARE CENTRAL PCN</c:v>
                </c:pt>
                <c:pt idx="6">
                  <c:v>SOLIHULL HEALTHCARE PARTNERSHIP PCN</c:v>
                </c:pt>
                <c:pt idx="7">
                  <c:v>BALSALL HEATH, SPARKHILL &amp; MOSELEY PCN</c:v>
                </c:pt>
                <c:pt idx="8">
                  <c:v>MMP CENTRAL AND NORTH PCN</c:v>
                </c:pt>
                <c:pt idx="9">
                  <c:v>BIRMINGHAM EAST CENTRAL PCN</c:v>
                </c:pt>
                <c:pt idx="10">
                  <c:v>SMALL HEATH PCN</c:v>
                </c:pt>
                <c:pt idx="11">
                  <c:v>SHARD END AND KITTS GREEN PCN</c:v>
                </c:pt>
                <c:pt idx="12">
                  <c:v>SUTTON GROUP PRACTICE PCN</c:v>
                </c:pt>
                <c:pt idx="13">
                  <c:v>GPS HEALTHCARE PCN</c:v>
                </c:pt>
                <c:pt idx="14">
                  <c:v>ICS</c:v>
                </c:pt>
                <c:pt idx="15">
                  <c:v>ALLIANCE OF SUTTON PRACTICES PCN</c:v>
                </c:pt>
                <c:pt idx="16">
                  <c:v>BORDESLEY EAST PCN</c:v>
                </c:pt>
                <c:pt idx="17">
                  <c:v>QUINTON AND HARBORNE PCN</c:v>
                </c:pt>
                <c:pt idx="18">
                  <c:v>NORTH SOLIHULL PCN</c:v>
                </c:pt>
                <c:pt idx="19">
                  <c:v>SOUTH BIRMINGHAM ALLIANCE PCN</c:v>
                </c:pt>
                <c:pt idx="20">
                  <c:v>KINGSTANDING, ERDINGTON &amp; NECHELLS PCN</c:v>
                </c:pt>
                <c:pt idx="21">
                  <c:v>NORTH BIRMINGHAM PCN</c:v>
                </c:pt>
                <c:pt idx="22">
                  <c:v>WEOLEY AND RUBERY PCN</c:v>
                </c:pt>
                <c:pt idx="23">
                  <c:v>MOSELEY, BILLESLEY &amp; YARDLEY WOOD PCN</c:v>
                </c:pt>
                <c:pt idx="24">
                  <c:v>SMARTCARE KINGS HEATH PCN</c:v>
                </c:pt>
                <c:pt idx="25">
                  <c:v>GOSK PCN</c:v>
                </c:pt>
                <c:pt idx="26">
                  <c:v>BOURNVILLE AND NORTHFIELD PCN</c:v>
                </c:pt>
                <c:pt idx="27">
                  <c:v>SOLIHULL RURAL PCN</c:v>
                </c:pt>
                <c:pt idx="28">
                  <c:v>HARBORNE PCN</c:v>
                </c:pt>
                <c:pt idx="29">
                  <c:v>PERSHORE PCN</c:v>
                </c:pt>
                <c:pt idx="30">
                  <c:v>SOLIHULL SOUTH CENTRAL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1"/>
                <c:pt idx="0">
                  <c:v>NECHELLS, SALTLEY &amp; ALUM ROCK PCN</c:v>
                </c:pt>
                <c:pt idx="1">
                  <c:v>COMMUNITY CARE HALL GREEN PCN</c:v>
                </c:pt>
                <c:pt idx="2">
                  <c:v>WEST BIRMINGHAM PCN</c:v>
                </c:pt>
                <c:pt idx="3">
                  <c:v>WASHWOOD HEATH PCN</c:v>
                </c:pt>
                <c:pt idx="4">
                  <c:v>EDGBASTON PCN</c:v>
                </c:pt>
                <c:pt idx="5">
                  <c:v>SMARTCARE CENTRAL PCN</c:v>
                </c:pt>
                <c:pt idx="6">
                  <c:v>SOLIHULL HEALTHCARE PARTNERSHIP PCN</c:v>
                </c:pt>
                <c:pt idx="7">
                  <c:v>BALSALL HEATH, SPARKHILL &amp; MOSELEY PCN</c:v>
                </c:pt>
                <c:pt idx="8">
                  <c:v>MMP CENTRAL AND NORTH PCN</c:v>
                </c:pt>
                <c:pt idx="9">
                  <c:v>BIRMINGHAM EAST CENTRAL PCN</c:v>
                </c:pt>
                <c:pt idx="10">
                  <c:v>SMALL HEATH PCN</c:v>
                </c:pt>
                <c:pt idx="11">
                  <c:v>SHARD END AND KITTS GREEN PCN</c:v>
                </c:pt>
                <c:pt idx="12">
                  <c:v>SUTTON GROUP PRACTICE PCN</c:v>
                </c:pt>
                <c:pt idx="13">
                  <c:v>GPS HEALTHCARE PCN</c:v>
                </c:pt>
                <c:pt idx="14">
                  <c:v>ICS</c:v>
                </c:pt>
                <c:pt idx="15">
                  <c:v>ALLIANCE OF SUTTON PRACTICES PCN</c:v>
                </c:pt>
                <c:pt idx="16">
                  <c:v>BORDESLEY EAST PCN</c:v>
                </c:pt>
                <c:pt idx="17">
                  <c:v>QUINTON AND HARBORNE PCN</c:v>
                </c:pt>
                <c:pt idx="18">
                  <c:v>NORTH SOLIHULL PCN</c:v>
                </c:pt>
                <c:pt idx="19">
                  <c:v>SOUTH BIRMINGHAM ALLIANCE PCN</c:v>
                </c:pt>
                <c:pt idx="20">
                  <c:v>KINGSTANDING, ERDINGTON &amp; NECHELLS PCN</c:v>
                </c:pt>
                <c:pt idx="21">
                  <c:v>NORTH BIRMINGHAM PCN</c:v>
                </c:pt>
                <c:pt idx="22">
                  <c:v>WEOLEY AND RUBERY PCN</c:v>
                </c:pt>
                <c:pt idx="23">
                  <c:v>MOSELEY, BILLESLEY &amp; YARDLEY WOOD PCN</c:v>
                </c:pt>
                <c:pt idx="24">
                  <c:v>SMARTCARE KINGS HEATH PCN</c:v>
                </c:pt>
                <c:pt idx="25">
                  <c:v>GOSK PCN</c:v>
                </c:pt>
                <c:pt idx="26">
                  <c:v>BOURNVILLE AND NORTHFIELD PCN</c:v>
                </c:pt>
                <c:pt idx="27">
                  <c:v>SOLIHULL RURAL PCN</c:v>
                </c:pt>
                <c:pt idx="28">
                  <c:v>HARBORNE PCN</c:v>
                </c:pt>
                <c:pt idx="29">
                  <c:v>PERSHORE PCN</c:v>
                </c:pt>
                <c:pt idx="30">
                  <c:v>SOLIHULL SOUTH CENTRAL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93772928"/>
        <c:axId val="19377139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NECHELLS, SALTLEY &amp; ALUM ROCK PCN</c:v>
                </c:pt>
                <c:pt idx="1">
                  <c:v>COMMUNITY CARE HALL GREEN PCN</c:v>
                </c:pt>
                <c:pt idx="2">
                  <c:v>WEST BIRMINGHAM PCN</c:v>
                </c:pt>
                <c:pt idx="3">
                  <c:v>WASHWOOD HEATH PCN</c:v>
                </c:pt>
                <c:pt idx="4">
                  <c:v>EDGBASTON PCN</c:v>
                </c:pt>
                <c:pt idx="5">
                  <c:v>SMARTCARE CENTRAL PCN</c:v>
                </c:pt>
                <c:pt idx="6">
                  <c:v>SOLIHULL HEALTHCARE PARTNERSHIP PCN</c:v>
                </c:pt>
                <c:pt idx="7">
                  <c:v>BALSALL HEATH, SPARKHILL &amp; MOSELEY PCN</c:v>
                </c:pt>
                <c:pt idx="8">
                  <c:v>MMP CENTRAL AND NORTH PCN</c:v>
                </c:pt>
                <c:pt idx="9">
                  <c:v>BIRMINGHAM EAST CENTRAL PCN</c:v>
                </c:pt>
                <c:pt idx="10">
                  <c:v>SMALL HEATH PCN</c:v>
                </c:pt>
                <c:pt idx="11">
                  <c:v>SHARD END AND KITTS GREEN PCN</c:v>
                </c:pt>
                <c:pt idx="12">
                  <c:v>SUTTON GROUP PRACTICE PCN</c:v>
                </c:pt>
                <c:pt idx="13">
                  <c:v>GPS HEALTHCARE PCN</c:v>
                </c:pt>
                <c:pt idx="14">
                  <c:v>ICS</c:v>
                </c:pt>
                <c:pt idx="15">
                  <c:v>ALLIANCE OF SUTTON PRACTICES PCN</c:v>
                </c:pt>
                <c:pt idx="16">
                  <c:v>BORDESLEY EAST PCN</c:v>
                </c:pt>
                <c:pt idx="17">
                  <c:v>QUINTON AND HARBORNE PCN</c:v>
                </c:pt>
                <c:pt idx="18">
                  <c:v>NORTH SOLIHULL PCN</c:v>
                </c:pt>
                <c:pt idx="19">
                  <c:v>SOUTH BIRMINGHAM ALLIANCE PCN</c:v>
                </c:pt>
                <c:pt idx="20">
                  <c:v>KINGSTANDING, ERDINGTON &amp; NECHELLS PCN</c:v>
                </c:pt>
                <c:pt idx="21">
                  <c:v>NORTH BIRMINGHAM PCN</c:v>
                </c:pt>
                <c:pt idx="22">
                  <c:v>WEOLEY AND RUBERY PCN</c:v>
                </c:pt>
                <c:pt idx="23">
                  <c:v>MOSELEY, BILLESLEY &amp; YARDLEY WOOD PCN</c:v>
                </c:pt>
                <c:pt idx="24">
                  <c:v>SMARTCARE KINGS HEATH PCN</c:v>
                </c:pt>
                <c:pt idx="25">
                  <c:v>GOSK PCN</c:v>
                </c:pt>
                <c:pt idx="26">
                  <c:v>BOURNVILLE AND NORTHFIELD PCN</c:v>
                </c:pt>
                <c:pt idx="27">
                  <c:v>SOLIHULL RURAL PCN</c:v>
                </c:pt>
                <c:pt idx="28">
                  <c:v>HARBORNE PCN</c:v>
                </c:pt>
                <c:pt idx="29">
                  <c:v>PERSHORE PCN</c:v>
                </c:pt>
                <c:pt idx="30">
                  <c:v>SOLIHULL SOUTH CENTRAL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EE50-4179-899A-5ACC15050FE2}"/>
              </c:ext>
            </c:extLst>
          </c:dPt>
          <c:cat>
            <c:strRef>
              <c:f>Sheet1!$A$2:$A$45</c:f>
              <c:strCache>
                <c:ptCount val="31"/>
                <c:pt idx="0">
                  <c:v>NECHELLS, SALTLEY &amp; ALUM ROCK PCN</c:v>
                </c:pt>
                <c:pt idx="1">
                  <c:v>COMMUNITY CARE HALL GREEN PCN</c:v>
                </c:pt>
                <c:pt idx="2">
                  <c:v>WEST BIRMINGHAM PCN</c:v>
                </c:pt>
                <c:pt idx="3">
                  <c:v>WASHWOOD HEATH PCN</c:v>
                </c:pt>
                <c:pt idx="4">
                  <c:v>EDGBASTON PCN</c:v>
                </c:pt>
                <c:pt idx="5">
                  <c:v>SMARTCARE CENTRAL PCN</c:v>
                </c:pt>
                <c:pt idx="6">
                  <c:v>SOLIHULL HEALTHCARE PARTNERSHIP PCN</c:v>
                </c:pt>
                <c:pt idx="7">
                  <c:v>BALSALL HEATH, SPARKHILL &amp; MOSELEY PCN</c:v>
                </c:pt>
                <c:pt idx="8">
                  <c:v>MMP CENTRAL AND NORTH PCN</c:v>
                </c:pt>
                <c:pt idx="9">
                  <c:v>BIRMINGHAM EAST CENTRAL PCN</c:v>
                </c:pt>
                <c:pt idx="10">
                  <c:v>SMALL HEATH PCN</c:v>
                </c:pt>
                <c:pt idx="11">
                  <c:v>SHARD END AND KITTS GREEN PCN</c:v>
                </c:pt>
                <c:pt idx="12">
                  <c:v>SUTTON GROUP PRACTICE PCN</c:v>
                </c:pt>
                <c:pt idx="13">
                  <c:v>GPS HEALTHCARE PCN</c:v>
                </c:pt>
                <c:pt idx="14">
                  <c:v>ICS</c:v>
                </c:pt>
                <c:pt idx="15">
                  <c:v>ALLIANCE OF SUTTON PRACTICES PCN</c:v>
                </c:pt>
                <c:pt idx="16">
                  <c:v>BORDESLEY EAST PCN</c:v>
                </c:pt>
                <c:pt idx="17">
                  <c:v>QUINTON AND HARBORNE PCN</c:v>
                </c:pt>
                <c:pt idx="18">
                  <c:v>NORTH SOLIHULL PCN</c:v>
                </c:pt>
                <c:pt idx="19">
                  <c:v>SOUTH BIRMINGHAM ALLIANCE PCN</c:v>
                </c:pt>
                <c:pt idx="20">
                  <c:v>KINGSTANDING, ERDINGTON &amp; NECHELLS PCN</c:v>
                </c:pt>
                <c:pt idx="21">
                  <c:v>NORTH BIRMINGHAM PCN</c:v>
                </c:pt>
                <c:pt idx="22">
                  <c:v>WEOLEY AND RUBERY PCN</c:v>
                </c:pt>
                <c:pt idx="23">
                  <c:v>MOSELEY, BILLESLEY &amp; YARDLEY WOOD PCN</c:v>
                </c:pt>
                <c:pt idx="24">
                  <c:v>SMARTCARE KINGS HEATH PCN</c:v>
                </c:pt>
                <c:pt idx="25">
                  <c:v>GOSK PCN</c:v>
                </c:pt>
                <c:pt idx="26">
                  <c:v>BOURNVILLE AND NORTHFIELD PCN</c:v>
                </c:pt>
                <c:pt idx="27">
                  <c:v>SOLIHULL RURAL PCN</c:v>
                </c:pt>
                <c:pt idx="28">
                  <c:v>HARBORNE PCN</c:v>
                </c:pt>
                <c:pt idx="29">
                  <c:v>PERSHORE PCN</c:v>
                </c:pt>
                <c:pt idx="30">
                  <c:v>SOLIHULL SOUTH CENTRAL PCN</c:v>
                </c:pt>
              </c:strCache>
            </c:strRef>
          </c:cat>
          <c:val>
            <c:numRef>
              <c:f>Sheet1!$C$2:$C$45</c:f>
              <c:numCache>
                <c:formatCode>0%</c:formatCode>
                <c:ptCount val="44"/>
                <c:pt idx="0">
                  <c:v>0.66</c:v>
                </c:pt>
                <c:pt idx="1">
                  <c:v>0.68</c:v>
                </c:pt>
                <c:pt idx="2">
                  <c:v>0.68</c:v>
                </c:pt>
                <c:pt idx="3">
                  <c:v>0.68</c:v>
                </c:pt>
                <c:pt idx="4">
                  <c:v>0.71</c:v>
                </c:pt>
                <c:pt idx="5">
                  <c:v>0.72</c:v>
                </c:pt>
                <c:pt idx="6">
                  <c:v>0.72</c:v>
                </c:pt>
                <c:pt idx="7">
                  <c:v>0.72</c:v>
                </c:pt>
                <c:pt idx="8">
                  <c:v>0.72</c:v>
                </c:pt>
                <c:pt idx="9">
                  <c:v>0.72</c:v>
                </c:pt>
                <c:pt idx="10">
                  <c:v>0.73</c:v>
                </c:pt>
                <c:pt idx="11">
                  <c:v>0.74</c:v>
                </c:pt>
                <c:pt idx="12">
                  <c:v>0.75</c:v>
                </c:pt>
                <c:pt idx="13">
                  <c:v>0.75</c:v>
                </c:pt>
                <c:pt idx="14">
                  <c:v>-10</c:v>
                </c:pt>
                <c:pt idx="15">
                  <c:v>0.77</c:v>
                </c:pt>
                <c:pt idx="16">
                  <c:v>0.78</c:v>
                </c:pt>
                <c:pt idx="17">
                  <c:v>0.78</c:v>
                </c:pt>
                <c:pt idx="18">
                  <c:v>0.78</c:v>
                </c:pt>
                <c:pt idx="19">
                  <c:v>0.79</c:v>
                </c:pt>
                <c:pt idx="20">
                  <c:v>0.79</c:v>
                </c:pt>
                <c:pt idx="21">
                  <c:v>0.8</c:v>
                </c:pt>
                <c:pt idx="22">
                  <c:v>0.8</c:v>
                </c:pt>
                <c:pt idx="23">
                  <c:v>0.82</c:v>
                </c:pt>
                <c:pt idx="24">
                  <c:v>0.83</c:v>
                </c:pt>
                <c:pt idx="25">
                  <c:v>0.83</c:v>
                </c:pt>
                <c:pt idx="26">
                  <c:v>0.84</c:v>
                </c:pt>
                <c:pt idx="27">
                  <c:v>0.85</c:v>
                </c:pt>
                <c:pt idx="28">
                  <c:v>0.87</c:v>
                </c:pt>
                <c:pt idx="29">
                  <c:v>0.87</c:v>
                </c:pt>
                <c:pt idx="30">
                  <c:v>0.89</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0.77</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93742720"/>
        <c:axId val="193769856"/>
      </c:lineChart>
      <c:catAx>
        <c:axId val="19374272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93769856"/>
        <c:crosses val="autoZero"/>
        <c:auto val="1"/>
        <c:lblAlgn val="ctr"/>
        <c:lblOffset val="100"/>
        <c:noMultiLvlLbl val="0"/>
      </c:catAx>
      <c:valAx>
        <c:axId val="19376985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93742720"/>
        <c:crosses val="autoZero"/>
        <c:crossBetween val="between"/>
      </c:valAx>
      <c:valAx>
        <c:axId val="193771392"/>
        <c:scaling>
          <c:orientation val="minMax"/>
          <c:max val="1"/>
          <c:min val="0"/>
        </c:scaling>
        <c:delete val="0"/>
        <c:axPos val="r"/>
        <c:numFmt formatCode="0%" sourceLinked="1"/>
        <c:majorTickMark val="none"/>
        <c:minorTickMark val="none"/>
        <c:tickLblPos val="none"/>
        <c:spPr>
          <a:ln>
            <a:noFill/>
          </a:ln>
        </c:spPr>
        <c:crossAx val="193772928"/>
        <c:crosses val="max"/>
        <c:crossBetween val="between"/>
      </c:valAx>
      <c:catAx>
        <c:axId val="193772928"/>
        <c:scaling>
          <c:orientation val="minMax"/>
        </c:scaling>
        <c:delete val="1"/>
        <c:axPos val="b"/>
        <c:numFmt formatCode="General" sourceLinked="1"/>
        <c:majorTickMark val="out"/>
        <c:minorTickMark val="none"/>
        <c:tickLblPos val="nextTo"/>
        <c:crossAx val="19377139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9</c:v>
                </c:pt>
                <c:pt idx="1">
                  <c:v>10</c:v>
                </c:pt>
                <c:pt idx="2">
                  <c:v>3</c:v>
                </c:pt>
                <c:pt idx="3">
                  <c:v>2</c:v>
                </c:pt>
                <c:pt idx="4">
                  <c:v>10</c:v>
                </c:pt>
                <c:pt idx="5">
                  <c:v>11</c:v>
                </c:pt>
                <c:pt idx="6">
                  <c:v>6</c:v>
                </c:pt>
                <c:pt idx="7">
                  <c:v>3</c:v>
                </c:pt>
                <c:pt idx="8">
                  <c:v>13</c:v>
                </c:pt>
                <c:pt idx="9">
                  <c:v>10</c:v>
                </c:pt>
                <c:pt idx="10">
                  <c:v>12</c:v>
                </c:pt>
                <c:pt idx="11">
                  <c:v>34</c:v>
                </c:pt>
                <c:pt idx="12">
                  <c:v>17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94210432"/>
        <c:axId val="194240896"/>
      </c:barChart>
      <c:catAx>
        <c:axId val="194210432"/>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94240896"/>
        <c:crosses val="autoZero"/>
        <c:auto val="1"/>
        <c:lblAlgn val="ctr"/>
        <c:lblOffset val="100"/>
        <c:noMultiLvlLbl val="0"/>
      </c:catAx>
      <c:valAx>
        <c:axId val="194240896"/>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94210432"/>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27</c:v>
                </c:pt>
                <c:pt idx="1">
                  <c:v>36</c:v>
                </c:pt>
                <c:pt idx="2">
                  <c:v>18</c:v>
                </c:pt>
                <c:pt idx="3">
                  <c:v>10</c:v>
                </c:pt>
                <c:pt idx="4">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550-4C79-BC5A-242F33952809}"/>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40</c:v>
                </c:pt>
                <c:pt idx="1">
                  <c:v>60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59</c:v>
                </c:pt>
                <c:pt idx="1">
                  <c:v>63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22</c:v>
                </c:pt>
                <c:pt idx="1">
                  <c:v>20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98448256"/>
        <c:axId val="198449792"/>
      </c:lineChart>
      <c:catAx>
        <c:axId val="19844825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98449792"/>
        <c:crosses val="autoZero"/>
        <c:auto val="1"/>
        <c:lblAlgn val="ctr"/>
        <c:lblOffset val="100"/>
        <c:noMultiLvlLbl val="0"/>
      </c:catAx>
      <c:valAx>
        <c:axId val="19844979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9844825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SOLIHULL HEALTHCARE PARTNERSHIP PCN</c:v>
                </c:pt>
                <c:pt idx="1">
                  <c:v>MMP CENTRAL AND NORTH PCN</c:v>
                </c:pt>
                <c:pt idx="2">
                  <c:v>GPS HEALTHCARE PCN</c:v>
                </c:pt>
                <c:pt idx="3">
                  <c:v>NECHELLS, SALTLEY &amp; ALUM ROCK PCN</c:v>
                </c:pt>
                <c:pt idx="4">
                  <c:v>ALLIANCE OF SUTTON PRACTICES PCN</c:v>
                </c:pt>
                <c:pt idx="5">
                  <c:v>SUTTON GROUP PRACTICE PCN</c:v>
                </c:pt>
                <c:pt idx="6">
                  <c:v>BIRMINGHAM EAST CENTRAL PCN</c:v>
                </c:pt>
                <c:pt idx="7">
                  <c:v>WASHWOOD HEATH PCN</c:v>
                </c:pt>
                <c:pt idx="8">
                  <c:v>SMARTCARE CENTRAL PCN</c:v>
                </c:pt>
                <c:pt idx="9">
                  <c:v>COMMUNITY CARE HALL GREEN PCN</c:v>
                </c:pt>
                <c:pt idx="10">
                  <c:v>EDGBASTON PCN</c:v>
                </c:pt>
                <c:pt idx="11">
                  <c:v>SHARD END AND KITTS GREEN PCN</c:v>
                </c:pt>
                <c:pt idx="12">
                  <c:v>NORTH SOLIHULL PCN</c:v>
                </c:pt>
                <c:pt idx="13">
                  <c:v>WEST BIRMINGHAM PCN</c:v>
                </c:pt>
                <c:pt idx="14">
                  <c:v>MOSELEY, BILLESLEY &amp; YARDLEY WOOD PCN</c:v>
                </c:pt>
                <c:pt idx="15">
                  <c:v>ICS</c:v>
                </c:pt>
                <c:pt idx="16">
                  <c:v>BALSALL HEATH, SPARKHILL &amp; MOSELEY PCN</c:v>
                </c:pt>
                <c:pt idx="17">
                  <c:v>SMALL HEATH PCN</c:v>
                </c:pt>
                <c:pt idx="18">
                  <c:v>WEOLEY AND RUBERY PCN</c:v>
                </c:pt>
                <c:pt idx="19">
                  <c:v>KINGSTANDING, ERDINGTON &amp; NECHELLS PCN</c:v>
                </c:pt>
                <c:pt idx="20">
                  <c:v>BORDESLEY EAST PCN</c:v>
                </c:pt>
                <c:pt idx="21">
                  <c:v>SOUTH BIRMINGHAM ALLIANCE PCN</c:v>
                </c:pt>
                <c:pt idx="22">
                  <c:v>NORTH BIRMINGHAM PCN</c:v>
                </c:pt>
                <c:pt idx="23">
                  <c:v>QUINTON AND HARBORNE PCN</c:v>
                </c:pt>
                <c:pt idx="24">
                  <c:v>GOSK PCN</c:v>
                </c:pt>
                <c:pt idx="25">
                  <c:v>SOLIHULL RURAL PCN</c:v>
                </c:pt>
                <c:pt idx="26">
                  <c:v>HARBORNE PCN</c:v>
                </c:pt>
                <c:pt idx="27">
                  <c:v>SMARTCARE KINGS HEATH PCN</c:v>
                </c:pt>
                <c:pt idx="28">
                  <c:v>BOURNVILLE AND NORTHFIELD PCN</c:v>
                </c:pt>
                <c:pt idx="29">
                  <c:v>PERSHORE PCN</c:v>
                </c:pt>
                <c:pt idx="30">
                  <c:v>SOLIHULL SOUTH CENTRAL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31"/>
                <c:pt idx="0">
                  <c:v>SOLIHULL HEALTHCARE PARTNERSHIP PCN</c:v>
                </c:pt>
                <c:pt idx="1">
                  <c:v>MMP CENTRAL AND NORTH PCN</c:v>
                </c:pt>
                <c:pt idx="2">
                  <c:v>GPS HEALTHCARE PCN</c:v>
                </c:pt>
                <c:pt idx="3">
                  <c:v>NECHELLS, SALTLEY &amp; ALUM ROCK PCN</c:v>
                </c:pt>
                <c:pt idx="4">
                  <c:v>ALLIANCE OF SUTTON PRACTICES PCN</c:v>
                </c:pt>
                <c:pt idx="5">
                  <c:v>SUTTON GROUP PRACTICE PCN</c:v>
                </c:pt>
                <c:pt idx="6">
                  <c:v>BIRMINGHAM EAST CENTRAL PCN</c:v>
                </c:pt>
                <c:pt idx="7">
                  <c:v>WASHWOOD HEATH PCN</c:v>
                </c:pt>
                <c:pt idx="8">
                  <c:v>SMARTCARE CENTRAL PCN</c:v>
                </c:pt>
                <c:pt idx="9">
                  <c:v>COMMUNITY CARE HALL GREEN PCN</c:v>
                </c:pt>
                <c:pt idx="10">
                  <c:v>EDGBASTON PCN</c:v>
                </c:pt>
                <c:pt idx="11">
                  <c:v>SHARD END AND KITTS GREEN PCN</c:v>
                </c:pt>
                <c:pt idx="12">
                  <c:v>NORTH SOLIHULL PCN</c:v>
                </c:pt>
                <c:pt idx="13">
                  <c:v>WEST BIRMINGHAM PCN</c:v>
                </c:pt>
                <c:pt idx="14">
                  <c:v>MOSELEY, BILLESLEY &amp; YARDLEY WOOD PCN</c:v>
                </c:pt>
                <c:pt idx="15">
                  <c:v>ICS</c:v>
                </c:pt>
                <c:pt idx="16">
                  <c:v>BALSALL HEATH, SPARKHILL &amp; MOSELEY PCN</c:v>
                </c:pt>
                <c:pt idx="17">
                  <c:v>SMALL HEATH PCN</c:v>
                </c:pt>
                <c:pt idx="18">
                  <c:v>WEOLEY AND RUBERY PCN</c:v>
                </c:pt>
                <c:pt idx="19">
                  <c:v>KINGSTANDING, ERDINGTON &amp; NECHELLS PCN</c:v>
                </c:pt>
                <c:pt idx="20">
                  <c:v>BORDESLEY EAST PCN</c:v>
                </c:pt>
                <c:pt idx="21">
                  <c:v>SOUTH BIRMINGHAM ALLIANCE PCN</c:v>
                </c:pt>
                <c:pt idx="22">
                  <c:v>NORTH BIRMINGHAM PCN</c:v>
                </c:pt>
                <c:pt idx="23">
                  <c:v>QUINTON AND HARBORNE PCN</c:v>
                </c:pt>
                <c:pt idx="24">
                  <c:v>GOSK PCN</c:v>
                </c:pt>
                <c:pt idx="25">
                  <c:v>SOLIHULL RURAL PCN</c:v>
                </c:pt>
                <c:pt idx="26">
                  <c:v>HARBORNE PCN</c:v>
                </c:pt>
                <c:pt idx="27">
                  <c:v>SMARTCARE KINGS HEATH PCN</c:v>
                </c:pt>
                <c:pt idx="28">
                  <c:v>BOURNVILLE AND NORTHFIELD PCN</c:v>
                </c:pt>
                <c:pt idx="29">
                  <c:v>PERSHORE PCN</c:v>
                </c:pt>
                <c:pt idx="30">
                  <c:v>SOLIHULL SOUTH CENTRAL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SOLIHULL HEALTHCARE PARTNERSHIP PCN</c:v>
                </c:pt>
                <c:pt idx="1">
                  <c:v>MMP CENTRAL AND NORTH PCN</c:v>
                </c:pt>
                <c:pt idx="2">
                  <c:v>GPS HEALTHCARE PCN</c:v>
                </c:pt>
                <c:pt idx="3">
                  <c:v>NECHELLS, SALTLEY &amp; ALUM ROCK PCN</c:v>
                </c:pt>
                <c:pt idx="4">
                  <c:v>ALLIANCE OF SUTTON PRACTICES PCN</c:v>
                </c:pt>
                <c:pt idx="5">
                  <c:v>SUTTON GROUP PRACTICE PCN</c:v>
                </c:pt>
                <c:pt idx="6">
                  <c:v>BIRMINGHAM EAST CENTRAL PCN</c:v>
                </c:pt>
                <c:pt idx="7">
                  <c:v>WASHWOOD HEATH PCN</c:v>
                </c:pt>
                <c:pt idx="8">
                  <c:v>SMARTCARE CENTRAL PCN</c:v>
                </c:pt>
                <c:pt idx="9">
                  <c:v>COMMUNITY CARE HALL GREEN PCN</c:v>
                </c:pt>
                <c:pt idx="10">
                  <c:v>EDGBASTON PCN</c:v>
                </c:pt>
                <c:pt idx="11">
                  <c:v>SHARD END AND KITTS GREEN PCN</c:v>
                </c:pt>
                <c:pt idx="12">
                  <c:v>NORTH SOLIHULL PCN</c:v>
                </c:pt>
                <c:pt idx="13">
                  <c:v>WEST BIRMINGHAM PCN</c:v>
                </c:pt>
                <c:pt idx="14">
                  <c:v>MOSELEY, BILLESLEY &amp; YARDLEY WOOD PCN</c:v>
                </c:pt>
                <c:pt idx="15">
                  <c:v>ICS</c:v>
                </c:pt>
                <c:pt idx="16">
                  <c:v>BALSALL HEATH, SPARKHILL &amp; MOSELEY PCN</c:v>
                </c:pt>
                <c:pt idx="17">
                  <c:v>SMALL HEATH PCN</c:v>
                </c:pt>
                <c:pt idx="18">
                  <c:v>WEOLEY AND RUBERY PCN</c:v>
                </c:pt>
                <c:pt idx="19">
                  <c:v>KINGSTANDING, ERDINGTON &amp; NECHELLS PCN</c:v>
                </c:pt>
                <c:pt idx="20">
                  <c:v>BORDESLEY EAST PCN</c:v>
                </c:pt>
                <c:pt idx="21">
                  <c:v>SOUTH BIRMINGHAM ALLIANCE PCN</c:v>
                </c:pt>
                <c:pt idx="22">
                  <c:v>NORTH BIRMINGHAM PCN</c:v>
                </c:pt>
                <c:pt idx="23">
                  <c:v>QUINTON AND HARBORNE PCN</c:v>
                </c:pt>
                <c:pt idx="24">
                  <c:v>GOSK PCN</c:v>
                </c:pt>
                <c:pt idx="25">
                  <c:v>SOLIHULL RURAL PCN</c:v>
                </c:pt>
                <c:pt idx="26">
                  <c:v>HARBORNE PCN</c:v>
                </c:pt>
                <c:pt idx="27">
                  <c:v>SMARTCARE KINGS HEATH PCN</c:v>
                </c:pt>
                <c:pt idx="28">
                  <c:v>BOURNVILLE AND NORTHFIELD PCN</c:v>
                </c:pt>
                <c:pt idx="29">
                  <c:v>PERSHORE PCN</c:v>
                </c:pt>
                <c:pt idx="30">
                  <c:v>SOLIHULL SOUTH CENTRAL PCN</c:v>
                </c:pt>
              </c:strCache>
            </c:strRef>
          </c:cat>
          <c:val>
            <c:numRef>
              <c:f>Sheet1!$F$2:$F$45</c:f>
              <c:numCache>
                <c:formatCode>General</c:formatCode>
                <c:ptCount val="44"/>
                <c:pt idx="0">
                  <c:v>0.4</c:v>
                </c:pt>
                <c:pt idx="1">
                  <c:v>0.45</c:v>
                </c:pt>
                <c:pt idx="2">
                  <c:v>0.51</c:v>
                </c:pt>
                <c:pt idx="3">
                  <c:v>0.52</c:v>
                </c:pt>
                <c:pt idx="4">
                  <c:v>0.53</c:v>
                </c:pt>
                <c:pt idx="5">
                  <c:v>0.55000000000000004</c:v>
                </c:pt>
                <c:pt idx="6">
                  <c:v>0.56000000000000005</c:v>
                </c:pt>
                <c:pt idx="7">
                  <c:v>0.57999999999999996</c:v>
                </c:pt>
                <c:pt idx="8">
                  <c:v>0.59</c:v>
                </c:pt>
                <c:pt idx="9">
                  <c:v>0.6</c:v>
                </c:pt>
                <c:pt idx="10">
                  <c:v>0.61</c:v>
                </c:pt>
                <c:pt idx="11">
                  <c:v>0.61</c:v>
                </c:pt>
                <c:pt idx="12">
                  <c:v>0.61</c:v>
                </c:pt>
                <c:pt idx="13">
                  <c:v>0.62</c:v>
                </c:pt>
                <c:pt idx="14">
                  <c:v>0.62</c:v>
                </c:pt>
                <c:pt idx="15">
                  <c:v>0.63</c:v>
                </c:pt>
                <c:pt idx="16">
                  <c:v>0.63</c:v>
                </c:pt>
                <c:pt idx="17">
                  <c:v>0.66</c:v>
                </c:pt>
                <c:pt idx="18">
                  <c:v>0.66</c:v>
                </c:pt>
                <c:pt idx="19">
                  <c:v>0.67</c:v>
                </c:pt>
                <c:pt idx="20">
                  <c:v>0.68</c:v>
                </c:pt>
                <c:pt idx="21">
                  <c:v>0.69</c:v>
                </c:pt>
                <c:pt idx="22">
                  <c:v>0.69</c:v>
                </c:pt>
                <c:pt idx="23">
                  <c:v>0.7</c:v>
                </c:pt>
                <c:pt idx="24">
                  <c:v>0.7</c:v>
                </c:pt>
                <c:pt idx="25">
                  <c:v>0.76</c:v>
                </c:pt>
                <c:pt idx="26">
                  <c:v>0.78</c:v>
                </c:pt>
                <c:pt idx="27">
                  <c:v>0.79</c:v>
                </c:pt>
                <c:pt idx="28">
                  <c:v>0.81</c:v>
                </c:pt>
                <c:pt idx="29">
                  <c:v>0.82</c:v>
                </c:pt>
                <c:pt idx="30">
                  <c:v>0.83</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31"/>
                <c:pt idx="0">
                  <c:v>SOLIHULL HEALTHCARE PARTNERSHIP PCN</c:v>
                </c:pt>
                <c:pt idx="1">
                  <c:v>MMP CENTRAL AND NORTH PCN</c:v>
                </c:pt>
                <c:pt idx="2">
                  <c:v>GPS HEALTHCARE PCN</c:v>
                </c:pt>
                <c:pt idx="3">
                  <c:v>NECHELLS, SALTLEY &amp; ALUM ROCK PCN</c:v>
                </c:pt>
                <c:pt idx="4">
                  <c:v>ALLIANCE OF SUTTON PRACTICES PCN</c:v>
                </c:pt>
                <c:pt idx="5">
                  <c:v>SUTTON GROUP PRACTICE PCN</c:v>
                </c:pt>
                <c:pt idx="6">
                  <c:v>BIRMINGHAM EAST CENTRAL PCN</c:v>
                </c:pt>
                <c:pt idx="7">
                  <c:v>WASHWOOD HEATH PCN</c:v>
                </c:pt>
                <c:pt idx="8">
                  <c:v>SMARTCARE CENTRAL PCN</c:v>
                </c:pt>
                <c:pt idx="9">
                  <c:v>COMMUNITY CARE HALL GREEN PCN</c:v>
                </c:pt>
                <c:pt idx="10">
                  <c:v>EDGBASTON PCN</c:v>
                </c:pt>
                <c:pt idx="11">
                  <c:v>SHARD END AND KITTS GREEN PCN</c:v>
                </c:pt>
                <c:pt idx="12">
                  <c:v>NORTH SOLIHULL PCN</c:v>
                </c:pt>
                <c:pt idx="13">
                  <c:v>WEST BIRMINGHAM PCN</c:v>
                </c:pt>
                <c:pt idx="14">
                  <c:v>MOSELEY, BILLESLEY &amp; YARDLEY WOOD PCN</c:v>
                </c:pt>
                <c:pt idx="15">
                  <c:v>ICS</c:v>
                </c:pt>
                <c:pt idx="16">
                  <c:v>BALSALL HEATH, SPARKHILL &amp; MOSELEY PCN</c:v>
                </c:pt>
                <c:pt idx="17">
                  <c:v>SMALL HEATH PCN</c:v>
                </c:pt>
                <c:pt idx="18">
                  <c:v>WEOLEY AND RUBERY PCN</c:v>
                </c:pt>
                <c:pt idx="19">
                  <c:v>KINGSTANDING, ERDINGTON &amp; NECHELLS PCN</c:v>
                </c:pt>
                <c:pt idx="20">
                  <c:v>BORDESLEY EAST PCN</c:v>
                </c:pt>
                <c:pt idx="21">
                  <c:v>SOUTH BIRMINGHAM ALLIANCE PCN</c:v>
                </c:pt>
                <c:pt idx="22">
                  <c:v>NORTH BIRMINGHAM PCN</c:v>
                </c:pt>
                <c:pt idx="23">
                  <c:v>QUINTON AND HARBORNE PCN</c:v>
                </c:pt>
                <c:pt idx="24">
                  <c:v>GOSK PCN</c:v>
                </c:pt>
                <c:pt idx="25">
                  <c:v>SOLIHULL RURAL PCN</c:v>
                </c:pt>
                <c:pt idx="26">
                  <c:v>HARBORNE PCN</c:v>
                </c:pt>
                <c:pt idx="27">
                  <c:v>SMARTCARE KINGS HEATH PCN</c:v>
                </c:pt>
                <c:pt idx="28">
                  <c:v>BOURNVILLE AND NORTHFIELD PCN</c:v>
                </c:pt>
                <c:pt idx="29">
                  <c:v>PERSHORE PCN</c:v>
                </c:pt>
                <c:pt idx="30">
                  <c:v>SOLIHULL SOUTH CENTRAL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31"/>
                <c:pt idx="0">
                  <c:v>SOLIHULL HEALTHCARE PARTNERSHIP PCN</c:v>
                </c:pt>
                <c:pt idx="1">
                  <c:v>MMP CENTRAL AND NORTH PCN</c:v>
                </c:pt>
                <c:pt idx="2">
                  <c:v>GPS HEALTHCARE PCN</c:v>
                </c:pt>
                <c:pt idx="3">
                  <c:v>NECHELLS, SALTLEY &amp; ALUM ROCK PCN</c:v>
                </c:pt>
                <c:pt idx="4">
                  <c:v>ALLIANCE OF SUTTON PRACTICES PCN</c:v>
                </c:pt>
                <c:pt idx="5">
                  <c:v>SUTTON GROUP PRACTICE PCN</c:v>
                </c:pt>
                <c:pt idx="6">
                  <c:v>BIRMINGHAM EAST CENTRAL PCN</c:v>
                </c:pt>
                <c:pt idx="7">
                  <c:v>WASHWOOD HEATH PCN</c:v>
                </c:pt>
                <c:pt idx="8">
                  <c:v>SMARTCARE CENTRAL PCN</c:v>
                </c:pt>
                <c:pt idx="9">
                  <c:v>COMMUNITY CARE HALL GREEN PCN</c:v>
                </c:pt>
                <c:pt idx="10">
                  <c:v>EDGBASTON PCN</c:v>
                </c:pt>
                <c:pt idx="11">
                  <c:v>SHARD END AND KITTS GREEN PCN</c:v>
                </c:pt>
                <c:pt idx="12">
                  <c:v>NORTH SOLIHULL PCN</c:v>
                </c:pt>
                <c:pt idx="13">
                  <c:v>WEST BIRMINGHAM PCN</c:v>
                </c:pt>
                <c:pt idx="14">
                  <c:v>MOSELEY, BILLESLEY &amp; YARDLEY WOOD PCN</c:v>
                </c:pt>
                <c:pt idx="15">
                  <c:v>ICS</c:v>
                </c:pt>
                <c:pt idx="16">
                  <c:v>BALSALL HEATH, SPARKHILL &amp; MOSELEY PCN</c:v>
                </c:pt>
                <c:pt idx="17">
                  <c:v>SMALL HEATH PCN</c:v>
                </c:pt>
                <c:pt idx="18">
                  <c:v>WEOLEY AND RUBERY PCN</c:v>
                </c:pt>
                <c:pt idx="19">
                  <c:v>KINGSTANDING, ERDINGTON &amp; NECHELLS PCN</c:v>
                </c:pt>
                <c:pt idx="20">
                  <c:v>BORDESLEY EAST PCN</c:v>
                </c:pt>
                <c:pt idx="21">
                  <c:v>SOUTH BIRMINGHAM ALLIANCE PCN</c:v>
                </c:pt>
                <c:pt idx="22">
                  <c:v>NORTH BIRMINGHAM PCN</c:v>
                </c:pt>
                <c:pt idx="23">
                  <c:v>QUINTON AND HARBORNE PCN</c:v>
                </c:pt>
                <c:pt idx="24">
                  <c:v>GOSK PCN</c:v>
                </c:pt>
                <c:pt idx="25">
                  <c:v>SOLIHULL RURAL PCN</c:v>
                </c:pt>
                <c:pt idx="26">
                  <c:v>HARBORNE PCN</c:v>
                </c:pt>
                <c:pt idx="27">
                  <c:v>SMARTCARE KINGS HEATH PCN</c:v>
                </c:pt>
                <c:pt idx="28">
                  <c:v>BOURNVILLE AND NORTHFIELD PCN</c:v>
                </c:pt>
                <c:pt idx="29">
                  <c:v>PERSHORE PCN</c:v>
                </c:pt>
                <c:pt idx="30">
                  <c:v>SOLIHULL SOUTH CENTRAL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99043328"/>
        <c:axId val="19904179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SOLIHULL HEALTHCARE PARTNERSHIP PCN</c:v>
                </c:pt>
                <c:pt idx="1">
                  <c:v>MMP CENTRAL AND NORTH PCN</c:v>
                </c:pt>
                <c:pt idx="2">
                  <c:v>GPS HEALTHCARE PCN</c:v>
                </c:pt>
                <c:pt idx="3">
                  <c:v>NECHELLS, SALTLEY &amp; ALUM ROCK PCN</c:v>
                </c:pt>
                <c:pt idx="4">
                  <c:v>ALLIANCE OF SUTTON PRACTICES PCN</c:v>
                </c:pt>
                <c:pt idx="5">
                  <c:v>SUTTON GROUP PRACTICE PCN</c:v>
                </c:pt>
                <c:pt idx="6">
                  <c:v>BIRMINGHAM EAST CENTRAL PCN</c:v>
                </c:pt>
                <c:pt idx="7">
                  <c:v>WASHWOOD HEATH PCN</c:v>
                </c:pt>
                <c:pt idx="8">
                  <c:v>SMARTCARE CENTRAL PCN</c:v>
                </c:pt>
                <c:pt idx="9">
                  <c:v>COMMUNITY CARE HALL GREEN PCN</c:v>
                </c:pt>
                <c:pt idx="10">
                  <c:v>EDGBASTON PCN</c:v>
                </c:pt>
                <c:pt idx="11">
                  <c:v>SHARD END AND KITTS GREEN PCN</c:v>
                </c:pt>
                <c:pt idx="12">
                  <c:v>NORTH SOLIHULL PCN</c:v>
                </c:pt>
                <c:pt idx="13">
                  <c:v>WEST BIRMINGHAM PCN</c:v>
                </c:pt>
                <c:pt idx="14">
                  <c:v>MOSELEY, BILLESLEY &amp; YARDLEY WOOD PCN</c:v>
                </c:pt>
                <c:pt idx="15">
                  <c:v>ICS</c:v>
                </c:pt>
                <c:pt idx="16">
                  <c:v>BALSALL HEATH, SPARKHILL &amp; MOSELEY PCN</c:v>
                </c:pt>
                <c:pt idx="17">
                  <c:v>SMALL HEATH PCN</c:v>
                </c:pt>
                <c:pt idx="18">
                  <c:v>WEOLEY AND RUBERY PCN</c:v>
                </c:pt>
                <c:pt idx="19">
                  <c:v>KINGSTANDING, ERDINGTON &amp; NECHELLS PCN</c:v>
                </c:pt>
                <c:pt idx="20">
                  <c:v>BORDESLEY EAST PCN</c:v>
                </c:pt>
                <c:pt idx="21">
                  <c:v>SOUTH BIRMINGHAM ALLIANCE PCN</c:v>
                </c:pt>
                <c:pt idx="22">
                  <c:v>NORTH BIRMINGHAM PCN</c:v>
                </c:pt>
                <c:pt idx="23">
                  <c:v>QUINTON AND HARBORNE PCN</c:v>
                </c:pt>
                <c:pt idx="24">
                  <c:v>GOSK PCN</c:v>
                </c:pt>
                <c:pt idx="25">
                  <c:v>SOLIHULL RURAL PCN</c:v>
                </c:pt>
                <c:pt idx="26">
                  <c:v>HARBORNE PCN</c:v>
                </c:pt>
                <c:pt idx="27">
                  <c:v>SMARTCARE KINGS HEATH PCN</c:v>
                </c:pt>
                <c:pt idx="28">
                  <c:v>BOURNVILLE AND NORTHFIELD PCN</c:v>
                </c:pt>
                <c:pt idx="29">
                  <c:v>PERSHORE PCN</c:v>
                </c:pt>
                <c:pt idx="30">
                  <c:v>SOLIHULL SOUTH CENTRAL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F08-4400-9115-A28A0ABFAD12}"/>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F08-4400-9115-A28A0ABFAD12}"/>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F08-4400-9115-A28A0ABFAD12}"/>
              </c:ext>
            </c:extLst>
          </c:dPt>
          <c:cat>
            <c:strRef>
              <c:f>Sheet1!$A$2:$A$45</c:f>
              <c:strCache>
                <c:ptCount val="31"/>
                <c:pt idx="0">
                  <c:v>SOLIHULL HEALTHCARE PARTNERSHIP PCN</c:v>
                </c:pt>
                <c:pt idx="1">
                  <c:v>MMP CENTRAL AND NORTH PCN</c:v>
                </c:pt>
                <c:pt idx="2">
                  <c:v>GPS HEALTHCARE PCN</c:v>
                </c:pt>
                <c:pt idx="3">
                  <c:v>NECHELLS, SALTLEY &amp; ALUM ROCK PCN</c:v>
                </c:pt>
                <c:pt idx="4">
                  <c:v>ALLIANCE OF SUTTON PRACTICES PCN</c:v>
                </c:pt>
                <c:pt idx="5">
                  <c:v>SUTTON GROUP PRACTICE PCN</c:v>
                </c:pt>
                <c:pt idx="6">
                  <c:v>BIRMINGHAM EAST CENTRAL PCN</c:v>
                </c:pt>
                <c:pt idx="7">
                  <c:v>WASHWOOD HEATH PCN</c:v>
                </c:pt>
                <c:pt idx="8">
                  <c:v>SMARTCARE CENTRAL PCN</c:v>
                </c:pt>
                <c:pt idx="9">
                  <c:v>COMMUNITY CARE HALL GREEN PCN</c:v>
                </c:pt>
                <c:pt idx="10">
                  <c:v>EDGBASTON PCN</c:v>
                </c:pt>
                <c:pt idx="11">
                  <c:v>SHARD END AND KITTS GREEN PCN</c:v>
                </c:pt>
                <c:pt idx="12">
                  <c:v>NORTH SOLIHULL PCN</c:v>
                </c:pt>
                <c:pt idx="13">
                  <c:v>WEST BIRMINGHAM PCN</c:v>
                </c:pt>
                <c:pt idx="14">
                  <c:v>MOSELEY, BILLESLEY &amp; YARDLEY WOOD PCN</c:v>
                </c:pt>
                <c:pt idx="15">
                  <c:v>ICS</c:v>
                </c:pt>
                <c:pt idx="16">
                  <c:v>BALSALL HEATH, SPARKHILL &amp; MOSELEY PCN</c:v>
                </c:pt>
                <c:pt idx="17">
                  <c:v>SMALL HEATH PCN</c:v>
                </c:pt>
                <c:pt idx="18">
                  <c:v>WEOLEY AND RUBERY PCN</c:v>
                </c:pt>
                <c:pt idx="19">
                  <c:v>KINGSTANDING, ERDINGTON &amp; NECHELLS PCN</c:v>
                </c:pt>
                <c:pt idx="20">
                  <c:v>BORDESLEY EAST PCN</c:v>
                </c:pt>
                <c:pt idx="21">
                  <c:v>SOUTH BIRMINGHAM ALLIANCE PCN</c:v>
                </c:pt>
                <c:pt idx="22">
                  <c:v>NORTH BIRMINGHAM PCN</c:v>
                </c:pt>
                <c:pt idx="23">
                  <c:v>QUINTON AND HARBORNE PCN</c:v>
                </c:pt>
                <c:pt idx="24">
                  <c:v>GOSK PCN</c:v>
                </c:pt>
                <c:pt idx="25">
                  <c:v>SOLIHULL RURAL PCN</c:v>
                </c:pt>
                <c:pt idx="26">
                  <c:v>HARBORNE PCN</c:v>
                </c:pt>
                <c:pt idx="27">
                  <c:v>SMARTCARE KINGS HEATH PCN</c:v>
                </c:pt>
                <c:pt idx="28">
                  <c:v>BOURNVILLE AND NORTHFIELD PCN</c:v>
                </c:pt>
                <c:pt idx="29">
                  <c:v>PERSHORE PCN</c:v>
                </c:pt>
                <c:pt idx="30">
                  <c:v>SOLIHULL SOUTH CENTRAL PCN</c:v>
                </c:pt>
              </c:strCache>
            </c:strRef>
          </c:cat>
          <c:val>
            <c:numRef>
              <c:f>Sheet1!$C$2:$C$45</c:f>
              <c:numCache>
                <c:formatCode>0%</c:formatCode>
                <c:ptCount val="44"/>
                <c:pt idx="0">
                  <c:v>0.4</c:v>
                </c:pt>
                <c:pt idx="1">
                  <c:v>0.45</c:v>
                </c:pt>
                <c:pt idx="2">
                  <c:v>0.51</c:v>
                </c:pt>
                <c:pt idx="3">
                  <c:v>0.52</c:v>
                </c:pt>
                <c:pt idx="4">
                  <c:v>0.53</c:v>
                </c:pt>
                <c:pt idx="5">
                  <c:v>0.55000000000000004</c:v>
                </c:pt>
                <c:pt idx="6">
                  <c:v>0.56000000000000005</c:v>
                </c:pt>
                <c:pt idx="7">
                  <c:v>0.57999999999999996</c:v>
                </c:pt>
                <c:pt idx="8">
                  <c:v>0.59</c:v>
                </c:pt>
                <c:pt idx="9">
                  <c:v>0.6</c:v>
                </c:pt>
                <c:pt idx="10">
                  <c:v>0.61</c:v>
                </c:pt>
                <c:pt idx="11">
                  <c:v>0.61</c:v>
                </c:pt>
                <c:pt idx="12">
                  <c:v>0.61</c:v>
                </c:pt>
                <c:pt idx="13">
                  <c:v>0.62</c:v>
                </c:pt>
                <c:pt idx="14">
                  <c:v>0.62</c:v>
                </c:pt>
                <c:pt idx="15">
                  <c:v>-10</c:v>
                </c:pt>
                <c:pt idx="16">
                  <c:v>0.63</c:v>
                </c:pt>
                <c:pt idx="17">
                  <c:v>0.66</c:v>
                </c:pt>
                <c:pt idx="18">
                  <c:v>0.66</c:v>
                </c:pt>
                <c:pt idx="19">
                  <c:v>0.67</c:v>
                </c:pt>
                <c:pt idx="20">
                  <c:v>0.68</c:v>
                </c:pt>
                <c:pt idx="21">
                  <c:v>0.69</c:v>
                </c:pt>
                <c:pt idx="22">
                  <c:v>0.69</c:v>
                </c:pt>
                <c:pt idx="23">
                  <c:v>0.7</c:v>
                </c:pt>
                <c:pt idx="24">
                  <c:v>0.7</c:v>
                </c:pt>
                <c:pt idx="25">
                  <c:v>0.76</c:v>
                </c:pt>
                <c:pt idx="26">
                  <c:v>0.78</c:v>
                </c:pt>
                <c:pt idx="27">
                  <c:v>0.79</c:v>
                </c:pt>
                <c:pt idx="28">
                  <c:v>0.81</c:v>
                </c:pt>
                <c:pt idx="29">
                  <c:v>0.82</c:v>
                </c:pt>
                <c:pt idx="30">
                  <c:v>0.83</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0.63</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99029504"/>
        <c:axId val="199031808"/>
      </c:lineChart>
      <c:catAx>
        <c:axId val="19902950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99031808"/>
        <c:crosses val="autoZero"/>
        <c:auto val="1"/>
        <c:lblAlgn val="ctr"/>
        <c:lblOffset val="100"/>
        <c:noMultiLvlLbl val="0"/>
      </c:catAx>
      <c:valAx>
        <c:axId val="19903180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99029504"/>
        <c:crosses val="autoZero"/>
        <c:crossBetween val="between"/>
      </c:valAx>
      <c:valAx>
        <c:axId val="199041792"/>
        <c:scaling>
          <c:orientation val="minMax"/>
          <c:max val="1"/>
          <c:min val="0"/>
        </c:scaling>
        <c:delete val="0"/>
        <c:axPos val="r"/>
        <c:numFmt formatCode="0%" sourceLinked="1"/>
        <c:majorTickMark val="none"/>
        <c:minorTickMark val="none"/>
        <c:tickLblPos val="none"/>
        <c:spPr>
          <a:ln>
            <a:noFill/>
          </a:ln>
        </c:spPr>
        <c:crossAx val="199043328"/>
        <c:crosses val="max"/>
        <c:crossBetween val="between"/>
      </c:valAx>
      <c:catAx>
        <c:axId val="199043328"/>
        <c:scaling>
          <c:orientation val="minMax"/>
        </c:scaling>
        <c:delete val="1"/>
        <c:axPos val="b"/>
        <c:numFmt formatCode="General" sourceLinked="1"/>
        <c:majorTickMark val="out"/>
        <c:minorTickMark val="none"/>
        <c:tickLblPos val="nextTo"/>
        <c:crossAx val="19904179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39</c:v>
                </c:pt>
                <c:pt idx="1">
                  <c:v>55</c:v>
                </c:pt>
                <c:pt idx="2">
                  <c:v>4</c:v>
                </c:pt>
                <c:pt idx="3">
                  <c:v>2</c:v>
                </c:pt>
                <c:pt idx="4">
                  <c:v>0.49999999999999001</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200166016"/>
        <c:axId val="200184192"/>
      </c:barChart>
      <c:catAx>
        <c:axId val="200166016"/>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200184192"/>
        <c:crosses val="autoZero"/>
        <c:auto val="1"/>
        <c:lblAlgn val="ctr"/>
        <c:lblOffset val="100"/>
        <c:noMultiLvlLbl val="0"/>
      </c:catAx>
      <c:valAx>
        <c:axId val="200184192"/>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200166016"/>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49</c:v>
                </c:pt>
                <c:pt idx="1">
                  <c:v>64</c:v>
                </c:pt>
                <c:pt idx="2">
                  <c:v>18</c:v>
                </c:pt>
                <c:pt idx="3">
                  <c:v>5</c:v>
                </c:pt>
                <c:pt idx="4">
                  <c:v>1</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28</c:v>
                </c:pt>
                <c:pt idx="1">
                  <c:v>45</c:v>
                </c:pt>
                <c:pt idx="2">
                  <c:v>1</c:v>
                </c:pt>
                <c:pt idx="3">
                  <c:v>0</c:v>
                </c:pt>
                <c:pt idx="4">
                  <c:v>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200302592"/>
        <c:axId val="200304128"/>
      </c:stockChart>
      <c:catAx>
        <c:axId val="200302592"/>
        <c:scaling>
          <c:orientation val="minMax"/>
        </c:scaling>
        <c:delete val="1"/>
        <c:axPos val="b"/>
        <c:numFmt formatCode="m/d/yyyy" sourceLinked="1"/>
        <c:majorTickMark val="out"/>
        <c:minorTickMark val="none"/>
        <c:tickLblPos val="nextTo"/>
        <c:crossAx val="200304128"/>
        <c:crosses val="autoZero"/>
        <c:auto val="1"/>
        <c:lblAlgn val="ctr"/>
        <c:lblOffset val="100"/>
        <c:noMultiLvlLbl val="0"/>
      </c:catAx>
      <c:valAx>
        <c:axId val="200304128"/>
        <c:scaling>
          <c:orientation val="minMax"/>
          <c:max val="100"/>
          <c:min val="0"/>
        </c:scaling>
        <c:delete val="1"/>
        <c:axPos val="l"/>
        <c:numFmt formatCode="m/d/yyyy" sourceLinked="1"/>
        <c:majorTickMark val="out"/>
        <c:minorTickMark val="none"/>
        <c:tickLblPos val="nextTo"/>
        <c:crossAx val="200302592"/>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2B8-4F49-BF57-E40B5342B414}"/>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extLst>
                <c:ext xmlns:c16="http://schemas.microsoft.com/office/drawing/2014/chart" uri="{C3380CC4-5D6E-409C-BE32-E72D297353CC}">
                  <c16:uniqueId val="{00000001-5933-466D-8BBA-A93DA461C2E0}"/>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67</c:v>
                </c:pt>
                <c:pt idx="1">
                  <c:v>22</c:v>
                </c:pt>
                <c:pt idx="2">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MMP CENTRAL AND NORTH PCN</c:v>
                </c:pt>
                <c:pt idx="1">
                  <c:v>NORTH BIRMINGHAM PCN</c:v>
                </c:pt>
                <c:pt idx="2">
                  <c:v>GOSK PCN</c:v>
                </c:pt>
                <c:pt idx="3">
                  <c:v>NORTH SOLIHULL PCN</c:v>
                </c:pt>
                <c:pt idx="4">
                  <c:v>SMALL HEATH PCN</c:v>
                </c:pt>
                <c:pt idx="5">
                  <c:v>KINGSTANDING, ERDINGTON &amp; NECHELLS PCN</c:v>
                </c:pt>
                <c:pt idx="6">
                  <c:v>SOLIHULL SOUTH CENTRAL PCN</c:v>
                </c:pt>
                <c:pt idx="7">
                  <c:v>WASHWOOD HEATH PCN</c:v>
                </c:pt>
                <c:pt idx="8">
                  <c:v>SHARD END AND KITTS GREEN PCN</c:v>
                </c:pt>
                <c:pt idx="9">
                  <c:v>ICS</c:v>
                </c:pt>
                <c:pt idx="10">
                  <c:v>EDGBASTON PCN</c:v>
                </c:pt>
                <c:pt idx="11">
                  <c:v>WEST BIRMINGHAM PCN</c:v>
                </c:pt>
                <c:pt idx="12">
                  <c:v>QUINTON AND HARBORNE PCN</c:v>
                </c:pt>
                <c:pt idx="13">
                  <c:v>BIRMINGHAM EAST CENTRAL PCN</c:v>
                </c:pt>
                <c:pt idx="14">
                  <c:v>SOUTH BIRMINGHAM ALLIANCE PCN</c:v>
                </c:pt>
                <c:pt idx="15">
                  <c:v>SMARTCARE CENTRAL PCN</c:v>
                </c:pt>
                <c:pt idx="16">
                  <c:v>SOLIHULL RURAL PCN</c:v>
                </c:pt>
                <c:pt idx="17">
                  <c:v>BORDESLEY EAST PCN</c:v>
                </c:pt>
                <c:pt idx="18">
                  <c:v>NECHELLS, SALTLEY &amp; ALUM ROCK PCN</c:v>
                </c:pt>
                <c:pt idx="19">
                  <c:v>SOLIHULL HEALTHCARE PARTNERSHIP PCN</c:v>
                </c:pt>
                <c:pt idx="20">
                  <c:v>SMARTCARE KINGS HEATH PCN</c:v>
                </c:pt>
                <c:pt idx="21">
                  <c:v>WEOLEY AND RUBERY PCN</c:v>
                </c:pt>
                <c:pt idx="22">
                  <c:v>COMMUNITY CARE HALL GREEN PCN</c:v>
                </c:pt>
                <c:pt idx="23">
                  <c:v>HARBORNE PCN</c:v>
                </c:pt>
                <c:pt idx="24">
                  <c:v>ALLIANCE OF SUTTON PRACTICES PCN</c:v>
                </c:pt>
                <c:pt idx="25">
                  <c:v>MOSELEY, BILLESLEY &amp; YARDLEY WOOD PCN</c:v>
                </c:pt>
                <c:pt idx="26">
                  <c:v>BOURNVILLE AND NORTHFIELD PCN</c:v>
                </c:pt>
                <c:pt idx="27">
                  <c:v>BALSALL HEATH, SPARKHILL &amp; MOSELEY PCN</c:v>
                </c:pt>
                <c:pt idx="28">
                  <c:v>SUTTON GROUP PRACTICE PCN</c:v>
                </c:pt>
                <c:pt idx="29">
                  <c:v>GPS HEALTHCARE PCN</c:v>
                </c:pt>
                <c:pt idx="30">
                  <c:v>PERSHORE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1"/>
                <c:pt idx="0">
                  <c:v>MMP CENTRAL AND NORTH PCN</c:v>
                </c:pt>
                <c:pt idx="1">
                  <c:v>NORTH BIRMINGHAM PCN</c:v>
                </c:pt>
                <c:pt idx="2">
                  <c:v>GOSK PCN</c:v>
                </c:pt>
                <c:pt idx="3">
                  <c:v>NORTH SOLIHULL PCN</c:v>
                </c:pt>
                <c:pt idx="4">
                  <c:v>SMALL HEATH PCN</c:v>
                </c:pt>
                <c:pt idx="5">
                  <c:v>KINGSTANDING, ERDINGTON &amp; NECHELLS PCN</c:v>
                </c:pt>
                <c:pt idx="6">
                  <c:v>SOLIHULL SOUTH CENTRAL PCN</c:v>
                </c:pt>
                <c:pt idx="7">
                  <c:v>WASHWOOD HEATH PCN</c:v>
                </c:pt>
                <c:pt idx="8">
                  <c:v>SHARD END AND KITTS GREEN PCN</c:v>
                </c:pt>
                <c:pt idx="9">
                  <c:v>ICS</c:v>
                </c:pt>
                <c:pt idx="10">
                  <c:v>EDGBASTON PCN</c:v>
                </c:pt>
                <c:pt idx="11">
                  <c:v>WEST BIRMINGHAM PCN</c:v>
                </c:pt>
                <c:pt idx="12">
                  <c:v>QUINTON AND HARBORNE PCN</c:v>
                </c:pt>
                <c:pt idx="13">
                  <c:v>BIRMINGHAM EAST CENTRAL PCN</c:v>
                </c:pt>
                <c:pt idx="14">
                  <c:v>SOUTH BIRMINGHAM ALLIANCE PCN</c:v>
                </c:pt>
                <c:pt idx="15">
                  <c:v>SMARTCARE CENTRAL PCN</c:v>
                </c:pt>
                <c:pt idx="16">
                  <c:v>SOLIHULL RURAL PCN</c:v>
                </c:pt>
                <c:pt idx="17">
                  <c:v>BORDESLEY EAST PCN</c:v>
                </c:pt>
                <c:pt idx="18">
                  <c:v>NECHELLS, SALTLEY &amp; ALUM ROCK PCN</c:v>
                </c:pt>
                <c:pt idx="19">
                  <c:v>SOLIHULL HEALTHCARE PARTNERSHIP PCN</c:v>
                </c:pt>
                <c:pt idx="20">
                  <c:v>SMARTCARE KINGS HEATH PCN</c:v>
                </c:pt>
                <c:pt idx="21">
                  <c:v>WEOLEY AND RUBERY PCN</c:v>
                </c:pt>
                <c:pt idx="22">
                  <c:v>COMMUNITY CARE HALL GREEN PCN</c:v>
                </c:pt>
                <c:pt idx="23">
                  <c:v>HARBORNE PCN</c:v>
                </c:pt>
                <c:pt idx="24">
                  <c:v>ALLIANCE OF SUTTON PRACTICES PCN</c:v>
                </c:pt>
                <c:pt idx="25">
                  <c:v>MOSELEY, BILLESLEY &amp; YARDLEY WOOD PCN</c:v>
                </c:pt>
                <c:pt idx="26">
                  <c:v>BOURNVILLE AND NORTHFIELD PCN</c:v>
                </c:pt>
                <c:pt idx="27">
                  <c:v>BALSALL HEATH, SPARKHILL &amp; MOSELEY PCN</c:v>
                </c:pt>
                <c:pt idx="28">
                  <c:v>SUTTON GROUP PRACTICE PCN</c:v>
                </c:pt>
                <c:pt idx="29">
                  <c:v>GPS HEALTHCARE PCN</c:v>
                </c:pt>
                <c:pt idx="30">
                  <c:v>PERSHORE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MMP CENTRAL AND NORTH PCN</c:v>
                </c:pt>
                <c:pt idx="1">
                  <c:v>NORTH BIRMINGHAM PCN</c:v>
                </c:pt>
                <c:pt idx="2">
                  <c:v>GOSK PCN</c:v>
                </c:pt>
                <c:pt idx="3">
                  <c:v>NORTH SOLIHULL PCN</c:v>
                </c:pt>
                <c:pt idx="4">
                  <c:v>SMALL HEATH PCN</c:v>
                </c:pt>
                <c:pt idx="5">
                  <c:v>KINGSTANDING, ERDINGTON &amp; NECHELLS PCN</c:v>
                </c:pt>
                <c:pt idx="6">
                  <c:v>SOLIHULL SOUTH CENTRAL PCN</c:v>
                </c:pt>
                <c:pt idx="7">
                  <c:v>WASHWOOD HEATH PCN</c:v>
                </c:pt>
                <c:pt idx="8">
                  <c:v>SHARD END AND KITTS GREEN PCN</c:v>
                </c:pt>
                <c:pt idx="9">
                  <c:v>ICS</c:v>
                </c:pt>
                <c:pt idx="10">
                  <c:v>EDGBASTON PCN</c:v>
                </c:pt>
                <c:pt idx="11">
                  <c:v>WEST BIRMINGHAM PCN</c:v>
                </c:pt>
                <c:pt idx="12">
                  <c:v>QUINTON AND HARBORNE PCN</c:v>
                </c:pt>
                <c:pt idx="13">
                  <c:v>BIRMINGHAM EAST CENTRAL PCN</c:v>
                </c:pt>
                <c:pt idx="14">
                  <c:v>SOUTH BIRMINGHAM ALLIANCE PCN</c:v>
                </c:pt>
                <c:pt idx="15">
                  <c:v>SMARTCARE CENTRAL PCN</c:v>
                </c:pt>
                <c:pt idx="16">
                  <c:v>SOLIHULL RURAL PCN</c:v>
                </c:pt>
                <c:pt idx="17">
                  <c:v>BORDESLEY EAST PCN</c:v>
                </c:pt>
                <c:pt idx="18">
                  <c:v>NECHELLS, SALTLEY &amp; ALUM ROCK PCN</c:v>
                </c:pt>
                <c:pt idx="19">
                  <c:v>SOLIHULL HEALTHCARE PARTNERSHIP PCN</c:v>
                </c:pt>
                <c:pt idx="20">
                  <c:v>SMARTCARE KINGS HEATH PCN</c:v>
                </c:pt>
                <c:pt idx="21">
                  <c:v>WEOLEY AND RUBERY PCN</c:v>
                </c:pt>
                <c:pt idx="22">
                  <c:v>COMMUNITY CARE HALL GREEN PCN</c:v>
                </c:pt>
                <c:pt idx="23">
                  <c:v>HARBORNE PCN</c:v>
                </c:pt>
                <c:pt idx="24">
                  <c:v>ALLIANCE OF SUTTON PRACTICES PCN</c:v>
                </c:pt>
                <c:pt idx="25">
                  <c:v>MOSELEY, BILLESLEY &amp; YARDLEY WOOD PCN</c:v>
                </c:pt>
                <c:pt idx="26">
                  <c:v>BOURNVILLE AND NORTHFIELD PCN</c:v>
                </c:pt>
                <c:pt idx="27">
                  <c:v>BALSALL HEATH, SPARKHILL &amp; MOSELEY PCN</c:v>
                </c:pt>
                <c:pt idx="28">
                  <c:v>SUTTON GROUP PRACTICE PCN</c:v>
                </c:pt>
                <c:pt idx="29">
                  <c:v>GPS HEALTHCARE PCN</c:v>
                </c:pt>
                <c:pt idx="30">
                  <c:v>PERSHORE PCN</c:v>
                </c:pt>
              </c:strCache>
            </c:strRef>
          </c:cat>
          <c:val>
            <c:numRef>
              <c:f>Sheet1!$F$2:$F$45</c:f>
              <c:numCache>
                <c:formatCode>General</c:formatCode>
                <c:ptCount val="44"/>
                <c:pt idx="0">
                  <c:v>0.78</c:v>
                </c:pt>
                <c:pt idx="1">
                  <c:v>0.82</c:v>
                </c:pt>
                <c:pt idx="2">
                  <c:v>0.85</c:v>
                </c:pt>
                <c:pt idx="3">
                  <c:v>0.85</c:v>
                </c:pt>
                <c:pt idx="4">
                  <c:v>0.86</c:v>
                </c:pt>
                <c:pt idx="5">
                  <c:v>0.86</c:v>
                </c:pt>
                <c:pt idx="6">
                  <c:v>0.87</c:v>
                </c:pt>
                <c:pt idx="7">
                  <c:v>0.87</c:v>
                </c:pt>
                <c:pt idx="8">
                  <c:v>0.88</c:v>
                </c:pt>
                <c:pt idx="9">
                  <c:v>0.89</c:v>
                </c:pt>
                <c:pt idx="10">
                  <c:v>0.89</c:v>
                </c:pt>
                <c:pt idx="11">
                  <c:v>0.89</c:v>
                </c:pt>
                <c:pt idx="12">
                  <c:v>0.89</c:v>
                </c:pt>
                <c:pt idx="13">
                  <c:v>0.89</c:v>
                </c:pt>
                <c:pt idx="14">
                  <c:v>0.9</c:v>
                </c:pt>
                <c:pt idx="15">
                  <c:v>0.9</c:v>
                </c:pt>
                <c:pt idx="16">
                  <c:v>0.9</c:v>
                </c:pt>
                <c:pt idx="17">
                  <c:v>0.9</c:v>
                </c:pt>
                <c:pt idx="18">
                  <c:v>0.9</c:v>
                </c:pt>
                <c:pt idx="19">
                  <c:v>0.91</c:v>
                </c:pt>
                <c:pt idx="20">
                  <c:v>0.91</c:v>
                </c:pt>
                <c:pt idx="21">
                  <c:v>0.92</c:v>
                </c:pt>
                <c:pt idx="22">
                  <c:v>0.93</c:v>
                </c:pt>
                <c:pt idx="23">
                  <c:v>0.93</c:v>
                </c:pt>
                <c:pt idx="24">
                  <c:v>0.93</c:v>
                </c:pt>
                <c:pt idx="25">
                  <c:v>0.93</c:v>
                </c:pt>
                <c:pt idx="26">
                  <c:v>0.94</c:v>
                </c:pt>
                <c:pt idx="27">
                  <c:v>0.94</c:v>
                </c:pt>
                <c:pt idx="28">
                  <c:v>0.95</c:v>
                </c:pt>
                <c:pt idx="29">
                  <c:v>0.96</c:v>
                </c:pt>
                <c:pt idx="30">
                  <c:v>0.96</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1"/>
                <c:pt idx="0">
                  <c:v>MMP CENTRAL AND NORTH PCN</c:v>
                </c:pt>
                <c:pt idx="1">
                  <c:v>NORTH BIRMINGHAM PCN</c:v>
                </c:pt>
                <c:pt idx="2">
                  <c:v>GOSK PCN</c:v>
                </c:pt>
                <c:pt idx="3">
                  <c:v>NORTH SOLIHULL PCN</c:v>
                </c:pt>
                <c:pt idx="4">
                  <c:v>SMALL HEATH PCN</c:v>
                </c:pt>
                <c:pt idx="5">
                  <c:v>KINGSTANDING, ERDINGTON &amp; NECHELLS PCN</c:v>
                </c:pt>
                <c:pt idx="6">
                  <c:v>SOLIHULL SOUTH CENTRAL PCN</c:v>
                </c:pt>
                <c:pt idx="7">
                  <c:v>WASHWOOD HEATH PCN</c:v>
                </c:pt>
                <c:pt idx="8">
                  <c:v>SHARD END AND KITTS GREEN PCN</c:v>
                </c:pt>
                <c:pt idx="9">
                  <c:v>ICS</c:v>
                </c:pt>
                <c:pt idx="10">
                  <c:v>EDGBASTON PCN</c:v>
                </c:pt>
                <c:pt idx="11">
                  <c:v>WEST BIRMINGHAM PCN</c:v>
                </c:pt>
                <c:pt idx="12">
                  <c:v>QUINTON AND HARBORNE PCN</c:v>
                </c:pt>
                <c:pt idx="13">
                  <c:v>BIRMINGHAM EAST CENTRAL PCN</c:v>
                </c:pt>
                <c:pt idx="14">
                  <c:v>SOUTH BIRMINGHAM ALLIANCE PCN</c:v>
                </c:pt>
                <c:pt idx="15">
                  <c:v>SMARTCARE CENTRAL PCN</c:v>
                </c:pt>
                <c:pt idx="16">
                  <c:v>SOLIHULL RURAL PCN</c:v>
                </c:pt>
                <c:pt idx="17">
                  <c:v>BORDESLEY EAST PCN</c:v>
                </c:pt>
                <c:pt idx="18">
                  <c:v>NECHELLS, SALTLEY &amp; ALUM ROCK PCN</c:v>
                </c:pt>
                <c:pt idx="19">
                  <c:v>SOLIHULL HEALTHCARE PARTNERSHIP PCN</c:v>
                </c:pt>
                <c:pt idx="20">
                  <c:v>SMARTCARE KINGS HEATH PCN</c:v>
                </c:pt>
                <c:pt idx="21">
                  <c:v>WEOLEY AND RUBERY PCN</c:v>
                </c:pt>
                <c:pt idx="22">
                  <c:v>COMMUNITY CARE HALL GREEN PCN</c:v>
                </c:pt>
                <c:pt idx="23">
                  <c:v>HARBORNE PCN</c:v>
                </c:pt>
                <c:pt idx="24">
                  <c:v>ALLIANCE OF SUTTON PRACTICES PCN</c:v>
                </c:pt>
                <c:pt idx="25">
                  <c:v>MOSELEY, BILLESLEY &amp; YARDLEY WOOD PCN</c:v>
                </c:pt>
                <c:pt idx="26">
                  <c:v>BOURNVILLE AND NORTHFIELD PCN</c:v>
                </c:pt>
                <c:pt idx="27">
                  <c:v>BALSALL HEATH, SPARKHILL &amp; MOSELEY PCN</c:v>
                </c:pt>
                <c:pt idx="28">
                  <c:v>SUTTON GROUP PRACTICE PCN</c:v>
                </c:pt>
                <c:pt idx="29">
                  <c:v>GPS HEALTHCARE PCN</c:v>
                </c:pt>
                <c:pt idx="30">
                  <c:v>PERSHORE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1"/>
                <c:pt idx="0">
                  <c:v>MMP CENTRAL AND NORTH PCN</c:v>
                </c:pt>
                <c:pt idx="1">
                  <c:v>NORTH BIRMINGHAM PCN</c:v>
                </c:pt>
                <c:pt idx="2">
                  <c:v>GOSK PCN</c:v>
                </c:pt>
                <c:pt idx="3">
                  <c:v>NORTH SOLIHULL PCN</c:v>
                </c:pt>
                <c:pt idx="4">
                  <c:v>SMALL HEATH PCN</c:v>
                </c:pt>
                <c:pt idx="5">
                  <c:v>KINGSTANDING, ERDINGTON &amp; NECHELLS PCN</c:v>
                </c:pt>
                <c:pt idx="6">
                  <c:v>SOLIHULL SOUTH CENTRAL PCN</c:v>
                </c:pt>
                <c:pt idx="7">
                  <c:v>WASHWOOD HEATH PCN</c:v>
                </c:pt>
                <c:pt idx="8">
                  <c:v>SHARD END AND KITTS GREEN PCN</c:v>
                </c:pt>
                <c:pt idx="9">
                  <c:v>ICS</c:v>
                </c:pt>
                <c:pt idx="10">
                  <c:v>EDGBASTON PCN</c:v>
                </c:pt>
                <c:pt idx="11">
                  <c:v>WEST BIRMINGHAM PCN</c:v>
                </c:pt>
                <c:pt idx="12">
                  <c:v>QUINTON AND HARBORNE PCN</c:v>
                </c:pt>
                <c:pt idx="13">
                  <c:v>BIRMINGHAM EAST CENTRAL PCN</c:v>
                </c:pt>
                <c:pt idx="14">
                  <c:v>SOUTH BIRMINGHAM ALLIANCE PCN</c:v>
                </c:pt>
                <c:pt idx="15">
                  <c:v>SMARTCARE CENTRAL PCN</c:v>
                </c:pt>
                <c:pt idx="16">
                  <c:v>SOLIHULL RURAL PCN</c:v>
                </c:pt>
                <c:pt idx="17">
                  <c:v>BORDESLEY EAST PCN</c:v>
                </c:pt>
                <c:pt idx="18">
                  <c:v>NECHELLS, SALTLEY &amp; ALUM ROCK PCN</c:v>
                </c:pt>
                <c:pt idx="19">
                  <c:v>SOLIHULL HEALTHCARE PARTNERSHIP PCN</c:v>
                </c:pt>
                <c:pt idx="20">
                  <c:v>SMARTCARE KINGS HEATH PCN</c:v>
                </c:pt>
                <c:pt idx="21">
                  <c:v>WEOLEY AND RUBERY PCN</c:v>
                </c:pt>
                <c:pt idx="22">
                  <c:v>COMMUNITY CARE HALL GREEN PCN</c:v>
                </c:pt>
                <c:pt idx="23">
                  <c:v>HARBORNE PCN</c:v>
                </c:pt>
                <c:pt idx="24">
                  <c:v>ALLIANCE OF SUTTON PRACTICES PCN</c:v>
                </c:pt>
                <c:pt idx="25">
                  <c:v>MOSELEY, BILLESLEY &amp; YARDLEY WOOD PCN</c:v>
                </c:pt>
                <c:pt idx="26">
                  <c:v>BOURNVILLE AND NORTHFIELD PCN</c:v>
                </c:pt>
                <c:pt idx="27">
                  <c:v>BALSALL HEATH, SPARKHILL &amp; MOSELEY PCN</c:v>
                </c:pt>
                <c:pt idx="28">
                  <c:v>SUTTON GROUP PRACTICE PCN</c:v>
                </c:pt>
                <c:pt idx="29">
                  <c:v>GPS HEALTHCARE PCN</c:v>
                </c:pt>
                <c:pt idx="30">
                  <c:v>PERSHORE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36639488"/>
        <c:axId val="3663769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MMP CENTRAL AND NORTH PCN</c:v>
                </c:pt>
                <c:pt idx="1">
                  <c:v>NORTH BIRMINGHAM PCN</c:v>
                </c:pt>
                <c:pt idx="2">
                  <c:v>GOSK PCN</c:v>
                </c:pt>
                <c:pt idx="3">
                  <c:v>NORTH SOLIHULL PCN</c:v>
                </c:pt>
                <c:pt idx="4">
                  <c:v>SMALL HEATH PCN</c:v>
                </c:pt>
                <c:pt idx="5">
                  <c:v>KINGSTANDING, ERDINGTON &amp; NECHELLS PCN</c:v>
                </c:pt>
                <c:pt idx="6">
                  <c:v>SOLIHULL SOUTH CENTRAL PCN</c:v>
                </c:pt>
                <c:pt idx="7">
                  <c:v>WASHWOOD HEATH PCN</c:v>
                </c:pt>
                <c:pt idx="8">
                  <c:v>SHARD END AND KITTS GREEN PCN</c:v>
                </c:pt>
                <c:pt idx="9">
                  <c:v>ICS</c:v>
                </c:pt>
                <c:pt idx="10">
                  <c:v>EDGBASTON PCN</c:v>
                </c:pt>
                <c:pt idx="11">
                  <c:v>WEST BIRMINGHAM PCN</c:v>
                </c:pt>
                <c:pt idx="12">
                  <c:v>QUINTON AND HARBORNE PCN</c:v>
                </c:pt>
                <c:pt idx="13">
                  <c:v>BIRMINGHAM EAST CENTRAL PCN</c:v>
                </c:pt>
                <c:pt idx="14">
                  <c:v>SOUTH BIRMINGHAM ALLIANCE PCN</c:v>
                </c:pt>
                <c:pt idx="15">
                  <c:v>SMARTCARE CENTRAL PCN</c:v>
                </c:pt>
                <c:pt idx="16">
                  <c:v>SOLIHULL RURAL PCN</c:v>
                </c:pt>
                <c:pt idx="17">
                  <c:v>BORDESLEY EAST PCN</c:v>
                </c:pt>
                <c:pt idx="18">
                  <c:v>NECHELLS, SALTLEY &amp; ALUM ROCK PCN</c:v>
                </c:pt>
                <c:pt idx="19">
                  <c:v>SOLIHULL HEALTHCARE PARTNERSHIP PCN</c:v>
                </c:pt>
                <c:pt idx="20">
                  <c:v>SMARTCARE KINGS HEATH PCN</c:v>
                </c:pt>
                <c:pt idx="21">
                  <c:v>WEOLEY AND RUBERY PCN</c:v>
                </c:pt>
                <c:pt idx="22">
                  <c:v>COMMUNITY CARE HALL GREEN PCN</c:v>
                </c:pt>
                <c:pt idx="23">
                  <c:v>HARBORNE PCN</c:v>
                </c:pt>
                <c:pt idx="24">
                  <c:v>ALLIANCE OF SUTTON PRACTICES PCN</c:v>
                </c:pt>
                <c:pt idx="25">
                  <c:v>MOSELEY, BILLESLEY &amp; YARDLEY WOOD PCN</c:v>
                </c:pt>
                <c:pt idx="26">
                  <c:v>BOURNVILLE AND NORTHFIELD PCN</c:v>
                </c:pt>
                <c:pt idx="27">
                  <c:v>BALSALL HEATH, SPARKHILL &amp; MOSELEY PCN</c:v>
                </c:pt>
                <c:pt idx="28">
                  <c:v>SUTTON GROUP PRACTICE PCN</c:v>
                </c:pt>
                <c:pt idx="29">
                  <c:v>GPS HEALTHCARE PCN</c:v>
                </c:pt>
                <c:pt idx="30">
                  <c:v>PERSHORE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EE50-4179-899A-5ACC15050FE2}"/>
              </c:ext>
            </c:extLst>
          </c:dPt>
          <c:cat>
            <c:strRef>
              <c:f>Sheet1!$A$2:$A$45</c:f>
              <c:strCache>
                <c:ptCount val="31"/>
                <c:pt idx="0">
                  <c:v>MMP CENTRAL AND NORTH PCN</c:v>
                </c:pt>
                <c:pt idx="1">
                  <c:v>NORTH BIRMINGHAM PCN</c:v>
                </c:pt>
                <c:pt idx="2">
                  <c:v>GOSK PCN</c:v>
                </c:pt>
                <c:pt idx="3">
                  <c:v>NORTH SOLIHULL PCN</c:v>
                </c:pt>
                <c:pt idx="4">
                  <c:v>SMALL HEATH PCN</c:v>
                </c:pt>
                <c:pt idx="5">
                  <c:v>KINGSTANDING, ERDINGTON &amp; NECHELLS PCN</c:v>
                </c:pt>
                <c:pt idx="6">
                  <c:v>SOLIHULL SOUTH CENTRAL PCN</c:v>
                </c:pt>
                <c:pt idx="7">
                  <c:v>WASHWOOD HEATH PCN</c:v>
                </c:pt>
                <c:pt idx="8">
                  <c:v>SHARD END AND KITTS GREEN PCN</c:v>
                </c:pt>
                <c:pt idx="9">
                  <c:v>ICS</c:v>
                </c:pt>
                <c:pt idx="10">
                  <c:v>EDGBASTON PCN</c:v>
                </c:pt>
                <c:pt idx="11">
                  <c:v>WEST BIRMINGHAM PCN</c:v>
                </c:pt>
                <c:pt idx="12">
                  <c:v>QUINTON AND HARBORNE PCN</c:v>
                </c:pt>
                <c:pt idx="13">
                  <c:v>BIRMINGHAM EAST CENTRAL PCN</c:v>
                </c:pt>
                <c:pt idx="14">
                  <c:v>SOUTH BIRMINGHAM ALLIANCE PCN</c:v>
                </c:pt>
                <c:pt idx="15">
                  <c:v>SMARTCARE CENTRAL PCN</c:v>
                </c:pt>
                <c:pt idx="16">
                  <c:v>SOLIHULL RURAL PCN</c:v>
                </c:pt>
                <c:pt idx="17">
                  <c:v>BORDESLEY EAST PCN</c:v>
                </c:pt>
                <c:pt idx="18">
                  <c:v>NECHELLS, SALTLEY &amp; ALUM ROCK PCN</c:v>
                </c:pt>
                <c:pt idx="19">
                  <c:v>SOLIHULL HEALTHCARE PARTNERSHIP PCN</c:v>
                </c:pt>
                <c:pt idx="20">
                  <c:v>SMARTCARE KINGS HEATH PCN</c:v>
                </c:pt>
                <c:pt idx="21">
                  <c:v>WEOLEY AND RUBERY PCN</c:v>
                </c:pt>
                <c:pt idx="22">
                  <c:v>COMMUNITY CARE HALL GREEN PCN</c:v>
                </c:pt>
                <c:pt idx="23">
                  <c:v>HARBORNE PCN</c:v>
                </c:pt>
                <c:pt idx="24">
                  <c:v>ALLIANCE OF SUTTON PRACTICES PCN</c:v>
                </c:pt>
                <c:pt idx="25">
                  <c:v>MOSELEY, BILLESLEY &amp; YARDLEY WOOD PCN</c:v>
                </c:pt>
                <c:pt idx="26">
                  <c:v>BOURNVILLE AND NORTHFIELD PCN</c:v>
                </c:pt>
                <c:pt idx="27">
                  <c:v>BALSALL HEATH, SPARKHILL &amp; MOSELEY PCN</c:v>
                </c:pt>
                <c:pt idx="28">
                  <c:v>SUTTON GROUP PRACTICE PCN</c:v>
                </c:pt>
                <c:pt idx="29">
                  <c:v>GPS HEALTHCARE PCN</c:v>
                </c:pt>
                <c:pt idx="30">
                  <c:v>PERSHORE PCN</c:v>
                </c:pt>
              </c:strCache>
            </c:strRef>
          </c:cat>
          <c:val>
            <c:numRef>
              <c:f>Sheet1!$C$2:$C$45</c:f>
              <c:numCache>
                <c:formatCode>0%</c:formatCode>
                <c:ptCount val="44"/>
                <c:pt idx="0">
                  <c:v>0.78</c:v>
                </c:pt>
                <c:pt idx="1">
                  <c:v>0.82</c:v>
                </c:pt>
                <c:pt idx="2">
                  <c:v>0.85</c:v>
                </c:pt>
                <c:pt idx="3">
                  <c:v>0.85</c:v>
                </c:pt>
                <c:pt idx="4">
                  <c:v>0.86</c:v>
                </c:pt>
                <c:pt idx="5">
                  <c:v>0.86</c:v>
                </c:pt>
                <c:pt idx="6">
                  <c:v>0.87</c:v>
                </c:pt>
                <c:pt idx="7">
                  <c:v>0.87</c:v>
                </c:pt>
                <c:pt idx="8">
                  <c:v>0.88</c:v>
                </c:pt>
                <c:pt idx="9">
                  <c:v>-10</c:v>
                </c:pt>
                <c:pt idx="10">
                  <c:v>0.89</c:v>
                </c:pt>
                <c:pt idx="11">
                  <c:v>0.89</c:v>
                </c:pt>
                <c:pt idx="12">
                  <c:v>0.89</c:v>
                </c:pt>
                <c:pt idx="13">
                  <c:v>0.89</c:v>
                </c:pt>
                <c:pt idx="14">
                  <c:v>0.9</c:v>
                </c:pt>
                <c:pt idx="15">
                  <c:v>0.9</c:v>
                </c:pt>
                <c:pt idx="16">
                  <c:v>0.9</c:v>
                </c:pt>
                <c:pt idx="17">
                  <c:v>0.9</c:v>
                </c:pt>
                <c:pt idx="18">
                  <c:v>0.9</c:v>
                </c:pt>
                <c:pt idx="19">
                  <c:v>0.91</c:v>
                </c:pt>
                <c:pt idx="20">
                  <c:v>0.91</c:v>
                </c:pt>
                <c:pt idx="21">
                  <c:v>0.92</c:v>
                </c:pt>
                <c:pt idx="22">
                  <c:v>0.93</c:v>
                </c:pt>
                <c:pt idx="23">
                  <c:v>0.93</c:v>
                </c:pt>
                <c:pt idx="24">
                  <c:v>0.93</c:v>
                </c:pt>
                <c:pt idx="25">
                  <c:v>0.93</c:v>
                </c:pt>
                <c:pt idx="26">
                  <c:v>0.94</c:v>
                </c:pt>
                <c:pt idx="27">
                  <c:v>0.94</c:v>
                </c:pt>
                <c:pt idx="28">
                  <c:v>0.95</c:v>
                </c:pt>
                <c:pt idx="29">
                  <c:v>0.96</c:v>
                </c:pt>
                <c:pt idx="30">
                  <c:v>0.96</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0.89</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36635008"/>
        <c:axId val="36636544"/>
      </c:lineChart>
      <c:catAx>
        <c:axId val="3663500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36636544"/>
        <c:crosses val="autoZero"/>
        <c:auto val="1"/>
        <c:lblAlgn val="ctr"/>
        <c:lblOffset val="100"/>
        <c:noMultiLvlLbl val="0"/>
      </c:catAx>
      <c:valAx>
        <c:axId val="3663654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635008"/>
        <c:crosses val="autoZero"/>
        <c:crossBetween val="between"/>
      </c:valAx>
      <c:valAx>
        <c:axId val="36637696"/>
        <c:scaling>
          <c:orientation val="minMax"/>
          <c:max val="1"/>
          <c:min val="0"/>
        </c:scaling>
        <c:delete val="0"/>
        <c:axPos val="r"/>
        <c:numFmt formatCode="0%" sourceLinked="1"/>
        <c:majorTickMark val="none"/>
        <c:minorTickMark val="none"/>
        <c:tickLblPos val="none"/>
        <c:spPr>
          <a:ln>
            <a:noFill/>
          </a:ln>
        </c:spPr>
        <c:crossAx val="36639488"/>
        <c:crosses val="max"/>
        <c:crossBetween val="between"/>
      </c:valAx>
      <c:catAx>
        <c:axId val="36639488"/>
        <c:scaling>
          <c:orientation val="minMax"/>
        </c:scaling>
        <c:delete val="1"/>
        <c:axPos val="b"/>
        <c:numFmt formatCode="General" sourceLinked="1"/>
        <c:majorTickMark val="out"/>
        <c:minorTickMark val="none"/>
        <c:tickLblPos val="nextTo"/>
        <c:crossAx val="3663769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49</c:v>
                </c:pt>
                <c:pt idx="1">
                  <c:v>50</c:v>
                </c:pt>
                <c:pt idx="2">
                  <c:v>51</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37</c:v>
                </c:pt>
                <c:pt idx="1">
                  <c:v>36</c:v>
                </c:pt>
                <c:pt idx="2">
                  <c:v>34</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10</c:v>
                </c:pt>
                <c:pt idx="1">
                  <c:v>9</c:v>
                </c:pt>
                <c:pt idx="2">
                  <c:v>10</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3</c:v>
                </c:pt>
                <c:pt idx="2">
                  <c:v>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2</c:v>
                </c:pt>
                <c:pt idx="1">
                  <c:v>2</c:v>
                </c:pt>
                <c:pt idx="2">
                  <c:v>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87179648"/>
        <c:axId val="87181184"/>
      </c:barChart>
      <c:catAx>
        <c:axId val="87179648"/>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87181184"/>
        <c:crosses val="autoZero"/>
        <c:auto val="1"/>
        <c:lblAlgn val="ctr"/>
        <c:lblOffset val="100"/>
        <c:noMultiLvlLbl val="0"/>
      </c:catAx>
      <c:valAx>
        <c:axId val="87181184"/>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87179648"/>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56</c:v>
                </c:pt>
                <c:pt idx="1">
                  <c:v>68</c:v>
                </c:pt>
                <c:pt idx="2">
                  <c:v>60</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34</c:v>
                </c:pt>
                <c:pt idx="1">
                  <c:v>27</c:v>
                </c:pt>
                <c:pt idx="2">
                  <c:v>32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10</c:v>
                </c:pt>
                <c:pt idx="1">
                  <c:v>6</c:v>
                </c:pt>
                <c:pt idx="2">
                  <c:v>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89805184"/>
        <c:axId val="89806720"/>
      </c:barChart>
      <c:catAx>
        <c:axId val="89805184"/>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89806720"/>
        <c:crosses val="autoZero"/>
        <c:auto val="1"/>
        <c:lblAlgn val="ctr"/>
        <c:lblOffset val="100"/>
        <c:noMultiLvlLbl val="0"/>
      </c:catAx>
      <c:valAx>
        <c:axId val="89806720"/>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89805184"/>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52</c:v>
                </c:pt>
                <c:pt idx="1">
                  <c:v>31</c:v>
                </c:pt>
                <c:pt idx="2">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83</c:v>
                </c:pt>
                <c:pt idx="1">
                  <c:v>83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17</c:v>
                </c:pt>
                <c:pt idx="1">
                  <c:v>17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16873472"/>
        <c:axId val="116879360"/>
      </c:lineChart>
      <c:catAx>
        <c:axId val="11687347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16879360"/>
        <c:crosses val="autoZero"/>
        <c:auto val="1"/>
        <c:lblAlgn val="ctr"/>
        <c:lblOffset val="100"/>
        <c:noMultiLvlLbl val="0"/>
      </c:catAx>
      <c:valAx>
        <c:axId val="11687936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1687347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B5-4C27-B674-84E839753999}"/>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30</c:v>
                </c:pt>
                <c:pt idx="1">
                  <c:v>38</c:v>
                </c:pt>
                <c:pt idx="2">
                  <c:v>33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FEA8-4DD5-9776-84421720FFFF}"/>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74</c:v>
                </c:pt>
                <c:pt idx="1">
                  <c:v>67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26</c:v>
                </c:pt>
                <c:pt idx="1">
                  <c:v>33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1231616"/>
        <c:axId val="121253888"/>
      </c:lineChart>
      <c:catAx>
        <c:axId val="12123161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1253888"/>
        <c:crosses val="autoZero"/>
        <c:auto val="1"/>
        <c:lblAlgn val="ctr"/>
        <c:lblOffset val="100"/>
        <c:noMultiLvlLbl val="0"/>
      </c:catAx>
      <c:valAx>
        <c:axId val="12125388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123161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NECHELLS, SALTLEY &amp; ALUM ROCK PCN</c:v>
                </c:pt>
                <c:pt idx="1">
                  <c:v>WASHWOOD HEATH PCN</c:v>
                </c:pt>
                <c:pt idx="2">
                  <c:v>EDGBASTON PCN</c:v>
                </c:pt>
                <c:pt idx="3">
                  <c:v>SMALL HEATH PCN</c:v>
                </c:pt>
                <c:pt idx="4">
                  <c:v>COMMUNITY CARE HALL GREEN PCN</c:v>
                </c:pt>
                <c:pt idx="5">
                  <c:v>WEST BIRMINGHAM PCN</c:v>
                </c:pt>
                <c:pt idx="6">
                  <c:v>BALSALL HEATH, SPARKHILL &amp; MOSELEY PCN</c:v>
                </c:pt>
                <c:pt idx="7">
                  <c:v>BORDESLEY EAST PCN</c:v>
                </c:pt>
                <c:pt idx="8">
                  <c:v>SHARD END AND KITTS GREEN PCN</c:v>
                </c:pt>
                <c:pt idx="9">
                  <c:v>BIRMINGHAM EAST CENTRAL PCN</c:v>
                </c:pt>
                <c:pt idx="10">
                  <c:v>NORTH SOLIHULL PCN</c:v>
                </c:pt>
                <c:pt idx="11">
                  <c:v>WEOLEY AND RUBERY PCN</c:v>
                </c:pt>
                <c:pt idx="12">
                  <c:v>SMARTCARE KINGS HEATH PCN</c:v>
                </c:pt>
                <c:pt idx="13">
                  <c:v>MMP CENTRAL AND NORTH PCN</c:v>
                </c:pt>
                <c:pt idx="14">
                  <c:v>ICS</c:v>
                </c:pt>
                <c:pt idx="15">
                  <c:v>MOSELEY, BILLESLEY &amp; YARDLEY WOOD PCN</c:v>
                </c:pt>
                <c:pt idx="16">
                  <c:v>SMARTCARE CENTRAL PCN</c:v>
                </c:pt>
                <c:pt idx="17">
                  <c:v>SUTTON GROUP PRACTICE PCN</c:v>
                </c:pt>
                <c:pt idx="18">
                  <c:v>GOSK PCN</c:v>
                </c:pt>
                <c:pt idx="19">
                  <c:v>SOUTH BIRMINGHAM ALLIANCE PCN</c:v>
                </c:pt>
                <c:pt idx="20">
                  <c:v>KINGSTANDING, ERDINGTON &amp; NECHELLS PCN</c:v>
                </c:pt>
                <c:pt idx="21">
                  <c:v>ALLIANCE OF SUTTON PRACTICES PCN</c:v>
                </c:pt>
                <c:pt idx="22">
                  <c:v>GPS HEALTHCARE PCN</c:v>
                </c:pt>
                <c:pt idx="23">
                  <c:v>QUINTON AND HARBORNE PCN</c:v>
                </c:pt>
                <c:pt idx="24">
                  <c:v>BOURNVILLE AND NORTHFIELD PCN</c:v>
                </c:pt>
                <c:pt idx="25">
                  <c:v>NORTH BIRMINGHAM PCN</c:v>
                </c:pt>
                <c:pt idx="26">
                  <c:v>SOLIHULL HEALTHCARE PARTNERSHIP PCN</c:v>
                </c:pt>
                <c:pt idx="27">
                  <c:v>SOLIHULL SOUTH CENTRAL PCN</c:v>
                </c:pt>
                <c:pt idx="28">
                  <c:v>SOLIHULL RURAL PCN</c:v>
                </c:pt>
                <c:pt idx="29">
                  <c:v>PERSHORE PCN</c:v>
                </c:pt>
                <c:pt idx="30">
                  <c:v>HARBORNE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1"/>
                <c:pt idx="0">
                  <c:v>NECHELLS, SALTLEY &amp; ALUM ROCK PCN</c:v>
                </c:pt>
                <c:pt idx="1">
                  <c:v>WASHWOOD HEATH PCN</c:v>
                </c:pt>
                <c:pt idx="2">
                  <c:v>EDGBASTON PCN</c:v>
                </c:pt>
                <c:pt idx="3">
                  <c:v>SMALL HEATH PCN</c:v>
                </c:pt>
                <c:pt idx="4">
                  <c:v>COMMUNITY CARE HALL GREEN PCN</c:v>
                </c:pt>
                <c:pt idx="5">
                  <c:v>WEST BIRMINGHAM PCN</c:v>
                </c:pt>
                <c:pt idx="6">
                  <c:v>BALSALL HEATH, SPARKHILL &amp; MOSELEY PCN</c:v>
                </c:pt>
                <c:pt idx="7">
                  <c:v>BORDESLEY EAST PCN</c:v>
                </c:pt>
                <c:pt idx="8">
                  <c:v>SHARD END AND KITTS GREEN PCN</c:v>
                </c:pt>
                <c:pt idx="9">
                  <c:v>BIRMINGHAM EAST CENTRAL PCN</c:v>
                </c:pt>
                <c:pt idx="10">
                  <c:v>NORTH SOLIHULL PCN</c:v>
                </c:pt>
                <c:pt idx="11">
                  <c:v>WEOLEY AND RUBERY PCN</c:v>
                </c:pt>
                <c:pt idx="12">
                  <c:v>SMARTCARE KINGS HEATH PCN</c:v>
                </c:pt>
                <c:pt idx="13">
                  <c:v>MMP CENTRAL AND NORTH PCN</c:v>
                </c:pt>
                <c:pt idx="14">
                  <c:v>ICS</c:v>
                </c:pt>
                <c:pt idx="15">
                  <c:v>MOSELEY, BILLESLEY &amp; YARDLEY WOOD PCN</c:v>
                </c:pt>
                <c:pt idx="16">
                  <c:v>SMARTCARE CENTRAL PCN</c:v>
                </c:pt>
                <c:pt idx="17">
                  <c:v>SUTTON GROUP PRACTICE PCN</c:v>
                </c:pt>
                <c:pt idx="18">
                  <c:v>GOSK PCN</c:v>
                </c:pt>
                <c:pt idx="19">
                  <c:v>SOUTH BIRMINGHAM ALLIANCE PCN</c:v>
                </c:pt>
                <c:pt idx="20">
                  <c:v>KINGSTANDING, ERDINGTON &amp; NECHELLS PCN</c:v>
                </c:pt>
                <c:pt idx="21">
                  <c:v>ALLIANCE OF SUTTON PRACTICES PCN</c:v>
                </c:pt>
                <c:pt idx="22">
                  <c:v>GPS HEALTHCARE PCN</c:v>
                </c:pt>
                <c:pt idx="23">
                  <c:v>QUINTON AND HARBORNE PCN</c:v>
                </c:pt>
                <c:pt idx="24">
                  <c:v>BOURNVILLE AND NORTHFIELD PCN</c:v>
                </c:pt>
                <c:pt idx="25">
                  <c:v>NORTH BIRMINGHAM PCN</c:v>
                </c:pt>
                <c:pt idx="26">
                  <c:v>SOLIHULL HEALTHCARE PARTNERSHIP PCN</c:v>
                </c:pt>
                <c:pt idx="27">
                  <c:v>SOLIHULL SOUTH CENTRAL PCN</c:v>
                </c:pt>
                <c:pt idx="28">
                  <c:v>SOLIHULL RURAL PCN</c:v>
                </c:pt>
                <c:pt idx="29">
                  <c:v>PERSHORE PCN</c:v>
                </c:pt>
                <c:pt idx="30">
                  <c:v>HARBORNE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NECHELLS, SALTLEY &amp; ALUM ROCK PCN</c:v>
                </c:pt>
                <c:pt idx="1">
                  <c:v>WASHWOOD HEATH PCN</c:v>
                </c:pt>
                <c:pt idx="2">
                  <c:v>EDGBASTON PCN</c:v>
                </c:pt>
                <c:pt idx="3">
                  <c:v>SMALL HEATH PCN</c:v>
                </c:pt>
                <c:pt idx="4">
                  <c:v>COMMUNITY CARE HALL GREEN PCN</c:v>
                </c:pt>
                <c:pt idx="5">
                  <c:v>WEST BIRMINGHAM PCN</c:v>
                </c:pt>
                <c:pt idx="6">
                  <c:v>BALSALL HEATH, SPARKHILL &amp; MOSELEY PCN</c:v>
                </c:pt>
                <c:pt idx="7">
                  <c:v>BORDESLEY EAST PCN</c:v>
                </c:pt>
                <c:pt idx="8">
                  <c:v>SHARD END AND KITTS GREEN PCN</c:v>
                </c:pt>
                <c:pt idx="9">
                  <c:v>BIRMINGHAM EAST CENTRAL PCN</c:v>
                </c:pt>
                <c:pt idx="10">
                  <c:v>NORTH SOLIHULL PCN</c:v>
                </c:pt>
                <c:pt idx="11">
                  <c:v>WEOLEY AND RUBERY PCN</c:v>
                </c:pt>
                <c:pt idx="12">
                  <c:v>SMARTCARE KINGS HEATH PCN</c:v>
                </c:pt>
                <c:pt idx="13">
                  <c:v>MMP CENTRAL AND NORTH PCN</c:v>
                </c:pt>
                <c:pt idx="14">
                  <c:v>ICS</c:v>
                </c:pt>
                <c:pt idx="15">
                  <c:v>MOSELEY, BILLESLEY &amp; YARDLEY WOOD PCN</c:v>
                </c:pt>
                <c:pt idx="16">
                  <c:v>SMARTCARE CENTRAL PCN</c:v>
                </c:pt>
                <c:pt idx="17">
                  <c:v>SUTTON GROUP PRACTICE PCN</c:v>
                </c:pt>
                <c:pt idx="18">
                  <c:v>GOSK PCN</c:v>
                </c:pt>
                <c:pt idx="19">
                  <c:v>SOUTH BIRMINGHAM ALLIANCE PCN</c:v>
                </c:pt>
                <c:pt idx="20">
                  <c:v>KINGSTANDING, ERDINGTON &amp; NECHELLS PCN</c:v>
                </c:pt>
                <c:pt idx="21">
                  <c:v>ALLIANCE OF SUTTON PRACTICES PCN</c:v>
                </c:pt>
                <c:pt idx="22">
                  <c:v>GPS HEALTHCARE PCN</c:v>
                </c:pt>
                <c:pt idx="23">
                  <c:v>QUINTON AND HARBORNE PCN</c:v>
                </c:pt>
                <c:pt idx="24">
                  <c:v>BOURNVILLE AND NORTHFIELD PCN</c:v>
                </c:pt>
                <c:pt idx="25">
                  <c:v>NORTH BIRMINGHAM PCN</c:v>
                </c:pt>
                <c:pt idx="26">
                  <c:v>SOLIHULL HEALTHCARE PARTNERSHIP PCN</c:v>
                </c:pt>
                <c:pt idx="27">
                  <c:v>SOLIHULL SOUTH CENTRAL PCN</c:v>
                </c:pt>
                <c:pt idx="28">
                  <c:v>SOLIHULL RURAL PCN</c:v>
                </c:pt>
                <c:pt idx="29">
                  <c:v>PERSHORE PCN</c:v>
                </c:pt>
                <c:pt idx="30">
                  <c:v>HARBORNE PCN</c:v>
                </c:pt>
              </c:strCache>
            </c:strRef>
          </c:cat>
          <c:val>
            <c:numRef>
              <c:f>Sheet1!$F$2:$F$45</c:f>
              <c:numCache>
                <c:formatCode>General</c:formatCode>
                <c:ptCount val="44"/>
                <c:pt idx="0">
                  <c:v>0.53</c:v>
                </c:pt>
                <c:pt idx="1">
                  <c:v>0.56000000000000005</c:v>
                </c:pt>
                <c:pt idx="2">
                  <c:v>0.56999999999999995</c:v>
                </c:pt>
                <c:pt idx="3">
                  <c:v>0.59</c:v>
                </c:pt>
                <c:pt idx="4">
                  <c:v>0.59</c:v>
                </c:pt>
                <c:pt idx="5">
                  <c:v>0.6</c:v>
                </c:pt>
                <c:pt idx="6">
                  <c:v>0.62</c:v>
                </c:pt>
                <c:pt idx="7">
                  <c:v>0.63</c:v>
                </c:pt>
                <c:pt idx="8">
                  <c:v>0.64</c:v>
                </c:pt>
                <c:pt idx="9">
                  <c:v>0.64</c:v>
                </c:pt>
                <c:pt idx="10">
                  <c:v>0.64</c:v>
                </c:pt>
                <c:pt idx="11">
                  <c:v>0.65</c:v>
                </c:pt>
                <c:pt idx="12">
                  <c:v>0.66</c:v>
                </c:pt>
                <c:pt idx="13">
                  <c:v>0.66</c:v>
                </c:pt>
                <c:pt idx="14">
                  <c:v>0.67</c:v>
                </c:pt>
                <c:pt idx="15">
                  <c:v>0.67</c:v>
                </c:pt>
                <c:pt idx="16">
                  <c:v>0.68</c:v>
                </c:pt>
                <c:pt idx="17">
                  <c:v>0.68</c:v>
                </c:pt>
                <c:pt idx="18">
                  <c:v>0.68</c:v>
                </c:pt>
                <c:pt idx="19">
                  <c:v>0.69</c:v>
                </c:pt>
                <c:pt idx="20">
                  <c:v>0.69</c:v>
                </c:pt>
                <c:pt idx="21">
                  <c:v>0.7</c:v>
                </c:pt>
                <c:pt idx="22">
                  <c:v>0.71</c:v>
                </c:pt>
                <c:pt idx="23">
                  <c:v>0.71</c:v>
                </c:pt>
                <c:pt idx="24">
                  <c:v>0.72</c:v>
                </c:pt>
                <c:pt idx="25">
                  <c:v>0.72</c:v>
                </c:pt>
                <c:pt idx="26">
                  <c:v>0.75</c:v>
                </c:pt>
                <c:pt idx="27">
                  <c:v>0.76</c:v>
                </c:pt>
                <c:pt idx="28">
                  <c:v>0.79</c:v>
                </c:pt>
                <c:pt idx="29">
                  <c:v>0.8</c:v>
                </c:pt>
                <c:pt idx="30">
                  <c:v>0.81</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1"/>
                <c:pt idx="0">
                  <c:v>NECHELLS, SALTLEY &amp; ALUM ROCK PCN</c:v>
                </c:pt>
                <c:pt idx="1">
                  <c:v>WASHWOOD HEATH PCN</c:v>
                </c:pt>
                <c:pt idx="2">
                  <c:v>EDGBASTON PCN</c:v>
                </c:pt>
                <c:pt idx="3">
                  <c:v>SMALL HEATH PCN</c:v>
                </c:pt>
                <c:pt idx="4">
                  <c:v>COMMUNITY CARE HALL GREEN PCN</c:v>
                </c:pt>
                <c:pt idx="5">
                  <c:v>WEST BIRMINGHAM PCN</c:v>
                </c:pt>
                <c:pt idx="6">
                  <c:v>BALSALL HEATH, SPARKHILL &amp; MOSELEY PCN</c:v>
                </c:pt>
                <c:pt idx="7">
                  <c:v>BORDESLEY EAST PCN</c:v>
                </c:pt>
                <c:pt idx="8">
                  <c:v>SHARD END AND KITTS GREEN PCN</c:v>
                </c:pt>
                <c:pt idx="9">
                  <c:v>BIRMINGHAM EAST CENTRAL PCN</c:v>
                </c:pt>
                <c:pt idx="10">
                  <c:v>NORTH SOLIHULL PCN</c:v>
                </c:pt>
                <c:pt idx="11">
                  <c:v>WEOLEY AND RUBERY PCN</c:v>
                </c:pt>
                <c:pt idx="12">
                  <c:v>SMARTCARE KINGS HEATH PCN</c:v>
                </c:pt>
                <c:pt idx="13">
                  <c:v>MMP CENTRAL AND NORTH PCN</c:v>
                </c:pt>
                <c:pt idx="14">
                  <c:v>ICS</c:v>
                </c:pt>
                <c:pt idx="15">
                  <c:v>MOSELEY, BILLESLEY &amp; YARDLEY WOOD PCN</c:v>
                </c:pt>
                <c:pt idx="16">
                  <c:v>SMARTCARE CENTRAL PCN</c:v>
                </c:pt>
                <c:pt idx="17">
                  <c:v>SUTTON GROUP PRACTICE PCN</c:v>
                </c:pt>
                <c:pt idx="18">
                  <c:v>GOSK PCN</c:v>
                </c:pt>
                <c:pt idx="19">
                  <c:v>SOUTH BIRMINGHAM ALLIANCE PCN</c:v>
                </c:pt>
                <c:pt idx="20">
                  <c:v>KINGSTANDING, ERDINGTON &amp; NECHELLS PCN</c:v>
                </c:pt>
                <c:pt idx="21">
                  <c:v>ALLIANCE OF SUTTON PRACTICES PCN</c:v>
                </c:pt>
                <c:pt idx="22">
                  <c:v>GPS HEALTHCARE PCN</c:v>
                </c:pt>
                <c:pt idx="23">
                  <c:v>QUINTON AND HARBORNE PCN</c:v>
                </c:pt>
                <c:pt idx="24">
                  <c:v>BOURNVILLE AND NORTHFIELD PCN</c:v>
                </c:pt>
                <c:pt idx="25">
                  <c:v>NORTH BIRMINGHAM PCN</c:v>
                </c:pt>
                <c:pt idx="26">
                  <c:v>SOLIHULL HEALTHCARE PARTNERSHIP PCN</c:v>
                </c:pt>
                <c:pt idx="27">
                  <c:v>SOLIHULL SOUTH CENTRAL PCN</c:v>
                </c:pt>
                <c:pt idx="28">
                  <c:v>SOLIHULL RURAL PCN</c:v>
                </c:pt>
                <c:pt idx="29">
                  <c:v>PERSHORE PCN</c:v>
                </c:pt>
                <c:pt idx="30">
                  <c:v>HARBORNE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1"/>
                <c:pt idx="0">
                  <c:v>NECHELLS, SALTLEY &amp; ALUM ROCK PCN</c:v>
                </c:pt>
                <c:pt idx="1">
                  <c:v>WASHWOOD HEATH PCN</c:v>
                </c:pt>
                <c:pt idx="2">
                  <c:v>EDGBASTON PCN</c:v>
                </c:pt>
                <c:pt idx="3">
                  <c:v>SMALL HEATH PCN</c:v>
                </c:pt>
                <c:pt idx="4">
                  <c:v>COMMUNITY CARE HALL GREEN PCN</c:v>
                </c:pt>
                <c:pt idx="5">
                  <c:v>WEST BIRMINGHAM PCN</c:v>
                </c:pt>
                <c:pt idx="6">
                  <c:v>BALSALL HEATH, SPARKHILL &amp; MOSELEY PCN</c:v>
                </c:pt>
                <c:pt idx="7">
                  <c:v>BORDESLEY EAST PCN</c:v>
                </c:pt>
                <c:pt idx="8">
                  <c:v>SHARD END AND KITTS GREEN PCN</c:v>
                </c:pt>
                <c:pt idx="9">
                  <c:v>BIRMINGHAM EAST CENTRAL PCN</c:v>
                </c:pt>
                <c:pt idx="10">
                  <c:v>NORTH SOLIHULL PCN</c:v>
                </c:pt>
                <c:pt idx="11">
                  <c:v>WEOLEY AND RUBERY PCN</c:v>
                </c:pt>
                <c:pt idx="12">
                  <c:v>SMARTCARE KINGS HEATH PCN</c:v>
                </c:pt>
                <c:pt idx="13">
                  <c:v>MMP CENTRAL AND NORTH PCN</c:v>
                </c:pt>
                <c:pt idx="14">
                  <c:v>ICS</c:v>
                </c:pt>
                <c:pt idx="15">
                  <c:v>MOSELEY, BILLESLEY &amp; YARDLEY WOOD PCN</c:v>
                </c:pt>
                <c:pt idx="16">
                  <c:v>SMARTCARE CENTRAL PCN</c:v>
                </c:pt>
                <c:pt idx="17">
                  <c:v>SUTTON GROUP PRACTICE PCN</c:v>
                </c:pt>
                <c:pt idx="18">
                  <c:v>GOSK PCN</c:v>
                </c:pt>
                <c:pt idx="19">
                  <c:v>SOUTH BIRMINGHAM ALLIANCE PCN</c:v>
                </c:pt>
                <c:pt idx="20">
                  <c:v>KINGSTANDING, ERDINGTON &amp; NECHELLS PCN</c:v>
                </c:pt>
                <c:pt idx="21">
                  <c:v>ALLIANCE OF SUTTON PRACTICES PCN</c:v>
                </c:pt>
                <c:pt idx="22">
                  <c:v>GPS HEALTHCARE PCN</c:v>
                </c:pt>
                <c:pt idx="23">
                  <c:v>QUINTON AND HARBORNE PCN</c:v>
                </c:pt>
                <c:pt idx="24">
                  <c:v>BOURNVILLE AND NORTHFIELD PCN</c:v>
                </c:pt>
                <c:pt idx="25">
                  <c:v>NORTH BIRMINGHAM PCN</c:v>
                </c:pt>
                <c:pt idx="26">
                  <c:v>SOLIHULL HEALTHCARE PARTNERSHIP PCN</c:v>
                </c:pt>
                <c:pt idx="27">
                  <c:v>SOLIHULL SOUTH CENTRAL PCN</c:v>
                </c:pt>
                <c:pt idx="28">
                  <c:v>SOLIHULL RURAL PCN</c:v>
                </c:pt>
                <c:pt idx="29">
                  <c:v>PERSHORE PCN</c:v>
                </c:pt>
                <c:pt idx="30">
                  <c:v>HARBORNE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8586368"/>
        <c:axId val="11858483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NECHELLS, SALTLEY &amp; ALUM ROCK PCN</c:v>
                </c:pt>
                <c:pt idx="1">
                  <c:v>WASHWOOD HEATH PCN</c:v>
                </c:pt>
                <c:pt idx="2">
                  <c:v>EDGBASTON PCN</c:v>
                </c:pt>
                <c:pt idx="3">
                  <c:v>SMALL HEATH PCN</c:v>
                </c:pt>
                <c:pt idx="4">
                  <c:v>COMMUNITY CARE HALL GREEN PCN</c:v>
                </c:pt>
                <c:pt idx="5">
                  <c:v>WEST BIRMINGHAM PCN</c:v>
                </c:pt>
                <c:pt idx="6">
                  <c:v>BALSALL HEATH, SPARKHILL &amp; MOSELEY PCN</c:v>
                </c:pt>
                <c:pt idx="7">
                  <c:v>BORDESLEY EAST PCN</c:v>
                </c:pt>
                <c:pt idx="8">
                  <c:v>SHARD END AND KITTS GREEN PCN</c:v>
                </c:pt>
                <c:pt idx="9">
                  <c:v>BIRMINGHAM EAST CENTRAL PCN</c:v>
                </c:pt>
                <c:pt idx="10">
                  <c:v>NORTH SOLIHULL PCN</c:v>
                </c:pt>
                <c:pt idx="11">
                  <c:v>WEOLEY AND RUBERY PCN</c:v>
                </c:pt>
                <c:pt idx="12">
                  <c:v>SMARTCARE KINGS HEATH PCN</c:v>
                </c:pt>
                <c:pt idx="13">
                  <c:v>MMP CENTRAL AND NORTH PCN</c:v>
                </c:pt>
                <c:pt idx="14">
                  <c:v>ICS</c:v>
                </c:pt>
                <c:pt idx="15">
                  <c:v>MOSELEY, BILLESLEY &amp; YARDLEY WOOD PCN</c:v>
                </c:pt>
                <c:pt idx="16">
                  <c:v>SMARTCARE CENTRAL PCN</c:v>
                </c:pt>
                <c:pt idx="17">
                  <c:v>SUTTON GROUP PRACTICE PCN</c:v>
                </c:pt>
                <c:pt idx="18">
                  <c:v>GOSK PCN</c:v>
                </c:pt>
                <c:pt idx="19">
                  <c:v>SOUTH BIRMINGHAM ALLIANCE PCN</c:v>
                </c:pt>
                <c:pt idx="20">
                  <c:v>KINGSTANDING, ERDINGTON &amp; NECHELLS PCN</c:v>
                </c:pt>
                <c:pt idx="21">
                  <c:v>ALLIANCE OF SUTTON PRACTICES PCN</c:v>
                </c:pt>
                <c:pt idx="22">
                  <c:v>GPS HEALTHCARE PCN</c:v>
                </c:pt>
                <c:pt idx="23">
                  <c:v>QUINTON AND HARBORNE PCN</c:v>
                </c:pt>
                <c:pt idx="24">
                  <c:v>BOURNVILLE AND NORTHFIELD PCN</c:v>
                </c:pt>
                <c:pt idx="25">
                  <c:v>NORTH BIRMINGHAM PCN</c:v>
                </c:pt>
                <c:pt idx="26">
                  <c:v>SOLIHULL HEALTHCARE PARTNERSHIP PCN</c:v>
                </c:pt>
                <c:pt idx="27">
                  <c:v>SOLIHULL SOUTH CENTRAL PCN</c:v>
                </c:pt>
                <c:pt idx="28">
                  <c:v>SOLIHULL RURAL PCN</c:v>
                </c:pt>
                <c:pt idx="29">
                  <c:v>PERSHORE PCN</c:v>
                </c:pt>
                <c:pt idx="30">
                  <c:v>HARBORNE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EE50-4179-899A-5ACC15050FE2}"/>
              </c:ext>
            </c:extLst>
          </c:dPt>
          <c:cat>
            <c:strRef>
              <c:f>Sheet1!$A$2:$A$45</c:f>
              <c:strCache>
                <c:ptCount val="31"/>
                <c:pt idx="0">
                  <c:v>NECHELLS, SALTLEY &amp; ALUM ROCK PCN</c:v>
                </c:pt>
                <c:pt idx="1">
                  <c:v>WASHWOOD HEATH PCN</c:v>
                </c:pt>
                <c:pt idx="2">
                  <c:v>EDGBASTON PCN</c:v>
                </c:pt>
                <c:pt idx="3">
                  <c:v>SMALL HEATH PCN</c:v>
                </c:pt>
                <c:pt idx="4">
                  <c:v>COMMUNITY CARE HALL GREEN PCN</c:v>
                </c:pt>
                <c:pt idx="5">
                  <c:v>WEST BIRMINGHAM PCN</c:v>
                </c:pt>
                <c:pt idx="6">
                  <c:v>BALSALL HEATH, SPARKHILL &amp; MOSELEY PCN</c:v>
                </c:pt>
                <c:pt idx="7">
                  <c:v>BORDESLEY EAST PCN</c:v>
                </c:pt>
                <c:pt idx="8">
                  <c:v>SHARD END AND KITTS GREEN PCN</c:v>
                </c:pt>
                <c:pt idx="9">
                  <c:v>BIRMINGHAM EAST CENTRAL PCN</c:v>
                </c:pt>
                <c:pt idx="10">
                  <c:v>NORTH SOLIHULL PCN</c:v>
                </c:pt>
                <c:pt idx="11">
                  <c:v>WEOLEY AND RUBERY PCN</c:v>
                </c:pt>
                <c:pt idx="12">
                  <c:v>SMARTCARE KINGS HEATH PCN</c:v>
                </c:pt>
                <c:pt idx="13">
                  <c:v>MMP CENTRAL AND NORTH PCN</c:v>
                </c:pt>
                <c:pt idx="14">
                  <c:v>ICS</c:v>
                </c:pt>
                <c:pt idx="15">
                  <c:v>MOSELEY, BILLESLEY &amp; YARDLEY WOOD PCN</c:v>
                </c:pt>
                <c:pt idx="16">
                  <c:v>SMARTCARE CENTRAL PCN</c:v>
                </c:pt>
                <c:pt idx="17">
                  <c:v>SUTTON GROUP PRACTICE PCN</c:v>
                </c:pt>
                <c:pt idx="18">
                  <c:v>GOSK PCN</c:v>
                </c:pt>
                <c:pt idx="19">
                  <c:v>SOUTH BIRMINGHAM ALLIANCE PCN</c:v>
                </c:pt>
                <c:pt idx="20">
                  <c:v>KINGSTANDING, ERDINGTON &amp; NECHELLS PCN</c:v>
                </c:pt>
                <c:pt idx="21">
                  <c:v>ALLIANCE OF SUTTON PRACTICES PCN</c:v>
                </c:pt>
                <c:pt idx="22">
                  <c:v>GPS HEALTHCARE PCN</c:v>
                </c:pt>
                <c:pt idx="23">
                  <c:v>QUINTON AND HARBORNE PCN</c:v>
                </c:pt>
                <c:pt idx="24">
                  <c:v>BOURNVILLE AND NORTHFIELD PCN</c:v>
                </c:pt>
                <c:pt idx="25">
                  <c:v>NORTH BIRMINGHAM PCN</c:v>
                </c:pt>
                <c:pt idx="26">
                  <c:v>SOLIHULL HEALTHCARE PARTNERSHIP PCN</c:v>
                </c:pt>
                <c:pt idx="27">
                  <c:v>SOLIHULL SOUTH CENTRAL PCN</c:v>
                </c:pt>
                <c:pt idx="28">
                  <c:v>SOLIHULL RURAL PCN</c:v>
                </c:pt>
                <c:pt idx="29">
                  <c:v>PERSHORE PCN</c:v>
                </c:pt>
                <c:pt idx="30">
                  <c:v>HARBORNE PCN</c:v>
                </c:pt>
              </c:strCache>
            </c:strRef>
          </c:cat>
          <c:val>
            <c:numRef>
              <c:f>Sheet1!$C$2:$C$45</c:f>
              <c:numCache>
                <c:formatCode>0%</c:formatCode>
                <c:ptCount val="44"/>
                <c:pt idx="0">
                  <c:v>0.53</c:v>
                </c:pt>
                <c:pt idx="1">
                  <c:v>0.56000000000000005</c:v>
                </c:pt>
                <c:pt idx="2">
                  <c:v>0.56999999999999995</c:v>
                </c:pt>
                <c:pt idx="3">
                  <c:v>0.59</c:v>
                </c:pt>
                <c:pt idx="4">
                  <c:v>0.59</c:v>
                </c:pt>
                <c:pt idx="5">
                  <c:v>0.6</c:v>
                </c:pt>
                <c:pt idx="6">
                  <c:v>0.62</c:v>
                </c:pt>
                <c:pt idx="7">
                  <c:v>0.63</c:v>
                </c:pt>
                <c:pt idx="8">
                  <c:v>0.64</c:v>
                </c:pt>
                <c:pt idx="9">
                  <c:v>0.64</c:v>
                </c:pt>
                <c:pt idx="10">
                  <c:v>0.64</c:v>
                </c:pt>
                <c:pt idx="11">
                  <c:v>0.65</c:v>
                </c:pt>
                <c:pt idx="12">
                  <c:v>0.66</c:v>
                </c:pt>
                <c:pt idx="13">
                  <c:v>0.66</c:v>
                </c:pt>
                <c:pt idx="14">
                  <c:v>-10</c:v>
                </c:pt>
                <c:pt idx="15">
                  <c:v>0.67</c:v>
                </c:pt>
                <c:pt idx="16">
                  <c:v>0.68</c:v>
                </c:pt>
                <c:pt idx="17">
                  <c:v>0.68</c:v>
                </c:pt>
                <c:pt idx="18">
                  <c:v>0.68</c:v>
                </c:pt>
                <c:pt idx="19">
                  <c:v>0.69</c:v>
                </c:pt>
                <c:pt idx="20">
                  <c:v>0.69</c:v>
                </c:pt>
                <c:pt idx="21">
                  <c:v>0.7</c:v>
                </c:pt>
                <c:pt idx="22">
                  <c:v>0.71</c:v>
                </c:pt>
                <c:pt idx="23">
                  <c:v>0.71</c:v>
                </c:pt>
                <c:pt idx="24">
                  <c:v>0.72</c:v>
                </c:pt>
                <c:pt idx="25">
                  <c:v>0.72</c:v>
                </c:pt>
                <c:pt idx="26">
                  <c:v>0.75</c:v>
                </c:pt>
                <c:pt idx="27">
                  <c:v>0.76</c:v>
                </c:pt>
                <c:pt idx="28">
                  <c:v>0.79</c:v>
                </c:pt>
                <c:pt idx="29">
                  <c:v>0.8</c:v>
                </c:pt>
                <c:pt idx="30">
                  <c:v>0.81</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0.67</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8580736"/>
        <c:axId val="118583296"/>
      </c:lineChart>
      <c:catAx>
        <c:axId val="11858073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8583296"/>
        <c:crosses val="autoZero"/>
        <c:auto val="1"/>
        <c:lblAlgn val="ctr"/>
        <c:lblOffset val="100"/>
        <c:noMultiLvlLbl val="0"/>
      </c:catAx>
      <c:valAx>
        <c:axId val="11858329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8580736"/>
        <c:crosses val="autoZero"/>
        <c:crossBetween val="between"/>
      </c:valAx>
      <c:valAx>
        <c:axId val="118584832"/>
        <c:scaling>
          <c:orientation val="minMax"/>
          <c:max val="1"/>
          <c:min val="0"/>
        </c:scaling>
        <c:delete val="0"/>
        <c:axPos val="r"/>
        <c:numFmt formatCode="0%" sourceLinked="1"/>
        <c:majorTickMark val="none"/>
        <c:minorTickMark val="none"/>
        <c:tickLblPos val="none"/>
        <c:spPr>
          <a:ln>
            <a:noFill/>
          </a:ln>
        </c:spPr>
        <c:crossAx val="118586368"/>
        <c:crosses val="max"/>
        <c:crossBetween val="between"/>
      </c:valAx>
      <c:catAx>
        <c:axId val="118586368"/>
        <c:scaling>
          <c:orientation val="minMax"/>
        </c:scaling>
        <c:delete val="1"/>
        <c:axPos val="b"/>
        <c:numFmt formatCode="General" sourceLinked="1"/>
        <c:majorTickMark val="out"/>
        <c:minorTickMark val="none"/>
        <c:tickLblPos val="nextTo"/>
        <c:crossAx val="11858483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23</c:v>
                </c:pt>
                <c:pt idx="1">
                  <c:v>39</c:v>
                </c:pt>
                <c:pt idx="2">
                  <c:v>21</c:v>
                </c:pt>
                <c:pt idx="3">
                  <c:v>9</c:v>
                </c:pt>
                <c:pt idx="4">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165-4368-B411-43C5EE61AD40}"/>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44</c:v>
                </c:pt>
                <c:pt idx="1">
                  <c:v>56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59</c:v>
                </c:pt>
                <c:pt idx="1">
                  <c:v>62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22</c:v>
                </c:pt>
                <c:pt idx="1">
                  <c:v>18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8763008"/>
        <c:axId val="128764544"/>
      </c:lineChart>
      <c:catAx>
        <c:axId val="12876300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8764544"/>
        <c:crosses val="autoZero"/>
        <c:auto val="1"/>
        <c:lblAlgn val="ctr"/>
        <c:lblOffset val="100"/>
        <c:noMultiLvlLbl val="0"/>
      </c:catAx>
      <c:valAx>
        <c:axId val="12876454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876300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MMP CENTRAL AND NORTH PCN</c:v>
                </c:pt>
                <c:pt idx="1">
                  <c:v>SOLIHULL HEALTHCARE PARTNERSHIP PCN</c:v>
                </c:pt>
                <c:pt idx="2">
                  <c:v>SUTTON GROUP PRACTICE PCN</c:v>
                </c:pt>
                <c:pt idx="3">
                  <c:v>GPS HEALTHCARE PCN</c:v>
                </c:pt>
                <c:pt idx="4">
                  <c:v>ALLIANCE OF SUTTON PRACTICES PCN</c:v>
                </c:pt>
                <c:pt idx="5">
                  <c:v>COMMUNITY CARE HALL GREEN PCN</c:v>
                </c:pt>
                <c:pt idx="6">
                  <c:v>NORTH SOLIHULL PCN</c:v>
                </c:pt>
                <c:pt idx="7">
                  <c:v>SHARD END AND KITTS GREEN PCN</c:v>
                </c:pt>
                <c:pt idx="8">
                  <c:v>NECHELLS, SALTLEY &amp; ALUM ROCK PCN</c:v>
                </c:pt>
                <c:pt idx="9">
                  <c:v>WASHWOOD HEATH PCN</c:v>
                </c:pt>
                <c:pt idx="10">
                  <c:v>WEST BIRMINGHAM PCN</c:v>
                </c:pt>
                <c:pt idx="11">
                  <c:v>ICS</c:v>
                </c:pt>
                <c:pt idx="12">
                  <c:v>NORTH BIRMINGHAM PCN</c:v>
                </c:pt>
                <c:pt idx="13">
                  <c:v>MOSELEY, BILLESLEY &amp; YARDLEY WOOD PCN</c:v>
                </c:pt>
                <c:pt idx="14">
                  <c:v>BIRMINGHAM EAST CENTRAL PCN</c:v>
                </c:pt>
                <c:pt idx="15">
                  <c:v>SMALL HEATH PCN</c:v>
                </c:pt>
                <c:pt idx="16">
                  <c:v>SMARTCARE CENTRAL PCN</c:v>
                </c:pt>
                <c:pt idx="17">
                  <c:v>EDGBASTON PCN</c:v>
                </c:pt>
                <c:pt idx="18">
                  <c:v>BALSALL HEATH, SPARKHILL &amp; MOSELEY PCN</c:v>
                </c:pt>
                <c:pt idx="19">
                  <c:v>BORDESLEY EAST PCN</c:v>
                </c:pt>
                <c:pt idx="20">
                  <c:v>WEOLEY AND RUBERY PCN</c:v>
                </c:pt>
                <c:pt idx="21">
                  <c:v>SOLIHULL RURAL PCN</c:v>
                </c:pt>
                <c:pt idx="22">
                  <c:v>QUINTON AND HARBORNE PCN</c:v>
                </c:pt>
                <c:pt idx="23">
                  <c:v>SOUTH BIRMINGHAM ALLIANCE PCN</c:v>
                </c:pt>
                <c:pt idx="24">
                  <c:v>KINGSTANDING, ERDINGTON &amp; NECHELLS PCN</c:v>
                </c:pt>
                <c:pt idx="25">
                  <c:v>SOLIHULL SOUTH CENTRAL PCN</c:v>
                </c:pt>
                <c:pt idx="26">
                  <c:v>BOURNVILLE AND NORTHFIELD PCN</c:v>
                </c:pt>
                <c:pt idx="27">
                  <c:v>HARBORNE PCN</c:v>
                </c:pt>
                <c:pt idx="28">
                  <c:v>GOSK PCN</c:v>
                </c:pt>
                <c:pt idx="29">
                  <c:v>SMARTCARE KINGS HEATH PCN</c:v>
                </c:pt>
                <c:pt idx="30">
                  <c:v>PERSHORE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31"/>
                <c:pt idx="0">
                  <c:v>MMP CENTRAL AND NORTH PCN</c:v>
                </c:pt>
                <c:pt idx="1">
                  <c:v>SOLIHULL HEALTHCARE PARTNERSHIP PCN</c:v>
                </c:pt>
                <c:pt idx="2">
                  <c:v>SUTTON GROUP PRACTICE PCN</c:v>
                </c:pt>
                <c:pt idx="3">
                  <c:v>GPS HEALTHCARE PCN</c:v>
                </c:pt>
                <c:pt idx="4">
                  <c:v>ALLIANCE OF SUTTON PRACTICES PCN</c:v>
                </c:pt>
                <c:pt idx="5">
                  <c:v>COMMUNITY CARE HALL GREEN PCN</c:v>
                </c:pt>
                <c:pt idx="6">
                  <c:v>NORTH SOLIHULL PCN</c:v>
                </c:pt>
                <c:pt idx="7">
                  <c:v>SHARD END AND KITTS GREEN PCN</c:v>
                </c:pt>
                <c:pt idx="8">
                  <c:v>NECHELLS, SALTLEY &amp; ALUM ROCK PCN</c:v>
                </c:pt>
                <c:pt idx="9">
                  <c:v>WASHWOOD HEATH PCN</c:v>
                </c:pt>
                <c:pt idx="10">
                  <c:v>WEST BIRMINGHAM PCN</c:v>
                </c:pt>
                <c:pt idx="11">
                  <c:v>ICS</c:v>
                </c:pt>
                <c:pt idx="12">
                  <c:v>NORTH BIRMINGHAM PCN</c:v>
                </c:pt>
                <c:pt idx="13">
                  <c:v>MOSELEY, BILLESLEY &amp; YARDLEY WOOD PCN</c:v>
                </c:pt>
                <c:pt idx="14">
                  <c:v>BIRMINGHAM EAST CENTRAL PCN</c:v>
                </c:pt>
                <c:pt idx="15">
                  <c:v>SMALL HEATH PCN</c:v>
                </c:pt>
                <c:pt idx="16">
                  <c:v>SMARTCARE CENTRAL PCN</c:v>
                </c:pt>
                <c:pt idx="17">
                  <c:v>EDGBASTON PCN</c:v>
                </c:pt>
                <c:pt idx="18">
                  <c:v>BALSALL HEATH, SPARKHILL &amp; MOSELEY PCN</c:v>
                </c:pt>
                <c:pt idx="19">
                  <c:v>BORDESLEY EAST PCN</c:v>
                </c:pt>
                <c:pt idx="20">
                  <c:v>WEOLEY AND RUBERY PCN</c:v>
                </c:pt>
                <c:pt idx="21">
                  <c:v>SOLIHULL RURAL PCN</c:v>
                </c:pt>
                <c:pt idx="22">
                  <c:v>QUINTON AND HARBORNE PCN</c:v>
                </c:pt>
                <c:pt idx="23">
                  <c:v>SOUTH BIRMINGHAM ALLIANCE PCN</c:v>
                </c:pt>
                <c:pt idx="24">
                  <c:v>KINGSTANDING, ERDINGTON &amp; NECHELLS PCN</c:v>
                </c:pt>
                <c:pt idx="25">
                  <c:v>SOLIHULL SOUTH CENTRAL PCN</c:v>
                </c:pt>
                <c:pt idx="26">
                  <c:v>BOURNVILLE AND NORTHFIELD PCN</c:v>
                </c:pt>
                <c:pt idx="27">
                  <c:v>HARBORNE PCN</c:v>
                </c:pt>
                <c:pt idx="28">
                  <c:v>GOSK PCN</c:v>
                </c:pt>
                <c:pt idx="29">
                  <c:v>SMARTCARE KINGS HEATH PCN</c:v>
                </c:pt>
                <c:pt idx="30">
                  <c:v>PERSHORE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MMP CENTRAL AND NORTH PCN</c:v>
                </c:pt>
                <c:pt idx="1">
                  <c:v>SOLIHULL HEALTHCARE PARTNERSHIP PCN</c:v>
                </c:pt>
                <c:pt idx="2">
                  <c:v>SUTTON GROUP PRACTICE PCN</c:v>
                </c:pt>
                <c:pt idx="3">
                  <c:v>GPS HEALTHCARE PCN</c:v>
                </c:pt>
                <c:pt idx="4">
                  <c:v>ALLIANCE OF SUTTON PRACTICES PCN</c:v>
                </c:pt>
                <c:pt idx="5">
                  <c:v>COMMUNITY CARE HALL GREEN PCN</c:v>
                </c:pt>
                <c:pt idx="6">
                  <c:v>NORTH SOLIHULL PCN</c:v>
                </c:pt>
                <c:pt idx="7">
                  <c:v>SHARD END AND KITTS GREEN PCN</c:v>
                </c:pt>
                <c:pt idx="8">
                  <c:v>NECHELLS, SALTLEY &amp; ALUM ROCK PCN</c:v>
                </c:pt>
                <c:pt idx="9">
                  <c:v>WASHWOOD HEATH PCN</c:v>
                </c:pt>
                <c:pt idx="10">
                  <c:v>WEST BIRMINGHAM PCN</c:v>
                </c:pt>
                <c:pt idx="11">
                  <c:v>ICS</c:v>
                </c:pt>
                <c:pt idx="12">
                  <c:v>NORTH BIRMINGHAM PCN</c:v>
                </c:pt>
                <c:pt idx="13">
                  <c:v>MOSELEY, BILLESLEY &amp; YARDLEY WOOD PCN</c:v>
                </c:pt>
                <c:pt idx="14">
                  <c:v>BIRMINGHAM EAST CENTRAL PCN</c:v>
                </c:pt>
                <c:pt idx="15">
                  <c:v>SMALL HEATH PCN</c:v>
                </c:pt>
                <c:pt idx="16">
                  <c:v>SMARTCARE CENTRAL PCN</c:v>
                </c:pt>
                <c:pt idx="17">
                  <c:v>EDGBASTON PCN</c:v>
                </c:pt>
                <c:pt idx="18">
                  <c:v>BALSALL HEATH, SPARKHILL &amp; MOSELEY PCN</c:v>
                </c:pt>
                <c:pt idx="19">
                  <c:v>BORDESLEY EAST PCN</c:v>
                </c:pt>
                <c:pt idx="20">
                  <c:v>WEOLEY AND RUBERY PCN</c:v>
                </c:pt>
                <c:pt idx="21">
                  <c:v>SOLIHULL RURAL PCN</c:v>
                </c:pt>
                <c:pt idx="22">
                  <c:v>QUINTON AND HARBORNE PCN</c:v>
                </c:pt>
                <c:pt idx="23">
                  <c:v>SOUTH BIRMINGHAM ALLIANCE PCN</c:v>
                </c:pt>
                <c:pt idx="24">
                  <c:v>KINGSTANDING, ERDINGTON &amp; NECHELLS PCN</c:v>
                </c:pt>
                <c:pt idx="25">
                  <c:v>SOLIHULL SOUTH CENTRAL PCN</c:v>
                </c:pt>
                <c:pt idx="26">
                  <c:v>BOURNVILLE AND NORTHFIELD PCN</c:v>
                </c:pt>
                <c:pt idx="27">
                  <c:v>HARBORNE PCN</c:v>
                </c:pt>
                <c:pt idx="28">
                  <c:v>GOSK PCN</c:v>
                </c:pt>
                <c:pt idx="29">
                  <c:v>SMARTCARE KINGS HEATH PCN</c:v>
                </c:pt>
                <c:pt idx="30">
                  <c:v>PERSHORE PCN</c:v>
                </c:pt>
              </c:strCache>
            </c:strRef>
          </c:cat>
          <c:val>
            <c:numRef>
              <c:f>Sheet1!$F$2:$F$45</c:f>
              <c:numCache>
                <c:formatCode>General</c:formatCode>
                <c:ptCount val="44"/>
                <c:pt idx="0">
                  <c:v>0.44</c:v>
                </c:pt>
                <c:pt idx="1">
                  <c:v>0.46</c:v>
                </c:pt>
                <c:pt idx="2">
                  <c:v>0.49</c:v>
                </c:pt>
                <c:pt idx="3">
                  <c:v>0.51</c:v>
                </c:pt>
                <c:pt idx="4">
                  <c:v>0.54</c:v>
                </c:pt>
                <c:pt idx="5">
                  <c:v>0.56999999999999995</c:v>
                </c:pt>
                <c:pt idx="6">
                  <c:v>0.56999999999999995</c:v>
                </c:pt>
                <c:pt idx="7">
                  <c:v>0.57999999999999996</c:v>
                </c:pt>
                <c:pt idx="8">
                  <c:v>0.57999999999999996</c:v>
                </c:pt>
                <c:pt idx="9">
                  <c:v>0.59</c:v>
                </c:pt>
                <c:pt idx="10">
                  <c:v>0.6</c:v>
                </c:pt>
                <c:pt idx="11">
                  <c:v>0.62</c:v>
                </c:pt>
                <c:pt idx="12">
                  <c:v>0.62</c:v>
                </c:pt>
                <c:pt idx="13">
                  <c:v>0.62</c:v>
                </c:pt>
                <c:pt idx="14">
                  <c:v>0.62</c:v>
                </c:pt>
                <c:pt idx="15">
                  <c:v>0.63</c:v>
                </c:pt>
                <c:pt idx="16">
                  <c:v>0.64</c:v>
                </c:pt>
                <c:pt idx="17">
                  <c:v>0.64</c:v>
                </c:pt>
                <c:pt idx="18">
                  <c:v>0.64</c:v>
                </c:pt>
                <c:pt idx="19">
                  <c:v>0.65</c:v>
                </c:pt>
                <c:pt idx="20">
                  <c:v>0.65</c:v>
                </c:pt>
                <c:pt idx="21">
                  <c:v>0.67</c:v>
                </c:pt>
                <c:pt idx="22">
                  <c:v>0.67</c:v>
                </c:pt>
                <c:pt idx="23">
                  <c:v>0.68</c:v>
                </c:pt>
                <c:pt idx="24">
                  <c:v>0.68</c:v>
                </c:pt>
                <c:pt idx="25">
                  <c:v>0.72</c:v>
                </c:pt>
                <c:pt idx="26">
                  <c:v>0.73</c:v>
                </c:pt>
                <c:pt idx="27">
                  <c:v>0.73</c:v>
                </c:pt>
                <c:pt idx="28">
                  <c:v>0.73</c:v>
                </c:pt>
                <c:pt idx="29">
                  <c:v>0.74</c:v>
                </c:pt>
                <c:pt idx="30">
                  <c:v>0.79</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31"/>
                <c:pt idx="0">
                  <c:v>MMP CENTRAL AND NORTH PCN</c:v>
                </c:pt>
                <c:pt idx="1">
                  <c:v>SOLIHULL HEALTHCARE PARTNERSHIP PCN</c:v>
                </c:pt>
                <c:pt idx="2">
                  <c:v>SUTTON GROUP PRACTICE PCN</c:v>
                </c:pt>
                <c:pt idx="3">
                  <c:v>GPS HEALTHCARE PCN</c:v>
                </c:pt>
                <c:pt idx="4">
                  <c:v>ALLIANCE OF SUTTON PRACTICES PCN</c:v>
                </c:pt>
                <c:pt idx="5">
                  <c:v>COMMUNITY CARE HALL GREEN PCN</c:v>
                </c:pt>
                <c:pt idx="6">
                  <c:v>NORTH SOLIHULL PCN</c:v>
                </c:pt>
                <c:pt idx="7">
                  <c:v>SHARD END AND KITTS GREEN PCN</c:v>
                </c:pt>
                <c:pt idx="8">
                  <c:v>NECHELLS, SALTLEY &amp; ALUM ROCK PCN</c:v>
                </c:pt>
                <c:pt idx="9">
                  <c:v>WASHWOOD HEATH PCN</c:v>
                </c:pt>
                <c:pt idx="10">
                  <c:v>WEST BIRMINGHAM PCN</c:v>
                </c:pt>
                <c:pt idx="11">
                  <c:v>ICS</c:v>
                </c:pt>
                <c:pt idx="12">
                  <c:v>NORTH BIRMINGHAM PCN</c:v>
                </c:pt>
                <c:pt idx="13">
                  <c:v>MOSELEY, BILLESLEY &amp; YARDLEY WOOD PCN</c:v>
                </c:pt>
                <c:pt idx="14">
                  <c:v>BIRMINGHAM EAST CENTRAL PCN</c:v>
                </c:pt>
                <c:pt idx="15">
                  <c:v>SMALL HEATH PCN</c:v>
                </c:pt>
                <c:pt idx="16">
                  <c:v>SMARTCARE CENTRAL PCN</c:v>
                </c:pt>
                <c:pt idx="17">
                  <c:v>EDGBASTON PCN</c:v>
                </c:pt>
                <c:pt idx="18">
                  <c:v>BALSALL HEATH, SPARKHILL &amp; MOSELEY PCN</c:v>
                </c:pt>
                <c:pt idx="19">
                  <c:v>BORDESLEY EAST PCN</c:v>
                </c:pt>
                <c:pt idx="20">
                  <c:v>WEOLEY AND RUBERY PCN</c:v>
                </c:pt>
                <c:pt idx="21">
                  <c:v>SOLIHULL RURAL PCN</c:v>
                </c:pt>
                <c:pt idx="22">
                  <c:v>QUINTON AND HARBORNE PCN</c:v>
                </c:pt>
                <c:pt idx="23">
                  <c:v>SOUTH BIRMINGHAM ALLIANCE PCN</c:v>
                </c:pt>
                <c:pt idx="24">
                  <c:v>KINGSTANDING, ERDINGTON &amp; NECHELLS PCN</c:v>
                </c:pt>
                <c:pt idx="25">
                  <c:v>SOLIHULL SOUTH CENTRAL PCN</c:v>
                </c:pt>
                <c:pt idx="26">
                  <c:v>BOURNVILLE AND NORTHFIELD PCN</c:v>
                </c:pt>
                <c:pt idx="27">
                  <c:v>HARBORNE PCN</c:v>
                </c:pt>
                <c:pt idx="28">
                  <c:v>GOSK PCN</c:v>
                </c:pt>
                <c:pt idx="29">
                  <c:v>SMARTCARE KINGS HEATH PCN</c:v>
                </c:pt>
                <c:pt idx="30">
                  <c:v>PERSHORE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31"/>
                <c:pt idx="0">
                  <c:v>MMP CENTRAL AND NORTH PCN</c:v>
                </c:pt>
                <c:pt idx="1">
                  <c:v>SOLIHULL HEALTHCARE PARTNERSHIP PCN</c:v>
                </c:pt>
                <c:pt idx="2">
                  <c:v>SUTTON GROUP PRACTICE PCN</c:v>
                </c:pt>
                <c:pt idx="3">
                  <c:v>GPS HEALTHCARE PCN</c:v>
                </c:pt>
                <c:pt idx="4">
                  <c:v>ALLIANCE OF SUTTON PRACTICES PCN</c:v>
                </c:pt>
                <c:pt idx="5">
                  <c:v>COMMUNITY CARE HALL GREEN PCN</c:v>
                </c:pt>
                <c:pt idx="6">
                  <c:v>NORTH SOLIHULL PCN</c:v>
                </c:pt>
                <c:pt idx="7">
                  <c:v>SHARD END AND KITTS GREEN PCN</c:v>
                </c:pt>
                <c:pt idx="8">
                  <c:v>NECHELLS, SALTLEY &amp; ALUM ROCK PCN</c:v>
                </c:pt>
                <c:pt idx="9">
                  <c:v>WASHWOOD HEATH PCN</c:v>
                </c:pt>
                <c:pt idx="10">
                  <c:v>WEST BIRMINGHAM PCN</c:v>
                </c:pt>
                <c:pt idx="11">
                  <c:v>ICS</c:v>
                </c:pt>
                <c:pt idx="12">
                  <c:v>NORTH BIRMINGHAM PCN</c:v>
                </c:pt>
                <c:pt idx="13">
                  <c:v>MOSELEY, BILLESLEY &amp; YARDLEY WOOD PCN</c:v>
                </c:pt>
                <c:pt idx="14">
                  <c:v>BIRMINGHAM EAST CENTRAL PCN</c:v>
                </c:pt>
                <c:pt idx="15">
                  <c:v>SMALL HEATH PCN</c:v>
                </c:pt>
                <c:pt idx="16">
                  <c:v>SMARTCARE CENTRAL PCN</c:v>
                </c:pt>
                <c:pt idx="17">
                  <c:v>EDGBASTON PCN</c:v>
                </c:pt>
                <c:pt idx="18">
                  <c:v>BALSALL HEATH, SPARKHILL &amp; MOSELEY PCN</c:v>
                </c:pt>
                <c:pt idx="19">
                  <c:v>BORDESLEY EAST PCN</c:v>
                </c:pt>
                <c:pt idx="20">
                  <c:v>WEOLEY AND RUBERY PCN</c:v>
                </c:pt>
                <c:pt idx="21">
                  <c:v>SOLIHULL RURAL PCN</c:v>
                </c:pt>
                <c:pt idx="22">
                  <c:v>QUINTON AND HARBORNE PCN</c:v>
                </c:pt>
                <c:pt idx="23">
                  <c:v>SOUTH BIRMINGHAM ALLIANCE PCN</c:v>
                </c:pt>
                <c:pt idx="24">
                  <c:v>KINGSTANDING, ERDINGTON &amp; NECHELLS PCN</c:v>
                </c:pt>
                <c:pt idx="25">
                  <c:v>SOLIHULL SOUTH CENTRAL PCN</c:v>
                </c:pt>
                <c:pt idx="26">
                  <c:v>BOURNVILLE AND NORTHFIELD PCN</c:v>
                </c:pt>
                <c:pt idx="27">
                  <c:v>HARBORNE PCN</c:v>
                </c:pt>
                <c:pt idx="28">
                  <c:v>GOSK PCN</c:v>
                </c:pt>
                <c:pt idx="29">
                  <c:v>SMARTCARE KINGS HEATH PCN</c:v>
                </c:pt>
                <c:pt idx="30">
                  <c:v>PERSHORE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29129856"/>
        <c:axId val="12912832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MMP CENTRAL AND NORTH PCN</c:v>
                </c:pt>
                <c:pt idx="1">
                  <c:v>SOLIHULL HEALTHCARE PARTNERSHIP PCN</c:v>
                </c:pt>
                <c:pt idx="2">
                  <c:v>SUTTON GROUP PRACTICE PCN</c:v>
                </c:pt>
                <c:pt idx="3">
                  <c:v>GPS HEALTHCARE PCN</c:v>
                </c:pt>
                <c:pt idx="4">
                  <c:v>ALLIANCE OF SUTTON PRACTICES PCN</c:v>
                </c:pt>
                <c:pt idx="5">
                  <c:v>COMMUNITY CARE HALL GREEN PCN</c:v>
                </c:pt>
                <c:pt idx="6">
                  <c:v>NORTH SOLIHULL PCN</c:v>
                </c:pt>
                <c:pt idx="7">
                  <c:v>SHARD END AND KITTS GREEN PCN</c:v>
                </c:pt>
                <c:pt idx="8">
                  <c:v>NECHELLS, SALTLEY &amp; ALUM ROCK PCN</c:v>
                </c:pt>
                <c:pt idx="9">
                  <c:v>WASHWOOD HEATH PCN</c:v>
                </c:pt>
                <c:pt idx="10">
                  <c:v>WEST BIRMINGHAM PCN</c:v>
                </c:pt>
                <c:pt idx="11">
                  <c:v>ICS</c:v>
                </c:pt>
                <c:pt idx="12">
                  <c:v>NORTH BIRMINGHAM PCN</c:v>
                </c:pt>
                <c:pt idx="13">
                  <c:v>MOSELEY, BILLESLEY &amp; YARDLEY WOOD PCN</c:v>
                </c:pt>
                <c:pt idx="14">
                  <c:v>BIRMINGHAM EAST CENTRAL PCN</c:v>
                </c:pt>
                <c:pt idx="15">
                  <c:v>SMALL HEATH PCN</c:v>
                </c:pt>
                <c:pt idx="16">
                  <c:v>SMARTCARE CENTRAL PCN</c:v>
                </c:pt>
                <c:pt idx="17">
                  <c:v>EDGBASTON PCN</c:v>
                </c:pt>
                <c:pt idx="18">
                  <c:v>BALSALL HEATH, SPARKHILL &amp; MOSELEY PCN</c:v>
                </c:pt>
                <c:pt idx="19">
                  <c:v>BORDESLEY EAST PCN</c:v>
                </c:pt>
                <c:pt idx="20">
                  <c:v>WEOLEY AND RUBERY PCN</c:v>
                </c:pt>
                <c:pt idx="21">
                  <c:v>SOLIHULL RURAL PCN</c:v>
                </c:pt>
                <c:pt idx="22">
                  <c:v>QUINTON AND HARBORNE PCN</c:v>
                </c:pt>
                <c:pt idx="23">
                  <c:v>SOUTH BIRMINGHAM ALLIANCE PCN</c:v>
                </c:pt>
                <c:pt idx="24">
                  <c:v>KINGSTANDING, ERDINGTON &amp; NECHELLS PCN</c:v>
                </c:pt>
                <c:pt idx="25">
                  <c:v>SOLIHULL SOUTH CENTRAL PCN</c:v>
                </c:pt>
                <c:pt idx="26">
                  <c:v>BOURNVILLE AND NORTHFIELD PCN</c:v>
                </c:pt>
                <c:pt idx="27">
                  <c:v>HARBORNE PCN</c:v>
                </c:pt>
                <c:pt idx="28">
                  <c:v>GOSK PCN</c:v>
                </c:pt>
                <c:pt idx="29">
                  <c:v>SMARTCARE KINGS HEATH PCN</c:v>
                </c:pt>
                <c:pt idx="30">
                  <c:v>PERSHORE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AAF7-4CCA-8C7F-315BE54A2593}"/>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AF7-4CCA-8C7F-315BE54A2593}"/>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AAF7-4CCA-8C7F-315BE54A2593}"/>
              </c:ext>
            </c:extLst>
          </c:dPt>
          <c:cat>
            <c:strRef>
              <c:f>Sheet1!$A$2:$A$45</c:f>
              <c:strCache>
                <c:ptCount val="31"/>
                <c:pt idx="0">
                  <c:v>MMP CENTRAL AND NORTH PCN</c:v>
                </c:pt>
                <c:pt idx="1">
                  <c:v>SOLIHULL HEALTHCARE PARTNERSHIP PCN</c:v>
                </c:pt>
                <c:pt idx="2">
                  <c:v>SUTTON GROUP PRACTICE PCN</c:v>
                </c:pt>
                <c:pt idx="3">
                  <c:v>GPS HEALTHCARE PCN</c:v>
                </c:pt>
                <c:pt idx="4">
                  <c:v>ALLIANCE OF SUTTON PRACTICES PCN</c:v>
                </c:pt>
                <c:pt idx="5">
                  <c:v>COMMUNITY CARE HALL GREEN PCN</c:v>
                </c:pt>
                <c:pt idx="6">
                  <c:v>NORTH SOLIHULL PCN</c:v>
                </c:pt>
                <c:pt idx="7">
                  <c:v>SHARD END AND KITTS GREEN PCN</c:v>
                </c:pt>
                <c:pt idx="8">
                  <c:v>NECHELLS, SALTLEY &amp; ALUM ROCK PCN</c:v>
                </c:pt>
                <c:pt idx="9">
                  <c:v>WASHWOOD HEATH PCN</c:v>
                </c:pt>
                <c:pt idx="10">
                  <c:v>WEST BIRMINGHAM PCN</c:v>
                </c:pt>
                <c:pt idx="11">
                  <c:v>ICS</c:v>
                </c:pt>
                <c:pt idx="12">
                  <c:v>NORTH BIRMINGHAM PCN</c:v>
                </c:pt>
                <c:pt idx="13">
                  <c:v>MOSELEY, BILLESLEY &amp; YARDLEY WOOD PCN</c:v>
                </c:pt>
                <c:pt idx="14">
                  <c:v>BIRMINGHAM EAST CENTRAL PCN</c:v>
                </c:pt>
                <c:pt idx="15">
                  <c:v>SMALL HEATH PCN</c:v>
                </c:pt>
                <c:pt idx="16">
                  <c:v>SMARTCARE CENTRAL PCN</c:v>
                </c:pt>
                <c:pt idx="17">
                  <c:v>EDGBASTON PCN</c:v>
                </c:pt>
                <c:pt idx="18">
                  <c:v>BALSALL HEATH, SPARKHILL &amp; MOSELEY PCN</c:v>
                </c:pt>
                <c:pt idx="19">
                  <c:v>BORDESLEY EAST PCN</c:v>
                </c:pt>
                <c:pt idx="20">
                  <c:v>WEOLEY AND RUBERY PCN</c:v>
                </c:pt>
                <c:pt idx="21">
                  <c:v>SOLIHULL RURAL PCN</c:v>
                </c:pt>
                <c:pt idx="22">
                  <c:v>QUINTON AND HARBORNE PCN</c:v>
                </c:pt>
                <c:pt idx="23">
                  <c:v>SOUTH BIRMINGHAM ALLIANCE PCN</c:v>
                </c:pt>
                <c:pt idx="24">
                  <c:v>KINGSTANDING, ERDINGTON &amp; NECHELLS PCN</c:v>
                </c:pt>
                <c:pt idx="25">
                  <c:v>SOLIHULL SOUTH CENTRAL PCN</c:v>
                </c:pt>
                <c:pt idx="26">
                  <c:v>BOURNVILLE AND NORTHFIELD PCN</c:v>
                </c:pt>
                <c:pt idx="27">
                  <c:v>HARBORNE PCN</c:v>
                </c:pt>
                <c:pt idx="28">
                  <c:v>GOSK PCN</c:v>
                </c:pt>
                <c:pt idx="29">
                  <c:v>SMARTCARE KINGS HEATH PCN</c:v>
                </c:pt>
                <c:pt idx="30">
                  <c:v>PERSHORE PCN</c:v>
                </c:pt>
              </c:strCache>
            </c:strRef>
          </c:cat>
          <c:val>
            <c:numRef>
              <c:f>Sheet1!$C$2:$C$45</c:f>
              <c:numCache>
                <c:formatCode>0%</c:formatCode>
                <c:ptCount val="44"/>
                <c:pt idx="0">
                  <c:v>0.44</c:v>
                </c:pt>
                <c:pt idx="1">
                  <c:v>0.46</c:v>
                </c:pt>
                <c:pt idx="2">
                  <c:v>0.49</c:v>
                </c:pt>
                <c:pt idx="3">
                  <c:v>0.51</c:v>
                </c:pt>
                <c:pt idx="4">
                  <c:v>0.54</c:v>
                </c:pt>
                <c:pt idx="5">
                  <c:v>0.56999999999999995</c:v>
                </c:pt>
                <c:pt idx="6">
                  <c:v>0.56999999999999995</c:v>
                </c:pt>
                <c:pt idx="7">
                  <c:v>0.57999999999999996</c:v>
                </c:pt>
                <c:pt idx="8">
                  <c:v>0.57999999999999996</c:v>
                </c:pt>
                <c:pt idx="9">
                  <c:v>0.59</c:v>
                </c:pt>
                <c:pt idx="10">
                  <c:v>0.6</c:v>
                </c:pt>
                <c:pt idx="11">
                  <c:v>-10</c:v>
                </c:pt>
                <c:pt idx="12">
                  <c:v>0.62</c:v>
                </c:pt>
                <c:pt idx="13">
                  <c:v>0.62</c:v>
                </c:pt>
                <c:pt idx="14">
                  <c:v>0.62</c:v>
                </c:pt>
                <c:pt idx="15">
                  <c:v>0.63</c:v>
                </c:pt>
                <c:pt idx="16">
                  <c:v>0.64</c:v>
                </c:pt>
                <c:pt idx="17">
                  <c:v>0.64</c:v>
                </c:pt>
                <c:pt idx="18">
                  <c:v>0.64</c:v>
                </c:pt>
                <c:pt idx="19">
                  <c:v>0.65</c:v>
                </c:pt>
                <c:pt idx="20">
                  <c:v>0.65</c:v>
                </c:pt>
                <c:pt idx="21">
                  <c:v>0.67</c:v>
                </c:pt>
                <c:pt idx="22">
                  <c:v>0.67</c:v>
                </c:pt>
                <c:pt idx="23">
                  <c:v>0.68</c:v>
                </c:pt>
                <c:pt idx="24">
                  <c:v>0.68</c:v>
                </c:pt>
                <c:pt idx="25">
                  <c:v>0.72</c:v>
                </c:pt>
                <c:pt idx="26">
                  <c:v>0.73</c:v>
                </c:pt>
                <c:pt idx="27">
                  <c:v>0.73</c:v>
                </c:pt>
                <c:pt idx="28">
                  <c:v>0.73</c:v>
                </c:pt>
                <c:pt idx="29">
                  <c:v>0.74</c:v>
                </c:pt>
                <c:pt idx="30">
                  <c:v>0.79</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0.62</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29124224"/>
        <c:axId val="129126784"/>
      </c:lineChart>
      <c:catAx>
        <c:axId val="12912422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9126784"/>
        <c:crosses val="autoZero"/>
        <c:auto val="1"/>
        <c:lblAlgn val="ctr"/>
        <c:lblOffset val="100"/>
        <c:noMultiLvlLbl val="0"/>
      </c:catAx>
      <c:valAx>
        <c:axId val="12912678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9124224"/>
        <c:crosses val="autoZero"/>
        <c:crossBetween val="between"/>
      </c:valAx>
      <c:valAx>
        <c:axId val="129128320"/>
        <c:scaling>
          <c:orientation val="minMax"/>
          <c:max val="1"/>
          <c:min val="0"/>
        </c:scaling>
        <c:delete val="0"/>
        <c:axPos val="r"/>
        <c:numFmt formatCode="0%" sourceLinked="1"/>
        <c:majorTickMark val="none"/>
        <c:minorTickMark val="none"/>
        <c:tickLblPos val="none"/>
        <c:spPr>
          <a:ln>
            <a:noFill/>
          </a:ln>
        </c:spPr>
        <c:crossAx val="129129856"/>
        <c:crosses val="max"/>
        <c:crossBetween val="between"/>
      </c:valAx>
      <c:catAx>
        <c:axId val="129129856"/>
        <c:scaling>
          <c:orientation val="minMax"/>
        </c:scaling>
        <c:delete val="1"/>
        <c:axPos val="b"/>
        <c:numFmt formatCode="General" sourceLinked="1"/>
        <c:majorTickMark val="out"/>
        <c:minorTickMark val="none"/>
        <c:tickLblPos val="nextTo"/>
        <c:crossAx val="12912832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50</c:v>
                </c:pt>
                <c:pt idx="1">
                  <c:v>14</c:v>
                </c:pt>
                <c:pt idx="2">
                  <c:v>10</c:v>
                </c:pt>
                <c:pt idx="3">
                  <c:v>20</c:v>
                </c:pt>
                <c:pt idx="4">
                  <c:v>2</c:v>
                </c:pt>
                <c:pt idx="5">
                  <c:v>23</c:v>
                </c:pt>
                <c:pt idx="6">
                  <c:v>17</c:v>
                </c:pt>
                <c:pt idx="7">
                  <c:v>5</c:v>
                </c:pt>
                <c:pt idx="8">
                  <c:v>9</c:v>
                </c:pt>
                <c:pt idx="9">
                  <c:v>3</c:v>
                </c:pt>
                <c:pt idx="10">
                  <c:v>14</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29395712"/>
        <c:axId val="129417984"/>
      </c:barChart>
      <c:catAx>
        <c:axId val="129395712"/>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29417984"/>
        <c:crosses val="autoZero"/>
        <c:auto val="1"/>
        <c:lblAlgn val="ctr"/>
        <c:lblOffset val="100"/>
        <c:noMultiLvlLbl val="0"/>
      </c:catAx>
      <c:valAx>
        <c:axId val="129417984"/>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9395712"/>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4431-4C39-86F5-33D4B8AB8027}"/>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31-4C39-86F5-33D4B8AB8027}"/>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4431-4C39-86F5-33D4B8AB8027}"/>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64</c:v>
                </c:pt>
                <c:pt idx="1">
                  <c:v>36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57</c:v>
                </c:pt>
                <c:pt idx="1">
                  <c:v>64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43</c:v>
                </c:pt>
                <c:pt idx="1">
                  <c:v>36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30347392"/>
        <c:axId val="130348928"/>
      </c:lineChart>
      <c:catAx>
        <c:axId val="13034739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30348928"/>
        <c:crosses val="autoZero"/>
        <c:auto val="1"/>
        <c:lblAlgn val="ctr"/>
        <c:lblOffset val="100"/>
        <c:noMultiLvlLbl val="0"/>
      </c:catAx>
      <c:valAx>
        <c:axId val="13034892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3034739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26</c:v>
                </c:pt>
                <c:pt idx="1">
                  <c:v>32</c:v>
                </c:pt>
                <c:pt idx="2">
                  <c:v>23</c:v>
                </c:pt>
                <c:pt idx="3">
                  <c:v>9</c:v>
                </c:pt>
                <c:pt idx="4">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63</c:v>
                </c:pt>
                <c:pt idx="1">
                  <c:v>58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19</c:v>
                </c:pt>
                <c:pt idx="1">
                  <c:v>19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3631872"/>
        <c:axId val="143633408"/>
      </c:lineChart>
      <c:catAx>
        <c:axId val="14363187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3633408"/>
        <c:crosses val="autoZero"/>
        <c:auto val="1"/>
        <c:lblAlgn val="ctr"/>
        <c:lblOffset val="100"/>
        <c:noMultiLvlLbl val="0"/>
      </c:catAx>
      <c:valAx>
        <c:axId val="14363340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363187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www.gp-patient.co.uk/pcn-report" TargetMode="External"/><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hyperlink" Target="https://gp-patient.co.uk/downloads/slidepacks/2021/15E%20-%20NHS%20BIRMINGHAM%20AND%20SOLIHULL%20CCG.pptm" TargetMode="External"/><Relationship Id="rId4" Type="http://schemas.openxmlformats.org/officeDocument/2006/relationships/hyperlink" Target="https://www.gp-patient.co.uk/Slidepacks2021" TargetMode="External"/><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BIRMINGHAM AND SOLIHULL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32</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370427"/>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BIRMINGHAM AND SOLIHULL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BIRMINGHAM AND SOLIHULL ICS, 69,745</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18,587</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27%</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id="{4CBEA86A-901E-4B10-8E43-C0ECBF1DF10E}"/>
              </a:ext>
            </a:extLst>
          </p:cNvPr>
          <p:cNvGraphicFramePr>
            <a:graphicFrameLocks noGrp="1"/>
          </p:cNvGraphicFramePr>
          <p:nvPr>
            <p:extLst>
              <p:ext uri="{D42A27DB-BD31-4B8C-83A1-F6EECF244321}">
                <p14:modId xmlns:p14="http://schemas.microsoft.com/office/powerpoint/2010/main" val="2974818768"/>
              </p:ext>
            </p:extLst>
          </p:nvPr>
        </p:nvGraphicFramePr>
        <p:xfrm>
          <a:off x="108374" y="2528926"/>
          <a:ext cx="6457638" cy="887811"/>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058517177"/>
                  </a:ext>
                </a:extLst>
              </a:tr>
              <a:tr h="266819">
                <a:tc>
                  <a:txBody>
                    <a:bodyPr/>
                    <a:lstStyle/>
                    <a:p>
                      <a:r>
                        <a:rPr lang="en-GB" sz="1100" b="0" dirty="0">
                          <a:solidFill>
                            <a:schemeClr val="tx1"/>
                          </a:solidFill>
                          <a:hlinkClick r:id="rId5"/>
                        </a:rPr>
                        <a:t>NHS BIRMINGHAM AND SOLIHULL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1" name="Ipsos Ribbon Rules" hidden="1">
            <a:extLst>
              <a:ext uri="{FF2B5EF4-FFF2-40B4-BE49-F238E27FC236}">
                <a16:creationId xmlns:a16="http://schemas.microsoft.com/office/drawing/2014/main" id="{1D430F2C-BC6F-44A8-B894-90DB3BC5E8DD}"/>
              </a:ext>
            </a:extLst>
          </p:cNvPr>
          <p:cNvGraphicFramePr/>
          <p:nvPr>
            <p:extLst>
              <p:ext uri="{D42A27DB-BD31-4B8C-83A1-F6EECF244321}">
                <p14:modId xmlns:p14="http://schemas.microsoft.com/office/powerpoint/2010/main" val="74944862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hidden="1">
            <a:extLst>
              <a:ext uri="{FF2B5EF4-FFF2-40B4-BE49-F238E27FC236}">
                <a16:creationId xmlns:a16="http://schemas.microsoft.com/office/drawing/2014/main"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BIRMINGHAM AND SOLIHULL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id="{40B647F0-6EDC-4AA3-AC4E-BF8C62152A60}"/>
              </a:ext>
            </a:extLst>
          </p:cNvPr>
          <p:cNvPicPr>
            <a:picLocks noChangeAspect="1"/>
          </p:cNvPicPr>
          <p:nvPr/>
        </p:nvPicPr>
        <p:blipFill>
          <a:blip r:embed="rId7"/>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id="{C35587EA-BAEF-407F-A1B1-B382D0CEDE6F}"/>
              </a:ext>
            </a:extLst>
          </p:cNvPr>
          <p:cNvPicPr>
            <a:picLocks noChangeAspect="1"/>
          </p:cNvPicPr>
          <p:nvPr/>
        </p:nvPicPr>
        <p:blipFill>
          <a:blip r:embed="rId8"/>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id="{ACB1DC81-FB41-4ED6-9F27-53413A9E5BB1}"/>
              </a:ext>
            </a:extLst>
          </p:cNvPr>
          <p:cNvPicPr>
            <a:picLocks noChangeAspect="1"/>
          </p:cNvPicPr>
          <p:nvPr/>
        </p:nvPicPr>
        <p:blipFill>
          <a:blip r:embed="rId9"/>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id="{CE51109B-8F16-49F2-8384-BE776DC4DEA4}"/>
              </a:ext>
            </a:extLst>
          </p:cNvPr>
          <p:cNvSpPr/>
          <p:nvPr/>
        </p:nvSpPr>
        <p:spPr>
          <a:xfrm>
            <a:off x="106743" y="2381278"/>
            <a:ext cx="7123321" cy="523220"/>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BIRMINGHAM AND SOLIHULL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7" name="Content Placeholder 2">
            <a:extLst>
              <a:ext uri="{FF2B5EF4-FFF2-40B4-BE49-F238E27FC236}">
                <a16:creationId xmlns:a16="http://schemas.microsoft.com/office/drawing/2014/main" id="{16525928-EDCC-4D76-A54E-5824E39D7BC0}"/>
              </a:ext>
            </a:extLst>
          </p:cNvPr>
          <p:cNvSpPr>
            <a:spLocks noGrp="1"/>
          </p:cNvSpPr>
          <p:nvPr>
            <p:ph sz="quarter" idx="10"/>
          </p:nvPr>
        </p:nvSpPr>
        <p:spPr>
          <a:xfrm>
            <a:off x="259557" y="908720"/>
            <a:ext cx="9382918" cy="5472608"/>
          </a:xfrm>
        </p:spPr>
        <p:txBody>
          <a:bodyPr numCol="2" spcCol="360000"/>
          <a:lstStyle/>
          <a:p>
            <a:pPr>
              <a:lnSpc>
                <a:spcPts val="1500"/>
              </a:lnSpc>
              <a:spcBef>
                <a:spcPts val="400"/>
              </a:spcBef>
              <a:spcAft>
                <a:spcPts val="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Bef>
                <a:spcPts val="400"/>
              </a:spcBef>
              <a:spcAft>
                <a:spcPts val="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Bef>
                <a:spcPts val="400"/>
              </a:spcBef>
              <a:spcAft>
                <a:spcPts val="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Bef>
                <a:spcPts val="400"/>
              </a:spcBef>
              <a:spcAft>
                <a:spcPts val="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This report contains SMARTCARE CENTRAL PCN, which includes practices that are based in THE BLACK COUNTRY AND WEST BIRMINGHAM ICS. All practices within that PCN are included in this report where the PCN results are mentioned, but these practices are not included in the overall ICS results.</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830177832"/>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1868446774"/>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3859149250"/>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4046880255"/>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285876111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1764025053"/>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3817665774"/>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306216">
                <a:tc>
                  <a:txBody>
                    <a:bodyPr/>
                    <a:lstStyle/>
                    <a:p>
                      <a:pPr marL="0" indent="0">
                        <a:buNone/>
                      </a:pPr>
                      <a:r>
                        <a:rPr lang="en-GB" sz="800" b="0">
                          <a:solidFill>
                            <a:schemeClr val="bg1"/>
                          </a:solidFill>
                        </a:rPr>
                        <a:t>Base: All those completing a questionnaire: National (836,008); ICS 2021 (18,208); ICS 2020 (15,496); PCN bases range from 125 to 1,613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92205903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2240119377"/>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78%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id="{98DE1657-A3B7-4CA4-99DE-F737602D0E9E}"/>
              </a:ext>
            </a:extLst>
          </p:cNvPr>
          <p:cNvGraphicFramePr/>
          <p:nvPr>
            <p:extLst>
              <p:ext uri="{D42A27DB-BD31-4B8C-83A1-F6EECF244321}">
                <p14:modId xmlns:p14="http://schemas.microsoft.com/office/powerpoint/2010/main" val="1662625386"/>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id="{9B06D634-E849-4F22-86DF-6BEE723696F3}"/>
              </a:ext>
            </a:extLst>
          </p:cNvPr>
          <p:cNvGraphicFramePr/>
          <p:nvPr>
            <p:extLst>
              <p:ext uri="{D42A27DB-BD31-4B8C-83A1-F6EECF244321}">
                <p14:modId xmlns:p14="http://schemas.microsoft.com/office/powerpoint/2010/main" val="3332186540"/>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id="{E2905421-7BC4-4A47-BA1A-E8201FBB11AC}"/>
              </a:ext>
            </a:extLst>
          </p:cNvPr>
          <p:cNvGraphicFramePr>
            <a:graphicFrameLocks noGrp="1"/>
          </p:cNvGraphicFramePr>
          <p:nvPr>
            <p:extLst>
              <p:ext uri="{D42A27DB-BD31-4B8C-83A1-F6EECF244321}">
                <p14:modId xmlns:p14="http://schemas.microsoft.com/office/powerpoint/2010/main" val="58096430"/>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98324701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312375208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id="{92DE1580-DB4D-4962-921A-2F8B99575852}"/>
              </a:ext>
            </a:extLst>
          </p:cNvPr>
          <p:cNvGraphicFramePr/>
          <p:nvPr>
            <p:extLst>
              <p:ext uri="{D42A27DB-BD31-4B8C-83A1-F6EECF244321}">
                <p14:modId xmlns:p14="http://schemas.microsoft.com/office/powerpoint/2010/main" val="758630513"/>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c="http://schemas.openxmlformats.org/drawingml/2006/chart" xmlns:a16="http://schemas.microsoft.com/office/drawing/2014/main"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821847459"/>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chemeClr val="tx2">
                              <a:lumMod val="75000"/>
                            </a:schemeClr>
                          </a:solidFill>
                        </a:rPr>
                        <a:t>77%</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chemeClr val="tx2">
                              <a:lumMod val="75000"/>
                            </a:schemeClr>
                          </a:solidFill>
                        </a:rPr>
                        <a:t>87%</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304008098"/>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3167531752"/>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254509">
                <a:tc>
                  <a:txBody>
                    <a:bodyPr/>
                    <a:lstStyle/>
                    <a:p>
                      <a:r>
                        <a:rPr lang="en-GB" sz="800" b="0"/>
                        <a:t>Base: All those completing a questionnaire: ICS bases range from 6,933 to 24,824</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1062641140"/>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a14="http://schemas.microsoft.com/office/drawing/2010/main" xmlns:c="http://schemas.openxmlformats.org/drawingml/2006/chart" xmlns:a16="http://schemas.microsoft.com/office/drawing/2014/main"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1348719984"/>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282378">
                <a:tc>
                  <a:txBody>
                    <a:bodyPr/>
                    <a:lstStyle/>
                    <a:p>
                      <a:pPr marL="0" indent="0">
                        <a:buNone/>
                      </a:pPr>
                      <a:r>
                        <a:rPr lang="en-GB" sz="800" b="0">
                          <a:solidFill>
                            <a:schemeClr val="bg1"/>
                          </a:solidFill>
                        </a:rPr>
                        <a:t>Base: All those completing a questionnaire: National (836,008); ICS 2021 (18,208); PCN bases range from 125 to 1,613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47485003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id="{DC651961-5C24-4AE4-AA42-2D588596E634}"/>
              </a:ext>
            </a:extLst>
          </p:cNvPr>
          <p:cNvGraphicFramePr/>
          <p:nvPr>
            <p:extLst>
              <p:ext uri="{D42A27DB-BD31-4B8C-83A1-F6EECF244321}">
                <p14:modId xmlns:p14="http://schemas.microsoft.com/office/powerpoint/2010/main" val="38476247"/>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id="{599833D2-440C-4649-812A-32054B29F118}"/>
              </a:ext>
            </a:extLst>
          </p:cNvPr>
          <p:cNvGraphicFramePr>
            <a:graphicFrameLocks/>
          </p:cNvGraphicFramePr>
          <p:nvPr>
            <p:extLst>
              <p:ext uri="{D42A27DB-BD31-4B8C-83A1-F6EECF244321}">
                <p14:modId xmlns:p14="http://schemas.microsoft.com/office/powerpoint/2010/main" val="1140924524"/>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2720630461"/>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2394921734"/>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43%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1679407360"/>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397078802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2186517168"/>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(17,801); ICS 2020 (15,481); PCN bases range from 121 to 1,582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131633626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1684834144"/>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57%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id="{2800418A-413C-4A60-8AB1-03CD22BB6126}"/>
              </a:ext>
            </a:extLst>
          </p:cNvPr>
          <p:cNvGraphicFramePr/>
          <p:nvPr>
            <p:extLst>
              <p:ext uri="{D42A27DB-BD31-4B8C-83A1-F6EECF244321}">
                <p14:modId xmlns:p14="http://schemas.microsoft.com/office/powerpoint/2010/main" val="3893016417"/>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id="{E6760CFE-E84B-4C6C-9087-F5FDBF8833D8}"/>
              </a:ext>
            </a:extLst>
          </p:cNvPr>
          <p:cNvGraphicFramePr/>
          <p:nvPr>
            <p:extLst>
              <p:ext uri="{D42A27DB-BD31-4B8C-83A1-F6EECF244321}">
                <p14:modId xmlns:p14="http://schemas.microsoft.com/office/powerpoint/2010/main" val="3274276770"/>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id="{D132B779-CF8C-4D17-B024-524B9B9FCBD0}"/>
              </a:ext>
            </a:extLst>
          </p:cNvPr>
          <p:cNvGraphicFramePr>
            <a:graphicFrameLocks noGrp="1"/>
          </p:cNvGraphicFramePr>
          <p:nvPr>
            <p:extLst>
              <p:ext uri="{D42A27DB-BD31-4B8C-83A1-F6EECF244321}">
                <p14:modId xmlns:p14="http://schemas.microsoft.com/office/powerpoint/2010/main" val="1641771424"/>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85089773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27088694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64370753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id="{92DE1580-DB4D-4962-921A-2F8B99575852}"/>
              </a:ext>
            </a:extLst>
          </p:cNvPr>
          <p:cNvGraphicFramePr/>
          <p:nvPr>
            <p:extLst>
              <p:ext uri="{D42A27DB-BD31-4B8C-83A1-F6EECF244321}">
                <p14:modId xmlns:p14="http://schemas.microsoft.com/office/powerpoint/2010/main" val="2317320897"/>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731119717"/>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2197443651"/>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(17,801); PCN bases range from 121 to 1,582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43188142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id="{AB9E7CB9-D800-4F9E-BFA5-534E106D155F}"/>
              </a:ext>
            </a:extLst>
          </p:cNvPr>
          <p:cNvGraphicFramePr>
            <a:graphicFrameLocks/>
          </p:cNvGraphicFramePr>
          <p:nvPr>
            <p:extLst>
              <p:ext uri="{D42A27DB-BD31-4B8C-83A1-F6EECF244321}">
                <p14:modId xmlns:p14="http://schemas.microsoft.com/office/powerpoint/2010/main" val="195850779"/>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1746466059"/>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1348322279"/>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1364104104"/>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153305010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882919024"/>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val="20000"/>
                    </a:ext>
                  </a:extLst>
                </a:gridCol>
              </a:tblGrid>
              <a:tr h="216024">
                <a:tc>
                  <a:txBody>
                    <a:bodyPr/>
                    <a:lstStyle/>
                    <a:p>
                      <a:pPr marL="0" indent="0">
                        <a:buNone/>
                      </a:pPr>
                      <a:r>
                        <a:rPr lang="en-GB" sz="800" b="0">
                          <a:solidFill>
                            <a:schemeClr val="bg1"/>
                          </a:solidFill>
                        </a:rPr>
                        <a:t>Base: All those completing a questionnaire excluding ‘Don’t know’: National (815,587); ICS 2021 (17,874); ICS 2020 (15,684); PCN bases range from 118 to 1,587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291157839"/>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85%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id="{2ADB6DC4-191E-4D96-8321-7126B5302051}"/>
              </a:ext>
            </a:extLst>
          </p:cNvPr>
          <p:cNvGraphicFramePr/>
          <p:nvPr>
            <p:extLst>
              <p:ext uri="{D42A27DB-BD31-4B8C-83A1-F6EECF244321}">
                <p14:modId xmlns:p14="http://schemas.microsoft.com/office/powerpoint/2010/main" val="3634038044"/>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id="{31B99B19-8000-44CC-BE3E-5CDDF679EA5F}"/>
              </a:ext>
            </a:extLst>
          </p:cNvPr>
          <p:cNvGraphicFramePr/>
          <p:nvPr>
            <p:extLst>
              <p:ext uri="{D42A27DB-BD31-4B8C-83A1-F6EECF244321}">
                <p14:modId xmlns:p14="http://schemas.microsoft.com/office/powerpoint/2010/main" val="3647108834"/>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id="{9C0FECA1-D6A1-4093-B082-5141F6A6E41B}"/>
              </a:ext>
            </a:extLst>
          </p:cNvPr>
          <p:cNvGraphicFramePr>
            <a:graphicFrameLocks noGrp="1"/>
          </p:cNvGraphicFramePr>
          <p:nvPr>
            <p:extLst>
              <p:ext uri="{D42A27DB-BD31-4B8C-83A1-F6EECF244321}">
                <p14:modId xmlns:p14="http://schemas.microsoft.com/office/powerpoint/2010/main" val="867616200"/>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3929697449"/>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id="{36EC88D1-CEEF-4743-9B31-227528C3D36E}"/>
              </a:ext>
            </a:extLst>
          </p:cNvPr>
          <p:cNvGraphicFramePr/>
          <p:nvPr>
            <p:extLst>
              <p:ext uri="{D42A27DB-BD31-4B8C-83A1-F6EECF244321}">
                <p14:modId xmlns:p14="http://schemas.microsoft.com/office/powerpoint/2010/main" val="26697356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76421385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400327113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id="{92DE1580-DB4D-4962-921A-2F8B99575852}"/>
              </a:ext>
            </a:extLst>
          </p:cNvPr>
          <p:cNvGraphicFramePr/>
          <p:nvPr>
            <p:extLst>
              <p:ext uri="{D42A27DB-BD31-4B8C-83A1-F6EECF244321}">
                <p14:modId xmlns:p14="http://schemas.microsoft.com/office/powerpoint/2010/main" val="2268725643"/>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id="{ECED12A0-0B45-4A52-AAA9-2D1054163303}"/>
              </a:ext>
            </a:extLst>
          </p:cNvPr>
          <p:cNvGraphicFramePr/>
          <p:nvPr>
            <p:extLst>
              <p:ext uri="{D42A27DB-BD31-4B8C-83A1-F6EECF244321}">
                <p14:modId xmlns:p14="http://schemas.microsoft.com/office/powerpoint/2010/main" val="812974240"/>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191609103"/>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289918">
                <a:tc>
                  <a:txBody>
                    <a:bodyPr/>
                    <a:lstStyle/>
                    <a:p>
                      <a:pPr marL="0" indent="0">
                        <a:buNone/>
                      </a:pPr>
                      <a:r>
                        <a:rPr lang="en-GB" sz="800" b="0">
                          <a:solidFill>
                            <a:schemeClr val="bg1"/>
                          </a:solidFill>
                        </a:rPr>
                        <a:t>Base: All those completing a questionnaire excluding ‘Don’t know’: National (815,587); ICS 2021 (17,874); PCN bases range from 118 to 1,587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292396452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2147149198"/>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984175376"/>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251168202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414088574"/>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277860">
                <a:tc>
                  <a:txBody>
                    <a:bodyPr/>
                    <a:lstStyle/>
                    <a:p>
                      <a:pPr marL="0" indent="0">
                        <a:buNone/>
                      </a:pPr>
                      <a:r>
                        <a:rPr lang="en-GB" sz="800" b="0">
                          <a:solidFill>
                            <a:schemeClr val="bg1"/>
                          </a:solidFill>
                        </a:rPr>
                        <a:t>Base: All those completing a questionnaire: National (832,291); ICS 2021 (18,141); PCN bases range from 124 to 1,618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3" name="Rectangle 12">
            <a:extLst>
              <a:ext uri="{FF2B5EF4-FFF2-40B4-BE49-F238E27FC236}">
                <a16:creationId xmlns:a16="http://schemas.microsoft.com/office/drawing/2014/main"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174817443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1113858465"/>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497786402"/>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3909311157"/>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303692222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198535812"/>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(7,803); ICS 2020 (5,533); PCN bases range from 52 to 627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722328208"/>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id="{5DF7FC82-B551-427A-ACF4-210ED6B4230A}"/>
              </a:ext>
            </a:extLst>
          </p:cNvPr>
          <p:cNvGraphicFramePr/>
          <p:nvPr>
            <p:extLst>
              <p:ext uri="{D42A27DB-BD31-4B8C-83A1-F6EECF244321}">
                <p14:modId xmlns:p14="http://schemas.microsoft.com/office/powerpoint/2010/main" val="189922653"/>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id="{A30363F1-BCFF-4452-AD20-DED852719D57}"/>
              </a:ext>
            </a:extLst>
          </p:cNvPr>
          <p:cNvGraphicFramePr/>
          <p:nvPr>
            <p:extLst>
              <p:ext uri="{D42A27DB-BD31-4B8C-83A1-F6EECF244321}">
                <p14:modId xmlns:p14="http://schemas.microsoft.com/office/powerpoint/2010/main" val="3535868845"/>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id="{8DC56842-E226-469E-9E32-D396F8A442F0}"/>
              </a:ext>
            </a:extLst>
          </p:cNvPr>
          <p:cNvGraphicFramePr>
            <a:graphicFrameLocks noGrp="1"/>
          </p:cNvGraphicFramePr>
          <p:nvPr>
            <p:extLst>
              <p:ext uri="{D42A27DB-BD31-4B8C-83A1-F6EECF244321}">
                <p14:modId xmlns:p14="http://schemas.microsoft.com/office/powerpoint/2010/main" val="2407957186"/>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8" name="D_c129b3132817349f">
            <a:extLst>
              <a:ext uri="{FF2B5EF4-FFF2-40B4-BE49-F238E27FC236}">
                <a16:creationId xmlns:a16="http://schemas.microsoft.com/office/drawing/2014/main" id="{134002F3-910F-4508-84C2-365C5603CF91}"/>
              </a:ext>
            </a:extLst>
          </p:cNvPr>
          <p:cNvGraphicFramePr>
            <a:graphicFrameLocks/>
          </p:cNvGraphicFramePr>
          <p:nvPr>
            <p:extLst>
              <p:ext uri="{D42A27DB-BD31-4B8C-83A1-F6EECF244321}">
                <p14:modId xmlns:p14="http://schemas.microsoft.com/office/powerpoint/2010/main" val="3330047598"/>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3670322086"/>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id="{EB3C54E1-BA27-4134-B82A-76FBEDF26EF2}"/>
              </a:ext>
            </a:extLst>
          </p:cNvPr>
          <p:cNvGraphicFramePr/>
          <p:nvPr>
            <p:extLst>
              <p:ext uri="{D42A27DB-BD31-4B8C-83A1-F6EECF244321}">
                <p14:modId xmlns:p14="http://schemas.microsoft.com/office/powerpoint/2010/main" val="20542981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1456538058"/>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100106193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id="{EAE3A725-FC4D-4C9A-9C6E-217D88257591}"/>
              </a:ext>
            </a:extLst>
          </p:cNvPr>
          <p:cNvGraphicFramePr/>
          <p:nvPr>
            <p:extLst>
              <p:ext uri="{D42A27DB-BD31-4B8C-83A1-F6EECF244321}">
                <p14:modId xmlns:p14="http://schemas.microsoft.com/office/powerpoint/2010/main" val="138488744"/>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(50%)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3067153923"/>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226601393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3736950900"/>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(7,803); PCN bases range from 52 to 627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2" name="Rectangle 21">
            <a:extLst>
              <a:ext uri="{FF2B5EF4-FFF2-40B4-BE49-F238E27FC236}">
                <a16:creationId xmlns:a16="http://schemas.microsoft.com/office/drawing/2014/main"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368656717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37388690"/>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(12,693); PCN bases range from 92 to 1,089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64" name="Rectangle 63">
            <a:extLst>
              <a:ext uri="{FF2B5EF4-FFF2-40B4-BE49-F238E27FC236}">
                <a16:creationId xmlns:a16="http://schemas.microsoft.com/office/drawing/2014/main"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219821019"/>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id="{89F6E896-9913-4587-8C3F-5DF6AACB4D2D}"/>
              </a:ext>
            </a:extLst>
          </p:cNvPr>
          <p:cNvGraphicFramePr/>
          <p:nvPr>
            <p:extLst>
              <p:ext uri="{D42A27DB-BD31-4B8C-83A1-F6EECF244321}">
                <p14:modId xmlns:p14="http://schemas.microsoft.com/office/powerpoint/2010/main" val="232734147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id="{FC315000-7549-4634-B6A8-5ED512DCBBAC}"/>
              </a:ext>
            </a:extLst>
          </p:cNvPr>
          <p:cNvGraphicFramePr>
            <a:graphicFrameLocks/>
          </p:cNvGraphicFramePr>
          <p:nvPr>
            <p:extLst>
              <p:ext uri="{D42A27DB-BD31-4B8C-83A1-F6EECF244321}">
                <p14:modId xmlns:p14="http://schemas.microsoft.com/office/powerpoint/2010/main" val="842047711"/>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id="{2141BCA1-91A4-4FB2-A0AB-14A7B530D743}"/>
              </a:ext>
            </a:extLst>
          </p:cNvPr>
          <p:cNvGraphicFramePr>
            <a:graphicFrameLocks noGrp="1"/>
          </p:cNvGraphicFramePr>
          <p:nvPr>
            <p:extLst>
              <p:ext uri="{D42A27DB-BD31-4B8C-83A1-F6EECF244321}">
                <p14:modId xmlns:p14="http://schemas.microsoft.com/office/powerpoint/2010/main" val="463755808"/>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75" name="D_199d11d42d24474d">
            <a:extLst>
              <a:ext uri="{FF2B5EF4-FFF2-40B4-BE49-F238E27FC236}">
                <a16:creationId xmlns:a16="http://schemas.microsoft.com/office/drawing/2014/main" id="{E8211053-11E9-4838-B13B-747F5E5E5C70}"/>
              </a:ext>
            </a:extLst>
          </p:cNvPr>
          <p:cNvGraphicFramePr>
            <a:graphicFrameLocks noGrp="1"/>
          </p:cNvGraphicFramePr>
          <p:nvPr>
            <p:extLst>
              <p:ext uri="{D42A27DB-BD31-4B8C-83A1-F6EECF244321}">
                <p14:modId xmlns:p14="http://schemas.microsoft.com/office/powerpoint/2010/main" val="2139482664"/>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tx2"/>
                          </a:solidFill>
                          <a:latin typeface="Arial" panose="020B0604020202020204" pitchFamily="34" charset="0"/>
                        </a:rPr>
                        <a:t>38%</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76" name="D_144c480f75da5f4d">
            <a:extLst>
              <a:ext uri="{FF2B5EF4-FFF2-40B4-BE49-F238E27FC236}">
                <a16:creationId xmlns:a16="http://schemas.microsoft.com/office/drawing/2014/main" id="{02D39241-2E2E-4EFF-979B-4DDB9C3E70CA}"/>
              </a:ext>
            </a:extLst>
          </p:cNvPr>
          <p:cNvGraphicFramePr>
            <a:graphicFrameLocks noGrp="1"/>
          </p:cNvGraphicFramePr>
          <p:nvPr>
            <p:extLst>
              <p:ext uri="{D42A27DB-BD31-4B8C-83A1-F6EECF244321}">
                <p14:modId xmlns:p14="http://schemas.microsoft.com/office/powerpoint/2010/main" val="4084651518"/>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77" name="TextBox 76">
            <a:extLst>
              <a:ext uri="{FF2B5EF4-FFF2-40B4-BE49-F238E27FC236}">
                <a16:creationId xmlns:a16="http://schemas.microsoft.com/office/drawing/2014/main"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id="{B5E4D78D-6DFE-465F-9578-E2867DA97144}"/>
              </a:ext>
            </a:extLst>
          </p:cNvPr>
          <p:cNvGraphicFramePr>
            <a:graphicFrameLocks noGrp="1"/>
          </p:cNvGraphicFramePr>
          <p:nvPr>
            <p:extLst>
              <p:ext uri="{D42A27DB-BD31-4B8C-83A1-F6EECF244321}">
                <p14:modId xmlns:p14="http://schemas.microsoft.com/office/powerpoint/2010/main" val="3461898015"/>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1"/>
                          </a:solidFill>
                          <a:latin typeface="Arial" panose="020B0604020202020204" pitchFamily="34" charset="0"/>
                        </a:rPr>
                        <a:t>62%</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80" name="TextBox 79">
            <a:extLst>
              <a:ext uri="{FF2B5EF4-FFF2-40B4-BE49-F238E27FC236}">
                <a16:creationId xmlns:a16="http://schemas.microsoft.com/office/drawing/2014/main"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id="{4909D514-FA28-4869-A69B-58A8C7791787}"/>
              </a:ext>
            </a:extLst>
          </p:cNvPr>
          <p:cNvGraphicFramePr/>
          <p:nvPr>
            <p:extLst>
              <p:ext uri="{D42A27DB-BD31-4B8C-83A1-F6EECF244321}">
                <p14:modId xmlns:p14="http://schemas.microsoft.com/office/powerpoint/2010/main" val="752172977"/>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id="{B8FBBA5E-16DB-4F5C-B594-D0C299A70173}"/>
              </a:ext>
            </a:extLst>
          </p:cNvPr>
          <p:cNvGraphicFramePr/>
          <p:nvPr>
            <p:extLst>
              <p:ext uri="{D42A27DB-BD31-4B8C-83A1-F6EECF244321}">
                <p14:modId xmlns:p14="http://schemas.microsoft.com/office/powerpoint/2010/main" val="24169996"/>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id="{3E27805F-EC9C-434B-98E2-2779BA6DBE9D}"/>
              </a:ext>
            </a:extLst>
          </p:cNvPr>
          <p:cNvGraphicFramePr>
            <a:graphicFrameLocks noGrp="1"/>
          </p:cNvGraphicFramePr>
          <p:nvPr>
            <p:extLst>
              <p:ext uri="{D42A27DB-BD31-4B8C-83A1-F6EECF244321}">
                <p14:modId xmlns:p14="http://schemas.microsoft.com/office/powerpoint/2010/main" val="503283169"/>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92" name="TextBox 91">
            <a:extLst>
              <a:ext uri="{FF2B5EF4-FFF2-40B4-BE49-F238E27FC236}">
                <a16:creationId xmlns:a16="http://schemas.microsoft.com/office/drawing/2014/main"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1217016309"/>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83139120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897691787"/>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(12,693); PCN bases range from 92 to 1,089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8" name="Rectangle 17">
            <a:extLst>
              <a:ext uri="{FF2B5EF4-FFF2-40B4-BE49-F238E27FC236}">
                <a16:creationId xmlns:a16="http://schemas.microsoft.com/office/drawing/2014/main"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352205520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2055123093"/>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(15,180); PCN bases range from 99 to 1,265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47" name="Rectangle 46">
            <a:extLst>
              <a:ext uri="{FF2B5EF4-FFF2-40B4-BE49-F238E27FC236}">
                <a16:creationId xmlns:a16="http://schemas.microsoft.com/office/drawing/2014/main"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id="{FA9B2EEA-084C-4560-8FC1-E7DD59C99696}"/>
              </a:ext>
            </a:extLst>
          </p:cNvPr>
          <p:cNvGraphicFramePr/>
          <p:nvPr>
            <p:extLst>
              <p:ext uri="{D42A27DB-BD31-4B8C-83A1-F6EECF244321}">
                <p14:modId xmlns:p14="http://schemas.microsoft.com/office/powerpoint/2010/main" val="51490386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id="{D8FC60BA-7C89-41E0-8802-432C6A19E219}"/>
              </a:ext>
            </a:extLst>
          </p:cNvPr>
          <p:cNvGraphicFramePr>
            <a:graphicFrameLocks noGrp="1"/>
          </p:cNvGraphicFramePr>
          <p:nvPr>
            <p:extLst>
              <p:ext uri="{D42A27DB-BD31-4B8C-83A1-F6EECF244321}">
                <p14:modId xmlns:p14="http://schemas.microsoft.com/office/powerpoint/2010/main" val="1738575929"/>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val="20000"/>
                    </a:ext>
                  </a:extLst>
                </a:gridCol>
              </a:tblGrid>
              <a:tr h="337430">
                <a:tc>
                  <a:txBody>
                    <a:bodyPr/>
                    <a:lstStyle/>
                    <a:p>
                      <a:pPr algn="ctr"/>
                      <a:r>
                        <a:rPr lang="en-GB" sz="2800">
                          <a:solidFill>
                            <a:schemeClr val="accent1"/>
                          </a:solidFill>
                          <a:latin typeface="Arial" panose="020B0604020202020204" pitchFamily="34" charset="0"/>
                        </a:rPr>
                        <a:t>77%</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63" name="Rectangle 62">
            <a:extLst>
              <a:ext uri="{FF2B5EF4-FFF2-40B4-BE49-F238E27FC236}">
                <a16:creationId xmlns:a16="http://schemas.microsoft.com/office/drawing/2014/main"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id="{1530F1E3-1E77-45F0-B5D4-93BA427426B0}"/>
              </a:ext>
            </a:extLst>
          </p:cNvPr>
          <p:cNvGraphicFramePr/>
          <p:nvPr>
            <p:extLst>
              <p:ext uri="{D42A27DB-BD31-4B8C-83A1-F6EECF244321}">
                <p14:modId xmlns:p14="http://schemas.microsoft.com/office/powerpoint/2010/main" val="501843840"/>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id="{18F37FC8-51BF-49F3-AFBF-9444AF14C92B}"/>
              </a:ext>
            </a:extLst>
          </p:cNvPr>
          <p:cNvGraphicFramePr/>
          <p:nvPr>
            <p:extLst>
              <p:ext uri="{D42A27DB-BD31-4B8C-83A1-F6EECF244321}">
                <p14:modId xmlns:p14="http://schemas.microsoft.com/office/powerpoint/2010/main" val="2883458892"/>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id="{B108686E-D048-4C32-B9B8-178565FFED45}"/>
              </a:ext>
            </a:extLst>
          </p:cNvPr>
          <p:cNvGraphicFramePr>
            <a:graphicFrameLocks noGrp="1"/>
          </p:cNvGraphicFramePr>
          <p:nvPr>
            <p:extLst>
              <p:ext uri="{D42A27DB-BD31-4B8C-83A1-F6EECF244321}">
                <p14:modId xmlns:p14="http://schemas.microsoft.com/office/powerpoint/2010/main" val="2581403898"/>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43" name="D_68b5f2a57ff583f8" hidden="1">
            <a:extLst>
              <a:ext uri="{FF2B5EF4-FFF2-40B4-BE49-F238E27FC236}">
                <a16:creationId xmlns:a16="http://schemas.microsoft.com/office/drawing/2014/main" id="{4CA57579-EAAE-4532-99EF-D8CB185B138F}"/>
              </a:ext>
            </a:extLst>
          </p:cNvPr>
          <p:cNvGraphicFramePr/>
          <p:nvPr>
            <p:extLst>
              <p:ext uri="{D42A27DB-BD31-4B8C-83A1-F6EECF244321}">
                <p14:modId xmlns:p14="http://schemas.microsoft.com/office/powerpoint/2010/main" val="3415927602"/>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id="{C63F09C1-A6E1-4663-BFC1-A65D1D552B0F}"/>
              </a:ext>
            </a:extLst>
          </p:cNvPr>
          <p:cNvGraphicFramePr>
            <a:graphicFrameLocks noGrp="1"/>
          </p:cNvGraphicFramePr>
          <p:nvPr>
            <p:extLst>
              <p:ext uri="{D42A27DB-BD31-4B8C-83A1-F6EECF244321}">
                <p14:modId xmlns:p14="http://schemas.microsoft.com/office/powerpoint/2010/main" val="1469699170"/>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86" name="D_8353122e746889d6">
            <a:extLst>
              <a:ext uri="{FF2B5EF4-FFF2-40B4-BE49-F238E27FC236}">
                <a16:creationId xmlns:a16="http://schemas.microsoft.com/office/drawing/2014/main" id="{0053BB59-8BAB-4027-BEE1-8245D4F1334F}"/>
              </a:ext>
            </a:extLst>
          </p:cNvPr>
          <p:cNvGraphicFramePr>
            <a:graphicFrameLocks noGrp="1"/>
          </p:cNvGraphicFramePr>
          <p:nvPr>
            <p:extLst>
              <p:ext uri="{D42A27DB-BD31-4B8C-83A1-F6EECF244321}">
                <p14:modId xmlns:p14="http://schemas.microsoft.com/office/powerpoint/2010/main" val="2208402357"/>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2800" b="1">
                          <a:solidFill>
                            <a:schemeClr val="tx2"/>
                          </a:solidFill>
                          <a:latin typeface="Arial" panose="020B0604020202020204" pitchFamily="34" charset="0"/>
                        </a:rPr>
                        <a:t>20%</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87" name="D_ba9f9a88d8618bae">
            <a:extLst>
              <a:ext uri="{FF2B5EF4-FFF2-40B4-BE49-F238E27FC236}">
                <a16:creationId xmlns:a16="http://schemas.microsoft.com/office/drawing/2014/main" id="{1EA1A6B8-7020-4117-B2DA-AC83C64E10B6}"/>
              </a:ext>
            </a:extLst>
          </p:cNvPr>
          <p:cNvGraphicFramePr>
            <a:graphicFrameLocks noGrp="1"/>
          </p:cNvGraphicFramePr>
          <p:nvPr>
            <p:extLst>
              <p:ext uri="{D42A27DB-BD31-4B8C-83A1-F6EECF244321}">
                <p14:modId xmlns:p14="http://schemas.microsoft.com/office/powerpoint/2010/main" val="3128159714"/>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2800" b="1">
                          <a:solidFill>
                            <a:schemeClr val="tx2"/>
                          </a:solidFill>
                          <a:latin typeface="Arial" panose="020B0604020202020204" pitchFamily="34" charset="0"/>
                        </a:rPr>
                        <a:t>3%</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88" name="TextBox 87">
            <a:extLst>
              <a:ext uri="{FF2B5EF4-FFF2-40B4-BE49-F238E27FC236}">
                <a16:creationId xmlns:a16="http://schemas.microsoft.com/office/drawing/2014/main"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id="{2D46EFF9-7CF0-4604-85B5-FB38891A2639}"/>
              </a:ext>
            </a:extLst>
          </p:cNvPr>
          <p:cNvGraphicFramePr>
            <a:graphicFrameLocks noGrp="1"/>
          </p:cNvGraphicFramePr>
          <p:nvPr>
            <p:extLst>
              <p:ext uri="{D42A27DB-BD31-4B8C-83A1-F6EECF244321}">
                <p14:modId xmlns:p14="http://schemas.microsoft.com/office/powerpoint/2010/main" val="3586369132"/>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90" name="TextBox 89">
            <a:extLst>
              <a:ext uri="{FF2B5EF4-FFF2-40B4-BE49-F238E27FC236}">
                <a16:creationId xmlns:a16="http://schemas.microsoft.com/office/drawing/2014/main"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id="{831612A6-F7C6-4223-8BA2-877E09DB69B3}"/>
              </a:ext>
            </a:extLst>
          </p:cNvPr>
          <p:cNvGraphicFramePr>
            <a:graphicFrameLocks/>
          </p:cNvGraphicFramePr>
          <p:nvPr>
            <p:extLst>
              <p:ext uri="{D42A27DB-BD31-4B8C-83A1-F6EECF244321}">
                <p14:modId xmlns:p14="http://schemas.microsoft.com/office/powerpoint/2010/main" val="1525834461"/>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id="{5D9A3B5C-D038-4453-BB28-BEA9BE10BADD}"/>
              </a:ext>
            </a:extLst>
          </p:cNvPr>
          <p:cNvGraphicFramePr>
            <a:graphicFrameLocks noGrp="1"/>
          </p:cNvGraphicFramePr>
          <p:nvPr>
            <p:extLst>
              <p:ext uri="{D42A27DB-BD31-4B8C-83A1-F6EECF244321}">
                <p14:modId xmlns:p14="http://schemas.microsoft.com/office/powerpoint/2010/main" val="3959661692"/>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40" name="TextBox 1">
            <a:extLst>
              <a:ext uri="{FF2B5EF4-FFF2-40B4-BE49-F238E27FC236}">
                <a16:creationId xmlns:a16="http://schemas.microsoft.com/office/drawing/2014/main"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(10%)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4207856574"/>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257662913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1467491417"/>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(15,180); PCN bases range from 99 to 1,265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2" name="Rectangle 21">
            <a:extLst>
              <a:ext uri="{FF2B5EF4-FFF2-40B4-BE49-F238E27FC236}">
                <a16:creationId xmlns:a16="http://schemas.microsoft.com/office/drawing/2014/main"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272943985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(1,772)</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id="{E64D5F25-7C74-4983-A4F7-BBF9B7A0B467}"/>
              </a:ext>
            </a:extLst>
          </p:cNvPr>
          <p:cNvGraphicFramePr>
            <a:graphicFrameLocks/>
          </p:cNvGraphicFramePr>
          <p:nvPr>
            <p:extLst>
              <p:ext uri="{D42A27DB-BD31-4B8C-83A1-F6EECF244321}">
                <p14:modId xmlns:p14="http://schemas.microsoft.com/office/powerpoint/2010/main" val="1085584553"/>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2805798232"/>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1508835135"/>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2183621394"/>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572088379"/>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362033997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4218563012"/>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1048339878"/>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255844709"/>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3417102714"/>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888659065"/>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(16,730); ICS 2020 (14,628); PCN bases range from 119 to 1,446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2987516231"/>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63%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id="{7D24D653-72BD-4312-9943-891490F5F781}"/>
              </a:ext>
            </a:extLst>
          </p:cNvPr>
          <p:cNvGraphicFramePr/>
          <p:nvPr>
            <p:extLst>
              <p:ext uri="{D42A27DB-BD31-4B8C-83A1-F6EECF244321}">
                <p14:modId xmlns:p14="http://schemas.microsoft.com/office/powerpoint/2010/main" val="29265830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22540640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566086949"/>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id="{92DE1580-DB4D-4962-921A-2F8B99575852}"/>
              </a:ext>
            </a:extLst>
          </p:cNvPr>
          <p:cNvGraphicFramePr/>
          <p:nvPr>
            <p:extLst>
              <p:ext uri="{D42A27DB-BD31-4B8C-83A1-F6EECF244321}">
                <p14:modId xmlns:p14="http://schemas.microsoft.com/office/powerpoint/2010/main" val="825212021"/>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489909039"/>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(16,730); PCN bases range from 119 to 1,446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17dccc4bd35a270"/>
          <p:cNvGraphicFramePr/>
          <p:nvPr>
            <p:extLst>
              <p:ext uri="{D42A27DB-BD31-4B8C-83A1-F6EECF244321}">
                <p14:modId xmlns:p14="http://schemas.microsoft.com/office/powerpoint/2010/main" val="2825124721"/>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33746403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1940677632"/>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3355550554"/>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372032244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126365406"/>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(16,680); PCN bases range from 114 to 1,451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Rectangle 16">
            <a:extLst>
              <a:ext uri="{FF2B5EF4-FFF2-40B4-BE49-F238E27FC236}">
                <a16:creationId xmlns:a16="http://schemas.microsoft.com/office/drawing/2014/main"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155478353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372871976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835713512"/>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341938677"/>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(16,015); PCN bases range from 108 to 1,400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47" name="Rectangle 46">
            <a:extLst>
              <a:ext uri="{FF2B5EF4-FFF2-40B4-BE49-F238E27FC236}">
                <a16:creationId xmlns:a16="http://schemas.microsoft.com/office/drawing/2014/main"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id="{FA9B2EEA-084C-4560-8FC1-E7DD59C99696}"/>
              </a:ext>
            </a:extLst>
          </p:cNvPr>
          <p:cNvGraphicFramePr/>
          <p:nvPr>
            <p:extLst>
              <p:ext uri="{D42A27DB-BD31-4B8C-83A1-F6EECF244321}">
                <p14:modId xmlns:p14="http://schemas.microsoft.com/office/powerpoint/2010/main" val="343032275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id="{FFDB5213-2938-48A7-8BF1-6DE4369BB812}"/>
              </a:ext>
            </a:extLst>
          </p:cNvPr>
          <p:cNvGraphicFramePr/>
          <p:nvPr>
            <p:extLst>
              <p:ext uri="{D42A27DB-BD31-4B8C-83A1-F6EECF244321}">
                <p14:modId xmlns:p14="http://schemas.microsoft.com/office/powerpoint/2010/main" val="3779618997"/>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id="{DE2E081C-4162-4853-BAE2-5C2CCFF9EF3C}"/>
              </a:ext>
            </a:extLst>
          </p:cNvPr>
          <p:cNvGraphicFramePr/>
          <p:nvPr>
            <p:extLst>
              <p:ext uri="{D42A27DB-BD31-4B8C-83A1-F6EECF244321}">
                <p14:modId xmlns:p14="http://schemas.microsoft.com/office/powerpoint/2010/main" val="3470968248"/>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id="{0A6139CC-04DA-419D-BD96-24402A98A225}"/>
              </a:ext>
            </a:extLst>
          </p:cNvPr>
          <p:cNvGraphicFramePr>
            <a:graphicFrameLocks noGrp="1"/>
          </p:cNvGraphicFramePr>
          <p:nvPr>
            <p:extLst>
              <p:ext uri="{D42A27DB-BD31-4B8C-83A1-F6EECF244321}">
                <p14:modId xmlns:p14="http://schemas.microsoft.com/office/powerpoint/2010/main" val="1987792607"/>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cxnSp>
        <p:nvCxnSpPr>
          <p:cNvPr id="83" name="Straight Connector 82">
            <a:extLst>
              <a:ext uri="{FF2B5EF4-FFF2-40B4-BE49-F238E27FC236}">
                <a16:creationId xmlns:a16="http://schemas.microsoft.com/office/drawing/2014/main"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id="{0E678451-731C-41E3-ADC1-9EC2E9DA8EAC}"/>
              </a:ext>
            </a:extLst>
          </p:cNvPr>
          <p:cNvGraphicFramePr>
            <a:graphicFrameLocks noGrp="1"/>
          </p:cNvGraphicFramePr>
          <p:nvPr>
            <p:extLst>
              <p:ext uri="{D42A27DB-BD31-4B8C-83A1-F6EECF244321}">
                <p14:modId xmlns:p14="http://schemas.microsoft.com/office/powerpoint/2010/main" val="782235377"/>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0" name="D_a3e4bbb241567847">
            <a:extLst>
              <a:ext uri="{FF2B5EF4-FFF2-40B4-BE49-F238E27FC236}">
                <a16:creationId xmlns:a16="http://schemas.microsoft.com/office/drawing/2014/main" id="{2C763365-14BB-439B-9733-F30BCC81DA96}"/>
              </a:ext>
            </a:extLst>
          </p:cNvPr>
          <p:cNvGraphicFramePr>
            <a:graphicFrameLocks noGrp="1"/>
          </p:cNvGraphicFramePr>
          <p:nvPr>
            <p:extLst>
              <p:ext uri="{D42A27DB-BD31-4B8C-83A1-F6EECF244321}">
                <p14:modId xmlns:p14="http://schemas.microsoft.com/office/powerpoint/2010/main" val="276379156"/>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tx2"/>
                          </a:solidFill>
                          <a:latin typeface="Arial" panose="020B0604020202020204" pitchFamily="34" charset="0"/>
                        </a:rPr>
                        <a:t>11%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1" name="D_73aefe1cc3b71847">
            <a:extLst>
              <a:ext uri="{FF2B5EF4-FFF2-40B4-BE49-F238E27FC236}">
                <a16:creationId xmlns:a16="http://schemas.microsoft.com/office/drawing/2014/main" id="{BDE7D0A4-8269-44A3-9B44-DA385469F31D}"/>
              </a:ext>
            </a:extLst>
          </p:cNvPr>
          <p:cNvGraphicFramePr>
            <a:graphicFrameLocks noGrp="1"/>
          </p:cNvGraphicFramePr>
          <p:nvPr>
            <p:extLst>
              <p:ext uri="{D42A27DB-BD31-4B8C-83A1-F6EECF244321}">
                <p14:modId xmlns:p14="http://schemas.microsoft.com/office/powerpoint/2010/main" val="1801783391"/>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92" name="TextBox 91">
            <a:extLst>
              <a:ext uri="{FF2B5EF4-FFF2-40B4-BE49-F238E27FC236}">
                <a16:creationId xmlns:a16="http://schemas.microsoft.com/office/drawing/2014/main"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id="{FBE482DB-AC88-409C-989F-631D2EA40C77}"/>
              </a:ext>
            </a:extLst>
          </p:cNvPr>
          <p:cNvGraphicFramePr>
            <a:graphicFrameLocks noGrp="1"/>
          </p:cNvGraphicFramePr>
          <p:nvPr>
            <p:extLst>
              <p:ext uri="{D42A27DB-BD31-4B8C-83A1-F6EECF244321}">
                <p14:modId xmlns:p14="http://schemas.microsoft.com/office/powerpoint/2010/main" val="1593906240"/>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rgbClr val="003E74"/>
                          </a:solidFill>
                          <a:latin typeface="Arial" panose="020B0604020202020204" pitchFamily="34" charset="0"/>
                        </a:rPr>
                        <a:t>89%</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95" name="TextBox 94">
            <a:extLst>
              <a:ext uri="{FF2B5EF4-FFF2-40B4-BE49-F238E27FC236}">
                <a16:creationId xmlns:a16="http://schemas.microsoft.com/office/drawing/2014/main"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id="{5680F877-1B9B-4F1C-B747-3461500FD298}"/>
              </a:ext>
            </a:extLst>
          </p:cNvPr>
          <p:cNvGraphicFramePr>
            <a:graphicFrameLocks/>
          </p:cNvGraphicFramePr>
          <p:nvPr>
            <p:extLst>
              <p:ext uri="{D42A27DB-BD31-4B8C-83A1-F6EECF244321}">
                <p14:modId xmlns:p14="http://schemas.microsoft.com/office/powerpoint/2010/main" val="594979238"/>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359582005"/>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120038477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2264939656"/>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(16,015); PCN bases range from 108 to 1,400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2" name="Rectangle 21">
            <a:extLst>
              <a:ext uri="{FF2B5EF4-FFF2-40B4-BE49-F238E27FC236}">
                <a16:creationId xmlns:a16="http://schemas.microsoft.com/office/drawing/2014/main"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(16,713; 16,248; 16,453)</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96850976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id="{F56F5EAF-486B-43F2-A89E-A00F0CC463D2}"/>
              </a:ext>
            </a:extLst>
          </p:cNvPr>
          <p:cNvGraphicFramePr/>
          <p:nvPr>
            <p:extLst>
              <p:ext uri="{D42A27DB-BD31-4B8C-83A1-F6EECF244321}">
                <p14:modId xmlns:p14="http://schemas.microsoft.com/office/powerpoint/2010/main" val="1530502226"/>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637496932"/>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val="20000"/>
                    </a:ext>
                  </a:extLst>
                </a:gridCol>
                <a:gridCol w="2448272">
                  <a:extLst>
                    <a:ext uri="{9D8B030D-6E8A-4147-A177-3AD203B41FA5}">
                      <a16:colId xmlns:a16="http://schemas.microsoft.com/office/drawing/2014/main" val="20001"/>
                    </a:ext>
                  </a:extLst>
                </a:gridCol>
                <a:gridCol w="2681188">
                  <a:extLst>
                    <a:ext uri="{9D8B030D-6E8A-4147-A177-3AD203B41FA5}">
                      <a16:colId xmlns:a16="http://schemas.microsoft.com/office/drawing/2014/main"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1440392891"/>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val="20000"/>
                    </a:ext>
                  </a:extLst>
                </a:gridCol>
                <a:gridCol w="2448272">
                  <a:extLst>
                    <a:ext uri="{9D8B030D-6E8A-4147-A177-3AD203B41FA5}">
                      <a16:colId xmlns:a16="http://schemas.microsoft.com/office/drawing/2014/main" val="20001"/>
                    </a:ext>
                  </a:extLst>
                </a:gridCol>
                <a:gridCol w="2681188">
                  <a:extLst>
                    <a:ext uri="{9D8B030D-6E8A-4147-A177-3AD203B41FA5}">
                      <a16:colId xmlns:a16="http://schemas.microsoft.com/office/drawing/2014/main" val="20002"/>
                    </a:ext>
                  </a:extLst>
                </a:gridCol>
              </a:tblGrid>
              <a:tr h="363973">
                <a:tc>
                  <a:txBody>
                    <a:bodyPr/>
                    <a:lstStyle/>
                    <a:p>
                      <a:pPr algn="ctr"/>
                      <a:r>
                        <a:rPr lang="en-GB"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(14,695; 16,291; 16,320)</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211772934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id="{F56F5EAF-486B-43F2-A89E-A00F0CC463D2}"/>
              </a:ext>
            </a:extLst>
          </p:cNvPr>
          <p:cNvGraphicFramePr/>
          <p:nvPr>
            <p:extLst>
              <p:ext uri="{D42A27DB-BD31-4B8C-83A1-F6EECF244321}">
                <p14:modId xmlns:p14="http://schemas.microsoft.com/office/powerpoint/2010/main" val="3244652314"/>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2592804244"/>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val="20000"/>
                    </a:ext>
                  </a:extLst>
                </a:gridCol>
                <a:gridCol w="2448272">
                  <a:extLst>
                    <a:ext uri="{9D8B030D-6E8A-4147-A177-3AD203B41FA5}">
                      <a16:colId xmlns:a16="http://schemas.microsoft.com/office/drawing/2014/main" val="20001"/>
                    </a:ext>
                  </a:extLst>
                </a:gridCol>
                <a:gridCol w="2681188">
                  <a:extLst>
                    <a:ext uri="{9D8B030D-6E8A-4147-A177-3AD203B41FA5}">
                      <a16:colId xmlns:a16="http://schemas.microsoft.com/office/drawing/2014/main"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3235849691"/>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val="20000"/>
                    </a:ext>
                  </a:extLst>
                </a:gridCol>
                <a:gridCol w="2448272">
                  <a:extLst>
                    <a:ext uri="{9D8B030D-6E8A-4147-A177-3AD203B41FA5}">
                      <a16:colId xmlns:a16="http://schemas.microsoft.com/office/drawing/2014/main" val="20001"/>
                    </a:ext>
                  </a:extLst>
                </a:gridCol>
                <a:gridCol w="2681188">
                  <a:extLst>
                    <a:ext uri="{9D8B030D-6E8A-4147-A177-3AD203B41FA5}">
                      <a16:colId xmlns:a16="http://schemas.microsoft.com/office/drawing/2014/main" val="20002"/>
                    </a:ext>
                  </a:extLst>
                </a:gridCol>
              </a:tblGrid>
              <a:tr h="363973">
                <a:tc>
                  <a:txBody>
                    <a:bodyPr/>
                    <a:lstStyle/>
                    <a:p>
                      <a:pPr algn="ctr"/>
                      <a:r>
                        <a:rPr lang="en-GB" sz="1200" b="0">
                          <a:solidFill>
                            <a:schemeClr val="bg1"/>
                          </a:solidFill>
                          <a:latin typeface="Arial" panose="020B0604020202020204" pitchFamily="34" charset="0"/>
                        </a:rPr>
                        <a:t>10%</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8%</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 name="TextBox 1">
            <a:extLst>
              <a:ext uri="{FF2B5EF4-FFF2-40B4-BE49-F238E27FC236}">
                <a16:creationId xmlns:a16="http://schemas.microsoft.com/office/drawing/2014/main"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id="{40EDB6FA-2721-43E2-BF7F-90FEE8821599}"/>
              </a:ext>
            </a:extLst>
          </p:cNvPr>
          <p:cNvGraphicFramePr>
            <a:graphicFrameLocks/>
          </p:cNvGraphicFramePr>
          <p:nvPr>
            <p:extLst>
              <p:ext uri="{D42A27DB-BD31-4B8C-83A1-F6EECF244321}">
                <p14:modId xmlns:p14="http://schemas.microsoft.com/office/powerpoint/2010/main" val="2568879610"/>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2183024415"/>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26474233"/>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4129474312"/>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408978950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3578696043"/>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(8,210); ICS 2020 (6,747); PCN bases range from 43 to 712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3615894687"/>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747753446"/>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id="{5A2993AB-5A19-47EE-8599-D6F86E613F43}"/>
              </a:ext>
            </a:extLst>
          </p:cNvPr>
          <p:cNvGraphicFramePr/>
          <p:nvPr>
            <p:extLst>
              <p:ext uri="{D42A27DB-BD31-4B8C-83A1-F6EECF244321}">
                <p14:modId xmlns:p14="http://schemas.microsoft.com/office/powerpoint/2010/main" val="7558203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081956709"/>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3009143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id="{92DE1580-DB4D-4962-921A-2F8B99575852}"/>
              </a:ext>
            </a:extLst>
          </p:cNvPr>
          <p:cNvGraphicFramePr/>
          <p:nvPr>
            <p:extLst>
              <p:ext uri="{D42A27DB-BD31-4B8C-83A1-F6EECF244321}">
                <p14:modId xmlns:p14="http://schemas.microsoft.com/office/powerpoint/2010/main" val="1325050181"/>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id="{7F7542FF-B152-4E54-B059-A30ADEEED643}"/>
              </a:ext>
            </a:extLst>
          </p:cNvPr>
          <p:cNvGraphicFramePr/>
          <p:nvPr>
            <p:extLst>
              <p:ext uri="{D42A27DB-BD31-4B8C-83A1-F6EECF244321}">
                <p14:modId xmlns:p14="http://schemas.microsoft.com/office/powerpoint/2010/main" val="1119526248"/>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id="{73557706-CCA8-4D89-9023-A7D8DEDF6E4A}"/>
              </a:ext>
            </a:extLst>
          </p:cNvPr>
          <p:cNvGraphicFramePr/>
          <p:nvPr>
            <p:extLst>
              <p:ext uri="{D42A27DB-BD31-4B8C-83A1-F6EECF244321}">
                <p14:modId xmlns:p14="http://schemas.microsoft.com/office/powerpoint/2010/main" val="2446662578"/>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id="{8D2C9474-AAC3-4AC1-B163-CAB2C0E8BFCB}"/>
              </a:ext>
            </a:extLst>
          </p:cNvPr>
          <p:cNvGraphicFramePr>
            <a:graphicFrameLocks noGrp="1"/>
          </p:cNvGraphicFramePr>
          <p:nvPr>
            <p:extLst>
              <p:ext uri="{D42A27DB-BD31-4B8C-83A1-F6EECF244321}">
                <p14:modId xmlns:p14="http://schemas.microsoft.com/office/powerpoint/2010/main" val="582659107"/>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id="{4AEA36EB-63E9-40F7-B025-DDBAE677AFD0}"/>
              </a:ext>
            </a:extLst>
          </p:cNvPr>
          <p:cNvGraphicFramePr>
            <a:graphicFrameLocks/>
          </p:cNvGraphicFramePr>
          <p:nvPr>
            <p:extLst>
              <p:ext uri="{D42A27DB-BD31-4B8C-83A1-F6EECF244321}">
                <p14:modId xmlns:p14="http://schemas.microsoft.com/office/powerpoint/2010/main" val="2899199569"/>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3735329184"/>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1006410933"/>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742417665"/>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421084853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898613472"/>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(6,892); ICS 2020 (6,183); PCN bases range from 42 to 671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3477205132"/>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id="{3FF89623-6F95-457A-B35F-5875194CBD9C}"/>
              </a:ext>
            </a:extLst>
          </p:cNvPr>
          <p:cNvGraphicFramePr/>
          <p:nvPr>
            <p:extLst>
              <p:ext uri="{D42A27DB-BD31-4B8C-83A1-F6EECF244321}">
                <p14:modId xmlns:p14="http://schemas.microsoft.com/office/powerpoint/2010/main" val="2520591719"/>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id="{18028F7A-6B8D-44E0-A0C3-B0A806211E2A}"/>
              </a:ext>
            </a:extLst>
          </p:cNvPr>
          <p:cNvGraphicFramePr/>
          <p:nvPr>
            <p:extLst>
              <p:ext uri="{D42A27DB-BD31-4B8C-83A1-F6EECF244321}">
                <p14:modId xmlns:p14="http://schemas.microsoft.com/office/powerpoint/2010/main" val="1618185180"/>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id="{BC685492-2417-40EF-B6D9-F0E590A5C515}"/>
              </a:ext>
            </a:extLst>
          </p:cNvPr>
          <p:cNvGraphicFramePr>
            <a:graphicFrameLocks noGrp="1"/>
          </p:cNvGraphicFramePr>
          <p:nvPr>
            <p:extLst>
              <p:ext uri="{D42A27DB-BD31-4B8C-83A1-F6EECF244321}">
                <p14:modId xmlns:p14="http://schemas.microsoft.com/office/powerpoint/2010/main" val="373267328"/>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2960145438"/>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id="{D5FB2BAB-0703-4F1F-88A4-47516F5ACC6D}"/>
              </a:ext>
            </a:extLst>
          </p:cNvPr>
          <p:cNvGraphicFramePr/>
          <p:nvPr>
            <p:extLst>
              <p:ext uri="{D42A27DB-BD31-4B8C-83A1-F6EECF244321}">
                <p14:modId xmlns:p14="http://schemas.microsoft.com/office/powerpoint/2010/main" val="383749662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222015153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361212103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id="{237784D6-00CD-4DFC-BB01-2123900E03C2}"/>
              </a:ext>
            </a:extLst>
          </p:cNvPr>
          <p:cNvGraphicFramePr/>
          <p:nvPr>
            <p:extLst>
              <p:ext uri="{D42A27DB-BD31-4B8C-83A1-F6EECF244321}">
                <p14:modId xmlns:p14="http://schemas.microsoft.com/office/powerpoint/2010/main" val="1666963"/>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2196039627"/>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194756735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3139940792"/>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(6,892); PCN bases range from 42 to 671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8" name="Rectangle 17">
            <a:extLst>
              <a:ext uri="{FF2B5EF4-FFF2-40B4-BE49-F238E27FC236}">
                <a16:creationId xmlns:a16="http://schemas.microsoft.com/office/drawing/2014/main"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id="{1ECB861F-E841-4A03-8362-445659F0404B}"/>
              </a:ext>
            </a:extLst>
          </p:cNvPr>
          <p:cNvGraphicFramePr>
            <a:graphicFrameLocks/>
          </p:cNvGraphicFramePr>
          <p:nvPr>
            <p:extLst>
              <p:ext uri="{D42A27DB-BD31-4B8C-83A1-F6EECF244321}">
                <p14:modId xmlns:p14="http://schemas.microsoft.com/office/powerpoint/2010/main" val="376626598"/>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3345650011"/>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3513541873"/>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4103177639"/>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340557684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1087653550"/>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(16,186); ICS 2020 (14,536); PCN bases range from 89 to 1,382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1194448417"/>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62%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id="{5C7883C2-827C-4E1A-B264-E6604AE9D7B2}"/>
              </a:ext>
            </a:extLst>
          </p:cNvPr>
          <p:cNvGraphicFramePr/>
          <p:nvPr>
            <p:extLst>
              <p:ext uri="{D42A27DB-BD31-4B8C-83A1-F6EECF244321}">
                <p14:modId xmlns:p14="http://schemas.microsoft.com/office/powerpoint/2010/main" val="1108301158"/>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id="{1A03F2BB-199D-4608-A57A-3CDAC05487F2}"/>
              </a:ext>
            </a:extLst>
          </p:cNvPr>
          <p:cNvGraphicFramePr/>
          <p:nvPr>
            <p:extLst>
              <p:ext uri="{D42A27DB-BD31-4B8C-83A1-F6EECF244321}">
                <p14:modId xmlns:p14="http://schemas.microsoft.com/office/powerpoint/2010/main" val="2600606922"/>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id="{6D1BA441-8DE0-4E9E-96AC-1661A16F248B}"/>
              </a:ext>
            </a:extLst>
          </p:cNvPr>
          <p:cNvGraphicFramePr>
            <a:graphicFrameLocks noGrp="1"/>
          </p:cNvGraphicFramePr>
          <p:nvPr>
            <p:extLst>
              <p:ext uri="{D42A27DB-BD31-4B8C-83A1-F6EECF244321}">
                <p14:modId xmlns:p14="http://schemas.microsoft.com/office/powerpoint/2010/main" val="3793488712"/>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1537279212"/>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id="{79209C0A-AE7D-4082-A904-A1697ADBE414}"/>
              </a:ext>
            </a:extLst>
          </p:cNvPr>
          <p:cNvGraphicFramePr/>
          <p:nvPr>
            <p:extLst>
              <p:ext uri="{D42A27DB-BD31-4B8C-83A1-F6EECF244321}">
                <p14:modId xmlns:p14="http://schemas.microsoft.com/office/powerpoint/2010/main" val="20584791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366745052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303118880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id="{92DE1580-DB4D-4962-921A-2F8B99575852}"/>
              </a:ext>
            </a:extLst>
          </p:cNvPr>
          <p:cNvGraphicFramePr/>
          <p:nvPr>
            <p:extLst>
              <p:ext uri="{D42A27DB-BD31-4B8C-83A1-F6EECF244321}">
                <p14:modId xmlns:p14="http://schemas.microsoft.com/office/powerpoint/2010/main" val="1602004978"/>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(7%)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3467866851"/>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(16,186); 
PCN bases range from 89 to 1,382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0a5c4a60ce75c6e"/>
          <p:cNvGraphicFramePr/>
          <p:nvPr>
            <p:extLst>
              <p:ext uri="{D42A27DB-BD31-4B8C-83A1-F6EECF244321}">
                <p14:modId xmlns:p14="http://schemas.microsoft.com/office/powerpoint/2010/main" val="2117277308"/>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282728079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(3,827)</a:t>
            </a:r>
            <a:endParaRPr lang="en-GB" dirty="0"/>
          </a:p>
        </p:txBody>
      </p:sp>
      <p:sp>
        <p:nvSpPr>
          <p:cNvPr id="7" name="Rectangle 6">
            <a:extLst>
              <a:ext uri="{FF2B5EF4-FFF2-40B4-BE49-F238E27FC236}">
                <a16:creationId xmlns:a16="http://schemas.microsoft.com/office/drawing/2014/main"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id="{6BCAA466-5590-4C0D-9E30-3A03AA690100}"/>
              </a:ext>
            </a:extLst>
          </p:cNvPr>
          <p:cNvGraphicFramePr>
            <a:graphicFrameLocks/>
          </p:cNvGraphicFramePr>
          <p:nvPr>
            <p:extLst>
              <p:ext uri="{D42A27DB-BD31-4B8C-83A1-F6EECF244321}">
                <p14:modId xmlns:p14="http://schemas.microsoft.com/office/powerpoint/2010/main" val="3717826500"/>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273812458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id="{F9527DCE-87D4-4EE7-B133-40247370670D}"/>
              </a:ext>
            </a:extLst>
          </p:cNvPr>
          <p:cNvGraphicFramePr>
            <a:graphicFrameLocks/>
          </p:cNvGraphicFramePr>
          <p:nvPr>
            <p:extLst>
              <p:ext uri="{D42A27DB-BD31-4B8C-83A1-F6EECF244321}">
                <p14:modId xmlns:p14="http://schemas.microsoft.com/office/powerpoint/2010/main" val="1237745337"/>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id="{A9AEC062-CA0F-4B82-B990-7404C13F5963}"/>
              </a:ext>
            </a:extLst>
          </p:cNvPr>
          <p:cNvGraphicFramePr>
            <a:graphicFrameLocks noGrp="1"/>
          </p:cNvGraphicFramePr>
          <p:nvPr>
            <p:extLst>
              <p:ext uri="{D42A27DB-BD31-4B8C-83A1-F6EECF244321}">
                <p14:modId xmlns:p14="http://schemas.microsoft.com/office/powerpoint/2010/main" val="1001312017"/>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8" name="D_d7b7e55407a48fd1">
            <a:extLst>
              <a:ext uri="{FF2B5EF4-FFF2-40B4-BE49-F238E27FC236}">
                <a16:creationId xmlns:a16="http://schemas.microsoft.com/office/drawing/2014/main" id="{16C84D7F-A164-4460-BBCE-364451711B92}"/>
              </a:ext>
            </a:extLst>
          </p:cNvPr>
          <p:cNvGraphicFramePr>
            <a:graphicFrameLocks noGrp="1"/>
          </p:cNvGraphicFramePr>
          <p:nvPr>
            <p:extLst>
              <p:ext uri="{D42A27DB-BD31-4B8C-83A1-F6EECF244321}">
                <p14:modId xmlns:p14="http://schemas.microsoft.com/office/powerpoint/2010/main" val="3588808258"/>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9" name="D_d45a6495887ba0fc">
            <a:extLst>
              <a:ext uri="{FF2B5EF4-FFF2-40B4-BE49-F238E27FC236}">
                <a16:creationId xmlns:a16="http://schemas.microsoft.com/office/drawing/2014/main" id="{2CA9F03A-6C1F-4203-A6A8-A64DA535D121}"/>
              </a:ext>
            </a:extLst>
          </p:cNvPr>
          <p:cNvGraphicFramePr>
            <a:graphicFrameLocks noGrp="1"/>
          </p:cNvGraphicFramePr>
          <p:nvPr>
            <p:extLst>
              <p:ext uri="{D42A27DB-BD31-4B8C-83A1-F6EECF244321}">
                <p14:modId xmlns:p14="http://schemas.microsoft.com/office/powerpoint/2010/main" val="2604221483"/>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40" name="TextBox 39">
            <a:extLst>
              <a:ext uri="{FF2B5EF4-FFF2-40B4-BE49-F238E27FC236}">
                <a16:creationId xmlns:a16="http://schemas.microsoft.com/office/drawing/2014/main"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id="{D5A8BC58-8576-4EDC-994F-1E9B7CC67BBC}"/>
              </a:ext>
            </a:extLst>
          </p:cNvPr>
          <p:cNvGraphicFramePr>
            <a:graphicFrameLocks noGrp="1"/>
          </p:cNvGraphicFramePr>
          <p:nvPr>
            <p:extLst>
              <p:ext uri="{D42A27DB-BD31-4B8C-83A1-F6EECF244321}">
                <p14:modId xmlns:p14="http://schemas.microsoft.com/office/powerpoint/2010/main" val="2207282412"/>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(3,389); ICS 2020 (3,168)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2" name="D_3c6e922016313377" hidden="1">
            <a:extLst>
              <a:ext uri="{FF2B5EF4-FFF2-40B4-BE49-F238E27FC236}">
                <a16:creationId xmlns:a16="http://schemas.microsoft.com/office/drawing/2014/main" id="{BE10D8BB-477A-4B55-B08D-F46D582ADFCE}"/>
              </a:ext>
            </a:extLst>
          </p:cNvPr>
          <p:cNvGraphicFramePr/>
          <p:nvPr>
            <p:extLst>
              <p:ext uri="{D42A27DB-BD31-4B8C-83A1-F6EECF244321}">
                <p14:modId xmlns:p14="http://schemas.microsoft.com/office/powerpoint/2010/main" val="71080934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id="{96E0D654-AB74-4B81-99B3-AD75C0853961}"/>
              </a:ext>
            </a:extLst>
          </p:cNvPr>
          <p:cNvGraphicFramePr>
            <a:graphicFrameLocks noGrp="1"/>
          </p:cNvGraphicFramePr>
          <p:nvPr>
            <p:extLst>
              <p:ext uri="{D42A27DB-BD31-4B8C-83A1-F6EECF244321}">
                <p14:modId xmlns:p14="http://schemas.microsoft.com/office/powerpoint/2010/main" val="3530215233"/>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val="20000"/>
                    </a:ext>
                  </a:extLst>
                </a:gridCol>
              </a:tblGrid>
              <a:tr h="504056">
                <a:tc>
                  <a:txBody>
                    <a:bodyPr/>
                    <a:lstStyle/>
                    <a:p>
                      <a:pPr algn="ctr"/>
                      <a:r>
                        <a:rPr lang="en-GB" sz="3200">
                          <a:solidFill>
                            <a:schemeClr val="accent6"/>
                          </a:solidFill>
                          <a:latin typeface="Arial" panose="020B0604020202020204" pitchFamily="34" charset="0"/>
                        </a:rPr>
                        <a:t>64%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4" name="TextBox 53">
            <a:extLst>
              <a:ext uri="{FF2B5EF4-FFF2-40B4-BE49-F238E27FC236}">
                <a16:creationId xmlns:a16="http://schemas.microsoft.com/office/drawing/2014/main"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id="{4C03FE96-2CBF-4C82-B26C-118C0E994193}"/>
              </a:ext>
            </a:extLst>
          </p:cNvPr>
          <p:cNvGraphicFramePr>
            <a:graphicFrameLocks noGrp="1"/>
          </p:cNvGraphicFramePr>
          <p:nvPr>
            <p:extLst>
              <p:ext uri="{D42A27DB-BD31-4B8C-83A1-F6EECF244321}">
                <p14:modId xmlns:p14="http://schemas.microsoft.com/office/powerpoint/2010/main" val="1165757181"/>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60" name="D_3b251f3c426c31a3" hidden="1">
            <a:extLst>
              <a:ext uri="{FF2B5EF4-FFF2-40B4-BE49-F238E27FC236}">
                <a16:creationId xmlns:a16="http://schemas.microsoft.com/office/drawing/2014/main" id="{8CEF85AA-A808-45D0-BF54-6DAEA5480160}"/>
              </a:ext>
            </a:extLst>
          </p:cNvPr>
          <p:cNvGraphicFramePr/>
          <p:nvPr>
            <p:extLst>
              <p:ext uri="{D42A27DB-BD31-4B8C-83A1-F6EECF244321}">
                <p14:modId xmlns:p14="http://schemas.microsoft.com/office/powerpoint/2010/main" val="2220227459"/>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id="{14E440A5-F3BE-4475-A2E3-F69D1AA6E71F}"/>
              </a:ext>
            </a:extLst>
          </p:cNvPr>
          <p:cNvGraphicFramePr/>
          <p:nvPr>
            <p:extLst>
              <p:ext uri="{D42A27DB-BD31-4B8C-83A1-F6EECF244321}">
                <p14:modId xmlns:p14="http://schemas.microsoft.com/office/powerpoint/2010/main" val="2512595352"/>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397898916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id="{C5E6E9E5-A757-400E-9915-6D7418B3064D}"/>
              </a:ext>
            </a:extLst>
          </p:cNvPr>
          <p:cNvGraphicFramePr>
            <a:graphicFrameLocks/>
          </p:cNvGraphicFramePr>
          <p:nvPr>
            <p:extLst>
              <p:ext uri="{D42A27DB-BD31-4B8C-83A1-F6EECF244321}">
                <p14:modId xmlns:p14="http://schemas.microsoft.com/office/powerpoint/2010/main" val="2410564573"/>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id="{625AA9E0-9EEF-4408-9CA0-B6A2DAF372AF}"/>
              </a:ext>
            </a:extLst>
          </p:cNvPr>
          <p:cNvGraphicFramePr>
            <a:graphicFrameLocks noGrp="1"/>
          </p:cNvGraphicFramePr>
          <p:nvPr>
            <p:extLst>
              <p:ext uri="{D42A27DB-BD31-4B8C-83A1-F6EECF244321}">
                <p14:modId xmlns:p14="http://schemas.microsoft.com/office/powerpoint/2010/main" val="3897275287"/>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6" name="D_fb208f27f055a6ca">
            <a:extLst>
              <a:ext uri="{FF2B5EF4-FFF2-40B4-BE49-F238E27FC236}">
                <a16:creationId xmlns:a16="http://schemas.microsoft.com/office/drawing/2014/main" id="{C27CF594-08DA-489A-AAF0-6CCD12A9DDA5}"/>
              </a:ext>
            </a:extLst>
          </p:cNvPr>
          <p:cNvGraphicFramePr>
            <a:graphicFrameLocks noGrp="1"/>
          </p:cNvGraphicFramePr>
          <p:nvPr>
            <p:extLst>
              <p:ext uri="{D42A27DB-BD31-4B8C-83A1-F6EECF244321}">
                <p14:modId xmlns:p14="http://schemas.microsoft.com/office/powerpoint/2010/main" val="2560084419"/>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8" name="D_74dc103df97836ca">
            <a:extLst>
              <a:ext uri="{FF2B5EF4-FFF2-40B4-BE49-F238E27FC236}">
                <a16:creationId xmlns:a16="http://schemas.microsoft.com/office/drawing/2014/main" id="{2FD53B22-1079-435C-9216-086B15163501}"/>
              </a:ext>
            </a:extLst>
          </p:cNvPr>
          <p:cNvGraphicFramePr>
            <a:graphicFrameLocks noGrp="1"/>
          </p:cNvGraphicFramePr>
          <p:nvPr>
            <p:extLst>
              <p:ext uri="{D42A27DB-BD31-4B8C-83A1-F6EECF244321}">
                <p14:modId xmlns:p14="http://schemas.microsoft.com/office/powerpoint/2010/main" val="2255947579"/>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9" name="D_9772ce49898aa419_CalcTable">
            <a:extLst>
              <a:ext uri="{FF2B5EF4-FFF2-40B4-BE49-F238E27FC236}">
                <a16:creationId xmlns:a16="http://schemas.microsoft.com/office/drawing/2014/main" id="{212E2DCE-CCE3-4C8B-BB8F-94DA8BE1866D}"/>
              </a:ext>
            </a:extLst>
          </p:cNvPr>
          <p:cNvGraphicFramePr>
            <a:graphicFrameLocks noGrp="1"/>
          </p:cNvGraphicFramePr>
          <p:nvPr>
            <p:extLst>
              <p:ext uri="{D42A27DB-BD31-4B8C-83A1-F6EECF244321}">
                <p14:modId xmlns:p14="http://schemas.microsoft.com/office/powerpoint/2010/main" val="3170169008"/>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(3,592); ICS 2020 (3,308)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40" name="D_9772ce49898aa419" hidden="1">
            <a:extLst>
              <a:ext uri="{FF2B5EF4-FFF2-40B4-BE49-F238E27FC236}">
                <a16:creationId xmlns:a16="http://schemas.microsoft.com/office/drawing/2014/main" id="{C9BC23B6-1CEB-4278-9550-7F62CDC37E2E}"/>
              </a:ext>
            </a:extLst>
          </p:cNvPr>
          <p:cNvGraphicFramePr/>
          <p:nvPr>
            <p:extLst>
              <p:ext uri="{D42A27DB-BD31-4B8C-83A1-F6EECF244321}">
                <p14:modId xmlns:p14="http://schemas.microsoft.com/office/powerpoint/2010/main" val="5475313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id="{093B06E9-2668-4032-B851-EF201C53ADBD}"/>
              </a:ext>
            </a:extLst>
          </p:cNvPr>
          <p:cNvGraphicFramePr>
            <a:graphicFrameLocks noGrp="1"/>
          </p:cNvGraphicFramePr>
          <p:nvPr>
            <p:extLst>
              <p:ext uri="{D42A27DB-BD31-4B8C-83A1-F6EECF244321}">
                <p14:modId xmlns:p14="http://schemas.microsoft.com/office/powerpoint/2010/main" val="2801877269"/>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val="20000"/>
                    </a:ext>
                  </a:extLst>
                </a:gridCol>
              </a:tblGrid>
              <a:tr h="504056">
                <a:tc>
                  <a:txBody>
                    <a:bodyPr/>
                    <a:lstStyle/>
                    <a:p>
                      <a:pPr algn="ctr"/>
                      <a:r>
                        <a:rPr lang="en-GB" sz="3200">
                          <a:solidFill>
                            <a:schemeClr val="accent6"/>
                          </a:solidFill>
                          <a:latin typeface="Arial" panose="020B0604020202020204" pitchFamily="34" charset="0"/>
                        </a:rPr>
                        <a:t>58%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cxnSp>
        <p:nvCxnSpPr>
          <p:cNvPr id="44" name="Straight Connector 43">
            <a:extLst>
              <a:ext uri="{FF2B5EF4-FFF2-40B4-BE49-F238E27FC236}">
                <a16:creationId xmlns:a16="http://schemas.microsoft.com/office/drawing/2014/main"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id="{4A9AB8FC-4B92-4E9B-AED8-67F01C7F6429}"/>
              </a:ext>
            </a:extLst>
          </p:cNvPr>
          <p:cNvGraphicFramePr>
            <a:graphicFrameLocks noGrp="1"/>
          </p:cNvGraphicFramePr>
          <p:nvPr>
            <p:extLst>
              <p:ext uri="{D42A27DB-BD31-4B8C-83A1-F6EECF244321}">
                <p14:modId xmlns:p14="http://schemas.microsoft.com/office/powerpoint/2010/main" val="3466762580"/>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57" name="D_3b251f3c426c31a3" hidden="1">
            <a:extLst>
              <a:ext uri="{FF2B5EF4-FFF2-40B4-BE49-F238E27FC236}">
                <a16:creationId xmlns:a16="http://schemas.microsoft.com/office/drawing/2014/main" id="{2AE4DC77-0485-4FEE-ABED-3D9529817398}"/>
              </a:ext>
            </a:extLst>
          </p:cNvPr>
          <p:cNvGraphicFramePr/>
          <p:nvPr>
            <p:extLst>
              <p:ext uri="{D42A27DB-BD31-4B8C-83A1-F6EECF244321}">
                <p14:modId xmlns:p14="http://schemas.microsoft.com/office/powerpoint/2010/main" val="369073553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id="{E9430BE1-A205-4931-8383-D6C843B1DC6E}"/>
              </a:ext>
            </a:extLst>
          </p:cNvPr>
          <p:cNvGraphicFramePr/>
          <p:nvPr>
            <p:extLst>
              <p:ext uri="{D42A27DB-BD31-4B8C-83A1-F6EECF244321}">
                <p14:modId xmlns:p14="http://schemas.microsoft.com/office/powerpoint/2010/main" val="1060943359"/>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val="20000"/>
                    </a:ext>
                  </a:extLst>
                </a:gridCol>
                <a:gridCol w="2270190">
                  <a:extLst>
                    <a:ext uri="{9D8B030D-6E8A-4147-A177-3AD203B41FA5}">
                      <a16:colId xmlns:a16="http://schemas.microsoft.com/office/drawing/2014/main" val="20001"/>
                    </a:ext>
                  </a:extLst>
                </a:gridCol>
                <a:gridCol w="1537870">
                  <a:extLst>
                    <a:ext uri="{9D8B030D-6E8A-4147-A177-3AD203B41FA5}">
                      <a16:colId xmlns:a16="http://schemas.microsoft.com/office/drawing/2014/main" val="20002"/>
                    </a:ext>
                  </a:extLst>
                </a:gridCol>
                <a:gridCol w="1684335">
                  <a:extLst>
                    <a:ext uri="{9D8B030D-6E8A-4147-A177-3AD203B41FA5}">
                      <a16:colId xmlns:a16="http://schemas.microsoft.com/office/drawing/2014/main" val="20003"/>
                    </a:ext>
                  </a:extLst>
                </a:gridCol>
                <a:gridCol w="1541749">
                  <a:extLst>
                    <a:ext uri="{9D8B030D-6E8A-4147-A177-3AD203B41FA5}">
                      <a16:colId xmlns:a16="http://schemas.microsoft.com/office/drawing/2014/main"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val="10005"/>
                  </a:ext>
                </a:extLst>
              </a:tr>
            </a:tbl>
          </a:graphicData>
        </a:graphic>
      </p:graphicFrame>
      <p:sp>
        <p:nvSpPr>
          <p:cNvPr id="12" name="Rectangle 11">
            <a:extLst>
              <a:ext uri="{FF2B5EF4-FFF2-40B4-BE49-F238E27FC236}">
                <a16:creationId xmlns:a16="http://schemas.microsoft.com/office/drawing/2014/main"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ahyp="http://schemas.microsoft.com/office/drawing/2018/hyperlinkcolor" xmlns="">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3.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49890</TotalTime>
  <Words>6220</Words>
  <Application>Microsoft Office PowerPoint</Application>
  <PresentationFormat>A4 Paper (210x297 mm)</PresentationFormat>
  <Paragraphs>687</Paragraphs>
  <Slides>52</Slides>
  <Notes>52</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52</vt:i4>
      </vt:variant>
    </vt:vector>
  </HeadingPairs>
  <TitlesOfParts>
    <vt:vector size="58" baseType="lpstr">
      <vt:lpstr>Arial</vt:lpstr>
      <vt:lpstr>Arial Black</vt:lpstr>
      <vt:lpstr>Arial MT Std Light</vt:lpstr>
      <vt:lpstr>ITCAvantGardeStd-Md</vt:lpstr>
      <vt:lpstr>UK - Ipsos SRI</vt:lpstr>
      <vt:lpstr>1_UK - Ipsos SRI</vt:lpstr>
      <vt:lpstr>BIRMINGHAM AND SOLIHULL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Hayley Lepps</cp:lastModifiedBy>
  <cp:revision>3494</cp:revision>
  <cp:lastPrinted>2018-07-02T16:25:50Z</cp:lastPrinted>
  <dcterms:created xsi:type="dcterms:W3CDTF">2012-04-19T11:10:37Z</dcterms:created>
  <dcterms:modified xsi:type="dcterms:W3CDTF">2021-11-17T11:24:48Z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