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theme/themeOverride1.xml" ContentType="application/vnd.openxmlformats-officedocument.themeOverride+xml"/>
  <Override PartName="/ppt/charts/chart8.xml" ContentType="application/vnd.openxmlformats-officedocument.drawingml.chart+xml"/>
  <Override PartName="/ppt/theme/themeOverride2.xml" ContentType="application/vnd.openxmlformats-officedocument.themeOverride+xml"/>
  <Override PartName="/ppt/notesSlides/notesSlide13.xml" ContentType="application/vnd.openxmlformats-officedocument.presentationml.notesSlide+xml"/>
  <Override PartName="/ppt/media/image30.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14.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5.xml" ContentType="application/vnd.openxmlformats-officedocument.drawingml.chart+xml"/>
  <Override PartName="/ppt/charts/style2.xml" ContentType="application/vnd.ms-office.chartstyle+xml"/>
  <Override PartName="/ppt/charts/colors2.xml" ContentType="application/vnd.ms-office.chartcolorstyle+xml"/>
  <Override PartName="/ppt/charts/chart16.xml" ContentType="application/vnd.openxmlformats-officedocument.drawingml.chart+xml"/>
  <Override PartName="/ppt/charts/chart17.xml" ContentType="application/vnd.openxmlformats-officedocument.drawingml.chart+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charts/chart24.xml" ContentType="application/vnd.openxmlformats-officedocument.drawingml.chart+xml"/>
  <Override PartName="/ppt/theme/themeOverride3.xml" ContentType="application/vnd.openxmlformats-officedocument.themeOverride+xml"/>
  <Override PartName="/ppt/charts/chart25.xml" ContentType="application/vnd.openxmlformats-officedocument.drawingml.chart+xml"/>
  <Override PartName="/ppt/notesSlides/notesSlide19.xml" ContentType="application/vnd.openxmlformats-officedocument.presentationml.notesSlide+xml"/>
  <Override PartName="/ppt/charts/chart26.xml" ContentType="application/vnd.openxmlformats-officedocument.drawingml.chart+xml"/>
  <Override PartName="/ppt/charts/style3.xml" ContentType="application/vnd.ms-office.chartstyle+xml"/>
  <Override PartName="/ppt/charts/colors3.xml" ContentType="application/vnd.ms-office.chartcolorstyl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notesSlides/notesSlide20.xml" ContentType="application/vnd.openxmlformats-officedocument.presentationml.notesSlide+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charts/chart35.xml" ContentType="application/vnd.openxmlformats-officedocument.drawingml.chart+xml"/>
  <Override PartName="/ppt/charts/chart36.xml" ContentType="application/vnd.openxmlformats-officedocument.drawingml.chart+xml"/>
  <Override PartName="/ppt/theme/themeOverride4.xml" ContentType="application/vnd.openxmlformats-officedocument.themeOverride+xml"/>
  <Override PartName="/ppt/charts/chart37.xml" ContentType="application/vnd.openxmlformats-officedocument.drawingml.chart+xml"/>
  <Override PartName="/ppt/notesSlides/notesSlide21.xml" ContentType="application/vnd.openxmlformats-officedocument.presentationml.notesSlide+xml"/>
  <Override PartName="/ppt/charts/chart38.xml" ContentType="application/vnd.openxmlformats-officedocument.drawingml.chart+xml"/>
  <Override PartName="/ppt/charts/style4.xml" ContentType="application/vnd.ms-office.chartstyle+xml"/>
  <Override PartName="/ppt/charts/colors4.xml" ContentType="application/vnd.ms-office.chartcolorstyle+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notesSlides/notesSlide22.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theme/themeOverride5.xml" ContentType="application/vnd.openxmlformats-officedocument.themeOverride+xml"/>
  <Override PartName="/ppt/charts/chart49.xml" ContentType="application/vnd.openxmlformats-officedocument.drawingml.chart+xml"/>
  <Override PartName="/ppt/notesSlides/notesSlide23.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24.xml" ContentType="application/vnd.openxmlformats-officedocument.presentationml.notesSlide+xml"/>
  <Override PartName="/ppt/charts/chart54.xml" ContentType="application/vnd.openxmlformats-officedocument.drawingml.chart+xml"/>
  <Override PartName="/ppt/charts/style6.xml" ContentType="application/vnd.ms-office.chartstyle+xml"/>
  <Override PartName="/ppt/charts/colors6.xml" ContentType="application/vnd.ms-office.chartcolorstyle+xml"/>
  <Override PartName="/ppt/charts/chart55.xml" ContentType="application/vnd.openxmlformats-officedocument.drawingml.chart+xml"/>
  <Override PartName="/ppt/charts/chart56.xml" ContentType="application/vnd.openxmlformats-officedocument.drawingml.chart+xml"/>
  <Override PartName="/ppt/notesSlides/notesSlide25.xml" ContentType="application/vnd.openxmlformats-officedocument.presentationml.notesSlide+xml"/>
  <Override PartName="/ppt/charts/chart57.xml" ContentType="application/vnd.openxmlformats-officedocument.drawingml.chart+xml"/>
  <Override PartName="/ppt/charts/style7.xml" ContentType="application/vnd.ms-office.chartstyle+xml"/>
  <Override PartName="/ppt/charts/colors7.xml" ContentType="application/vnd.ms-office.chartcolorstyle+xml"/>
  <Override PartName="/ppt/charts/chart58.xml" ContentType="application/vnd.openxmlformats-officedocument.drawingml.chart+xml"/>
  <Override PartName="/ppt/charts/chart59.xml" ContentType="application/vnd.openxmlformats-officedocument.drawingml.chart+xml"/>
  <Override PartName="/ppt/notesSlides/notesSlide26.xml" ContentType="application/vnd.openxmlformats-officedocument.presentationml.notesSlide+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theme/themeOverride6.xml" ContentType="application/vnd.openxmlformats-officedocument.themeOverride+xml"/>
  <Override PartName="/ppt/charts/chart67.xml" ContentType="application/vnd.openxmlformats-officedocument.drawingml.chart+xml"/>
  <Override PartName="/ppt/notesSlides/notesSlide27.xml" ContentType="application/vnd.openxmlformats-officedocument.presentationml.notesSlide+xml"/>
  <Override PartName="/ppt/charts/chart68.xml" ContentType="application/vnd.openxmlformats-officedocument.drawingml.chart+xml"/>
  <Override PartName="/ppt/charts/style8.xml" ContentType="application/vnd.ms-office.chartstyle+xml"/>
  <Override PartName="/ppt/charts/colors8.xml" ContentType="application/vnd.ms-office.chartcolorstyle+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notesSlides/notesSlide28.xml" ContentType="application/vnd.openxmlformats-officedocument.presentationml.notesSlide+xml"/>
  <Override PartName="/ppt/charts/chart72.xml" ContentType="application/vnd.openxmlformats-officedocument.drawingml.chart+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theme/themeOverride7.xml" ContentType="application/vnd.openxmlformats-officedocument.themeOverride+xml"/>
  <Override PartName="/ppt/charts/chart79.xml" ContentType="application/vnd.openxmlformats-officedocument.drawingml.chart+xml"/>
  <Override PartName="/ppt/notesSlides/notesSlide29.xml" ContentType="application/vnd.openxmlformats-officedocument.presentationml.notesSlide+xml"/>
  <Override PartName="/ppt/charts/chart80.xml" ContentType="application/vnd.openxmlformats-officedocument.drawingml.chart+xml"/>
  <Override PartName="/ppt/charts/style9.xml" ContentType="application/vnd.ms-office.chartstyle+xml"/>
  <Override PartName="/ppt/charts/colors9.xml" ContentType="application/vnd.ms-office.chartcolorstyle+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notesSlides/notesSlide30.xml" ContentType="application/vnd.openxmlformats-officedocument.presentationml.notesSlid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theme/themeOverride8.xml" ContentType="application/vnd.openxmlformats-officedocument.themeOverride+xml"/>
  <Override PartName="/ppt/charts/chart91.xml" ContentType="application/vnd.openxmlformats-officedocument.drawingml.chart+xml"/>
  <Override PartName="/ppt/theme/themeOverride9.xml" ContentType="application/vnd.openxmlformats-officedocument.themeOverride+xml"/>
  <Override PartName="/ppt/notesSlides/notesSlide31.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charts/chart101.xml" ContentType="application/vnd.openxmlformats-officedocument.drawingml.chart+xml"/>
  <Override PartName="/ppt/charts/chart102.xml" ContentType="application/vnd.openxmlformats-officedocument.drawingml.chart+xml"/>
  <Override PartName="/ppt/theme/themeOverride10.xml" ContentType="application/vnd.openxmlformats-officedocument.themeOverride+xml"/>
  <Override PartName="/ppt/charts/chart103.xml" ContentType="application/vnd.openxmlformats-officedocument.drawingml.chart+xml"/>
  <Override PartName="/ppt/notesSlides/notesSlide34.xml" ContentType="application/vnd.openxmlformats-officedocument.presentationml.notesSlide+xml"/>
  <Override PartName="/ppt/charts/chart104.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5.xml" ContentType="application/vnd.openxmlformats-officedocument.presentationml.notesSlide+xml"/>
  <Override PartName="/ppt/charts/chart108.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09.xml" ContentType="application/vnd.openxmlformats-officedocument.drawingml.chart+xml"/>
  <Override PartName="/ppt/charts/chart110.xml" ContentType="application/vnd.openxmlformats-officedocument.drawingml.chart+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theme/themeOverride11.xml" ContentType="application/vnd.openxmlformats-officedocument.themeOverride+xml"/>
  <Override PartName="/ppt/charts/chart118.xml" ContentType="application/vnd.openxmlformats-officedocument.drawingml.chart+xml"/>
  <Override PartName="/ppt/theme/themeOverride12.xml" ContentType="application/vnd.openxmlformats-officedocument.themeOverride+xml"/>
  <Override PartName="/ppt/notesSlides/notesSlide38.xml" ContentType="application/vnd.openxmlformats-officedocument.presentationml.notesSlide+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theme/themeOverride13.xml" ContentType="application/vnd.openxmlformats-officedocument.themeOverride+xml"/>
  <Override PartName="/ppt/charts/chart125.xml" ContentType="application/vnd.openxmlformats-officedocument.drawingml.chart+xml"/>
  <Override PartName="/ppt/charts/chart126.xml" ContentType="application/vnd.openxmlformats-officedocument.drawingml.chart+xml"/>
  <Override PartName="/ppt/theme/themeOverride14.xml" ContentType="application/vnd.openxmlformats-officedocument.themeOverride+xml"/>
  <Override PartName="/ppt/notesSlides/notesSlide39.xml" ContentType="application/vnd.openxmlformats-officedocument.presentationml.notesSlide+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theme/themeOverride15.xml" ContentType="application/vnd.openxmlformats-officedocument.themeOverride+xml"/>
  <Override PartName="/ppt/charts/chart133.xml" ContentType="application/vnd.openxmlformats-officedocument.drawingml.chart+xml"/>
  <Override PartName="/ppt/charts/chart134.xml" ContentType="application/vnd.openxmlformats-officedocument.drawingml.chart+xml"/>
  <Override PartName="/ppt/theme/themeOverride16.xml" ContentType="application/vnd.openxmlformats-officedocument.themeOverride+xml"/>
  <Override PartName="/ppt/notesSlides/notesSlide40.xml" ContentType="application/vnd.openxmlformats-officedocument.presentationml.notesSlide+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theme/themeOverride17.xml" ContentType="application/vnd.openxmlformats-officedocument.themeOverride+xml"/>
  <Override PartName="/ppt/charts/chart141.xml" ContentType="application/vnd.openxmlformats-officedocument.drawingml.chart+xml"/>
  <Override PartName="/ppt/charts/chart142.xml" ContentType="application/vnd.openxmlformats-officedocument.drawingml.chart+xml"/>
  <Override PartName="/ppt/theme/themeOverride18.xml" ContentType="application/vnd.openxmlformats-officedocument.themeOverride+xml"/>
  <Override PartName="/ppt/notesSlides/notesSlide41.xml" ContentType="application/vnd.openxmlformats-officedocument.presentationml.notesSlide+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theme/themeOverride19.xml" ContentType="application/vnd.openxmlformats-officedocument.themeOverride+xml"/>
  <Override PartName="/ppt/charts/chart149.xml" ContentType="application/vnd.openxmlformats-officedocument.drawingml.chart+xml"/>
  <Override PartName="/ppt/charts/chart150.xml" ContentType="application/vnd.openxmlformats-officedocument.drawingml.chart+xml"/>
  <Override PartName="/ppt/theme/themeOverride20.xml" ContentType="application/vnd.openxmlformats-officedocument.themeOverride+xml"/>
  <Override PartName="/ppt/notesSlides/notesSlide42.xml" ContentType="application/vnd.openxmlformats-officedocument.presentationml.notesSlide+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theme/themeOverride21.xml" ContentType="application/vnd.openxmlformats-officedocument.themeOverride+xml"/>
  <Override PartName="/ppt/charts/chart157.xml" ContentType="application/vnd.openxmlformats-officedocument.drawingml.chart+xml"/>
  <Override PartName="/ppt/charts/chart158.xml" ContentType="application/vnd.openxmlformats-officedocument.drawingml.chart+xml"/>
  <Override PartName="/ppt/theme/themeOverride22.xml" ContentType="application/vnd.openxmlformats-officedocument.themeOverride+xml"/>
  <Override PartName="/ppt/notesSlides/notesSlide43.xml" ContentType="application/vnd.openxmlformats-officedocument.presentationml.notesSlide+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theme/themeOverride23.xml" ContentType="application/vnd.openxmlformats-officedocument.themeOverride+xml"/>
  <Override PartName="/ppt/charts/chart165.xml" ContentType="application/vnd.openxmlformats-officedocument.drawingml.chart+xml"/>
  <Override PartName="/ppt/charts/chart166.xml" ContentType="application/vnd.openxmlformats-officedocument.drawingml.chart+xml"/>
  <Override PartName="/ppt/theme/themeOverride24.xml" ContentType="application/vnd.openxmlformats-officedocument.themeOverr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notesSlides/notesSlide47.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48.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theme/themeOverride25.xml" ContentType="application/vnd.openxmlformats-officedocument.themeOverride+xml"/>
  <Override PartName="/ppt/charts/chart190.xml" ContentType="application/vnd.openxmlformats-officedocument.drawingml.chart+xml"/>
  <Override PartName="/ppt/theme/themeOverride26.xml" ContentType="application/vnd.openxmlformats-officedocument.themeOverr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charts/chart194.xml" ContentType="application/vnd.openxmlformats-officedocument.drawingml.chart+xml"/>
  <Override PartName="/ppt/theme/themeOverride27.xml" ContentType="application/vnd.openxmlformats-officedocument.themeOverride+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theme/themeOverride28.xml" ContentType="application/vnd.openxmlformats-officedocument.themeOverride+xml"/>
  <Override PartName="/ppt/notesSlides/notesSlide53.xml" ContentType="application/vnd.openxmlformats-officedocument.presentationml.notesSlide+xml"/>
  <Override PartName="/ppt/charts/chart199.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charts/chart203.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204.xml" ContentType="application/vnd.openxmlformats-officedocument.drawingml.chart+xml"/>
  <Override PartName="/ppt/charts/chart205.xml" ContentType="application/vnd.openxmlformats-officedocument.drawingml.chart+xml"/>
  <Override PartName="/ppt/notesSlides/notesSlide56.xml" ContentType="application/vnd.openxmlformats-officedocument.presentationml.notesSlide+xml"/>
  <Override PartName="/ppt/charts/chart206.xml" ContentType="application/vnd.openxmlformats-officedocument.drawingml.chart+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charts/chart212.xml" ContentType="application/vnd.openxmlformats-officedocument.drawingml.chart+xml"/>
  <Override PartName="/ppt/theme/themeOverride29.xml" ContentType="application/vnd.openxmlformats-officedocument.themeOverride+xml"/>
  <Override PartName="/ppt/charts/chart213.xml" ContentType="application/vnd.openxmlformats-officedocument.drawingml.chart+xml"/>
  <Override PartName="/ppt/theme/themeOverride30.xml" ContentType="application/vnd.openxmlformats-officedocument.themeOverride+xml"/>
  <Override PartName="/ppt/notesSlides/notesSlide57.xml" ContentType="application/vnd.openxmlformats-officedocument.presentationml.notesSlide+xml"/>
  <Override PartName="/ppt/charts/chart214.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215.xml" ContentType="application/vnd.openxmlformats-officedocument.drawingml.chart+xml"/>
  <Override PartName="/ppt/charts/chart216.xml" ContentType="application/vnd.openxmlformats-officedocument.drawingml.chart+xml"/>
  <Override PartName="/ppt/charts/chart217.xml" ContentType="application/vnd.openxmlformats-officedocument.drawingml.chart+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charts/chart218.xml" ContentType="application/vnd.openxmlformats-officedocument.drawingml.chart+xml"/>
  <Override PartName="/ppt/charts/chart219.xml" ContentType="application/vnd.openxmlformats-officedocument.drawingml.chart+xml"/>
  <Override PartName="/ppt/charts/chart220.xml" ContentType="application/vnd.openxmlformats-officedocument.drawingml.chart+xml"/>
  <Override PartName="/ppt/charts/chart221.xml" ContentType="application/vnd.openxmlformats-officedocument.drawingml.chart+xml"/>
  <Override PartName="/ppt/charts/chart222.xml" ContentType="application/vnd.openxmlformats-officedocument.drawingml.chart+xml"/>
  <Override PartName="/ppt/theme/themeOverride31.xml" ContentType="application/vnd.openxmlformats-officedocument.themeOverride+xml"/>
  <Override PartName="/ppt/charts/chart223.xml" ContentType="application/vnd.openxmlformats-officedocument.drawingml.chart+xml"/>
  <Override PartName="/ppt/theme/themeOverride32.xml" ContentType="application/vnd.openxmlformats-officedocument.themeOverr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9"/>
  </p:notesMasterIdLst>
  <p:handoutMasterIdLst>
    <p:handoutMasterId r:id="rId70"/>
  </p:handoutMasterIdLst>
  <p:sldIdLst>
    <p:sldId id="1543" r:id="rId5"/>
    <p:sldId id="1774" r:id="rId6"/>
    <p:sldId id="1496" r:id="rId7"/>
    <p:sldId id="1703" r:id="rId8"/>
    <p:sldId id="1728" r:id="rId9"/>
    <p:sldId id="1729" r:id="rId10"/>
    <p:sldId id="1730" r:id="rId11"/>
    <p:sldId id="1775" r:id="rId12"/>
    <p:sldId id="1552" r:id="rId13"/>
    <p:sldId id="1776" r:id="rId14"/>
    <p:sldId id="1573" r:id="rId15"/>
    <p:sldId id="1558" r:id="rId16"/>
    <p:sldId id="1717" r:id="rId17"/>
    <p:sldId id="1560" r:id="rId18"/>
    <p:sldId id="1572" r:id="rId19"/>
    <p:sldId id="1651" r:id="rId20"/>
    <p:sldId id="1650" r:id="rId21"/>
    <p:sldId id="1646" r:id="rId22"/>
    <p:sldId id="1647" r:id="rId23"/>
    <p:sldId id="1648" r:id="rId24"/>
    <p:sldId id="1649" r:id="rId25"/>
    <p:sldId id="1731" r:id="rId26"/>
    <p:sldId id="1732" r:id="rId27"/>
    <p:sldId id="1770" r:id="rId28"/>
    <p:sldId id="1771" r:id="rId29"/>
    <p:sldId id="1737" r:id="rId30"/>
    <p:sldId id="1738" r:id="rId31"/>
    <p:sldId id="1740" r:id="rId32"/>
    <p:sldId id="1741" r:id="rId33"/>
    <p:sldId id="1743" r:id="rId34"/>
    <p:sldId id="1744" r:id="rId35"/>
    <p:sldId id="1645" r:id="rId36"/>
    <p:sldId id="1756" r:id="rId37"/>
    <p:sldId id="1757" r:id="rId38"/>
    <p:sldId id="1773" r:id="rId39"/>
    <p:sldId id="1580" r:id="rId40"/>
    <p:sldId id="1718" r:id="rId41"/>
    <p:sldId id="1719" r:id="rId42"/>
    <p:sldId id="1720" r:id="rId43"/>
    <p:sldId id="1766" r:id="rId44"/>
    <p:sldId id="1767" r:id="rId45"/>
    <p:sldId id="1768" r:id="rId46"/>
    <p:sldId id="1769" r:id="rId47"/>
    <p:sldId id="1550" r:id="rId48"/>
    <p:sldId id="1725" r:id="rId49"/>
    <p:sldId id="1680" r:id="rId50"/>
    <p:sldId id="1710" r:id="rId51"/>
    <p:sldId id="1707" r:id="rId52"/>
    <p:sldId id="1671" r:id="rId53"/>
    <p:sldId id="1762" r:id="rId54"/>
    <p:sldId id="1665" r:id="rId55"/>
    <p:sldId id="1666" r:id="rId56"/>
    <p:sldId id="1667" r:id="rId57"/>
    <p:sldId id="1748" r:id="rId58"/>
    <p:sldId id="1772" r:id="rId59"/>
    <p:sldId id="1763" r:id="rId60"/>
    <p:sldId id="1750" r:id="rId61"/>
    <p:sldId id="1752" r:id="rId62"/>
    <p:sldId id="1764" r:id="rId63"/>
    <p:sldId id="1675" r:id="rId64"/>
    <p:sldId id="1712" r:id="rId65"/>
    <p:sldId id="1569" r:id="rId66"/>
    <p:sldId id="1713" r:id="rId67"/>
    <p:sldId id="1714" r:id="rId68"/>
  </p:sldIdLst>
  <p:sldSz cx="12192000" cy="6858000"/>
  <p:notesSz cx="6858000" cy="9144000"/>
  <p:custDataLst>
    <p:tags r:id="rId71"/>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D224DB45-C0C7-199B-F00D-593116CC0ED5}" name="SHUTTLEWORTH, Louise (NHS ENGLAND - X24)" initials="LS" userId="S::l.shuttleworth@nhs.net::837196aa-ea02-4854-99e1-ee90f9b40610"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C9C97376-8123-EB5B-1CF7-9D0E3C4A742B}" name="ASHWORTH, Richard (NHS ENGLAND - X24)" initials="RA" userId="S::richard.ashworth@nhs.net::13ac2cc9-40d4-46d6-a225-99e4697bc015" providerId="AD"/>
  <p188:author id="{588E2684-D402-31E1-F9D4-07AF328C146D}" name="Rachel Williams" initials="RW" userId="S::Rachel.Williams@Ipsos.com::83788b9c-359d-4d78-afb7-f1cbf12a6566" providerId="AD"/>
  <p188:author id="{1A47F58E-52CF-0411-FCD3-9CBCE186EF8B}" name="Katherine Fisher" initials="KF" userId="S::Katherine.Fisher@ipsos.com::cccb9a01-84e3-4c67-b7b6-0bcbef4b31d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 id="{050EE8E2-FDD4-3EDD-F4E2-A5439789457E}" name="Toni Aroloye" initials="TA" userId="S::Toni.Aroloye@ipsos.com::26b78b07-833e-469f-8a9a-68a92ef6ecce" providerId="AD"/>
  <p188:author id="{73A8C4F0-3AA2-8182-2B29-219171BB48FA}" name="Molly Dawson" initials="MD" userId="S::Molly.Dawson@ipsos.com::f9f1830d-074d-452e-8e8f-c0b7e9a5a2df" providerId="AD"/>
  <p188:author id="{616E2BF6-C723-7FFA-3B31-502A6DF84047}" name="MAKOJNIK, Nina (NHS ENGLAND - X24)" initials="MX" userId="S::nina.makojnik@nhs.net::cb111d03-51ba-4bab-a25b-911c3a4d6892"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96969"/>
    <a:srgbClr val="005EB8"/>
    <a:srgbClr val="243A66"/>
    <a:srgbClr val="003087"/>
    <a:srgbClr val="425563"/>
    <a:srgbClr val="768692"/>
    <a:srgbClr val="F2F2F2"/>
    <a:srgbClr val="41B6E6"/>
    <a:srgbClr val="3877AB"/>
    <a:srgbClr val="0563C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44" autoAdjust="0"/>
    <p:restoredTop sz="96106" autoAdjust="0"/>
  </p:normalViewPr>
  <p:slideViewPr>
    <p:cSldViewPr snapToGrid="0" showGuides="1">
      <p:cViewPr varScale="1">
        <p:scale>
          <a:sx n="111" d="100"/>
          <a:sy n="111" d="100"/>
        </p:scale>
        <p:origin x="600" y="84"/>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2298"/>
    </p:cViewPr>
  </p:outlineViewPr>
  <p:notesTextViewPr>
    <p:cViewPr>
      <p:scale>
        <a:sx n="75" d="100"/>
        <a:sy n="75" d="100"/>
      </p:scale>
      <p:origin x="0" y="0"/>
    </p:cViewPr>
  </p:notesTextViewPr>
  <p:sorterViewPr>
    <p:cViewPr>
      <p:scale>
        <a:sx n="80" d="100"/>
        <a:sy n="80" d="100"/>
      </p:scale>
      <p:origin x="0" y="0"/>
    </p:cViewPr>
  </p:sorterViewPr>
  <p:notesViewPr>
    <p:cSldViewPr snapToGrid="0" showGuides="1">
      <p:cViewPr varScale="1">
        <p:scale>
          <a:sx n="81" d="100"/>
          <a:sy n="81" d="100"/>
        </p:scale>
        <p:origin x="3978" y="96"/>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notesMaster" Target="notesMasters/notesMaster1.xml"/><Relationship Id="rId77" Type="http://schemas.microsoft.com/office/2006/relationships/vbaProject" Target="vbaProject.bin"/><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commentAuthors" Target="commentAuthor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handoutMaster" Target="handoutMasters/handoutMaster1.xml"/><Relationship Id="rId75"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presProps" Target="presProps.xml"/><Relationship Id="rId78"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tableStyles" Target="tableStyles.xml"/><Relationship Id="rId7" Type="http://schemas.openxmlformats.org/officeDocument/2006/relationships/slide" Target="slides/slide3.xml"/><Relationship Id="rId71" Type="http://schemas.openxmlformats.org/officeDocument/2006/relationships/tags" Target="tags/tag1.xml"/><Relationship Id="rId2" Type="http://schemas.openxmlformats.org/officeDocument/2006/relationships/customXml" Target="../customXml/item2.xml"/><Relationship Id="rId29" Type="http://schemas.openxmlformats.org/officeDocument/2006/relationships/slide" Target="slides/slide25.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2" Type="http://schemas.openxmlformats.org/officeDocument/2006/relationships/package" Target="../embeddings/Microsoft_Excel_Worksheet6.xlsx"/><Relationship Id="rId1" Type="http://schemas.openxmlformats.org/officeDocument/2006/relationships/themeOverride" Target="../theme/themeOverride1.xml"/></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2.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2.xml"/><Relationship Id="rId1" Type="http://schemas.microsoft.com/office/2011/relationships/chartStyle" Target="style2.xml"/></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themeOverride" Target="../theme/themeOverride3.xml"/></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3.xml"/><Relationship Id="rId1" Type="http://schemas.microsoft.com/office/2011/relationships/chartStyle" Target="style3.xml"/></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4.xlsx"/></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themeOverride" Target="../theme/themeOverride4.xml"/></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3" Type="http://schemas.openxmlformats.org/officeDocument/2006/relationships/package" Target="../embeddings/Microsoft_Excel_Worksheet37.xlsx"/><Relationship Id="rId2" Type="http://schemas.microsoft.com/office/2011/relationships/chartColorStyle" Target="colors4.xml"/><Relationship Id="rId1" Type="http://schemas.microsoft.com/office/2011/relationships/chartStyle" Target="style4.xml"/></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2" Type="http://schemas.openxmlformats.org/officeDocument/2006/relationships/package" Target="../embeddings/Microsoft_Excel_Worksheet47.xlsx"/><Relationship Id="rId1" Type="http://schemas.openxmlformats.org/officeDocument/2006/relationships/themeOverride" Target="../theme/themeOverride5.xml"/></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3" Type="http://schemas.openxmlformats.org/officeDocument/2006/relationships/package" Target="../embeddings/Microsoft_Excel_Worksheet53.xlsx"/><Relationship Id="rId2" Type="http://schemas.microsoft.com/office/2011/relationships/chartColorStyle" Target="colors6.xml"/><Relationship Id="rId1" Type="http://schemas.microsoft.com/office/2011/relationships/chartStyle" Target="style6.xml"/></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7.xml"/><Relationship Id="rId1" Type="http://schemas.microsoft.com/office/2011/relationships/chartStyle" Target="style7.xml"/></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2" Type="http://schemas.openxmlformats.org/officeDocument/2006/relationships/package" Target="../embeddings/Microsoft_Excel_Worksheet65.xlsx"/><Relationship Id="rId1" Type="http://schemas.openxmlformats.org/officeDocument/2006/relationships/themeOverride" Target="../theme/themeOverride6.xml"/></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3" Type="http://schemas.openxmlformats.org/officeDocument/2006/relationships/package" Target="../embeddings/Microsoft_Excel_Worksheet67.xlsx"/><Relationship Id="rId2" Type="http://schemas.microsoft.com/office/2011/relationships/chartColorStyle" Target="colors8.xml"/><Relationship Id="rId1" Type="http://schemas.microsoft.com/office/2011/relationships/chartStyle" Target="style8.xml"/></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themeOverride" Target="../theme/themeOverride7.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3" Type="http://schemas.openxmlformats.org/officeDocument/2006/relationships/package" Target="../embeddings/Microsoft_Excel_Worksheet79.xlsx"/><Relationship Id="rId2" Type="http://schemas.microsoft.com/office/2011/relationships/chartColorStyle" Target="colors9.xml"/><Relationship Id="rId1" Type="http://schemas.microsoft.com/office/2011/relationships/chartStyle" Target="style9.xml"/></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2" Type="http://schemas.openxmlformats.org/officeDocument/2006/relationships/package" Target="../embeddings/Microsoft_Excel_Worksheet89.xlsx"/><Relationship Id="rId1" Type="http://schemas.openxmlformats.org/officeDocument/2006/relationships/themeOverride" Target="../theme/themeOverride8.xml"/></Relationships>
</file>

<file path=ppt/charts/_rels/chart91.xml.rels><?xml version="1.0" encoding="UTF-8" standalone="yes"?>
<Relationships xmlns="http://schemas.openxmlformats.org/package/2006/relationships"><Relationship Id="rId2" Type="http://schemas.openxmlformats.org/officeDocument/2006/relationships/package" Target="../embeddings/Microsoft_Excel_Worksheet90.xlsx"/><Relationship Id="rId1" Type="http://schemas.openxmlformats.org/officeDocument/2006/relationships/themeOverride" Target="../theme/themeOverride9.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2" Type="http://schemas.openxmlformats.org/officeDocument/2006/relationships/package" Target="../embeddings/Microsoft_Excel_Worksheet101.xlsx"/><Relationship Id="rId1" Type="http://schemas.openxmlformats.org/officeDocument/2006/relationships/themeOverride" Target="../theme/themeOverride10.xml"/></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11.xml"/><Relationship Id="rId1" Type="http://schemas.microsoft.com/office/2011/relationships/chartStyle" Target="style11.xml"/></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12.xml"/><Relationship Id="rId1" Type="http://schemas.microsoft.com/office/2011/relationships/chartStyle" Target="style12.xml"/></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2" Type="http://schemas.openxmlformats.org/officeDocument/2006/relationships/package" Target="../embeddings/Microsoft_Excel_Worksheet116.xlsx"/><Relationship Id="rId1" Type="http://schemas.openxmlformats.org/officeDocument/2006/relationships/themeOverride" Target="../theme/themeOverride11.xml"/></Relationships>
</file>

<file path=ppt/charts/_rels/chart118.xml.rels><?xml version="1.0" encoding="UTF-8" standalone="yes"?>
<Relationships xmlns="http://schemas.openxmlformats.org/package/2006/relationships"><Relationship Id="rId2" Type="http://schemas.openxmlformats.org/officeDocument/2006/relationships/package" Target="../embeddings/Microsoft_Excel_Worksheet117.xlsx"/><Relationship Id="rId1" Type="http://schemas.openxmlformats.org/officeDocument/2006/relationships/themeOverride" Target="../theme/themeOverride12.xml"/></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2" Type="http://schemas.openxmlformats.org/officeDocument/2006/relationships/package" Target="../embeddings/Microsoft_Excel_Worksheet123.xlsx"/><Relationship Id="rId1" Type="http://schemas.openxmlformats.org/officeDocument/2006/relationships/themeOverride" Target="../theme/themeOverride13.xml"/></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2" Type="http://schemas.openxmlformats.org/officeDocument/2006/relationships/package" Target="../embeddings/Microsoft_Excel_Worksheet125.xlsx"/><Relationship Id="rId1" Type="http://schemas.openxmlformats.org/officeDocument/2006/relationships/themeOverride" Target="../theme/themeOverride14.xml"/></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2" Type="http://schemas.openxmlformats.org/officeDocument/2006/relationships/package" Target="../embeddings/Microsoft_Excel_Worksheet131.xlsx"/><Relationship Id="rId1" Type="http://schemas.openxmlformats.org/officeDocument/2006/relationships/themeOverride" Target="../theme/themeOverride15.xml"/></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2" Type="http://schemas.openxmlformats.org/officeDocument/2006/relationships/package" Target="../embeddings/Microsoft_Excel_Worksheet133.xlsx"/><Relationship Id="rId1" Type="http://schemas.openxmlformats.org/officeDocument/2006/relationships/themeOverride" Target="../theme/themeOverride16.xml"/></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2" Type="http://schemas.openxmlformats.org/officeDocument/2006/relationships/package" Target="../embeddings/Microsoft_Excel_Worksheet139.xlsx"/><Relationship Id="rId1" Type="http://schemas.openxmlformats.org/officeDocument/2006/relationships/themeOverride" Target="../theme/themeOverride17.xml"/></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2" Type="http://schemas.openxmlformats.org/officeDocument/2006/relationships/package" Target="../embeddings/Microsoft_Excel_Worksheet141.xlsx"/><Relationship Id="rId1" Type="http://schemas.openxmlformats.org/officeDocument/2006/relationships/themeOverride" Target="../theme/themeOverride18.xml"/></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2" Type="http://schemas.openxmlformats.org/officeDocument/2006/relationships/package" Target="../embeddings/Microsoft_Excel_Worksheet147.xlsx"/><Relationship Id="rId1" Type="http://schemas.openxmlformats.org/officeDocument/2006/relationships/themeOverride" Target="../theme/themeOverride1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2" Type="http://schemas.openxmlformats.org/officeDocument/2006/relationships/package" Target="../embeddings/Microsoft_Excel_Worksheet149.xlsx"/><Relationship Id="rId1" Type="http://schemas.openxmlformats.org/officeDocument/2006/relationships/themeOverride" Target="../theme/themeOverride20.xml"/></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2" Type="http://schemas.openxmlformats.org/officeDocument/2006/relationships/package" Target="../embeddings/Microsoft_Excel_Worksheet155.xlsx"/><Relationship Id="rId1" Type="http://schemas.openxmlformats.org/officeDocument/2006/relationships/themeOverride" Target="../theme/themeOverride21.xml"/></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2" Type="http://schemas.openxmlformats.org/officeDocument/2006/relationships/package" Target="../embeddings/Microsoft_Excel_Worksheet157.xlsx"/><Relationship Id="rId1" Type="http://schemas.openxmlformats.org/officeDocument/2006/relationships/themeOverride" Target="../theme/themeOverride22.xml"/></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2" Type="http://schemas.openxmlformats.org/officeDocument/2006/relationships/package" Target="../embeddings/Microsoft_Excel_Worksheet163.xlsx"/><Relationship Id="rId1" Type="http://schemas.openxmlformats.org/officeDocument/2006/relationships/themeOverride" Target="../theme/themeOverride23.xml"/></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2" Type="http://schemas.openxmlformats.org/officeDocument/2006/relationships/package" Target="../embeddings/Microsoft_Excel_Worksheet165.xlsx"/><Relationship Id="rId1" Type="http://schemas.openxmlformats.org/officeDocument/2006/relationships/themeOverride" Target="../theme/themeOverride24.xml"/></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2" Type="http://schemas.openxmlformats.org/officeDocument/2006/relationships/package" Target="../embeddings/Microsoft_Excel_Worksheet188.xlsx"/><Relationship Id="rId1" Type="http://schemas.openxmlformats.org/officeDocument/2006/relationships/themeOverride" Target="../theme/themeOverride25.xml"/></Relationships>
</file>

<file path=ppt/charts/_rels/chart190.xml.rels><?xml version="1.0" encoding="UTF-8" standalone="yes"?>
<Relationships xmlns="http://schemas.openxmlformats.org/package/2006/relationships"><Relationship Id="rId2" Type="http://schemas.openxmlformats.org/officeDocument/2006/relationships/package" Target="../embeddings/Microsoft_Excel_Worksheet189.xlsx"/><Relationship Id="rId1" Type="http://schemas.openxmlformats.org/officeDocument/2006/relationships/themeOverride" Target="../theme/themeOverride26.xml"/></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2" Type="http://schemas.openxmlformats.org/officeDocument/2006/relationships/package" Target="../embeddings/Microsoft_Excel_Worksheet193.xlsx"/><Relationship Id="rId1" Type="http://schemas.openxmlformats.org/officeDocument/2006/relationships/themeOverride" Target="../theme/themeOverride27.xml"/></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2" Type="http://schemas.openxmlformats.org/officeDocument/2006/relationships/package" Target="../embeddings/Microsoft_Excel_Worksheet197.xlsx"/><Relationship Id="rId1" Type="http://schemas.openxmlformats.org/officeDocument/2006/relationships/themeOverride" Target="../theme/themeOverride28.xml"/></Relationships>
</file>

<file path=ppt/charts/_rels/chart199.xml.rels><?xml version="1.0" encoding="UTF-8" standalone="yes"?>
<Relationships xmlns="http://schemas.openxmlformats.org/package/2006/relationships"><Relationship Id="rId3" Type="http://schemas.openxmlformats.org/officeDocument/2006/relationships/package" Target="../embeddings/Microsoft_Excel_Worksheet198.xlsx"/><Relationship Id="rId2" Type="http://schemas.microsoft.com/office/2011/relationships/chartColorStyle" Target="colors13.xml"/><Relationship Id="rId1" Type="http://schemas.microsoft.com/office/2011/relationships/chartStyle" Target="style13.xml"/></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1" Type="http://schemas.openxmlformats.org/officeDocument/2006/relationships/package" Target="../embeddings/Microsoft_Excel_Worksheet201.xlsx"/></Relationships>
</file>

<file path=ppt/charts/_rels/chart203.xml.rels><?xml version="1.0" encoding="UTF-8" standalone="yes"?>
<Relationships xmlns="http://schemas.openxmlformats.org/package/2006/relationships"><Relationship Id="rId3" Type="http://schemas.openxmlformats.org/officeDocument/2006/relationships/package" Target="../embeddings/Microsoft_Excel_Worksheet202.xlsx"/><Relationship Id="rId2" Type="http://schemas.microsoft.com/office/2011/relationships/chartColorStyle" Target="colors14.xml"/><Relationship Id="rId1" Type="http://schemas.microsoft.com/office/2011/relationships/chartStyle" Target="style14.xml"/></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1" Type="http://schemas.openxmlformats.org/officeDocument/2006/relationships/package" Target="../embeddings/Microsoft_Excel_Worksheet210.xlsx"/></Relationships>
</file>

<file path=ppt/charts/_rels/chart212.xml.rels><?xml version="1.0" encoding="UTF-8" standalone="yes"?>
<Relationships xmlns="http://schemas.openxmlformats.org/package/2006/relationships"><Relationship Id="rId2" Type="http://schemas.openxmlformats.org/officeDocument/2006/relationships/package" Target="../embeddings/Microsoft_Excel_Worksheet211.xlsx"/><Relationship Id="rId1" Type="http://schemas.openxmlformats.org/officeDocument/2006/relationships/themeOverride" Target="../theme/themeOverride29.xml"/></Relationships>
</file>

<file path=ppt/charts/_rels/chart213.xml.rels><?xml version="1.0" encoding="UTF-8" standalone="yes"?>
<Relationships xmlns="http://schemas.openxmlformats.org/package/2006/relationships"><Relationship Id="rId2" Type="http://schemas.openxmlformats.org/officeDocument/2006/relationships/package" Target="../embeddings/Microsoft_Excel_Worksheet212.xlsx"/><Relationship Id="rId1" Type="http://schemas.openxmlformats.org/officeDocument/2006/relationships/themeOverride" Target="../theme/themeOverride30.xml"/></Relationships>
</file>

<file path=ppt/charts/_rels/chart214.xml.rels><?xml version="1.0" encoding="UTF-8" standalone="yes"?>
<Relationships xmlns="http://schemas.openxmlformats.org/package/2006/relationships"><Relationship Id="rId3" Type="http://schemas.openxmlformats.org/officeDocument/2006/relationships/package" Target="../embeddings/Microsoft_Excel_Worksheet213.xlsx"/><Relationship Id="rId2" Type="http://schemas.microsoft.com/office/2011/relationships/chartColorStyle" Target="colors15.xml"/><Relationship Id="rId1" Type="http://schemas.microsoft.com/office/2011/relationships/chartStyle" Target="style15.xml"/></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1" Type="http://schemas.openxmlformats.org/officeDocument/2006/relationships/package" Target="../embeddings/Microsoft_Excel_Worksheet215.xlsx"/></Relationships>
</file>

<file path=ppt/charts/_rels/chart217.xml.rels><?xml version="1.0" encoding="UTF-8" standalone="yes"?>
<Relationships xmlns="http://schemas.openxmlformats.org/package/2006/relationships"><Relationship Id="rId1" Type="http://schemas.openxmlformats.org/officeDocument/2006/relationships/package" Target="../embeddings/Microsoft_Excel_Worksheet216.xlsx"/></Relationships>
</file>

<file path=ppt/charts/_rels/chart218.xml.rels><?xml version="1.0" encoding="UTF-8" standalone="yes"?>
<Relationships xmlns="http://schemas.openxmlformats.org/package/2006/relationships"><Relationship Id="rId1" Type="http://schemas.openxmlformats.org/officeDocument/2006/relationships/package" Target="../embeddings/Microsoft_Excel_Worksheet217.xlsx"/></Relationships>
</file>

<file path=ppt/charts/_rels/chart219.xml.rels><?xml version="1.0" encoding="UTF-8" standalone="yes"?>
<Relationships xmlns="http://schemas.openxmlformats.org/package/2006/relationships"><Relationship Id="rId1" Type="http://schemas.openxmlformats.org/officeDocument/2006/relationships/package" Target="../embeddings/Microsoft_Excel_Worksheet218.xlsx"/></Relationships>
</file>

<file path=ppt/charts/_rels/chart220.xml.rels><?xml version="1.0" encoding="UTF-8" standalone="yes"?>
<Relationships xmlns="http://schemas.openxmlformats.org/package/2006/relationships"><Relationship Id="rId1" Type="http://schemas.openxmlformats.org/officeDocument/2006/relationships/package" Target="../embeddings/Microsoft_Excel_Worksheet219.xlsx"/></Relationships>
</file>

<file path=ppt/charts/_rels/chart221.xml.rels><?xml version="1.0" encoding="UTF-8" standalone="yes"?>
<Relationships xmlns="http://schemas.openxmlformats.org/package/2006/relationships"><Relationship Id="rId1" Type="http://schemas.openxmlformats.org/officeDocument/2006/relationships/package" Target="../embeddings/Microsoft_Excel_Worksheet220.xlsx"/></Relationships>
</file>

<file path=ppt/charts/_rels/chart222.xml.rels><?xml version="1.0" encoding="UTF-8" standalone="yes"?>
<Relationships xmlns="http://schemas.openxmlformats.org/package/2006/relationships"><Relationship Id="rId2" Type="http://schemas.openxmlformats.org/officeDocument/2006/relationships/package" Target="../embeddings/Microsoft_Excel_Worksheet221.xlsx"/><Relationship Id="rId1" Type="http://schemas.openxmlformats.org/officeDocument/2006/relationships/themeOverride" Target="../theme/themeOverride31.xml"/></Relationships>
</file>

<file path=ppt/charts/_rels/chart223.xml.rels><?xml version="1.0" encoding="UTF-8" standalone="yes"?>
<Relationships xmlns="http://schemas.openxmlformats.org/package/2006/relationships"><Relationship Id="rId2" Type="http://schemas.openxmlformats.org/officeDocument/2006/relationships/package" Target="../embeddings/Microsoft_Excel_Worksheet222.xlsx"/><Relationship Id="rId1" Type="http://schemas.openxmlformats.org/officeDocument/2006/relationships/themeOverride" Target="../theme/themeOverride3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67</c:v>
                </c:pt>
                <c:pt idx="1">
                  <c:v>33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3C7-40B0-8EE9-5F0DE1F64B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74</c:v>
                </c:pt>
                <c:pt idx="1">
                  <c:v>75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12</c:v>
                </c:pt>
                <c:pt idx="1">
                  <c:v>11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66267210270126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CCB-4F9B-97E1-AE334326DACC}"/>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42</c:v>
                </c:pt>
                <c:pt idx="1">
                  <c:v>34</c:v>
                </c:pt>
                <c:pt idx="2">
                  <c:v>14</c:v>
                </c:pt>
                <c:pt idx="3">
                  <c:v>6</c:v>
                </c:pt>
                <c:pt idx="4">
                  <c:v>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0.67</c:v>
                </c:pt>
                <c:pt idx="1">
                  <c:v>0.67</c:v>
                </c:pt>
                <c:pt idx="2">
                  <c:v>0.68</c:v>
                </c:pt>
                <c:pt idx="3">
                  <c:v>0.68</c:v>
                </c:pt>
                <c:pt idx="4">
                  <c:v>0.68</c:v>
                </c:pt>
                <c:pt idx="5">
                  <c:v>0.69</c:v>
                </c:pt>
                <c:pt idx="6">
                  <c:v>0.7</c:v>
                </c:pt>
                <c:pt idx="7">
                  <c:v>0.7</c:v>
                </c:pt>
                <c:pt idx="8">
                  <c:v>0.71</c:v>
                </c:pt>
                <c:pt idx="9">
                  <c:v>0.72</c:v>
                </c:pt>
                <c:pt idx="10">
                  <c:v>0.72</c:v>
                </c:pt>
                <c:pt idx="11">
                  <c:v>0.73</c:v>
                </c:pt>
                <c:pt idx="12">
                  <c:v>0.73</c:v>
                </c:pt>
                <c:pt idx="13">
                  <c:v>0.73</c:v>
                </c:pt>
                <c:pt idx="14">
                  <c:v>0.73</c:v>
                </c:pt>
                <c:pt idx="15">
                  <c:v>0.73</c:v>
                </c:pt>
                <c:pt idx="16">
                  <c:v>0.74</c:v>
                </c:pt>
                <c:pt idx="17">
                  <c:v>0.74</c:v>
                </c:pt>
                <c:pt idx="18">
                  <c:v>0.74</c:v>
                </c:pt>
                <c:pt idx="19">
                  <c:v>0.75</c:v>
                </c:pt>
                <c:pt idx="20">
                  <c:v>0.75</c:v>
                </c:pt>
                <c:pt idx="21">
                  <c:v>0.75</c:v>
                </c:pt>
                <c:pt idx="22">
                  <c:v>0.75</c:v>
                </c:pt>
                <c:pt idx="23">
                  <c:v>0.75</c:v>
                </c:pt>
                <c:pt idx="24">
                  <c:v>0.76</c:v>
                </c:pt>
                <c:pt idx="25">
                  <c:v>0.76</c:v>
                </c:pt>
                <c:pt idx="26">
                  <c:v>0.76</c:v>
                </c:pt>
                <c:pt idx="27">
                  <c:v>0.76</c:v>
                </c:pt>
                <c:pt idx="28">
                  <c:v>0.77</c:v>
                </c:pt>
                <c:pt idx="29">
                  <c:v>0.77</c:v>
                </c:pt>
                <c:pt idx="30">
                  <c:v>0.77</c:v>
                </c:pt>
                <c:pt idx="31">
                  <c:v>0.77</c:v>
                </c:pt>
                <c:pt idx="32">
                  <c:v>0.77</c:v>
                </c:pt>
                <c:pt idx="33">
                  <c:v>0.78</c:v>
                </c:pt>
                <c:pt idx="34">
                  <c:v>0.79</c:v>
                </c:pt>
                <c:pt idx="35">
                  <c:v>0.8</c:v>
                </c:pt>
                <c:pt idx="36">
                  <c:v>0.8</c:v>
                </c:pt>
                <c:pt idx="37">
                  <c:v>0.81</c:v>
                </c:pt>
                <c:pt idx="38">
                  <c:v>0.82</c:v>
                </c:pt>
                <c:pt idx="39">
                  <c:v>0.82</c:v>
                </c:pt>
                <c:pt idx="40">
                  <c:v>0.82</c:v>
                </c:pt>
                <c:pt idx="41">
                  <c:v>0.83</c:v>
                </c:pt>
                <c:pt idx="42">
                  <c:v>0.84</c:v>
                </c:pt>
                <c:pt idx="43">
                  <c:v>0.85</c:v>
                </c:pt>
                <c:pt idx="44">
                  <c:v>0.86</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pt idx="33">
                  <c:v>0.75</c:v>
                </c:pt>
                <c:pt idx="34">
                  <c:v>0.75</c:v>
                </c:pt>
                <c:pt idx="35">
                  <c:v>0.75</c:v>
                </c:pt>
                <c:pt idx="36">
                  <c:v>0.75</c:v>
                </c:pt>
                <c:pt idx="37">
                  <c:v>0.75</c:v>
                </c:pt>
                <c:pt idx="38">
                  <c:v>0.75</c:v>
                </c:pt>
                <c:pt idx="39">
                  <c:v>0.75</c:v>
                </c:pt>
                <c:pt idx="40">
                  <c:v>0.75</c:v>
                </c:pt>
                <c:pt idx="41">
                  <c:v>0.75</c:v>
                </c:pt>
                <c:pt idx="42">
                  <c:v>0.75</c:v>
                </c:pt>
                <c:pt idx="43">
                  <c:v>0.75</c:v>
                </c:pt>
                <c:pt idx="44">
                  <c:v>0.75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pt idx="33">
                  <c:v>0.75</c:v>
                </c:pt>
                <c:pt idx="34">
                  <c:v>0.75</c:v>
                </c:pt>
                <c:pt idx="35">
                  <c:v>0.75</c:v>
                </c:pt>
                <c:pt idx="36">
                  <c:v>0.75</c:v>
                </c:pt>
                <c:pt idx="37">
                  <c:v>0.75</c:v>
                </c:pt>
                <c:pt idx="38">
                  <c:v>0.75</c:v>
                </c:pt>
                <c:pt idx="39">
                  <c:v>0.75</c:v>
                </c:pt>
                <c:pt idx="40">
                  <c:v>0.75</c:v>
                </c:pt>
                <c:pt idx="41">
                  <c:v>0.75</c:v>
                </c:pt>
                <c:pt idx="42">
                  <c:v>0.75</c:v>
                </c:pt>
                <c:pt idx="43">
                  <c:v>0.75</c:v>
                </c:pt>
                <c:pt idx="44">
                  <c:v>0.75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Sheet1!$B$2:$B$9</c:f>
              <c:numCache>
                <c:formatCode>0%</c:formatCode>
                <c:ptCount val="8"/>
                <c:pt idx="0">
                  <c:v>0.52</c:v>
                </c:pt>
                <c:pt idx="1">
                  <c:v>0.23</c:v>
                </c:pt>
                <c:pt idx="2">
                  <c:v>0.35</c:v>
                </c:pt>
                <c:pt idx="3">
                  <c:v>0.23</c:v>
                </c:pt>
                <c:pt idx="4">
                  <c:v>0.06</c:v>
                </c:pt>
                <c:pt idx="5">
                  <c:v>0.32</c:v>
                </c:pt>
                <c:pt idx="6">
                  <c:v>0.1</c:v>
                </c:pt>
                <c:pt idx="7">
                  <c:v>0.24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Sheet1!$C$2:$C$9</c:f>
              <c:numCache>
                <c:formatCode>0%</c:formatCode>
                <c:ptCount val="8"/>
                <c:pt idx="0">
                  <c:v>0.45</c:v>
                </c:pt>
                <c:pt idx="1">
                  <c:v>0.24</c:v>
                </c:pt>
                <c:pt idx="2">
                  <c:v>0.43</c:v>
                </c:pt>
                <c:pt idx="3">
                  <c:v>0.23</c:v>
                </c:pt>
                <c:pt idx="4">
                  <c:v>0.04</c:v>
                </c:pt>
                <c:pt idx="5">
                  <c:v>0.28000000000000003</c:v>
                </c:pt>
                <c:pt idx="6">
                  <c:v>0.09</c:v>
                </c:pt>
                <c:pt idx="7">
                  <c:v>0.26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Sheet1!$A$2:$A$9</c:f>
              <c:numCache>
                <c:formatCode>General</c:formatCode>
                <c:ptCount val="8"/>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8"/>
              <c:pt idx="0">
                <c:v>1</c:v>
              </c:pt>
              <c:pt idx="1">
                <c:v>2</c:v>
              </c:pt>
              <c:pt idx="2">
                <c:v>3</c:v>
              </c:pt>
              <c:pt idx="3">
                <c:v>4</c:v>
              </c:pt>
              <c:pt idx="4">
                <c:v>5</c:v>
              </c:pt>
              <c:pt idx="5">
                <c:v>6</c:v>
              </c:pt>
              <c:pt idx="6">
                <c:v>7</c:v>
              </c:pt>
              <c:pt idx="7">
                <c:v>8</c:v>
              </c:pt>
              <c:extLst>
                <c:ext xmlns:c15="http://schemas.microsoft.com/office/drawing/2012/chart" uri="{02D57815-91ED-43cb-92C2-25804820EDAC}">
                  <c15:autoCat val="1"/>
                </c:ext>
              </c:extLst>
            </c:strLit>
          </c:cat>
          <c:val>
            <c:numRef>
              <c:f>Sheet1!$B$2:$B$9</c:f>
              <c:numCache>
                <c:formatCode>General</c:formatCode>
                <c:ptCount val="8"/>
                <c:pt idx="0">
                  <c:v>79</c:v>
                </c:pt>
                <c:pt idx="1">
                  <c:v>43</c:v>
                </c:pt>
                <c:pt idx="2">
                  <c:v>49</c:v>
                </c:pt>
                <c:pt idx="3">
                  <c:v>42</c:v>
                </c:pt>
                <c:pt idx="4">
                  <c:v>10</c:v>
                </c:pt>
                <c:pt idx="5">
                  <c:v>44</c:v>
                </c:pt>
                <c:pt idx="6">
                  <c:v>21</c:v>
                </c:pt>
                <c:pt idx="7">
                  <c:v>39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Sheet1!$C$2:$C$9</c:f>
              <c:numCache>
                <c:formatCode>General</c:formatCode>
                <c:ptCount val="8"/>
                <c:pt idx="0">
                  <c:v>38</c:v>
                </c:pt>
                <c:pt idx="1">
                  <c:v>7</c:v>
                </c:pt>
                <c:pt idx="2">
                  <c:v>17</c:v>
                </c:pt>
                <c:pt idx="3">
                  <c:v>15</c:v>
                </c:pt>
                <c:pt idx="4">
                  <c:v>3</c:v>
                </c:pt>
                <c:pt idx="5">
                  <c:v>19</c:v>
                </c:pt>
                <c:pt idx="6">
                  <c:v>7</c:v>
                </c:pt>
                <c:pt idx="7">
                  <c:v>10</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38</c:v>
                </c:pt>
                <c:pt idx="1">
                  <c:v>62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9D2-47CE-85CE-05EEA5EC460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58</c:v>
                </c:pt>
                <c:pt idx="1">
                  <c:v>60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27</c:v>
                </c:pt>
                <c:pt idx="1">
                  <c:v>26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1619264138452011E-2"/>
          <c:y val="0.1847149588756148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50-4426-942C-FD265573BB2E}"/>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50-4426-942C-FD265573BB2E}"/>
              </c:ext>
            </c:extLst>
          </c:dPt>
          <c:dLbls>
            <c:dLbl>
              <c:idx val="4"/>
              <c:layout>
                <c:manualLayout>
                  <c:x val="3.5036807443615593E-3"/>
                  <c:y val="-4.0467975492339122E-3"/>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28</c:v>
                </c:pt>
                <c:pt idx="1">
                  <c:v>32</c:v>
                </c:pt>
                <c:pt idx="2">
                  <c:v>14</c:v>
                </c:pt>
                <c:pt idx="3">
                  <c:v>16</c:v>
                </c:pt>
                <c:pt idx="4">
                  <c:v>10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20083204706775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0.38</c:v>
                </c:pt>
                <c:pt idx="1">
                  <c:v>0.39</c:v>
                </c:pt>
                <c:pt idx="2">
                  <c:v>0.42</c:v>
                </c:pt>
                <c:pt idx="3">
                  <c:v>0.43</c:v>
                </c:pt>
                <c:pt idx="4">
                  <c:v>0.48</c:v>
                </c:pt>
                <c:pt idx="5">
                  <c:v>0.49</c:v>
                </c:pt>
                <c:pt idx="6">
                  <c:v>0.5</c:v>
                </c:pt>
                <c:pt idx="7">
                  <c:v>0.51</c:v>
                </c:pt>
                <c:pt idx="8">
                  <c:v>0.52</c:v>
                </c:pt>
                <c:pt idx="9">
                  <c:v>0.52</c:v>
                </c:pt>
                <c:pt idx="10">
                  <c:v>0.53</c:v>
                </c:pt>
                <c:pt idx="11">
                  <c:v>0.54</c:v>
                </c:pt>
                <c:pt idx="12">
                  <c:v>0.54</c:v>
                </c:pt>
                <c:pt idx="13">
                  <c:v>0.55000000000000004</c:v>
                </c:pt>
                <c:pt idx="14">
                  <c:v>0.57999999999999996</c:v>
                </c:pt>
                <c:pt idx="15">
                  <c:v>0.59</c:v>
                </c:pt>
                <c:pt idx="16">
                  <c:v>0.59</c:v>
                </c:pt>
                <c:pt idx="17">
                  <c:v>0.59</c:v>
                </c:pt>
                <c:pt idx="18">
                  <c:v>0.6</c:v>
                </c:pt>
                <c:pt idx="19">
                  <c:v>0.6</c:v>
                </c:pt>
                <c:pt idx="20">
                  <c:v>0.62</c:v>
                </c:pt>
                <c:pt idx="21">
                  <c:v>0.62</c:v>
                </c:pt>
                <c:pt idx="22">
                  <c:v>0.62</c:v>
                </c:pt>
                <c:pt idx="23">
                  <c:v>0.63</c:v>
                </c:pt>
                <c:pt idx="24">
                  <c:v>0.63</c:v>
                </c:pt>
                <c:pt idx="25">
                  <c:v>0.63</c:v>
                </c:pt>
                <c:pt idx="26">
                  <c:v>0.63</c:v>
                </c:pt>
                <c:pt idx="27">
                  <c:v>0.64</c:v>
                </c:pt>
                <c:pt idx="28">
                  <c:v>0.64</c:v>
                </c:pt>
                <c:pt idx="29">
                  <c:v>0.64</c:v>
                </c:pt>
                <c:pt idx="30">
                  <c:v>0.65</c:v>
                </c:pt>
                <c:pt idx="31">
                  <c:v>0.65</c:v>
                </c:pt>
                <c:pt idx="32">
                  <c:v>0.66</c:v>
                </c:pt>
                <c:pt idx="33">
                  <c:v>0.66</c:v>
                </c:pt>
                <c:pt idx="34">
                  <c:v>0.67</c:v>
                </c:pt>
                <c:pt idx="35">
                  <c:v>0.68</c:v>
                </c:pt>
                <c:pt idx="36">
                  <c:v>0.69</c:v>
                </c:pt>
                <c:pt idx="37">
                  <c:v>0.7</c:v>
                </c:pt>
                <c:pt idx="38">
                  <c:v>0.71</c:v>
                </c:pt>
                <c:pt idx="39">
                  <c:v>0.71</c:v>
                </c:pt>
                <c:pt idx="40">
                  <c:v>0.73</c:v>
                </c:pt>
                <c:pt idx="41">
                  <c:v>0.75</c:v>
                </c:pt>
                <c:pt idx="42">
                  <c:v>0.76</c:v>
                </c:pt>
                <c:pt idx="43">
                  <c:v>0.76</c:v>
                </c:pt>
                <c:pt idx="44">
                  <c:v>0.81</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0.6</c:v>
                </c:pt>
                <c:pt idx="1">
                  <c:v>0.6</c:v>
                </c:pt>
                <c:pt idx="2">
                  <c:v>0.6</c:v>
                </c:pt>
                <c:pt idx="3">
                  <c:v>0.6</c:v>
                </c:pt>
                <c:pt idx="4">
                  <c:v>0.6</c:v>
                </c:pt>
                <c:pt idx="5">
                  <c:v>0.6</c:v>
                </c:pt>
                <c:pt idx="6">
                  <c:v>0.6</c:v>
                </c:pt>
                <c:pt idx="7">
                  <c:v>0.6</c:v>
                </c:pt>
                <c:pt idx="8">
                  <c:v>0.6</c:v>
                </c:pt>
                <c:pt idx="9">
                  <c:v>0.6</c:v>
                </c:pt>
                <c:pt idx="10">
                  <c:v>0.6</c:v>
                </c:pt>
                <c:pt idx="11">
                  <c:v>0.6</c:v>
                </c:pt>
                <c:pt idx="12">
                  <c:v>0.6</c:v>
                </c:pt>
                <c:pt idx="13">
                  <c:v>0.6</c:v>
                </c:pt>
                <c:pt idx="14">
                  <c:v>0.6</c:v>
                </c:pt>
                <c:pt idx="15">
                  <c:v>0.6</c:v>
                </c:pt>
                <c:pt idx="16">
                  <c:v>0.6</c:v>
                </c:pt>
                <c:pt idx="17">
                  <c:v>0.6</c:v>
                </c:pt>
                <c:pt idx="18">
                  <c:v>0.6</c:v>
                </c:pt>
                <c:pt idx="19">
                  <c:v>0.6</c:v>
                </c:pt>
                <c:pt idx="20">
                  <c:v>0.6</c:v>
                </c:pt>
                <c:pt idx="21">
                  <c:v>0.6</c:v>
                </c:pt>
                <c:pt idx="22">
                  <c:v>0.6</c:v>
                </c:pt>
                <c:pt idx="23">
                  <c:v>0.6</c:v>
                </c:pt>
                <c:pt idx="24">
                  <c:v>0.6</c:v>
                </c:pt>
                <c:pt idx="25">
                  <c:v>0.6</c:v>
                </c:pt>
                <c:pt idx="26">
                  <c:v>0.6</c:v>
                </c:pt>
                <c:pt idx="27">
                  <c:v>0.6</c:v>
                </c:pt>
                <c:pt idx="28">
                  <c:v>0.6</c:v>
                </c:pt>
                <c:pt idx="29">
                  <c:v>0.6</c:v>
                </c:pt>
                <c:pt idx="30">
                  <c:v>0.6</c:v>
                </c:pt>
                <c:pt idx="31">
                  <c:v>0.6</c:v>
                </c:pt>
                <c:pt idx="32">
                  <c:v>0.6</c:v>
                </c:pt>
                <c:pt idx="33">
                  <c:v>0.6</c:v>
                </c:pt>
                <c:pt idx="34">
                  <c:v>0.6</c:v>
                </c:pt>
                <c:pt idx="35">
                  <c:v>0.6</c:v>
                </c:pt>
                <c:pt idx="36">
                  <c:v>0.6</c:v>
                </c:pt>
                <c:pt idx="37">
                  <c:v>0.6</c:v>
                </c:pt>
                <c:pt idx="38">
                  <c:v>0.6</c:v>
                </c:pt>
                <c:pt idx="39">
                  <c:v>0.6</c:v>
                </c:pt>
                <c:pt idx="40">
                  <c:v>0.6</c:v>
                </c:pt>
                <c:pt idx="41">
                  <c:v>0.6</c:v>
                </c:pt>
                <c:pt idx="42">
                  <c:v>0.6</c:v>
                </c:pt>
                <c:pt idx="43">
                  <c:v>0.6</c:v>
                </c:pt>
                <c:pt idx="44">
                  <c:v>0.6</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pt idx="25">
                  <c:v>0.53</c:v>
                </c:pt>
                <c:pt idx="26">
                  <c:v>0.53</c:v>
                </c:pt>
                <c:pt idx="27">
                  <c:v>0.53</c:v>
                </c:pt>
                <c:pt idx="28">
                  <c:v>0.53</c:v>
                </c:pt>
                <c:pt idx="29">
                  <c:v>0.53</c:v>
                </c:pt>
                <c:pt idx="30">
                  <c:v>0.53</c:v>
                </c:pt>
                <c:pt idx="31">
                  <c:v>0.53</c:v>
                </c:pt>
                <c:pt idx="32">
                  <c:v>0.53</c:v>
                </c:pt>
                <c:pt idx="33">
                  <c:v>0.53</c:v>
                </c:pt>
                <c:pt idx="34">
                  <c:v>0.53</c:v>
                </c:pt>
                <c:pt idx="35">
                  <c:v>0.53</c:v>
                </c:pt>
                <c:pt idx="36">
                  <c:v>0.53</c:v>
                </c:pt>
                <c:pt idx="37">
                  <c:v>0.53</c:v>
                </c:pt>
                <c:pt idx="38">
                  <c:v>0.53</c:v>
                </c:pt>
                <c:pt idx="39">
                  <c:v>0.53</c:v>
                </c:pt>
                <c:pt idx="40">
                  <c:v>0.53</c:v>
                </c:pt>
                <c:pt idx="41">
                  <c:v>0.53</c:v>
                </c:pt>
                <c:pt idx="42">
                  <c:v>0.53</c:v>
                </c:pt>
                <c:pt idx="43">
                  <c:v>0.53</c:v>
                </c:pt>
                <c:pt idx="44">
                  <c:v>0.53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36</c:v>
                </c:pt>
                <c:pt idx="1">
                  <c:v>64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67</c:v>
                </c:pt>
                <c:pt idx="1">
                  <c:v>33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318-4E3F-ABC9-FBE673C7030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52</c:v>
                </c:pt>
                <c:pt idx="1">
                  <c:v>52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32</c:v>
                </c:pt>
                <c:pt idx="1">
                  <c:v>31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426514490565439"/>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F8C-4480-8A70-85B040F80D4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F8C-4480-8A70-85B040F80D4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F8C-4480-8A70-85B040F80D4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F8C-4480-8A70-85B040F80D4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F8C-4480-8A70-85B040F80D4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F8C-4480-8A70-85B040F80D4D}"/>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F8C-4480-8A70-85B040F80D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25</c:v>
                </c:pt>
                <c:pt idx="1">
                  <c:v>27</c:v>
                </c:pt>
                <c:pt idx="2">
                  <c:v>17</c:v>
                </c:pt>
                <c:pt idx="3">
                  <c:v>17</c:v>
                </c:pt>
                <c:pt idx="4">
                  <c:v>14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F8C-4480-8A70-85B040F80D4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145632730071961"/>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0.36</c:v>
                </c:pt>
                <c:pt idx="1">
                  <c:v>0.41</c:v>
                </c:pt>
                <c:pt idx="2">
                  <c:v>0.46</c:v>
                </c:pt>
                <c:pt idx="3">
                  <c:v>0.46</c:v>
                </c:pt>
                <c:pt idx="4">
                  <c:v>0.47</c:v>
                </c:pt>
                <c:pt idx="5">
                  <c:v>0.47</c:v>
                </c:pt>
                <c:pt idx="6">
                  <c:v>0.48</c:v>
                </c:pt>
                <c:pt idx="7">
                  <c:v>0.48</c:v>
                </c:pt>
                <c:pt idx="8">
                  <c:v>0.48</c:v>
                </c:pt>
                <c:pt idx="9">
                  <c:v>0.48</c:v>
                </c:pt>
                <c:pt idx="10">
                  <c:v>0.48</c:v>
                </c:pt>
                <c:pt idx="11">
                  <c:v>0.48</c:v>
                </c:pt>
                <c:pt idx="12">
                  <c:v>0.48</c:v>
                </c:pt>
                <c:pt idx="13">
                  <c:v>0.49</c:v>
                </c:pt>
                <c:pt idx="14">
                  <c:v>0.49</c:v>
                </c:pt>
                <c:pt idx="15">
                  <c:v>0.5</c:v>
                </c:pt>
                <c:pt idx="16">
                  <c:v>0.5</c:v>
                </c:pt>
                <c:pt idx="17">
                  <c:v>0.51</c:v>
                </c:pt>
                <c:pt idx="18">
                  <c:v>0.51</c:v>
                </c:pt>
                <c:pt idx="19">
                  <c:v>0.51</c:v>
                </c:pt>
                <c:pt idx="20">
                  <c:v>0.51</c:v>
                </c:pt>
                <c:pt idx="21">
                  <c:v>0.51</c:v>
                </c:pt>
                <c:pt idx="22">
                  <c:v>0.52</c:v>
                </c:pt>
                <c:pt idx="23">
                  <c:v>0.53</c:v>
                </c:pt>
                <c:pt idx="24">
                  <c:v>0.53</c:v>
                </c:pt>
                <c:pt idx="25">
                  <c:v>0.53</c:v>
                </c:pt>
                <c:pt idx="26">
                  <c:v>0.53</c:v>
                </c:pt>
                <c:pt idx="27">
                  <c:v>0.54</c:v>
                </c:pt>
                <c:pt idx="28">
                  <c:v>0.54</c:v>
                </c:pt>
                <c:pt idx="29">
                  <c:v>0.54</c:v>
                </c:pt>
                <c:pt idx="30">
                  <c:v>0.54</c:v>
                </c:pt>
                <c:pt idx="31">
                  <c:v>0.54</c:v>
                </c:pt>
                <c:pt idx="32">
                  <c:v>0.54</c:v>
                </c:pt>
                <c:pt idx="33">
                  <c:v>0.55000000000000004</c:v>
                </c:pt>
                <c:pt idx="34">
                  <c:v>0.55000000000000004</c:v>
                </c:pt>
                <c:pt idx="35">
                  <c:v>0.56999999999999995</c:v>
                </c:pt>
                <c:pt idx="36">
                  <c:v>0.57999999999999996</c:v>
                </c:pt>
                <c:pt idx="37">
                  <c:v>0.57999999999999996</c:v>
                </c:pt>
                <c:pt idx="38">
                  <c:v>0.59</c:v>
                </c:pt>
                <c:pt idx="39">
                  <c:v>0.6</c:v>
                </c:pt>
                <c:pt idx="40">
                  <c:v>0.62</c:v>
                </c:pt>
                <c:pt idx="41">
                  <c:v>0.64</c:v>
                </c:pt>
                <c:pt idx="42">
                  <c:v>0.64</c:v>
                </c:pt>
                <c:pt idx="43">
                  <c:v>0.64</c:v>
                </c:pt>
                <c:pt idx="44">
                  <c:v>0.67</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0.52</c:v>
                </c:pt>
                <c:pt idx="1">
                  <c:v>0.52</c:v>
                </c:pt>
                <c:pt idx="2">
                  <c:v>0.52</c:v>
                </c:pt>
                <c:pt idx="3">
                  <c:v>0.52</c:v>
                </c:pt>
                <c:pt idx="4">
                  <c:v>0.52</c:v>
                </c:pt>
                <c:pt idx="5">
                  <c:v>0.52</c:v>
                </c:pt>
                <c:pt idx="6">
                  <c:v>0.52</c:v>
                </c:pt>
                <c:pt idx="7">
                  <c:v>0.52</c:v>
                </c:pt>
                <c:pt idx="8">
                  <c:v>0.52</c:v>
                </c:pt>
                <c:pt idx="9">
                  <c:v>0.52</c:v>
                </c:pt>
                <c:pt idx="10">
                  <c:v>0.52</c:v>
                </c:pt>
                <c:pt idx="11">
                  <c:v>0.52</c:v>
                </c:pt>
                <c:pt idx="12">
                  <c:v>0.52</c:v>
                </c:pt>
                <c:pt idx="13">
                  <c:v>0.52</c:v>
                </c:pt>
                <c:pt idx="14">
                  <c:v>0.52</c:v>
                </c:pt>
                <c:pt idx="15">
                  <c:v>0.52</c:v>
                </c:pt>
                <c:pt idx="16">
                  <c:v>0.52</c:v>
                </c:pt>
                <c:pt idx="17">
                  <c:v>0.52</c:v>
                </c:pt>
                <c:pt idx="18">
                  <c:v>0.52</c:v>
                </c:pt>
                <c:pt idx="19">
                  <c:v>0.52</c:v>
                </c:pt>
                <c:pt idx="20">
                  <c:v>0.52</c:v>
                </c:pt>
                <c:pt idx="21">
                  <c:v>0.52</c:v>
                </c:pt>
                <c:pt idx="22">
                  <c:v>0.52</c:v>
                </c:pt>
                <c:pt idx="23">
                  <c:v>0.52</c:v>
                </c:pt>
                <c:pt idx="24">
                  <c:v>0.52</c:v>
                </c:pt>
                <c:pt idx="25">
                  <c:v>0.52</c:v>
                </c:pt>
                <c:pt idx="26">
                  <c:v>0.52</c:v>
                </c:pt>
                <c:pt idx="27">
                  <c:v>0.52</c:v>
                </c:pt>
                <c:pt idx="28">
                  <c:v>0.52</c:v>
                </c:pt>
                <c:pt idx="29">
                  <c:v>0.52</c:v>
                </c:pt>
                <c:pt idx="30">
                  <c:v>0.52</c:v>
                </c:pt>
                <c:pt idx="31">
                  <c:v>0.52</c:v>
                </c:pt>
                <c:pt idx="32">
                  <c:v>0.52</c:v>
                </c:pt>
                <c:pt idx="33">
                  <c:v>0.52</c:v>
                </c:pt>
                <c:pt idx="34">
                  <c:v>0.52</c:v>
                </c:pt>
                <c:pt idx="35">
                  <c:v>0.52</c:v>
                </c:pt>
                <c:pt idx="36">
                  <c:v>0.52</c:v>
                </c:pt>
                <c:pt idx="37">
                  <c:v>0.52</c:v>
                </c:pt>
                <c:pt idx="38">
                  <c:v>0.52</c:v>
                </c:pt>
                <c:pt idx="39">
                  <c:v>0.52</c:v>
                </c:pt>
                <c:pt idx="40">
                  <c:v>0.52</c:v>
                </c:pt>
                <c:pt idx="41">
                  <c:v>0.52</c:v>
                </c:pt>
                <c:pt idx="42">
                  <c:v>0.52</c:v>
                </c:pt>
                <c:pt idx="43">
                  <c:v>0.52</c:v>
                </c:pt>
                <c:pt idx="44">
                  <c:v>0.52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0.51</c:v>
                </c:pt>
                <c:pt idx="1">
                  <c:v>0.51</c:v>
                </c:pt>
                <c:pt idx="2">
                  <c:v>0.51</c:v>
                </c:pt>
                <c:pt idx="3">
                  <c:v>0.51</c:v>
                </c:pt>
                <c:pt idx="4">
                  <c:v>0.51</c:v>
                </c:pt>
                <c:pt idx="5">
                  <c:v>0.51</c:v>
                </c:pt>
                <c:pt idx="6">
                  <c:v>0.51</c:v>
                </c:pt>
                <c:pt idx="7">
                  <c:v>0.51</c:v>
                </c:pt>
                <c:pt idx="8">
                  <c:v>0.51</c:v>
                </c:pt>
                <c:pt idx="9">
                  <c:v>0.51</c:v>
                </c:pt>
                <c:pt idx="10">
                  <c:v>0.51</c:v>
                </c:pt>
                <c:pt idx="11">
                  <c:v>0.51</c:v>
                </c:pt>
                <c:pt idx="12">
                  <c:v>0.51</c:v>
                </c:pt>
                <c:pt idx="13">
                  <c:v>0.51</c:v>
                </c:pt>
                <c:pt idx="14">
                  <c:v>0.51</c:v>
                </c:pt>
                <c:pt idx="15">
                  <c:v>0.51</c:v>
                </c:pt>
                <c:pt idx="16">
                  <c:v>0.51</c:v>
                </c:pt>
                <c:pt idx="17">
                  <c:v>0.51</c:v>
                </c:pt>
                <c:pt idx="18">
                  <c:v>0.51</c:v>
                </c:pt>
                <c:pt idx="19">
                  <c:v>0.51</c:v>
                </c:pt>
                <c:pt idx="20">
                  <c:v>0.51</c:v>
                </c:pt>
                <c:pt idx="21">
                  <c:v>0.51</c:v>
                </c:pt>
                <c:pt idx="22">
                  <c:v>0.51</c:v>
                </c:pt>
                <c:pt idx="23">
                  <c:v>0.51</c:v>
                </c:pt>
                <c:pt idx="24">
                  <c:v>0.51</c:v>
                </c:pt>
                <c:pt idx="25">
                  <c:v>0.51</c:v>
                </c:pt>
                <c:pt idx="26">
                  <c:v>0.51</c:v>
                </c:pt>
                <c:pt idx="27">
                  <c:v>0.51</c:v>
                </c:pt>
                <c:pt idx="28">
                  <c:v>0.51</c:v>
                </c:pt>
                <c:pt idx="29">
                  <c:v>0.51</c:v>
                </c:pt>
                <c:pt idx="30">
                  <c:v>0.51</c:v>
                </c:pt>
                <c:pt idx="31">
                  <c:v>0.51</c:v>
                </c:pt>
                <c:pt idx="32">
                  <c:v>0.51</c:v>
                </c:pt>
                <c:pt idx="33">
                  <c:v>0.51</c:v>
                </c:pt>
                <c:pt idx="34">
                  <c:v>0.51</c:v>
                </c:pt>
                <c:pt idx="35">
                  <c:v>0.51</c:v>
                </c:pt>
                <c:pt idx="36">
                  <c:v>0.51</c:v>
                </c:pt>
                <c:pt idx="37">
                  <c:v>0.51</c:v>
                </c:pt>
                <c:pt idx="38">
                  <c:v>0.51</c:v>
                </c:pt>
                <c:pt idx="39">
                  <c:v>0.51</c:v>
                </c:pt>
                <c:pt idx="40">
                  <c:v>0.51</c:v>
                </c:pt>
                <c:pt idx="41">
                  <c:v>0.51</c:v>
                </c:pt>
                <c:pt idx="42">
                  <c:v>0.51</c:v>
                </c:pt>
                <c:pt idx="43">
                  <c:v>0.51</c:v>
                </c:pt>
                <c:pt idx="44">
                  <c:v>0.51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5D1-4723-B08C-0EAC8CD9ADC0}"/>
            </c:ext>
          </c:extLst>
        </c:ser>
        <c:dLbls>
          <c:showLegendKey val="0"/>
          <c:showVal val="0"/>
          <c:showCatName val="0"/>
          <c:showSerName val="0"/>
          <c:showPercent val="0"/>
          <c:showBubbleSize val="0"/>
          <c:showLeaderLines val="1"/>
        </c:dLbls>
      </c:pie3DChart>
    </c:plotArea>
    <c:legend>
      <c:legendPos val="r"/>
      <c:layout>
        <c:manualLayout>
          <c:xMode val="edge"/>
          <c:yMode val="edge"/>
          <c:x val="0.53681840551181104"/>
          <c:y val="0.86125196850393704"/>
          <c:w val="0.21318159448818896"/>
          <c:h val="0.13874803149606299"/>
        </c:manualLayout>
      </c:layout>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36</c:v>
                </c:pt>
                <c:pt idx="1">
                  <c:v>64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67</c:v>
                </c:pt>
                <c:pt idx="1">
                  <c:v>33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49</c:v>
                </c:pt>
                <c:pt idx="1">
                  <c:v>51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33</c:v>
                </c:pt>
                <c:pt idx="1">
                  <c:v>32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8E0-4579-9EFD-6474EFF8ED99}"/>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8E0-4579-9EFD-6474EFF8ED99}"/>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8E0-4579-9EFD-6474EFF8ED99}"/>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8E0-4579-9EFD-6474EFF8ED99}"/>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8E0-4579-9EFD-6474EFF8ED99}"/>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8E0-4579-9EFD-6474EFF8ED99}"/>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28E0-4579-9EFD-6474EFF8ED99}"/>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26</c:v>
                </c:pt>
                <c:pt idx="1">
                  <c:v>25</c:v>
                </c:pt>
                <c:pt idx="2">
                  <c:v>18</c:v>
                </c:pt>
                <c:pt idx="3">
                  <c:v>15</c:v>
                </c:pt>
                <c:pt idx="4">
                  <c:v>17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8E0-4579-9EFD-6474EFF8ED99}"/>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449717643988397"/>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0.36</c:v>
                </c:pt>
                <c:pt idx="1">
                  <c:v>0.36</c:v>
                </c:pt>
                <c:pt idx="2">
                  <c:v>0.39</c:v>
                </c:pt>
                <c:pt idx="3">
                  <c:v>0.41</c:v>
                </c:pt>
                <c:pt idx="4">
                  <c:v>0.41</c:v>
                </c:pt>
                <c:pt idx="5">
                  <c:v>0.42</c:v>
                </c:pt>
                <c:pt idx="6">
                  <c:v>0.43</c:v>
                </c:pt>
                <c:pt idx="7">
                  <c:v>0.44</c:v>
                </c:pt>
                <c:pt idx="8">
                  <c:v>0.44</c:v>
                </c:pt>
                <c:pt idx="9">
                  <c:v>0.45</c:v>
                </c:pt>
                <c:pt idx="10">
                  <c:v>0.45</c:v>
                </c:pt>
                <c:pt idx="11">
                  <c:v>0.45</c:v>
                </c:pt>
                <c:pt idx="12">
                  <c:v>0.45</c:v>
                </c:pt>
                <c:pt idx="13">
                  <c:v>0.47</c:v>
                </c:pt>
                <c:pt idx="14">
                  <c:v>0.47</c:v>
                </c:pt>
                <c:pt idx="15">
                  <c:v>0.48</c:v>
                </c:pt>
                <c:pt idx="16">
                  <c:v>0.49</c:v>
                </c:pt>
                <c:pt idx="17">
                  <c:v>0.49</c:v>
                </c:pt>
                <c:pt idx="18">
                  <c:v>0.49</c:v>
                </c:pt>
                <c:pt idx="19">
                  <c:v>0.5</c:v>
                </c:pt>
                <c:pt idx="20">
                  <c:v>0.5</c:v>
                </c:pt>
                <c:pt idx="21">
                  <c:v>0.5</c:v>
                </c:pt>
                <c:pt idx="22">
                  <c:v>0.51</c:v>
                </c:pt>
                <c:pt idx="23">
                  <c:v>0.51</c:v>
                </c:pt>
                <c:pt idx="24">
                  <c:v>0.51</c:v>
                </c:pt>
                <c:pt idx="25">
                  <c:v>0.52</c:v>
                </c:pt>
                <c:pt idx="26">
                  <c:v>0.52</c:v>
                </c:pt>
                <c:pt idx="27">
                  <c:v>0.52</c:v>
                </c:pt>
                <c:pt idx="28">
                  <c:v>0.53</c:v>
                </c:pt>
                <c:pt idx="29">
                  <c:v>0.53</c:v>
                </c:pt>
                <c:pt idx="30">
                  <c:v>0.53</c:v>
                </c:pt>
                <c:pt idx="31">
                  <c:v>0.54</c:v>
                </c:pt>
                <c:pt idx="32">
                  <c:v>0.56999999999999995</c:v>
                </c:pt>
                <c:pt idx="33">
                  <c:v>0.56999999999999995</c:v>
                </c:pt>
                <c:pt idx="34">
                  <c:v>0.56999999999999995</c:v>
                </c:pt>
                <c:pt idx="35">
                  <c:v>0.56999999999999995</c:v>
                </c:pt>
                <c:pt idx="36">
                  <c:v>0.57999999999999996</c:v>
                </c:pt>
                <c:pt idx="37">
                  <c:v>0.57999999999999996</c:v>
                </c:pt>
                <c:pt idx="38">
                  <c:v>0.59</c:v>
                </c:pt>
                <c:pt idx="39">
                  <c:v>0.59</c:v>
                </c:pt>
                <c:pt idx="40">
                  <c:v>0.59</c:v>
                </c:pt>
                <c:pt idx="41">
                  <c:v>0.6</c:v>
                </c:pt>
                <c:pt idx="42">
                  <c:v>0.61</c:v>
                </c:pt>
                <c:pt idx="43">
                  <c:v>0.64</c:v>
                </c:pt>
                <c:pt idx="44">
                  <c:v>0.67</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0.51</c:v>
                </c:pt>
                <c:pt idx="1">
                  <c:v>0.51</c:v>
                </c:pt>
                <c:pt idx="2">
                  <c:v>0.51</c:v>
                </c:pt>
                <c:pt idx="3">
                  <c:v>0.51</c:v>
                </c:pt>
                <c:pt idx="4">
                  <c:v>0.51</c:v>
                </c:pt>
                <c:pt idx="5">
                  <c:v>0.51</c:v>
                </c:pt>
                <c:pt idx="6">
                  <c:v>0.51</c:v>
                </c:pt>
                <c:pt idx="7">
                  <c:v>0.51</c:v>
                </c:pt>
                <c:pt idx="8">
                  <c:v>0.51</c:v>
                </c:pt>
                <c:pt idx="9">
                  <c:v>0.51</c:v>
                </c:pt>
                <c:pt idx="10">
                  <c:v>0.51</c:v>
                </c:pt>
                <c:pt idx="11">
                  <c:v>0.51</c:v>
                </c:pt>
                <c:pt idx="12">
                  <c:v>0.51</c:v>
                </c:pt>
                <c:pt idx="13">
                  <c:v>0.51</c:v>
                </c:pt>
                <c:pt idx="14">
                  <c:v>0.51</c:v>
                </c:pt>
                <c:pt idx="15">
                  <c:v>0.51</c:v>
                </c:pt>
                <c:pt idx="16">
                  <c:v>0.51</c:v>
                </c:pt>
                <c:pt idx="17">
                  <c:v>0.51</c:v>
                </c:pt>
                <c:pt idx="18">
                  <c:v>0.51</c:v>
                </c:pt>
                <c:pt idx="19">
                  <c:v>0.51</c:v>
                </c:pt>
                <c:pt idx="20">
                  <c:v>0.51</c:v>
                </c:pt>
                <c:pt idx="21">
                  <c:v>0.51</c:v>
                </c:pt>
                <c:pt idx="22">
                  <c:v>0.51</c:v>
                </c:pt>
                <c:pt idx="23">
                  <c:v>0.51</c:v>
                </c:pt>
                <c:pt idx="24">
                  <c:v>0.51</c:v>
                </c:pt>
                <c:pt idx="25">
                  <c:v>0.51</c:v>
                </c:pt>
                <c:pt idx="26">
                  <c:v>0.51</c:v>
                </c:pt>
                <c:pt idx="27">
                  <c:v>0.51</c:v>
                </c:pt>
                <c:pt idx="28">
                  <c:v>0.51</c:v>
                </c:pt>
                <c:pt idx="29">
                  <c:v>0.51</c:v>
                </c:pt>
                <c:pt idx="30">
                  <c:v>0.51</c:v>
                </c:pt>
                <c:pt idx="31">
                  <c:v>0.51</c:v>
                </c:pt>
                <c:pt idx="32">
                  <c:v>0.51</c:v>
                </c:pt>
                <c:pt idx="33">
                  <c:v>0.51</c:v>
                </c:pt>
                <c:pt idx="34">
                  <c:v>0.51</c:v>
                </c:pt>
                <c:pt idx="35">
                  <c:v>0.51</c:v>
                </c:pt>
                <c:pt idx="36">
                  <c:v>0.51</c:v>
                </c:pt>
                <c:pt idx="37">
                  <c:v>0.51</c:v>
                </c:pt>
                <c:pt idx="38">
                  <c:v>0.51</c:v>
                </c:pt>
                <c:pt idx="39">
                  <c:v>0.51</c:v>
                </c:pt>
                <c:pt idx="40">
                  <c:v>0.51</c:v>
                </c:pt>
                <c:pt idx="41">
                  <c:v>0.51</c:v>
                </c:pt>
                <c:pt idx="42">
                  <c:v>0.51</c:v>
                </c:pt>
                <c:pt idx="43">
                  <c:v>0.51</c:v>
                </c:pt>
                <c:pt idx="44">
                  <c:v>0.51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0.49</c:v>
                </c:pt>
                <c:pt idx="1">
                  <c:v>0.49</c:v>
                </c:pt>
                <c:pt idx="2">
                  <c:v>0.49</c:v>
                </c:pt>
                <c:pt idx="3">
                  <c:v>0.49</c:v>
                </c:pt>
                <c:pt idx="4">
                  <c:v>0.49</c:v>
                </c:pt>
                <c:pt idx="5">
                  <c:v>0.49</c:v>
                </c:pt>
                <c:pt idx="6">
                  <c:v>0.49</c:v>
                </c:pt>
                <c:pt idx="7">
                  <c:v>0.49</c:v>
                </c:pt>
                <c:pt idx="8">
                  <c:v>0.49</c:v>
                </c:pt>
                <c:pt idx="9">
                  <c:v>0.49</c:v>
                </c:pt>
                <c:pt idx="10">
                  <c:v>0.49</c:v>
                </c:pt>
                <c:pt idx="11">
                  <c:v>0.49</c:v>
                </c:pt>
                <c:pt idx="12">
                  <c:v>0.49</c:v>
                </c:pt>
                <c:pt idx="13">
                  <c:v>0.49</c:v>
                </c:pt>
                <c:pt idx="14">
                  <c:v>0.49</c:v>
                </c:pt>
                <c:pt idx="15">
                  <c:v>0.49</c:v>
                </c:pt>
                <c:pt idx="16">
                  <c:v>0.49</c:v>
                </c:pt>
                <c:pt idx="17">
                  <c:v>0.49</c:v>
                </c:pt>
                <c:pt idx="18">
                  <c:v>0.49</c:v>
                </c:pt>
                <c:pt idx="19">
                  <c:v>0.49</c:v>
                </c:pt>
                <c:pt idx="20">
                  <c:v>0.49</c:v>
                </c:pt>
                <c:pt idx="21">
                  <c:v>0.49</c:v>
                </c:pt>
                <c:pt idx="22">
                  <c:v>0.49</c:v>
                </c:pt>
                <c:pt idx="23">
                  <c:v>0.49</c:v>
                </c:pt>
                <c:pt idx="24">
                  <c:v>0.49</c:v>
                </c:pt>
                <c:pt idx="25">
                  <c:v>0.49</c:v>
                </c:pt>
                <c:pt idx="26">
                  <c:v>0.49</c:v>
                </c:pt>
                <c:pt idx="27">
                  <c:v>0.49</c:v>
                </c:pt>
                <c:pt idx="28">
                  <c:v>0.49</c:v>
                </c:pt>
                <c:pt idx="29">
                  <c:v>0.49</c:v>
                </c:pt>
                <c:pt idx="30">
                  <c:v>0.49</c:v>
                </c:pt>
                <c:pt idx="31">
                  <c:v>0.49</c:v>
                </c:pt>
                <c:pt idx="32">
                  <c:v>0.49</c:v>
                </c:pt>
                <c:pt idx="33">
                  <c:v>0.49</c:v>
                </c:pt>
                <c:pt idx="34">
                  <c:v>0.49</c:v>
                </c:pt>
                <c:pt idx="35">
                  <c:v>0.49</c:v>
                </c:pt>
                <c:pt idx="36">
                  <c:v>0.49</c:v>
                </c:pt>
                <c:pt idx="37">
                  <c:v>0.49</c:v>
                </c:pt>
                <c:pt idx="38">
                  <c:v>0.49</c:v>
                </c:pt>
                <c:pt idx="39">
                  <c:v>0.49</c:v>
                </c:pt>
                <c:pt idx="40">
                  <c:v>0.49</c:v>
                </c:pt>
                <c:pt idx="41">
                  <c:v>0.49</c:v>
                </c:pt>
                <c:pt idx="42">
                  <c:v>0.49</c:v>
                </c:pt>
                <c:pt idx="43">
                  <c:v>0.49</c:v>
                </c:pt>
                <c:pt idx="44">
                  <c:v>0.49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Sheet1!$B$2:$B$7</c:f>
              <c:numCache>
                <c:formatCode>0%</c:formatCode>
                <c:ptCount val="6"/>
                <c:pt idx="0">
                  <c:v>0.59</c:v>
                </c:pt>
                <c:pt idx="1">
                  <c:v>0.16</c:v>
                </c:pt>
                <c:pt idx="2">
                  <c:v>0.12</c:v>
                </c:pt>
                <c:pt idx="3">
                  <c:v>0.06</c:v>
                </c:pt>
                <c:pt idx="4">
                  <c:v>0.06</c:v>
                </c:pt>
                <c:pt idx="5">
                  <c:v>0.02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Sheet1!$C$2:$C$7</c:f>
              <c:numCache>
                <c:formatCode>0%</c:formatCode>
                <c:ptCount val="6"/>
                <c:pt idx="0">
                  <c:v>0.62</c:v>
                </c:pt>
                <c:pt idx="1">
                  <c:v>0.14000000000000001</c:v>
                </c:pt>
                <c:pt idx="2">
                  <c:v>0.14000000000000001</c:v>
                </c:pt>
                <c:pt idx="3">
                  <c:v>0.06</c:v>
                </c:pt>
                <c:pt idx="4">
                  <c:v>0.02</c:v>
                </c:pt>
                <c:pt idx="5">
                  <c:v>0.02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Sheet1!$A$2:$A$7</c:f>
              <c:numCache>
                <c:formatCode>General</c:formatCode>
                <c:ptCount val="6"/>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6"/>
              <c:pt idx="0">
                <c:v>1</c:v>
              </c:pt>
              <c:pt idx="1">
                <c:v>2</c:v>
              </c:pt>
              <c:pt idx="2">
                <c:v>3</c:v>
              </c:pt>
              <c:pt idx="3">
                <c:v>4</c:v>
              </c:pt>
              <c:pt idx="4">
                <c:v>5</c:v>
              </c:pt>
              <c:pt idx="5">
                <c:v>6</c:v>
              </c:pt>
              <c:extLst>
                <c:ext xmlns:c15="http://schemas.microsoft.com/office/drawing/2012/chart" uri="{02D57815-91ED-43cb-92C2-25804820EDAC}">
                  <c15:autoCat val="1"/>
                </c:ext>
              </c:extLst>
            </c:strLit>
          </c:cat>
          <c:val>
            <c:numRef>
              <c:f>Sheet1!$B$2:$B$7</c:f>
              <c:numCache>
                <c:formatCode>General</c:formatCode>
                <c:ptCount val="6"/>
                <c:pt idx="0">
                  <c:v>78</c:v>
                </c:pt>
                <c:pt idx="1">
                  <c:v>24</c:v>
                </c:pt>
                <c:pt idx="2">
                  <c:v>29</c:v>
                </c:pt>
                <c:pt idx="3">
                  <c:v>11</c:v>
                </c:pt>
                <c:pt idx="4">
                  <c:v>52</c:v>
                </c:pt>
                <c:pt idx="5">
                  <c:v>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Sheet1!$C$2:$C$7</c:f>
              <c:numCache>
                <c:formatCode>General</c:formatCode>
                <c:ptCount val="6"/>
                <c:pt idx="0">
                  <c:v>17</c:v>
                </c:pt>
                <c:pt idx="1">
                  <c:v>5</c:v>
                </c:pt>
                <c:pt idx="2">
                  <c:v>1</c:v>
                </c:pt>
                <c:pt idx="3">
                  <c:v>2</c:v>
                </c:pt>
                <c:pt idx="4">
                  <c:v>1</c:v>
                </c:pt>
                <c:pt idx="5">
                  <c:v>1</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Sheet1!$B$2:$B$6</c:f>
              <c:numCache>
                <c:formatCode>0%</c:formatCode>
                <c:ptCount val="5"/>
                <c:pt idx="0">
                  <c:v>0.17</c:v>
                </c:pt>
                <c:pt idx="1">
                  <c:v>0.72</c:v>
                </c:pt>
                <c:pt idx="2">
                  <c:v>7.0000000000000007E-2</c:v>
                </c:pt>
                <c:pt idx="3">
                  <c:v>0.01</c:v>
                </c:pt>
                <c:pt idx="4">
                  <c:v>0.03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Sheet1!$C$2:$C$6</c:f>
              <c:numCache>
                <c:formatCode>0%</c:formatCode>
                <c:ptCount val="5"/>
                <c:pt idx="0">
                  <c:v>0.12</c:v>
                </c:pt>
                <c:pt idx="1">
                  <c:v>0.73</c:v>
                </c:pt>
                <c:pt idx="2">
                  <c:v>0.11</c:v>
                </c:pt>
                <c:pt idx="3">
                  <c:v>0.01</c:v>
                </c:pt>
                <c:pt idx="4">
                  <c:v>0.03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Sheet1!$A$2:$A$6</c:f>
              <c:numCache>
                <c:formatCode>General</c:formatCode>
                <c:ptCount val="5"/>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5"/>
              <c:pt idx="0">
                <c:v>1</c:v>
              </c:pt>
              <c:pt idx="1">
                <c:v>2</c:v>
              </c:pt>
              <c:pt idx="2">
                <c:v>3</c:v>
              </c:pt>
              <c:pt idx="3">
                <c:v>4</c:v>
              </c:pt>
              <c:pt idx="4">
                <c:v>5</c:v>
              </c:pt>
              <c:extLst>
                <c:ext xmlns:c15="http://schemas.microsoft.com/office/drawing/2012/chart" uri="{02D57815-91ED-43cb-92C2-25804820EDAC}">
                  <c15:autoCat val="1"/>
                </c:ext>
              </c:extLst>
            </c:strLit>
          </c:cat>
          <c:val>
            <c:numRef>
              <c:f>Sheet1!$B$2:$B$6</c:f>
              <c:numCache>
                <c:formatCode>General</c:formatCode>
                <c:ptCount val="5"/>
                <c:pt idx="0">
                  <c:v>29</c:v>
                </c:pt>
                <c:pt idx="1">
                  <c:v>85</c:v>
                </c:pt>
                <c:pt idx="2">
                  <c:v>29</c:v>
                </c:pt>
                <c:pt idx="3">
                  <c:v>4</c:v>
                </c:pt>
                <c:pt idx="4">
                  <c:v>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Sheet1!$C$2:$C$6</c:f>
              <c:numCache>
                <c:formatCode>General</c:formatCode>
                <c:ptCount val="5"/>
                <c:pt idx="0">
                  <c:v>5</c:v>
                </c:pt>
                <c:pt idx="1">
                  <c:v>45</c:v>
                </c:pt>
                <c:pt idx="2">
                  <c:v>3</c:v>
                </c:pt>
                <c:pt idx="3">
                  <c:v>0</c:v>
                </c:pt>
                <c:pt idx="4">
                  <c:v>1</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65</c:v>
                </c:pt>
                <c:pt idx="1">
                  <c:v>35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82</c:v>
                </c:pt>
                <c:pt idx="1">
                  <c:v>81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10</c:v>
                </c:pt>
                <c:pt idx="1">
                  <c:v>11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8-1110-4235-9539-B109DBE20388}"/>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2"/>
              <c:layout>
                <c:manualLayout>
                  <c:x val="-2.4326793113314728E-2"/>
                  <c:y val="-0.12140392647701738"/>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1110-4235-9539-B109DBE20388}"/>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c:v>
                </c:pt>
                <c:pt idx="1">
                  <c:v>No</c:v>
                </c:pt>
                <c:pt idx="2">
                  <c:v>I was told to contact my practice again another day, as they couldn't help that day</c:v>
                </c:pt>
              </c:strCache>
            </c:strRef>
          </c:cat>
          <c:val>
            <c:numRef>
              <c:f>Sheet1!$B$2:$B$4</c:f>
              <c:numCache>
                <c:formatCode>General</c:formatCode>
                <c:ptCount val="3"/>
                <c:pt idx="0">
                  <c:v>81</c:v>
                </c:pt>
                <c:pt idx="1">
                  <c:v>11</c:v>
                </c:pt>
                <c:pt idx="2">
                  <c:v>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9327170226495382"/>
          <c:y val="0.22391472537220977"/>
          <c:w val="0.39793492579135781"/>
          <c:h val="0.58883134859687647"/>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0.65</c:v>
                </c:pt>
                <c:pt idx="1">
                  <c:v>0.7</c:v>
                </c:pt>
                <c:pt idx="2">
                  <c:v>0.73</c:v>
                </c:pt>
                <c:pt idx="3">
                  <c:v>0.74</c:v>
                </c:pt>
                <c:pt idx="4">
                  <c:v>0.74</c:v>
                </c:pt>
                <c:pt idx="5">
                  <c:v>0.76</c:v>
                </c:pt>
                <c:pt idx="6">
                  <c:v>0.77</c:v>
                </c:pt>
                <c:pt idx="7">
                  <c:v>0.78</c:v>
                </c:pt>
                <c:pt idx="8">
                  <c:v>0.79</c:v>
                </c:pt>
                <c:pt idx="9">
                  <c:v>0.79</c:v>
                </c:pt>
                <c:pt idx="10">
                  <c:v>0.79</c:v>
                </c:pt>
                <c:pt idx="11">
                  <c:v>0.79</c:v>
                </c:pt>
                <c:pt idx="12">
                  <c:v>0.8</c:v>
                </c:pt>
                <c:pt idx="13">
                  <c:v>0.8</c:v>
                </c:pt>
                <c:pt idx="14">
                  <c:v>0.8</c:v>
                </c:pt>
                <c:pt idx="15">
                  <c:v>0.8</c:v>
                </c:pt>
                <c:pt idx="16">
                  <c:v>0.8</c:v>
                </c:pt>
                <c:pt idx="17">
                  <c:v>0.8</c:v>
                </c:pt>
                <c:pt idx="18">
                  <c:v>0.8</c:v>
                </c:pt>
                <c:pt idx="19">
                  <c:v>0.81</c:v>
                </c:pt>
                <c:pt idx="20">
                  <c:v>0.81</c:v>
                </c:pt>
                <c:pt idx="21">
                  <c:v>0.82</c:v>
                </c:pt>
                <c:pt idx="22">
                  <c:v>0.82</c:v>
                </c:pt>
                <c:pt idx="23">
                  <c:v>0.82</c:v>
                </c:pt>
                <c:pt idx="24">
                  <c:v>0.82</c:v>
                </c:pt>
                <c:pt idx="25">
                  <c:v>0.83</c:v>
                </c:pt>
                <c:pt idx="26">
                  <c:v>0.83</c:v>
                </c:pt>
                <c:pt idx="27">
                  <c:v>0.83</c:v>
                </c:pt>
                <c:pt idx="28">
                  <c:v>0.84</c:v>
                </c:pt>
                <c:pt idx="29">
                  <c:v>0.84</c:v>
                </c:pt>
                <c:pt idx="30">
                  <c:v>0.85</c:v>
                </c:pt>
                <c:pt idx="31">
                  <c:v>0.85</c:v>
                </c:pt>
                <c:pt idx="32">
                  <c:v>0.85</c:v>
                </c:pt>
                <c:pt idx="33">
                  <c:v>0.85</c:v>
                </c:pt>
                <c:pt idx="34">
                  <c:v>0.85</c:v>
                </c:pt>
                <c:pt idx="35">
                  <c:v>0.85</c:v>
                </c:pt>
                <c:pt idx="36">
                  <c:v>0.86</c:v>
                </c:pt>
                <c:pt idx="37">
                  <c:v>0.86</c:v>
                </c:pt>
                <c:pt idx="38">
                  <c:v>0.86</c:v>
                </c:pt>
                <c:pt idx="39">
                  <c:v>0.86</c:v>
                </c:pt>
                <c:pt idx="40">
                  <c:v>0.88</c:v>
                </c:pt>
                <c:pt idx="41">
                  <c:v>0.88</c:v>
                </c:pt>
                <c:pt idx="42">
                  <c:v>0.88</c:v>
                </c:pt>
                <c:pt idx="43">
                  <c:v>0.9</c:v>
                </c:pt>
                <c:pt idx="44">
                  <c:v>0.9</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0.81</c:v>
                </c:pt>
                <c:pt idx="1">
                  <c:v>0.81</c:v>
                </c:pt>
                <c:pt idx="2">
                  <c:v>0.81</c:v>
                </c:pt>
                <c:pt idx="3">
                  <c:v>0.81</c:v>
                </c:pt>
                <c:pt idx="4">
                  <c:v>0.81</c:v>
                </c:pt>
                <c:pt idx="5">
                  <c:v>0.81</c:v>
                </c:pt>
                <c:pt idx="6">
                  <c:v>0.81</c:v>
                </c:pt>
                <c:pt idx="7">
                  <c:v>0.81</c:v>
                </c:pt>
                <c:pt idx="8">
                  <c:v>0.81</c:v>
                </c:pt>
                <c:pt idx="9">
                  <c:v>0.81</c:v>
                </c:pt>
                <c:pt idx="10">
                  <c:v>0.81</c:v>
                </c:pt>
                <c:pt idx="11">
                  <c:v>0.81</c:v>
                </c:pt>
                <c:pt idx="12">
                  <c:v>0.81</c:v>
                </c:pt>
                <c:pt idx="13">
                  <c:v>0.81</c:v>
                </c:pt>
                <c:pt idx="14">
                  <c:v>0.81</c:v>
                </c:pt>
                <c:pt idx="15">
                  <c:v>0.81</c:v>
                </c:pt>
                <c:pt idx="16">
                  <c:v>0.81</c:v>
                </c:pt>
                <c:pt idx="17">
                  <c:v>0.81</c:v>
                </c:pt>
                <c:pt idx="18">
                  <c:v>0.81</c:v>
                </c:pt>
                <c:pt idx="19">
                  <c:v>0.81</c:v>
                </c:pt>
                <c:pt idx="20">
                  <c:v>0.81</c:v>
                </c:pt>
                <c:pt idx="21">
                  <c:v>0.81</c:v>
                </c:pt>
                <c:pt idx="22">
                  <c:v>0.81</c:v>
                </c:pt>
                <c:pt idx="23">
                  <c:v>0.81</c:v>
                </c:pt>
                <c:pt idx="24">
                  <c:v>0.81</c:v>
                </c:pt>
                <c:pt idx="25">
                  <c:v>0.81</c:v>
                </c:pt>
                <c:pt idx="26">
                  <c:v>0.81</c:v>
                </c:pt>
                <c:pt idx="27">
                  <c:v>0.81</c:v>
                </c:pt>
                <c:pt idx="28">
                  <c:v>0.81</c:v>
                </c:pt>
                <c:pt idx="29">
                  <c:v>0.81</c:v>
                </c:pt>
                <c:pt idx="30">
                  <c:v>0.81</c:v>
                </c:pt>
                <c:pt idx="31">
                  <c:v>0.81</c:v>
                </c:pt>
                <c:pt idx="32">
                  <c:v>0.81</c:v>
                </c:pt>
                <c:pt idx="33">
                  <c:v>0.81</c:v>
                </c:pt>
                <c:pt idx="34">
                  <c:v>0.81</c:v>
                </c:pt>
                <c:pt idx="35">
                  <c:v>0.81</c:v>
                </c:pt>
                <c:pt idx="36">
                  <c:v>0.81</c:v>
                </c:pt>
                <c:pt idx="37">
                  <c:v>0.81</c:v>
                </c:pt>
                <c:pt idx="38">
                  <c:v>0.81</c:v>
                </c:pt>
                <c:pt idx="39">
                  <c:v>0.81</c:v>
                </c:pt>
                <c:pt idx="40">
                  <c:v>0.81</c:v>
                </c:pt>
                <c:pt idx="41">
                  <c:v>0.81</c:v>
                </c:pt>
                <c:pt idx="42">
                  <c:v>0.81</c:v>
                </c:pt>
                <c:pt idx="43">
                  <c:v>0.81</c:v>
                </c:pt>
                <c:pt idx="44">
                  <c:v>0.81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pt idx="36">
                  <c:v>0.83</c:v>
                </c:pt>
                <c:pt idx="37">
                  <c:v>0.83</c:v>
                </c:pt>
                <c:pt idx="38">
                  <c:v>0.83</c:v>
                </c:pt>
                <c:pt idx="39">
                  <c:v>0.83</c:v>
                </c:pt>
                <c:pt idx="40">
                  <c:v>0.83</c:v>
                </c:pt>
                <c:pt idx="41">
                  <c:v>0.83</c:v>
                </c:pt>
                <c:pt idx="42">
                  <c:v>0.83</c:v>
                </c:pt>
                <c:pt idx="43">
                  <c:v>0.83</c:v>
                </c:pt>
                <c:pt idx="44">
                  <c:v>0.83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Less than two days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91</c:v>
                </c:pt>
                <c:pt idx="1">
                  <c:v>91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After two or more days</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9</c:v>
                </c:pt>
                <c:pt idx="1">
                  <c:v>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2"/>
              <c:layout>
                <c:manualLayout>
                  <c:x val="-6.6898681061615506E-2"/>
                  <c:y val="-8.4982748533912175E-2"/>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1108-49FA-A063-1EA01A0F4F65}"/>
                </c:ext>
              </c:extLst>
            </c:dLbl>
            <c:dLbl>
              <c:idx val="3"/>
              <c:layout>
                <c:manualLayout>
                  <c:x val="-2.4326793113314728E-2"/>
                  <c:y val="-0.10521673628008174"/>
                </c:manualLayout>
              </c:layout>
              <c:tx>
                <c:rich>
                  <a:bodyPr/>
                  <a:lstStyle/>
                  <a:p>
                    <a:fld id="{BE44D0F1-AF04-4009-90B3-A2878D485635}" type="VALUE">
                      <a:rPr lang="en-US" baseline="0">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1108-49FA-A063-1EA01A0F4F65}"/>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There and then</c:v>
                </c:pt>
                <c:pt idx="1">
                  <c:v>Later on the same day</c:v>
                </c:pt>
                <c:pt idx="2">
                  <c:v>The next day</c:v>
                </c:pt>
                <c:pt idx="3">
                  <c:v>After two or more days</c:v>
                </c:pt>
              </c:strCache>
            </c:strRef>
          </c:cat>
          <c:val>
            <c:numRef>
              <c:f>Sheet1!$B$2:$B$5</c:f>
              <c:numCache>
                <c:formatCode>General</c:formatCode>
                <c:ptCount val="4"/>
                <c:pt idx="0">
                  <c:v>59</c:v>
                </c:pt>
                <c:pt idx="1">
                  <c:v>25</c:v>
                </c:pt>
                <c:pt idx="2">
                  <c:v>7</c:v>
                </c:pt>
                <c:pt idx="3">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0.79</c:v>
                </c:pt>
                <c:pt idx="1">
                  <c:v>0.82</c:v>
                </c:pt>
                <c:pt idx="2">
                  <c:v>0.85</c:v>
                </c:pt>
                <c:pt idx="3">
                  <c:v>0.87</c:v>
                </c:pt>
                <c:pt idx="4">
                  <c:v>0.88</c:v>
                </c:pt>
                <c:pt idx="5">
                  <c:v>0.88</c:v>
                </c:pt>
                <c:pt idx="6">
                  <c:v>0.89</c:v>
                </c:pt>
                <c:pt idx="7">
                  <c:v>0.89</c:v>
                </c:pt>
                <c:pt idx="8">
                  <c:v>0.89</c:v>
                </c:pt>
                <c:pt idx="9">
                  <c:v>0.89</c:v>
                </c:pt>
                <c:pt idx="10">
                  <c:v>0.89</c:v>
                </c:pt>
                <c:pt idx="11">
                  <c:v>0.9</c:v>
                </c:pt>
                <c:pt idx="12">
                  <c:v>0.9</c:v>
                </c:pt>
                <c:pt idx="13">
                  <c:v>0.9</c:v>
                </c:pt>
                <c:pt idx="14">
                  <c:v>0.9</c:v>
                </c:pt>
                <c:pt idx="15">
                  <c:v>0.9</c:v>
                </c:pt>
                <c:pt idx="16">
                  <c:v>0.9</c:v>
                </c:pt>
                <c:pt idx="17">
                  <c:v>0.91</c:v>
                </c:pt>
                <c:pt idx="18">
                  <c:v>0.91</c:v>
                </c:pt>
                <c:pt idx="19">
                  <c:v>0.91</c:v>
                </c:pt>
                <c:pt idx="20">
                  <c:v>0.92</c:v>
                </c:pt>
                <c:pt idx="21">
                  <c:v>0.92</c:v>
                </c:pt>
                <c:pt idx="22">
                  <c:v>0.92</c:v>
                </c:pt>
                <c:pt idx="23">
                  <c:v>0.92</c:v>
                </c:pt>
                <c:pt idx="24">
                  <c:v>0.92</c:v>
                </c:pt>
                <c:pt idx="25">
                  <c:v>0.92</c:v>
                </c:pt>
                <c:pt idx="26">
                  <c:v>0.92</c:v>
                </c:pt>
                <c:pt idx="27">
                  <c:v>0.92</c:v>
                </c:pt>
                <c:pt idx="28">
                  <c:v>0.92</c:v>
                </c:pt>
                <c:pt idx="29">
                  <c:v>0.92</c:v>
                </c:pt>
                <c:pt idx="30">
                  <c:v>0.92</c:v>
                </c:pt>
                <c:pt idx="31">
                  <c:v>0.93</c:v>
                </c:pt>
                <c:pt idx="32">
                  <c:v>0.93</c:v>
                </c:pt>
                <c:pt idx="33">
                  <c:v>0.93</c:v>
                </c:pt>
                <c:pt idx="34">
                  <c:v>0.93</c:v>
                </c:pt>
                <c:pt idx="35">
                  <c:v>0.93</c:v>
                </c:pt>
                <c:pt idx="36">
                  <c:v>0.94</c:v>
                </c:pt>
                <c:pt idx="37">
                  <c:v>0.94</c:v>
                </c:pt>
                <c:pt idx="38">
                  <c:v>0.94</c:v>
                </c:pt>
                <c:pt idx="39">
                  <c:v>0.94</c:v>
                </c:pt>
                <c:pt idx="40">
                  <c:v>0.94</c:v>
                </c:pt>
                <c:pt idx="41">
                  <c:v>0.94</c:v>
                </c:pt>
                <c:pt idx="42">
                  <c:v>0.94</c:v>
                </c:pt>
                <c:pt idx="43">
                  <c:v>0.94</c:v>
                </c:pt>
                <c:pt idx="44">
                  <c:v>0.95</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pt idx="35">
                  <c:v>0.91</c:v>
                </c:pt>
                <c:pt idx="36">
                  <c:v>0.91</c:v>
                </c:pt>
                <c:pt idx="37">
                  <c:v>0.91</c:v>
                </c:pt>
                <c:pt idx="38">
                  <c:v>0.91</c:v>
                </c:pt>
                <c:pt idx="39">
                  <c:v>0.91</c:v>
                </c:pt>
                <c:pt idx="40">
                  <c:v>0.91</c:v>
                </c:pt>
                <c:pt idx="41">
                  <c:v>0.91</c:v>
                </c:pt>
                <c:pt idx="42">
                  <c:v>0.91</c:v>
                </c:pt>
                <c:pt idx="43">
                  <c:v>0.91</c:v>
                </c:pt>
                <c:pt idx="44">
                  <c:v>0.91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pt idx="14">
                  <c:v>0.93</c:v>
                </c:pt>
                <c:pt idx="15">
                  <c:v>0.93</c:v>
                </c:pt>
                <c:pt idx="16">
                  <c:v>0.93</c:v>
                </c:pt>
                <c:pt idx="17">
                  <c:v>0.93</c:v>
                </c:pt>
                <c:pt idx="18">
                  <c:v>0.93</c:v>
                </c:pt>
                <c:pt idx="19">
                  <c:v>0.93</c:v>
                </c:pt>
                <c:pt idx="20">
                  <c:v>0.93</c:v>
                </c:pt>
                <c:pt idx="21">
                  <c:v>0.93</c:v>
                </c:pt>
                <c:pt idx="22">
                  <c:v>0.93</c:v>
                </c:pt>
                <c:pt idx="23">
                  <c:v>0.93</c:v>
                </c:pt>
                <c:pt idx="24">
                  <c:v>0.93</c:v>
                </c:pt>
                <c:pt idx="25">
                  <c:v>0.93</c:v>
                </c:pt>
                <c:pt idx="26">
                  <c:v>0.93</c:v>
                </c:pt>
                <c:pt idx="27">
                  <c:v>0.93</c:v>
                </c:pt>
                <c:pt idx="28">
                  <c:v>0.93</c:v>
                </c:pt>
                <c:pt idx="29">
                  <c:v>0.93</c:v>
                </c:pt>
                <c:pt idx="30">
                  <c:v>0.93</c:v>
                </c:pt>
                <c:pt idx="31">
                  <c:v>0.93</c:v>
                </c:pt>
                <c:pt idx="32">
                  <c:v>0.93</c:v>
                </c:pt>
                <c:pt idx="33">
                  <c:v>0.93</c:v>
                </c:pt>
                <c:pt idx="34">
                  <c:v>0.93</c:v>
                </c:pt>
                <c:pt idx="35">
                  <c:v>0.93</c:v>
                </c:pt>
                <c:pt idx="36">
                  <c:v>0.93</c:v>
                </c:pt>
                <c:pt idx="37">
                  <c:v>0.93</c:v>
                </c:pt>
                <c:pt idx="38">
                  <c:v>0.93</c:v>
                </c:pt>
                <c:pt idx="39">
                  <c:v>0.93</c:v>
                </c:pt>
                <c:pt idx="40">
                  <c:v>0.93</c:v>
                </c:pt>
                <c:pt idx="41">
                  <c:v>0.93</c:v>
                </c:pt>
                <c:pt idx="42">
                  <c:v>0.93</c:v>
                </c:pt>
                <c:pt idx="43">
                  <c:v>0.93</c:v>
                </c:pt>
                <c:pt idx="44">
                  <c:v>0.93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58</c:v>
                </c:pt>
                <c:pt idx="1">
                  <c:v>42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70</c:v>
                </c:pt>
                <c:pt idx="1">
                  <c:v>71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15</c:v>
                </c:pt>
                <c:pt idx="1">
                  <c:v>15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426514490565439"/>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344-42B4-A449-679FC0A2DE8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344-42B4-A449-679FC0A2DE8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344-42B4-A449-679FC0A2DE86}"/>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344-42B4-A449-679FC0A2DE86}"/>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344-42B4-A449-679FC0A2DE8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344-42B4-A449-679FC0A2DE86}"/>
              </c:ext>
            </c:extLst>
          </c:dPt>
          <c:dLbls>
            <c:dLbl>
              <c:idx val="3"/>
              <c:layout>
                <c:manualLayout>
                  <c:x val="-5.8351592892084372E-2"/>
                  <c:y val="-9.0516308229411327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E344-42B4-A449-679FC0A2DE86}"/>
                </c:ext>
              </c:extLst>
            </c:dLbl>
            <c:dLbl>
              <c:idx val="4"/>
              <c:layout>
                <c:manualLayout>
                  <c:x val="-2.4197169863107115E-2"/>
                  <c:y val="-0.1056023596009799"/>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E344-42B4-A449-679FC0A2DE86}"/>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39</c:v>
                </c:pt>
                <c:pt idx="1">
                  <c:v>32</c:v>
                </c:pt>
                <c:pt idx="2">
                  <c:v>14</c:v>
                </c:pt>
                <c:pt idx="3">
                  <c:v>8</c:v>
                </c:pt>
                <c:pt idx="4">
                  <c:v>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344-42B4-A449-679FC0A2DE86}"/>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0.57999999999999996</c:v>
                </c:pt>
                <c:pt idx="1">
                  <c:v>0.59</c:v>
                </c:pt>
                <c:pt idx="2">
                  <c:v>0.59</c:v>
                </c:pt>
                <c:pt idx="3">
                  <c:v>0.61</c:v>
                </c:pt>
                <c:pt idx="4">
                  <c:v>0.62</c:v>
                </c:pt>
                <c:pt idx="5">
                  <c:v>0.63</c:v>
                </c:pt>
                <c:pt idx="6">
                  <c:v>0.64</c:v>
                </c:pt>
                <c:pt idx="7">
                  <c:v>0.64</c:v>
                </c:pt>
                <c:pt idx="8">
                  <c:v>0.64</c:v>
                </c:pt>
                <c:pt idx="9">
                  <c:v>0.64</c:v>
                </c:pt>
                <c:pt idx="10">
                  <c:v>0.66</c:v>
                </c:pt>
                <c:pt idx="11">
                  <c:v>0.66</c:v>
                </c:pt>
                <c:pt idx="12">
                  <c:v>0.66</c:v>
                </c:pt>
                <c:pt idx="13">
                  <c:v>0.68</c:v>
                </c:pt>
                <c:pt idx="14">
                  <c:v>0.68</c:v>
                </c:pt>
                <c:pt idx="15">
                  <c:v>0.68</c:v>
                </c:pt>
                <c:pt idx="16">
                  <c:v>0.69</c:v>
                </c:pt>
                <c:pt idx="17">
                  <c:v>0.69</c:v>
                </c:pt>
                <c:pt idx="18">
                  <c:v>0.69</c:v>
                </c:pt>
                <c:pt idx="19">
                  <c:v>0.7</c:v>
                </c:pt>
                <c:pt idx="20">
                  <c:v>0.7</c:v>
                </c:pt>
                <c:pt idx="21">
                  <c:v>0.71</c:v>
                </c:pt>
                <c:pt idx="22">
                  <c:v>0.71</c:v>
                </c:pt>
                <c:pt idx="23">
                  <c:v>0.71</c:v>
                </c:pt>
                <c:pt idx="24">
                  <c:v>0.72</c:v>
                </c:pt>
                <c:pt idx="25">
                  <c:v>0.72</c:v>
                </c:pt>
                <c:pt idx="26">
                  <c:v>0.73</c:v>
                </c:pt>
                <c:pt idx="27">
                  <c:v>0.73</c:v>
                </c:pt>
                <c:pt idx="28">
                  <c:v>0.73</c:v>
                </c:pt>
                <c:pt idx="29">
                  <c:v>0.73</c:v>
                </c:pt>
                <c:pt idx="30">
                  <c:v>0.73</c:v>
                </c:pt>
                <c:pt idx="31">
                  <c:v>0.75</c:v>
                </c:pt>
                <c:pt idx="32">
                  <c:v>0.75</c:v>
                </c:pt>
                <c:pt idx="33">
                  <c:v>0.75</c:v>
                </c:pt>
                <c:pt idx="34">
                  <c:v>0.75</c:v>
                </c:pt>
                <c:pt idx="35">
                  <c:v>0.76</c:v>
                </c:pt>
                <c:pt idx="36">
                  <c:v>0.77</c:v>
                </c:pt>
                <c:pt idx="37">
                  <c:v>0.77</c:v>
                </c:pt>
                <c:pt idx="38">
                  <c:v>0.8</c:v>
                </c:pt>
                <c:pt idx="39">
                  <c:v>0.8</c:v>
                </c:pt>
                <c:pt idx="40">
                  <c:v>0.81</c:v>
                </c:pt>
                <c:pt idx="41">
                  <c:v>0.81</c:v>
                </c:pt>
                <c:pt idx="42">
                  <c:v>0.81</c:v>
                </c:pt>
                <c:pt idx="43">
                  <c:v>0.81</c:v>
                </c:pt>
                <c:pt idx="44">
                  <c:v>0.82</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pt idx="31">
                  <c:v>0.71</c:v>
                </c:pt>
                <c:pt idx="32">
                  <c:v>0.71</c:v>
                </c:pt>
                <c:pt idx="33">
                  <c:v>0.71</c:v>
                </c:pt>
                <c:pt idx="34">
                  <c:v>0.71</c:v>
                </c:pt>
                <c:pt idx="35">
                  <c:v>0.71</c:v>
                </c:pt>
                <c:pt idx="36">
                  <c:v>0.71</c:v>
                </c:pt>
                <c:pt idx="37">
                  <c:v>0.71</c:v>
                </c:pt>
                <c:pt idx="38">
                  <c:v>0.71</c:v>
                </c:pt>
                <c:pt idx="39">
                  <c:v>0.71</c:v>
                </c:pt>
                <c:pt idx="40">
                  <c:v>0.71</c:v>
                </c:pt>
                <c:pt idx="41">
                  <c:v>0.71</c:v>
                </c:pt>
                <c:pt idx="42">
                  <c:v>0.71</c:v>
                </c:pt>
                <c:pt idx="43">
                  <c:v>0.71</c:v>
                </c:pt>
                <c:pt idx="44">
                  <c:v>0.71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0.7</c:v>
                </c:pt>
                <c:pt idx="1">
                  <c:v>0.7</c:v>
                </c:pt>
                <c:pt idx="2">
                  <c:v>0.7</c:v>
                </c:pt>
                <c:pt idx="3">
                  <c:v>0.7</c:v>
                </c:pt>
                <c:pt idx="4">
                  <c:v>0.7</c:v>
                </c:pt>
                <c:pt idx="5">
                  <c:v>0.7</c:v>
                </c:pt>
                <c:pt idx="6">
                  <c:v>0.7</c:v>
                </c:pt>
                <c:pt idx="7">
                  <c:v>0.7</c:v>
                </c:pt>
                <c:pt idx="8">
                  <c:v>0.7</c:v>
                </c:pt>
                <c:pt idx="9">
                  <c:v>0.7</c:v>
                </c:pt>
                <c:pt idx="10">
                  <c:v>0.7</c:v>
                </c:pt>
                <c:pt idx="11">
                  <c:v>0.7</c:v>
                </c:pt>
                <c:pt idx="12">
                  <c:v>0.7</c:v>
                </c:pt>
                <c:pt idx="13">
                  <c:v>0.7</c:v>
                </c:pt>
                <c:pt idx="14">
                  <c:v>0.7</c:v>
                </c:pt>
                <c:pt idx="15">
                  <c:v>0.7</c:v>
                </c:pt>
                <c:pt idx="16">
                  <c:v>0.7</c:v>
                </c:pt>
                <c:pt idx="17">
                  <c:v>0.7</c:v>
                </c:pt>
                <c:pt idx="18">
                  <c:v>0.7</c:v>
                </c:pt>
                <c:pt idx="19">
                  <c:v>0.7</c:v>
                </c:pt>
                <c:pt idx="20">
                  <c:v>0.7</c:v>
                </c:pt>
                <c:pt idx="21">
                  <c:v>0.7</c:v>
                </c:pt>
                <c:pt idx="22">
                  <c:v>0.7</c:v>
                </c:pt>
                <c:pt idx="23">
                  <c:v>0.7</c:v>
                </c:pt>
                <c:pt idx="24">
                  <c:v>0.7</c:v>
                </c:pt>
                <c:pt idx="25">
                  <c:v>0.7</c:v>
                </c:pt>
                <c:pt idx="26">
                  <c:v>0.7</c:v>
                </c:pt>
                <c:pt idx="27">
                  <c:v>0.7</c:v>
                </c:pt>
                <c:pt idx="28">
                  <c:v>0.7</c:v>
                </c:pt>
                <c:pt idx="29">
                  <c:v>0.7</c:v>
                </c:pt>
                <c:pt idx="30">
                  <c:v>0.7</c:v>
                </c:pt>
                <c:pt idx="31">
                  <c:v>0.7</c:v>
                </c:pt>
                <c:pt idx="32">
                  <c:v>0.7</c:v>
                </c:pt>
                <c:pt idx="33">
                  <c:v>0.7</c:v>
                </c:pt>
                <c:pt idx="34">
                  <c:v>0.7</c:v>
                </c:pt>
                <c:pt idx="35">
                  <c:v>0.7</c:v>
                </c:pt>
                <c:pt idx="36">
                  <c:v>0.7</c:v>
                </c:pt>
                <c:pt idx="37">
                  <c:v>0.7</c:v>
                </c:pt>
                <c:pt idx="38">
                  <c:v>0.7</c:v>
                </c:pt>
                <c:pt idx="39">
                  <c:v>0.7</c:v>
                </c:pt>
                <c:pt idx="40">
                  <c:v>0.7</c:v>
                </c:pt>
                <c:pt idx="41">
                  <c:v>0.7</c:v>
                </c:pt>
                <c:pt idx="42">
                  <c:v>0.7</c:v>
                </c:pt>
                <c:pt idx="43">
                  <c:v>0.7</c:v>
                </c:pt>
                <c:pt idx="44">
                  <c:v>0.7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51</c:v>
                </c:pt>
                <c:pt idx="1">
                  <c:v>49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63</c:v>
                </c:pt>
                <c:pt idx="1">
                  <c:v>64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Too long</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37</c:v>
                </c:pt>
                <c:pt idx="1">
                  <c:v>36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egendEntry>
        <c:idx val="0"/>
        <c:txPr>
          <a:bodyPr/>
          <a:lstStyle/>
          <a:p>
            <a:pPr>
              <a:defRPr lang="en-US" sz="1050" b="1" i="0" u="none" strike="noStrike" kern="1200" baseline="0">
                <a:solidFill>
                  <a:schemeClr val="tx1"/>
                </a:solidFill>
                <a:latin typeface="+mn-lt"/>
                <a:ea typeface="+mn-ea"/>
                <a:cs typeface="+mn-cs"/>
              </a:defRPr>
            </a:pPr>
            <a:endParaRPr lang="en-US"/>
          </a:p>
        </c:txPr>
      </c:legendEntry>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64</c:v>
                </c:pt>
                <c:pt idx="1">
                  <c:v>36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r"/>
      <c:layout>
        <c:manualLayout>
          <c:xMode val="edge"/>
          <c:yMode val="edge"/>
          <c:x val="0.59493614815400109"/>
          <c:y val="0.44308896199324216"/>
          <c:w val="0.28038903714026098"/>
          <c:h val="0.13810286130891913"/>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0.51</c:v>
                </c:pt>
                <c:pt idx="1">
                  <c:v>0.52</c:v>
                </c:pt>
                <c:pt idx="2">
                  <c:v>0.53</c:v>
                </c:pt>
                <c:pt idx="3">
                  <c:v>0.56000000000000005</c:v>
                </c:pt>
                <c:pt idx="4">
                  <c:v>0.56000000000000005</c:v>
                </c:pt>
                <c:pt idx="5">
                  <c:v>0.56999999999999995</c:v>
                </c:pt>
                <c:pt idx="6">
                  <c:v>0.57999999999999996</c:v>
                </c:pt>
                <c:pt idx="7">
                  <c:v>0.59</c:v>
                </c:pt>
                <c:pt idx="8">
                  <c:v>0.6</c:v>
                </c:pt>
                <c:pt idx="9">
                  <c:v>0.6</c:v>
                </c:pt>
                <c:pt idx="10">
                  <c:v>0.6</c:v>
                </c:pt>
                <c:pt idx="11">
                  <c:v>0.6</c:v>
                </c:pt>
                <c:pt idx="12">
                  <c:v>0.61</c:v>
                </c:pt>
                <c:pt idx="13">
                  <c:v>0.62</c:v>
                </c:pt>
                <c:pt idx="14">
                  <c:v>0.62</c:v>
                </c:pt>
                <c:pt idx="15">
                  <c:v>0.62</c:v>
                </c:pt>
                <c:pt idx="16">
                  <c:v>0.62</c:v>
                </c:pt>
                <c:pt idx="17">
                  <c:v>0.63</c:v>
                </c:pt>
                <c:pt idx="18">
                  <c:v>0.63</c:v>
                </c:pt>
                <c:pt idx="19">
                  <c:v>0.63</c:v>
                </c:pt>
                <c:pt idx="20">
                  <c:v>0.63</c:v>
                </c:pt>
                <c:pt idx="21">
                  <c:v>0.63</c:v>
                </c:pt>
                <c:pt idx="22">
                  <c:v>0.63</c:v>
                </c:pt>
                <c:pt idx="23">
                  <c:v>0.63</c:v>
                </c:pt>
                <c:pt idx="24">
                  <c:v>0.65</c:v>
                </c:pt>
                <c:pt idx="25">
                  <c:v>0.66</c:v>
                </c:pt>
                <c:pt idx="26">
                  <c:v>0.66</c:v>
                </c:pt>
                <c:pt idx="27">
                  <c:v>0.67</c:v>
                </c:pt>
                <c:pt idx="28">
                  <c:v>0.67</c:v>
                </c:pt>
                <c:pt idx="29">
                  <c:v>0.68</c:v>
                </c:pt>
                <c:pt idx="30">
                  <c:v>0.68</c:v>
                </c:pt>
                <c:pt idx="31">
                  <c:v>0.68</c:v>
                </c:pt>
                <c:pt idx="32">
                  <c:v>0.68</c:v>
                </c:pt>
                <c:pt idx="33">
                  <c:v>0.68</c:v>
                </c:pt>
                <c:pt idx="34">
                  <c:v>0.69</c:v>
                </c:pt>
                <c:pt idx="35">
                  <c:v>0.7</c:v>
                </c:pt>
                <c:pt idx="36">
                  <c:v>0.7</c:v>
                </c:pt>
                <c:pt idx="37">
                  <c:v>0.72</c:v>
                </c:pt>
                <c:pt idx="38">
                  <c:v>0.72</c:v>
                </c:pt>
                <c:pt idx="39">
                  <c:v>0.73</c:v>
                </c:pt>
                <c:pt idx="40">
                  <c:v>0.73</c:v>
                </c:pt>
                <c:pt idx="41">
                  <c:v>0.75</c:v>
                </c:pt>
                <c:pt idx="42">
                  <c:v>0.76</c:v>
                </c:pt>
                <c:pt idx="43">
                  <c:v>0.77</c:v>
                </c:pt>
                <c:pt idx="44">
                  <c:v>0.79</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0.64</c:v>
                </c:pt>
                <c:pt idx="1">
                  <c:v>0.64</c:v>
                </c:pt>
                <c:pt idx="2">
                  <c:v>0.64</c:v>
                </c:pt>
                <c:pt idx="3">
                  <c:v>0.64</c:v>
                </c:pt>
                <c:pt idx="4">
                  <c:v>0.64</c:v>
                </c:pt>
                <c:pt idx="5">
                  <c:v>0.64</c:v>
                </c:pt>
                <c:pt idx="6">
                  <c:v>0.64</c:v>
                </c:pt>
                <c:pt idx="7">
                  <c:v>0.64</c:v>
                </c:pt>
                <c:pt idx="8">
                  <c:v>0.64</c:v>
                </c:pt>
                <c:pt idx="9">
                  <c:v>0.64</c:v>
                </c:pt>
                <c:pt idx="10">
                  <c:v>0.64</c:v>
                </c:pt>
                <c:pt idx="11">
                  <c:v>0.64</c:v>
                </c:pt>
                <c:pt idx="12">
                  <c:v>0.64</c:v>
                </c:pt>
                <c:pt idx="13">
                  <c:v>0.64</c:v>
                </c:pt>
                <c:pt idx="14">
                  <c:v>0.64</c:v>
                </c:pt>
                <c:pt idx="15">
                  <c:v>0.64</c:v>
                </c:pt>
                <c:pt idx="16">
                  <c:v>0.64</c:v>
                </c:pt>
                <c:pt idx="17">
                  <c:v>0.64</c:v>
                </c:pt>
                <c:pt idx="18">
                  <c:v>0.64</c:v>
                </c:pt>
                <c:pt idx="19">
                  <c:v>0.64</c:v>
                </c:pt>
                <c:pt idx="20">
                  <c:v>0.64</c:v>
                </c:pt>
                <c:pt idx="21">
                  <c:v>0.64</c:v>
                </c:pt>
                <c:pt idx="22">
                  <c:v>0.64</c:v>
                </c:pt>
                <c:pt idx="23">
                  <c:v>0.64</c:v>
                </c:pt>
                <c:pt idx="24">
                  <c:v>0.64</c:v>
                </c:pt>
                <c:pt idx="25">
                  <c:v>0.64</c:v>
                </c:pt>
                <c:pt idx="26">
                  <c:v>0.64</c:v>
                </c:pt>
                <c:pt idx="27">
                  <c:v>0.64</c:v>
                </c:pt>
                <c:pt idx="28">
                  <c:v>0.64</c:v>
                </c:pt>
                <c:pt idx="29">
                  <c:v>0.64</c:v>
                </c:pt>
                <c:pt idx="30">
                  <c:v>0.64</c:v>
                </c:pt>
                <c:pt idx="31">
                  <c:v>0.64</c:v>
                </c:pt>
                <c:pt idx="32">
                  <c:v>0.64</c:v>
                </c:pt>
                <c:pt idx="33">
                  <c:v>0.64</c:v>
                </c:pt>
                <c:pt idx="34">
                  <c:v>0.64</c:v>
                </c:pt>
                <c:pt idx="35">
                  <c:v>0.64</c:v>
                </c:pt>
                <c:pt idx="36">
                  <c:v>0.64</c:v>
                </c:pt>
                <c:pt idx="37">
                  <c:v>0.64</c:v>
                </c:pt>
                <c:pt idx="38">
                  <c:v>0.64</c:v>
                </c:pt>
                <c:pt idx="39">
                  <c:v>0.64</c:v>
                </c:pt>
                <c:pt idx="40">
                  <c:v>0.64</c:v>
                </c:pt>
                <c:pt idx="41">
                  <c:v>0.64</c:v>
                </c:pt>
                <c:pt idx="42">
                  <c:v>0.64</c:v>
                </c:pt>
                <c:pt idx="43">
                  <c:v>0.64</c:v>
                </c:pt>
                <c:pt idx="44">
                  <c:v>0.64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pt idx="39">
                  <c:v>0.67</c:v>
                </c:pt>
                <c:pt idx="40">
                  <c:v>0.67</c:v>
                </c:pt>
                <c:pt idx="41">
                  <c:v>0.67</c:v>
                </c:pt>
                <c:pt idx="42">
                  <c:v>0.67</c:v>
                </c:pt>
                <c:pt idx="43">
                  <c:v>0.67</c:v>
                </c:pt>
                <c:pt idx="44">
                  <c:v>0.67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Sheet1!$B$2:$B$8</c:f>
              <c:numCache>
                <c:formatCode>0%</c:formatCode>
                <c:ptCount val="7"/>
                <c:pt idx="0">
                  <c:v>0.32</c:v>
                </c:pt>
                <c:pt idx="1">
                  <c:v>0.6</c:v>
                </c:pt>
                <c:pt idx="2">
                  <c:v>0.04</c:v>
                </c:pt>
                <c:pt idx="3">
                  <c:v>0</c:v>
                </c:pt>
                <c:pt idx="4">
                  <c:v>0.01</c:v>
                </c:pt>
                <c:pt idx="5">
                  <c:v>0.01</c:v>
                </c:pt>
                <c:pt idx="6">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Sheet1!$C$2:$C$8</c:f>
              <c:numCache>
                <c:formatCode>0%</c:formatCode>
                <c:ptCount val="7"/>
                <c:pt idx="0">
                  <c:v>0.25</c:v>
                </c:pt>
                <c:pt idx="1">
                  <c:v>0.67</c:v>
                </c:pt>
                <c:pt idx="2">
                  <c:v>0.05</c:v>
                </c:pt>
                <c:pt idx="3">
                  <c:v>0</c:v>
                </c:pt>
                <c:pt idx="4">
                  <c:v>0</c:v>
                </c:pt>
                <c:pt idx="5">
                  <c:v>0.01</c:v>
                </c:pt>
                <c:pt idx="6">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Sheet1!$A$2:$A$8</c:f>
              <c:numCache>
                <c:formatCode>General</c:formatCode>
                <c:ptCount val="7"/>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7"/>
              <c:pt idx="0">
                <c:v>1</c:v>
              </c:pt>
              <c:pt idx="1">
                <c:v>2</c:v>
              </c:pt>
              <c:pt idx="2">
                <c:v>3</c:v>
              </c:pt>
              <c:pt idx="3">
                <c:v>4</c:v>
              </c:pt>
              <c:pt idx="4">
                <c:v>5</c:v>
              </c:pt>
              <c:pt idx="5">
                <c:v>6</c:v>
              </c:pt>
              <c:pt idx="6">
                <c:v>7</c:v>
              </c:pt>
              <c:extLst>
                <c:ext xmlns:c15="http://schemas.microsoft.com/office/drawing/2012/chart" uri="{02D57815-91ED-43cb-92C2-25804820EDAC}">
                  <c15:autoCat val="1"/>
                </c:ext>
              </c:extLst>
            </c:strLit>
          </c:cat>
          <c:val>
            <c:numRef>
              <c:f>Sheet1!$B$2:$B$8</c:f>
              <c:numCache>
                <c:formatCode>General</c:formatCode>
                <c:ptCount val="7"/>
                <c:pt idx="0">
                  <c:v>50</c:v>
                </c:pt>
                <c:pt idx="1">
                  <c:v>77</c:v>
                </c:pt>
                <c:pt idx="2">
                  <c:v>9</c:v>
                </c:pt>
                <c:pt idx="3">
                  <c:v>1</c:v>
                </c:pt>
                <c:pt idx="4">
                  <c:v>20</c:v>
                </c:pt>
                <c:pt idx="5">
                  <c:v>3</c:v>
                </c:pt>
                <c:pt idx="6">
                  <c:v>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Sheet1!$C$2:$C$8</c:f>
              <c:numCache>
                <c:formatCode>General</c:formatCode>
                <c:ptCount val="7"/>
                <c:pt idx="0">
                  <c:v>19</c:v>
                </c:pt>
                <c:pt idx="1">
                  <c:v>18</c:v>
                </c:pt>
                <c:pt idx="2">
                  <c:v>1</c:v>
                </c:pt>
                <c:pt idx="3">
                  <c:v>0</c:v>
                </c:pt>
                <c:pt idx="4">
                  <c:v>0</c:v>
                </c:pt>
                <c:pt idx="5">
                  <c:v>1</c:v>
                </c:pt>
                <c:pt idx="6">
                  <c:v>1</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85</c:v>
                </c:pt>
                <c:pt idx="1">
                  <c:v>85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6</c:v>
                </c:pt>
                <c:pt idx="1">
                  <c:v>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6EC-4F61-9347-E98E5E3470DF}"/>
              </c:ext>
            </c:extLst>
          </c:dPt>
          <c:dLbls>
            <c:dLbl>
              <c:idx val="2"/>
              <c:layout>
                <c:manualLayout>
                  <c:x val="-6.4493865828093258E-2"/>
                  <c:y val="-8.2973282543627055E-2"/>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6EC-4F61-9347-E98E5E3470DF}"/>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57</c:v>
                </c:pt>
                <c:pt idx="1">
                  <c:v>28</c:v>
                </c:pt>
                <c:pt idx="2">
                  <c:v>9</c:v>
                </c:pt>
                <c:pt idx="3">
                  <c:v>3</c:v>
                </c:pt>
                <c:pt idx="4">
                  <c:v>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55</c:v>
                </c:pt>
                <c:pt idx="1">
                  <c:v>28</c:v>
                </c:pt>
                <c:pt idx="2">
                  <c:v>10</c:v>
                </c:pt>
                <c:pt idx="3">
                  <c:v>3</c:v>
                </c:pt>
                <c:pt idx="4">
                  <c:v>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83</c:v>
                </c:pt>
                <c:pt idx="1">
                  <c:v>83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8</c:v>
                </c:pt>
                <c:pt idx="1">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68</c:v>
                </c:pt>
                <c:pt idx="1">
                  <c:v>32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48</c:v>
                </c:pt>
                <c:pt idx="1">
                  <c:v>26</c:v>
                </c:pt>
                <c:pt idx="2">
                  <c:v>17</c:v>
                </c:pt>
                <c:pt idx="3">
                  <c:v>4</c:v>
                </c:pt>
                <c:pt idx="4">
                  <c:v>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73</c:v>
                </c:pt>
                <c:pt idx="1">
                  <c:v>74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9</c:v>
                </c:pt>
                <c:pt idx="1">
                  <c:v>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2"/>
              <c:layout>
                <c:manualLayout>
                  <c:x val="-3.378250114804885E-2"/>
                  <c:y val="-9.4287821072303504E-2"/>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56</c:v>
                </c:pt>
                <c:pt idx="1">
                  <c:v>35</c:v>
                </c:pt>
                <c:pt idx="2">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933347149417075"/>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91</c:v>
                </c:pt>
                <c:pt idx="1">
                  <c:v>91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9</c:v>
                </c:pt>
                <c:pt idx="1">
                  <c:v>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2"/>
              <c:layout>
                <c:manualLayout>
                  <c:x val="-3.378250114804885E-2"/>
                  <c:y val="-0.10937387244387202"/>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60</c:v>
                </c:pt>
                <c:pt idx="1">
                  <c:v>32</c:v>
                </c:pt>
                <c:pt idx="2">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91</c:v>
                </c:pt>
                <c:pt idx="1">
                  <c:v>92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9</c:v>
                </c:pt>
                <c:pt idx="1">
                  <c:v>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57</c:v>
                </c:pt>
                <c:pt idx="1">
                  <c:v>33</c:v>
                </c:pt>
                <c:pt idx="2">
                  <c:v>10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89</c:v>
                </c:pt>
                <c:pt idx="1">
                  <c:v>90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11</c:v>
                </c:pt>
                <c:pt idx="1">
                  <c:v>10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66267210270126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54</c:v>
                </c:pt>
                <c:pt idx="1">
                  <c:v>35</c:v>
                </c:pt>
                <c:pt idx="2">
                  <c:v>11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89</c:v>
                </c:pt>
                <c:pt idx="1">
                  <c:v>89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11</c:v>
                </c:pt>
                <c:pt idx="1">
                  <c:v>11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7BDD1A0B-7DA5-4C3D-BC0E-359C405432F8}"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7896E25F-5D1C-4C3D-A77D-B7FEA7E72494}"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543653D2-BCF5-4680-ABFB-E6CD42DA8296}"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2B6417ED-480F-4F74-9C32-0ABF2F00750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3BBD677C-3ADC-4725-8E7E-B3A18F7EDF6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CD447D31-FD66-41C5-8C22-B8BC986D583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9A5411EA-B3B5-4F55-9A19-DC57B7072F7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7F560F0C-7354-402C-B225-3DA23136170B}"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5749D5F1-3587-4C45-AA1B-4987F33CB9C9}"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560D633F-9A91-4DA9-A716-A18B1D6E3E7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CD822F6E-9A2A-4404-9B02-81DAE228C66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CDB837A7-235C-48B6-93F5-FA478CEA0E9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73E1610F-FFAD-4F9B-8DB6-B3FFA726850F}"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0E887BC1-D6BE-48B9-8071-747930546EB5}"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dLbl>
              <c:idx val="16"/>
              <c:tx>
                <c:rich>
                  <a:bodyPr/>
                  <a:lstStyle/>
                  <a:p>
                    <a:fld id="{F80D870D-F7D1-4332-A23E-F25F2CAA59CE}"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A-8A9D-4EE0-8E8F-0F8003DAB26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Sheet1!$A$2:$A$18</c15:f>
                <c15:dlblRangeCache>
                  <c:ptCount val="17"/>
                  <c:pt idx="0">
                    <c:v>All patients (ICS)</c:v>
                  </c:pt>
                  <c:pt idx="3">
                    <c:v>Which of the following best describes you?</c:v>
                  </c:pt>
                  <c:pt idx="4">
                    <c:v>Female</c:v>
                  </c:pt>
                  <c:pt idx="5">
                    <c:v>Male</c:v>
                  </c:pt>
                  <c:pt idx="6">
                    <c:v>Non-binary</c:v>
                  </c:pt>
                  <c:pt idx="7">
                    <c:v>Prefer to self-describe</c:v>
                  </c:pt>
                  <c:pt idx="8">
                    <c:v>I would prefer not to say</c:v>
                  </c:pt>
                  <c:pt idx="10">
                    <c:v>Is your gender identity the same as the sex you were registered at birth?</c:v>
                  </c:pt>
                  <c:pt idx="11">
                    <c:v>Yes</c:v>
                  </c:pt>
                  <c:pt idx="12">
                    <c:v>No</c:v>
                  </c:pt>
                  <c:pt idx="13">
                    <c:v>I would 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EEA-4E9E-A05E-16308F5C3D26}"/>
              </c:ext>
            </c:extLst>
          </c:dPt>
          <c:dPt>
            <c:idx val="4"/>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3-1EEA-4E9E-A05E-16308F5C3D26}"/>
              </c:ext>
            </c:extLst>
          </c:dPt>
          <c:dPt>
            <c:idx val="5"/>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4-1EEA-4E9E-A05E-16308F5C3D26}"/>
              </c:ext>
            </c:extLst>
          </c:dPt>
          <c:dPt>
            <c:idx val="7"/>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5-1EEA-4E9E-A05E-16308F5C3D26}"/>
              </c:ext>
            </c:extLst>
          </c:dPt>
          <c:dPt>
            <c:idx val="11"/>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7-1EEA-4E9E-A05E-16308F5C3D26}"/>
              </c:ext>
            </c:extLst>
          </c:dPt>
          <c:dPt>
            <c:idx val="12"/>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8-1EEA-4E9E-A05E-16308F5C3D26}"/>
              </c:ext>
            </c:extLst>
          </c:dPt>
          <c:dPt>
            <c:idx val="13"/>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311-4299-9C3C-5B2EB69ADB3C}"/>
              </c:ext>
            </c:extLst>
          </c:dPt>
          <c:val>
            <c:numRef>
              <c:f>Sheet1!$C$2:$C$18</c:f>
              <c:numCache>
                <c:formatCode>0%;;</c:formatCode>
                <c:ptCount val="17"/>
                <c:pt idx="1">
                  <c:v>0.83</c:v>
                </c:pt>
                <c:pt idx="3">
                  <c:v>0</c:v>
                </c:pt>
                <c:pt idx="4">
                  <c:v>0.83</c:v>
                </c:pt>
                <c:pt idx="5">
                  <c:v>0.84</c:v>
                </c:pt>
                <c:pt idx="6">
                  <c:v>0.85</c:v>
                </c:pt>
                <c:pt idx="7">
                  <c:v>0.88</c:v>
                </c:pt>
                <c:pt idx="8">
                  <c:v>0.74</c:v>
                </c:pt>
                <c:pt idx="9">
                  <c:v>0</c:v>
                </c:pt>
                <c:pt idx="11">
                  <c:v>0.83</c:v>
                </c:pt>
                <c:pt idx="12">
                  <c:v>0.85</c:v>
                </c:pt>
                <c:pt idx="13">
                  <c:v>0.77</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EEA-4E9E-A05E-16308F5C3D26}"/>
              </c:ext>
            </c:extLst>
          </c:dPt>
          <c:dLbls>
            <c:dLbl>
              <c:idx val="0"/>
              <c:tx>
                <c:rich>
                  <a:bodyPr/>
                  <a:lstStyle/>
                  <a:p>
                    <a:fld id="{AFF69F29-82DE-486D-A10A-0B6C9A31DD77}"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CDEC790E-E236-487A-8583-2257FD7A6B6E}"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B7C65907-702E-4164-8FEF-D540B2B6D42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1A5C0768-14A2-4209-8D02-BC04D8F06427}"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17ECA39D-4689-4187-92CE-CFD0A5BE4B6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C40ACDD0-8026-402D-BE3F-366263FDB6E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0FA35277-9C66-4029-BA3D-C208689BAE3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39133253-D6A6-4937-81E5-39CEAF2FEC8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995CB791-6D08-4ABF-AE0C-868A4C1E408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9F0BE87C-F041-4520-BC18-8DEB105965CB}"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BBA3D76F-495D-4196-89E7-FABD6141A124}"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FCE20329-7CA2-47F2-92C0-AAA6D6876AF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6170A53E-2AC4-4855-924D-986FED7AE91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9AB1B5C4-D397-4AF5-862F-F5C779BC811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596F38F3-75A2-42EC-A376-E4B540D63D16}"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4D8F5D92-ADEE-4ECF-8967-9B9C3679758D}"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dLbl>
              <c:idx val="16"/>
              <c:tx>
                <c:rich>
                  <a:bodyPr/>
                  <a:lstStyle/>
                  <a:p>
                    <a:fld id="{48AC20EB-221E-46E4-86EF-2240012E49BD}"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B-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Sheet1!$D$2:$D$18</c:f>
              <c:numCache>
                <c:formatCode>0%</c:formatCode>
                <c:ptCount val="17"/>
                <c:pt idx="0">
                  <c:v>1</c:v>
                </c:pt>
                <c:pt idx="1">
                  <c:v>0.17000000000000004</c:v>
                </c:pt>
                <c:pt idx="2">
                  <c:v>1</c:v>
                </c:pt>
                <c:pt idx="3">
                  <c:v>1</c:v>
                </c:pt>
                <c:pt idx="4">
                  <c:v>0.17000000000000004</c:v>
                </c:pt>
                <c:pt idx="5">
                  <c:v>0.16000000000000003</c:v>
                </c:pt>
                <c:pt idx="6">
                  <c:v>0.15000000000000002</c:v>
                </c:pt>
                <c:pt idx="7">
                  <c:v>0.12</c:v>
                </c:pt>
                <c:pt idx="8">
                  <c:v>0.26</c:v>
                </c:pt>
                <c:pt idx="9">
                  <c:v>1</c:v>
                </c:pt>
                <c:pt idx="10">
                  <c:v>1</c:v>
                </c:pt>
                <c:pt idx="11">
                  <c:v>0.17000000000000004</c:v>
                </c:pt>
                <c:pt idx="12">
                  <c:v>0.15000000000000002</c:v>
                </c:pt>
                <c:pt idx="13">
                  <c:v>0.22999999999999998</c:v>
                </c:pt>
                <c:pt idx="14">
                  <c:v>1</c:v>
                </c:pt>
                <c:pt idx="15">
                  <c:v>1</c:v>
                </c:pt>
                <c:pt idx="16">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Sheet1!$C$2:$C$18</c15:f>
                <c15:dlblRangeCache>
                  <c:ptCount val="17"/>
                  <c:pt idx="1">
                    <c:v>83%</c:v>
                  </c:pt>
                  <c:pt idx="4">
                    <c:v>83%</c:v>
                  </c:pt>
                  <c:pt idx="5">
                    <c:v>84%</c:v>
                  </c:pt>
                  <c:pt idx="6">
                    <c:v>85%</c:v>
                  </c:pt>
                  <c:pt idx="7">
                    <c:v>88%</c:v>
                  </c:pt>
                  <c:pt idx="8">
                    <c:v>74%</c:v>
                  </c:pt>
                  <c:pt idx="11">
                    <c:v>83%</c:v>
                  </c:pt>
                  <c:pt idx="12">
                    <c:v>85%</c:v>
                  </c:pt>
                  <c:pt idx="13">
                    <c:v>77%</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Sheet1!$E$2:$E$18</c:f>
              <c:numCache>
                <c:formatCode>0%</c:formatCode>
                <c:ptCount val="17"/>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131838F2-F214-4BD7-97C7-DE9344AF524D}"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5ADC7D88-ABDD-4308-A690-4427CBD51E2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F51872BE-869B-4989-B8FE-D249D90C4FF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223597D3-EEF4-4528-84A2-4194ADD51DB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B76B13E0-E842-4FD8-AA19-6C110727950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EA3B1CD7-DC22-4861-9707-1AC81E6E189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ACD4371D-B392-4475-A0EC-5AD7997CD2E1}"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layout>
                <c:manualLayout>
                  <c:x val="2.2141997269662508E-2"/>
                  <c:y val="1.5635330486734161E-6"/>
                </c:manualLayout>
              </c:layout>
              <c:tx>
                <c:rich>
                  <a:bodyPr wrap="square" lIns="108000" tIns="19050" rIns="38100" bIns="19050" anchor="ctr">
                    <a:spAutoFit/>
                  </a:bodyPr>
                  <a:lstStyle/>
                  <a:p>
                    <a:pPr>
                      <a:defRPr sz="1000" b="1">
                        <a:solidFill>
                          <a:schemeClr val="tx1"/>
                        </a:solidFill>
                      </a:defRPr>
                    </a:pPr>
                    <a:fld id="{0722FFC8-250A-430D-8467-F912AC3EE2B6}" type="CELLRANGE">
                      <a:rPr lang="en-US"/>
                      <a:pPr>
                        <a:defRPr sz="1000" b="1">
                          <a:solidFill>
                            <a:schemeClr val="tx1"/>
                          </a:solidFill>
                        </a:defRPr>
                      </a:pPr>
                      <a:t>[CELLRANGE]</a:t>
                    </a:fld>
                    <a:endParaRPr lang="en-GB"/>
                  </a:p>
                </c:rich>
              </c:tx>
              <c:spPr>
                <a:solidFill>
                  <a:schemeClr val="bg1"/>
                </a:solidFill>
                <a:ln>
                  <a:noFill/>
                </a:ln>
                <a:effectLst/>
              </c:spPr>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B-1EEA-4E9E-A05E-16308F5C3D26}"/>
                </c:ext>
              </c:extLst>
            </c:dLbl>
            <c:dLbl>
              <c:idx val="8"/>
              <c:tx>
                <c:rich>
                  <a:bodyPr/>
                  <a:lstStyle/>
                  <a:p>
                    <a:fld id="{A43BC002-7359-4320-B931-C88C967AC58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DB41192A-3854-4652-BAEF-9014A70EBE0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F856E24E-A8C8-4DAC-B67F-D4AA2568199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6509795D-4FA9-4670-AEE2-AD340E280AC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8A799C0D-E1A3-4C5F-8E82-FFF175EA9D8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CD04A8EA-70D7-4EB6-9CA6-121508BF479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9E23ED13-9A9C-4F41-B24E-A5175B6DED6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7C40DE0D-02E9-43FD-A583-FDF62A564EC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dLbl>
              <c:idx val="16"/>
              <c:tx>
                <c:rich>
                  <a:bodyPr/>
                  <a:lstStyle/>
                  <a:p>
                    <a:fld id="{E8DD69D5-DE19-49DF-A9C8-1AEC0313BF4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8A9D-4EE0-8E8F-0F8003DAB26A}"/>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Sheet1!$I$2:$I$18</c15:f>
                <c15:dlblRangeCache>
                  <c:ptCount val="17"/>
                  <c:pt idx="0">
                    <c:v>Sexuality</c:v>
                  </c:pt>
                  <c:pt idx="1">
                    <c:v>Heterosexual or straight</c:v>
                  </c:pt>
                  <c:pt idx="2">
                    <c:v>Gay or lesbian</c:v>
                  </c:pt>
                  <c:pt idx="3">
                    <c:v>Bisexual</c:v>
                  </c:pt>
                  <c:pt idx="4">
                    <c:v>Other</c:v>
                  </c:pt>
                  <c:pt idx="5">
                    <c:v>I would prefer not to say</c:v>
                  </c:pt>
                  <c:pt idx="7">
                    <c:v>Age</c:v>
                  </c:pt>
                  <c:pt idx="8">
                    <c:v>16 to 24</c:v>
                  </c:pt>
                  <c:pt idx="9">
                    <c:v>25 to 34</c:v>
                  </c:pt>
                  <c:pt idx="10">
                    <c:v>35 to 44</c:v>
                  </c:pt>
                  <c:pt idx="11">
                    <c:v>45 to 54</c:v>
                  </c:pt>
                  <c:pt idx="12">
                    <c:v>55 to 64</c:v>
                  </c:pt>
                  <c:pt idx="13">
                    <c:v>65 to 74</c:v>
                  </c:pt>
                  <c:pt idx="14">
                    <c:v>75 to 84</c:v>
                  </c:pt>
                  <c:pt idx="15">
                    <c:v>85 or over</c:v>
                  </c:pt>
                  <c:pt idx="16">
                    <c:v>I would prefer not to say</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Sheet1!$G$2:$G$18</c:f>
              <c:numCache>
                <c:formatCode>0%;;</c:formatCode>
                <c:ptCount val="17"/>
                <c:pt idx="0">
                  <c:v>0</c:v>
                </c:pt>
                <c:pt idx="1">
                  <c:v>0.84</c:v>
                </c:pt>
                <c:pt idx="2">
                  <c:v>0.72</c:v>
                </c:pt>
                <c:pt idx="3">
                  <c:v>0.83</c:v>
                </c:pt>
                <c:pt idx="4">
                  <c:v>0.89</c:v>
                </c:pt>
                <c:pt idx="5">
                  <c:v>0.8</c:v>
                </c:pt>
                <c:pt idx="7">
                  <c:v>0</c:v>
                </c:pt>
                <c:pt idx="8">
                  <c:v>0.79</c:v>
                </c:pt>
                <c:pt idx="9">
                  <c:v>0.79</c:v>
                </c:pt>
                <c:pt idx="10">
                  <c:v>0.79</c:v>
                </c:pt>
                <c:pt idx="11">
                  <c:v>0.85</c:v>
                </c:pt>
                <c:pt idx="12">
                  <c:v>0.87</c:v>
                </c:pt>
                <c:pt idx="13">
                  <c:v>0.89</c:v>
                </c:pt>
                <c:pt idx="14">
                  <c:v>0.92</c:v>
                </c:pt>
                <c:pt idx="15">
                  <c:v>0.9</c:v>
                </c:pt>
                <c:pt idx="16">
                  <c:v>0.79</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EEA-4E9E-A05E-16308F5C3D26}"/>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EEA-4E9E-A05E-16308F5C3D26}"/>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5-1EEA-4E9E-A05E-16308F5C3D26}"/>
              </c:ext>
            </c:extLst>
          </c:dPt>
          <c:dPt>
            <c:idx val="1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D-8A9D-4EE0-8E8F-0F8003DAB26A}"/>
              </c:ext>
            </c:extLst>
          </c:dPt>
          <c:dLbls>
            <c:dLbl>
              <c:idx val="0"/>
              <c:tx>
                <c:rich>
                  <a:bodyPr/>
                  <a:lstStyle/>
                  <a:p>
                    <a:fld id="{6044FDB4-CF5D-47EB-B6F7-689B332FD309}"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8B84655C-7081-4D46-BE8D-D87AA10BF0A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4431007D-7148-4105-80D8-CE3E701622E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D953342C-0A82-46EE-9BA3-F4F12E36996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63DBC00C-ADDE-4B13-B4A1-F2FE6E1E313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90183C33-AE22-494C-8D62-B3D073437CA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313BF07E-CC5C-41BB-8284-F1FCACBD076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3EB4B054-945C-42CB-9BC3-CD223846572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E0E33849-1F1E-4AB7-B4F8-5C2A5EA5352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803D589E-6762-4E46-8509-EF91ADE1B1F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0046292E-658A-40A5-B106-E82DE0F1CF2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D92FF9FF-B93E-41D5-917A-457C3C73DC7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A4B9E7D1-7662-459E-813C-DC32151211F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277159A0-19E6-4820-9B97-EAC5F7727BE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77FC87DD-86B6-42BA-86E2-05732B4AEF6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987A1071-EC21-4885-B220-2DA815C4D8C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dLbl>
              <c:idx val="16"/>
              <c:tx>
                <c:rich>
                  <a:bodyPr/>
                  <a:lstStyle/>
                  <a:p>
                    <a:fld id="{8A6556EC-B208-4A4D-9737-8B5DB2A311D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Sheet1!$H$2:$H$18</c:f>
              <c:numCache>
                <c:formatCode>0%</c:formatCode>
                <c:ptCount val="17"/>
                <c:pt idx="0">
                  <c:v>1</c:v>
                </c:pt>
                <c:pt idx="1">
                  <c:v>0.16000000000000003</c:v>
                </c:pt>
                <c:pt idx="2">
                  <c:v>0.28000000000000003</c:v>
                </c:pt>
                <c:pt idx="3">
                  <c:v>0.17000000000000004</c:v>
                </c:pt>
                <c:pt idx="4">
                  <c:v>0.10999999999999999</c:v>
                </c:pt>
                <c:pt idx="5">
                  <c:v>0.19999999999999996</c:v>
                </c:pt>
                <c:pt idx="6">
                  <c:v>1</c:v>
                </c:pt>
                <c:pt idx="7">
                  <c:v>1</c:v>
                </c:pt>
                <c:pt idx="8">
                  <c:v>0.20999999999999996</c:v>
                </c:pt>
                <c:pt idx="9">
                  <c:v>0.20999999999999996</c:v>
                </c:pt>
                <c:pt idx="10">
                  <c:v>0.20999999999999996</c:v>
                </c:pt>
                <c:pt idx="11">
                  <c:v>0.15000000000000002</c:v>
                </c:pt>
                <c:pt idx="12">
                  <c:v>0.13</c:v>
                </c:pt>
                <c:pt idx="13">
                  <c:v>0.10999999999999999</c:v>
                </c:pt>
                <c:pt idx="14">
                  <c:v>7.999999999999996E-2</c:v>
                </c:pt>
                <c:pt idx="15">
                  <c:v>9.9999999999999978E-2</c:v>
                </c:pt>
                <c:pt idx="16">
                  <c:v>0.20999999999999996</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Sheet1!$G$2:$G$18</c15:f>
                <c15:dlblRangeCache>
                  <c:ptCount val="17"/>
                  <c:pt idx="1">
                    <c:v>84%</c:v>
                  </c:pt>
                  <c:pt idx="2">
                    <c:v>72%</c:v>
                  </c:pt>
                  <c:pt idx="3">
                    <c:v>83%</c:v>
                  </c:pt>
                  <c:pt idx="4">
                    <c:v>89%</c:v>
                  </c:pt>
                  <c:pt idx="5">
                    <c:v>80%</c:v>
                  </c:pt>
                  <c:pt idx="8">
                    <c:v>79%</c:v>
                  </c:pt>
                  <c:pt idx="9">
                    <c:v>79%</c:v>
                  </c:pt>
                  <c:pt idx="10">
                    <c:v>79%</c:v>
                  </c:pt>
                  <c:pt idx="11">
                    <c:v>85%</c:v>
                  </c:pt>
                  <c:pt idx="12">
                    <c:v>87%</c:v>
                  </c:pt>
                  <c:pt idx="13">
                    <c:v>89%</c:v>
                  </c:pt>
                  <c:pt idx="14">
                    <c:v>92%</c:v>
                  </c:pt>
                  <c:pt idx="15">
                    <c:v>90%</c:v>
                  </c:pt>
                  <c:pt idx="16">
                    <c:v>79%</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layout>
        <c:manualLayout>
          <c:xMode val="edge"/>
          <c:yMode val="edge"/>
          <c:x val="5.5684055118110365E-3"/>
          <c:y val="0.88625196850393706"/>
          <c:w val="0.21318159448818896"/>
          <c:h val="9.7622047244094484E-2"/>
        </c:manualLayout>
      </c:layout>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C4BBE7FB-7196-4467-BBFC-72AF20912955}"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96BFFA74-BB89-4092-9EA9-1F11FD519B9F}"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B13B5E7C-7D97-409C-85A1-85100C7E2897}"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B669736B-579E-4368-8083-7C2A34A65E6B}"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E392AA26-F096-4A61-A782-94098913E7F0}"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A682BF2B-38F3-4CBC-B5E6-96D3FCFD81A9}"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FE0B71FE-FAAE-4015-AE9C-333E9B4A8E35}"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738EB6C9-59E1-4C27-8A05-1E5353174234}"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FBA2C64E-5AA2-4588-9A1A-78E8C340F4AC}"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56D83976-EF8D-4AD3-8732-4D878959DCEA}"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C03B0427-EA8B-466D-BD5A-CD0B5592C18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F9A5D536-1476-4FAA-8011-8C6B8E56EE9E}"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937BD2B3-2D54-4AD0-A354-8A959A17A184}"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62B78E33-68F9-4A0E-AAC8-FEEA7B290CCB}"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3CABE68C-01F3-40CA-847B-5BE9AA5E8F2B}"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104168D9-D47F-4E08-AF5F-5E1970E818B2}"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CABFC201-017F-42E9-8127-9AADAF7A6932}"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E-FF54-4ADE-AAB5-3FFF450EF981}"/>
              </c:ext>
            </c:extLst>
          </c:dPt>
          <c:val>
            <c:numRef>
              <c:f>Sheet1!$C$2:$C$19</c:f>
              <c:numCache>
                <c:formatCode>0%;;</c:formatCode>
                <c:ptCount val="18"/>
                <c:pt idx="0">
                  <c:v>0</c:v>
                </c:pt>
                <c:pt idx="1">
                  <c:v>0.83</c:v>
                </c:pt>
                <c:pt idx="3">
                  <c:v>0</c:v>
                </c:pt>
                <c:pt idx="5">
                  <c:v>0.82</c:v>
                </c:pt>
                <c:pt idx="6">
                  <c:v>0.83</c:v>
                </c:pt>
                <c:pt idx="7">
                  <c:v>0.83</c:v>
                </c:pt>
                <c:pt idx="8">
                  <c:v>0.85</c:v>
                </c:pt>
                <c:pt idx="9">
                  <c:v>0.85</c:v>
                </c:pt>
                <c:pt idx="13">
                  <c:v>0.8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3-FF54-4ADE-AAB5-3FFF450EF981}"/>
              </c:ext>
            </c:extLst>
          </c:dPt>
          <c:dPt>
            <c:idx val="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1-FF54-4ADE-AAB5-3FFF450EF981}"/>
              </c:ext>
            </c:extLst>
          </c:dPt>
          <c:dPt>
            <c:idx val="10"/>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B-FF54-4ADE-AAB5-3FFF450EF981}"/>
              </c:ext>
            </c:extLst>
          </c:dPt>
          <c:dPt>
            <c:idx val="11"/>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D-FF54-4ADE-AAB5-3FFF450EF981}"/>
              </c:ext>
            </c:extLst>
          </c:dPt>
          <c:dPt>
            <c:idx val="12"/>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2-FF54-4ADE-AAB5-3FFF450EF981}"/>
              </c:ext>
            </c:extLst>
          </c:dPt>
          <c:dPt>
            <c:idx val="1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3-FF54-4ADE-AAB5-3FFF450EF981}"/>
              </c:ext>
            </c:extLst>
          </c:dPt>
          <c:dLbls>
            <c:dLbl>
              <c:idx val="0"/>
              <c:tx>
                <c:rich>
                  <a:bodyPr/>
                  <a:lstStyle/>
                  <a:p>
                    <a:fld id="{8482149A-F4A9-4A51-B6C1-526D302EAA0C}"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975E5706-0BEC-4343-9391-BDF026061866}"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A0C6FEA7-6A07-474D-BB0F-4C39E097108E}"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6D9FF57C-DB43-4DE6-98C2-44FB348123D0}"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E0295B27-890E-49EB-B9AC-A90F241AABA0}"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B4A357D0-A857-4D9E-81A4-20944B4DBFF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A34A7646-AE76-4611-884A-8DF75BCB232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85903AEE-34E2-4A28-90D2-C9DE22FCE4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4385FD43-2A3B-4F34-BD75-6FBEF5A1906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EDA44C24-EABF-4037-BCC6-25D117DB185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57BE74FB-FEB1-420F-B3BA-5D2AD73C51F9}"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1FE62F89-893B-4181-8CF8-63801A85C914}"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98B74356-C700-4ECF-A974-62FD1D4B367C}"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D4E54C52-60C7-4893-B219-8B12D194D58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8E2C77DE-78DA-4E11-B5BF-0670C59D317B}"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47B5E6BE-28CF-4878-9AAA-DA93EDECB935}"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F683935A-80F8-4CD3-A06F-AF9853F3423D}"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1F7F5301-FD5A-4C01-B814-ED18DA24DD65}"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Sheet1!$D$2:$D$19</c:f>
              <c:numCache>
                <c:formatCode>0%</c:formatCode>
                <c:ptCount val="18"/>
                <c:pt idx="0">
                  <c:v>1</c:v>
                </c:pt>
                <c:pt idx="1">
                  <c:v>0.17000000000000004</c:v>
                </c:pt>
                <c:pt idx="2">
                  <c:v>1</c:v>
                </c:pt>
                <c:pt idx="3">
                  <c:v>1</c:v>
                </c:pt>
                <c:pt idx="4">
                  <c:v>1</c:v>
                </c:pt>
                <c:pt idx="5">
                  <c:v>0.18000000000000005</c:v>
                </c:pt>
                <c:pt idx="6">
                  <c:v>0.17000000000000004</c:v>
                </c:pt>
                <c:pt idx="7">
                  <c:v>0.17000000000000004</c:v>
                </c:pt>
                <c:pt idx="8">
                  <c:v>0.15000000000000002</c:v>
                </c:pt>
                <c:pt idx="9">
                  <c:v>0.15000000000000002</c:v>
                </c:pt>
                <c:pt idx="10">
                  <c:v>1</c:v>
                </c:pt>
                <c:pt idx="11">
                  <c:v>1</c:v>
                </c:pt>
                <c:pt idx="12">
                  <c:v>1</c:v>
                </c:pt>
                <c:pt idx="13">
                  <c:v>0.19999999999999996</c:v>
                </c:pt>
                <c:pt idx="14">
                  <c:v>1</c:v>
                </c:pt>
                <c:pt idx="15">
                  <c:v>1</c:v>
                </c:pt>
                <c:pt idx="16">
                  <c:v>1</c:v>
                </c:pt>
                <c:pt idx="17">
                  <c:v>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Sheet1!$C$2:$C$19</c15:f>
                <c15:dlblRangeCache>
                  <c:ptCount val="18"/>
                  <c:pt idx="1">
                    <c:v>83%</c:v>
                  </c:pt>
                  <c:pt idx="5">
                    <c:v>82%</c:v>
                  </c:pt>
                  <c:pt idx="6">
                    <c:v>83%</c:v>
                  </c:pt>
                  <c:pt idx="7">
                    <c:v>83%</c:v>
                  </c:pt>
                  <c:pt idx="8">
                    <c:v>85%</c:v>
                  </c:pt>
                  <c:pt idx="9">
                    <c:v>85%</c:v>
                  </c:pt>
                  <c:pt idx="13">
                    <c:v>80%</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1BD0551D-D19E-4FB7-9646-4EDF7DC2DA14}"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356AA499-AB62-42DD-82B3-58781E33276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C488A1DF-B9F9-46A3-96D4-A58A7A84997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5AB374A6-B58C-4E04-A186-ECD2F286B35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EC138F7C-49B3-4D75-AF65-9FCFE9B428B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4E5F34B0-891A-4720-B83F-7EDED6152EF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6F62F520-8A04-4B21-A162-339551BA496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FC7F2CC7-C94E-4CE4-B7AD-3AF112E41617}"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5A7BBD2B-AFCF-47F3-ADDE-88C91B40D2B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19CBBD61-AE65-4A72-81BD-7483F1447B4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409159FA-D4CA-43F5-A1A3-31E60D24A27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0B239DA6-6893-4D5D-9A19-1119FEE941A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15055BED-08AE-4817-B5C7-D363F62B321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1F14D6B6-4C32-4D23-B92D-37A3F582A1F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BC6F87A1-5784-4E6F-9141-D89AB4CB449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95E924FE-5CDE-4C0B-8AC6-1F1D966B806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955BEB34-2EB6-4DCB-8D66-DDE156F16E5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DDCC7887-828E-4297-91C1-496C1259990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Sheet1!$I$2:$I$19</c15:f>
                <c15:dlblRangeCache>
                  <c:ptCount val="18"/>
                  <c:pt idx="0">
                    <c:v>Long-term condition</c:v>
                  </c:pt>
                  <c:pt idx="1">
                    <c:v>Arthritis or problem with your back or joints</c:v>
                  </c:pt>
                  <c:pt idx="2">
                    <c:v>Autism or autism spectrum condition</c:v>
                  </c:pt>
                  <c:pt idx="3">
                    <c:v>Blindness or partial sight</c:v>
                  </c:pt>
                  <c:pt idx="4">
                    <c:v>Cancer in the last five years</c:v>
                  </c:pt>
                  <c:pt idx="5">
                    <c:v>Deafness or hearing loss</c:v>
                  </c:pt>
                  <c:pt idx="6">
                    <c:v>Dementia or Alzheimer's disease</c:v>
                  </c:pt>
                  <c:pt idx="7">
                    <c:v>Diabetes</c:v>
                  </c:pt>
                  <c:pt idx="8">
                    <c:v>Heart or cardiovascular condition</c:v>
                  </c:pt>
                  <c:pt idx="9">
                    <c:v>High blood pressure</c:v>
                  </c:pt>
                  <c:pt idx="10">
                    <c:v>Kidney or liver disease</c:v>
                  </c:pt>
                  <c:pt idx="11">
                    <c:v>Learning disability</c:v>
                  </c:pt>
                  <c:pt idx="12">
                    <c:v>Lung or breathing condition</c:v>
                  </c:pt>
                  <c:pt idx="13">
                    <c:v>Mental health condition</c:v>
                  </c:pt>
                  <c:pt idx="14">
                    <c:v>Neurological condition</c:v>
                  </c:pt>
                  <c:pt idx="15">
                    <c:v>Stroke or TIA (Transient Ischemic Attack)</c:v>
                  </c:pt>
                  <c:pt idx="16">
                    <c:v>Another long-term condition or illness</c:v>
                  </c:pt>
                  <c:pt idx="17">
                    <c:v>I don't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0.84</c:v>
                </c:pt>
                <c:pt idx="2">
                  <c:v>0.83</c:v>
                </c:pt>
                <c:pt idx="3">
                  <c:v>0.88</c:v>
                </c:pt>
                <c:pt idx="4">
                  <c:v>0.87</c:v>
                </c:pt>
                <c:pt idx="5">
                  <c:v>0.85</c:v>
                </c:pt>
                <c:pt idx="6">
                  <c:v>0.92</c:v>
                </c:pt>
                <c:pt idx="7">
                  <c:v>0.86</c:v>
                </c:pt>
                <c:pt idx="8">
                  <c:v>0.84</c:v>
                </c:pt>
                <c:pt idx="9">
                  <c:v>0.87</c:v>
                </c:pt>
                <c:pt idx="10">
                  <c:v>0.78</c:v>
                </c:pt>
                <c:pt idx="11">
                  <c:v>0.81</c:v>
                </c:pt>
                <c:pt idx="12">
                  <c:v>0.82</c:v>
                </c:pt>
                <c:pt idx="13">
                  <c:v>0.8</c:v>
                </c:pt>
                <c:pt idx="14">
                  <c:v>0.82</c:v>
                </c:pt>
                <c:pt idx="15">
                  <c:v>0.89</c:v>
                </c:pt>
                <c:pt idx="16">
                  <c:v>0.79</c:v>
                </c:pt>
                <c:pt idx="17">
                  <c:v>0.84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5-FF54-4ADE-AAB5-3FFF450EF981}"/>
              </c:ext>
            </c:extLst>
          </c:dPt>
          <c:dPt>
            <c:idx val="6"/>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7-FF54-4ADE-AAB5-3FFF450EF981}"/>
              </c:ext>
            </c:extLst>
          </c:dPt>
          <c:dPt>
            <c:idx val="7"/>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9-FF54-4ADE-AAB5-3FFF450EF981}"/>
              </c:ext>
            </c:extLst>
          </c:dPt>
          <c:dLbls>
            <c:dLbl>
              <c:idx val="0"/>
              <c:tx>
                <c:rich>
                  <a:bodyPr/>
                  <a:lstStyle/>
                  <a:p>
                    <a:fld id="{480B30CD-5A2A-42BC-8DBA-934092ED67DB}"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7D5DCA82-AA23-4813-BAEE-CF59E6824E1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774B0EEC-287E-4426-945A-3CE313AFBAA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7499FA0E-E012-4FB0-8D5B-2116AF163E2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1A8811F6-EA3D-40A2-A4E8-03A6A7C7CEE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33968CF4-098E-4DDB-B942-B07325DB58F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158EDF08-59FF-45B9-8126-9901CA09FC0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22D1031D-6AD7-4EF4-9786-ED29010C1BA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F848CEF3-CE39-4EE3-93F3-D6AA74A7DA2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58F250D9-D36E-4E40-9A39-01B40F34FE2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BA70FD0B-C803-4744-A490-224F4D1345A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629CEC8A-B6B2-4BA8-BD50-3ADCFF16E6E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901602A4-B3EF-4B49-9E6A-D86151E3AA6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5525B398-4114-493F-BBD1-D215508BA3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3D6A3ACA-3B47-4DE3-855C-82BBEDE4DD6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06236FF2-C4D1-42CD-96B9-892E5E6551E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AD4A02B8-DCDB-47B7-84A7-50BAE0017D2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F2EA764C-17AF-4932-A725-286BF3DB8E1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Sheet1!$H$2:$H$19</c:f>
              <c:numCache>
                <c:formatCode>0%;;</c:formatCode>
                <c:ptCount val="18"/>
                <c:pt idx="0">
                  <c:v>1</c:v>
                </c:pt>
                <c:pt idx="1">
                  <c:v>0.16000000000000003</c:v>
                </c:pt>
                <c:pt idx="2">
                  <c:v>0.17000000000000004</c:v>
                </c:pt>
                <c:pt idx="3">
                  <c:v>0.12</c:v>
                </c:pt>
                <c:pt idx="4">
                  <c:v>0.13</c:v>
                </c:pt>
                <c:pt idx="5">
                  <c:v>0.15000000000000002</c:v>
                </c:pt>
                <c:pt idx="6">
                  <c:v>7.999999999999996E-2</c:v>
                </c:pt>
                <c:pt idx="7">
                  <c:v>0.14000000000000001</c:v>
                </c:pt>
                <c:pt idx="8">
                  <c:v>0.16000000000000003</c:v>
                </c:pt>
                <c:pt idx="9">
                  <c:v>0.13</c:v>
                </c:pt>
                <c:pt idx="10">
                  <c:v>0.21999999999999997</c:v>
                </c:pt>
                <c:pt idx="11">
                  <c:v>0.18999999999999995</c:v>
                </c:pt>
                <c:pt idx="12">
                  <c:v>0.18000000000000005</c:v>
                </c:pt>
                <c:pt idx="13">
                  <c:v>0.19999999999999996</c:v>
                </c:pt>
                <c:pt idx="14">
                  <c:v>0.18000000000000005</c:v>
                </c:pt>
                <c:pt idx="15">
                  <c:v>0.10999999999999999</c:v>
                </c:pt>
                <c:pt idx="16">
                  <c:v>0.20999999999999996</c:v>
                </c:pt>
                <c:pt idx="17">
                  <c:v>0.16000000000000003</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Sheet1!$G$2:$G$19</c15:f>
                <c15:dlblRangeCache>
                  <c:ptCount val="18"/>
                  <c:pt idx="1">
                    <c:v>84%</c:v>
                  </c:pt>
                  <c:pt idx="2">
                    <c:v>83%</c:v>
                  </c:pt>
                  <c:pt idx="3">
                    <c:v>88%</c:v>
                  </c:pt>
                  <c:pt idx="4">
                    <c:v>87%</c:v>
                  </c:pt>
                  <c:pt idx="5">
                    <c:v>85%</c:v>
                  </c:pt>
                  <c:pt idx="6">
                    <c:v>92%</c:v>
                  </c:pt>
                  <c:pt idx="7">
                    <c:v>86%</c:v>
                  </c:pt>
                  <c:pt idx="8">
                    <c:v>84%</c:v>
                  </c:pt>
                  <c:pt idx="9">
                    <c:v>87%</c:v>
                  </c:pt>
                  <c:pt idx="10">
                    <c:v>78%</c:v>
                  </c:pt>
                  <c:pt idx="11">
                    <c:v>81%</c:v>
                  </c:pt>
                  <c:pt idx="12">
                    <c:v>82%</c:v>
                  </c:pt>
                  <c:pt idx="13">
                    <c:v>80%</c:v>
                  </c:pt>
                  <c:pt idx="14">
                    <c:v>82%</c:v>
                  </c:pt>
                  <c:pt idx="15">
                    <c:v>89%</c:v>
                  </c:pt>
                  <c:pt idx="16">
                    <c:v>79%</c:v>
                  </c:pt>
                  <c:pt idx="17">
                    <c:v>84%</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c15="http://schemas.microsoft.com/office/drawing/2012/chart" xmlns:c16="http://schemas.microsoft.com/office/drawing/2014/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F763ED86-2BF7-452B-97FF-5F55372FB986}"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BD6F-48BE-AC73-08902F96F245}"/>
                </c:ext>
              </c:extLst>
            </c:dLbl>
            <c:dLbl>
              <c:idx val="1"/>
              <c:tx>
                <c:rich>
                  <a:bodyPr/>
                  <a:lstStyle/>
                  <a:p>
                    <a:fld id="{C31992C8-B156-4296-B4E8-4D533E86FC11}"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BD6F-48BE-AC73-08902F96F245}"/>
                </c:ext>
              </c:extLst>
            </c:dLbl>
            <c:dLbl>
              <c:idx val="2"/>
              <c:tx>
                <c:rich>
                  <a:bodyPr/>
                  <a:lstStyle/>
                  <a:p>
                    <a:fld id="{DA8CAE15-D3D1-466D-9A5B-28CA9B4F3A9F}" type="CELLRANGE">
                      <a:rPr lang="en-US"/>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2-BD6F-48BE-AC73-08902F96F245}"/>
                </c:ext>
              </c:extLst>
            </c:dLbl>
            <c:dLbl>
              <c:idx val="3"/>
              <c:tx>
                <c:rich>
                  <a:bodyPr wrap="none" lIns="108000" tIns="19050" rIns="38100" bIns="19050" anchor="ctr">
                    <a:spAutoFit/>
                  </a:bodyPr>
                  <a:lstStyle/>
                  <a:p>
                    <a:pPr>
                      <a:defRPr sz="1000" b="1">
                        <a:solidFill>
                          <a:schemeClr val="tx1"/>
                        </a:solidFill>
                      </a:defRPr>
                    </a:pPr>
                    <a:fld id="{EAC57B0E-D4A7-4161-8DE6-F4D57B86E544}"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BD6F-48BE-AC73-08902F96F245}"/>
                </c:ext>
              </c:extLst>
            </c:dLbl>
            <c:dLbl>
              <c:idx val="4"/>
              <c:tx>
                <c:rich>
                  <a:bodyPr/>
                  <a:lstStyle/>
                  <a:p>
                    <a:fld id="{12585860-AC99-45FA-9139-CD008B4F396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BD6F-48BE-AC73-08902F96F245}"/>
                </c:ext>
              </c:extLst>
            </c:dLbl>
            <c:dLbl>
              <c:idx val="5"/>
              <c:tx>
                <c:rich>
                  <a:bodyPr/>
                  <a:lstStyle/>
                  <a:p>
                    <a:fld id="{3FCBB5D0-6073-424A-97AF-37C1C386CB5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BD6F-48BE-AC73-08902F96F245}"/>
                </c:ext>
              </c:extLst>
            </c:dLbl>
            <c:dLbl>
              <c:idx val="6"/>
              <c:tx>
                <c:rich>
                  <a:bodyPr/>
                  <a:lstStyle/>
                  <a:p>
                    <a:fld id="{42884FF2-D7DB-4107-8D90-2846B829153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BD6F-48BE-AC73-08902F96F245}"/>
                </c:ext>
              </c:extLst>
            </c:dLbl>
            <c:dLbl>
              <c:idx val="7"/>
              <c:tx>
                <c:rich>
                  <a:bodyPr/>
                  <a:lstStyle/>
                  <a:p>
                    <a:fld id="{79723803-A754-4091-B541-0C2F70C3BF2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BD6F-48BE-AC73-08902F96F245}"/>
                </c:ext>
              </c:extLst>
            </c:dLbl>
            <c:dLbl>
              <c:idx val="8"/>
              <c:tx>
                <c:rich>
                  <a:bodyPr/>
                  <a:lstStyle/>
                  <a:p>
                    <a:fld id="{9206F349-1E41-4953-A227-4BB8EC6BA94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BD6F-48BE-AC73-08902F96F245}"/>
                </c:ext>
              </c:extLst>
            </c:dLbl>
            <c:dLbl>
              <c:idx val="9"/>
              <c:tx>
                <c:rich>
                  <a:bodyPr wrap="none" lIns="108000" tIns="19050" rIns="38100" bIns="19050" anchor="ctr">
                    <a:spAutoFit/>
                  </a:bodyPr>
                  <a:lstStyle/>
                  <a:p>
                    <a:pPr>
                      <a:defRPr sz="1000" b="0">
                        <a:solidFill>
                          <a:schemeClr val="bg1"/>
                        </a:solidFill>
                      </a:defRPr>
                    </a:pPr>
                    <a:fld id="{63238F54-808D-4460-90CD-9959649F12EF}"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BD6F-48BE-AC73-08902F96F245}"/>
                </c:ext>
              </c:extLst>
            </c:dLbl>
            <c:dLbl>
              <c:idx val="10"/>
              <c:tx>
                <c:rich>
                  <a:bodyPr/>
                  <a:lstStyle/>
                  <a:p>
                    <a:fld id="{E3451DFA-BD7D-447C-9088-FA22E6AEE25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BD6F-48BE-AC73-08902F96F245}"/>
                </c:ext>
              </c:extLst>
            </c:dLbl>
            <c:dLbl>
              <c:idx val="11"/>
              <c:tx>
                <c:rich>
                  <a:bodyPr/>
                  <a:lstStyle/>
                  <a:p>
                    <a:fld id="{E55F7CB3-6B52-4A99-B0F3-9AEAE80F9F6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BD6F-48BE-AC73-08902F96F245}"/>
                </c:ext>
              </c:extLst>
            </c:dLbl>
            <c:dLbl>
              <c:idx val="12"/>
              <c:tx>
                <c:rich>
                  <a:bodyPr/>
                  <a:lstStyle/>
                  <a:p>
                    <a:fld id="{D46AB09B-F7FE-4BF2-B551-C28FA91650B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BD6F-48BE-AC73-08902F96F245}"/>
                </c:ext>
              </c:extLst>
            </c:dLbl>
            <c:dLbl>
              <c:idx val="13"/>
              <c:tx>
                <c:rich>
                  <a:bodyPr/>
                  <a:lstStyle/>
                  <a:p>
                    <a:fld id="{65D0C3A8-1B82-4849-BDB2-1013768C6F09}" type="CELLRANGE">
                      <a:rPr lang="en-US"/>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D-BD6F-48BE-AC73-08902F96F245}"/>
                </c:ext>
              </c:extLst>
            </c:dLbl>
            <c:dLbl>
              <c:idx val="14"/>
              <c:tx>
                <c:rich>
                  <a:bodyPr/>
                  <a:lstStyle/>
                  <a:p>
                    <a:fld id="{B1DF9253-F518-4562-BF04-8382152830B5}" type="CELLRANGE">
                      <a:rPr lang="en-US"/>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E-BD6F-48BE-AC73-08902F96F245}"/>
                </c:ext>
              </c:extLst>
            </c:dLbl>
            <c:dLbl>
              <c:idx val="15"/>
              <c:tx>
                <c:rich>
                  <a:bodyPr/>
                  <a:lstStyle/>
                  <a:p>
                    <a:fld id="{2A307DEC-023F-438A-8356-3F753DB7E282}" type="CELLRANGE">
                      <a:rPr lang="en-US"/>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Any other religion</c:v>
                  </c:pt>
                  <c:pt idx="12">
                    <c:v>I would prefer not to say</c:v>
                  </c:pt>
                </c15:dlblRangeCache>
              </c15:datalabelsRange>
            </c:ext>
            <c:ext xmlns:c16="http://schemas.microsoft.com/office/drawing/2014/chart" uri="{C3380CC4-5D6E-409C-BE32-E72D297353CC}">
              <c16:uniqueId val="{00000010-BD6F-48BE-AC73-08902F96F245}"/>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BD6F-48BE-AC73-08902F96F245}"/>
              </c:ext>
            </c:extLst>
          </c:dPt>
          <c:val>
            <c:numRef>
              <c:f>Sheet1!$C$2:$C$17</c:f>
              <c:numCache>
                <c:formatCode>0%;;</c:formatCode>
                <c:ptCount val="16"/>
                <c:pt idx="0">
                  <c:v>0</c:v>
                </c:pt>
                <c:pt idx="1">
                  <c:v>0.83</c:v>
                </c:pt>
                <c:pt idx="3">
                  <c:v>0</c:v>
                </c:pt>
                <c:pt idx="4" formatCode="0%">
                  <c:v>0.81</c:v>
                </c:pt>
                <c:pt idx="5" formatCode="0%">
                  <c:v>0.76</c:v>
                </c:pt>
                <c:pt idx="6" formatCode="0%">
                  <c:v>0.86</c:v>
                </c:pt>
                <c:pt idx="7" formatCode="0%">
                  <c:v>0.83</c:v>
                </c:pt>
                <c:pt idx="8" formatCode="0%">
                  <c:v>0.93</c:v>
                </c:pt>
                <c:pt idx="9" formatCode="0%">
                  <c:v>0.84</c:v>
                </c:pt>
                <c:pt idx="10" formatCode="0%">
                  <c:v>0.8</c:v>
                </c:pt>
                <c:pt idx="11" formatCode="0%">
                  <c:v>0.81</c:v>
                </c:pt>
                <c:pt idx="12" formatCode="0%">
                  <c:v>0.74</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3-BD6F-48BE-AC73-08902F96F245}"/>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5-BD6F-48BE-AC73-08902F96F245}"/>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7-BD6F-48BE-AC73-08902F96F245}"/>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9-BD6F-48BE-AC73-08902F96F245}"/>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B-BD6F-48BE-AC73-08902F96F245}"/>
              </c:ext>
            </c:extLst>
          </c:dPt>
          <c:dPt>
            <c:idx val="7"/>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D-BD6F-48BE-AC73-08902F96F245}"/>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F-BD6F-48BE-AC73-08902F96F245}"/>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BD6F-48BE-AC73-08902F96F245}"/>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BD6F-48BE-AC73-08902F96F245}"/>
              </c:ext>
            </c:extLst>
          </c:dPt>
          <c:dPt>
            <c:idx val="1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5-BD6F-48BE-AC73-08902F96F245}"/>
              </c:ext>
            </c:extLst>
          </c:dPt>
          <c:dPt>
            <c:idx val="1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BD6F-48BE-AC73-08902F96F245}"/>
              </c:ext>
            </c:extLst>
          </c:dPt>
          <c:dLbls>
            <c:dLbl>
              <c:idx val="0"/>
              <c:tx>
                <c:rich>
                  <a:bodyPr/>
                  <a:lstStyle/>
                  <a:p>
                    <a:fld id="{2F238C30-2BC4-4636-BB74-F37ECA536EB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8-BD6F-48BE-AC73-08902F96F245}"/>
                </c:ext>
              </c:extLst>
            </c:dLbl>
            <c:dLbl>
              <c:idx val="1"/>
              <c:tx>
                <c:rich>
                  <a:bodyPr wrap="square" lIns="38100" tIns="19050" rIns="38100" bIns="19050" anchor="ctr">
                    <a:spAutoFit/>
                  </a:bodyPr>
                  <a:lstStyle/>
                  <a:p>
                    <a:pPr>
                      <a:defRPr sz="1200" b="0"/>
                    </a:pPr>
                    <a:fld id="{2D6ACEB4-F7D8-4A23-88B6-B15C78B1EBC7}"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5-BD6F-48BE-AC73-08902F96F245}"/>
                </c:ext>
              </c:extLst>
            </c:dLbl>
            <c:dLbl>
              <c:idx val="2"/>
              <c:tx>
                <c:rich>
                  <a:bodyPr/>
                  <a:lstStyle/>
                  <a:p>
                    <a:fld id="{92042DB9-54A2-4E50-87AD-94C0A9A60113}"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9-BD6F-48BE-AC73-08902F96F245}"/>
                </c:ext>
              </c:extLst>
            </c:dLbl>
            <c:dLbl>
              <c:idx val="3"/>
              <c:tx>
                <c:rich>
                  <a:bodyPr/>
                  <a:lstStyle/>
                  <a:p>
                    <a:fld id="{B8BCAEEC-E7F0-4CD0-A312-894264413590}"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A-BD6F-48BE-AC73-08902F96F245}"/>
                </c:ext>
              </c:extLst>
            </c:dLbl>
            <c:dLbl>
              <c:idx val="4"/>
              <c:tx>
                <c:rich>
                  <a:bodyPr/>
                  <a:lstStyle/>
                  <a:p>
                    <a:fld id="{1F8A7142-2E61-4CEC-B843-974A52C0AE1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7-BD6F-48BE-AC73-08902F96F245}"/>
                </c:ext>
              </c:extLst>
            </c:dLbl>
            <c:dLbl>
              <c:idx val="5"/>
              <c:tx>
                <c:rich>
                  <a:bodyPr/>
                  <a:lstStyle/>
                  <a:p>
                    <a:fld id="{4D6F60E2-D465-491B-86EC-6203DA81F1F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9-BD6F-48BE-AC73-08902F96F245}"/>
                </c:ext>
              </c:extLst>
            </c:dLbl>
            <c:dLbl>
              <c:idx val="6"/>
              <c:tx>
                <c:rich>
                  <a:bodyPr/>
                  <a:lstStyle/>
                  <a:p>
                    <a:fld id="{0A137987-699E-4426-8C58-5A55F5C8683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BD6F-48BE-AC73-08902F96F245}"/>
                </c:ext>
              </c:extLst>
            </c:dLbl>
            <c:dLbl>
              <c:idx val="7"/>
              <c:tx>
                <c:rich>
                  <a:bodyPr/>
                  <a:lstStyle/>
                  <a:p>
                    <a:fld id="{CC6BDA7C-1060-4D7F-9BF0-27CC58EE58C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BD6F-48BE-AC73-08902F96F245}"/>
                </c:ext>
              </c:extLst>
            </c:dLbl>
            <c:dLbl>
              <c:idx val="8"/>
              <c:tx>
                <c:rich>
                  <a:bodyPr/>
                  <a:lstStyle/>
                  <a:p>
                    <a:fld id="{ACF2D72D-29F3-4415-979C-A919090425E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BD6F-48BE-AC73-08902F96F245}"/>
                </c:ext>
              </c:extLst>
            </c:dLbl>
            <c:dLbl>
              <c:idx val="9"/>
              <c:tx>
                <c:rich>
                  <a:bodyPr/>
                  <a:lstStyle/>
                  <a:p>
                    <a:fld id="{68C12DC9-2CCB-4C76-870A-19C70CBF575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BD6F-48BE-AC73-08902F96F245}"/>
                </c:ext>
              </c:extLst>
            </c:dLbl>
            <c:dLbl>
              <c:idx val="10"/>
              <c:tx>
                <c:rich>
                  <a:bodyPr/>
                  <a:lstStyle/>
                  <a:p>
                    <a:fld id="{89BACF7D-01BB-489D-8A3B-C7215EF83C5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BD6F-48BE-AC73-08902F96F245}"/>
                </c:ext>
              </c:extLst>
            </c:dLbl>
            <c:dLbl>
              <c:idx val="11"/>
              <c:tx>
                <c:rich>
                  <a:bodyPr/>
                  <a:lstStyle/>
                  <a:p>
                    <a:fld id="{2D78479C-9AB8-4C13-8362-1668D62FD05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BD6F-48BE-AC73-08902F96F245}"/>
                </c:ext>
              </c:extLst>
            </c:dLbl>
            <c:dLbl>
              <c:idx val="12"/>
              <c:tx>
                <c:rich>
                  <a:bodyPr/>
                  <a:lstStyle/>
                  <a:p>
                    <a:fld id="{6120DA31-C766-44B0-B5FA-25C940EDBE8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BD6F-48BE-AC73-08902F96F245}"/>
                </c:ext>
              </c:extLst>
            </c:dLbl>
            <c:dLbl>
              <c:idx val="13"/>
              <c:tx>
                <c:rich>
                  <a:bodyPr/>
                  <a:lstStyle/>
                  <a:p>
                    <a:fld id="{951862F1-D1E1-41B9-A5CD-B82A5B850F76}"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B-BD6F-48BE-AC73-08902F96F245}"/>
                </c:ext>
              </c:extLst>
            </c:dLbl>
            <c:dLbl>
              <c:idx val="14"/>
              <c:tx>
                <c:rich>
                  <a:bodyPr/>
                  <a:lstStyle/>
                  <a:p>
                    <a:fld id="{741963E1-1AEB-4E45-A398-B8BB4A3EE32A}"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C-BD6F-48BE-AC73-08902F96F245}"/>
                </c:ext>
              </c:extLst>
            </c:dLbl>
            <c:dLbl>
              <c:idx val="15"/>
              <c:tx>
                <c:rich>
                  <a:bodyPr/>
                  <a:lstStyle/>
                  <a:p>
                    <a:fld id="{0F2FDED0-2FD1-42E8-B509-623BC42D8D5F}"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D-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0.17000000000000004</c:v>
                </c:pt>
                <c:pt idx="2">
                  <c:v>1</c:v>
                </c:pt>
                <c:pt idx="3">
                  <c:v>1</c:v>
                </c:pt>
                <c:pt idx="4">
                  <c:v>0.18999999999999995</c:v>
                </c:pt>
                <c:pt idx="5">
                  <c:v>0.24</c:v>
                </c:pt>
                <c:pt idx="6">
                  <c:v>0.14000000000000001</c:v>
                </c:pt>
                <c:pt idx="7">
                  <c:v>0.17000000000000004</c:v>
                </c:pt>
                <c:pt idx="8">
                  <c:v>6.9999999999999951E-2</c:v>
                </c:pt>
                <c:pt idx="9">
                  <c:v>0.16000000000000003</c:v>
                </c:pt>
                <c:pt idx="10">
                  <c:v>0.19999999999999996</c:v>
                </c:pt>
                <c:pt idx="11">
                  <c:v>0.18999999999999995</c:v>
                </c:pt>
                <c:pt idx="12">
                  <c:v>0.26</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83%</c:v>
                  </c:pt>
                  <c:pt idx="4">
                    <c:v>81%</c:v>
                  </c:pt>
                  <c:pt idx="5">
                    <c:v>76%</c:v>
                  </c:pt>
                  <c:pt idx="6">
                    <c:v>86%</c:v>
                  </c:pt>
                  <c:pt idx="7">
                    <c:v>83%</c:v>
                  </c:pt>
                  <c:pt idx="8">
                    <c:v>93%</c:v>
                  </c:pt>
                  <c:pt idx="9">
                    <c:v>84%</c:v>
                  </c:pt>
                  <c:pt idx="10">
                    <c:v>80%</c:v>
                  </c:pt>
                  <c:pt idx="11">
                    <c:v>81%</c:v>
                  </c:pt>
                  <c:pt idx="12">
                    <c:v>74%</c:v>
                  </c:pt>
                </c15:dlblRangeCache>
              </c15:datalabelsRange>
            </c:ext>
            <c:ext xmlns:c16="http://schemas.microsoft.com/office/drawing/2014/chart" uri="{C3380CC4-5D6E-409C-BE32-E72D297353CC}">
              <c16:uniqueId val="{0000002E-BD6F-48BE-AC73-08902F96F245}"/>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BD6F-48BE-AC73-08902F96F245}"/>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0-BD6F-48BE-AC73-08902F96F245}"/>
                </c:ext>
              </c:extLst>
            </c:dLbl>
            <c:dLbl>
              <c:idx val="1"/>
              <c:tx>
                <c:rich>
                  <a:bodyPr/>
                  <a:lstStyle/>
                  <a:p>
                    <a:fld id="{D9544D55-B3F0-49D7-A869-9A51F32ABD2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1-BD6F-48BE-AC73-08902F96F245}"/>
                </c:ext>
              </c:extLst>
            </c:dLbl>
            <c:dLbl>
              <c:idx val="2"/>
              <c:tx>
                <c:rich>
                  <a:bodyPr/>
                  <a:lstStyle/>
                  <a:p>
                    <a:fld id="{4A20BE5A-AA22-416E-8053-336F11FB689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2-BD6F-48BE-AC73-08902F96F245}"/>
                </c:ext>
              </c:extLst>
            </c:dLbl>
            <c:dLbl>
              <c:idx val="3"/>
              <c:tx>
                <c:rich>
                  <a:bodyPr/>
                  <a:lstStyle/>
                  <a:p>
                    <a:fld id="{42216299-051C-441A-9CA3-58E280BFAC0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BD6F-48BE-AC73-08902F96F245}"/>
                </c:ext>
              </c:extLst>
            </c:dLbl>
            <c:dLbl>
              <c:idx val="4"/>
              <c:tx>
                <c:rich>
                  <a:bodyPr/>
                  <a:lstStyle/>
                  <a:p>
                    <a:fld id="{09BB0F36-3B2D-47BE-A196-8825B074207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BD6F-48BE-AC73-08902F96F245}"/>
                </c:ext>
              </c:extLst>
            </c:dLbl>
            <c:dLbl>
              <c:idx val="5"/>
              <c:tx>
                <c:rich>
                  <a:bodyPr/>
                  <a:lstStyle/>
                  <a:p>
                    <a:fld id="{74264F28-A119-4D81-A2E2-A65CC570BC7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BD6F-48BE-AC73-08902F96F245}"/>
                </c:ext>
              </c:extLst>
            </c:dLbl>
            <c:dLbl>
              <c:idx val="6"/>
              <c:tx>
                <c:rich>
                  <a:bodyPr/>
                  <a:lstStyle/>
                  <a:p>
                    <a:fld id="{1E6857F2-53C8-4407-AA94-946B5D14B7B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BD6F-48BE-AC73-08902F96F245}"/>
                </c:ext>
              </c:extLst>
            </c:dLbl>
            <c:dLbl>
              <c:idx val="7"/>
              <c:delete val="1"/>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37-BD6F-48BE-AC73-08902F96F245}"/>
                </c:ext>
              </c:extLst>
            </c:dLbl>
            <c:dLbl>
              <c:idx val="8"/>
              <c:layout>
                <c:manualLayout>
                  <c:x val="2.6891206121321662E-2"/>
                  <c:y val="5.6742847953111875E-3"/>
                </c:manualLayout>
              </c:layout>
              <c:tx>
                <c:rich>
                  <a:bodyPr wrap="none" lIns="108000" tIns="19050" rIns="38100" bIns="19050" anchor="ctr">
                    <a:spAutoFit/>
                  </a:bodyPr>
                  <a:lstStyle/>
                  <a:p>
                    <a:pPr>
                      <a:defRPr sz="1000">
                        <a:solidFill>
                          <a:schemeClr val="bg1"/>
                        </a:solidFill>
                      </a:defRPr>
                    </a:pPr>
                    <a:r>
                      <a:rPr lang="en-US" sz="1000" b="1" i="0" u="none" strike="noStrike" baseline="0" dirty="0">
                        <a:solidFill>
                          <a:schemeClr val="tx1"/>
                        </a:solidFill>
                        <a:effectLst/>
                      </a:rPr>
                      <a:t>Carer</a:t>
                    </a:r>
                    <a:r>
                      <a:rPr lang="en-US" sz="1000" b="1" i="0" u="none" strike="noStrike" baseline="30000" dirty="0">
                        <a:solidFill>
                          <a:schemeClr val="tx1"/>
                        </a:solidFill>
                        <a:effectLst/>
                      </a:rPr>
                      <a:t>3</a:t>
                    </a:r>
                    <a:r>
                      <a:rPr lang="en-US" sz="1000" b="0" i="0" u="none" strike="noStrike" baseline="0" dirty="0">
                        <a:solidFill>
                          <a:schemeClr val="tx1"/>
                        </a:solidFill>
                      </a:rPr>
                      <a:t> </a:t>
                    </a:r>
                    <a:endParaRPr lang="en-US" dirty="0">
                      <a:solidFill>
                        <a:schemeClr val="tx1"/>
                      </a:solidFill>
                    </a:endParaRPr>
                  </a:p>
                </c:rich>
              </c:tx>
              <c:spPr>
                <a:solidFill>
                  <a:schemeClr val="bg1"/>
                </a:solidFill>
                <a:ln>
                  <a:noFill/>
                </a:ln>
                <a:effectLst/>
              </c:spPr>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8-BD6F-48BE-AC73-08902F96F245}"/>
                </c:ext>
              </c:extLst>
            </c:dLbl>
            <c:dLbl>
              <c:idx val="9"/>
              <c:tx>
                <c:rich>
                  <a:bodyPr/>
                  <a:lstStyle/>
                  <a:p>
                    <a:fld id="{32FEADA9-46BF-450C-99E9-BCC6978ADC44}" type="CELLRANGE">
                      <a:rPr lang="en-US">
                        <a:solidFill>
                          <a:schemeClr val="bg1"/>
                        </a:solidFill>
                      </a:rPr>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9-BD6F-48BE-AC73-08902F96F245}"/>
                </c:ext>
              </c:extLst>
            </c:dLbl>
            <c:dLbl>
              <c:idx val="10"/>
              <c:tx>
                <c:rich>
                  <a:bodyPr/>
                  <a:lstStyle/>
                  <a:p>
                    <a:fld id="{06C5C35D-DD68-4FEB-A77C-105871B119E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BD6F-48BE-AC73-08902F96F245}"/>
                </c:ext>
              </c:extLst>
            </c:dLbl>
            <c:dLbl>
              <c:idx val="11"/>
              <c:tx>
                <c:rich>
                  <a:bodyPr/>
                  <a:lstStyle/>
                  <a:p>
                    <a:fld id="{6AB6C771-6F75-4A96-A61C-8CA9321DA418}"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B-BD6F-48BE-AC73-08902F96F245}"/>
                </c:ext>
              </c:extLst>
            </c:dLbl>
            <c:dLbl>
              <c:idx val="12"/>
              <c:tx>
                <c:rich>
                  <a:bodyPr/>
                  <a:lstStyle/>
                  <a:p>
                    <a:fld id="{1FC46D6E-5A93-4D08-B973-DAFEC8C03AA4}"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C-BD6F-48BE-AC73-08902F96F245}"/>
                </c:ext>
              </c:extLst>
            </c:dLbl>
            <c:dLbl>
              <c:idx val="13"/>
              <c:tx>
                <c:rich>
                  <a:bodyPr/>
                  <a:lstStyle/>
                  <a:p>
                    <a:fld id="{A6FE7350-2A0C-4C0C-B052-74735FEBF853}"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D-BD6F-48BE-AC73-08902F96F245}"/>
                </c:ext>
              </c:extLst>
            </c:dLbl>
            <c:dLbl>
              <c:idx val="14"/>
              <c:tx>
                <c:rich>
                  <a:bodyPr/>
                  <a:lstStyle/>
                  <a:p>
                    <a:fld id="{ABE330D6-1663-463E-9A91-75501F13E914}"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E-BD6F-48BE-AC73-08902F96F245}"/>
                </c:ext>
              </c:extLst>
            </c:dLbl>
            <c:dLbl>
              <c:idx val="15"/>
              <c:tx>
                <c:rich>
                  <a:bodyPr/>
                  <a:lstStyle/>
                  <a:p>
                    <a:fld id="{748FD6B5-11BC-4010-A06F-31CCEF49EBC8}"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Ethnicity</c:v>
                  </c:pt>
                  <c:pt idx="1">
                    <c:v>White</c:v>
                  </c:pt>
                  <c:pt idx="2">
                    <c:v>Mixed or Multiple ethnic groups</c:v>
                  </c:pt>
                  <c:pt idx="3">
                    <c:v>Asian or Asian British</c:v>
                  </c:pt>
                  <c:pt idx="4">
                    <c:v>Black, Black British, Caribbean or African</c:v>
                  </c:pt>
                  <c:pt idx="5">
                    <c:v>Other ethnic group</c:v>
                  </c:pt>
                  <c:pt idx="6">
                    <c:v>I would prefer not to say</c:v>
                  </c:pt>
                  <c:pt idx="8">
                    <c:v>Carer3</c:v>
                  </c:pt>
                  <c:pt idx="9">
                    <c:v>Yes</c:v>
                  </c:pt>
                  <c:pt idx="10">
                    <c:v>No</c:v>
                  </c:pt>
                </c15:dlblRangeCache>
              </c15:datalabelsRange>
            </c:ext>
            <c:ext xmlns:c16="http://schemas.microsoft.com/office/drawing/2014/chart" uri="{C3380CC4-5D6E-409C-BE32-E72D297353CC}">
              <c16:uniqueId val="{00000040-BD6F-48BE-AC73-08902F96F245}"/>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0.84</c:v>
                </c:pt>
                <c:pt idx="2">
                  <c:v>0.8</c:v>
                </c:pt>
                <c:pt idx="3">
                  <c:v>0.82</c:v>
                </c:pt>
                <c:pt idx="4">
                  <c:v>0.86</c:v>
                </c:pt>
                <c:pt idx="5">
                  <c:v>0.85</c:v>
                </c:pt>
                <c:pt idx="6">
                  <c:v>0.72</c:v>
                </c:pt>
                <c:pt idx="7" formatCode="0%;;">
                  <c:v>0</c:v>
                </c:pt>
                <c:pt idx="8" formatCode="0%;;">
                  <c:v>0</c:v>
                </c:pt>
                <c:pt idx="9" formatCode="0%;;">
                  <c:v>0.81</c:v>
                </c:pt>
                <c:pt idx="10" formatCode="0%;;">
                  <c:v>0.84</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1-BD6F-48BE-AC73-08902F96F245}"/>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3-BD6F-48BE-AC73-08902F96F245}"/>
              </c:ext>
            </c:extLst>
          </c:dPt>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BD6F-48BE-AC73-08902F96F245}"/>
              </c:ext>
            </c:extLst>
          </c:dPt>
          <c:dPt>
            <c:idx val="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BD6F-48BE-AC73-08902F96F245}"/>
              </c:ext>
            </c:extLst>
          </c:dPt>
          <c:dPt>
            <c:idx val="3"/>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BD6F-48BE-AC73-08902F96F245}"/>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B-BD6F-48BE-AC73-08902F96F245}"/>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BD6F-48BE-AC73-08902F96F245}"/>
              </c:ext>
            </c:extLst>
          </c:dPt>
          <c:dPt>
            <c:idx val="6"/>
            <c:invertIfNegative val="0"/>
            <c:bubble3D val="0"/>
            <c:spPr>
              <a:solidFill>
                <a:srgbClr val="F2F2F2"/>
              </a:solidFill>
              <a:ln>
                <a:solidFill>
                  <a:schemeClr val="bg1"/>
                </a:solidFill>
              </a:ln>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BD6F-48BE-AC73-08902F96F245}"/>
              </c:ext>
            </c:extLst>
          </c:dPt>
          <c:dPt>
            <c:idx val="8"/>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BD6F-48BE-AC73-08902F96F245}"/>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BD6F-48BE-AC73-08902F96F245}"/>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BD6F-48BE-AC73-08902F96F245}"/>
              </c:ext>
            </c:extLst>
          </c:dPt>
          <c:dPt>
            <c:idx val="12"/>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BD6F-48BE-AC73-08902F96F245}"/>
              </c:ext>
            </c:extLst>
          </c:dPt>
          <c:dPt>
            <c:idx val="13"/>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D-BD6F-48BE-AC73-08902F96F245}"/>
              </c:ext>
            </c:extLst>
          </c:dPt>
          <c:dPt>
            <c:idx val="14"/>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F-BD6F-48BE-AC73-08902F96F245}"/>
              </c:ext>
            </c:extLst>
          </c:dPt>
          <c:dPt>
            <c:idx val="15"/>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1-BD6F-48BE-AC73-08902F96F245}"/>
              </c:ext>
            </c:extLst>
          </c:dPt>
          <c:dLbls>
            <c:dLbl>
              <c:idx val="0"/>
              <c:tx>
                <c:rich>
                  <a:bodyPr/>
                  <a:lstStyle/>
                  <a:p>
                    <a:fld id="{01C5C385-112B-4C65-A63A-89E2C349413E}"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3-BD6F-48BE-AC73-08902F96F245}"/>
                </c:ext>
              </c:extLst>
            </c:dLbl>
            <c:dLbl>
              <c:idx val="1"/>
              <c:tx>
                <c:rich>
                  <a:bodyPr/>
                  <a:lstStyle/>
                  <a:p>
                    <a:fld id="{05632831-5EED-4EA7-BF04-C1342667BC3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5-BD6F-48BE-AC73-08902F96F245}"/>
                </c:ext>
              </c:extLst>
            </c:dLbl>
            <c:dLbl>
              <c:idx val="2"/>
              <c:tx>
                <c:rich>
                  <a:bodyPr/>
                  <a:lstStyle/>
                  <a:p>
                    <a:fld id="{91F2CEAA-8677-4B6E-B78C-272DD0A0029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BD6F-48BE-AC73-08902F96F245}"/>
                </c:ext>
              </c:extLst>
            </c:dLbl>
            <c:dLbl>
              <c:idx val="3"/>
              <c:tx>
                <c:rich>
                  <a:bodyPr/>
                  <a:lstStyle/>
                  <a:p>
                    <a:fld id="{EA728287-614C-4EB6-8334-84AA5A6DED3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BD6F-48BE-AC73-08902F96F245}"/>
                </c:ext>
              </c:extLst>
            </c:dLbl>
            <c:dLbl>
              <c:idx val="4"/>
              <c:tx>
                <c:rich>
                  <a:bodyPr/>
                  <a:lstStyle/>
                  <a:p>
                    <a:fld id="{92DD8B63-EEE7-4A07-93F0-94397546E2C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BD6F-48BE-AC73-08902F96F245}"/>
                </c:ext>
              </c:extLst>
            </c:dLbl>
            <c:dLbl>
              <c:idx val="5"/>
              <c:tx>
                <c:rich>
                  <a:bodyPr/>
                  <a:lstStyle/>
                  <a:p>
                    <a:fld id="{90A0E2BC-632C-46F2-8654-7F531B6C698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BD6F-48BE-AC73-08902F96F245}"/>
                </c:ext>
              </c:extLst>
            </c:dLbl>
            <c:dLbl>
              <c:idx val="6"/>
              <c:tx>
                <c:rich>
                  <a:bodyPr/>
                  <a:lstStyle/>
                  <a:p>
                    <a:fld id="{BCE02142-3F28-4E3A-8029-854774B9429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BD6F-48BE-AC73-08902F96F245}"/>
                </c:ext>
              </c:extLst>
            </c:dLbl>
            <c:dLbl>
              <c:idx val="7"/>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1-BD6F-48BE-AC73-08902F96F245}"/>
                </c:ext>
              </c:extLst>
            </c:dLbl>
            <c:dLbl>
              <c:idx val="8"/>
              <c:tx>
                <c:rich>
                  <a:bodyPr/>
                  <a:lstStyle/>
                  <a:p>
                    <a:fld id="{75442A64-C47C-422D-A566-A9691C0AC3B9}"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3-BD6F-48BE-AC73-08902F96F245}"/>
                </c:ext>
              </c:extLst>
            </c:dLbl>
            <c:dLbl>
              <c:idx val="9"/>
              <c:tx>
                <c:rich>
                  <a:bodyPr/>
                  <a:lstStyle/>
                  <a:p>
                    <a:fld id="{5BC7E1F6-232E-4537-B311-3E4C9DA6B1B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BD6F-48BE-AC73-08902F96F245}"/>
                </c:ext>
              </c:extLst>
            </c:dLbl>
            <c:dLbl>
              <c:idx val="10"/>
              <c:tx>
                <c:rich>
                  <a:bodyPr/>
                  <a:lstStyle/>
                  <a:p>
                    <a:fld id="{89B9C5CE-E616-4443-A934-7F45F0756FF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BD6F-48BE-AC73-08902F96F245}"/>
                </c:ext>
              </c:extLst>
            </c:dLbl>
            <c:dLbl>
              <c:idx val="11"/>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9-BD6F-48BE-AC73-08902F96F245}"/>
                </c:ext>
              </c:extLst>
            </c:dLbl>
            <c:dLbl>
              <c:idx val="12"/>
              <c:tx>
                <c:rich>
                  <a:bodyPr/>
                  <a:lstStyle/>
                  <a:p>
                    <a:fld id="{D4B1F168-74CC-41EB-9F38-DC0501D6BC59}"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B-BD6F-48BE-AC73-08902F96F245}"/>
                </c:ext>
              </c:extLst>
            </c:dLbl>
            <c:dLbl>
              <c:idx val="13"/>
              <c:tx>
                <c:rich>
                  <a:bodyPr/>
                  <a:lstStyle/>
                  <a:p>
                    <a:fld id="{58C59C4E-8818-42BA-AA00-770D287C2856}"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D-BD6F-48BE-AC73-08902F96F245}"/>
                </c:ext>
              </c:extLst>
            </c:dLbl>
            <c:dLbl>
              <c:idx val="14"/>
              <c:tx>
                <c:rich>
                  <a:bodyPr/>
                  <a:lstStyle/>
                  <a:p>
                    <a:fld id="{52962048-7A4A-408E-8335-8FDB5CDB4E68}"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F-BD6F-48BE-AC73-08902F96F245}"/>
                </c:ext>
              </c:extLst>
            </c:dLbl>
            <c:dLbl>
              <c:idx val="15"/>
              <c:tx>
                <c:rich>
                  <a:bodyPr/>
                  <a:lstStyle/>
                  <a:p>
                    <a:fld id="{81E52EF8-F92D-4B63-BD93-15B39679A3E6}"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61-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c:v>1</c:v>
                </c:pt>
                <c:pt idx="1">
                  <c:v>0.16000000000000003</c:v>
                </c:pt>
                <c:pt idx="2">
                  <c:v>0.19999999999999996</c:v>
                </c:pt>
                <c:pt idx="3">
                  <c:v>0.18000000000000005</c:v>
                </c:pt>
                <c:pt idx="4">
                  <c:v>0.14000000000000001</c:v>
                </c:pt>
                <c:pt idx="5">
                  <c:v>0.15000000000000002</c:v>
                </c:pt>
                <c:pt idx="6">
                  <c:v>0.28000000000000003</c:v>
                </c:pt>
                <c:pt idx="8">
                  <c:v>1</c:v>
                </c:pt>
                <c:pt idx="9">
                  <c:v>0.18999999999999995</c:v>
                </c:pt>
                <c:pt idx="10">
                  <c:v>0.16000000000000003</c:v>
                </c:pt>
                <c:pt idx="12">
                  <c:v>1</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84%</c:v>
                  </c:pt>
                  <c:pt idx="2">
                    <c:v>80%</c:v>
                  </c:pt>
                  <c:pt idx="3">
                    <c:v>82%</c:v>
                  </c:pt>
                  <c:pt idx="4">
                    <c:v>86%</c:v>
                  </c:pt>
                  <c:pt idx="5">
                    <c:v>85%</c:v>
                  </c:pt>
                  <c:pt idx="6">
                    <c:v>72%</c:v>
                  </c:pt>
                  <c:pt idx="9">
                    <c:v>81%</c:v>
                  </c:pt>
                  <c:pt idx="10">
                    <c:v>84%</c:v>
                  </c:pt>
                </c15:dlblRangeCache>
              </c15:datalabelsRange>
            </c:ext>
            <c:ext xmlns:c16="http://schemas.microsoft.com/office/drawing/2014/chart" uri="{C3380CC4-5D6E-409C-BE32-E72D297353CC}">
              <c16:uniqueId val="{00000062-BD6F-48BE-AC73-08902F96F245}"/>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56</c:v>
                </c:pt>
                <c:pt idx="1">
                  <c:v>56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22</c:v>
                </c:pt>
                <c:pt idx="1">
                  <c:v>20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CAA-490C-93A1-D7CD60DF490A}"/>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CAA-490C-93A1-D7CD60DF490A}"/>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CAA-490C-93A1-D7CD60DF490A}"/>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CAA-490C-93A1-D7CD60DF490A}"/>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CAA-490C-93A1-D7CD60DF490A}"/>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CAA-490C-93A1-D7CD60DF490A}"/>
              </c:ext>
            </c:extLst>
          </c:dPt>
          <c:dLbls>
            <c:dLbl>
              <c:idx val="3"/>
              <c:layout>
                <c:manualLayout>
                  <c:x val="-6.1422729360088813E-3"/>
                  <c:y val="-3.7715128428921388E-3"/>
                </c:manualLayout>
              </c:layout>
              <c:numFmt formatCode="[&lt;3]&quot;&quot;;0\%" sourceLinked="0"/>
              <c:spPr>
                <a:noFill/>
                <a:ln>
                  <a:noFill/>
                </a:ln>
                <a:effectLst/>
              </c:spPr>
              <c:txPr>
                <a:bodyPr/>
                <a:lstStyle/>
                <a:p>
                  <a:pPr>
                    <a:defRPr sz="1200" b="1" baseline="0">
                      <a:solidFill>
                        <a:schemeClr val="bg1"/>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0CAA-490C-93A1-D7CD60DF490A}"/>
                </c:ext>
              </c:extLst>
            </c:dLbl>
            <c:dLbl>
              <c:idx val="4"/>
              <c:layout>
                <c:manualLayout>
                  <c:x val="-8.8414875230849663E-3"/>
                  <c:y val="-0.10560235960097991"/>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CAA-490C-93A1-D7CD60DF490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27</c:v>
                </c:pt>
                <c:pt idx="1">
                  <c:v>30</c:v>
                </c:pt>
                <c:pt idx="2">
                  <c:v>24</c:v>
                </c:pt>
                <c:pt idx="3">
                  <c:v>11</c:v>
                </c:pt>
                <c:pt idx="4">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CAA-490C-93A1-D7CD60DF490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45</c:v>
                </c:pt>
                <c:pt idx="1">
                  <c:v>55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64</c:v>
                </c:pt>
                <c:pt idx="1">
                  <c:v>65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36</c:v>
                </c:pt>
                <c:pt idx="1">
                  <c:v>35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29</c:v>
                </c:pt>
                <c:pt idx="1">
                  <c:v>36</c:v>
                </c:pt>
                <c:pt idx="2">
                  <c:v>35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0.45</c:v>
                </c:pt>
                <c:pt idx="1">
                  <c:v>0.54</c:v>
                </c:pt>
                <c:pt idx="2">
                  <c:v>0.56999999999999995</c:v>
                </c:pt>
                <c:pt idx="3">
                  <c:v>0.56999999999999995</c:v>
                </c:pt>
                <c:pt idx="4">
                  <c:v>0.56999999999999995</c:v>
                </c:pt>
                <c:pt idx="5">
                  <c:v>0.57999999999999996</c:v>
                </c:pt>
                <c:pt idx="6">
                  <c:v>0.59</c:v>
                </c:pt>
                <c:pt idx="7">
                  <c:v>0.6</c:v>
                </c:pt>
                <c:pt idx="8">
                  <c:v>0.6</c:v>
                </c:pt>
                <c:pt idx="9">
                  <c:v>0.61</c:v>
                </c:pt>
                <c:pt idx="10">
                  <c:v>0.63</c:v>
                </c:pt>
                <c:pt idx="11">
                  <c:v>0.63</c:v>
                </c:pt>
                <c:pt idx="12">
                  <c:v>0.63</c:v>
                </c:pt>
                <c:pt idx="13">
                  <c:v>0.63</c:v>
                </c:pt>
                <c:pt idx="14">
                  <c:v>0.63</c:v>
                </c:pt>
                <c:pt idx="15">
                  <c:v>0.63</c:v>
                </c:pt>
                <c:pt idx="16">
                  <c:v>0.64</c:v>
                </c:pt>
                <c:pt idx="17">
                  <c:v>0.64</c:v>
                </c:pt>
                <c:pt idx="18">
                  <c:v>0.64</c:v>
                </c:pt>
                <c:pt idx="19">
                  <c:v>0.64</c:v>
                </c:pt>
                <c:pt idx="20">
                  <c:v>0.65</c:v>
                </c:pt>
                <c:pt idx="21">
                  <c:v>0.66</c:v>
                </c:pt>
                <c:pt idx="22">
                  <c:v>0.66</c:v>
                </c:pt>
                <c:pt idx="23">
                  <c:v>0.67</c:v>
                </c:pt>
                <c:pt idx="24">
                  <c:v>0.67</c:v>
                </c:pt>
                <c:pt idx="25">
                  <c:v>0.67</c:v>
                </c:pt>
                <c:pt idx="26">
                  <c:v>0.67</c:v>
                </c:pt>
                <c:pt idx="27">
                  <c:v>0.67</c:v>
                </c:pt>
                <c:pt idx="28">
                  <c:v>0.68</c:v>
                </c:pt>
                <c:pt idx="29">
                  <c:v>0.68</c:v>
                </c:pt>
                <c:pt idx="30">
                  <c:v>0.68</c:v>
                </c:pt>
                <c:pt idx="31">
                  <c:v>0.68</c:v>
                </c:pt>
                <c:pt idx="32">
                  <c:v>0.68</c:v>
                </c:pt>
                <c:pt idx="33">
                  <c:v>0.69</c:v>
                </c:pt>
                <c:pt idx="34">
                  <c:v>0.69</c:v>
                </c:pt>
                <c:pt idx="35">
                  <c:v>0.69</c:v>
                </c:pt>
                <c:pt idx="36">
                  <c:v>0.7</c:v>
                </c:pt>
                <c:pt idx="37">
                  <c:v>0.71</c:v>
                </c:pt>
                <c:pt idx="38">
                  <c:v>0.72</c:v>
                </c:pt>
                <c:pt idx="39">
                  <c:v>0.72</c:v>
                </c:pt>
                <c:pt idx="40">
                  <c:v>0.73</c:v>
                </c:pt>
                <c:pt idx="41">
                  <c:v>0.74</c:v>
                </c:pt>
                <c:pt idx="42">
                  <c:v>0.75</c:v>
                </c:pt>
                <c:pt idx="43">
                  <c:v>0.75</c:v>
                </c:pt>
                <c:pt idx="44">
                  <c:v>0.77</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pt idx="26">
                  <c:v>0.65</c:v>
                </c:pt>
                <c:pt idx="27">
                  <c:v>0.65</c:v>
                </c:pt>
                <c:pt idx="28">
                  <c:v>0.65</c:v>
                </c:pt>
                <c:pt idx="29">
                  <c:v>0.65</c:v>
                </c:pt>
                <c:pt idx="30">
                  <c:v>0.65</c:v>
                </c:pt>
                <c:pt idx="31">
                  <c:v>0.65</c:v>
                </c:pt>
                <c:pt idx="32">
                  <c:v>0.65</c:v>
                </c:pt>
                <c:pt idx="33">
                  <c:v>0.65</c:v>
                </c:pt>
                <c:pt idx="34">
                  <c:v>0.65</c:v>
                </c:pt>
                <c:pt idx="35">
                  <c:v>0.65</c:v>
                </c:pt>
                <c:pt idx="36">
                  <c:v>0.65</c:v>
                </c:pt>
                <c:pt idx="37">
                  <c:v>0.65</c:v>
                </c:pt>
                <c:pt idx="38">
                  <c:v>0.65</c:v>
                </c:pt>
                <c:pt idx="39">
                  <c:v>0.65</c:v>
                </c:pt>
                <c:pt idx="40">
                  <c:v>0.65</c:v>
                </c:pt>
                <c:pt idx="41">
                  <c:v>0.65</c:v>
                </c:pt>
                <c:pt idx="42">
                  <c:v>0.65</c:v>
                </c:pt>
                <c:pt idx="43">
                  <c:v>0.65</c:v>
                </c:pt>
                <c:pt idx="44">
                  <c:v>0.65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pt idx="33">
                  <c:v>0.69</c:v>
                </c:pt>
                <c:pt idx="34">
                  <c:v>0.69</c:v>
                </c:pt>
                <c:pt idx="35">
                  <c:v>0.69</c:v>
                </c:pt>
                <c:pt idx="36">
                  <c:v>0.69</c:v>
                </c:pt>
                <c:pt idx="37">
                  <c:v>0.69</c:v>
                </c:pt>
                <c:pt idx="38">
                  <c:v>0.69</c:v>
                </c:pt>
                <c:pt idx="39">
                  <c:v>0.69</c:v>
                </c:pt>
                <c:pt idx="40">
                  <c:v>0.69</c:v>
                </c:pt>
                <c:pt idx="41">
                  <c:v>0.69</c:v>
                </c:pt>
                <c:pt idx="42">
                  <c:v>0.69</c:v>
                </c:pt>
                <c:pt idx="43">
                  <c:v>0.69</c:v>
                </c:pt>
                <c:pt idx="44">
                  <c:v>0.69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Sheet1!$B$2:$B$10</c:f>
              <c:numCache>
                <c:formatCode>0%</c:formatCode>
                <c:ptCount val="9"/>
                <c:pt idx="0">
                  <c:v>0.09</c:v>
                </c:pt>
                <c:pt idx="1">
                  <c:v>0.68</c:v>
                </c:pt>
                <c:pt idx="2">
                  <c:v>0.45</c:v>
                </c:pt>
                <c:pt idx="3">
                  <c:v>0.2</c:v>
                </c:pt>
                <c:pt idx="4">
                  <c:v>0.06</c:v>
                </c:pt>
                <c:pt idx="5">
                  <c:v>0.17</c:v>
                </c:pt>
                <c:pt idx="6">
                  <c:v>0.02</c:v>
                </c:pt>
                <c:pt idx="7">
                  <c:v>0.03</c:v>
                </c:pt>
                <c:pt idx="8">
                  <c:v>0.16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Sheet1!$C$2:$C$10</c:f>
              <c:numCache>
                <c:formatCode>0%</c:formatCode>
                <c:ptCount val="9"/>
                <c:pt idx="0">
                  <c:v>0.08</c:v>
                </c:pt>
                <c:pt idx="1">
                  <c:v>0.75</c:v>
                </c:pt>
                <c:pt idx="2">
                  <c:v>0.44</c:v>
                </c:pt>
                <c:pt idx="3">
                  <c:v>0.22</c:v>
                </c:pt>
                <c:pt idx="4">
                  <c:v>7.0000000000000007E-2</c:v>
                </c:pt>
                <c:pt idx="5">
                  <c:v>0.19</c:v>
                </c:pt>
                <c:pt idx="6">
                  <c:v>0.02</c:v>
                </c:pt>
                <c:pt idx="7">
                  <c:v>0.03</c:v>
                </c:pt>
                <c:pt idx="8">
                  <c:v>0.12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Sheet1!$A$2:$A$10</c:f>
              <c:numCache>
                <c:formatCode>General</c:formatCode>
                <c:ptCount val="9"/>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Sheet1!$B$2:$B$10</c:f>
              <c:numCache>
                <c:formatCode>General</c:formatCode>
                <c:ptCount val="9"/>
                <c:pt idx="0">
                  <c:v>13</c:v>
                </c:pt>
                <c:pt idx="1">
                  <c:v>79</c:v>
                </c:pt>
                <c:pt idx="2">
                  <c:v>65</c:v>
                </c:pt>
                <c:pt idx="3">
                  <c:v>34</c:v>
                </c:pt>
                <c:pt idx="4">
                  <c:v>11</c:v>
                </c:pt>
                <c:pt idx="5">
                  <c:v>30</c:v>
                </c:pt>
                <c:pt idx="6">
                  <c:v>6</c:v>
                </c:pt>
                <c:pt idx="7">
                  <c:v>4</c:v>
                </c:pt>
                <c:pt idx="8">
                  <c:v>36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Sheet1!$C$2:$C$10</c:f>
              <c:numCache>
                <c:formatCode>General</c:formatCode>
                <c:ptCount val="9"/>
                <c:pt idx="0">
                  <c:v>6</c:v>
                </c:pt>
                <c:pt idx="1">
                  <c:v>41</c:v>
                </c:pt>
                <c:pt idx="2">
                  <c:v>32</c:v>
                </c:pt>
                <c:pt idx="3">
                  <c:v>13</c:v>
                </c:pt>
                <c:pt idx="4">
                  <c:v>3</c:v>
                </c:pt>
                <c:pt idx="5">
                  <c:v>7</c:v>
                </c:pt>
                <c:pt idx="6">
                  <c:v>1</c:v>
                </c:pt>
                <c:pt idx="7">
                  <c:v>1</c:v>
                </c:pt>
                <c:pt idx="8">
                  <c:v>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88</c:v>
                </c:pt>
                <c:pt idx="1">
                  <c:v>89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c:v>
                </c:pt>
                <c:pt idx="1">
                  <c:v>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368-48B5-A3C4-42635B57D94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368-48B5-A3C4-42635B57D94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368-48B5-A3C4-42635B57D94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368-48B5-A3C4-42635B57D94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368-48B5-A3C4-42635B57D94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368-48B5-A3C4-42635B57D94D}"/>
              </c:ext>
            </c:extLst>
          </c:dPt>
          <c:dLbls>
            <c:dLbl>
              <c:idx val="2"/>
              <c:layout>
                <c:manualLayout>
                  <c:x val="-5.8351592892084407E-2"/>
                  <c:y val="-9.4287821072303504E-2"/>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C368-48B5-A3C4-42635B57D94D}"/>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C368-48B5-A3C4-42635B57D94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C368-48B5-A3C4-42635B57D9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52</c:v>
                </c:pt>
                <c:pt idx="1">
                  <c:v>37</c:v>
                </c:pt>
                <c:pt idx="2">
                  <c:v>8</c:v>
                </c:pt>
                <c:pt idx="3">
                  <c:v>2</c:v>
                </c:pt>
                <c:pt idx="4">
                  <c:v>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368-48B5-A3C4-42635B57D94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0.82</c:v>
                </c:pt>
                <c:pt idx="1">
                  <c:v>0.83</c:v>
                </c:pt>
                <c:pt idx="2">
                  <c:v>0.83</c:v>
                </c:pt>
                <c:pt idx="3">
                  <c:v>0.84</c:v>
                </c:pt>
                <c:pt idx="4">
                  <c:v>0.85</c:v>
                </c:pt>
                <c:pt idx="5">
                  <c:v>0.86</c:v>
                </c:pt>
                <c:pt idx="6">
                  <c:v>0.87</c:v>
                </c:pt>
                <c:pt idx="7">
                  <c:v>0.87</c:v>
                </c:pt>
                <c:pt idx="8">
                  <c:v>0.87</c:v>
                </c:pt>
                <c:pt idx="9">
                  <c:v>0.87</c:v>
                </c:pt>
                <c:pt idx="10">
                  <c:v>0.87</c:v>
                </c:pt>
                <c:pt idx="11">
                  <c:v>0.87</c:v>
                </c:pt>
                <c:pt idx="12">
                  <c:v>0.88</c:v>
                </c:pt>
                <c:pt idx="13">
                  <c:v>0.88</c:v>
                </c:pt>
                <c:pt idx="14">
                  <c:v>0.88</c:v>
                </c:pt>
                <c:pt idx="15">
                  <c:v>0.89</c:v>
                </c:pt>
                <c:pt idx="16">
                  <c:v>0.89</c:v>
                </c:pt>
                <c:pt idx="17">
                  <c:v>0.89</c:v>
                </c:pt>
                <c:pt idx="18">
                  <c:v>0.89</c:v>
                </c:pt>
                <c:pt idx="19">
                  <c:v>0.89</c:v>
                </c:pt>
                <c:pt idx="20">
                  <c:v>0.89</c:v>
                </c:pt>
                <c:pt idx="21">
                  <c:v>0.89</c:v>
                </c:pt>
                <c:pt idx="22">
                  <c:v>0.89</c:v>
                </c:pt>
                <c:pt idx="23">
                  <c:v>0.9</c:v>
                </c:pt>
                <c:pt idx="24">
                  <c:v>0.9</c:v>
                </c:pt>
                <c:pt idx="25">
                  <c:v>0.9</c:v>
                </c:pt>
                <c:pt idx="26">
                  <c:v>0.9</c:v>
                </c:pt>
                <c:pt idx="27">
                  <c:v>0.9</c:v>
                </c:pt>
                <c:pt idx="28">
                  <c:v>0.9</c:v>
                </c:pt>
                <c:pt idx="29">
                  <c:v>0.9</c:v>
                </c:pt>
                <c:pt idx="30">
                  <c:v>0.9</c:v>
                </c:pt>
                <c:pt idx="31">
                  <c:v>0.9</c:v>
                </c:pt>
                <c:pt idx="32">
                  <c:v>0.9</c:v>
                </c:pt>
                <c:pt idx="33">
                  <c:v>0.9</c:v>
                </c:pt>
                <c:pt idx="34">
                  <c:v>0.9</c:v>
                </c:pt>
                <c:pt idx="35">
                  <c:v>0.91</c:v>
                </c:pt>
                <c:pt idx="36">
                  <c:v>0.91</c:v>
                </c:pt>
                <c:pt idx="37">
                  <c:v>0.91</c:v>
                </c:pt>
                <c:pt idx="38">
                  <c:v>0.92</c:v>
                </c:pt>
                <c:pt idx="39">
                  <c:v>0.92</c:v>
                </c:pt>
                <c:pt idx="40">
                  <c:v>0.92</c:v>
                </c:pt>
                <c:pt idx="41">
                  <c:v>0.92</c:v>
                </c:pt>
                <c:pt idx="42">
                  <c:v>0.92</c:v>
                </c:pt>
                <c:pt idx="43">
                  <c:v>0.92</c:v>
                </c:pt>
                <c:pt idx="44">
                  <c:v>0.94</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0.89</c:v>
                </c:pt>
                <c:pt idx="1">
                  <c:v>0.89</c:v>
                </c:pt>
                <c:pt idx="2">
                  <c:v>0.89</c:v>
                </c:pt>
                <c:pt idx="3">
                  <c:v>0.89</c:v>
                </c:pt>
                <c:pt idx="4">
                  <c:v>0.89</c:v>
                </c:pt>
                <c:pt idx="5">
                  <c:v>0.89</c:v>
                </c:pt>
                <c:pt idx="6">
                  <c:v>0.89</c:v>
                </c:pt>
                <c:pt idx="7">
                  <c:v>0.89</c:v>
                </c:pt>
                <c:pt idx="8">
                  <c:v>0.89</c:v>
                </c:pt>
                <c:pt idx="9">
                  <c:v>0.89</c:v>
                </c:pt>
                <c:pt idx="10">
                  <c:v>0.89</c:v>
                </c:pt>
                <c:pt idx="11">
                  <c:v>0.89</c:v>
                </c:pt>
                <c:pt idx="12">
                  <c:v>0.89</c:v>
                </c:pt>
                <c:pt idx="13">
                  <c:v>0.89</c:v>
                </c:pt>
                <c:pt idx="14">
                  <c:v>0.89</c:v>
                </c:pt>
                <c:pt idx="15">
                  <c:v>0.89</c:v>
                </c:pt>
                <c:pt idx="16">
                  <c:v>0.89</c:v>
                </c:pt>
                <c:pt idx="17">
                  <c:v>0.89</c:v>
                </c:pt>
                <c:pt idx="18">
                  <c:v>0.89</c:v>
                </c:pt>
                <c:pt idx="19">
                  <c:v>0.89</c:v>
                </c:pt>
                <c:pt idx="20">
                  <c:v>0.89</c:v>
                </c:pt>
                <c:pt idx="21">
                  <c:v>0.89</c:v>
                </c:pt>
                <c:pt idx="22">
                  <c:v>0.89</c:v>
                </c:pt>
                <c:pt idx="23">
                  <c:v>0.89</c:v>
                </c:pt>
                <c:pt idx="24">
                  <c:v>0.89</c:v>
                </c:pt>
                <c:pt idx="25">
                  <c:v>0.89</c:v>
                </c:pt>
                <c:pt idx="26">
                  <c:v>0.89</c:v>
                </c:pt>
                <c:pt idx="27">
                  <c:v>0.89</c:v>
                </c:pt>
                <c:pt idx="28">
                  <c:v>0.89</c:v>
                </c:pt>
                <c:pt idx="29">
                  <c:v>0.89</c:v>
                </c:pt>
                <c:pt idx="30">
                  <c:v>0.89</c:v>
                </c:pt>
                <c:pt idx="31">
                  <c:v>0.89</c:v>
                </c:pt>
                <c:pt idx="32">
                  <c:v>0.89</c:v>
                </c:pt>
                <c:pt idx="33">
                  <c:v>0.89</c:v>
                </c:pt>
                <c:pt idx="34">
                  <c:v>0.89</c:v>
                </c:pt>
                <c:pt idx="35">
                  <c:v>0.89</c:v>
                </c:pt>
                <c:pt idx="36">
                  <c:v>0.89</c:v>
                </c:pt>
                <c:pt idx="37">
                  <c:v>0.89</c:v>
                </c:pt>
                <c:pt idx="38">
                  <c:v>0.89</c:v>
                </c:pt>
                <c:pt idx="39">
                  <c:v>0.89</c:v>
                </c:pt>
                <c:pt idx="40">
                  <c:v>0.89</c:v>
                </c:pt>
                <c:pt idx="41">
                  <c:v>0.89</c:v>
                </c:pt>
                <c:pt idx="42">
                  <c:v>0.89</c:v>
                </c:pt>
                <c:pt idx="43">
                  <c:v>0.89</c:v>
                </c:pt>
                <c:pt idx="44">
                  <c:v>0.89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0.88</c:v>
                </c:pt>
                <c:pt idx="1">
                  <c:v>0.88</c:v>
                </c:pt>
                <c:pt idx="2">
                  <c:v>0.88</c:v>
                </c:pt>
                <c:pt idx="3">
                  <c:v>0.88</c:v>
                </c:pt>
                <c:pt idx="4">
                  <c:v>0.88</c:v>
                </c:pt>
                <c:pt idx="5">
                  <c:v>0.88</c:v>
                </c:pt>
                <c:pt idx="6">
                  <c:v>0.88</c:v>
                </c:pt>
                <c:pt idx="7">
                  <c:v>0.88</c:v>
                </c:pt>
                <c:pt idx="8">
                  <c:v>0.88</c:v>
                </c:pt>
                <c:pt idx="9">
                  <c:v>0.88</c:v>
                </c:pt>
                <c:pt idx="10">
                  <c:v>0.88</c:v>
                </c:pt>
                <c:pt idx="11">
                  <c:v>0.88</c:v>
                </c:pt>
                <c:pt idx="12">
                  <c:v>0.88</c:v>
                </c:pt>
                <c:pt idx="13">
                  <c:v>0.88</c:v>
                </c:pt>
                <c:pt idx="14">
                  <c:v>0.88</c:v>
                </c:pt>
                <c:pt idx="15">
                  <c:v>0.88</c:v>
                </c:pt>
                <c:pt idx="16">
                  <c:v>0.88</c:v>
                </c:pt>
                <c:pt idx="17">
                  <c:v>0.88</c:v>
                </c:pt>
                <c:pt idx="18">
                  <c:v>0.88</c:v>
                </c:pt>
                <c:pt idx="19">
                  <c:v>0.88</c:v>
                </c:pt>
                <c:pt idx="20">
                  <c:v>0.88</c:v>
                </c:pt>
                <c:pt idx="21">
                  <c:v>0.88</c:v>
                </c:pt>
                <c:pt idx="22">
                  <c:v>0.88</c:v>
                </c:pt>
                <c:pt idx="23">
                  <c:v>0.88</c:v>
                </c:pt>
                <c:pt idx="24">
                  <c:v>0.88</c:v>
                </c:pt>
                <c:pt idx="25">
                  <c:v>0.88</c:v>
                </c:pt>
                <c:pt idx="26">
                  <c:v>0.88</c:v>
                </c:pt>
                <c:pt idx="27">
                  <c:v>0.88</c:v>
                </c:pt>
                <c:pt idx="28">
                  <c:v>0.88</c:v>
                </c:pt>
                <c:pt idx="29">
                  <c:v>0.88</c:v>
                </c:pt>
                <c:pt idx="30">
                  <c:v>0.88</c:v>
                </c:pt>
                <c:pt idx="31">
                  <c:v>0.88</c:v>
                </c:pt>
                <c:pt idx="32">
                  <c:v>0.88</c:v>
                </c:pt>
                <c:pt idx="33">
                  <c:v>0.88</c:v>
                </c:pt>
                <c:pt idx="34">
                  <c:v>0.88</c:v>
                </c:pt>
                <c:pt idx="35">
                  <c:v>0.88</c:v>
                </c:pt>
                <c:pt idx="36">
                  <c:v>0.88</c:v>
                </c:pt>
                <c:pt idx="37">
                  <c:v>0.88</c:v>
                </c:pt>
                <c:pt idx="38">
                  <c:v>0.88</c:v>
                </c:pt>
                <c:pt idx="39">
                  <c:v>0.88</c:v>
                </c:pt>
                <c:pt idx="40">
                  <c:v>0.88</c:v>
                </c:pt>
                <c:pt idx="41">
                  <c:v>0.88</c:v>
                </c:pt>
                <c:pt idx="42">
                  <c:v>0.88</c:v>
                </c:pt>
                <c:pt idx="43">
                  <c:v>0.88</c:v>
                </c:pt>
                <c:pt idx="44">
                  <c:v>0.88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72</c:v>
                </c:pt>
                <c:pt idx="1">
                  <c:v>73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14</c:v>
                </c:pt>
                <c:pt idx="1">
                  <c:v>13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61-4C9D-9F24-FD89F28A0017}"/>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61-4C9D-9F24-FD89F28A0017}"/>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61-4C9D-9F24-FD89F28A0017}"/>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61-4C9D-9F24-FD89F28A0017}"/>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61-4C9D-9F24-FD89F28A0017}"/>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61-4C9D-9F24-FD89F28A0017}"/>
              </c:ext>
            </c:extLst>
          </c:dPt>
          <c:dLbls>
            <c:dLbl>
              <c:idx val="3"/>
              <c:layout>
                <c:manualLayout>
                  <c:x val="-5.8351592892084407E-2"/>
                  <c:y val="-0.10183084675808775"/>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7B61-4C9D-9F24-FD89F28A0017}"/>
                </c:ext>
              </c:extLst>
            </c:dLbl>
            <c:dLbl>
              <c:idx val="4"/>
              <c:layout>
                <c:manualLayout>
                  <c:x val="-5.7703510550804697E-3"/>
                  <c:y val="-0.11314538528676414"/>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B61-4C9D-9F24-FD89F28A0017}"/>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41</c:v>
                </c:pt>
                <c:pt idx="1">
                  <c:v>32</c:v>
                </c:pt>
                <c:pt idx="2">
                  <c:v>14</c:v>
                </c:pt>
                <c:pt idx="3">
                  <c:v>6</c:v>
                </c:pt>
                <c:pt idx="4">
                  <c:v>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61-4C9D-9F24-FD89F28A0017}"/>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6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6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6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6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a:t>
            </a:fld>
            <a:endParaRPr lang="en-GB" dirty="0"/>
          </a:p>
        </p:txBody>
      </p:sp>
    </p:spTree>
    <p:extLst>
      <p:ext uri="{BB962C8B-B14F-4D97-AF65-F5344CB8AC3E}">
        <p14:creationId xmlns:p14="http://schemas.microsoft.com/office/powerpoint/2010/main" val="111727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a:t>
            </a:fld>
            <a:endParaRPr lang="en-GB" dirty="0"/>
          </a:p>
        </p:txBody>
      </p:sp>
    </p:spTree>
    <p:extLst>
      <p:ext uri="{BB962C8B-B14F-4D97-AF65-F5344CB8AC3E}">
        <p14:creationId xmlns:p14="http://schemas.microsoft.com/office/powerpoint/2010/main" val="1561177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4D7AB-726F-9063-A0DD-4EEF39A6D9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0AF14E-D8DA-C23E-35E2-DC1B1F0A51DB}"/>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36C468C5-FF15-7B2E-2E4D-CE082021C0E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E20322E-ABC2-2F31-EE84-B95B3ADC74D3}"/>
              </a:ext>
            </a:extLst>
          </p:cNvPr>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675907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796317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8B6F0-2EB0-EE36-BD4F-F832D1FAC4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811DBD-C141-B069-C0C8-D07273A93DE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778DA61-E0B1-CDA9-CBD4-6BB6543D2F21}"/>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1884DEB1-4E39-2CD8-51A7-6747050499D2}"/>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98988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2257C-EEDA-055C-D9B8-6AF94831B9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657D70-E454-8DA0-BD96-59057287FA6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81B0B7B-0931-A46E-AE59-886CD8BC2AF9}"/>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43039301-4B60-F514-8611-87DFAA6A5953}"/>
              </a:ext>
            </a:extLst>
          </p:cNvPr>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895031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3053E-CBD5-06A9-1925-7D531338F8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FC3C78-6782-2EC3-D5B4-5DAA5E8E48F4}"/>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F6E89D8C-6137-A93F-C0C8-A40F71255C6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3E564F7-9CF3-5E85-9A8E-F4DF6AB7F354}"/>
              </a:ext>
            </a:extLst>
          </p:cNvPr>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3704124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2409337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150322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21665608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362823205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08600839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328081468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774801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45311269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394439863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29729927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553C13-D41C-2620-4D9E-33BC5C3A78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D4CF1D-BF80-8AFA-6036-BB16C72B20EC}"/>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C3CF3A-C871-AEF6-C68A-5AC564A2ACB4}"/>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0D89AD4A-D15F-B683-8DFC-7492C8542314}"/>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2659347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08621390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303998680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339926502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43</a:t>
            </a:fld>
            <a:endParaRPr lang="en-GB" dirty="0"/>
          </a:p>
        </p:txBody>
      </p:sp>
    </p:spTree>
    <p:extLst>
      <p:ext uri="{BB962C8B-B14F-4D97-AF65-F5344CB8AC3E}">
        <p14:creationId xmlns:p14="http://schemas.microsoft.com/office/powerpoint/2010/main" val="135652827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184954122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15853781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131063617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403BD-8959-4AB9-219D-B50950644F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270BAF-09C3-BF22-E71B-FC87BACEBC3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4BA18CDC-6C5E-9581-1463-18D6A35BDC92}"/>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A9CEEA68-50B6-6883-359A-E114ECD015A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914568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290864119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268654879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112600630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372102213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60</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61</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62</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63</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64</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2025 ICS </a:t>
            </a:r>
            <a:r>
              <a:rPr lang="en-US" sz="800" dirty="0" err="1">
                <a:solidFill>
                  <a:schemeClr val="tx1"/>
                </a:solidFill>
              </a:rPr>
              <a:t>Slidepacks</a:t>
            </a:r>
            <a:r>
              <a:rPr lang="en-US" sz="800" dirty="0">
                <a:solidFill>
                  <a:schemeClr val="tx1"/>
                </a:solidFill>
              </a:rPr>
              <a:t>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27139"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217227"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2025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2025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2025 ICS </a:t>
            </a:r>
            <a:r>
              <a:rPr lang="en-US" sz="800" dirty="0" err="1">
                <a:solidFill>
                  <a:schemeClr val="tx1">
                    <a:lumMod val="65000"/>
                    <a:lumOff val="35000"/>
                  </a:schemeClr>
                </a:solidFill>
              </a:rPr>
              <a:t>Slidepacks</a:t>
            </a:r>
            <a:r>
              <a:rPr lang="en-US" sz="800" dirty="0">
                <a:solidFill>
                  <a:schemeClr val="tx1">
                    <a:lumMod val="65000"/>
                    <a:lumOff val="35000"/>
                  </a:schemeClr>
                </a:solidFill>
              </a:rPr>
              <a:t>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6.xml"/><Relationship Id="rId13" Type="http://schemas.openxmlformats.org/officeDocument/2006/relationships/slide" Target="slide60.xml"/><Relationship Id="rId3" Type="http://schemas.openxmlformats.org/officeDocument/2006/relationships/slide" Target="slide3.xml"/><Relationship Id="rId7" Type="http://schemas.openxmlformats.org/officeDocument/2006/relationships/slide" Target="slide32.xml"/><Relationship Id="rId12" Type="http://schemas.openxmlformats.org/officeDocument/2006/relationships/slide" Target="slide58.xml"/><Relationship Id="rId2" Type="http://schemas.openxmlformats.org/officeDocument/2006/relationships/notesSlide" Target="../notesSlides/notesSlide2.xml"/><Relationship Id="rId1" Type="http://schemas.openxmlformats.org/officeDocument/2006/relationships/slideLayout" Target="../slideLayouts/slideLayout9.xml"/><Relationship Id="rId6" Type="http://schemas.openxmlformats.org/officeDocument/2006/relationships/slide" Target="slide17.xml"/><Relationship Id="rId11" Type="http://schemas.openxmlformats.org/officeDocument/2006/relationships/slide" Target="slide54.xml"/><Relationship Id="rId5" Type="http://schemas.openxmlformats.org/officeDocument/2006/relationships/slide" Target="slide15.xml"/><Relationship Id="rId10" Type="http://schemas.openxmlformats.org/officeDocument/2006/relationships/slide" Target="slide51.xml"/><Relationship Id="rId4" Type="http://schemas.openxmlformats.org/officeDocument/2006/relationships/slide" Target="slide11.xml"/><Relationship Id="rId9" Type="http://schemas.openxmlformats.org/officeDocument/2006/relationships/slide" Target="slide44.xml"/><Relationship Id="rId14" Type="http://schemas.openxmlformats.org/officeDocument/2006/relationships/slide" Target="slide49.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latest-survey/results" TargetMode="External"/><Relationship Id="rId2" Type="http://schemas.openxmlformats.org/officeDocument/2006/relationships/notesSlide" Target="../notesSlides/notesSlide5.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report-summary-of-changes"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20.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svg"/><Relationship Id="rId9" Type="http://schemas.openxmlformats.org/officeDocument/2006/relationships/image" Target="../media/image16.png"/><Relationship Id="rId14" Type="http://schemas.openxmlformats.org/officeDocument/2006/relationships/image" Target="../media/image21.png"/></Relationships>
</file>

<file path=ppt/slides/_rels/slide10.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26.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image" Target="../media/image13.svg"/><Relationship Id="rId11" Type="http://schemas.openxmlformats.org/officeDocument/2006/relationships/image" Target="../media/image24.png"/><Relationship Id="rId5" Type="http://schemas.openxmlformats.org/officeDocument/2006/relationships/image" Target="../media/image12.png"/><Relationship Id="rId10" Type="http://schemas.openxmlformats.org/officeDocument/2006/relationships/image" Target="../media/image23.svg"/><Relationship Id="rId4" Type="http://schemas.openxmlformats.org/officeDocument/2006/relationships/image" Target="../media/image11.svg"/><Relationship Id="rId9" Type="http://schemas.openxmlformats.org/officeDocument/2006/relationships/image" Target="../media/image22.png"/><Relationship Id="rId14" Type="http://schemas.openxmlformats.org/officeDocument/2006/relationships/image" Target="../media/image27.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28.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29.svg"/><Relationship Id="rId9" Type="http://schemas.openxmlformats.org/officeDocument/2006/relationships/chart" Target="../charts/chart5.xml"/></Relationships>
</file>

<file path=ppt/slides/_rels/slide13.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30.bin"/><Relationship Id="rId7" Type="http://schemas.openxmlformats.org/officeDocument/2006/relationships/chart" Target="../charts/chart10.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29.svg"/><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28.png"/><Relationship Id="rId7" Type="http://schemas.openxmlformats.org/officeDocument/2006/relationships/chart" Target="../charts/chart13.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29.sv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6.xml.rels><?xml version="1.0" encoding="UTF-8" standalone="yes"?>
<Relationships xmlns="http://schemas.openxmlformats.org/package/2006/relationships"><Relationship Id="rId3" Type="http://schemas.openxmlformats.org/officeDocument/2006/relationships/chart" Target="../charts/chart15.xml"/><Relationship Id="rId7" Type="http://schemas.openxmlformats.org/officeDocument/2006/relationships/chart" Target="../charts/chart17.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16.xml"/><Relationship Id="rId5" Type="http://schemas.openxmlformats.org/officeDocument/2006/relationships/image" Target="../media/image29.svg"/><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8" Type="http://schemas.openxmlformats.org/officeDocument/2006/relationships/chart" Target="../charts/chart21.xml"/><Relationship Id="rId3" Type="http://schemas.openxmlformats.org/officeDocument/2006/relationships/image" Target="../media/image28.png"/><Relationship Id="rId7" Type="http://schemas.openxmlformats.org/officeDocument/2006/relationships/chart" Target="../charts/chart20.xml"/><Relationship Id="rId12" Type="http://schemas.openxmlformats.org/officeDocument/2006/relationships/chart" Target="../charts/chart25.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19.xml"/><Relationship Id="rId11" Type="http://schemas.openxmlformats.org/officeDocument/2006/relationships/chart" Target="../charts/chart24.xml"/><Relationship Id="rId5" Type="http://schemas.openxmlformats.org/officeDocument/2006/relationships/chart" Target="../charts/chart18.xml"/><Relationship Id="rId10" Type="http://schemas.openxmlformats.org/officeDocument/2006/relationships/chart" Target="../charts/chart23.xml"/><Relationship Id="rId4" Type="http://schemas.openxmlformats.org/officeDocument/2006/relationships/image" Target="../media/image29.svg"/><Relationship Id="rId9" Type="http://schemas.openxmlformats.org/officeDocument/2006/relationships/chart" Target="../charts/chart22.xml"/></Relationships>
</file>

<file path=ppt/slides/_rels/slide19.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image" Target="../media/image28.png"/><Relationship Id="rId7" Type="http://schemas.openxmlformats.org/officeDocument/2006/relationships/chart" Target="../charts/chart28.xml"/><Relationship Id="rId2" Type="http://schemas.openxmlformats.org/officeDocument/2006/relationships/notesSlide" Target="../notesSlides/notesSlide19.xml"/><Relationship Id="rId1" Type="http://schemas.openxmlformats.org/officeDocument/2006/relationships/slideLayout" Target="../slideLayouts/slideLayout11.xml"/><Relationship Id="rId6" Type="http://schemas.openxmlformats.org/officeDocument/2006/relationships/chart" Target="../charts/chart27.xml"/><Relationship Id="rId5" Type="http://schemas.openxmlformats.org/officeDocument/2006/relationships/chart" Target="../charts/chart26.xml"/><Relationship Id="rId4" Type="http://schemas.openxmlformats.org/officeDocument/2006/relationships/image" Target="../media/image29.svg"/></Relationships>
</file>

<file path=ppt/slides/_rels/slide20.xml.rels><?xml version="1.0" encoding="UTF-8" standalone="yes"?>
<Relationships xmlns="http://schemas.openxmlformats.org/package/2006/relationships"><Relationship Id="rId8" Type="http://schemas.openxmlformats.org/officeDocument/2006/relationships/chart" Target="../charts/chart33.xml"/><Relationship Id="rId3" Type="http://schemas.openxmlformats.org/officeDocument/2006/relationships/image" Target="../media/image28.png"/><Relationship Id="rId7" Type="http://schemas.openxmlformats.org/officeDocument/2006/relationships/chart" Target="../charts/chart32.xml"/><Relationship Id="rId12" Type="http://schemas.openxmlformats.org/officeDocument/2006/relationships/chart" Target="../charts/chart37.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31.xml"/><Relationship Id="rId11" Type="http://schemas.openxmlformats.org/officeDocument/2006/relationships/chart" Target="../charts/chart36.xml"/><Relationship Id="rId5" Type="http://schemas.openxmlformats.org/officeDocument/2006/relationships/chart" Target="../charts/chart30.xml"/><Relationship Id="rId10" Type="http://schemas.openxmlformats.org/officeDocument/2006/relationships/chart" Target="../charts/chart35.xml"/><Relationship Id="rId4" Type="http://schemas.openxmlformats.org/officeDocument/2006/relationships/image" Target="../media/image29.svg"/><Relationship Id="rId9" Type="http://schemas.openxmlformats.org/officeDocument/2006/relationships/chart" Target="../charts/chart34.xml"/></Relationships>
</file>

<file path=ppt/slides/_rels/slide21.xml.rels><?xml version="1.0" encoding="UTF-8" standalone="yes"?>
<Relationships xmlns="http://schemas.openxmlformats.org/package/2006/relationships"><Relationship Id="rId8" Type="http://schemas.openxmlformats.org/officeDocument/2006/relationships/chart" Target="../charts/chart41.xml"/><Relationship Id="rId3" Type="http://schemas.openxmlformats.org/officeDocument/2006/relationships/image" Target="../media/image28.png"/><Relationship Id="rId7" Type="http://schemas.openxmlformats.org/officeDocument/2006/relationships/chart" Target="../charts/chart40.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39.xml"/><Relationship Id="rId5" Type="http://schemas.openxmlformats.org/officeDocument/2006/relationships/chart" Target="../charts/chart38.xml"/><Relationship Id="rId4" Type="http://schemas.openxmlformats.org/officeDocument/2006/relationships/image" Target="../media/image29.svg"/></Relationships>
</file>

<file path=ppt/slides/_rels/slide22.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28.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29.svg"/><Relationship Id="rId9" Type="http://schemas.openxmlformats.org/officeDocument/2006/relationships/chart" Target="../charts/chart46.xml"/></Relationships>
</file>

<file path=ppt/slides/_rels/slide23.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28.png"/><Relationship Id="rId7" Type="http://schemas.openxmlformats.org/officeDocument/2006/relationships/chart" Target="../charts/chart52.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29.svg"/></Relationships>
</file>

<file path=ppt/slides/_rels/slide24.xml.rels><?xml version="1.0" encoding="UTF-8" standalone="yes"?>
<Relationships xmlns="http://schemas.openxmlformats.org/package/2006/relationships"><Relationship Id="rId3" Type="http://schemas.openxmlformats.org/officeDocument/2006/relationships/chart" Target="../charts/chart54.xml"/><Relationship Id="rId7" Type="http://schemas.openxmlformats.org/officeDocument/2006/relationships/chart" Target="../charts/chart56.xml"/><Relationship Id="rId2" Type="http://schemas.openxmlformats.org/officeDocument/2006/relationships/notesSlide" Target="../notesSlides/notesSlide24.xml"/><Relationship Id="rId1" Type="http://schemas.openxmlformats.org/officeDocument/2006/relationships/slideLayout" Target="../slideLayouts/slideLayout11.xml"/><Relationship Id="rId6" Type="http://schemas.openxmlformats.org/officeDocument/2006/relationships/chart" Target="../charts/chart55.xml"/><Relationship Id="rId5" Type="http://schemas.openxmlformats.org/officeDocument/2006/relationships/image" Target="../media/image29.svg"/><Relationship Id="rId4" Type="http://schemas.openxmlformats.org/officeDocument/2006/relationships/image" Target="../media/image28.png"/></Relationships>
</file>

<file path=ppt/slides/_rels/slide25.xml.rels><?xml version="1.0" encoding="UTF-8" standalone="yes"?>
<Relationships xmlns="http://schemas.openxmlformats.org/package/2006/relationships"><Relationship Id="rId3" Type="http://schemas.openxmlformats.org/officeDocument/2006/relationships/chart" Target="../charts/chart57.xml"/><Relationship Id="rId7" Type="http://schemas.openxmlformats.org/officeDocument/2006/relationships/chart" Target="../charts/chart59.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58.xml"/><Relationship Id="rId5" Type="http://schemas.openxmlformats.org/officeDocument/2006/relationships/image" Target="../media/image29.svg"/><Relationship Id="rId4" Type="http://schemas.openxmlformats.org/officeDocument/2006/relationships/image" Target="../media/image28.png"/></Relationships>
</file>

<file path=ppt/slides/_rels/slide26.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chart" Target="../charts/chart60.xml"/><Relationship Id="rId7" Type="http://schemas.openxmlformats.org/officeDocument/2006/relationships/chart" Target="../charts/chart64.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10" Type="http://schemas.openxmlformats.org/officeDocument/2006/relationships/chart" Target="../charts/chart67.xml"/><Relationship Id="rId4" Type="http://schemas.openxmlformats.org/officeDocument/2006/relationships/chart" Target="../charts/chart61.xml"/><Relationship Id="rId9" Type="http://schemas.openxmlformats.org/officeDocument/2006/relationships/chart" Target="../charts/chart66.xml"/></Relationships>
</file>

<file path=ppt/slides/_rels/slide27.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image" Target="../media/image28.png"/><Relationship Id="rId7" Type="http://schemas.openxmlformats.org/officeDocument/2006/relationships/chart" Target="../charts/chart70.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69.xml"/><Relationship Id="rId5" Type="http://schemas.openxmlformats.org/officeDocument/2006/relationships/chart" Target="../charts/chart68.xml"/><Relationship Id="rId4" Type="http://schemas.openxmlformats.org/officeDocument/2006/relationships/image" Target="../media/image29.svg"/></Relationships>
</file>

<file path=ppt/slides/_rels/slide28.xml.rels><?xml version="1.0" encoding="UTF-8" standalone="yes"?>
<Relationships xmlns="http://schemas.openxmlformats.org/package/2006/relationships"><Relationship Id="rId8" Type="http://schemas.openxmlformats.org/officeDocument/2006/relationships/chart" Target="../charts/chart75.xml"/><Relationship Id="rId3" Type="http://schemas.openxmlformats.org/officeDocument/2006/relationships/image" Target="../media/image28.png"/><Relationship Id="rId7" Type="http://schemas.openxmlformats.org/officeDocument/2006/relationships/chart" Target="../charts/chart74.xml"/><Relationship Id="rId12" Type="http://schemas.openxmlformats.org/officeDocument/2006/relationships/chart" Target="../charts/chart79.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73.xml"/><Relationship Id="rId11" Type="http://schemas.openxmlformats.org/officeDocument/2006/relationships/chart" Target="../charts/chart78.xml"/><Relationship Id="rId5" Type="http://schemas.openxmlformats.org/officeDocument/2006/relationships/chart" Target="../charts/chart72.xml"/><Relationship Id="rId10" Type="http://schemas.openxmlformats.org/officeDocument/2006/relationships/chart" Target="../charts/chart77.xml"/><Relationship Id="rId4" Type="http://schemas.openxmlformats.org/officeDocument/2006/relationships/image" Target="../media/image29.svg"/><Relationship Id="rId9" Type="http://schemas.openxmlformats.org/officeDocument/2006/relationships/chart" Target="../charts/chart76.xml"/></Relationships>
</file>

<file path=ppt/slides/_rels/slide29.xml.rels><?xml version="1.0" encoding="UTF-8" standalone="yes"?>
<Relationships xmlns="http://schemas.openxmlformats.org/package/2006/relationships"><Relationship Id="rId8" Type="http://schemas.openxmlformats.org/officeDocument/2006/relationships/chart" Target="../charts/chart83.xml"/><Relationship Id="rId3" Type="http://schemas.openxmlformats.org/officeDocument/2006/relationships/image" Target="../media/image28.png"/><Relationship Id="rId7"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81.xml"/><Relationship Id="rId5" Type="http://schemas.openxmlformats.org/officeDocument/2006/relationships/chart" Target="../charts/chart80.xml"/><Relationship Id="rId4" Type="http://schemas.openxmlformats.org/officeDocument/2006/relationships/image" Target="../media/image29.svg"/></Relationships>
</file>

<file path=ppt/slides/_rels/slide30.xml.rels><?xml version="1.0" encoding="UTF-8" standalone="yes"?>
<Relationships xmlns="http://schemas.openxmlformats.org/package/2006/relationships"><Relationship Id="rId8" Type="http://schemas.openxmlformats.org/officeDocument/2006/relationships/chart" Target="../charts/chart87.xml"/><Relationship Id="rId3" Type="http://schemas.openxmlformats.org/officeDocument/2006/relationships/image" Target="../media/image28.png"/><Relationship Id="rId7" Type="http://schemas.openxmlformats.org/officeDocument/2006/relationships/chart" Target="../charts/chart86.xml"/><Relationship Id="rId12" Type="http://schemas.openxmlformats.org/officeDocument/2006/relationships/chart" Target="../charts/chart91.xml"/><Relationship Id="rId2" Type="http://schemas.openxmlformats.org/officeDocument/2006/relationships/notesSlide" Target="../notesSlides/notesSlide30.xml"/><Relationship Id="rId1" Type="http://schemas.openxmlformats.org/officeDocument/2006/relationships/slideLayout" Target="../slideLayouts/slideLayout11.xml"/><Relationship Id="rId6" Type="http://schemas.openxmlformats.org/officeDocument/2006/relationships/chart" Target="../charts/chart85.xml"/><Relationship Id="rId11" Type="http://schemas.openxmlformats.org/officeDocument/2006/relationships/chart" Target="../charts/chart90.xml"/><Relationship Id="rId5" Type="http://schemas.openxmlformats.org/officeDocument/2006/relationships/chart" Target="../charts/chart84.xml"/><Relationship Id="rId10" Type="http://schemas.openxmlformats.org/officeDocument/2006/relationships/chart" Target="../charts/chart89.xml"/><Relationship Id="rId4" Type="http://schemas.openxmlformats.org/officeDocument/2006/relationships/image" Target="../media/image29.svg"/><Relationship Id="rId9" Type="http://schemas.openxmlformats.org/officeDocument/2006/relationships/chart" Target="../charts/chart88.xml"/></Relationships>
</file>

<file path=ppt/slides/_rels/slide31.xml.rels><?xml version="1.0" encoding="UTF-8" standalone="yes"?>
<Relationships xmlns="http://schemas.openxmlformats.org/package/2006/relationships"><Relationship Id="rId8" Type="http://schemas.openxmlformats.org/officeDocument/2006/relationships/chart" Target="../charts/chart95.xml"/><Relationship Id="rId3" Type="http://schemas.openxmlformats.org/officeDocument/2006/relationships/image" Target="../media/image28.png"/><Relationship Id="rId7" Type="http://schemas.openxmlformats.org/officeDocument/2006/relationships/chart" Target="../charts/chart94.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chart" Target="../charts/chart92.xml"/><Relationship Id="rId4" Type="http://schemas.openxmlformats.org/officeDocument/2006/relationships/image" Target="../media/image29.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01.xml"/><Relationship Id="rId3" Type="http://schemas.openxmlformats.org/officeDocument/2006/relationships/chart" Target="../charts/chart96.xml"/><Relationship Id="rId7" Type="http://schemas.openxmlformats.org/officeDocument/2006/relationships/chart" Target="../charts/chart100.xml"/><Relationship Id="rId2" Type="http://schemas.openxmlformats.org/officeDocument/2006/relationships/notesSlide" Target="../notesSlides/notesSlide33.xml"/><Relationship Id="rId1" Type="http://schemas.openxmlformats.org/officeDocument/2006/relationships/slideLayout" Target="../slideLayouts/slideLayout11.xml"/><Relationship Id="rId6" Type="http://schemas.openxmlformats.org/officeDocument/2006/relationships/chart" Target="../charts/chart99.xml"/><Relationship Id="rId5" Type="http://schemas.openxmlformats.org/officeDocument/2006/relationships/chart" Target="../charts/chart98.xml"/><Relationship Id="rId10" Type="http://schemas.openxmlformats.org/officeDocument/2006/relationships/chart" Target="../charts/chart103.xml"/><Relationship Id="rId4" Type="http://schemas.openxmlformats.org/officeDocument/2006/relationships/chart" Target="../charts/chart97.xml"/><Relationship Id="rId9" Type="http://schemas.openxmlformats.org/officeDocument/2006/relationships/chart" Target="../charts/chart102.xml"/></Relationships>
</file>

<file path=ppt/slides/_rels/slide34.xml.rels><?xml version="1.0" encoding="UTF-8" standalone="yes"?>
<Relationships xmlns="http://schemas.openxmlformats.org/package/2006/relationships"><Relationship Id="rId8" Type="http://schemas.openxmlformats.org/officeDocument/2006/relationships/chart" Target="../charts/chart107.xml"/><Relationship Id="rId3" Type="http://schemas.openxmlformats.org/officeDocument/2006/relationships/image" Target="../media/image28.png"/><Relationship Id="rId7" Type="http://schemas.openxmlformats.org/officeDocument/2006/relationships/chart" Target="../charts/chart106.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05.xml"/><Relationship Id="rId5" Type="http://schemas.openxmlformats.org/officeDocument/2006/relationships/chart" Target="../charts/chart104.xml"/><Relationship Id="rId4" Type="http://schemas.openxmlformats.org/officeDocument/2006/relationships/image" Target="../media/image29.svg"/></Relationships>
</file>

<file path=ppt/slides/_rels/slide35.xml.rels><?xml version="1.0" encoding="UTF-8" standalone="yes"?>
<Relationships xmlns="http://schemas.openxmlformats.org/package/2006/relationships"><Relationship Id="rId3" Type="http://schemas.openxmlformats.org/officeDocument/2006/relationships/chart" Target="../charts/chart108.xml"/><Relationship Id="rId7" Type="http://schemas.openxmlformats.org/officeDocument/2006/relationships/chart" Target="../charts/chart110.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09.xml"/><Relationship Id="rId5" Type="http://schemas.openxmlformats.org/officeDocument/2006/relationships/image" Target="../media/image29.svg"/><Relationship Id="rId4" Type="http://schemas.openxmlformats.org/officeDocument/2006/relationships/image" Target="../media/image28.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7.xml.rels><?xml version="1.0" encoding="UTF-8" standalone="yes"?>
<Relationships xmlns="http://schemas.openxmlformats.org/package/2006/relationships"><Relationship Id="rId8" Type="http://schemas.openxmlformats.org/officeDocument/2006/relationships/chart" Target="../charts/chart114.xml"/><Relationship Id="rId3" Type="http://schemas.openxmlformats.org/officeDocument/2006/relationships/image" Target="../media/image28.png"/><Relationship Id="rId7" Type="http://schemas.openxmlformats.org/officeDocument/2006/relationships/chart" Target="../charts/chart113.xml"/><Relationship Id="rId12" Type="http://schemas.openxmlformats.org/officeDocument/2006/relationships/chart" Target="../charts/chart118.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12.xml"/><Relationship Id="rId11" Type="http://schemas.openxmlformats.org/officeDocument/2006/relationships/chart" Target="../charts/chart117.xml"/><Relationship Id="rId5" Type="http://schemas.openxmlformats.org/officeDocument/2006/relationships/chart" Target="../charts/chart111.xml"/><Relationship Id="rId10" Type="http://schemas.openxmlformats.org/officeDocument/2006/relationships/chart" Target="../charts/chart116.xml"/><Relationship Id="rId4" Type="http://schemas.openxmlformats.org/officeDocument/2006/relationships/image" Target="../media/image29.svg"/><Relationship Id="rId9" Type="http://schemas.openxmlformats.org/officeDocument/2006/relationships/chart" Target="../charts/chart115.xml"/></Relationships>
</file>

<file path=ppt/slides/_rels/slide38.xml.rels><?xml version="1.0" encoding="UTF-8" standalone="yes"?>
<Relationships xmlns="http://schemas.openxmlformats.org/package/2006/relationships"><Relationship Id="rId8" Type="http://schemas.openxmlformats.org/officeDocument/2006/relationships/chart" Target="../charts/chart122.xml"/><Relationship Id="rId3" Type="http://schemas.openxmlformats.org/officeDocument/2006/relationships/image" Target="../media/image28.png"/><Relationship Id="rId7" Type="http://schemas.openxmlformats.org/officeDocument/2006/relationships/chart" Target="../charts/chart121.xml"/><Relationship Id="rId12" Type="http://schemas.openxmlformats.org/officeDocument/2006/relationships/chart" Target="../charts/chart126.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20.xml"/><Relationship Id="rId11" Type="http://schemas.openxmlformats.org/officeDocument/2006/relationships/chart" Target="../charts/chart125.xml"/><Relationship Id="rId5" Type="http://schemas.openxmlformats.org/officeDocument/2006/relationships/chart" Target="../charts/chart119.xml"/><Relationship Id="rId10" Type="http://schemas.openxmlformats.org/officeDocument/2006/relationships/chart" Target="../charts/chart124.xml"/><Relationship Id="rId4" Type="http://schemas.openxmlformats.org/officeDocument/2006/relationships/image" Target="../media/image29.svg"/><Relationship Id="rId9" Type="http://schemas.openxmlformats.org/officeDocument/2006/relationships/chart" Target="../charts/chart123.xml"/></Relationships>
</file>

<file path=ppt/slides/_rels/slide39.xml.rels><?xml version="1.0" encoding="UTF-8" standalone="yes"?>
<Relationships xmlns="http://schemas.openxmlformats.org/package/2006/relationships"><Relationship Id="rId8" Type="http://schemas.openxmlformats.org/officeDocument/2006/relationships/chart" Target="../charts/chart130.xml"/><Relationship Id="rId3" Type="http://schemas.openxmlformats.org/officeDocument/2006/relationships/image" Target="../media/image28.png"/><Relationship Id="rId7" Type="http://schemas.openxmlformats.org/officeDocument/2006/relationships/chart" Target="../charts/chart129.xml"/><Relationship Id="rId12" Type="http://schemas.openxmlformats.org/officeDocument/2006/relationships/chart" Target="../charts/chart134.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28.xml"/><Relationship Id="rId11" Type="http://schemas.openxmlformats.org/officeDocument/2006/relationships/chart" Target="../charts/chart133.xml"/><Relationship Id="rId5" Type="http://schemas.openxmlformats.org/officeDocument/2006/relationships/chart" Target="../charts/chart127.xml"/><Relationship Id="rId10" Type="http://schemas.openxmlformats.org/officeDocument/2006/relationships/chart" Target="../charts/chart132.xml"/><Relationship Id="rId4" Type="http://schemas.openxmlformats.org/officeDocument/2006/relationships/image" Target="../media/image29.svg"/><Relationship Id="rId9" Type="http://schemas.openxmlformats.org/officeDocument/2006/relationships/chart" Target="../charts/chart131.xml"/></Relationships>
</file>

<file path=ppt/slides/_rels/slide40.xml.rels><?xml version="1.0" encoding="UTF-8" standalone="yes"?>
<Relationships xmlns="http://schemas.openxmlformats.org/package/2006/relationships"><Relationship Id="rId8" Type="http://schemas.openxmlformats.org/officeDocument/2006/relationships/chart" Target="../charts/chart138.xml"/><Relationship Id="rId3" Type="http://schemas.openxmlformats.org/officeDocument/2006/relationships/image" Target="../media/image28.png"/><Relationship Id="rId7" Type="http://schemas.openxmlformats.org/officeDocument/2006/relationships/chart" Target="../charts/chart137.xml"/><Relationship Id="rId12" Type="http://schemas.openxmlformats.org/officeDocument/2006/relationships/chart" Target="../charts/chart142.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36.xml"/><Relationship Id="rId11" Type="http://schemas.openxmlformats.org/officeDocument/2006/relationships/chart" Target="../charts/chart141.xml"/><Relationship Id="rId5" Type="http://schemas.openxmlformats.org/officeDocument/2006/relationships/chart" Target="../charts/chart135.xml"/><Relationship Id="rId10" Type="http://schemas.openxmlformats.org/officeDocument/2006/relationships/chart" Target="../charts/chart140.xml"/><Relationship Id="rId4" Type="http://schemas.openxmlformats.org/officeDocument/2006/relationships/image" Target="../media/image29.svg"/><Relationship Id="rId9" Type="http://schemas.openxmlformats.org/officeDocument/2006/relationships/chart" Target="../charts/chart139.xml"/></Relationships>
</file>

<file path=ppt/slides/_rels/slide41.xml.rels><?xml version="1.0" encoding="UTF-8" standalone="yes"?>
<Relationships xmlns="http://schemas.openxmlformats.org/package/2006/relationships"><Relationship Id="rId8" Type="http://schemas.openxmlformats.org/officeDocument/2006/relationships/chart" Target="../charts/chart146.xml"/><Relationship Id="rId3" Type="http://schemas.openxmlformats.org/officeDocument/2006/relationships/image" Target="../media/image28.png"/><Relationship Id="rId7" Type="http://schemas.openxmlformats.org/officeDocument/2006/relationships/chart" Target="../charts/chart145.xml"/><Relationship Id="rId12" Type="http://schemas.openxmlformats.org/officeDocument/2006/relationships/chart" Target="../charts/chart150.xml"/><Relationship Id="rId2" Type="http://schemas.openxmlformats.org/officeDocument/2006/relationships/notesSlide" Target="../notesSlides/notesSlide41.xml"/><Relationship Id="rId1" Type="http://schemas.openxmlformats.org/officeDocument/2006/relationships/slideLayout" Target="../slideLayouts/slideLayout11.xml"/><Relationship Id="rId6" Type="http://schemas.openxmlformats.org/officeDocument/2006/relationships/chart" Target="../charts/chart144.xml"/><Relationship Id="rId11" Type="http://schemas.openxmlformats.org/officeDocument/2006/relationships/chart" Target="../charts/chart149.xml"/><Relationship Id="rId5" Type="http://schemas.openxmlformats.org/officeDocument/2006/relationships/chart" Target="../charts/chart143.xml"/><Relationship Id="rId10" Type="http://schemas.openxmlformats.org/officeDocument/2006/relationships/chart" Target="../charts/chart148.xml"/><Relationship Id="rId4" Type="http://schemas.openxmlformats.org/officeDocument/2006/relationships/image" Target="../media/image29.svg"/><Relationship Id="rId9" Type="http://schemas.openxmlformats.org/officeDocument/2006/relationships/chart" Target="../charts/chart147.xml"/></Relationships>
</file>

<file path=ppt/slides/_rels/slide42.xml.rels><?xml version="1.0" encoding="UTF-8" standalone="yes"?>
<Relationships xmlns="http://schemas.openxmlformats.org/package/2006/relationships"><Relationship Id="rId8" Type="http://schemas.openxmlformats.org/officeDocument/2006/relationships/chart" Target="../charts/chart154.xml"/><Relationship Id="rId3" Type="http://schemas.openxmlformats.org/officeDocument/2006/relationships/image" Target="../media/image28.png"/><Relationship Id="rId7" Type="http://schemas.openxmlformats.org/officeDocument/2006/relationships/chart" Target="../charts/chart153.xml"/><Relationship Id="rId12" Type="http://schemas.openxmlformats.org/officeDocument/2006/relationships/chart" Target="../charts/chart158.xml"/><Relationship Id="rId2" Type="http://schemas.openxmlformats.org/officeDocument/2006/relationships/notesSlide" Target="../notesSlides/notesSlide42.xml"/><Relationship Id="rId1" Type="http://schemas.openxmlformats.org/officeDocument/2006/relationships/slideLayout" Target="../slideLayouts/slideLayout11.xml"/><Relationship Id="rId6" Type="http://schemas.openxmlformats.org/officeDocument/2006/relationships/chart" Target="../charts/chart152.xml"/><Relationship Id="rId11" Type="http://schemas.openxmlformats.org/officeDocument/2006/relationships/chart" Target="../charts/chart157.xml"/><Relationship Id="rId5" Type="http://schemas.openxmlformats.org/officeDocument/2006/relationships/chart" Target="../charts/chart151.xml"/><Relationship Id="rId10" Type="http://schemas.openxmlformats.org/officeDocument/2006/relationships/chart" Target="../charts/chart156.xml"/><Relationship Id="rId4" Type="http://schemas.openxmlformats.org/officeDocument/2006/relationships/image" Target="../media/image29.svg"/><Relationship Id="rId9" Type="http://schemas.openxmlformats.org/officeDocument/2006/relationships/chart" Target="../charts/chart155.xml"/></Relationships>
</file>

<file path=ppt/slides/_rels/slide43.xml.rels><?xml version="1.0" encoding="UTF-8" standalone="yes"?>
<Relationships xmlns="http://schemas.openxmlformats.org/package/2006/relationships"><Relationship Id="rId8" Type="http://schemas.openxmlformats.org/officeDocument/2006/relationships/chart" Target="../charts/chart162.xml"/><Relationship Id="rId3" Type="http://schemas.openxmlformats.org/officeDocument/2006/relationships/image" Target="../media/image28.png"/><Relationship Id="rId7" Type="http://schemas.openxmlformats.org/officeDocument/2006/relationships/chart" Target="../charts/chart161.xml"/><Relationship Id="rId12" Type="http://schemas.openxmlformats.org/officeDocument/2006/relationships/chart" Target="../charts/chart166.xml"/><Relationship Id="rId2" Type="http://schemas.openxmlformats.org/officeDocument/2006/relationships/notesSlide" Target="../notesSlides/notesSlide43.xml"/><Relationship Id="rId1" Type="http://schemas.openxmlformats.org/officeDocument/2006/relationships/slideLayout" Target="../slideLayouts/slideLayout11.xml"/><Relationship Id="rId6" Type="http://schemas.openxmlformats.org/officeDocument/2006/relationships/chart" Target="../charts/chart160.xml"/><Relationship Id="rId11" Type="http://schemas.openxmlformats.org/officeDocument/2006/relationships/chart" Target="../charts/chart165.xml"/><Relationship Id="rId5" Type="http://schemas.openxmlformats.org/officeDocument/2006/relationships/chart" Target="../charts/chart159.xml"/><Relationship Id="rId10" Type="http://schemas.openxmlformats.org/officeDocument/2006/relationships/chart" Target="../charts/chart164.xml"/><Relationship Id="rId4" Type="http://schemas.openxmlformats.org/officeDocument/2006/relationships/image" Target="../media/image29.svg"/><Relationship Id="rId9" Type="http://schemas.openxmlformats.org/officeDocument/2006/relationships/chart" Target="../charts/chart163.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5.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5.xml"/><Relationship Id="rId1" Type="http://schemas.openxmlformats.org/officeDocument/2006/relationships/slideLayout" Target="../slideLayouts/slideLayout9.xml"/></Relationships>
</file>

<file path=ppt/slides/_rels/slide46.xml.rels><?xml version="1.0" encoding="UTF-8" standalone="yes"?>
<Relationships xmlns="http://schemas.openxmlformats.org/package/2006/relationships"><Relationship Id="rId8" Type="http://schemas.openxmlformats.org/officeDocument/2006/relationships/chart" Target="../charts/chart172.xml"/><Relationship Id="rId3" Type="http://schemas.openxmlformats.org/officeDocument/2006/relationships/chart" Target="../charts/chart167.xml"/><Relationship Id="rId7" Type="http://schemas.openxmlformats.org/officeDocument/2006/relationships/chart" Target="../charts/chart171.xml"/><Relationship Id="rId2" Type="http://schemas.openxmlformats.org/officeDocument/2006/relationships/notesSlide" Target="../notesSlides/notesSlide46.xml"/><Relationship Id="rId1" Type="http://schemas.openxmlformats.org/officeDocument/2006/relationships/slideLayout" Target="../slideLayouts/slideLayout9.xml"/><Relationship Id="rId6" Type="http://schemas.openxmlformats.org/officeDocument/2006/relationships/chart" Target="../charts/chart170.xml"/><Relationship Id="rId5" Type="http://schemas.openxmlformats.org/officeDocument/2006/relationships/chart" Target="../charts/chart169.xml"/><Relationship Id="rId4" Type="http://schemas.openxmlformats.org/officeDocument/2006/relationships/chart" Target="../charts/chart168.xml"/><Relationship Id="rId9" Type="http://schemas.openxmlformats.org/officeDocument/2006/relationships/chart" Target="../charts/chart173.xml"/></Relationships>
</file>

<file path=ppt/slides/_rels/slide47.xml.rels><?xml version="1.0" encoding="UTF-8" standalone="yes"?>
<Relationships xmlns="http://schemas.openxmlformats.org/package/2006/relationships"><Relationship Id="rId3" Type="http://schemas.openxmlformats.org/officeDocument/2006/relationships/chart" Target="../charts/chart174.xml"/><Relationship Id="rId7" Type="http://schemas.openxmlformats.org/officeDocument/2006/relationships/chart" Target="../charts/chart178.xml"/><Relationship Id="rId2" Type="http://schemas.openxmlformats.org/officeDocument/2006/relationships/notesSlide" Target="../notesSlides/notesSlide47.xml"/><Relationship Id="rId1" Type="http://schemas.openxmlformats.org/officeDocument/2006/relationships/slideLayout" Target="../slideLayouts/slideLayout9.xml"/><Relationship Id="rId6" Type="http://schemas.openxmlformats.org/officeDocument/2006/relationships/chart" Target="../charts/chart177.xml"/><Relationship Id="rId5" Type="http://schemas.openxmlformats.org/officeDocument/2006/relationships/chart" Target="../charts/chart176.xml"/><Relationship Id="rId4" Type="http://schemas.openxmlformats.org/officeDocument/2006/relationships/chart" Target="../charts/chart175.xml"/></Relationships>
</file>

<file path=ppt/slides/_rels/slide48.xml.rels><?xml version="1.0" encoding="UTF-8" standalone="yes"?>
<Relationships xmlns="http://schemas.openxmlformats.org/package/2006/relationships"><Relationship Id="rId8" Type="http://schemas.openxmlformats.org/officeDocument/2006/relationships/chart" Target="../charts/chart184.xml"/><Relationship Id="rId3" Type="http://schemas.openxmlformats.org/officeDocument/2006/relationships/chart" Target="../charts/chart179.xml"/><Relationship Id="rId7" Type="http://schemas.openxmlformats.org/officeDocument/2006/relationships/chart" Target="../charts/chart183.xml"/><Relationship Id="rId2" Type="http://schemas.openxmlformats.org/officeDocument/2006/relationships/notesSlide" Target="../notesSlides/notesSlide48.xml"/><Relationship Id="rId1" Type="http://schemas.openxmlformats.org/officeDocument/2006/relationships/slideLayout" Target="../slideLayouts/slideLayout9.xml"/><Relationship Id="rId6" Type="http://schemas.openxmlformats.org/officeDocument/2006/relationships/chart" Target="../charts/chart182.xml"/><Relationship Id="rId5" Type="http://schemas.openxmlformats.org/officeDocument/2006/relationships/chart" Target="../charts/chart181.xml"/><Relationship Id="rId4" Type="http://schemas.openxmlformats.org/officeDocument/2006/relationships/chart" Target="../charts/chart180.xml"/></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0.xml.rels><?xml version="1.0" encoding="UTF-8" standalone="yes"?>
<Relationships xmlns="http://schemas.openxmlformats.org/package/2006/relationships"><Relationship Id="rId8" Type="http://schemas.openxmlformats.org/officeDocument/2006/relationships/chart" Target="../charts/chart188.xml"/><Relationship Id="rId3" Type="http://schemas.openxmlformats.org/officeDocument/2006/relationships/image" Target="../media/image28.png"/><Relationship Id="rId7" Type="http://schemas.openxmlformats.org/officeDocument/2006/relationships/chart" Target="../charts/chart187.xml"/><Relationship Id="rId2" Type="http://schemas.openxmlformats.org/officeDocument/2006/relationships/notesSlide" Target="../notesSlides/notesSlide50.xml"/><Relationship Id="rId1" Type="http://schemas.openxmlformats.org/officeDocument/2006/relationships/slideLayout" Target="../slideLayouts/slideLayout11.xml"/><Relationship Id="rId6" Type="http://schemas.openxmlformats.org/officeDocument/2006/relationships/chart" Target="../charts/chart186.xml"/><Relationship Id="rId5" Type="http://schemas.openxmlformats.org/officeDocument/2006/relationships/chart" Target="../charts/chart185.xml"/><Relationship Id="rId10" Type="http://schemas.openxmlformats.org/officeDocument/2006/relationships/chart" Target="../charts/chart190.xml"/><Relationship Id="rId4" Type="http://schemas.openxmlformats.org/officeDocument/2006/relationships/image" Target="../media/image29.svg"/><Relationship Id="rId9" Type="http://schemas.openxmlformats.org/officeDocument/2006/relationships/chart" Target="../charts/chart189.xml"/></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8" Type="http://schemas.openxmlformats.org/officeDocument/2006/relationships/chart" Target="../charts/chart194.xml"/><Relationship Id="rId3" Type="http://schemas.openxmlformats.org/officeDocument/2006/relationships/image" Target="../media/image28.png"/><Relationship Id="rId7" Type="http://schemas.openxmlformats.org/officeDocument/2006/relationships/chart" Target="../charts/chart193.xml"/><Relationship Id="rId12" Type="http://schemas.openxmlformats.org/officeDocument/2006/relationships/chart" Target="../charts/chart198.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192.xml"/><Relationship Id="rId11" Type="http://schemas.openxmlformats.org/officeDocument/2006/relationships/chart" Target="../charts/chart197.xml"/><Relationship Id="rId5" Type="http://schemas.openxmlformats.org/officeDocument/2006/relationships/chart" Target="../charts/chart191.xml"/><Relationship Id="rId10" Type="http://schemas.openxmlformats.org/officeDocument/2006/relationships/chart" Target="../charts/chart196.xml"/><Relationship Id="rId4" Type="http://schemas.openxmlformats.org/officeDocument/2006/relationships/image" Target="../media/image29.svg"/><Relationship Id="rId9" Type="http://schemas.openxmlformats.org/officeDocument/2006/relationships/chart" Target="../charts/chart195.xml"/></Relationships>
</file>

<file path=ppt/slides/_rels/slide53.xml.rels><?xml version="1.0" encoding="UTF-8" standalone="yes"?>
<Relationships xmlns="http://schemas.openxmlformats.org/package/2006/relationships"><Relationship Id="rId8" Type="http://schemas.openxmlformats.org/officeDocument/2006/relationships/chart" Target="../charts/chart202.xml"/><Relationship Id="rId3" Type="http://schemas.openxmlformats.org/officeDocument/2006/relationships/image" Target="../media/image28.png"/><Relationship Id="rId7" Type="http://schemas.openxmlformats.org/officeDocument/2006/relationships/chart" Target="../charts/chart201.xml"/><Relationship Id="rId2" Type="http://schemas.openxmlformats.org/officeDocument/2006/relationships/notesSlide" Target="../notesSlides/notesSlide53.xml"/><Relationship Id="rId1" Type="http://schemas.openxmlformats.org/officeDocument/2006/relationships/slideLayout" Target="../slideLayouts/slideLayout11.xml"/><Relationship Id="rId6" Type="http://schemas.openxmlformats.org/officeDocument/2006/relationships/chart" Target="../charts/chart200.xml"/><Relationship Id="rId5" Type="http://schemas.openxmlformats.org/officeDocument/2006/relationships/chart" Target="../charts/chart199.xml"/><Relationship Id="rId4" Type="http://schemas.openxmlformats.org/officeDocument/2006/relationships/image" Target="../media/image29.svg"/></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5.xml.rels><?xml version="1.0" encoding="UTF-8" standalone="yes"?>
<Relationships xmlns="http://schemas.openxmlformats.org/package/2006/relationships"><Relationship Id="rId3" Type="http://schemas.openxmlformats.org/officeDocument/2006/relationships/chart" Target="../charts/chart203.xml"/><Relationship Id="rId7" Type="http://schemas.openxmlformats.org/officeDocument/2006/relationships/chart" Target="../charts/chart205.xml"/><Relationship Id="rId2" Type="http://schemas.openxmlformats.org/officeDocument/2006/relationships/notesSlide" Target="../notesSlides/notesSlide55.xml"/><Relationship Id="rId1" Type="http://schemas.openxmlformats.org/officeDocument/2006/relationships/slideLayout" Target="../slideLayouts/slideLayout11.xml"/><Relationship Id="rId6" Type="http://schemas.openxmlformats.org/officeDocument/2006/relationships/chart" Target="../charts/chart204.xml"/><Relationship Id="rId5" Type="http://schemas.openxmlformats.org/officeDocument/2006/relationships/image" Target="../media/image29.svg"/><Relationship Id="rId4" Type="http://schemas.openxmlformats.org/officeDocument/2006/relationships/image" Target="../media/image28.png"/></Relationships>
</file>

<file path=ppt/slides/_rels/slide56.xml.rels><?xml version="1.0" encoding="UTF-8" standalone="yes"?>
<Relationships xmlns="http://schemas.openxmlformats.org/package/2006/relationships"><Relationship Id="rId8" Type="http://schemas.openxmlformats.org/officeDocument/2006/relationships/chart" Target="../charts/chart209.xml"/><Relationship Id="rId3" Type="http://schemas.openxmlformats.org/officeDocument/2006/relationships/image" Target="../media/image28.png"/><Relationship Id="rId7" Type="http://schemas.openxmlformats.org/officeDocument/2006/relationships/chart" Target="../charts/chart208.xml"/><Relationship Id="rId12" Type="http://schemas.openxmlformats.org/officeDocument/2006/relationships/chart" Target="../charts/chart213.xml"/><Relationship Id="rId2" Type="http://schemas.openxmlformats.org/officeDocument/2006/relationships/notesSlide" Target="../notesSlides/notesSlide56.xml"/><Relationship Id="rId1" Type="http://schemas.openxmlformats.org/officeDocument/2006/relationships/slideLayout" Target="../slideLayouts/slideLayout11.xml"/><Relationship Id="rId6" Type="http://schemas.openxmlformats.org/officeDocument/2006/relationships/chart" Target="../charts/chart207.xml"/><Relationship Id="rId11" Type="http://schemas.openxmlformats.org/officeDocument/2006/relationships/chart" Target="../charts/chart212.xml"/><Relationship Id="rId5" Type="http://schemas.openxmlformats.org/officeDocument/2006/relationships/chart" Target="../charts/chart206.xml"/><Relationship Id="rId10" Type="http://schemas.openxmlformats.org/officeDocument/2006/relationships/chart" Target="../charts/chart211.xml"/><Relationship Id="rId4" Type="http://schemas.openxmlformats.org/officeDocument/2006/relationships/image" Target="../media/image29.svg"/><Relationship Id="rId9" Type="http://schemas.openxmlformats.org/officeDocument/2006/relationships/chart" Target="../charts/chart210.xml"/></Relationships>
</file>

<file path=ppt/slides/_rels/slide57.xml.rels><?xml version="1.0" encoding="UTF-8" standalone="yes"?>
<Relationships xmlns="http://schemas.openxmlformats.org/package/2006/relationships"><Relationship Id="rId8" Type="http://schemas.openxmlformats.org/officeDocument/2006/relationships/chart" Target="../charts/chart217.xml"/><Relationship Id="rId3" Type="http://schemas.openxmlformats.org/officeDocument/2006/relationships/image" Target="../media/image28.png"/><Relationship Id="rId7" Type="http://schemas.openxmlformats.org/officeDocument/2006/relationships/chart" Target="../charts/chart216.xml"/><Relationship Id="rId2" Type="http://schemas.openxmlformats.org/officeDocument/2006/relationships/notesSlide" Target="../notesSlides/notesSlide57.xml"/><Relationship Id="rId1" Type="http://schemas.openxmlformats.org/officeDocument/2006/relationships/slideLayout" Target="../slideLayouts/slideLayout11.xml"/><Relationship Id="rId6" Type="http://schemas.openxmlformats.org/officeDocument/2006/relationships/chart" Target="../charts/chart215.xml"/><Relationship Id="rId5" Type="http://schemas.openxmlformats.org/officeDocument/2006/relationships/chart" Target="../charts/chart214.xml"/><Relationship Id="rId4" Type="http://schemas.openxmlformats.org/officeDocument/2006/relationships/image" Target="../media/image29.svg"/></Relationships>
</file>

<file path=ppt/slides/_rels/slide5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9.xml.rels><?xml version="1.0" encoding="UTF-8" standalone="yes"?>
<Relationships xmlns="http://schemas.openxmlformats.org/package/2006/relationships"><Relationship Id="rId8" Type="http://schemas.openxmlformats.org/officeDocument/2006/relationships/chart" Target="../charts/chart221.xml"/><Relationship Id="rId3" Type="http://schemas.openxmlformats.org/officeDocument/2006/relationships/image" Target="../media/image28.png"/><Relationship Id="rId7" Type="http://schemas.openxmlformats.org/officeDocument/2006/relationships/chart" Target="../charts/chart220.xml"/><Relationship Id="rId2" Type="http://schemas.openxmlformats.org/officeDocument/2006/relationships/notesSlide" Target="../notesSlides/notesSlide59.xml"/><Relationship Id="rId1" Type="http://schemas.openxmlformats.org/officeDocument/2006/relationships/slideLayout" Target="../slideLayouts/slideLayout11.xml"/><Relationship Id="rId6" Type="http://schemas.openxmlformats.org/officeDocument/2006/relationships/chart" Target="../charts/chart219.xml"/><Relationship Id="rId5" Type="http://schemas.openxmlformats.org/officeDocument/2006/relationships/chart" Target="../charts/chart218.xml"/><Relationship Id="rId10" Type="http://schemas.openxmlformats.org/officeDocument/2006/relationships/chart" Target="../charts/chart223.xml"/><Relationship Id="rId4" Type="http://schemas.openxmlformats.org/officeDocument/2006/relationships/image" Target="../media/image29.svg"/><Relationship Id="rId9" Type="http://schemas.openxmlformats.org/officeDocument/2006/relationships/chart" Target="../charts/chart222.xml"/></Relationships>
</file>

<file path=ppt/slides/_rels/slide6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61.xml.rels><?xml version="1.0" encoding="UTF-8" standalone="yes"?>
<Relationships xmlns="http://schemas.openxmlformats.org/package/2006/relationships"><Relationship Id="rId3" Type="http://schemas.openxmlformats.org/officeDocument/2006/relationships/hyperlink" Target="https://gp-patient.co.uk/latest-survey/results" TargetMode="External"/><Relationship Id="rId2" Type="http://schemas.openxmlformats.org/officeDocument/2006/relationships/notesSlide" Target="../notesSlides/notesSlide61.xml"/><Relationship Id="rId1" Type="http://schemas.openxmlformats.org/officeDocument/2006/relationships/slideLayout" Target="../slideLayouts/slideLayout9.xml"/></Relationships>
</file>

<file path=ppt/slides/_rels/slide6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6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33.jpeg"/><Relationship Id="rId4" Type="http://schemas.microsoft.com/office/2007/relationships/hdphoto" Target="../media/hdphoto2.wdp"/></Relationships>
</file>

<file path=ppt/slides/_rels/slide63.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63.xml"/><Relationship Id="rId1" Type="http://schemas.openxmlformats.org/officeDocument/2006/relationships/slideLayout" Target="../slideLayouts/slideLayout9.xml"/><Relationship Id="rId5" Type="http://schemas.openxmlformats.org/officeDocument/2006/relationships/hyperlink" Target="https://gp-patient.co.uk/technical-annex-introduction-2025" TargetMode="External"/><Relationship Id="rId4" Type="http://schemas.openxmlformats.org/officeDocument/2006/relationships/hyperlink" Target="https://gp-patient.co.uk/faq" TargetMode="External"/></Relationships>
</file>

<file path=ppt/slides/_rels/slide64.xml.rels><?xml version="1.0" encoding="UTF-8" standalone="yes"?>
<Relationships xmlns="http://schemas.openxmlformats.org/package/2006/relationships"><Relationship Id="rId8" Type="http://schemas.openxmlformats.org/officeDocument/2006/relationships/hyperlink" Target="https://gp-patient.co.uk/analysistool/trends" TargetMode="External"/><Relationship Id="rId3" Type="http://schemas.openxmlformats.org/officeDocument/2006/relationships/hyperlink" Target="mailto:GPPatientSurvey@ipsos.com" TargetMode="External"/><Relationship Id="rId7" Type="http://schemas.openxmlformats.org/officeDocument/2006/relationships/hyperlink" Target="https://gp-patient.co.uk/analysistool" TargetMode="External"/><Relationship Id="rId2" Type="http://schemas.openxmlformats.org/officeDocument/2006/relationships/notesSlide" Target="../notesSlides/notesSlide64.xml"/><Relationship Id="rId1" Type="http://schemas.openxmlformats.org/officeDocument/2006/relationships/slideLayout" Target="../slideLayouts/slideLayout9.xml"/><Relationship Id="rId6" Type="http://schemas.openxmlformats.org/officeDocument/2006/relationships/hyperlink" Target="https://gp-patient.co.uk/surveysandreports" TargetMode="External"/><Relationship Id="rId5" Type="http://schemas.openxmlformats.org/officeDocument/2006/relationships/image" Target="../media/image35.jpeg"/><Relationship Id="rId4" Type="http://schemas.openxmlformats.org/officeDocument/2006/relationships/image" Target="../media/image34.jpeg"/><Relationship Id="rId9" Type="http://schemas.openxmlformats.org/officeDocument/2006/relationships/hyperlink" Target="https://gp-patient.co.uk/report-summary-of-changes-for-the-year-2025"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30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NORTH WEST LONDON INTEGRATED CARE SYSTEM</a:t>
            </a:r>
            <a:endParaRPr lang="en-GB" sz="3000" dirty="0">
              <a:solidFill>
                <a:schemeClr val="tx1"/>
              </a:solidFill>
            </a:endParaRPr>
          </a:p>
        </p:txBody>
      </p:sp>
      <p:grpSp>
        <p:nvGrpSpPr>
          <p:cNvPr id="3" name="NHS LOGO: Blue Text">
            <a:extLst>
              <a:ext uri="{FF2B5EF4-FFF2-40B4-BE49-F238E27FC236}">
                <a16:creationId xmlns:a16="http://schemas.microsoft.com/office/drawing/2014/main" id="{BF9321D9-A282-7519-FDF3-EE33B75C2C7E}"/>
              </a:ext>
            </a:extLst>
          </p:cNvPr>
          <p:cNvGrpSpPr>
            <a:grpSpLocks noChangeAspect="1"/>
          </p:cNvGrpSpPr>
          <p:nvPr/>
        </p:nvGrpSpPr>
        <p:grpSpPr>
          <a:xfrm>
            <a:off x="10467148" y="6284058"/>
            <a:ext cx="665908" cy="269518"/>
            <a:chOff x="3039034" y="730915"/>
            <a:chExt cx="1125007" cy="455333"/>
          </a:xfrm>
        </p:grpSpPr>
        <p:sp>
          <p:nvSpPr>
            <p:cNvPr id="4" name="Freeform: Shape 3">
              <a:extLst>
                <a:ext uri="{FF2B5EF4-FFF2-40B4-BE49-F238E27FC236}">
                  <a16:creationId xmlns:a16="http://schemas.microsoft.com/office/drawing/2014/main" id="{B408720D-A3F5-974E-DD54-E9BC4211B993}"/>
                </a:ext>
              </a:extLst>
            </p:cNvPr>
            <p:cNvSpPr/>
            <p:nvPr/>
          </p:nvSpPr>
          <p:spPr>
            <a:xfrm>
              <a:off x="3039034" y="730915"/>
              <a:ext cx="1125007" cy="455333"/>
            </a:xfrm>
            <a:custGeom>
              <a:avLst/>
              <a:gdLst>
                <a:gd name="connsiteX0" fmla="*/ 0 w 1125007"/>
                <a:gd name="connsiteY0" fmla="*/ 0 h 455333"/>
                <a:gd name="connsiteX1" fmla="*/ 1125007 w 1125007"/>
                <a:gd name="connsiteY1" fmla="*/ 0 h 455333"/>
                <a:gd name="connsiteX2" fmla="*/ 1125007 w 1125007"/>
                <a:gd name="connsiteY2" fmla="*/ 455333 h 455333"/>
                <a:gd name="connsiteX3" fmla="*/ 0 w 1125007"/>
                <a:gd name="connsiteY3" fmla="*/ 455333 h 455333"/>
              </a:gdLst>
              <a:ahLst/>
              <a:cxnLst>
                <a:cxn ang="0">
                  <a:pos x="connsiteX0" y="connsiteY0"/>
                </a:cxn>
                <a:cxn ang="0">
                  <a:pos x="connsiteX1" y="connsiteY1"/>
                </a:cxn>
                <a:cxn ang="0">
                  <a:pos x="connsiteX2" y="connsiteY2"/>
                </a:cxn>
                <a:cxn ang="0">
                  <a:pos x="connsiteX3" y="connsiteY3"/>
                </a:cxn>
              </a:cxnLst>
              <a:rect l="l" t="t" r="r" b="b"/>
              <a:pathLst>
                <a:path w="1125007" h="455333">
                  <a:moveTo>
                    <a:pt x="0" y="0"/>
                  </a:moveTo>
                  <a:lnTo>
                    <a:pt x="1125007" y="0"/>
                  </a:lnTo>
                  <a:lnTo>
                    <a:pt x="1125007" y="455333"/>
                  </a:lnTo>
                  <a:lnTo>
                    <a:pt x="0" y="455333"/>
                  </a:lnTo>
                  <a:close/>
                </a:path>
              </a:pathLst>
            </a:custGeom>
            <a:solidFill>
              <a:schemeClr val="bg1"/>
            </a:solidFill>
            <a:ln w="11361"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5" name="Freeform: Shape 4">
              <a:extLst>
                <a:ext uri="{FF2B5EF4-FFF2-40B4-BE49-F238E27FC236}">
                  <a16:creationId xmlns:a16="http://schemas.microsoft.com/office/drawing/2014/main" id="{BB8B0E98-986A-C030-62D5-9059351BA246}"/>
                </a:ext>
              </a:extLst>
            </p:cNvPr>
            <p:cNvSpPr/>
            <p:nvPr/>
          </p:nvSpPr>
          <p:spPr>
            <a:xfrm>
              <a:off x="3070793" y="774854"/>
              <a:ext cx="420614" cy="366543"/>
            </a:xfrm>
            <a:custGeom>
              <a:avLst/>
              <a:gdLst>
                <a:gd name="connsiteX0" fmla="*/ 78262 w 420614"/>
                <a:gd name="connsiteY0" fmla="*/ 55 h 366543"/>
                <a:gd name="connsiteX1" fmla="*/ 200633 w 420614"/>
                <a:gd name="connsiteY1" fmla="*/ 55 h 366543"/>
                <a:gd name="connsiteX2" fmla="*/ 275649 w 420614"/>
                <a:gd name="connsiteY2" fmla="*/ 254245 h 366543"/>
                <a:gd name="connsiteX3" fmla="*/ 276787 w 420614"/>
                <a:gd name="connsiteY3" fmla="*/ 254245 h 366543"/>
                <a:gd name="connsiteX4" fmla="*/ 328240 w 420614"/>
                <a:gd name="connsiteY4" fmla="*/ 55 h 366543"/>
                <a:gd name="connsiteX5" fmla="*/ 420673 w 420614"/>
                <a:gd name="connsiteY5" fmla="*/ 55 h 366543"/>
                <a:gd name="connsiteX6" fmla="*/ 342924 w 420614"/>
                <a:gd name="connsiteY6" fmla="*/ 366598 h 366543"/>
                <a:gd name="connsiteX7" fmla="*/ 221123 w 420614"/>
                <a:gd name="connsiteY7" fmla="*/ 366598 h 366543"/>
                <a:gd name="connsiteX8" fmla="*/ 144399 w 420614"/>
                <a:gd name="connsiteY8" fmla="*/ 112977 h 366543"/>
                <a:gd name="connsiteX9" fmla="*/ 143375 w 420614"/>
                <a:gd name="connsiteY9" fmla="*/ 112977 h 366543"/>
                <a:gd name="connsiteX10" fmla="*/ 92491 w 420614"/>
                <a:gd name="connsiteY10" fmla="*/ 366598 h 366543"/>
                <a:gd name="connsiteX11" fmla="*/ 58 w 420614"/>
                <a:gd name="connsiteY11" fmla="*/ 366598 h 366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20614" h="366543">
                  <a:moveTo>
                    <a:pt x="78262" y="55"/>
                  </a:moveTo>
                  <a:lnTo>
                    <a:pt x="200633" y="55"/>
                  </a:lnTo>
                  <a:lnTo>
                    <a:pt x="275649" y="254245"/>
                  </a:lnTo>
                  <a:lnTo>
                    <a:pt x="276787" y="254245"/>
                  </a:lnTo>
                  <a:lnTo>
                    <a:pt x="328240" y="55"/>
                  </a:lnTo>
                  <a:lnTo>
                    <a:pt x="420673" y="55"/>
                  </a:lnTo>
                  <a:lnTo>
                    <a:pt x="342924" y="366598"/>
                  </a:lnTo>
                  <a:lnTo>
                    <a:pt x="221123" y="366598"/>
                  </a:lnTo>
                  <a:lnTo>
                    <a:pt x="144399" y="112977"/>
                  </a:lnTo>
                  <a:lnTo>
                    <a:pt x="143375" y="112977"/>
                  </a:lnTo>
                  <a:lnTo>
                    <a:pt x="92491" y="366598"/>
                  </a:lnTo>
                  <a:lnTo>
                    <a:pt x="58" y="366598"/>
                  </a:ln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7" name="Freeform: Shape 6">
              <a:extLst>
                <a:ext uri="{FF2B5EF4-FFF2-40B4-BE49-F238E27FC236}">
                  <a16:creationId xmlns:a16="http://schemas.microsoft.com/office/drawing/2014/main" id="{ABDE28C6-E375-A8D2-43E0-F8F4D7183FB5}"/>
                </a:ext>
              </a:extLst>
            </p:cNvPr>
            <p:cNvSpPr/>
            <p:nvPr/>
          </p:nvSpPr>
          <p:spPr>
            <a:xfrm>
              <a:off x="3451452" y="774854"/>
              <a:ext cx="388626" cy="366543"/>
            </a:xfrm>
            <a:custGeom>
              <a:avLst/>
              <a:gdLst>
                <a:gd name="connsiteX0" fmla="*/ 76187 w 388626"/>
                <a:gd name="connsiteY0" fmla="*/ 55 h 366543"/>
                <a:gd name="connsiteX1" fmla="*/ 174425 w 388626"/>
                <a:gd name="connsiteY1" fmla="*/ 55 h 366543"/>
                <a:gd name="connsiteX2" fmla="*/ 145512 w 388626"/>
                <a:gd name="connsiteY2" fmla="*/ 140297 h 366543"/>
                <a:gd name="connsiteX3" fmla="*/ 261622 w 388626"/>
                <a:gd name="connsiteY3" fmla="*/ 140297 h 366543"/>
                <a:gd name="connsiteX4" fmla="*/ 290535 w 388626"/>
                <a:gd name="connsiteY4" fmla="*/ 55 h 366543"/>
                <a:gd name="connsiteX5" fmla="*/ 388774 w 388626"/>
                <a:gd name="connsiteY5" fmla="*/ 55 h 366543"/>
                <a:gd name="connsiteX6" fmla="*/ 312619 w 388626"/>
                <a:gd name="connsiteY6" fmla="*/ 366598 h 366543"/>
                <a:gd name="connsiteX7" fmla="*/ 213812 w 388626"/>
                <a:gd name="connsiteY7" fmla="*/ 366598 h 366543"/>
                <a:gd name="connsiteX8" fmla="*/ 246368 w 388626"/>
                <a:gd name="connsiteY8" fmla="*/ 209622 h 366543"/>
                <a:gd name="connsiteX9" fmla="*/ 130827 w 388626"/>
                <a:gd name="connsiteY9" fmla="*/ 209622 h 366543"/>
                <a:gd name="connsiteX10" fmla="*/ 98271 w 388626"/>
                <a:gd name="connsiteY10" fmla="*/ 366598 h 366543"/>
                <a:gd name="connsiteX11" fmla="*/ 147 w 388626"/>
                <a:gd name="connsiteY11" fmla="*/ 366598 h 366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8626" h="366543">
                  <a:moveTo>
                    <a:pt x="76187" y="55"/>
                  </a:moveTo>
                  <a:lnTo>
                    <a:pt x="174425" y="55"/>
                  </a:lnTo>
                  <a:lnTo>
                    <a:pt x="145512" y="140297"/>
                  </a:lnTo>
                  <a:lnTo>
                    <a:pt x="261622" y="140297"/>
                  </a:lnTo>
                  <a:lnTo>
                    <a:pt x="290535" y="55"/>
                  </a:lnTo>
                  <a:lnTo>
                    <a:pt x="388774" y="55"/>
                  </a:lnTo>
                  <a:lnTo>
                    <a:pt x="312619" y="366598"/>
                  </a:lnTo>
                  <a:lnTo>
                    <a:pt x="213812" y="366598"/>
                  </a:lnTo>
                  <a:lnTo>
                    <a:pt x="246368" y="209622"/>
                  </a:lnTo>
                  <a:lnTo>
                    <a:pt x="130827" y="209622"/>
                  </a:lnTo>
                  <a:lnTo>
                    <a:pt x="98271" y="366598"/>
                  </a:lnTo>
                  <a:lnTo>
                    <a:pt x="147" y="366598"/>
                  </a:ln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8" name="Freeform: Shape 7">
              <a:extLst>
                <a:ext uri="{FF2B5EF4-FFF2-40B4-BE49-F238E27FC236}">
                  <a16:creationId xmlns:a16="http://schemas.microsoft.com/office/drawing/2014/main" id="{667685D4-660A-0129-B13B-1ED8254C96AA}"/>
                </a:ext>
              </a:extLst>
            </p:cNvPr>
            <p:cNvSpPr/>
            <p:nvPr/>
          </p:nvSpPr>
          <p:spPr>
            <a:xfrm>
              <a:off x="3797050" y="768479"/>
              <a:ext cx="324652" cy="379178"/>
            </a:xfrm>
            <a:custGeom>
              <a:avLst/>
              <a:gdLst>
                <a:gd name="connsiteX0" fmla="*/ 301539 w 324652"/>
                <a:gd name="connsiteY0" fmla="*/ 89414 h 379178"/>
                <a:gd name="connsiteX1" fmla="*/ 221173 w 324652"/>
                <a:gd name="connsiteY1" fmla="*/ 72567 h 379178"/>
                <a:gd name="connsiteX2" fmla="*/ 150824 w 324652"/>
                <a:gd name="connsiteY2" fmla="*/ 107741 h 379178"/>
                <a:gd name="connsiteX3" fmla="*/ 293116 w 324652"/>
                <a:gd name="connsiteY3" fmla="*/ 251626 h 379178"/>
                <a:gd name="connsiteX4" fmla="*/ 114056 w 324652"/>
                <a:gd name="connsiteY4" fmla="*/ 379233 h 379178"/>
                <a:gd name="connsiteX5" fmla="*/ 222 w 324652"/>
                <a:gd name="connsiteY5" fmla="*/ 360337 h 379178"/>
                <a:gd name="connsiteX6" fmla="*/ 22989 w 324652"/>
                <a:gd name="connsiteY6" fmla="*/ 285776 h 379178"/>
                <a:gd name="connsiteX7" fmla="*/ 113259 w 324652"/>
                <a:gd name="connsiteY7" fmla="*/ 306836 h 379178"/>
                <a:gd name="connsiteX8" fmla="*/ 191462 w 324652"/>
                <a:gd name="connsiteY8" fmla="*/ 263237 h 379178"/>
                <a:gd name="connsiteX9" fmla="*/ 49171 w 324652"/>
                <a:gd name="connsiteY9" fmla="*/ 122995 h 379178"/>
                <a:gd name="connsiteX10" fmla="*/ 212522 w 324652"/>
                <a:gd name="connsiteY10" fmla="*/ 55 h 379178"/>
                <a:gd name="connsiteX11" fmla="*/ 324875 w 324652"/>
                <a:gd name="connsiteY11" fmla="*/ 16333 h 379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4652" h="379178">
                  <a:moveTo>
                    <a:pt x="301539" y="89414"/>
                  </a:moveTo>
                  <a:cubicBezTo>
                    <a:pt x="276359" y="77822"/>
                    <a:pt x="248888" y="72063"/>
                    <a:pt x="221173" y="72567"/>
                  </a:cubicBezTo>
                  <a:cubicBezTo>
                    <a:pt x="182356" y="72567"/>
                    <a:pt x="150824" y="78372"/>
                    <a:pt x="150824" y="107741"/>
                  </a:cubicBezTo>
                  <a:cubicBezTo>
                    <a:pt x="150824" y="159763"/>
                    <a:pt x="293116" y="140297"/>
                    <a:pt x="293116" y="251626"/>
                  </a:cubicBezTo>
                  <a:cubicBezTo>
                    <a:pt x="293116" y="352938"/>
                    <a:pt x="199089" y="379233"/>
                    <a:pt x="114056" y="379233"/>
                  </a:cubicBezTo>
                  <a:cubicBezTo>
                    <a:pt x="75410" y="378335"/>
                    <a:pt x="37086" y="371973"/>
                    <a:pt x="222" y="360337"/>
                  </a:cubicBezTo>
                  <a:lnTo>
                    <a:pt x="22989" y="285776"/>
                  </a:lnTo>
                  <a:cubicBezTo>
                    <a:pt x="42455" y="298412"/>
                    <a:pt x="81272" y="306836"/>
                    <a:pt x="113259" y="306836"/>
                  </a:cubicBezTo>
                  <a:cubicBezTo>
                    <a:pt x="145246" y="306836"/>
                    <a:pt x="191462" y="301030"/>
                    <a:pt x="191462" y="263237"/>
                  </a:cubicBezTo>
                  <a:cubicBezTo>
                    <a:pt x="191462" y="204386"/>
                    <a:pt x="49171" y="226469"/>
                    <a:pt x="49171" y="122995"/>
                  </a:cubicBezTo>
                  <a:cubicBezTo>
                    <a:pt x="49171" y="28513"/>
                    <a:pt x="132155" y="55"/>
                    <a:pt x="212522" y="55"/>
                  </a:cubicBezTo>
                  <a:cubicBezTo>
                    <a:pt x="258055" y="55"/>
                    <a:pt x="300173" y="4836"/>
                    <a:pt x="324875" y="16333"/>
                  </a:cubicBez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grpSp>
      <p:sp>
        <p:nvSpPr>
          <p:cNvPr id="11" name="Subtitle 5">
            <a:extLst>
              <a:ext uri="{FF2B5EF4-FFF2-40B4-BE49-F238E27FC236}">
                <a16:creationId xmlns:a16="http://schemas.microsoft.com/office/drawing/2014/main" id="{19ACD1C7-29E8-0EAF-9C16-8EC6D9E8B949}"/>
              </a:ext>
            </a:extLst>
          </p:cNvPr>
          <p:cNvSpPr txBox="1">
            <a:spLocks/>
          </p:cNvSpPr>
          <p:nvPr/>
        </p:nvSpPr>
        <p:spPr>
          <a:xfrm>
            <a:off x="498126" y="3417960"/>
            <a:ext cx="4731600" cy="369332"/>
          </a:xfrm>
          <a:prstGeom prst="rect">
            <a:avLst/>
          </a:prstGeom>
        </p:spPr>
        <p:txBody>
          <a:bodyPr vert="horz" wrap="square" lIns="0" tIns="0" rIns="180000" bIns="0" rtlCol="0">
            <a:spAutoFit/>
          </a:bodyPr>
          <a:lst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bg1"/>
                </a:solidFill>
                <a:latin typeface="+mj-lt"/>
                <a:ea typeface="+mn-ea"/>
                <a:cs typeface="+mn-cs"/>
              </a:defRPr>
            </a:lvl1pPr>
            <a:lvl2pPr marL="457200" indent="0" algn="ctr" defTabSz="914400" rtl="0" eaLnBrk="1" latinLnBrk="0" hangingPunct="1">
              <a:lnSpc>
                <a:spcPct val="100000"/>
              </a:lnSpc>
              <a:spcBef>
                <a:spcPts val="500"/>
              </a:spcBef>
              <a:spcAft>
                <a:spcPts val="500"/>
              </a:spcAft>
              <a:buSzPct val="80000"/>
              <a:buFont typeface="Segoe UI" panose="020B0502040204020203" pitchFamily="34" charset="0"/>
              <a:buNone/>
              <a:defRPr sz="2000" kern="1200">
                <a:solidFill>
                  <a:schemeClr val="tx1"/>
                </a:solidFill>
                <a:latin typeface="+mn-lt"/>
                <a:ea typeface="+mn-ea"/>
                <a:cs typeface="+mn-cs"/>
              </a:defRPr>
            </a:lvl2pPr>
            <a:lvl3pPr marL="914400" indent="0" algn="ctr" defTabSz="914400" rtl="0" eaLnBrk="1" latinLnBrk="0" hangingPunct="1">
              <a:lnSpc>
                <a:spcPct val="100000"/>
              </a:lnSpc>
              <a:spcBef>
                <a:spcPts val="500"/>
              </a:spcBef>
              <a:spcAft>
                <a:spcPts val="500"/>
              </a:spcAft>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10000"/>
              </a:lnSpc>
              <a:spcBef>
                <a:spcPts val="500"/>
              </a:spcBef>
              <a:spcAft>
                <a:spcPts val="500"/>
              </a:spcAft>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10000"/>
              </a:lnSpc>
              <a:spcBef>
                <a:spcPts val="500"/>
              </a:spcBef>
              <a:spcAft>
                <a:spcPts val="500"/>
              </a:spcAft>
              <a:buFont typeface="HelveticaNeueLT Std Lt Cn" panose="020B040602020203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10000"/>
              </a:lnSpc>
              <a:spcBef>
                <a:spcPts val="500"/>
              </a:spcBef>
              <a:spcAft>
                <a:spcPts val="500"/>
              </a:spcAft>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t>2025 survey results</a:t>
            </a:r>
            <a:endParaRPr lang="en-GB" dirty="0"/>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323185"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3234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428890"/>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2554"/>
                </a:solidFill>
                <a:latin typeface="Arial"/>
                <a:hlinkClick r:id="rId3" action="ppaction://hlinksldjump"/>
              </a:rPr>
              <a:t>I</a:t>
            </a:r>
            <a:r>
              <a:rPr kumimoji="0" lang="en-GB" sz="1600" b="1" i="0" u="none" strike="noStrike" kern="1200" cap="none" spc="0" normalizeH="0" baseline="0" noProof="0" dirty="0" err="1">
                <a:ln>
                  <a:noFill/>
                </a:ln>
                <a:solidFill>
                  <a:srgbClr val="002554"/>
                </a:solidFill>
                <a:effectLst/>
                <a:uLnTx/>
                <a:uFillTx/>
                <a:latin typeface="Arial"/>
                <a:ea typeface="+mn-ea"/>
                <a:cs typeface="+mn-cs"/>
                <a:hlinkClick r:id="rId3" action="ppaction://hlinksldjump"/>
              </a:rPr>
              <a:t>ntroduction</a:t>
            </a: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3" action="ppaction://hlinksldjump"/>
              </a:rPr>
              <a:t>, background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3902443" y="144054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4"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346145"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25" name="TextBox 24">
            <a:extLst>
              <a:ext uri="{FF2B5EF4-FFF2-40B4-BE49-F238E27FC236}">
                <a16:creationId xmlns:a16="http://schemas.microsoft.com/office/drawing/2014/main" id="{FE1D4668-17D6-4BE7-881F-68F59C591654}"/>
              </a:ext>
            </a:extLst>
          </p:cNvPr>
          <p:cNvSpPr txBox="1"/>
          <p:nvPr/>
        </p:nvSpPr>
        <p:spPr>
          <a:xfrm>
            <a:off x="6769150" y="155870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5026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552000"/>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Contacting GP practice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323185"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3234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149303"/>
            <a:ext cx="1869011"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3902443" y="2952861"/>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Perceptions of care at patients’ 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346145"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769150" y="3168731"/>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9" action="ppaction://hlinksldjump"/>
              </a:rPr>
              <a:t>Care and concern</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5026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323185"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32340"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591781"/>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265996" y="462166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Pharmacy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346145"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056311" y="4621668"/>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NHS dental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50260"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74782" y="4375449"/>
            <a:ext cx="1474328"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3" action="ppaction://hlinksldjump"/>
              </a:rPr>
              <a:t>Statistical reliability and further information</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076398"/>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4" action="ppaction://hlinksldjump"/>
              </a:rPr>
              <a:t>Services when GP practice is closed</a:t>
            </a:r>
            <a:endParaRPr lang="en-GB" sz="1600" b="1" dirty="0">
              <a:solidFill>
                <a:srgbClr val="005EB8"/>
              </a:solidFill>
              <a:latin typeface="Arial"/>
            </a:endParaRPr>
          </a:p>
        </p:txBody>
      </p:sp>
      <p:sp>
        <p:nvSpPr>
          <p:cNvPr id="16" name="Title 5">
            <a:extLst>
              <a:ext uri="{FF2B5EF4-FFF2-40B4-BE49-F238E27FC236}">
                <a16:creationId xmlns:a16="http://schemas.microsoft.com/office/drawing/2014/main" id="{72D6C838-2349-0DB5-B3A5-157DD0A06081}"/>
              </a:ext>
            </a:extLst>
          </p:cNvPr>
          <p:cNvSpPr>
            <a:spLocks noGrp="1"/>
          </p:cNvSpPr>
          <p:nvPr>
            <p:ph type="title"/>
          </p:nvPr>
        </p:nvSpPr>
        <p:spPr>
          <a:xfrm>
            <a:off x="449999" y="397170"/>
            <a:ext cx="9341701" cy="775597"/>
          </a:xfrm>
        </p:spPr>
        <p:txBody>
          <a:bodyPr/>
          <a:lstStyle/>
          <a:p>
            <a:r>
              <a:rPr lang="en-GB" sz="2500" dirty="0"/>
              <a:t>Contents</a:t>
            </a:r>
          </a:p>
        </p:txBody>
      </p:sp>
    </p:spTree>
    <p:extLst>
      <p:ext uri="{BB962C8B-B14F-4D97-AF65-F5344CB8AC3E}">
        <p14:creationId xmlns:p14="http://schemas.microsoft.com/office/powerpoint/2010/main" val="1461559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Introduction, background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pic>
        <p:nvPicPr>
          <p:cNvPr id="3" name="Picture 2">
            <a:extLst>
              <a:ext uri="{FF2B5EF4-FFF2-40B4-BE49-F238E27FC236}">
                <a16:creationId xmlns:a16="http://schemas.microsoft.com/office/drawing/2014/main" id="{900E15A2-A9D6-BDAC-04B4-C2F72626ED71}"/>
              </a:ext>
            </a:extLst>
          </p:cNvPr>
          <p:cNvPicPr>
            <a:picLocks noChangeAspect="1"/>
          </p:cNvPicPr>
          <p:nvPr/>
        </p:nvPicPr>
        <p:blipFill>
          <a:blip r:embed="rId3"/>
          <a:stretch>
            <a:fillRect/>
          </a:stretch>
        </p:blipFill>
        <p:spPr>
          <a:xfrm>
            <a:off x="8209304" y="955641"/>
            <a:ext cx="3539784" cy="4946717"/>
          </a:xfrm>
          <a:prstGeom prst="rect">
            <a:avLst/>
          </a:prstGeom>
        </p:spPr>
      </p:pic>
      <p:sp>
        <p:nvSpPr>
          <p:cNvPr id="7" name="Title 4">
            <a:extLst>
              <a:ext uri="{FF2B5EF4-FFF2-40B4-BE49-F238E27FC236}">
                <a16:creationId xmlns:a16="http://schemas.microsoft.com/office/drawing/2014/main" id="{D59010C8-03CD-4F7A-F4D4-E531A688C549}"/>
              </a:ext>
            </a:extLst>
          </p:cNvPr>
          <p:cNvSpPr>
            <a:spLocks noGrp="1"/>
          </p:cNvSpPr>
          <p:nvPr>
            <p:ph type="title"/>
          </p:nvPr>
        </p:nvSpPr>
        <p:spPr>
          <a:xfrm>
            <a:off x="352027" y="310084"/>
            <a:ext cx="11299089" cy="775597"/>
          </a:xfrm>
        </p:spPr>
        <p:txBody>
          <a:bodyPr/>
          <a:lstStyle/>
          <a:p>
            <a:r>
              <a:rPr lang="en-GB" sz="2500" dirty="0"/>
              <a:t>Introduction</a:t>
            </a:r>
          </a:p>
        </p:txBody>
      </p:sp>
      <p:sp>
        <p:nvSpPr>
          <p:cNvPr id="8" name="Rectangle 7">
            <a:extLst>
              <a:ext uri="{FF2B5EF4-FFF2-40B4-BE49-F238E27FC236}">
                <a16:creationId xmlns:a16="http://schemas.microsoft.com/office/drawing/2014/main" id="{DB8113DC-C09D-C81A-F45E-551CD070DE80}"/>
              </a:ext>
            </a:extLst>
          </p:cNvPr>
          <p:cNvSpPr/>
          <p:nvPr/>
        </p:nvSpPr>
        <p:spPr>
          <a:xfrm>
            <a:off x="352027" y="1085681"/>
            <a:ext cx="6380008" cy="5755422"/>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a:t>
            </a:r>
            <a:r>
              <a:rPr lang="en-GB" sz="1600" b="1"/>
              <a:t>2025 GP Patient Survey</a:t>
            </a:r>
            <a:r>
              <a:rPr lang="en-GB" sz="1600"/>
              <a:t> for </a:t>
            </a:r>
            <a:r>
              <a:rPr lang="en-GB" sz="1600" b="1">
                <a:solidFill>
                  <a:srgbClr val="005EB8"/>
                </a:solidFill>
              </a:rPr>
              <a:t>NORTH WEST LONDON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NORTH WEST LONDON INTEGRATED CARE SYSTEM, 201,150</a:t>
            </a:r>
            <a:r>
              <a:rPr lang="en-GB" sz="1600"/>
              <a:t> questionnaires were sent out, and </a:t>
            </a:r>
            <a:r>
              <a:rPr lang="en-GB" sz="1600" b="1">
                <a:solidFill>
                  <a:srgbClr val="005EB8"/>
                </a:solidFill>
              </a:rPr>
              <a:t>35,403</a:t>
            </a:r>
            <a:r>
              <a:rPr lang="en-GB" sz="1600"/>
              <a:t> were returned completed. This represents a response rate of </a:t>
            </a:r>
            <a:r>
              <a:rPr lang="en-GB" sz="1600" b="1">
                <a:solidFill>
                  <a:srgbClr val="005EB8"/>
                </a:solidFill>
              </a:rPr>
              <a:t>18%</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Where available, this pack includes trend data from 2024 onwards.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These results are official statistics. Official statistics are statistics produced on behalf of the UK government. Producers of official statistics follow the professional standards in the Code of Practice for Statistics, to provide official statistics that serve the public good.</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278689"/>
            <a:ext cx="11299089" cy="775597"/>
          </a:xfrm>
        </p:spPr>
        <p:txBody>
          <a:bodyPr/>
          <a:lstStyle/>
          <a:p>
            <a:r>
              <a:rPr lang="en-GB" sz="25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
        <p:nvSpPr>
          <p:cNvPr id="3" name="TextBox 2">
            <a:extLst>
              <a:ext uri="{FF2B5EF4-FFF2-40B4-BE49-F238E27FC236}">
                <a16:creationId xmlns:a16="http://schemas.microsoft.com/office/drawing/2014/main" id="{BCD364C2-F41F-2094-D920-FECD8E08B296}"/>
              </a:ext>
            </a:extLst>
          </p:cNvPr>
          <p:cNvSpPr txBox="1"/>
          <p:nvPr/>
        </p:nvSpPr>
        <p:spPr>
          <a:xfrm>
            <a:off x="4171584" y="921723"/>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Results from all questions in the survey are available in the Excel reports: </a:t>
            </a:r>
            <a:r>
              <a:rPr lang="en-GB" sz="1400" dirty="0">
                <a:hlinkClick r:id="rId3"/>
              </a:rPr>
              <a:t>https://gp-patient.co.uk/latest-survey/results</a:t>
            </a:r>
            <a:r>
              <a:rPr lang="en-GB" sz="1400" dirty="0"/>
              <a:t>. </a:t>
            </a:r>
          </a:p>
          <a:p>
            <a:pPr marL="0" lvl="1">
              <a:buClr>
                <a:srgbClr val="005EB8"/>
              </a:buClr>
              <a:buSzPct val="150000"/>
            </a:pPr>
            <a:endParaRPr lang="en-GB" sz="1400" dirty="0"/>
          </a:p>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spcBef>
                <a:spcPts val="200"/>
              </a:spcBef>
              <a:spcAft>
                <a:spcPts val="200"/>
              </a:spcAft>
              <a:buClr>
                <a:srgbClr val="005EB8"/>
              </a:buClr>
              <a:buSzPct val="150000"/>
              <a:buFont typeface="Arial" panose="020B0604020202020204" pitchFamily="34" charset="0"/>
              <a:buChar char="•"/>
            </a:pPr>
            <a:r>
              <a:rPr lang="en-GB" sz="1400" dirty="0"/>
              <a:t>Every year, the questionnaire content is reviewed to ensure it reflects the primary care context and priorities. Minor changes were made to the questionnaire in 2025 following more significant changes in 2024. </a:t>
            </a:r>
            <a:r>
              <a:rPr lang="en-GB" sz="1400" dirty="0">
                <a:solidFill>
                  <a:srgbClr val="000000"/>
                </a:solidFill>
                <a:latin typeface="Helvetica Neue"/>
              </a:rPr>
              <a:t>Details of the survey changes can be found here: </a:t>
            </a:r>
            <a:r>
              <a:rPr lang="en-GB" sz="1400" dirty="0">
                <a:solidFill>
                  <a:srgbClr val="000000"/>
                </a:solidFill>
                <a:latin typeface="Helvetica Neue"/>
                <a:hlinkClick r:id="rId4"/>
              </a:rPr>
              <a:t>https://gp-patient.co.uk/report-summary-of-changes</a:t>
            </a:r>
            <a:r>
              <a:rPr lang="en-GB" sz="1400" dirty="0">
                <a:solidFill>
                  <a:srgbClr val="000000"/>
                </a:solidFill>
                <a:latin typeface="Helvetica Neue"/>
              </a:rPr>
              <a:t>.</a:t>
            </a:r>
            <a:r>
              <a:rPr lang="en-GB" sz="1400" dirty="0"/>
              <a:t> </a:t>
            </a:r>
          </a:p>
          <a:p>
            <a:pPr>
              <a:buClr>
                <a:srgbClr val="005EB8"/>
              </a:buClr>
              <a:buSzPct val="150000"/>
            </a:pPr>
            <a:endParaRPr lang="en-GB" sz="1400" dirty="0"/>
          </a:p>
        </p:txBody>
      </p:sp>
      <p:sp>
        <p:nvSpPr>
          <p:cNvPr id="6" name="TextBox 5">
            <a:extLst>
              <a:ext uri="{FF2B5EF4-FFF2-40B4-BE49-F238E27FC236}">
                <a16:creationId xmlns:a16="http://schemas.microsoft.com/office/drawing/2014/main" id="{049A1243-724C-03CB-66F2-862FCD22C211}"/>
              </a:ext>
            </a:extLst>
          </p:cNvPr>
          <p:cNvSpPr txBox="1"/>
          <p:nvPr/>
        </p:nvSpPr>
        <p:spPr>
          <a:xfrm>
            <a:off x="352027" y="921723"/>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GP practice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contact </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Pharmacy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Accessible information needs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7" name="Rectangle 6">
            <a:extLst>
              <a:ext uri="{FF2B5EF4-FFF2-40B4-BE49-F238E27FC236}">
                <a16:creationId xmlns:a16="http://schemas.microsoft.com/office/drawing/2014/main" id="{48CA618D-D16E-0F29-DB29-88ED174A6DB6}"/>
              </a:ext>
            </a:extLst>
          </p:cNvPr>
          <p:cNvSpPr/>
          <p:nvPr/>
        </p:nvSpPr>
        <p:spPr>
          <a:xfrm>
            <a:off x="8165312" y="921723"/>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2025 questionnaire and the Technical Annex with further information about the survey can be found here: </a:t>
            </a:r>
            <a:r>
              <a:rPr lang="en-GB" sz="1400" dirty="0">
                <a:solidFill>
                  <a:srgbClr val="0563C1"/>
                </a:solidFill>
                <a:hlinkClick r:id="rId5">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It is important to bear in mind that:</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So, data users are encouraged to use insight from GPPS as one element of evidence when considering patients' experiences of general practice to identify potential improvements and highlight best practice. </a:t>
            </a:r>
          </a:p>
        </p:txBody>
      </p:sp>
    </p:spTree>
    <p:extLst>
      <p:ext uri="{BB962C8B-B14F-4D97-AF65-F5344CB8AC3E}">
        <p14:creationId xmlns:p14="http://schemas.microsoft.com/office/powerpoint/2010/main" val="1153014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38358" y="299199"/>
            <a:ext cx="11299089" cy="775597"/>
          </a:xfrm>
        </p:spPr>
        <p:txBody>
          <a:bodyPr/>
          <a:lstStyle/>
          <a:p>
            <a:r>
              <a:rPr lang="en-GB" sz="25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2" name="Rectangle 1">
            <a:extLst>
              <a:ext uri="{FF2B5EF4-FFF2-40B4-BE49-F238E27FC236}">
                <a16:creationId xmlns:a16="http://schemas.microsoft.com/office/drawing/2014/main" id="{4E43FCB0-21AE-7947-CAD0-9622BEC6A260}"/>
              </a:ext>
            </a:extLst>
          </p:cNvPr>
          <p:cNvSpPr/>
          <p:nvPr/>
        </p:nvSpPr>
        <p:spPr>
          <a:xfrm>
            <a:off x="338358" y="930006"/>
            <a:ext cx="11515284" cy="5493812"/>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 Where available, this pack includes trend data from 2024 onwards.</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r>
              <a:rPr lang="en-GB" dirty="0"/>
              <a:t>An interactive dashboard providing more detail at PCN level can be found at: </a:t>
            </a:r>
            <a:r>
              <a:rPr lang="en-GB" dirty="0">
                <a:hlinkClick r:id="rId3"/>
              </a:rPr>
              <a:t>https://www.gp-patient.co.uk/pcn-dashboard</a:t>
            </a:r>
            <a:r>
              <a:rPr lang="en-GB" dirty="0"/>
              <a:t>.</a:t>
            </a:r>
          </a:p>
          <a:p>
            <a:endParaRPr lang="en-GB" dirty="0"/>
          </a:p>
          <a:p>
            <a:r>
              <a:rPr lang="en-GB" sz="1600" dirty="0"/>
              <a:t>Please note PCNs have been aligned to the ICS based on the Lead Sub ICB Location identified by the NHS England </a:t>
            </a:r>
            <a:r>
              <a:rPr lang="en-GB" sz="1600" dirty="0" err="1"/>
              <a:t>ePCN</a:t>
            </a:r>
            <a:r>
              <a:rPr lang="en-GB" sz="1600" dirty="0"/>
              <a:t> mapping file, accessed via the NHS Digital organisation data service. There were a very small number of PCNs which crossed ICS boundaries – if this is the case, this will be noted below.</a:t>
            </a:r>
          </a:p>
          <a:p>
            <a:endParaRPr lang="en-GB" dirty="0"/>
          </a:p>
        </p:txBody>
      </p:sp>
    </p:spTree>
    <p:extLst>
      <p:ext uri="{BB962C8B-B14F-4D97-AF65-F5344CB8AC3E}">
        <p14:creationId xmlns:p14="http://schemas.microsoft.com/office/powerpoint/2010/main" val="1284112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49913" y="310084"/>
            <a:ext cx="11299089" cy="775597"/>
          </a:xfrm>
        </p:spPr>
        <p:txBody>
          <a:bodyPr/>
          <a:lstStyle/>
          <a:p>
            <a:r>
              <a:rPr lang="en-GB" sz="25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2" name="Content Placeholder 5">
            <a:extLst>
              <a:ext uri="{FF2B5EF4-FFF2-40B4-BE49-F238E27FC236}">
                <a16:creationId xmlns:a16="http://schemas.microsoft.com/office/drawing/2014/main" id="{D3504064-240C-D275-DDA8-83D46337219E}"/>
              </a:ext>
            </a:extLst>
          </p:cNvPr>
          <p:cNvSpPr txBox="1">
            <a:spLocks/>
          </p:cNvSpPr>
          <p:nvPr/>
        </p:nvSpPr>
        <p:spPr>
          <a:xfrm>
            <a:off x="349913" y="1085681"/>
            <a:ext cx="11492173" cy="5340454"/>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6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6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6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r>
              <a:rPr lang="en-GB" sz="16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6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6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r>
              <a:rPr lang="en-GB" sz="16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6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6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1555332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65F042-29B2-06FE-3348-CC2167D9A27A}"/>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A4FAA93B-8A99-0264-00F9-F9325B5BBFBD}"/>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DFDD1AC4-4981-32CB-ECE4-75B24F7E8C0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8988CABB-C71D-F33B-BBC8-36E309D68B54}"/>
              </a:ext>
            </a:extLst>
          </p:cNvPr>
          <p:cNvSpPr>
            <a:spLocks noGrp="1"/>
          </p:cNvSpPr>
          <p:nvPr>
            <p:ph type="title"/>
          </p:nvPr>
        </p:nvSpPr>
        <p:spPr>
          <a:xfrm>
            <a:off x="450000" y="397170"/>
            <a:ext cx="8629832" cy="830997"/>
          </a:xfrm>
        </p:spPr>
        <p:txBody>
          <a:bodyPr/>
          <a:lstStyle/>
          <a:p>
            <a:r>
              <a:rPr lang="en-GB" dirty="0"/>
              <a:t>Summary</a:t>
            </a:r>
          </a:p>
        </p:txBody>
      </p:sp>
      <p:sp>
        <p:nvSpPr>
          <p:cNvPr id="29" name="Espace réservé du pied de page 4">
            <a:extLst>
              <a:ext uri="{FF2B5EF4-FFF2-40B4-BE49-F238E27FC236}">
                <a16:creationId xmlns:a16="http://schemas.microsoft.com/office/drawing/2014/main" id="{7250161A-9ABD-6E1C-1C97-44CEFA8AF01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2025 ICS Slidepacks | Version 1 | Public</a:t>
            </a:r>
          </a:p>
        </p:txBody>
      </p:sp>
      <p:pic>
        <p:nvPicPr>
          <p:cNvPr id="9" name="Ipsos logo">
            <a:extLst>
              <a:ext uri="{FF2B5EF4-FFF2-40B4-BE49-F238E27FC236}">
                <a16:creationId xmlns:a16="http://schemas.microsoft.com/office/drawing/2014/main" id="{A422D2E2-B99F-EF28-591C-A16858AEE40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3195684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14="http://schemas.microsoft.com/office/drawing/2010/main" xmlns:adec="http://schemas.microsoft.com/office/drawing/2017/decorative"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9" name="TextBox 8">
            <a:extLst>
              <a:ext uri="{FF2B5EF4-FFF2-40B4-BE49-F238E27FC236}">
                <a16:creationId xmlns:a16="http://schemas.microsoft.com/office/drawing/2014/main" id="{63762D13-A719-2E2B-F3D9-BDBAF821DF62}"/>
              </a:ext>
            </a:extLst>
          </p:cNvPr>
          <p:cNvSpPr txBox="1"/>
          <p:nvPr/>
        </p:nvSpPr>
        <p:spPr>
          <a:xfrm>
            <a:off x="350633" y="494337"/>
            <a:ext cx="11577842"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NORTH WEST LONDON INTEGRATED CARE SYSTEM</a:t>
            </a:r>
          </a:p>
        </p:txBody>
      </p:sp>
      <p:sp>
        <p:nvSpPr>
          <p:cNvPr id="11" name="Title 4">
            <a:extLst>
              <a:ext uri="{FF2B5EF4-FFF2-40B4-BE49-F238E27FC236}">
                <a16:creationId xmlns:a16="http://schemas.microsoft.com/office/drawing/2014/main" id="{B24782EB-055A-B1E1-1301-2CE0EB9934BC}"/>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marL="0" marR="0" lvl="0" indent="0" algn="l" defTabSz="914400" rtl="0" eaLnBrk="1" fontAlgn="auto" latinLnBrk="0" hangingPunct="1">
              <a:lnSpc>
                <a:spcPct val="118000"/>
              </a:lnSpc>
              <a:spcBef>
                <a:spcPts val="600"/>
              </a:spcBef>
              <a:spcAft>
                <a:spcPts val="0"/>
              </a:spcAft>
              <a:buClrTx/>
              <a:buSzTx/>
              <a:buFontTx/>
              <a:buNone/>
              <a:tabLst/>
              <a:defRPr/>
            </a:pPr>
            <a:r>
              <a:rPr kumimoji="0" lang="en-GB" sz="2500" b="1" i="0" u="none" strike="noStrike" kern="1200" cap="none" spc="0" normalizeH="0" baseline="0" noProof="0" dirty="0">
                <a:ln>
                  <a:noFill/>
                </a:ln>
                <a:solidFill>
                  <a:prstClr val="black"/>
                </a:solidFill>
                <a:effectLst/>
                <a:uLnTx/>
                <a:uFillTx/>
                <a:latin typeface="Arial"/>
                <a:ea typeface="+mj-ea"/>
                <a:cs typeface="+mj-cs"/>
              </a:rPr>
              <a:t>Summary</a:t>
            </a:r>
          </a:p>
        </p:txBody>
      </p:sp>
      <p:grpSp>
        <p:nvGrpSpPr>
          <p:cNvPr id="13" name="Group 12">
            <a:extLst>
              <a:ext uri="{FF2B5EF4-FFF2-40B4-BE49-F238E27FC236}">
                <a16:creationId xmlns:a16="http://schemas.microsoft.com/office/drawing/2014/main" id="{BD64274C-17EE-1E0C-4A9F-80E36E3F8A51}"/>
              </a:ext>
            </a:extLst>
          </p:cNvPr>
          <p:cNvGrpSpPr/>
          <p:nvPr/>
        </p:nvGrpSpPr>
        <p:grpSpPr>
          <a:xfrm>
            <a:off x="432387" y="1019686"/>
            <a:ext cx="11327226" cy="4794518"/>
            <a:chOff x="449999" y="1019686"/>
            <a:chExt cx="11327226" cy="4794518"/>
          </a:xfrm>
        </p:grpSpPr>
        <p:sp>
          <p:nvSpPr>
            <p:cNvPr id="2" name="Rectangle 1">
              <a:extLst>
                <a:ext uri="{FF2B5EF4-FFF2-40B4-BE49-F238E27FC236}">
                  <a16:creationId xmlns:a16="http://schemas.microsoft.com/office/drawing/2014/main" id="{D2577205-FBD5-9DB4-BEC0-DBD06CE34617}"/>
                </a:ext>
              </a:extLst>
            </p:cNvPr>
            <p:cNvSpPr/>
            <p:nvPr/>
          </p:nvSpPr>
          <p:spPr>
            <a:xfrm>
              <a:off x="449999" y="1043796"/>
              <a:ext cx="3658845"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3" name="Rectangle 2">
              <a:extLst>
                <a:ext uri="{FF2B5EF4-FFF2-40B4-BE49-F238E27FC236}">
                  <a16:creationId xmlns:a16="http://schemas.microsoft.com/office/drawing/2014/main" id="{63F6EC6A-1342-E324-6EF5-FD8755783162}"/>
                </a:ext>
              </a:extLst>
            </p:cNvPr>
            <p:cNvSpPr/>
            <p:nvPr/>
          </p:nvSpPr>
          <p:spPr>
            <a:xfrm>
              <a:off x="4427924" y="1043796"/>
              <a:ext cx="3423260"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4" name="Rectangle 3">
              <a:extLst>
                <a:ext uri="{FF2B5EF4-FFF2-40B4-BE49-F238E27FC236}">
                  <a16:creationId xmlns:a16="http://schemas.microsoft.com/office/drawing/2014/main" id="{5C16FEDD-AD55-9D7E-F309-B305D5A8F876}"/>
                </a:ext>
              </a:extLst>
            </p:cNvPr>
            <p:cNvSpPr/>
            <p:nvPr/>
          </p:nvSpPr>
          <p:spPr>
            <a:xfrm>
              <a:off x="4427924" y="3579962"/>
              <a:ext cx="3423260"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5" name="Rectangle 4">
              <a:extLst>
                <a:ext uri="{FF2B5EF4-FFF2-40B4-BE49-F238E27FC236}">
                  <a16:creationId xmlns:a16="http://schemas.microsoft.com/office/drawing/2014/main" id="{0C4234C3-5E4F-2EAA-2F59-2CB776AD792F}"/>
                </a:ext>
              </a:extLst>
            </p:cNvPr>
            <p:cNvSpPr/>
            <p:nvPr/>
          </p:nvSpPr>
          <p:spPr>
            <a:xfrm>
              <a:off x="449999" y="3579962"/>
              <a:ext cx="3658845"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6" name="Rectangle 5">
              <a:extLst>
                <a:ext uri="{FF2B5EF4-FFF2-40B4-BE49-F238E27FC236}">
                  <a16:creationId xmlns:a16="http://schemas.microsoft.com/office/drawing/2014/main" id="{9C16BCC0-F086-410E-B410-92B111ACCBD9}"/>
                </a:ext>
              </a:extLst>
            </p:cNvPr>
            <p:cNvSpPr/>
            <p:nvPr/>
          </p:nvSpPr>
          <p:spPr>
            <a:xfrm>
              <a:off x="8170264" y="3573509"/>
              <a:ext cx="3606961"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4347F74A-0BE8-E531-B407-0A1624B6A1CD}"/>
                </a:ext>
              </a:extLst>
            </p:cNvPr>
            <p:cNvSpPr/>
            <p:nvPr/>
          </p:nvSpPr>
          <p:spPr>
            <a:xfrm>
              <a:off x="8170264" y="1019686"/>
              <a:ext cx="3606961"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srgbClr val="002060"/>
                </a:solidFill>
                <a:effectLst/>
                <a:uLnTx/>
                <a:uFillTx/>
                <a:latin typeface="Arial"/>
                <a:ea typeface="+mn-ea"/>
                <a:cs typeface="+mn-cs"/>
              </a:endParaRPr>
            </a:p>
          </p:txBody>
        </p:sp>
        <p:grpSp>
          <p:nvGrpSpPr>
            <p:cNvPr id="22" name="Group 21">
              <a:extLst>
                <a:ext uri="{FF2B5EF4-FFF2-40B4-BE49-F238E27FC236}">
                  <a16:creationId xmlns:a16="http://schemas.microsoft.com/office/drawing/2014/main" id="{1E40CFA3-5E59-EB9D-4804-25A1570C8BBD}"/>
                </a:ext>
              </a:extLst>
            </p:cNvPr>
            <p:cNvGrpSpPr/>
            <p:nvPr/>
          </p:nvGrpSpPr>
          <p:grpSpPr>
            <a:xfrm>
              <a:off x="571737" y="1199072"/>
              <a:ext cx="3189380" cy="522423"/>
              <a:chOff x="571737" y="1199072"/>
              <a:chExt cx="3189380" cy="522423"/>
            </a:xfrm>
          </p:grpSpPr>
          <p:sp>
            <p:nvSpPr>
              <p:cNvPr id="8" name="Rectangle: Rounded Corners 7">
                <a:extLst>
                  <a:ext uri="{FF2B5EF4-FFF2-40B4-BE49-F238E27FC236}">
                    <a16:creationId xmlns:a16="http://schemas.microsoft.com/office/drawing/2014/main" id="{EB061C14-2CA0-C870-8294-BA4938103708}"/>
                  </a:ext>
                </a:extLst>
              </p:cNvPr>
              <p:cNvSpPr/>
              <p:nvPr/>
            </p:nvSpPr>
            <p:spPr>
              <a:xfrm>
                <a:off x="589415" y="1199072"/>
                <a:ext cx="3171702" cy="52242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5" name="Rectangle: Rounded Corners 14">
                <a:extLst>
                  <a:ext uri="{FF2B5EF4-FFF2-40B4-BE49-F238E27FC236}">
                    <a16:creationId xmlns:a16="http://schemas.microsoft.com/office/drawing/2014/main" id="{35EF0083-770E-B8BC-1E7D-ABE6B2286871}"/>
                  </a:ext>
                </a:extLst>
              </p:cNvPr>
              <p:cNvSpPr/>
              <p:nvPr/>
            </p:nvSpPr>
            <p:spPr>
              <a:xfrm>
                <a:off x="2242981" y="1291736"/>
                <a:ext cx="1423246" cy="323491"/>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201,150</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1" name="Graphic 20" descr="User outline">
                <a:extLst>
                  <a:ext uri="{FF2B5EF4-FFF2-40B4-BE49-F238E27FC236}">
                    <a16:creationId xmlns:a16="http://schemas.microsoft.com/office/drawing/2014/main" id="{1CEE3E0F-69CB-1240-43B5-0D1A3D89D5A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1737" y="1231239"/>
                <a:ext cx="457200" cy="457200"/>
              </a:xfrm>
              <a:prstGeom prst="rect">
                <a:avLst/>
              </a:prstGeom>
            </p:spPr>
          </p:pic>
          <p:sp>
            <p:nvSpPr>
              <p:cNvPr id="28" name="TextBox 27">
                <a:extLst>
                  <a:ext uri="{FF2B5EF4-FFF2-40B4-BE49-F238E27FC236}">
                    <a16:creationId xmlns:a16="http://schemas.microsoft.com/office/drawing/2014/main" id="{1C0D28C2-2F62-A1F2-312E-D772E307CA97}"/>
                  </a:ext>
                </a:extLst>
              </p:cNvPr>
              <p:cNvSpPr txBox="1"/>
              <p:nvPr/>
            </p:nvSpPr>
            <p:spPr>
              <a:xfrm>
                <a:off x="1036942" y="1303271"/>
                <a:ext cx="1225245" cy="307777"/>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QUESTIONNAIRES SENT OUT</a:t>
                </a:r>
              </a:p>
            </p:txBody>
          </p:sp>
        </p:grpSp>
        <p:grpSp>
          <p:nvGrpSpPr>
            <p:cNvPr id="20" name="Group 19">
              <a:extLst>
                <a:ext uri="{FF2B5EF4-FFF2-40B4-BE49-F238E27FC236}">
                  <a16:creationId xmlns:a16="http://schemas.microsoft.com/office/drawing/2014/main" id="{74B9D41E-10F0-FD3F-D8C6-50A594E1CD47}"/>
                </a:ext>
              </a:extLst>
            </p:cNvPr>
            <p:cNvGrpSpPr/>
            <p:nvPr/>
          </p:nvGrpSpPr>
          <p:grpSpPr>
            <a:xfrm>
              <a:off x="571703" y="1871284"/>
              <a:ext cx="3171702" cy="548186"/>
              <a:chOff x="589415" y="1698564"/>
              <a:chExt cx="3171702" cy="439947"/>
            </a:xfrm>
          </p:grpSpPr>
          <p:sp>
            <p:nvSpPr>
              <p:cNvPr id="14" name="Rectangle: Rounded Corners 13">
                <a:extLst>
                  <a:ext uri="{FF2B5EF4-FFF2-40B4-BE49-F238E27FC236}">
                    <a16:creationId xmlns:a16="http://schemas.microsoft.com/office/drawing/2014/main" id="{3EB35D6D-8F2F-3628-B430-6710E274D340}"/>
                  </a:ext>
                </a:extLst>
              </p:cNvPr>
              <p:cNvSpPr/>
              <p:nvPr/>
            </p:nvSpPr>
            <p:spPr>
              <a:xfrm>
                <a:off x="589415" y="1698564"/>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7" name="Rectangle: Rounded Corners 16">
                <a:extLst>
                  <a:ext uri="{FF2B5EF4-FFF2-40B4-BE49-F238E27FC236}">
                    <a16:creationId xmlns:a16="http://schemas.microsoft.com/office/drawing/2014/main" id="{F74296A8-B065-0778-3235-0799E4BB10A4}"/>
                  </a:ext>
                </a:extLst>
              </p:cNvPr>
              <p:cNvSpPr/>
              <p:nvPr/>
            </p:nvSpPr>
            <p:spPr>
              <a:xfrm>
                <a:off x="2242981" y="1765592"/>
                <a:ext cx="1412381" cy="314466"/>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35,403</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3" name="Graphic 22" descr="Checkmark outline">
                <a:extLst>
                  <a:ext uri="{FF2B5EF4-FFF2-40B4-BE49-F238E27FC236}">
                    <a16:creationId xmlns:a16="http://schemas.microsoft.com/office/drawing/2014/main" id="{3A493841-8C26-6C5F-20C3-D0E27AC637E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22265" y="1698564"/>
                <a:ext cx="391499" cy="391499"/>
              </a:xfrm>
              <a:prstGeom prst="rect">
                <a:avLst/>
              </a:prstGeom>
            </p:spPr>
          </p:pic>
          <p:sp>
            <p:nvSpPr>
              <p:cNvPr id="29" name="TextBox 28">
                <a:extLst>
                  <a:ext uri="{FF2B5EF4-FFF2-40B4-BE49-F238E27FC236}">
                    <a16:creationId xmlns:a16="http://schemas.microsoft.com/office/drawing/2014/main" id="{9CF5947B-DC86-A872-A92C-7A13A27D97C2}"/>
                  </a:ext>
                </a:extLst>
              </p:cNvPr>
              <p:cNvSpPr txBox="1"/>
              <p:nvPr/>
            </p:nvSpPr>
            <p:spPr>
              <a:xfrm>
                <a:off x="1036204" y="1749584"/>
                <a:ext cx="1115013" cy="370510"/>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NUMBER OF COMPLETE</a:t>
                </a:r>
                <a:r>
                  <a:rPr lang="en-GB" sz="1000" b="1" dirty="0">
                    <a:solidFill>
                      <a:srgbClr val="002060"/>
                    </a:solidFill>
                    <a:latin typeface="Arial"/>
                  </a:rPr>
                  <a:t>D SURVEYS</a:t>
                </a:r>
                <a:endParaRPr kumimoji="0" lang="en-GB" sz="1000" b="1" i="0" u="none" strike="noStrike" kern="1200" cap="none" spc="0" normalizeH="0" baseline="0" noProof="0" dirty="0">
                  <a:ln>
                    <a:noFill/>
                  </a:ln>
                  <a:solidFill>
                    <a:srgbClr val="002060"/>
                  </a:solidFill>
                  <a:effectLst/>
                  <a:uLnTx/>
                  <a:uFillTx/>
                  <a:latin typeface="Arial"/>
                  <a:ea typeface="+mn-ea"/>
                  <a:cs typeface="+mn-cs"/>
                </a:endParaRPr>
              </a:p>
            </p:txBody>
          </p:sp>
        </p:grpSp>
        <p:grpSp>
          <p:nvGrpSpPr>
            <p:cNvPr id="10" name="Group 9">
              <a:extLst>
                <a:ext uri="{FF2B5EF4-FFF2-40B4-BE49-F238E27FC236}">
                  <a16:creationId xmlns:a16="http://schemas.microsoft.com/office/drawing/2014/main" id="{78D2165E-D81F-D62B-4914-7E90FC233558}"/>
                </a:ext>
              </a:extLst>
            </p:cNvPr>
            <p:cNvGrpSpPr/>
            <p:nvPr/>
          </p:nvGrpSpPr>
          <p:grpSpPr>
            <a:xfrm>
              <a:off x="578552" y="2572183"/>
              <a:ext cx="3171702" cy="544165"/>
              <a:chOff x="589415" y="2220462"/>
              <a:chExt cx="3171702" cy="439947"/>
            </a:xfrm>
          </p:grpSpPr>
          <p:sp>
            <p:nvSpPr>
              <p:cNvPr id="12" name="Rectangle: Rounded Corners 11">
                <a:extLst>
                  <a:ext uri="{FF2B5EF4-FFF2-40B4-BE49-F238E27FC236}">
                    <a16:creationId xmlns:a16="http://schemas.microsoft.com/office/drawing/2014/main" id="{7CBB757D-64B6-4551-735C-315377F58051}"/>
                  </a:ext>
                </a:extLst>
              </p:cNvPr>
              <p:cNvSpPr/>
              <p:nvPr/>
            </p:nvSpPr>
            <p:spPr>
              <a:xfrm>
                <a:off x="589415" y="2220462"/>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062A5C5C-E4CC-67FC-4BAC-FB16E90D0BF5}"/>
                  </a:ext>
                </a:extLst>
              </p:cNvPr>
              <p:cNvSpPr/>
              <p:nvPr/>
            </p:nvSpPr>
            <p:spPr>
              <a:xfrm>
                <a:off x="2253844" y="2282526"/>
                <a:ext cx="1412381" cy="303863"/>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a:ea typeface="+mn-ea"/>
                    <a:cs typeface="+mn-cs"/>
                  </a:rPr>
                  <a:t>18%</a:t>
                </a:r>
              </a:p>
            </p:txBody>
          </p:sp>
          <p:pic>
            <p:nvPicPr>
              <p:cNvPr id="25" name="Graphic 24" descr="Arrow circle with solid fill">
                <a:extLst>
                  <a:ext uri="{FF2B5EF4-FFF2-40B4-BE49-F238E27FC236}">
                    <a16:creationId xmlns:a16="http://schemas.microsoft.com/office/drawing/2014/main" id="{D935E92F-C22D-FD18-39D7-8FAE65DED7C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07654" y="2242384"/>
                <a:ext cx="440151" cy="407092"/>
              </a:xfrm>
              <a:prstGeom prst="rect">
                <a:avLst/>
              </a:prstGeom>
            </p:spPr>
          </p:pic>
          <p:sp>
            <p:nvSpPr>
              <p:cNvPr id="30" name="TextBox 29">
                <a:extLst>
                  <a:ext uri="{FF2B5EF4-FFF2-40B4-BE49-F238E27FC236}">
                    <a16:creationId xmlns:a16="http://schemas.microsoft.com/office/drawing/2014/main" id="{B997DCCC-6D4E-1157-52CE-AE2031DB2512}"/>
                  </a:ext>
                </a:extLst>
              </p:cNvPr>
              <p:cNvSpPr txBox="1"/>
              <p:nvPr/>
            </p:nvSpPr>
            <p:spPr>
              <a:xfrm>
                <a:off x="1053404" y="2357537"/>
                <a:ext cx="1115013" cy="153888"/>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RESPONSE RATE</a:t>
                </a:r>
              </a:p>
            </p:txBody>
          </p:sp>
        </p:grpSp>
        <p:grpSp>
          <p:nvGrpSpPr>
            <p:cNvPr id="47" name="Group 46">
              <a:extLst>
                <a:ext uri="{FF2B5EF4-FFF2-40B4-BE49-F238E27FC236}">
                  <a16:creationId xmlns:a16="http://schemas.microsoft.com/office/drawing/2014/main" id="{21F25520-7FC6-B2BC-04B0-59BE411E3526}"/>
                </a:ext>
              </a:extLst>
            </p:cNvPr>
            <p:cNvGrpSpPr/>
            <p:nvPr/>
          </p:nvGrpSpPr>
          <p:grpSpPr>
            <a:xfrm>
              <a:off x="4586448" y="1483636"/>
              <a:ext cx="3109142" cy="1426461"/>
              <a:chOff x="4584988" y="1582099"/>
              <a:chExt cx="3109142" cy="1426461"/>
            </a:xfrm>
          </p:grpSpPr>
          <p:sp>
            <p:nvSpPr>
              <p:cNvPr id="32" name="D_90e8bd47264a47b5">
                <a:extLst>
                  <a:ext uri="{FF2B5EF4-FFF2-40B4-BE49-F238E27FC236}">
                    <a16:creationId xmlns:a16="http://schemas.microsoft.com/office/drawing/2014/main" id="{8B5FE2FA-0CFF-DE20-57EC-E3F6B3A413FA}"/>
                  </a:ext>
                </a:extLst>
              </p:cNvPr>
              <p:cNvSpPr txBox="1"/>
              <p:nvPr/>
            </p:nvSpPr>
            <p:spPr>
              <a:xfrm>
                <a:off x="4584988" y="1582099"/>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75%</a:t>
                </a:r>
              </a:p>
            </p:txBody>
          </p:sp>
          <p:sp>
            <p:nvSpPr>
              <p:cNvPr id="33" name="TextBox 32">
                <a:extLst>
                  <a:ext uri="{FF2B5EF4-FFF2-40B4-BE49-F238E27FC236}">
                    <a16:creationId xmlns:a16="http://schemas.microsoft.com/office/drawing/2014/main" id="{74606461-2F22-3EDE-E608-FB5FB3368660}"/>
                  </a:ext>
                </a:extLst>
              </p:cNvPr>
              <p:cNvSpPr txBox="1"/>
              <p:nvPr/>
            </p:nvSpPr>
            <p:spPr>
              <a:xfrm>
                <a:off x="4584988" y="2102338"/>
                <a:ext cx="3109142"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overall experience of their GP practice </a:t>
                </a:r>
              </a:p>
            </p:txBody>
          </p:sp>
          <p:sp>
            <p:nvSpPr>
              <p:cNvPr id="34" name="D_d83d1f7fdd2c96eb">
                <a:extLst>
                  <a:ext uri="{FF2B5EF4-FFF2-40B4-BE49-F238E27FC236}">
                    <a16:creationId xmlns:a16="http://schemas.microsoft.com/office/drawing/2014/main" id="{E2F2F71A-A4F4-DAAD-8A4D-690B64B3C5D8}"/>
                  </a:ext>
                </a:extLst>
              </p:cNvPr>
              <p:cNvSpPr txBox="1"/>
              <p:nvPr/>
            </p:nvSpPr>
            <p:spPr>
              <a:xfrm>
                <a:off x="4586373" y="282113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Q32 National result: 75%</a:t>
                </a:r>
              </a:p>
            </p:txBody>
          </p:sp>
        </p:grpSp>
        <p:grpSp>
          <p:nvGrpSpPr>
            <p:cNvPr id="45" name="Group 44">
              <a:extLst>
                <a:ext uri="{FF2B5EF4-FFF2-40B4-BE49-F238E27FC236}">
                  <a16:creationId xmlns:a16="http://schemas.microsoft.com/office/drawing/2014/main" id="{9003F185-B44E-4401-255F-797DE6FEC834}"/>
                </a:ext>
              </a:extLst>
            </p:cNvPr>
            <p:cNvGrpSpPr/>
            <p:nvPr/>
          </p:nvGrpSpPr>
          <p:grpSpPr>
            <a:xfrm>
              <a:off x="589415" y="3967036"/>
              <a:ext cx="3441921" cy="1478748"/>
              <a:chOff x="589415" y="3967036"/>
              <a:chExt cx="3441921" cy="1478748"/>
            </a:xfrm>
          </p:grpSpPr>
          <p:sp>
            <p:nvSpPr>
              <p:cNvPr id="37" name="D_36e5e84ec0121e0a">
                <a:extLst>
                  <a:ext uri="{FF2B5EF4-FFF2-40B4-BE49-F238E27FC236}">
                    <a16:creationId xmlns:a16="http://schemas.microsoft.com/office/drawing/2014/main" id="{67B47F04-B6E4-2249-BDB5-333F5C1A33AB}"/>
                  </a:ext>
                </a:extLst>
              </p:cNvPr>
              <p:cNvSpPr txBox="1"/>
              <p:nvPr/>
            </p:nvSpPr>
            <p:spPr>
              <a:xfrm>
                <a:off x="589416" y="3967036"/>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56%</a:t>
                </a:r>
              </a:p>
            </p:txBody>
          </p:sp>
          <p:sp>
            <p:nvSpPr>
              <p:cNvPr id="38" name="TextBox 37">
                <a:extLst>
                  <a:ext uri="{FF2B5EF4-FFF2-40B4-BE49-F238E27FC236}">
                    <a16:creationId xmlns:a16="http://schemas.microsoft.com/office/drawing/2014/main" id="{38823C8E-E975-E641-B8D5-F17032EAE927}"/>
                  </a:ext>
                </a:extLst>
              </p:cNvPr>
              <p:cNvSpPr txBox="1"/>
              <p:nvPr/>
            </p:nvSpPr>
            <p:spPr>
              <a:xfrm>
                <a:off x="589415" y="4487275"/>
                <a:ext cx="3441921"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overall experience of NHS services when their GP practice was closed</a:t>
                </a:r>
              </a:p>
            </p:txBody>
          </p:sp>
          <p:sp>
            <p:nvSpPr>
              <p:cNvPr id="39" name="D_80c88496337d3509">
                <a:extLst>
                  <a:ext uri="{FF2B5EF4-FFF2-40B4-BE49-F238E27FC236}">
                    <a16:creationId xmlns:a16="http://schemas.microsoft.com/office/drawing/2014/main" id="{F6311C39-710E-B095-808E-8C0E2FA6F756}"/>
                  </a:ext>
                </a:extLst>
              </p:cNvPr>
              <p:cNvSpPr txBox="1"/>
              <p:nvPr/>
            </p:nvSpPr>
            <p:spPr>
              <a:xfrm>
                <a:off x="589415" y="5258360"/>
                <a:ext cx="3441921"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Q36 National result: 57%</a:t>
                </a:r>
              </a:p>
            </p:txBody>
          </p:sp>
        </p:grpSp>
        <p:grpSp>
          <p:nvGrpSpPr>
            <p:cNvPr id="46" name="Group 45">
              <a:extLst>
                <a:ext uri="{FF2B5EF4-FFF2-40B4-BE49-F238E27FC236}">
                  <a16:creationId xmlns:a16="http://schemas.microsoft.com/office/drawing/2014/main" id="{6C460943-13BD-86C3-0DDB-921C05D2DACD}"/>
                </a:ext>
              </a:extLst>
            </p:cNvPr>
            <p:cNvGrpSpPr/>
            <p:nvPr/>
          </p:nvGrpSpPr>
          <p:grpSpPr>
            <a:xfrm>
              <a:off x="8331094" y="3932591"/>
              <a:ext cx="3101346" cy="1504028"/>
              <a:chOff x="8325626" y="3990382"/>
              <a:chExt cx="3101346" cy="1504028"/>
            </a:xfrm>
          </p:grpSpPr>
          <p:sp>
            <p:nvSpPr>
              <p:cNvPr id="41" name="D_e238569d4b833f7c">
                <a:extLst>
                  <a:ext uri="{FF2B5EF4-FFF2-40B4-BE49-F238E27FC236}">
                    <a16:creationId xmlns:a16="http://schemas.microsoft.com/office/drawing/2014/main" id="{1A78640F-795C-53CE-5158-C63F238817A7}"/>
                  </a:ext>
                </a:extLst>
              </p:cNvPr>
              <p:cNvSpPr txBox="1"/>
              <p:nvPr/>
            </p:nvSpPr>
            <p:spPr>
              <a:xfrm>
                <a:off x="8327721" y="3990382"/>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73%</a:t>
                </a:r>
              </a:p>
            </p:txBody>
          </p:sp>
          <p:sp>
            <p:nvSpPr>
              <p:cNvPr id="42" name="TextBox 41">
                <a:extLst>
                  <a:ext uri="{FF2B5EF4-FFF2-40B4-BE49-F238E27FC236}">
                    <a16:creationId xmlns:a16="http://schemas.microsoft.com/office/drawing/2014/main" id="{CAE47675-FE09-9316-F38B-FA75B37E58DD}"/>
                  </a:ext>
                </a:extLst>
              </p:cNvPr>
              <p:cNvSpPr txBox="1"/>
              <p:nvPr/>
            </p:nvSpPr>
            <p:spPr>
              <a:xfrm>
                <a:off x="8327721" y="4510306"/>
                <a:ext cx="3099251"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a:t>
                </a:r>
                <a:r>
                  <a:rPr lang="en-GB" sz="1200" b="1" dirty="0" err="1">
                    <a:solidFill>
                      <a:prstClr val="white"/>
                    </a:solidFill>
                    <a:latin typeface="Arial"/>
                  </a:rPr>
                  <a:t>verall</a:t>
                </a:r>
                <a:r>
                  <a:rPr lang="en-GB" sz="1200" b="1" dirty="0">
                    <a:solidFill>
                      <a:prstClr val="white"/>
                    </a:solidFill>
                    <a:latin typeface="Arial"/>
                  </a:rPr>
                  <a:t> experience of NHS dental services</a:t>
                </a:r>
                <a:endParaRPr kumimoji="0" lang="en-GB" sz="1200" b="1" i="0" u="none" strike="noStrike" kern="1200" cap="none" spc="0" normalizeH="0" baseline="0" noProof="0" dirty="0">
                  <a:ln>
                    <a:noFill/>
                  </a:ln>
                  <a:solidFill>
                    <a:prstClr val="white"/>
                  </a:solidFill>
                  <a:effectLst/>
                  <a:uLnTx/>
                  <a:uFillTx/>
                  <a:latin typeface="Arial"/>
                  <a:ea typeface="+mn-ea"/>
                  <a:cs typeface="+mn-cs"/>
                </a:endParaRPr>
              </a:p>
            </p:txBody>
          </p:sp>
          <p:sp>
            <p:nvSpPr>
              <p:cNvPr id="43" name="D_12187158e39213a7">
                <a:extLst>
                  <a:ext uri="{FF2B5EF4-FFF2-40B4-BE49-F238E27FC236}">
                    <a16:creationId xmlns:a16="http://schemas.microsoft.com/office/drawing/2014/main" id="{8C383C57-80DB-0D78-C52D-56FC46F19C8E}"/>
                  </a:ext>
                </a:extLst>
              </p:cNvPr>
              <p:cNvSpPr txBox="1"/>
              <p:nvPr/>
            </p:nvSpPr>
            <p:spPr>
              <a:xfrm>
                <a:off x="8325626" y="530698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Q52 National result: 71%</a:t>
                </a:r>
              </a:p>
            </p:txBody>
          </p:sp>
        </p:grpSp>
        <p:grpSp>
          <p:nvGrpSpPr>
            <p:cNvPr id="48" name="Group 47">
              <a:extLst>
                <a:ext uri="{FF2B5EF4-FFF2-40B4-BE49-F238E27FC236}">
                  <a16:creationId xmlns:a16="http://schemas.microsoft.com/office/drawing/2014/main" id="{52D66E4D-9C18-5236-1063-FEED2B5120A9}"/>
                </a:ext>
              </a:extLst>
            </p:cNvPr>
            <p:cNvGrpSpPr/>
            <p:nvPr/>
          </p:nvGrpSpPr>
          <p:grpSpPr>
            <a:xfrm>
              <a:off x="4549763" y="3947921"/>
              <a:ext cx="3139416" cy="1502100"/>
              <a:chOff x="4586373" y="1543479"/>
              <a:chExt cx="3139416" cy="1502100"/>
            </a:xfrm>
            <a:solidFill>
              <a:srgbClr val="C7DCEF"/>
            </a:solidFill>
          </p:grpSpPr>
          <p:sp>
            <p:nvSpPr>
              <p:cNvPr id="49" name="D_310d65b45e7c1622">
                <a:extLst>
                  <a:ext uri="{FF2B5EF4-FFF2-40B4-BE49-F238E27FC236}">
                    <a16:creationId xmlns:a16="http://schemas.microsoft.com/office/drawing/2014/main" id="{B5BE2EEA-D312-3784-4A0D-CE1E17F7DCB7}"/>
                  </a:ext>
                </a:extLst>
              </p:cNvPr>
              <p:cNvSpPr txBox="1"/>
              <p:nvPr/>
            </p:nvSpPr>
            <p:spPr>
              <a:xfrm>
                <a:off x="4595099" y="1543479"/>
                <a:ext cx="1298024" cy="499176"/>
              </a:xfrm>
              <a:prstGeom prst="rect">
                <a:avLst/>
              </a:prstGeom>
              <a:grp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89%</a:t>
                </a:r>
              </a:p>
            </p:txBody>
          </p:sp>
          <p:sp>
            <p:nvSpPr>
              <p:cNvPr id="50" name="TextBox 49">
                <a:extLst>
                  <a:ext uri="{FF2B5EF4-FFF2-40B4-BE49-F238E27FC236}">
                    <a16:creationId xmlns:a16="http://schemas.microsoft.com/office/drawing/2014/main" id="{163BE1C2-85F8-D8EE-E2A6-92109B3386B8}"/>
                  </a:ext>
                </a:extLst>
              </p:cNvPr>
              <p:cNvSpPr txBox="1"/>
              <p:nvPr/>
            </p:nvSpPr>
            <p:spPr>
              <a:xfrm>
                <a:off x="4595099" y="2063718"/>
                <a:ext cx="3099251" cy="390556"/>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had a good overall experience of pharmacy services</a:t>
                </a:r>
              </a:p>
            </p:txBody>
          </p:sp>
          <p:sp>
            <p:nvSpPr>
              <p:cNvPr id="51" name="D_d1a0ebb39029b851">
                <a:extLst>
                  <a:ext uri="{FF2B5EF4-FFF2-40B4-BE49-F238E27FC236}">
                    <a16:creationId xmlns:a16="http://schemas.microsoft.com/office/drawing/2014/main" id="{84632706-BE43-F5BD-FA4F-AB804049C357}"/>
                  </a:ext>
                </a:extLst>
              </p:cNvPr>
              <p:cNvSpPr txBox="1"/>
              <p:nvPr/>
            </p:nvSpPr>
            <p:spPr>
              <a:xfrm>
                <a:off x="4586373" y="2858155"/>
                <a:ext cx="3139416" cy="187424"/>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Q48 National result: 88%</a:t>
                </a:r>
              </a:p>
            </p:txBody>
          </p:sp>
        </p:grpSp>
        <p:grpSp>
          <p:nvGrpSpPr>
            <p:cNvPr id="53" name="Group 52">
              <a:extLst>
                <a:ext uri="{FF2B5EF4-FFF2-40B4-BE49-F238E27FC236}">
                  <a16:creationId xmlns:a16="http://schemas.microsoft.com/office/drawing/2014/main" id="{F14B1F8A-172A-3243-E4C4-BFBF2D040967}"/>
                </a:ext>
              </a:extLst>
            </p:cNvPr>
            <p:cNvGrpSpPr/>
            <p:nvPr/>
          </p:nvGrpSpPr>
          <p:grpSpPr>
            <a:xfrm>
              <a:off x="8315797" y="1485505"/>
              <a:ext cx="3110569" cy="1443648"/>
              <a:chOff x="4390068" y="1573415"/>
              <a:chExt cx="3110569" cy="1443648"/>
            </a:xfrm>
          </p:grpSpPr>
          <p:sp>
            <p:nvSpPr>
              <p:cNvPr id="54" name="D_5b2ace402ba690d1">
                <a:extLst>
                  <a:ext uri="{FF2B5EF4-FFF2-40B4-BE49-F238E27FC236}">
                    <a16:creationId xmlns:a16="http://schemas.microsoft.com/office/drawing/2014/main" id="{EBF392F9-29BF-D6C8-620B-2B124C8FD601}"/>
                  </a:ext>
                </a:extLst>
              </p:cNvPr>
              <p:cNvSpPr txBox="1"/>
              <p:nvPr/>
            </p:nvSpPr>
            <p:spPr>
              <a:xfrm>
                <a:off x="4399291" y="1573415"/>
                <a:ext cx="1298024" cy="499176"/>
              </a:xfrm>
              <a:prstGeom prst="rect">
                <a:avLst/>
              </a:prstGeom>
              <a:solidFill>
                <a:srgbClr val="C7DCEF"/>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71%</a:t>
                </a:r>
              </a:p>
            </p:txBody>
          </p:sp>
          <p:sp>
            <p:nvSpPr>
              <p:cNvPr id="55" name="TextBox 54">
                <a:extLst>
                  <a:ext uri="{FF2B5EF4-FFF2-40B4-BE49-F238E27FC236}">
                    <a16:creationId xmlns:a16="http://schemas.microsoft.com/office/drawing/2014/main" id="{2BFBF8B8-8C4D-051A-48FE-BFEB3D63E386}"/>
                  </a:ext>
                </a:extLst>
              </p:cNvPr>
              <p:cNvSpPr txBox="1"/>
              <p:nvPr/>
            </p:nvSpPr>
            <p:spPr>
              <a:xfrm>
                <a:off x="4399291" y="2093654"/>
                <a:ext cx="3101346"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had a good overall experience of contacting their GP practice </a:t>
                </a:r>
              </a:p>
            </p:txBody>
          </p:sp>
          <p:sp>
            <p:nvSpPr>
              <p:cNvPr id="56" name="D_e48570c5c689f891">
                <a:extLst>
                  <a:ext uri="{FF2B5EF4-FFF2-40B4-BE49-F238E27FC236}">
                    <a16:creationId xmlns:a16="http://schemas.microsoft.com/office/drawing/2014/main" id="{588A0D29-4F98-B827-72D8-057D1EA20F2F}"/>
                  </a:ext>
                </a:extLst>
              </p:cNvPr>
              <p:cNvSpPr txBox="1"/>
              <p:nvPr/>
            </p:nvSpPr>
            <p:spPr>
              <a:xfrm>
                <a:off x="4390068" y="2829639"/>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Q16 National result: 70%</a:t>
                </a:r>
              </a:p>
            </p:txBody>
          </p:sp>
        </p:grpSp>
      </p:grpSp>
      <p:grpSp>
        <p:nvGrpSpPr>
          <p:cNvPr id="65" name="Group 64">
            <a:extLst>
              <a:ext uri="{FF2B5EF4-FFF2-40B4-BE49-F238E27FC236}">
                <a16:creationId xmlns:a16="http://schemas.microsoft.com/office/drawing/2014/main" id="{D8F3BD30-9DAF-9F75-3DDB-438F44A8CD68}"/>
              </a:ext>
            </a:extLst>
          </p:cNvPr>
          <p:cNvGrpSpPr/>
          <p:nvPr/>
        </p:nvGrpSpPr>
        <p:grpSpPr>
          <a:xfrm>
            <a:off x="3263760" y="3689610"/>
            <a:ext cx="712927" cy="644749"/>
            <a:chOff x="7004114" y="1113290"/>
            <a:chExt cx="712927" cy="644749"/>
          </a:xfrm>
        </p:grpSpPr>
        <p:sp>
          <p:nvSpPr>
            <p:cNvPr id="66" name="Oval 65">
              <a:extLst>
                <a:ext uri="{FF2B5EF4-FFF2-40B4-BE49-F238E27FC236}">
                  <a16:creationId xmlns:a16="http://schemas.microsoft.com/office/drawing/2014/main" id="{33470BAD-6EF5-0396-ECAF-2018331B2D33}"/>
                </a:ext>
              </a:extLst>
            </p:cNvPr>
            <p:cNvSpPr/>
            <p:nvPr/>
          </p:nvSpPr>
          <p:spPr>
            <a:xfrm>
              <a:off x="7004114" y="1113290"/>
              <a:ext cx="712927" cy="644749"/>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8" name="Line 50">
              <a:extLst>
                <a:ext uri="{FF2B5EF4-FFF2-40B4-BE49-F238E27FC236}">
                  <a16:creationId xmlns:a16="http://schemas.microsoft.com/office/drawing/2014/main" id="{8350406F-AAE3-9F21-BEA6-0028E3689390}"/>
                </a:ext>
              </a:extLst>
            </p:cNvPr>
            <p:cNvSpPr>
              <a:spLocks noChangeShapeType="1"/>
            </p:cNvSpPr>
            <p:nvPr/>
          </p:nvSpPr>
          <p:spPr bwMode="auto">
            <a:xfrm>
              <a:off x="7498328"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79" name="Oval 78">
            <a:extLst>
              <a:ext uri="{FF2B5EF4-FFF2-40B4-BE49-F238E27FC236}">
                <a16:creationId xmlns:a16="http://schemas.microsoft.com/office/drawing/2014/main" id="{14C4920B-C7E5-B89E-2A4B-63178B1393A7}"/>
              </a:ext>
            </a:extLst>
          </p:cNvPr>
          <p:cNvSpPr/>
          <p:nvPr/>
        </p:nvSpPr>
        <p:spPr>
          <a:xfrm>
            <a:off x="10910573" y="3674413"/>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91" name="Group 90">
            <a:extLst>
              <a:ext uri="{FF2B5EF4-FFF2-40B4-BE49-F238E27FC236}">
                <a16:creationId xmlns:a16="http://schemas.microsoft.com/office/drawing/2014/main" id="{6C052838-D67A-1FB7-6300-44C88E184938}"/>
              </a:ext>
            </a:extLst>
          </p:cNvPr>
          <p:cNvGrpSpPr/>
          <p:nvPr/>
        </p:nvGrpSpPr>
        <p:grpSpPr>
          <a:xfrm>
            <a:off x="6969918" y="3674412"/>
            <a:ext cx="708060" cy="659947"/>
            <a:chOff x="7004115" y="1113290"/>
            <a:chExt cx="708060" cy="659947"/>
          </a:xfrm>
        </p:grpSpPr>
        <p:sp>
          <p:nvSpPr>
            <p:cNvPr id="92" name="Oval 91">
              <a:extLst>
                <a:ext uri="{FF2B5EF4-FFF2-40B4-BE49-F238E27FC236}">
                  <a16:creationId xmlns:a16="http://schemas.microsoft.com/office/drawing/2014/main" id="{076CE8CA-9BC3-7347-6AA1-FAD3BFE7F4BC}"/>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4" name="Line 50">
              <a:extLst>
                <a:ext uri="{FF2B5EF4-FFF2-40B4-BE49-F238E27FC236}">
                  <a16:creationId xmlns:a16="http://schemas.microsoft.com/office/drawing/2014/main" id="{C8BA56F3-64D1-3BD5-92EA-753CACFCB5A9}"/>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105" name="Oval 104">
            <a:extLst>
              <a:ext uri="{FF2B5EF4-FFF2-40B4-BE49-F238E27FC236}">
                <a16:creationId xmlns:a16="http://schemas.microsoft.com/office/drawing/2014/main" id="{92979F9F-3217-0900-4CBE-BEF69AAB785C}"/>
              </a:ext>
            </a:extLst>
          </p:cNvPr>
          <p:cNvSpPr/>
          <p:nvPr/>
        </p:nvSpPr>
        <p:spPr>
          <a:xfrm>
            <a:off x="10910573" y="1166368"/>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77" name="Picture 76">
            <a:extLst>
              <a:ext uri="{FF2B5EF4-FFF2-40B4-BE49-F238E27FC236}">
                <a16:creationId xmlns:a16="http://schemas.microsoft.com/office/drawing/2014/main" id="{839DED7A-906A-6556-F06D-9F06C77A133C}"/>
              </a:ext>
            </a:extLst>
          </p:cNvPr>
          <p:cNvPicPr>
            <a:picLocks noChangeAspect="1"/>
          </p:cNvPicPr>
          <p:nvPr/>
        </p:nvPicPr>
        <p:blipFill>
          <a:blip r:embed="rId9"/>
          <a:stretch>
            <a:fillRect/>
          </a:stretch>
        </p:blipFill>
        <p:spPr>
          <a:xfrm>
            <a:off x="7098726" y="3789769"/>
            <a:ext cx="416497" cy="416497"/>
          </a:xfrm>
          <a:prstGeom prst="rect">
            <a:avLst/>
          </a:prstGeom>
          <a:ln>
            <a:noFill/>
          </a:ln>
        </p:spPr>
      </p:pic>
      <p:pic>
        <p:nvPicPr>
          <p:cNvPr id="84" name="Picture 83">
            <a:extLst>
              <a:ext uri="{FF2B5EF4-FFF2-40B4-BE49-F238E27FC236}">
                <a16:creationId xmlns:a16="http://schemas.microsoft.com/office/drawing/2014/main" id="{3B41A6C3-1EE7-C3AC-E940-1F62F3EF18E4}"/>
              </a:ext>
            </a:extLst>
          </p:cNvPr>
          <p:cNvPicPr>
            <a:picLocks noChangeAspect="1"/>
          </p:cNvPicPr>
          <p:nvPr/>
        </p:nvPicPr>
        <p:blipFill>
          <a:blip r:embed="rId10"/>
          <a:stretch>
            <a:fillRect/>
          </a:stretch>
        </p:blipFill>
        <p:spPr>
          <a:xfrm>
            <a:off x="3355104" y="3733965"/>
            <a:ext cx="526784" cy="526784"/>
          </a:xfrm>
          <a:prstGeom prst="rect">
            <a:avLst/>
          </a:prstGeom>
          <a:ln>
            <a:noFill/>
          </a:ln>
        </p:spPr>
      </p:pic>
      <p:pic>
        <p:nvPicPr>
          <p:cNvPr id="86" name="Picture 85">
            <a:extLst>
              <a:ext uri="{FF2B5EF4-FFF2-40B4-BE49-F238E27FC236}">
                <a16:creationId xmlns:a16="http://schemas.microsoft.com/office/drawing/2014/main" id="{71BE8876-9CB5-C22A-13EE-4FDBC5F0383A}"/>
              </a:ext>
            </a:extLst>
          </p:cNvPr>
          <p:cNvPicPr>
            <a:picLocks noChangeAspect="1"/>
          </p:cNvPicPr>
          <p:nvPr/>
        </p:nvPicPr>
        <p:blipFill>
          <a:blip r:embed="rId11"/>
          <a:stretch>
            <a:fillRect/>
          </a:stretch>
        </p:blipFill>
        <p:spPr>
          <a:xfrm>
            <a:off x="11029541" y="3741482"/>
            <a:ext cx="480655" cy="480655"/>
          </a:xfrm>
          <a:prstGeom prst="rect">
            <a:avLst/>
          </a:prstGeom>
        </p:spPr>
      </p:pic>
      <p:pic>
        <p:nvPicPr>
          <p:cNvPr id="88" name="Picture 87">
            <a:extLst>
              <a:ext uri="{FF2B5EF4-FFF2-40B4-BE49-F238E27FC236}">
                <a16:creationId xmlns:a16="http://schemas.microsoft.com/office/drawing/2014/main" id="{D5D807FF-B885-7516-00FE-E033720484FE}"/>
              </a:ext>
            </a:extLst>
          </p:cNvPr>
          <p:cNvPicPr>
            <a:picLocks noChangeAspect="1"/>
          </p:cNvPicPr>
          <p:nvPr/>
        </p:nvPicPr>
        <p:blipFill>
          <a:blip r:embed="rId12"/>
          <a:stretch>
            <a:fillRect/>
          </a:stretch>
        </p:blipFill>
        <p:spPr>
          <a:xfrm>
            <a:off x="10981572" y="1359026"/>
            <a:ext cx="294561" cy="294561"/>
          </a:xfrm>
          <a:prstGeom prst="rect">
            <a:avLst/>
          </a:prstGeom>
        </p:spPr>
      </p:pic>
      <p:pic>
        <p:nvPicPr>
          <p:cNvPr id="90" name="Picture 89">
            <a:extLst>
              <a:ext uri="{FF2B5EF4-FFF2-40B4-BE49-F238E27FC236}">
                <a16:creationId xmlns:a16="http://schemas.microsoft.com/office/drawing/2014/main" id="{7484D562-3DC5-8F58-A095-AB8F7B712109}"/>
              </a:ext>
            </a:extLst>
          </p:cNvPr>
          <p:cNvPicPr>
            <a:picLocks noChangeAspect="1"/>
          </p:cNvPicPr>
          <p:nvPr/>
        </p:nvPicPr>
        <p:blipFill>
          <a:blip r:embed="rId13"/>
          <a:stretch>
            <a:fillRect/>
          </a:stretch>
        </p:blipFill>
        <p:spPr>
          <a:xfrm>
            <a:off x="11241653" y="1356967"/>
            <a:ext cx="260680" cy="260680"/>
          </a:xfrm>
          <a:prstGeom prst="rect">
            <a:avLst/>
          </a:prstGeom>
        </p:spPr>
      </p:pic>
      <p:grpSp>
        <p:nvGrpSpPr>
          <p:cNvPr id="64" name="Group 63">
            <a:extLst>
              <a:ext uri="{FF2B5EF4-FFF2-40B4-BE49-F238E27FC236}">
                <a16:creationId xmlns:a16="http://schemas.microsoft.com/office/drawing/2014/main" id="{EA92B9D6-302B-3857-36EF-AC2626CEC55A}"/>
              </a:ext>
            </a:extLst>
          </p:cNvPr>
          <p:cNvGrpSpPr/>
          <p:nvPr/>
        </p:nvGrpSpPr>
        <p:grpSpPr>
          <a:xfrm>
            <a:off x="7001975" y="1166369"/>
            <a:ext cx="708060" cy="659947"/>
            <a:chOff x="7004115" y="1113290"/>
            <a:chExt cx="708060" cy="659947"/>
          </a:xfrm>
        </p:grpSpPr>
        <p:sp>
          <p:nvSpPr>
            <p:cNvPr id="63" name="Oval 62">
              <a:extLst>
                <a:ext uri="{FF2B5EF4-FFF2-40B4-BE49-F238E27FC236}">
                  <a16:creationId xmlns:a16="http://schemas.microsoft.com/office/drawing/2014/main" id="{C3B2968A-275A-FDDE-E85C-6FB03FC2FB59}"/>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4" name="Line 50">
              <a:extLst>
                <a:ext uri="{FF2B5EF4-FFF2-40B4-BE49-F238E27FC236}">
                  <a16:creationId xmlns:a16="http://schemas.microsoft.com/office/drawing/2014/main" id="{711F381E-D190-1F64-36D7-3872B3351885}"/>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pic>
        <p:nvPicPr>
          <p:cNvPr id="95" name="Picture 94">
            <a:extLst>
              <a:ext uri="{FF2B5EF4-FFF2-40B4-BE49-F238E27FC236}">
                <a16:creationId xmlns:a16="http://schemas.microsoft.com/office/drawing/2014/main" id="{7DAF79EC-12FE-5352-21D1-16602D2276AD}"/>
              </a:ext>
            </a:extLst>
          </p:cNvPr>
          <p:cNvPicPr>
            <a:picLocks noChangeAspect="1"/>
          </p:cNvPicPr>
          <p:nvPr/>
        </p:nvPicPr>
        <p:blipFill>
          <a:blip r:embed="rId14"/>
          <a:stretch>
            <a:fillRect/>
          </a:stretch>
        </p:blipFill>
        <p:spPr>
          <a:xfrm>
            <a:off x="7098726" y="1236772"/>
            <a:ext cx="495590" cy="495590"/>
          </a:xfrm>
          <a:prstGeom prst="rect">
            <a:avLst/>
          </a:prstGeom>
        </p:spPr>
      </p:pic>
      <p:sp>
        <p:nvSpPr>
          <p:cNvPr id="35" name="D_93f94dad8fe95931">
            <a:extLst>
              <a:ext uri="{FF2B5EF4-FFF2-40B4-BE49-F238E27FC236}">
                <a16:creationId xmlns:a16="http://schemas.microsoft.com/office/drawing/2014/main" id="{9A7AE6D1-41CD-DE6F-A269-915ACFDFFE9F}"/>
              </a:ext>
            </a:extLst>
          </p:cNvPr>
          <p:cNvSpPr txBox="1"/>
          <p:nvPr/>
        </p:nvSpPr>
        <p:spPr>
          <a:xfrm>
            <a:off x="8315576" y="5534024"/>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17,107; National 368,026</a:t>
            </a:r>
            <a:endParaRPr lang="en-GB" sz="800" dirty="0">
              <a:solidFill>
                <a:schemeClr val="bg1"/>
              </a:solidFill>
              <a:latin typeface="Arial" panose="020B0604020202020204" pitchFamily="34" charset="0"/>
            </a:endParaRPr>
          </a:p>
        </p:txBody>
      </p:sp>
      <p:sp>
        <p:nvSpPr>
          <p:cNvPr id="67" name="D_e05302a26626ec11">
            <a:extLst>
              <a:ext uri="{FF2B5EF4-FFF2-40B4-BE49-F238E27FC236}">
                <a16:creationId xmlns:a16="http://schemas.microsoft.com/office/drawing/2014/main" id="{EB2FA2A4-8CC4-4A89-CE57-8425890306C2}"/>
              </a:ext>
            </a:extLst>
          </p:cNvPr>
          <p:cNvSpPr txBox="1"/>
          <p:nvPr/>
        </p:nvSpPr>
        <p:spPr>
          <a:xfrm>
            <a:off x="4532151" y="5534024"/>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30,967; National 631,337</a:t>
            </a:r>
            <a:endParaRPr lang="en-GB" sz="800" dirty="0">
              <a:solidFill>
                <a:srgbClr val="002060"/>
              </a:solidFill>
              <a:latin typeface="Arial" panose="020B0604020202020204" pitchFamily="34" charset="0"/>
            </a:endParaRPr>
          </a:p>
        </p:txBody>
      </p:sp>
      <p:sp>
        <p:nvSpPr>
          <p:cNvPr id="31" name="D_23d41dd03d0d93b8">
            <a:extLst>
              <a:ext uri="{FF2B5EF4-FFF2-40B4-BE49-F238E27FC236}">
                <a16:creationId xmlns:a16="http://schemas.microsoft.com/office/drawing/2014/main" id="{C532D826-B801-9DC4-AEF8-178C9AB5B4D5}"/>
              </a:ext>
            </a:extLst>
          </p:cNvPr>
          <p:cNvSpPr txBox="1"/>
          <p:nvPr/>
        </p:nvSpPr>
        <p:spPr>
          <a:xfrm>
            <a:off x="579928" y="5534024"/>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10,973; National 193,580</a:t>
            </a:r>
            <a:endParaRPr lang="en-GB" sz="800" dirty="0">
              <a:solidFill>
                <a:schemeClr val="bg1"/>
              </a:solidFill>
              <a:latin typeface="Arial" panose="020B0604020202020204" pitchFamily="34" charset="0"/>
            </a:endParaRPr>
          </a:p>
        </p:txBody>
      </p:sp>
      <p:sp>
        <p:nvSpPr>
          <p:cNvPr id="27" name="D_9f2f299fe93e2a4d">
            <a:extLst>
              <a:ext uri="{FF2B5EF4-FFF2-40B4-BE49-F238E27FC236}">
                <a16:creationId xmlns:a16="http://schemas.microsoft.com/office/drawing/2014/main" id="{19D82E57-A6CE-2BAF-C25B-E9C62902BB67}"/>
              </a:ext>
            </a:extLst>
          </p:cNvPr>
          <p:cNvSpPr txBox="1"/>
          <p:nvPr/>
        </p:nvSpPr>
        <p:spPr>
          <a:xfrm>
            <a:off x="8315577" y="3041269"/>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34,279; National 686,100</a:t>
            </a:r>
            <a:endParaRPr lang="en-GB" sz="800" dirty="0">
              <a:solidFill>
                <a:srgbClr val="002060"/>
              </a:solidFill>
              <a:latin typeface="Arial" panose="020B0604020202020204" pitchFamily="34" charset="0"/>
            </a:endParaRPr>
          </a:p>
        </p:txBody>
      </p:sp>
      <p:sp>
        <p:nvSpPr>
          <p:cNvPr id="19" name="D_b6d5ec069855eea0">
            <a:extLst>
              <a:ext uri="{FF2B5EF4-FFF2-40B4-BE49-F238E27FC236}">
                <a16:creationId xmlns:a16="http://schemas.microsoft.com/office/drawing/2014/main" id="{D03236DF-1B8E-A662-BFCF-EE9A8A9A70B2}"/>
              </a:ext>
            </a:extLst>
          </p:cNvPr>
          <p:cNvSpPr txBox="1"/>
          <p:nvPr/>
        </p:nvSpPr>
        <p:spPr>
          <a:xfrm>
            <a:off x="4572691" y="3028949"/>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35,228; National 699,562</a:t>
            </a:r>
            <a:endParaRPr lang="en-GB" sz="800" dirty="0">
              <a:solidFill>
                <a:schemeClr val="bg1"/>
              </a:solidFill>
              <a:latin typeface="Arial" panose="020B0604020202020204" pitchFamily="34" charset="0"/>
            </a:endParaRPr>
          </a:p>
        </p:txBody>
      </p:sp>
    </p:spTree>
    <p:extLst>
      <p:ext uri="{BB962C8B-B14F-4D97-AF65-F5344CB8AC3E}">
        <p14:creationId xmlns:p14="http://schemas.microsoft.com/office/powerpoint/2010/main" val="680994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E922BF-4245-FB3F-8210-7E8ADD40B69A}"/>
            </a:ext>
          </a:extLst>
        </p:cNvPr>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D362D215-7FAA-940B-EC54-D40019F3E801}"/>
              </a:ext>
            </a:extLst>
          </p:cNvPr>
          <p:cNvSpPr>
            <a:spLocks noGrp="1"/>
          </p:cNvSpPr>
          <p:nvPr>
            <p:ph type="sldNum" sz="quarter"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9" name="TextBox 8">
            <a:extLst>
              <a:ext uri="{FF2B5EF4-FFF2-40B4-BE49-F238E27FC236}">
                <a16:creationId xmlns:a16="http://schemas.microsoft.com/office/drawing/2014/main" id="{4C105F9E-462A-AD90-89D9-F45BD398FFCC}"/>
              </a:ext>
            </a:extLst>
          </p:cNvPr>
          <p:cNvSpPr txBox="1"/>
          <p:nvPr/>
        </p:nvSpPr>
        <p:spPr>
          <a:xfrm>
            <a:off x="350633" y="494337"/>
            <a:ext cx="11577842"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NORTH WEST LONDON INTEGRATED CARE SYSTEM</a:t>
            </a:r>
          </a:p>
        </p:txBody>
      </p:sp>
      <p:sp>
        <p:nvSpPr>
          <p:cNvPr id="11" name="Title 4">
            <a:extLst>
              <a:ext uri="{FF2B5EF4-FFF2-40B4-BE49-F238E27FC236}">
                <a16:creationId xmlns:a16="http://schemas.microsoft.com/office/drawing/2014/main" id="{D2652118-1722-2679-DF90-EB4D222CF9DD}"/>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marL="0" marR="0" lvl="0" indent="0" algn="l" defTabSz="914400" rtl="0" eaLnBrk="1" fontAlgn="auto" latinLnBrk="0" hangingPunct="1">
              <a:lnSpc>
                <a:spcPct val="118000"/>
              </a:lnSpc>
              <a:spcBef>
                <a:spcPts val="600"/>
              </a:spcBef>
              <a:spcAft>
                <a:spcPts val="0"/>
              </a:spcAft>
              <a:buClrTx/>
              <a:buSzTx/>
              <a:buFontTx/>
              <a:buNone/>
              <a:tabLst/>
              <a:defRPr/>
            </a:pPr>
            <a:r>
              <a:rPr kumimoji="0" lang="en-GB" sz="2500" b="1" i="0" u="none" strike="noStrike" kern="1200" cap="none" spc="0" normalizeH="0" baseline="0" noProof="0" dirty="0">
                <a:ln>
                  <a:noFill/>
                </a:ln>
                <a:solidFill>
                  <a:prstClr val="black"/>
                </a:solidFill>
                <a:effectLst/>
                <a:uLnTx/>
                <a:uFillTx/>
                <a:latin typeface="Arial"/>
                <a:ea typeface="+mj-ea"/>
                <a:cs typeface="+mj-cs"/>
              </a:rPr>
              <a:t>Summary</a:t>
            </a:r>
          </a:p>
        </p:txBody>
      </p:sp>
      <p:grpSp>
        <p:nvGrpSpPr>
          <p:cNvPr id="13" name="Group 12">
            <a:extLst>
              <a:ext uri="{FF2B5EF4-FFF2-40B4-BE49-F238E27FC236}">
                <a16:creationId xmlns:a16="http://schemas.microsoft.com/office/drawing/2014/main" id="{7A094F2B-285C-C374-1419-2BE0751F6D4B}"/>
              </a:ext>
            </a:extLst>
          </p:cNvPr>
          <p:cNvGrpSpPr/>
          <p:nvPr/>
        </p:nvGrpSpPr>
        <p:grpSpPr>
          <a:xfrm>
            <a:off x="432387" y="1019686"/>
            <a:ext cx="11327226" cy="4794518"/>
            <a:chOff x="449999" y="1019686"/>
            <a:chExt cx="11327226" cy="4794518"/>
          </a:xfrm>
        </p:grpSpPr>
        <p:sp>
          <p:nvSpPr>
            <p:cNvPr id="2" name="Rectangle 1">
              <a:extLst>
                <a:ext uri="{FF2B5EF4-FFF2-40B4-BE49-F238E27FC236}">
                  <a16:creationId xmlns:a16="http://schemas.microsoft.com/office/drawing/2014/main" id="{2978CF60-6A60-4959-B0C3-8FD11B88BBAC}"/>
                </a:ext>
              </a:extLst>
            </p:cNvPr>
            <p:cNvSpPr/>
            <p:nvPr/>
          </p:nvSpPr>
          <p:spPr>
            <a:xfrm>
              <a:off x="449999" y="1043796"/>
              <a:ext cx="3658845"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3" name="Rectangle 2">
              <a:extLst>
                <a:ext uri="{FF2B5EF4-FFF2-40B4-BE49-F238E27FC236}">
                  <a16:creationId xmlns:a16="http://schemas.microsoft.com/office/drawing/2014/main" id="{C08E63E5-CB45-8E53-6208-9F06E6C3B3CC}"/>
                </a:ext>
              </a:extLst>
            </p:cNvPr>
            <p:cNvSpPr/>
            <p:nvPr/>
          </p:nvSpPr>
          <p:spPr>
            <a:xfrm>
              <a:off x="4427924" y="1043796"/>
              <a:ext cx="3423260"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4" name="Rectangle 3">
              <a:extLst>
                <a:ext uri="{FF2B5EF4-FFF2-40B4-BE49-F238E27FC236}">
                  <a16:creationId xmlns:a16="http://schemas.microsoft.com/office/drawing/2014/main" id="{87E6FF62-3A6B-B2D4-A09B-54DC0AAADC84}"/>
                </a:ext>
              </a:extLst>
            </p:cNvPr>
            <p:cNvSpPr/>
            <p:nvPr/>
          </p:nvSpPr>
          <p:spPr>
            <a:xfrm>
              <a:off x="4427924" y="3579962"/>
              <a:ext cx="3423260"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5" name="Rectangle 4">
              <a:extLst>
                <a:ext uri="{FF2B5EF4-FFF2-40B4-BE49-F238E27FC236}">
                  <a16:creationId xmlns:a16="http://schemas.microsoft.com/office/drawing/2014/main" id="{BE77FE6A-0ED5-4D27-3847-8212ADEC9524}"/>
                </a:ext>
              </a:extLst>
            </p:cNvPr>
            <p:cNvSpPr/>
            <p:nvPr/>
          </p:nvSpPr>
          <p:spPr>
            <a:xfrm>
              <a:off x="449999" y="3579962"/>
              <a:ext cx="3658845"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6" name="Rectangle 5">
              <a:extLst>
                <a:ext uri="{FF2B5EF4-FFF2-40B4-BE49-F238E27FC236}">
                  <a16:creationId xmlns:a16="http://schemas.microsoft.com/office/drawing/2014/main" id="{ED289C5A-81C1-FE78-E5EB-04C781E050CF}"/>
                </a:ext>
              </a:extLst>
            </p:cNvPr>
            <p:cNvSpPr/>
            <p:nvPr/>
          </p:nvSpPr>
          <p:spPr>
            <a:xfrm>
              <a:off x="8170264" y="3573509"/>
              <a:ext cx="3606961"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693728F4-DF13-A3AB-18BC-71FC3CB801FB}"/>
                </a:ext>
              </a:extLst>
            </p:cNvPr>
            <p:cNvSpPr/>
            <p:nvPr/>
          </p:nvSpPr>
          <p:spPr>
            <a:xfrm>
              <a:off x="8170264" y="1019686"/>
              <a:ext cx="3606961"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srgbClr val="002060"/>
                </a:solidFill>
                <a:effectLst/>
                <a:uLnTx/>
                <a:uFillTx/>
                <a:latin typeface="Arial"/>
                <a:ea typeface="+mn-ea"/>
                <a:cs typeface="+mn-cs"/>
              </a:endParaRPr>
            </a:p>
          </p:txBody>
        </p:sp>
        <p:grpSp>
          <p:nvGrpSpPr>
            <p:cNvPr id="22" name="Group 21">
              <a:extLst>
                <a:ext uri="{FF2B5EF4-FFF2-40B4-BE49-F238E27FC236}">
                  <a16:creationId xmlns:a16="http://schemas.microsoft.com/office/drawing/2014/main" id="{4835AC35-2D98-90B2-71EE-C9E61BC8EA6B}"/>
                </a:ext>
              </a:extLst>
            </p:cNvPr>
            <p:cNvGrpSpPr/>
            <p:nvPr/>
          </p:nvGrpSpPr>
          <p:grpSpPr>
            <a:xfrm>
              <a:off x="571737" y="1199072"/>
              <a:ext cx="3189380" cy="522423"/>
              <a:chOff x="571737" y="1199072"/>
              <a:chExt cx="3189380" cy="522423"/>
            </a:xfrm>
          </p:grpSpPr>
          <p:sp>
            <p:nvSpPr>
              <p:cNvPr id="8" name="Rectangle: Rounded Corners 7">
                <a:extLst>
                  <a:ext uri="{FF2B5EF4-FFF2-40B4-BE49-F238E27FC236}">
                    <a16:creationId xmlns:a16="http://schemas.microsoft.com/office/drawing/2014/main" id="{99D2F4C6-80DF-AB83-6705-76C929F91E36}"/>
                  </a:ext>
                </a:extLst>
              </p:cNvPr>
              <p:cNvSpPr/>
              <p:nvPr/>
            </p:nvSpPr>
            <p:spPr>
              <a:xfrm>
                <a:off x="589415" y="1199072"/>
                <a:ext cx="3171702" cy="52242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5" name="Rectangle: Rounded Corners 14">
                <a:extLst>
                  <a:ext uri="{FF2B5EF4-FFF2-40B4-BE49-F238E27FC236}">
                    <a16:creationId xmlns:a16="http://schemas.microsoft.com/office/drawing/2014/main" id="{8461820F-CAA0-38D1-DEC9-2511F29D3964}"/>
                  </a:ext>
                </a:extLst>
              </p:cNvPr>
              <p:cNvSpPr/>
              <p:nvPr/>
            </p:nvSpPr>
            <p:spPr>
              <a:xfrm>
                <a:off x="2242981" y="1291736"/>
                <a:ext cx="1423246" cy="323491"/>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201,150</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1" name="Graphic 20" descr="User outline">
                <a:extLst>
                  <a:ext uri="{FF2B5EF4-FFF2-40B4-BE49-F238E27FC236}">
                    <a16:creationId xmlns:a16="http://schemas.microsoft.com/office/drawing/2014/main" id="{685E2C6B-6C58-E952-56DF-32EEFB9B924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1737" y="1231239"/>
                <a:ext cx="457200" cy="457200"/>
              </a:xfrm>
              <a:prstGeom prst="rect">
                <a:avLst/>
              </a:prstGeom>
            </p:spPr>
          </p:pic>
          <p:sp>
            <p:nvSpPr>
              <p:cNvPr id="28" name="TextBox 27">
                <a:extLst>
                  <a:ext uri="{FF2B5EF4-FFF2-40B4-BE49-F238E27FC236}">
                    <a16:creationId xmlns:a16="http://schemas.microsoft.com/office/drawing/2014/main" id="{0C455F98-DEAF-B9C7-D19B-0E7BED15F042}"/>
                  </a:ext>
                </a:extLst>
              </p:cNvPr>
              <p:cNvSpPr txBox="1"/>
              <p:nvPr/>
            </p:nvSpPr>
            <p:spPr>
              <a:xfrm>
                <a:off x="1036942" y="1303271"/>
                <a:ext cx="1225245" cy="307777"/>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QUESTIONNAIRES SENT OUT</a:t>
                </a:r>
              </a:p>
            </p:txBody>
          </p:sp>
        </p:grpSp>
        <p:grpSp>
          <p:nvGrpSpPr>
            <p:cNvPr id="20" name="Group 19">
              <a:extLst>
                <a:ext uri="{FF2B5EF4-FFF2-40B4-BE49-F238E27FC236}">
                  <a16:creationId xmlns:a16="http://schemas.microsoft.com/office/drawing/2014/main" id="{F7444B3E-3088-603A-BE07-7ABE8D5DDF40}"/>
                </a:ext>
              </a:extLst>
            </p:cNvPr>
            <p:cNvGrpSpPr/>
            <p:nvPr/>
          </p:nvGrpSpPr>
          <p:grpSpPr>
            <a:xfrm>
              <a:off x="571703" y="1871284"/>
              <a:ext cx="3171702" cy="548186"/>
              <a:chOff x="589415" y="1698564"/>
              <a:chExt cx="3171702" cy="439947"/>
            </a:xfrm>
          </p:grpSpPr>
          <p:sp>
            <p:nvSpPr>
              <p:cNvPr id="14" name="Rectangle: Rounded Corners 13">
                <a:extLst>
                  <a:ext uri="{FF2B5EF4-FFF2-40B4-BE49-F238E27FC236}">
                    <a16:creationId xmlns:a16="http://schemas.microsoft.com/office/drawing/2014/main" id="{AB7C9FEF-E778-827E-B6E8-DB340C72CF4C}"/>
                  </a:ext>
                </a:extLst>
              </p:cNvPr>
              <p:cNvSpPr/>
              <p:nvPr/>
            </p:nvSpPr>
            <p:spPr>
              <a:xfrm>
                <a:off x="589415" y="1698564"/>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7" name="Rectangle: Rounded Corners 16">
                <a:extLst>
                  <a:ext uri="{FF2B5EF4-FFF2-40B4-BE49-F238E27FC236}">
                    <a16:creationId xmlns:a16="http://schemas.microsoft.com/office/drawing/2014/main" id="{7536AD75-C213-6C47-0CF2-4F5BE5A13DD0}"/>
                  </a:ext>
                </a:extLst>
              </p:cNvPr>
              <p:cNvSpPr/>
              <p:nvPr/>
            </p:nvSpPr>
            <p:spPr>
              <a:xfrm>
                <a:off x="2242981" y="1765592"/>
                <a:ext cx="1412381" cy="314466"/>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35,403</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3" name="Graphic 22" descr="Checkmark outline">
                <a:extLst>
                  <a:ext uri="{FF2B5EF4-FFF2-40B4-BE49-F238E27FC236}">
                    <a16:creationId xmlns:a16="http://schemas.microsoft.com/office/drawing/2014/main" id="{683084EC-2E42-AF27-A887-FCA70B05780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22265" y="1698564"/>
                <a:ext cx="391499" cy="391499"/>
              </a:xfrm>
              <a:prstGeom prst="rect">
                <a:avLst/>
              </a:prstGeom>
            </p:spPr>
          </p:pic>
        </p:grpSp>
        <p:grpSp>
          <p:nvGrpSpPr>
            <p:cNvPr id="10" name="Group 9">
              <a:extLst>
                <a:ext uri="{FF2B5EF4-FFF2-40B4-BE49-F238E27FC236}">
                  <a16:creationId xmlns:a16="http://schemas.microsoft.com/office/drawing/2014/main" id="{75555C91-6451-030C-DB70-9BEF7683E0A5}"/>
                </a:ext>
              </a:extLst>
            </p:cNvPr>
            <p:cNvGrpSpPr/>
            <p:nvPr/>
          </p:nvGrpSpPr>
          <p:grpSpPr>
            <a:xfrm>
              <a:off x="578552" y="2572183"/>
              <a:ext cx="3171702" cy="544165"/>
              <a:chOff x="589415" y="2220462"/>
              <a:chExt cx="3171702" cy="439947"/>
            </a:xfrm>
          </p:grpSpPr>
          <p:sp>
            <p:nvSpPr>
              <p:cNvPr id="12" name="Rectangle: Rounded Corners 11">
                <a:extLst>
                  <a:ext uri="{FF2B5EF4-FFF2-40B4-BE49-F238E27FC236}">
                    <a16:creationId xmlns:a16="http://schemas.microsoft.com/office/drawing/2014/main" id="{AAE3BEFF-78EE-740D-A8AE-19BF7D93CBED}"/>
                  </a:ext>
                </a:extLst>
              </p:cNvPr>
              <p:cNvSpPr/>
              <p:nvPr/>
            </p:nvSpPr>
            <p:spPr>
              <a:xfrm>
                <a:off x="589415" y="2220462"/>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73850A3F-DDC9-BFB1-DEBB-EAB87943F734}"/>
                  </a:ext>
                </a:extLst>
              </p:cNvPr>
              <p:cNvSpPr/>
              <p:nvPr/>
            </p:nvSpPr>
            <p:spPr>
              <a:xfrm>
                <a:off x="2253844" y="2282526"/>
                <a:ext cx="1412381" cy="303863"/>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a:ea typeface="+mn-ea"/>
                    <a:cs typeface="+mn-cs"/>
                  </a:rPr>
                  <a:t>18%</a:t>
                </a:r>
              </a:p>
            </p:txBody>
          </p:sp>
          <p:pic>
            <p:nvPicPr>
              <p:cNvPr id="25" name="Graphic 24" descr="Arrow circle with solid fill">
                <a:extLst>
                  <a:ext uri="{FF2B5EF4-FFF2-40B4-BE49-F238E27FC236}">
                    <a16:creationId xmlns:a16="http://schemas.microsoft.com/office/drawing/2014/main" id="{18969687-BF47-52AE-F594-3B061D227EB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07654" y="2242384"/>
                <a:ext cx="440151" cy="407092"/>
              </a:xfrm>
              <a:prstGeom prst="rect">
                <a:avLst/>
              </a:prstGeom>
            </p:spPr>
          </p:pic>
        </p:grpSp>
        <p:grpSp>
          <p:nvGrpSpPr>
            <p:cNvPr id="47" name="Group 46">
              <a:extLst>
                <a:ext uri="{FF2B5EF4-FFF2-40B4-BE49-F238E27FC236}">
                  <a16:creationId xmlns:a16="http://schemas.microsoft.com/office/drawing/2014/main" id="{96CF4034-296A-690E-1A24-2EAA6B18442B}"/>
                </a:ext>
              </a:extLst>
            </p:cNvPr>
            <p:cNvGrpSpPr/>
            <p:nvPr/>
          </p:nvGrpSpPr>
          <p:grpSpPr>
            <a:xfrm>
              <a:off x="4586448" y="1483636"/>
              <a:ext cx="3109142" cy="1426461"/>
              <a:chOff x="4584988" y="1582099"/>
              <a:chExt cx="3109142" cy="1426461"/>
            </a:xfrm>
          </p:grpSpPr>
          <p:sp>
            <p:nvSpPr>
              <p:cNvPr id="32" name="D_30a2f29503cf2853">
                <a:extLst>
                  <a:ext uri="{FF2B5EF4-FFF2-40B4-BE49-F238E27FC236}">
                    <a16:creationId xmlns:a16="http://schemas.microsoft.com/office/drawing/2014/main" id="{415B46E6-30EC-44BA-E268-3FB74AB87CBC}"/>
                  </a:ext>
                </a:extLst>
              </p:cNvPr>
              <p:cNvSpPr txBox="1"/>
              <p:nvPr/>
            </p:nvSpPr>
            <p:spPr>
              <a:xfrm>
                <a:off x="4584988" y="1582099"/>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lang="en-GB" sz="3200" b="1" dirty="0">
                    <a:solidFill>
                      <a:prstClr val="white"/>
                    </a:solidFill>
                    <a:latin typeface="Arial"/>
                  </a:rPr>
                  <a:t>92%</a:t>
                </a:r>
                <a:endParaRPr kumimoji="0" lang="en-GB" sz="3200" b="1" i="0" u="none" strike="noStrike" kern="1200" cap="none" spc="0" normalizeH="0" baseline="0" noProof="0" dirty="0">
                  <a:ln>
                    <a:noFill/>
                  </a:ln>
                  <a:solidFill>
                    <a:prstClr val="white"/>
                  </a:solidFill>
                  <a:effectLst/>
                  <a:uLnTx/>
                  <a:uFillTx/>
                  <a:latin typeface="Arial"/>
                  <a:ea typeface="+mn-ea"/>
                  <a:cs typeface="+mn-cs"/>
                </a:endParaRPr>
              </a:p>
            </p:txBody>
          </p:sp>
          <p:sp>
            <p:nvSpPr>
              <p:cNvPr id="33" name="TextBox 32">
                <a:extLst>
                  <a:ext uri="{FF2B5EF4-FFF2-40B4-BE49-F238E27FC236}">
                    <a16:creationId xmlns:a16="http://schemas.microsoft.com/office/drawing/2014/main" id="{92B38987-E40A-2311-E16D-89AD31AD33E1}"/>
                  </a:ext>
                </a:extLst>
              </p:cNvPr>
              <p:cNvSpPr txBox="1"/>
              <p:nvPr/>
            </p:nvSpPr>
            <p:spPr>
              <a:xfrm>
                <a:off x="4584988" y="2102338"/>
                <a:ext cx="3109142"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lang="en-GB" sz="1200" b="1" dirty="0">
                    <a:solidFill>
                      <a:prstClr val="white"/>
                    </a:solidFill>
                    <a:latin typeface="Arial"/>
                  </a:rPr>
                  <a:t>had confidence and trust in the healthcare professional they saw or spoke to</a:t>
                </a:r>
                <a:endParaRPr kumimoji="0" lang="en-GB" sz="1200" b="1" i="0" u="none" strike="noStrike" kern="1200" cap="none" spc="0" normalizeH="0" baseline="0" noProof="0" dirty="0">
                  <a:ln>
                    <a:noFill/>
                  </a:ln>
                  <a:solidFill>
                    <a:prstClr val="white"/>
                  </a:solidFill>
                  <a:effectLst/>
                  <a:uLnTx/>
                  <a:uFillTx/>
                  <a:latin typeface="Arial"/>
                  <a:ea typeface="+mn-ea"/>
                  <a:cs typeface="+mn-cs"/>
                </a:endParaRPr>
              </a:p>
            </p:txBody>
          </p:sp>
          <p:sp>
            <p:nvSpPr>
              <p:cNvPr id="34" name="D_eaaba10d70f0f917">
                <a:extLst>
                  <a:ext uri="{FF2B5EF4-FFF2-40B4-BE49-F238E27FC236}">
                    <a16:creationId xmlns:a16="http://schemas.microsoft.com/office/drawing/2014/main" id="{7AD9948F-B7BD-EA5D-81F5-6127D7CCE55B}"/>
                  </a:ext>
                </a:extLst>
              </p:cNvPr>
              <p:cNvSpPr txBox="1"/>
              <p:nvPr/>
            </p:nvSpPr>
            <p:spPr>
              <a:xfrm>
                <a:off x="4586373" y="282113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Q28 National result: 93%</a:t>
                </a:r>
              </a:p>
            </p:txBody>
          </p:sp>
        </p:grpSp>
        <p:grpSp>
          <p:nvGrpSpPr>
            <p:cNvPr id="45" name="Group 44">
              <a:extLst>
                <a:ext uri="{FF2B5EF4-FFF2-40B4-BE49-F238E27FC236}">
                  <a16:creationId xmlns:a16="http://schemas.microsoft.com/office/drawing/2014/main" id="{A184E22B-D6CB-3C8D-5188-21F1DF2C3E8C}"/>
                </a:ext>
              </a:extLst>
            </p:cNvPr>
            <p:cNvGrpSpPr/>
            <p:nvPr/>
          </p:nvGrpSpPr>
          <p:grpSpPr>
            <a:xfrm>
              <a:off x="589415" y="3967036"/>
              <a:ext cx="3441921" cy="1478748"/>
              <a:chOff x="589415" y="3967036"/>
              <a:chExt cx="3441921" cy="1478748"/>
            </a:xfrm>
          </p:grpSpPr>
          <p:sp>
            <p:nvSpPr>
              <p:cNvPr id="37" name="D_d5d9798c0610a39f">
                <a:extLst>
                  <a:ext uri="{FF2B5EF4-FFF2-40B4-BE49-F238E27FC236}">
                    <a16:creationId xmlns:a16="http://schemas.microsoft.com/office/drawing/2014/main" id="{53E21A03-4F91-DB5D-2333-8532A2424312}"/>
                  </a:ext>
                </a:extLst>
              </p:cNvPr>
              <p:cNvSpPr txBox="1"/>
              <p:nvPr/>
            </p:nvSpPr>
            <p:spPr>
              <a:xfrm>
                <a:off x="589416" y="3967036"/>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81%</a:t>
                </a:r>
              </a:p>
            </p:txBody>
          </p:sp>
          <p:sp>
            <p:nvSpPr>
              <p:cNvPr id="38" name="TextBox 37">
                <a:extLst>
                  <a:ext uri="{FF2B5EF4-FFF2-40B4-BE49-F238E27FC236}">
                    <a16:creationId xmlns:a16="http://schemas.microsoft.com/office/drawing/2014/main" id="{AB5D31C3-546A-518A-8BA3-7B40405FD476}"/>
                  </a:ext>
                </a:extLst>
              </p:cNvPr>
              <p:cNvSpPr txBox="1"/>
              <p:nvPr/>
            </p:nvSpPr>
            <p:spPr>
              <a:xfrm>
                <a:off x="589415" y="4487275"/>
                <a:ext cx="3441921"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of patients who managed to contact their practice knew what the next step would be in dealing with their request</a:t>
                </a:r>
              </a:p>
            </p:txBody>
          </p:sp>
          <p:sp>
            <p:nvSpPr>
              <p:cNvPr id="39" name="D_aac5a7f49e464175">
                <a:extLst>
                  <a:ext uri="{FF2B5EF4-FFF2-40B4-BE49-F238E27FC236}">
                    <a16:creationId xmlns:a16="http://schemas.microsoft.com/office/drawing/2014/main" id="{CED65A97-D823-A3C9-CEB2-F44B5EEB996C}"/>
                  </a:ext>
                </a:extLst>
              </p:cNvPr>
              <p:cNvSpPr txBox="1"/>
              <p:nvPr/>
            </p:nvSpPr>
            <p:spPr>
              <a:xfrm>
                <a:off x="589415" y="5258360"/>
                <a:ext cx="3441921"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Q12 National result: 83%</a:t>
                </a:r>
              </a:p>
            </p:txBody>
          </p:sp>
        </p:grpSp>
        <p:grpSp>
          <p:nvGrpSpPr>
            <p:cNvPr id="46" name="Group 45">
              <a:extLst>
                <a:ext uri="{FF2B5EF4-FFF2-40B4-BE49-F238E27FC236}">
                  <a16:creationId xmlns:a16="http://schemas.microsoft.com/office/drawing/2014/main" id="{4888E885-750A-15E1-061A-6700D036BD6F}"/>
                </a:ext>
              </a:extLst>
            </p:cNvPr>
            <p:cNvGrpSpPr/>
            <p:nvPr/>
          </p:nvGrpSpPr>
          <p:grpSpPr>
            <a:xfrm>
              <a:off x="8346667" y="3951134"/>
              <a:ext cx="3101346" cy="1504028"/>
              <a:chOff x="8341199" y="4008925"/>
              <a:chExt cx="3101346" cy="1504028"/>
            </a:xfrm>
          </p:grpSpPr>
          <p:sp>
            <p:nvSpPr>
              <p:cNvPr id="42" name="TextBox 41">
                <a:extLst>
                  <a:ext uri="{FF2B5EF4-FFF2-40B4-BE49-F238E27FC236}">
                    <a16:creationId xmlns:a16="http://schemas.microsoft.com/office/drawing/2014/main" id="{4A1797B9-4F2F-CE88-CA9F-1813B533DD5E}"/>
                  </a:ext>
                </a:extLst>
              </p:cNvPr>
              <p:cNvSpPr txBox="1"/>
              <p:nvPr/>
            </p:nvSpPr>
            <p:spPr>
              <a:xfrm>
                <a:off x="8343294" y="4529164"/>
                <a:ext cx="3099251"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felt they had enough support from local services or organisations to help them manage their conditions or illnesses</a:t>
                </a:r>
              </a:p>
            </p:txBody>
          </p:sp>
          <p:sp>
            <p:nvSpPr>
              <p:cNvPr id="41" name="D_ede064d96725a863">
                <a:extLst>
                  <a:ext uri="{FF2B5EF4-FFF2-40B4-BE49-F238E27FC236}">
                    <a16:creationId xmlns:a16="http://schemas.microsoft.com/office/drawing/2014/main" id="{E47D2020-0F42-8DFF-E7A2-F5A7932A923C}"/>
                  </a:ext>
                </a:extLst>
              </p:cNvPr>
              <p:cNvSpPr txBox="1"/>
              <p:nvPr/>
            </p:nvSpPr>
            <p:spPr>
              <a:xfrm>
                <a:off x="8343294" y="4008925"/>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65%</a:t>
                </a:r>
              </a:p>
            </p:txBody>
          </p:sp>
          <p:sp>
            <p:nvSpPr>
              <p:cNvPr id="43" name="D_f8d94d0fcb8be6ea">
                <a:extLst>
                  <a:ext uri="{FF2B5EF4-FFF2-40B4-BE49-F238E27FC236}">
                    <a16:creationId xmlns:a16="http://schemas.microsoft.com/office/drawing/2014/main" id="{F018307A-B1FB-30D9-EE96-CC8DD7609B43}"/>
                  </a:ext>
                </a:extLst>
              </p:cNvPr>
              <p:cNvSpPr txBox="1"/>
              <p:nvPr/>
            </p:nvSpPr>
            <p:spPr>
              <a:xfrm>
                <a:off x="8341199" y="5325529"/>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Q43 National result: 69%</a:t>
                </a:r>
              </a:p>
            </p:txBody>
          </p:sp>
        </p:grpSp>
        <p:grpSp>
          <p:nvGrpSpPr>
            <p:cNvPr id="48" name="Group 47">
              <a:extLst>
                <a:ext uri="{FF2B5EF4-FFF2-40B4-BE49-F238E27FC236}">
                  <a16:creationId xmlns:a16="http://schemas.microsoft.com/office/drawing/2014/main" id="{FBB7B573-164B-8485-3CF6-B3101FFA9104}"/>
                </a:ext>
              </a:extLst>
            </p:cNvPr>
            <p:cNvGrpSpPr/>
            <p:nvPr/>
          </p:nvGrpSpPr>
          <p:grpSpPr>
            <a:xfrm>
              <a:off x="4549763" y="3947921"/>
              <a:ext cx="3139416" cy="1502100"/>
              <a:chOff x="4586373" y="1543479"/>
              <a:chExt cx="3139416" cy="1502100"/>
            </a:xfrm>
            <a:solidFill>
              <a:srgbClr val="C7DCEF"/>
            </a:solidFill>
          </p:grpSpPr>
          <p:sp>
            <p:nvSpPr>
              <p:cNvPr id="49" name="D_7474edf0ce611d3a">
                <a:extLst>
                  <a:ext uri="{FF2B5EF4-FFF2-40B4-BE49-F238E27FC236}">
                    <a16:creationId xmlns:a16="http://schemas.microsoft.com/office/drawing/2014/main" id="{ED2EA781-C8BF-249B-E2CF-2E08E59409E4}"/>
                  </a:ext>
                </a:extLst>
              </p:cNvPr>
              <p:cNvSpPr txBox="1"/>
              <p:nvPr/>
            </p:nvSpPr>
            <p:spPr>
              <a:xfrm>
                <a:off x="4595099" y="1543479"/>
                <a:ext cx="1298024" cy="499176"/>
              </a:xfrm>
              <a:prstGeom prst="rect">
                <a:avLst/>
              </a:prstGeom>
              <a:grp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89%</a:t>
                </a:r>
              </a:p>
            </p:txBody>
          </p:sp>
          <p:sp>
            <p:nvSpPr>
              <p:cNvPr id="50" name="TextBox 49">
                <a:extLst>
                  <a:ext uri="{FF2B5EF4-FFF2-40B4-BE49-F238E27FC236}">
                    <a16:creationId xmlns:a16="http://schemas.microsoft.com/office/drawing/2014/main" id="{0CDF1485-3BA4-713D-CAE5-F05428F060B8}"/>
                  </a:ext>
                </a:extLst>
              </p:cNvPr>
              <p:cNvSpPr txBox="1"/>
              <p:nvPr/>
            </p:nvSpPr>
            <p:spPr>
              <a:xfrm>
                <a:off x="4595099" y="2063718"/>
                <a:ext cx="3099251" cy="390556"/>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felt that their needs were met during their last appointment </a:t>
                </a:r>
              </a:p>
            </p:txBody>
          </p:sp>
          <p:sp>
            <p:nvSpPr>
              <p:cNvPr id="51" name="D_39ec08d388a4c7ae">
                <a:extLst>
                  <a:ext uri="{FF2B5EF4-FFF2-40B4-BE49-F238E27FC236}">
                    <a16:creationId xmlns:a16="http://schemas.microsoft.com/office/drawing/2014/main" id="{51FDB8F9-D471-7544-C04C-20308F825C2E}"/>
                  </a:ext>
                </a:extLst>
              </p:cNvPr>
              <p:cNvSpPr txBox="1"/>
              <p:nvPr/>
            </p:nvSpPr>
            <p:spPr>
              <a:xfrm>
                <a:off x="4586373" y="2858155"/>
                <a:ext cx="3139416" cy="187424"/>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Q31 National result: 90%</a:t>
                </a:r>
              </a:p>
            </p:txBody>
          </p:sp>
        </p:grpSp>
        <p:grpSp>
          <p:nvGrpSpPr>
            <p:cNvPr id="53" name="Group 52">
              <a:extLst>
                <a:ext uri="{FF2B5EF4-FFF2-40B4-BE49-F238E27FC236}">
                  <a16:creationId xmlns:a16="http://schemas.microsoft.com/office/drawing/2014/main" id="{C01C2E0B-5148-A9EF-E4E4-66B9F7BB7DF5}"/>
                </a:ext>
              </a:extLst>
            </p:cNvPr>
            <p:cNvGrpSpPr/>
            <p:nvPr/>
          </p:nvGrpSpPr>
          <p:grpSpPr>
            <a:xfrm>
              <a:off x="8337444" y="1474908"/>
              <a:ext cx="3110569" cy="1443648"/>
              <a:chOff x="4411715" y="1562818"/>
              <a:chExt cx="3110569" cy="1443648"/>
            </a:xfrm>
          </p:grpSpPr>
          <p:sp>
            <p:nvSpPr>
              <p:cNvPr id="54" name="D_f47f0b8d22f23be2">
                <a:extLst>
                  <a:ext uri="{FF2B5EF4-FFF2-40B4-BE49-F238E27FC236}">
                    <a16:creationId xmlns:a16="http://schemas.microsoft.com/office/drawing/2014/main" id="{6648B9A4-7C35-FD34-C323-D6CD9E194EE1}"/>
                  </a:ext>
                </a:extLst>
              </p:cNvPr>
              <p:cNvSpPr txBox="1"/>
              <p:nvPr/>
            </p:nvSpPr>
            <p:spPr>
              <a:xfrm>
                <a:off x="4420938" y="1562818"/>
                <a:ext cx="1298024" cy="499176"/>
              </a:xfrm>
              <a:prstGeom prst="rect">
                <a:avLst/>
              </a:prstGeom>
              <a:solidFill>
                <a:srgbClr val="C7DCEF"/>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90%</a:t>
                </a:r>
              </a:p>
            </p:txBody>
          </p:sp>
          <p:sp>
            <p:nvSpPr>
              <p:cNvPr id="55" name="TextBox 54">
                <a:extLst>
                  <a:ext uri="{FF2B5EF4-FFF2-40B4-BE49-F238E27FC236}">
                    <a16:creationId xmlns:a16="http://schemas.microsoft.com/office/drawing/2014/main" id="{700526A8-754F-0743-FCA2-9D77251F2577}"/>
                  </a:ext>
                </a:extLst>
              </p:cNvPr>
              <p:cNvSpPr txBox="1"/>
              <p:nvPr/>
            </p:nvSpPr>
            <p:spPr>
              <a:xfrm>
                <a:off x="4420938" y="2083057"/>
                <a:ext cx="3101346"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lang="en-GB" sz="1200" b="1" dirty="0">
                    <a:solidFill>
                      <a:srgbClr val="002060"/>
                    </a:solidFill>
                    <a:latin typeface="Arial"/>
                  </a:rPr>
                  <a:t>were involved as much as they wanted to be in decisions about their care and treatment</a:t>
                </a:r>
                <a:endParaRPr kumimoji="0" lang="en-GB" sz="1200" b="1" i="0" u="none" strike="noStrike" kern="1200" cap="none" spc="0" normalizeH="0" baseline="0" noProof="0" dirty="0">
                  <a:ln>
                    <a:noFill/>
                  </a:ln>
                  <a:solidFill>
                    <a:srgbClr val="002060"/>
                  </a:solidFill>
                  <a:effectLst/>
                  <a:uLnTx/>
                  <a:uFillTx/>
                  <a:latin typeface="Arial"/>
                  <a:ea typeface="+mn-ea"/>
                  <a:cs typeface="+mn-cs"/>
                </a:endParaRPr>
              </a:p>
            </p:txBody>
          </p:sp>
          <p:sp>
            <p:nvSpPr>
              <p:cNvPr id="56" name="D_63e1258f20e60eca">
                <a:extLst>
                  <a:ext uri="{FF2B5EF4-FFF2-40B4-BE49-F238E27FC236}">
                    <a16:creationId xmlns:a16="http://schemas.microsoft.com/office/drawing/2014/main" id="{50D9A11F-6AF8-0904-B648-C8B0613448D0}"/>
                  </a:ext>
                </a:extLst>
              </p:cNvPr>
              <p:cNvSpPr txBox="1"/>
              <p:nvPr/>
            </p:nvSpPr>
            <p:spPr>
              <a:xfrm>
                <a:off x="4411715" y="2819042"/>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Q29 National result: 91%</a:t>
                </a:r>
              </a:p>
            </p:txBody>
          </p:sp>
        </p:grpSp>
      </p:grpSp>
      <p:sp>
        <p:nvSpPr>
          <p:cNvPr id="63" name="Oval 62">
            <a:extLst>
              <a:ext uri="{FF2B5EF4-FFF2-40B4-BE49-F238E27FC236}">
                <a16:creationId xmlns:a16="http://schemas.microsoft.com/office/drawing/2014/main" id="{20735DA8-A8B7-1A69-8BA1-5E5478FFE0AC}"/>
              </a:ext>
            </a:extLst>
          </p:cNvPr>
          <p:cNvSpPr/>
          <p:nvPr/>
        </p:nvSpPr>
        <p:spPr>
          <a:xfrm>
            <a:off x="7001975" y="1166369"/>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6" name="Oval 65">
            <a:extLst>
              <a:ext uri="{FF2B5EF4-FFF2-40B4-BE49-F238E27FC236}">
                <a16:creationId xmlns:a16="http://schemas.microsoft.com/office/drawing/2014/main" id="{A8B140AC-227C-7CD3-4F0E-9BBC985B49DA}"/>
              </a:ext>
            </a:extLst>
          </p:cNvPr>
          <p:cNvSpPr/>
          <p:nvPr/>
        </p:nvSpPr>
        <p:spPr>
          <a:xfrm>
            <a:off x="3263760" y="3689610"/>
            <a:ext cx="712927" cy="644749"/>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79" name="Oval 78">
            <a:extLst>
              <a:ext uri="{FF2B5EF4-FFF2-40B4-BE49-F238E27FC236}">
                <a16:creationId xmlns:a16="http://schemas.microsoft.com/office/drawing/2014/main" id="{3ADD2DF3-A26E-B500-E22D-3382BBE5EFE9}"/>
              </a:ext>
            </a:extLst>
          </p:cNvPr>
          <p:cNvSpPr/>
          <p:nvPr/>
        </p:nvSpPr>
        <p:spPr>
          <a:xfrm>
            <a:off x="10910573" y="3674413"/>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91" name="Group 90">
            <a:extLst>
              <a:ext uri="{FF2B5EF4-FFF2-40B4-BE49-F238E27FC236}">
                <a16:creationId xmlns:a16="http://schemas.microsoft.com/office/drawing/2014/main" id="{787BB1CA-53D0-A581-FF8E-1360D95ED6CC}"/>
              </a:ext>
            </a:extLst>
          </p:cNvPr>
          <p:cNvGrpSpPr/>
          <p:nvPr/>
        </p:nvGrpSpPr>
        <p:grpSpPr>
          <a:xfrm>
            <a:off x="6969918" y="3674412"/>
            <a:ext cx="708060" cy="659947"/>
            <a:chOff x="7004115" y="1113290"/>
            <a:chExt cx="708060" cy="659947"/>
          </a:xfrm>
        </p:grpSpPr>
        <p:sp>
          <p:nvSpPr>
            <p:cNvPr id="92" name="Oval 91">
              <a:extLst>
                <a:ext uri="{FF2B5EF4-FFF2-40B4-BE49-F238E27FC236}">
                  <a16:creationId xmlns:a16="http://schemas.microsoft.com/office/drawing/2014/main" id="{1A74B5E7-E6F9-39A2-99B7-FECFDB288685}"/>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4" name="Line 50">
              <a:extLst>
                <a:ext uri="{FF2B5EF4-FFF2-40B4-BE49-F238E27FC236}">
                  <a16:creationId xmlns:a16="http://schemas.microsoft.com/office/drawing/2014/main" id="{39A5C81E-A5F5-E637-D75D-561D66B333B0}"/>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105" name="Oval 104">
            <a:extLst>
              <a:ext uri="{FF2B5EF4-FFF2-40B4-BE49-F238E27FC236}">
                <a16:creationId xmlns:a16="http://schemas.microsoft.com/office/drawing/2014/main" id="{7B4DEE40-3F71-8586-9E86-904E346E23A1}"/>
              </a:ext>
            </a:extLst>
          </p:cNvPr>
          <p:cNvSpPr/>
          <p:nvPr/>
        </p:nvSpPr>
        <p:spPr>
          <a:xfrm>
            <a:off x="10910573" y="1166368"/>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8" name="Graphic 127" descr="Medical outline">
            <a:extLst>
              <a:ext uri="{FF2B5EF4-FFF2-40B4-BE49-F238E27FC236}">
                <a16:creationId xmlns:a16="http://schemas.microsoft.com/office/drawing/2014/main" id="{CD053FFE-E431-FDD5-B956-21C8A2AB1963}"/>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972283" y="3719735"/>
            <a:ext cx="584497" cy="584497"/>
          </a:xfrm>
          <a:prstGeom prst="rect">
            <a:avLst/>
          </a:prstGeom>
        </p:spPr>
      </p:pic>
      <p:pic>
        <p:nvPicPr>
          <p:cNvPr id="69" name="Picture 68">
            <a:extLst>
              <a:ext uri="{FF2B5EF4-FFF2-40B4-BE49-F238E27FC236}">
                <a16:creationId xmlns:a16="http://schemas.microsoft.com/office/drawing/2014/main" id="{EF0C2A0F-6C83-B3ED-950B-1BF0372285A3}"/>
              </a:ext>
            </a:extLst>
          </p:cNvPr>
          <p:cNvPicPr>
            <a:picLocks noChangeAspect="1"/>
          </p:cNvPicPr>
          <p:nvPr/>
        </p:nvPicPr>
        <p:blipFill>
          <a:blip r:embed="rId11"/>
          <a:stretch>
            <a:fillRect/>
          </a:stretch>
        </p:blipFill>
        <p:spPr>
          <a:xfrm>
            <a:off x="7172879" y="1289113"/>
            <a:ext cx="402747" cy="402747"/>
          </a:xfrm>
          <a:prstGeom prst="rect">
            <a:avLst/>
          </a:prstGeom>
        </p:spPr>
      </p:pic>
      <p:pic>
        <p:nvPicPr>
          <p:cNvPr id="71" name="Picture 70">
            <a:extLst>
              <a:ext uri="{FF2B5EF4-FFF2-40B4-BE49-F238E27FC236}">
                <a16:creationId xmlns:a16="http://schemas.microsoft.com/office/drawing/2014/main" id="{C2E5838C-1178-CE3F-C30B-65D4F87A39DA}"/>
              </a:ext>
            </a:extLst>
          </p:cNvPr>
          <p:cNvPicPr>
            <a:picLocks noChangeAspect="1"/>
          </p:cNvPicPr>
          <p:nvPr/>
        </p:nvPicPr>
        <p:blipFill>
          <a:blip r:embed="rId12"/>
          <a:stretch>
            <a:fillRect/>
          </a:stretch>
        </p:blipFill>
        <p:spPr>
          <a:xfrm>
            <a:off x="11098660" y="1328574"/>
            <a:ext cx="331741" cy="331741"/>
          </a:xfrm>
          <a:prstGeom prst="rect">
            <a:avLst/>
          </a:prstGeom>
        </p:spPr>
      </p:pic>
      <p:pic>
        <p:nvPicPr>
          <p:cNvPr id="73" name="Picture 72">
            <a:extLst>
              <a:ext uri="{FF2B5EF4-FFF2-40B4-BE49-F238E27FC236}">
                <a16:creationId xmlns:a16="http://schemas.microsoft.com/office/drawing/2014/main" id="{73D3ECAC-8458-053C-B7C9-C63006513E9E}"/>
              </a:ext>
            </a:extLst>
          </p:cNvPr>
          <p:cNvPicPr>
            <a:picLocks noChangeAspect="1"/>
          </p:cNvPicPr>
          <p:nvPr/>
        </p:nvPicPr>
        <p:blipFill>
          <a:blip r:embed="rId13"/>
          <a:stretch>
            <a:fillRect/>
          </a:stretch>
        </p:blipFill>
        <p:spPr>
          <a:xfrm>
            <a:off x="3436312" y="3827103"/>
            <a:ext cx="390695" cy="390695"/>
          </a:xfrm>
          <a:prstGeom prst="rect">
            <a:avLst/>
          </a:prstGeom>
        </p:spPr>
      </p:pic>
      <p:pic>
        <p:nvPicPr>
          <p:cNvPr id="75" name="Picture 74">
            <a:extLst>
              <a:ext uri="{FF2B5EF4-FFF2-40B4-BE49-F238E27FC236}">
                <a16:creationId xmlns:a16="http://schemas.microsoft.com/office/drawing/2014/main" id="{6E5C5CCF-C15A-ED5D-5675-3F8500FFD1E2}"/>
              </a:ext>
            </a:extLst>
          </p:cNvPr>
          <p:cNvPicPr>
            <a:picLocks noChangeAspect="1"/>
          </p:cNvPicPr>
          <p:nvPr/>
        </p:nvPicPr>
        <p:blipFill>
          <a:blip r:embed="rId14"/>
          <a:stretch>
            <a:fillRect/>
          </a:stretch>
        </p:blipFill>
        <p:spPr>
          <a:xfrm>
            <a:off x="7063948" y="3738941"/>
            <a:ext cx="499176" cy="499176"/>
          </a:xfrm>
          <a:prstGeom prst="rect">
            <a:avLst/>
          </a:prstGeom>
        </p:spPr>
      </p:pic>
      <p:sp>
        <p:nvSpPr>
          <p:cNvPr id="24" name="D_bcd1c1236a3baff8">
            <a:extLst>
              <a:ext uri="{FF2B5EF4-FFF2-40B4-BE49-F238E27FC236}">
                <a16:creationId xmlns:a16="http://schemas.microsoft.com/office/drawing/2014/main" id="{A3CEC1C6-310B-FC28-02F7-F6A229CA014A}"/>
              </a:ext>
            </a:extLst>
          </p:cNvPr>
          <p:cNvSpPr txBox="1"/>
          <p:nvPr/>
        </p:nvSpPr>
        <p:spPr>
          <a:xfrm>
            <a:off x="8323823" y="5534025"/>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15,205; National 337,532</a:t>
            </a:r>
            <a:endParaRPr lang="en-GB" sz="800" dirty="0">
              <a:solidFill>
                <a:schemeClr val="bg1"/>
              </a:solidFill>
              <a:latin typeface="Arial" panose="020B0604020202020204" pitchFamily="34" charset="0"/>
            </a:endParaRPr>
          </a:p>
        </p:txBody>
      </p:sp>
      <p:sp>
        <p:nvSpPr>
          <p:cNvPr id="26" name="D_6a20cd3c043be821">
            <a:extLst>
              <a:ext uri="{FF2B5EF4-FFF2-40B4-BE49-F238E27FC236}">
                <a16:creationId xmlns:a16="http://schemas.microsoft.com/office/drawing/2014/main" id="{80864428-732E-52A7-51B3-7A482C1728F6}"/>
              </a:ext>
            </a:extLst>
          </p:cNvPr>
          <p:cNvSpPr txBox="1"/>
          <p:nvPr/>
        </p:nvSpPr>
        <p:spPr>
          <a:xfrm>
            <a:off x="4532151" y="5524500"/>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32,790; National 666,889</a:t>
            </a:r>
            <a:endParaRPr lang="en-GB" sz="800" dirty="0">
              <a:solidFill>
                <a:srgbClr val="002060"/>
              </a:solidFill>
              <a:latin typeface="Arial" panose="020B0604020202020204" pitchFamily="34" charset="0"/>
            </a:endParaRPr>
          </a:p>
        </p:txBody>
      </p:sp>
      <p:sp>
        <p:nvSpPr>
          <p:cNvPr id="31" name="D_ddc0c0a8308179a0">
            <a:extLst>
              <a:ext uri="{FF2B5EF4-FFF2-40B4-BE49-F238E27FC236}">
                <a16:creationId xmlns:a16="http://schemas.microsoft.com/office/drawing/2014/main" id="{05A65EDD-D132-B195-07DE-6519E4C1B049}"/>
              </a:ext>
            </a:extLst>
          </p:cNvPr>
          <p:cNvSpPr txBox="1"/>
          <p:nvPr/>
        </p:nvSpPr>
        <p:spPr>
          <a:xfrm>
            <a:off x="579928" y="5534025"/>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32,670; National 654,818</a:t>
            </a:r>
            <a:endParaRPr lang="en-GB" sz="800" dirty="0">
              <a:solidFill>
                <a:schemeClr val="bg1"/>
              </a:solidFill>
              <a:latin typeface="Arial" panose="020B0604020202020204" pitchFamily="34" charset="0"/>
            </a:endParaRPr>
          </a:p>
        </p:txBody>
      </p:sp>
      <p:sp>
        <p:nvSpPr>
          <p:cNvPr id="35" name="D_26e5f324c0284cbc">
            <a:extLst>
              <a:ext uri="{FF2B5EF4-FFF2-40B4-BE49-F238E27FC236}">
                <a16:creationId xmlns:a16="http://schemas.microsoft.com/office/drawing/2014/main" id="{B557EF1D-6D00-3B3C-873C-D76C5BE649AE}"/>
              </a:ext>
            </a:extLst>
          </p:cNvPr>
          <p:cNvSpPr txBox="1"/>
          <p:nvPr/>
        </p:nvSpPr>
        <p:spPr>
          <a:xfrm>
            <a:off x="8329055" y="3028950"/>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31,383; National 635,043</a:t>
            </a:r>
            <a:endParaRPr lang="en-GB" sz="800" dirty="0">
              <a:solidFill>
                <a:srgbClr val="002060"/>
              </a:solidFill>
              <a:latin typeface="Arial" panose="020B0604020202020204" pitchFamily="34" charset="0"/>
            </a:endParaRPr>
          </a:p>
        </p:txBody>
      </p:sp>
      <p:sp>
        <p:nvSpPr>
          <p:cNvPr id="58" name="D_eb9b56f0381aa52b">
            <a:extLst>
              <a:ext uri="{FF2B5EF4-FFF2-40B4-BE49-F238E27FC236}">
                <a16:creationId xmlns:a16="http://schemas.microsoft.com/office/drawing/2014/main" id="{74673668-81A4-DBDE-43F1-F19476FCC652}"/>
              </a:ext>
            </a:extLst>
          </p:cNvPr>
          <p:cNvSpPr txBox="1"/>
          <p:nvPr/>
        </p:nvSpPr>
        <p:spPr>
          <a:xfrm>
            <a:off x="4576310" y="3028949"/>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32,985; National 665,885</a:t>
            </a:r>
            <a:endParaRPr lang="en-GB" sz="800" dirty="0">
              <a:solidFill>
                <a:schemeClr val="bg1"/>
              </a:solidFill>
              <a:latin typeface="Arial" panose="020B0604020202020204" pitchFamily="34" charset="0"/>
            </a:endParaRPr>
          </a:p>
        </p:txBody>
      </p:sp>
      <p:sp>
        <p:nvSpPr>
          <p:cNvPr id="19" name="TextBox 18">
            <a:extLst>
              <a:ext uri="{FF2B5EF4-FFF2-40B4-BE49-F238E27FC236}">
                <a16:creationId xmlns:a16="http://schemas.microsoft.com/office/drawing/2014/main" id="{490D4844-035D-FE1F-A971-F66887181501}"/>
              </a:ext>
            </a:extLst>
          </p:cNvPr>
          <p:cNvSpPr txBox="1"/>
          <p:nvPr/>
        </p:nvSpPr>
        <p:spPr>
          <a:xfrm>
            <a:off x="1000880" y="1934856"/>
            <a:ext cx="1115013" cy="461666"/>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NUMBER OF COMPLETE</a:t>
            </a:r>
            <a:r>
              <a:rPr lang="en-GB" sz="1000" b="1" dirty="0">
                <a:solidFill>
                  <a:srgbClr val="002060"/>
                </a:solidFill>
                <a:latin typeface="Arial"/>
              </a:rPr>
              <a:t>D SURVEYS</a:t>
            </a:r>
            <a:endParaRPr kumimoji="0" lang="en-GB" sz="1000" b="1" i="0" u="none" strike="noStrike" kern="1200" cap="none" spc="0" normalizeH="0" baseline="0" noProof="0" dirty="0">
              <a:ln>
                <a:noFill/>
              </a:ln>
              <a:solidFill>
                <a:srgbClr val="002060"/>
              </a:solidFill>
              <a:effectLst/>
              <a:uLnTx/>
              <a:uFillTx/>
              <a:latin typeface="Arial"/>
              <a:ea typeface="+mn-ea"/>
              <a:cs typeface="+mn-cs"/>
            </a:endParaRPr>
          </a:p>
        </p:txBody>
      </p:sp>
      <p:sp>
        <p:nvSpPr>
          <p:cNvPr id="27" name="TextBox 26">
            <a:extLst>
              <a:ext uri="{FF2B5EF4-FFF2-40B4-BE49-F238E27FC236}">
                <a16:creationId xmlns:a16="http://schemas.microsoft.com/office/drawing/2014/main" id="{FE9983AD-5D88-812D-BEC6-9A2248F27AE5}"/>
              </a:ext>
            </a:extLst>
          </p:cNvPr>
          <p:cNvSpPr txBox="1"/>
          <p:nvPr/>
        </p:nvSpPr>
        <p:spPr>
          <a:xfrm>
            <a:off x="1024929" y="2741729"/>
            <a:ext cx="1115013" cy="190342"/>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RESPONSE RATE</a:t>
            </a:r>
          </a:p>
        </p:txBody>
      </p:sp>
    </p:spTree>
    <p:extLst>
      <p:ext uri="{BB962C8B-B14F-4D97-AF65-F5344CB8AC3E}">
        <p14:creationId xmlns:p14="http://schemas.microsoft.com/office/powerpoint/2010/main" val="22925229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16148" y="1871551"/>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26891" y="1882597"/>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97083304"/>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197669249"/>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12%</a:t>
                      </a: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83732490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58856711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81798431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54938625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2937905181"/>
              </p:ext>
            </p:extLst>
          </p:nvPr>
        </p:nvGraphicFramePr>
        <p:xfrm>
          <a:off x="399422" y="5881248"/>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2025 (699,562); ICS 2024 (35,816); ICS 2025 (35,228); PCN bases range from 203 to 1,477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D_803a51473d8193f7" hidden="1">
            <a:extLst>
              <a:ext uri="{FF2B5EF4-FFF2-40B4-BE49-F238E27FC236}">
                <a16:creationId xmlns:a16="http://schemas.microsoft.com/office/drawing/2014/main" id="{C2F1AEF5-95B7-7567-57E3-F109718848CA}"/>
              </a:ext>
            </a:extLst>
          </p:cNvPr>
          <p:cNvGraphicFramePr/>
          <p:nvPr>
            <p:extLst>
              <p:ext uri="{D42A27DB-BD31-4B8C-83A1-F6EECF244321}">
                <p14:modId xmlns:p14="http://schemas.microsoft.com/office/powerpoint/2010/main" val="169762294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355452438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3452684" cy="246221"/>
          </a:xfrm>
          <a:prstGeom prst="rect">
            <a:avLst/>
          </a:prstGeom>
          <a:noFill/>
        </p:spPr>
        <p:txBody>
          <a:bodyPr wrap="square" lIns="0" tIns="0" rIns="0" bIns="0" rtlCol="0">
            <a:spAutoFit/>
          </a:bodyPr>
          <a:lstStyle/>
          <a:p>
            <a:r>
              <a:rPr lang="en-GB" sz="1600" b="1" dirty="0"/>
              <a:t>ICS result over time</a:t>
            </a:r>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1794096611"/>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1678443120"/>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37973405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50633" y="494337"/>
            <a:ext cx="11577842" cy="338554"/>
          </a:xfrm>
          <a:prstGeom prst="rect">
            <a:avLst/>
          </a:prstGeom>
          <a:noFill/>
        </p:spPr>
        <p:txBody>
          <a:bodyPr wrap="square">
            <a:spAutoFit/>
          </a:bodyPr>
          <a:lstStyle/>
          <a:p>
            <a:r>
              <a:rPr lang="en-GB" sz="1600" b="0" dirty="0"/>
              <a:t>NORTH WEST LONDON INTEGRATED CARE SYSTEM</a:t>
            </a:r>
            <a:endParaRPr lang="en-GB" sz="1600" dirty="0"/>
          </a:p>
        </p:txBody>
      </p:sp>
      <p:sp>
        <p:nvSpPr>
          <p:cNvPr id="7" name="Title 4">
            <a:extLst>
              <a:ext uri="{FF2B5EF4-FFF2-40B4-BE49-F238E27FC236}">
                <a16:creationId xmlns:a16="http://schemas.microsoft.com/office/drawing/2014/main" id="{0EF17ED1-873D-29F8-466E-F0A2456C9181}"/>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a:lnSpc>
                <a:spcPct val="118000"/>
              </a:lnSpc>
              <a:spcBef>
                <a:spcPts val="600"/>
              </a:spcBef>
            </a:pPr>
            <a:r>
              <a:rPr lang="en-GB" sz="2500" dirty="0"/>
              <a:t>Overall experience of GP practice</a:t>
            </a:r>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982862195"/>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70%</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79%</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3375241814"/>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4091874411"/>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dirty="0">
                          <a:solidFill>
                            <a:schemeClr val="tx1"/>
                          </a:solidFill>
                        </a:rPr>
                        <a:t>Base: Asked of all patients. ICS bases range from 5,796 to 46,342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2186405823"/>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5276231" y="1714201"/>
            <a:ext cx="2302336" cy="1620528"/>
          </a:xfrm>
          <a:prstGeom prst="rect">
            <a:avLst/>
          </a:prstGeom>
        </p:spPr>
      </p:pic>
      <p:sp>
        <p:nvSpPr>
          <p:cNvPr id="3" name="TextBox 2">
            <a:extLst>
              <a:ext uri="{FF2B5EF4-FFF2-40B4-BE49-F238E27FC236}">
                <a16:creationId xmlns:a16="http://schemas.microsoft.com/office/drawing/2014/main" id="{F82DE7CC-61F8-E00B-74FC-DF8129EFBADC}"/>
              </a:ext>
            </a:extLst>
          </p:cNvPr>
          <p:cNvSpPr txBox="1"/>
          <p:nvPr/>
        </p:nvSpPr>
        <p:spPr>
          <a:xfrm>
            <a:off x="350633" y="490548"/>
            <a:ext cx="11577842" cy="338554"/>
          </a:xfrm>
          <a:prstGeom prst="rect">
            <a:avLst/>
          </a:prstGeom>
          <a:noFill/>
        </p:spPr>
        <p:txBody>
          <a:bodyPr wrap="square">
            <a:spAutoFit/>
          </a:bodyPr>
          <a:lstStyle/>
          <a:p>
            <a:r>
              <a:rPr lang="en-GB" sz="1600" b="0" dirty="0"/>
              <a:t>NORTH WEST LONDON INTEGRATED CARE SYSTEM</a:t>
            </a:r>
            <a:endParaRPr lang="en-GB" sz="1600" dirty="0"/>
          </a:p>
        </p:txBody>
      </p:sp>
      <p:sp>
        <p:nvSpPr>
          <p:cNvPr id="8" name="Title 4">
            <a:extLst>
              <a:ext uri="{FF2B5EF4-FFF2-40B4-BE49-F238E27FC236}">
                <a16:creationId xmlns:a16="http://schemas.microsoft.com/office/drawing/2014/main" id="{A258132E-3567-FD9F-8D6B-1F0A1E9749FB}"/>
              </a:ext>
            </a:extLst>
          </p:cNvPr>
          <p:cNvSpPr txBox="1">
            <a:spLocks/>
          </p:cNvSpPr>
          <p:nvPr/>
        </p:nvSpPr>
        <p:spPr>
          <a:xfrm>
            <a:off x="447278" y="159885"/>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a:t>Overall experience: how the ICS results vary within the region</a:t>
            </a:r>
            <a:endParaRPr lang="en-GB" sz="2500" dirty="0"/>
          </a:p>
        </p:txBody>
      </p:sp>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848324766"/>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594609469"/>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SOUTH CENTRAL EALING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SOUTH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HH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BRENT WEST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BRENT CENTRAL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GP AT HAND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HEALTH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NORTH HAMMERSMITH &amp;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BRENT NORTH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COLNE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LONG LANE FIRST CARE GROUP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NORTH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HARNESS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K AND C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HEALTHSENSE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HARROW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NGP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CHISWICK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SOUTH WESTMINSTER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BRENTWORTH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BRENT SOUTH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GREAT WEST ROAD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ST JOHN'S WOOD &amp; MAIDA VALE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HARNESS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SYNERGY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ACTON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NORTHOLT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REGENT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WEST END &amp; MARYLEBONE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INCLUSIVE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THE EALING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FELTHAM AND BEDFONT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SOUTH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CELADINE HEALTH &amp; METROCARE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HARROW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HAMMERSMITH &amp; FULHAM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HOUNSLOW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KILBURN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GREENWELL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NEOHEALTH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HAMMERSMITH &amp; FULHAM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BROMPTON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WEST-HILL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dirty="0">
                          <a:solidFill>
                            <a:schemeClr val="tx1"/>
                          </a:solidFill>
                          <a:effectLst/>
                          <a:latin typeface="+mn-lt"/>
                        </a:rPr>
                        <a:t>SPHERE PCN</a:t>
                      </a: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4050464382"/>
              </p:ext>
            </p:extLst>
          </p:nvPr>
        </p:nvGraphicFramePr>
        <p:xfrm>
          <a:off x="428882" y="1768949"/>
          <a:ext cx="8556699" cy="335280"/>
        </p:xfrm>
        <a:graphic>
          <a:graphicData uri="http://schemas.openxmlformats.org/drawingml/2006/table">
            <a:tbl>
              <a:tblPr firstRow="1" bandRow="1">
                <a:tableStyleId>{5C22544A-7EE6-4342-B048-85BDC9FD1C3A}</a:tableStyleId>
              </a:tblPr>
              <a:tblGrid>
                <a:gridCol w="8556699">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89397639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310796225"/>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National (699,562); ICS (35,228); PCN bases range from 203 to 1,477</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327760838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66438968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
        <p:nvSpPr>
          <p:cNvPr id="3" name="TextBox 2">
            <a:extLst>
              <a:ext uri="{FF2B5EF4-FFF2-40B4-BE49-F238E27FC236}">
                <a16:creationId xmlns:a16="http://schemas.microsoft.com/office/drawing/2014/main" id="{ED7B7727-EB71-F478-B368-58703B51C9E8}"/>
              </a:ext>
            </a:extLst>
          </p:cNvPr>
          <p:cNvSpPr txBox="1"/>
          <p:nvPr/>
        </p:nvSpPr>
        <p:spPr>
          <a:xfrm>
            <a:off x="350633" y="491383"/>
            <a:ext cx="11577842" cy="338554"/>
          </a:xfrm>
          <a:prstGeom prst="rect">
            <a:avLst/>
          </a:prstGeom>
          <a:noFill/>
        </p:spPr>
        <p:txBody>
          <a:bodyPr wrap="square">
            <a:spAutoFit/>
          </a:bodyPr>
          <a:lstStyle/>
          <a:p>
            <a:r>
              <a:rPr lang="en-GB" sz="1600" b="0" dirty="0"/>
              <a:t>NORTH WEST LONDON INTEGRATED CARE SYSTEM</a:t>
            </a:r>
            <a:endParaRPr lang="en-GB" sz="1600" dirty="0"/>
          </a:p>
        </p:txBody>
      </p:sp>
      <p:sp>
        <p:nvSpPr>
          <p:cNvPr id="7" name="Title 4">
            <a:extLst>
              <a:ext uri="{FF2B5EF4-FFF2-40B4-BE49-F238E27FC236}">
                <a16:creationId xmlns:a16="http://schemas.microsoft.com/office/drawing/2014/main" id="{F4E0FE0B-2ABB-A78C-C9DB-8B72401E7EA6}"/>
              </a:ext>
            </a:extLst>
          </p:cNvPr>
          <p:cNvSpPr>
            <a:spLocks noGrp="1"/>
          </p:cNvSpPr>
          <p:nvPr>
            <p:ph type="title"/>
          </p:nvPr>
        </p:nvSpPr>
        <p:spPr>
          <a:xfrm>
            <a:off x="442913" y="155874"/>
            <a:ext cx="9506035" cy="976669"/>
          </a:xfrm>
        </p:spPr>
        <p:txBody>
          <a:bodyPr/>
          <a:lstStyle/>
          <a:p>
            <a:r>
              <a:rPr lang="en-GB" sz="2500" dirty="0"/>
              <a:t>Overall experience: how the results vary by PCN within the ICS</a:t>
            </a:r>
            <a:endParaRPr lang="en-GB" sz="2500" b="0" dirty="0">
              <a:highlight>
                <a:srgbClr val="F1BE48"/>
              </a:highlight>
            </a:endParaRPr>
          </a:p>
        </p:txBody>
      </p:sp>
      <p:grpSp>
        <p:nvGrpSpPr>
          <p:cNvPr id="8" name="Group 7">
            <a:extLst>
              <a:ext uri="{FF2B5EF4-FFF2-40B4-BE49-F238E27FC236}">
                <a16:creationId xmlns:a16="http://schemas.microsoft.com/office/drawing/2014/main" id="{A8D5C827-E91E-DB69-11B0-A38DD6748598}"/>
              </a:ext>
            </a:extLst>
          </p:cNvPr>
          <p:cNvGrpSpPr/>
          <p:nvPr/>
        </p:nvGrpSpPr>
        <p:grpSpPr>
          <a:xfrm>
            <a:off x="9039603" y="6312985"/>
            <a:ext cx="2286282" cy="338554"/>
            <a:chOff x="9039603" y="6113816"/>
            <a:chExt cx="2286282" cy="338554"/>
          </a:xfrm>
        </p:grpSpPr>
        <p:sp>
          <p:nvSpPr>
            <p:cNvPr id="9" name="Rectangle 8">
              <a:extLst>
                <a:ext uri="{FF2B5EF4-FFF2-40B4-BE49-F238E27FC236}">
                  <a16:creationId xmlns:a16="http://schemas.microsoft.com/office/drawing/2014/main" id="{FE9EB929-9727-0BB8-F355-C867F0C4B54E}"/>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10" name="Graphic 9" descr="Information with solid fill">
              <a:extLst>
                <a:ext uri="{FF2B5EF4-FFF2-40B4-BE49-F238E27FC236}">
                  <a16:creationId xmlns:a16="http://schemas.microsoft.com/office/drawing/2014/main" id="{579A0CD6-DDA9-D60C-F522-EE4570653356}"/>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Use of online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634EB-B59C-095B-AF78-144A82AD66FF}"/>
            </a:ext>
          </a:extLst>
        </p:cNvPr>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6EC4BDE0-950B-FF3D-268C-DB1363BB3510}"/>
              </a:ext>
            </a:extLst>
          </p:cNvPr>
          <p:cNvGraphicFramePr/>
          <p:nvPr>
            <p:extLst>
              <p:ext uri="{D42A27DB-BD31-4B8C-83A1-F6EECF244321}">
                <p14:modId xmlns:p14="http://schemas.microsoft.com/office/powerpoint/2010/main" val="3451059048"/>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4525E343-5D63-B9AD-FBD7-6A71C1C87FD9}"/>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16</a:t>
            </a:fld>
            <a:r>
              <a:rPr lang="en-GB"/>
              <a:t> </a:t>
            </a:r>
            <a:endParaRPr lang="en-GB" dirty="0"/>
          </a:p>
        </p:txBody>
      </p:sp>
      <p:sp>
        <p:nvSpPr>
          <p:cNvPr id="100" name="Rectangle 99">
            <a:extLst>
              <a:ext uri="{FF2B5EF4-FFF2-40B4-BE49-F238E27FC236}">
                <a16:creationId xmlns:a16="http://schemas.microsoft.com/office/drawing/2014/main" id="{3D89AF24-8434-9737-A2E0-087B54F4315C}"/>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 Which of the following online GP services have you used in the last 12 months?</a:t>
            </a:r>
          </a:p>
        </p:txBody>
      </p:sp>
      <p:sp>
        <p:nvSpPr>
          <p:cNvPr id="46" name="Rectangle 45">
            <a:extLst>
              <a:ext uri="{FF2B5EF4-FFF2-40B4-BE49-F238E27FC236}">
                <a16:creationId xmlns:a16="http://schemas.microsoft.com/office/drawing/2014/main" id="{8D42A612-4849-3192-E6C2-CE9B5AB2A8A7}"/>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DA55F8CA-5E49-1F8A-7B41-CA4EBB220629}"/>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45C5B26B-CD8B-6EFC-B07F-4144E4FE3567}"/>
              </a:ext>
            </a:extLst>
          </p:cNvPr>
          <p:cNvGraphicFramePr>
            <a:graphicFrameLocks noGrp="1"/>
          </p:cNvGraphicFramePr>
          <p:nvPr>
            <p:extLst>
              <p:ext uri="{D42A27DB-BD31-4B8C-83A1-F6EECF244321}">
                <p14:modId xmlns:p14="http://schemas.microsoft.com/office/powerpoint/2010/main" val="627356240"/>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(696,351); ICS (35,084); PCN bases range from 203 to 1,475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F13CC351-F830-A10C-D8FD-CB912013077B}"/>
              </a:ext>
            </a:extLst>
          </p:cNvPr>
          <p:cNvGraphicFramePr/>
          <p:nvPr>
            <p:extLst>
              <p:ext uri="{D42A27DB-BD31-4B8C-83A1-F6EECF244321}">
                <p14:modId xmlns:p14="http://schemas.microsoft.com/office/powerpoint/2010/main" val="1421169892"/>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9EA5AF5E-4305-D0D6-6FAB-BA230EA720BA}"/>
              </a:ext>
            </a:extLst>
          </p:cNvPr>
          <p:cNvGraphicFramePr/>
          <p:nvPr>
            <p:extLst>
              <p:ext uri="{D42A27DB-BD31-4B8C-83A1-F6EECF244321}">
                <p14:modId xmlns:p14="http://schemas.microsoft.com/office/powerpoint/2010/main" val="133746375"/>
              </p:ext>
            </p:extLst>
          </p:nvPr>
        </p:nvGraphicFramePr>
        <p:xfrm>
          <a:off x="331721"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F4619E6B-BB71-FE45-1954-1E9390E809FE}"/>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45B1627C-9104-5CA6-4CB3-BFA2B4D64C5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91D640F9-4AF5-D0E3-4711-587CE595CB7E}"/>
              </a:ext>
            </a:extLst>
          </p:cNvPr>
          <p:cNvSpPr txBox="1"/>
          <p:nvPr/>
        </p:nvSpPr>
        <p:spPr>
          <a:xfrm>
            <a:off x="361819" y="485150"/>
            <a:ext cx="11444283" cy="338554"/>
          </a:xfrm>
          <a:prstGeom prst="rect">
            <a:avLst/>
          </a:prstGeom>
          <a:noFill/>
        </p:spPr>
        <p:txBody>
          <a:bodyPr wrap="square">
            <a:spAutoFit/>
          </a:bodyPr>
          <a:lstStyle/>
          <a:p>
            <a:r>
              <a:rPr lang="en-GB" sz="1600" b="0" dirty="0"/>
              <a:t>NORTH WEST LONDON INTEGRATED CARE SYSTEM</a:t>
            </a:r>
            <a:endParaRPr lang="en-GB" sz="1600" dirty="0"/>
          </a:p>
        </p:txBody>
      </p:sp>
      <p:sp>
        <p:nvSpPr>
          <p:cNvPr id="6" name="Title 4">
            <a:extLst>
              <a:ext uri="{FF2B5EF4-FFF2-40B4-BE49-F238E27FC236}">
                <a16:creationId xmlns:a16="http://schemas.microsoft.com/office/drawing/2014/main" id="{E005940B-5759-30A6-670E-9DCF2ECA8847}"/>
              </a:ext>
            </a:extLst>
          </p:cNvPr>
          <p:cNvSpPr>
            <a:spLocks noGrp="1"/>
          </p:cNvSpPr>
          <p:nvPr>
            <p:ph type="title"/>
          </p:nvPr>
        </p:nvSpPr>
        <p:spPr>
          <a:xfrm>
            <a:off x="437230" y="103637"/>
            <a:ext cx="9341700" cy="555912"/>
          </a:xfrm>
        </p:spPr>
        <p:txBody>
          <a:bodyPr/>
          <a:lstStyle/>
          <a:p>
            <a:pPr>
              <a:lnSpc>
                <a:spcPct val="118000"/>
              </a:lnSpc>
              <a:spcBef>
                <a:spcPts val="600"/>
              </a:spcBef>
            </a:pPr>
            <a:r>
              <a:rPr lang="en-GB" sz="2500" dirty="0"/>
              <a:t>Use of online GP services in the last 12 months</a:t>
            </a:r>
          </a:p>
        </p:txBody>
      </p:sp>
    </p:spTree>
    <p:extLst>
      <p:ext uri="{BB962C8B-B14F-4D97-AF65-F5344CB8AC3E}">
        <p14:creationId xmlns:p14="http://schemas.microsoft.com/office/powerpoint/2010/main" val="1721040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E0522-4112-C365-0C79-6738DD54A655}"/>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BE9EE673-0978-57AA-9FCC-534AB2AAF112}"/>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7B1AF981-8176-C3AC-BB64-D4A58AD80B2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CB9F5124-3F92-8CA1-40D6-5F7E8807BEBD}"/>
              </a:ext>
            </a:extLst>
          </p:cNvPr>
          <p:cNvSpPr>
            <a:spLocks noGrp="1"/>
          </p:cNvSpPr>
          <p:nvPr>
            <p:ph type="title"/>
          </p:nvPr>
        </p:nvSpPr>
        <p:spPr>
          <a:xfrm>
            <a:off x="450000" y="397170"/>
            <a:ext cx="7795642" cy="1661993"/>
          </a:xfrm>
        </p:spPr>
        <p:txBody>
          <a:bodyPr/>
          <a:lstStyle/>
          <a:p>
            <a:r>
              <a:rPr lang="en-GB" dirty="0"/>
              <a:t>Contacting GP practice</a:t>
            </a:r>
          </a:p>
        </p:txBody>
      </p:sp>
      <p:sp>
        <p:nvSpPr>
          <p:cNvPr id="9" name="Espace réservé du pied de page 4">
            <a:extLst>
              <a:ext uri="{FF2B5EF4-FFF2-40B4-BE49-F238E27FC236}">
                <a16:creationId xmlns:a16="http://schemas.microsoft.com/office/drawing/2014/main" id="{712F3E42-4A05-AFF5-E8A3-4F4821EE6A59}"/>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422F9FE1-BF80-D63F-40A9-2110F9F6D1FB}"/>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256991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186562377"/>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651439427"/>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24510925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08301687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57540019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2372194432"/>
              </p:ext>
            </p:extLst>
          </p:nvPr>
        </p:nvGraphicFramePr>
        <p:xfrm>
          <a:off x="470371" y="5841683"/>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(664,460); ICS 2024 (34,114); ICS 2025 (33,464); PCN bases range from 173 to 1,411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8baa7c760c649ccf" hidden="1">
            <a:extLst>
              <a:ext uri="{FF2B5EF4-FFF2-40B4-BE49-F238E27FC236}">
                <a16:creationId xmlns:a16="http://schemas.microsoft.com/office/drawing/2014/main" id="{BEFADD92-BDC2-4B81-0D98-98FE71D2E186}"/>
              </a:ext>
            </a:extLst>
          </p:cNvPr>
          <p:cNvGraphicFramePr/>
          <p:nvPr>
            <p:extLst>
              <p:ext uri="{D42A27DB-BD31-4B8C-83A1-F6EECF244321}">
                <p14:modId xmlns:p14="http://schemas.microsoft.com/office/powerpoint/2010/main" val="136381292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428142175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58297016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7" y="1858738"/>
            <a:ext cx="3455808" cy="246221"/>
          </a:xfrm>
          <a:prstGeom prst="rect">
            <a:avLst/>
          </a:prstGeom>
          <a:noFill/>
        </p:spPr>
        <p:txBody>
          <a:bodyPr wrap="square" lIns="0" tIns="0" rIns="0" bIns="0" rtlCol="0">
            <a:spAutoFit/>
          </a:bodyPr>
          <a:lstStyle/>
          <a:p>
            <a:r>
              <a:rPr lang="en-GB" sz="1600" b="1" dirty="0"/>
              <a:t>ICS result over time</a:t>
            </a:r>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2810145777"/>
              </p:ext>
            </p:extLst>
          </p:nvPr>
        </p:nvGraphicFramePr>
        <p:xfrm>
          <a:off x="4316395" y="2289625"/>
          <a:ext cx="3471702" cy="24753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2368747696"/>
              </p:ext>
            </p:extLst>
          </p:nvPr>
        </p:nvGraphicFramePr>
        <p:xfrm>
          <a:off x="4528294" y="245047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4256019892"/>
              </p:ext>
            </p:extLst>
          </p:nvPr>
        </p:nvGraphicFramePr>
        <p:xfrm>
          <a:off x="138493" y="2289625"/>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B7C8B853-8B19-85F8-E804-8D2AE02DB15B}"/>
              </a:ext>
            </a:extLst>
          </p:cNvPr>
          <p:cNvSpPr txBox="1"/>
          <p:nvPr/>
        </p:nvSpPr>
        <p:spPr>
          <a:xfrm>
            <a:off x="341518" y="490063"/>
            <a:ext cx="11666371" cy="338554"/>
          </a:xfrm>
          <a:prstGeom prst="rect">
            <a:avLst/>
          </a:prstGeom>
          <a:noFill/>
        </p:spPr>
        <p:txBody>
          <a:bodyPr wrap="square">
            <a:spAutoFit/>
          </a:bodyPr>
          <a:lstStyle/>
          <a:p>
            <a:r>
              <a:rPr lang="en-GB" sz="1600" b="0" dirty="0"/>
              <a:t>NORTH WEST LONDON INTEGRATED CARE SYSTEM</a:t>
            </a:r>
            <a:endParaRPr lang="en-GB" sz="1600" dirty="0"/>
          </a:p>
        </p:txBody>
      </p:sp>
      <p:sp>
        <p:nvSpPr>
          <p:cNvPr id="7" name="Title 4">
            <a:extLst>
              <a:ext uri="{FF2B5EF4-FFF2-40B4-BE49-F238E27FC236}">
                <a16:creationId xmlns:a16="http://schemas.microsoft.com/office/drawing/2014/main" id="{DD3BE71D-C614-94B6-7CB6-2C567087C611}"/>
              </a:ext>
            </a:extLst>
          </p:cNvPr>
          <p:cNvSpPr>
            <a:spLocks noGrp="1"/>
          </p:cNvSpPr>
          <p:nvPr>
            <p:ph type="title"/>
          </p:nvPr>
        </p:nvSpPr>
        <p:spPr>
          <a:xfrm>
            <a:off x="427702" y="88039"/>
            <a:ext cx="9341700" cy="555912"/>
          </a:xfrm>
        </p:spPr>
        <p:txBody>
          <a:bodyPr/>
          <a:lstStyle/>
          <a:p>
            <a:pPr>
              <a:lnSpc>
                <a:spcPct val="118000"/>
              </a:lnSpc>
              <a:spcBef>
                <a:spcPts val="600"/>
              </a:spcBef>
            </a:pPr>
            <a:r>
              <a:rPr lang="en-GB" sz="2500" dirty="0"/>
              <a:t>Ease of contacting GP practice on the phone</a:t>
            </a:r>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19</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43664699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182785986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807968427"/>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BRENT WEST KWH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BRENT CENTRAL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GP AT HAND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SOUTH CENTRAL EALING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HEALTHSENSE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SYNERGY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HH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HEALTH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NORTH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SOUTH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BRENT SOUTH KWH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CHISWICK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LONG LANE FIRST CARE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GREAT WEST ROAD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HARNESS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NGP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COLNE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THE EALING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NORTH SOUTHALL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NORTH HAMMERSMITH &amp;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HARNESS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HAMMERSMITH &amp; FULHAM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ST JOHN'S WOOD &amp; MAIDA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BRENTWORTH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BRENT NORTH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SOUTH FULHAM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FELTHAM AND BEDFONT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REGENT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HOUNSLOW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ACTON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HAMMERSMITH &amp; FULHAM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CELADINE HEALTH &amp; METROCARE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SOUTH WESTMINSTER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NORTHOLT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HARROW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HARROW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INCLUSIVE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SPHERE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GREENWELL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K AND C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KILBURN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WEST END &amp; MARYLEBONE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BROMPTON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NEOHEALTH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dirty="0">
                          <a:solidFill>
                            <a:schemeClr val="tx1"/>
                          </a:solidFill>
                          <a:effectLst/>
                          <a:latin typeface="+mn-lt"/>
                        </a:rPr>
                        <a:t>WEST-HILL HEALTH PCN</a:t>
                      </a: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11455478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336051736"/>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7727875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779116446"/>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rPr>
                        <a:t>Base: Asked of all patients. Patients who selected ‘I haven’t tried’ have been excluded. National (664,460); ICS (33,464); PCN bases range from 173 to 1,411</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0F71DB56-11EA-4609-4C4C-D84C937294D5}"/>
              </a:ext>
            </a:extLst>
          </p:cNvPr>
          <p:cNvSpPr>
            <a:spLocks noGrp="1"/>
          </p:cNvSpPr>
          <p:nvPr>
            <p:ph type="title"/>
          </p:nvPr>
        </p:nvSpPr>
        <p:spPr>
          <a:xfrm>
            <a:off x="450000" y="142871"/>
            <a:ext cx="9394280" cy="745346"/>
          </a:xfrm>
        </p:spPr>
        <p:txBody>
          <a:bodyPr/>
          <a:lstStyle/>
          <a:p>
            <a:r>
              <a:rPr lang="en-GB" sz="2500" dirty="0"/>
              <a:t>Ease of contacting GP practice on the phone: 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8551F2DF-2A0D-16CA-C64B-3CA3467B50F8}"/>
              </a:ext>
            </a:extLst>
          </p:cNvPr>
          <p:cNvSpPr txBox="1"/>
          <p:nvPr/>
        </p:nvSpPr>
        <p:spPr>
          <a:xfrm>
            <a:off x="365204" y="787398"/>
            <a:ext cx="11666371" cy="338554"/>
          </a:xfrm>
          <a:prstGeom prst="rect">
            <a:avLst/>
          </a:prstGeom>
          <a:noFill/>
        </p:spPr>
        <p:txBody>
          <a:bodyPr wrap="square">
            <a:spAutoFit/>
          </a:bodyPr>
          <a:lstStyle/>
          <a:p>
            <a:r>
              <a:rPr lang="en-GB" sz="1600" b="0" dirty="0"/>
              <a:t>NORTH WEST LONDON INTEGRATED CARE SYSTEM</a:t>
            </a:r>
            <a:endParaRPr lang="en-GB" sz="1600" dirty="0"/>
          </a:p>
        </p:txBody>
      </p:sp>
      <p:grpSp>
        <p:nvGrpSpPr>
          <p:cNvPr id="3" name="Group 2">
            <a:extLst>
              <a:ext uri="{FF2B5EF4-FFF2-40B4-BE49-F238E27FC236}">
                <a16:creationId xmlns:a16="http://schemas.microsoft.com/office/drawing/2014/main" id="{4F1DE779-F9EC-F509-CA8B-70C264D00FD7}"/>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62AE00B4-0515-C2D3-C003-25E3D65C36A8}"/>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61662CCB-3E78-3831-75B5-99ED25EC2EFB}"/>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fb1bfdbebb10c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385955194"/>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21ea1902a2790c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122037140"/>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34%</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bda0e312fc2daac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58764829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fa94ba45dcb10c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58970234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b617cc75d2090c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95487392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67%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3f7d2bd7a2b43ac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4002947821"/>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(344,811); ICS 2024 (18,573); ICS 2025 (18,791); PCN bases range from 127 to 680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a3f7d2bd7a2b43ac" hidden="1">
            <a:extLst>
              <a:ext uri="{FF2B5EF4-FFF2-40B4-BE49-F238E27FC236}">
                <a16:creationId xmlns:a16="http://schemas.microsoft.com/office/drawing/2014/main" id="{6BA10B4F-F15D-8670-C549-E413A22F7E19}"/>
              </a:ext>
            </a:extLst>
          </p:cNvPr>
          <p:cNvGraphicFramePr/>
          <p:nvPr>
            <p:extLst>
              <p:ext uri="{D42A27DB-BD31-4B8C-83A1-F6EECF244321}">
                <p14:modId xmlns:p14="http://schemas.microsoft.com/office/powerpoint/2010/main" val="340607106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0b617cc75d2090c8"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91669610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196771559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53578" y="1777998"/>
            <a:ext cx="3232031" cy="246221"/>
          </a:xfrm>
          <a:prstGeom prst="rect">
            <a:avLst/>
          </a:prstGeom>
          <a:noFill/>
        </p:spPr>
        <p:txBody>
          <a:bodyPr wrap="square" lIns="0" tIns="0" rIns="0" bIns="0" rtlCol="0">
            <a:spAutoFit/>
          </a:bodyPr>
          <a:lstStyle/>
          <a:p>
            <a:r>
              <a:rPr lang="en-GB" sz="1600" b="1" dirty="0"/>
              <a:t>ICS result over time</a:t>
            </a:r>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3250928307"/>
              </p:ext>
            </p:extLst>
          </p:nvPr>
        </p:nvGraphicFramePr>
        <p:xfrm>
          <a:off x="4294290" y="2258866"/>
          <a:ext cx="3500248" cy="246569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67577731b0b10c8">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2820034369"/>
              </p:ext>
            </p:extLst>
          </p:nvPr>
        </p:nvGraphicFramePr>
        <p:xfrm>
          <a:off x="4526916" y="241928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63482" y="483884"/>
            <a:ext cx="11658656" cy="338554"/>
          </a:xfrm>
          <a:prstGeom prst="rect">
            <a:avLst/>
          </a:prstGeom>
          <a:noFill/>
        </p:spPr>
        <p:txBody>
          <a:bodyPr wrap="square">
            <a:spAutoFit/>
          </a:bodyPr>
          <a:lstStyle/>
          <a:p>
            <a:r>
              <a:rPr lang="en-GB" sz="1600" b="0" dirty="0"/>
              <a:t>NORTH WEST LONDON INTEGRATED CARE SYSTEM</a:t>
            </a:r>
            <a:endParaRPr lang="en-GB" sz="1600" dirty="0"/>
          </a:p>
        </p:txBody>
      </p:sp>
      <p:graphicFrame>
        <p:nvGraphicFramePr>
          <p:cNvPr id="5" name="D_343982d501f710c8">
            <a:extLst>
              <a:ext uri="{FF2B5EF4-FFF2-40B4-BE49-F238E27FC236}">
                <a16:creationId xmlns:a16="http://schemas.microsoft.com/office/drawing/2014/main" id="{3F12F69A-16F5-C519-C675-89C8F57D9C8D}"/>
              </a:ext>
            </a:extLst>
          </p:cNvPr>
          <p:cNvGraphicFramePr>
            <a:graphicFrameLocks/>
          </p:cNvGraphicFramePr>
          <p:nvPr>
            <p:extLst>
              <p:ext uri="{D42A27DB-BD31-4B8C-83A1-F6EECF244321}">
                <p14:modId xmlns:p14="http://schemas.microsoft.com/office/powerpoint/2010/main" val="1216653588"/>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51752671-8348-BE19-70A0-FD75F36F6A48}"/>
              </a:ext>
            </a:extLst>
          </p:cNvPr>
          <p:cNvSpPr>
            <a:spLocks noGrp="1"/>
          </p:cNvSpPr>
          <p:nvPr>
            <p:ph type="title"/>
          </p:nvPr>
        </p:nvSpPr>
        <p:spPr>
          <a:xfrm>
            <a:off x="450000" y="57678"/>
            <a:ext cx="9341700" cy="555912"/>
          </a:xfrm>
        </p:spPr>
        <p:txBody>
          <a:bodyPr/>
          <a:lstStyle/>
          <a:p>
            <a:pPr>
              <a:lnSpc>
                <a:spcPct val="118000"/>
              </a:lnSpc>
              <a:spcBef>
                <a:spcPts val="600"/>
              </a:spcBef>
            </a:pPr>
            <a:r>
              <a:rPr lang="en-GB" sz="2800" dirty="0"/>
              <a:t>Ease of contacting GP practice using their website</a:t>
            </a:r>
            <a:endParaRPr lang="en-GB" sz="24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9d60aaa482a4d89">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24100534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87ac2d00034d89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710314028"/>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NORTH CONNECT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BRENT CENTRAL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NORTH HAMMERSMITH &amp;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BRENT WEST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GP AT HAND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THE EALING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SOUTH WESTMINSTER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SOUTH CENTRAL EALING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HEALTH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BRENT SOUTH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HEALTHSENSE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INCLUSIVE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LONG LANE FIRST CARE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CELADINE HEALTH &amp; METROCARE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SOUTH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HARNESS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HH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SYNERGY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K AND C SOUTH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GREAT WEST ROAD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ACTON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ST JOHN'S WOOD &amp; MAIDA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NGP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COLNE UNION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WEST END &amp; MARYLEBONE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CHISWICK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BRENT NORTH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HARROW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HARNESS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BRENTWORTH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SOUTH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NORTHOLT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FELTHAM AND BEDFONT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HOUNSLOW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NEOHEALTH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HAMMERSMITH &amp; FULHAM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GREENWELL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NORTH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HAMMERSMITH &amp; FULHAM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KILBURN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REGENT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BROMPTON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HARROW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SPHERE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dirty="0">
                          <a:solidFill>
                            <a:schemeClr val="tx1"/>
                          </a:solidFill>
                          <a:effectLst/>
                          <a:latin typeface="+mn-lt"/>
                        </a:rPr>
                        <a:t>WEST-HILL HEALTH PCN</a:t>
                      </a: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4e87ac2d00034d89"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77108293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10087662"/>
              </p:ext>
            </p:extLst>
          </p:nvPr>
        </p:nvGraphicFramePr>
        <p:xfrm>
          <a:off x="450000" y="1804272"/>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their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92440803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626775f05db5ad89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052579147"/>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 haven’t tried’ have been excluded. National (344,811); ICS (18,791); PCN bases range from 127 to 680</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graphicFrame>
        <p:nvGraphicFramePr>
          <p:cNvPr id="3" name="D_626775f05db5ad89" hidden="1">
            <a:extLst>
              <a:ext uri="{FF2B5EF4-FFF2-40B4-BE49-F238E27FC236}">
                <a16:creationId xmlns:a16="http://schemas.microsoft.com/office/drawing/2014/main" id="{BB478A0E-FC79-FD77-2A09-3B67BA09371B}"/>
              </a:ext>
            </a:extLst>
          </p:cNvPr>
          <p:cNvGraphicFramePr/>
          <p:nvPr>
            <p:extLst>
              <p:ext uri="{D42A27DB-BD31-4B8C-83A1-F6EECF244321}">
                <p14:modId xmlns:p14="http://schemas.microsoft.com/office/powerpoint/2010/main" val="2664779579"/>
              </p:ext>
            </p:extLst>
          </p:nvPr>
        </p:nvGraphicFramePr>
        <p:xfrm>
          <a:off x="-2223666" y="5812898"/>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8" name="Title 4">
            <a:extLst>
              <a:ext uri="{FF2B5EF4-FFF2-40B4-BE49-F238E27FC236}">
                <a16:creationId xmlns:a16="http://schemas.microsoft.com/office/drawing/2014/main" id="{BFB1529D-382C-7B3B-C39E-97FA51BD26FB}"/>
              </a:ext>
            </a:extLst>
          </p:cNvPr>
          <p:cNvSpPr>
            <a:spLocks noGrp="1"/>
          </p:cNvSpPr>
          <p:nvPr>
            <p:ph type="title"/>
          </p:nvPr>
        </p:nvSpPr>
        <p:spPr>
          <a:xfrm>
            <a:off x="437230" y="137718"/>
            <a:ext cx="10410505" cy="915591"/>
          </a:xfrm>
        </p:spPr>
        <p:txBody>
          <a:bodyPr/>
          <a:lstStyle/>
          <a:p>
            <a:r>
              <a:rPr lang="en-GB" sz="2500" dirty="0"/>
              <a:t>Ease of contacting GP practice using their website:</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075492D5-2D96-4FA2-72C3-1702925A9B5B}"/>
              </a:ext>
            </a:extLst>
          </p:cNvPr>
          <p:cNvSpPr txBox="1"/>
          <p:nvPr/>
        </p:nvSpPr>
        <p:spPr>
          <a:xfrm>
            <a:off x="356151" y="787398"/>
            <a:ext cx="11666371" cy="338554"/>
          </a:xfrm>
          <a:prstGeom prst="rect">
            <a:avLst/>
          </a:prstGeom>
          <a:noFill/>
        </p:spPr>
        <p:txBody>
          <a:bodyPr wrap="square">
            <a:spAutoFit/>
          </a:bodyPr>
          <a:lstStyle/>
          <a:p>
            <a:r>
              <a:rPr lang="en-GB" sz="1600" b="0" dirty="0"/>
              <a:t>NORTH WEST LONDON INTEGRATED CARE SYSTEM</a:t>
            </a:r>
            <a:endParaRPr lang="en-GB" sz="1600" dirty="0"/>
          </a:p>
        </p:txBody>
      </p:sp>
      <p:grpSp>
        <p:nvGrpSpPr>
          <p:cNvPr id="4" name="Group 3">
            <a:extLst>
              <a:ext uri="{FF2B5EF4-FFF2-40B4-BE49-F238E27FC236}">
                <a16:creationId xmlns:a16="http://schemas.microsoft.com/office/drawing/2014/main" id="{11E959FD-AF44-0E34-0362-2EDC44FD7038}"/>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1D9157DF-6DB6-3932-A1CF-1800224445B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07277158-D953-F3B5-7F4A-4BC7B9D83A5B}"/>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a4cfd07a39d73d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063282701"/>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32%</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10730ed8e5e7bd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747402588"/>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85c9d4be7d317bd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66430781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dd5953084518bd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10616168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9848c39f93e7bd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14489538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67%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8db271d4e7606b6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1688616996"/>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(271,115); ICS 2024 (13,428); ICS 2025 (14,842); PCN bases range from 93 to 572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c8db271d4e7606b6"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351108921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f9848c39f93e7bd1"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85575551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348327653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22836" y="1774330"/>
            <a:ext cx="3394504"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2379085455"/>
              </p:ext>
            </p:extLst>
          </p:nvPr>
        </p:nvGraphicFramePr>
        <p:xfrm>
          <a:off x="4294290" y="2258866"/>
          <a:ext cx="3500248" cy="246569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7389196887451bd1">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2655784427"/>
              </p:ext>
            </p:extLst>
          </p:nvPr>
        </p:nvGraphicFramePr>
        <p:xfrm>
          <a:off x="4540311" y="2398840"/>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54429" y="514090"/>
            <a:ext cx="11658656" cy="338554"/>
          </a:xfrm>
          <a:prstGeom prst="rect">
            <a:avLst/>
          </a:prstGeom>
          <a:noFill/>
        </p:spPr>
        <p:txBody>
          <a:bodyPr wrap="square">
            <a:spAutoFit/>
          </a:bodyPr>
          <a:lstStyle/>
          <a:p>
            <a:r>
              <a:rPr lang="en-GB" sz="1600" b="0" dirty="0"/>
              <a:t>NORTH WEST LONDON INTEGRATED CARE SYSTEM</a:t>
            </a:r>
            <a:endParaRPr lang="en-GB" sz="1600" dirty="0"/>
          </a:p>
        </p:txBody>
      </p:sp>
      <p:graphicFrame>
        <p:nvGraphicFramePr>
          <p:cNvPr id="3" name="D_0ad3971f0fcbfbd1">
            <a:extLst>
              <a:ext uri="{FF2B5EF4-FFF2-40B4-BE49-F238E27FC236}">
                <a16:creationId xmlns:a16="http://schemas.microsoft.com/office/drawing/2014/main" id="{B464280A-5830-BE90-C524-ADAF2F52FD22}"/>
              </a:ext>
            </a:extLst>
          </p:cNvPr>
          <p:cNvGraphicFramePr>
            <a:graphicFrameLocks/>
          </p:cNvGraphicFramePr>
          <p:nvPr>
            <p:extLst>
              <p:ext uri="{D42A27DB-BD31-4B8C-83A1-F6EECF244321}">
                <p14:modId xmlns:p14="http://schemas.microsoft.com/office/powerpoint/2010/main" val="4117642250"/>
              </p:ext>
            </p:extLst>
          </p:nvPr>
        </p:nvGraphicFramePr>
        <p:xfrm>
          <a:off x="-32658"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4BC17CF4-A728-4870-8993-4E69C540A749}"/>
              </a:ext>
            </a:extLst>
          </p:cNvPr>
          <p:cNvSpPr>
            <a:spLocks noGrp="1"/>
          </p:cNvSpPr>
          <p:nvPr>
            <p:ph type="title"/>
          </p:nvPr>
        </p:nvSpPr>
        <p:spPr>
          <a:xfrm>
            <a:off x="437230" y="91007"/>
            <a:ext cx="9341700" cy="555912"/>
          </a:xfrm>
        </p:spPr>
        <p:txBody>
          <a:bodyPr/>
          <a:lstStyle/>
          <a:p>
            <a:pPr>
              <a:lnSpc>
                <a:spcPct val="118000"/>
              </a:lnSpc>
              <a:spcBef>
                <a:spcPts val="600"/>
              </a:spcBef>
            </a:pPr>
            <a:r>
              <a:rPr lang="en-GB" sz="2500" dirty="0"/>
              <a:t>Ease of contacting GP practice using the NHS App</a:t>
            </a:r>
          </a:p>
        </p:txBody>
      </p:sp>
    </p:spTree>
    <p:extLst>
      <p:ext uri="{BB962C8B-B14F-4D97-AF65-F5344CB8AC3E}">
        <p14:creationId xmlns:p14="http://schemas.microsoft.com/office/powerpoint/2010/main" val="1025376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ac290737958c80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17426239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e3eb0e2c9e59c80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945493930"/>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SOUTH CENTRAL EALING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GP AT HAND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CHISWICK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BRENT CENTRAL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THE EALING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ST JOHN'S WOOD &amp; MAIDA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NORTH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SOUTH WESTMINSTER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HEALTH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COLNE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WEST END &amp; MARYLEBONE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K AND C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ACTON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HAMMERSMITH &amp; FULHAM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NORTH HAMMERSMITH &amp;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FELTHAM AND BEDFONT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HEALTHSENSE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INCLUSIVE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LONG LANE FIRST CARE GROUP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SYNERGY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BRENT SOUTH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BRENT WEST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REGENT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HARNESS NORTH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NGP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HARNESS SOUTH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HH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SOUTH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HAMMERSMITH &amp; FULHAM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CELADINE HEALTH &amp; METROCARE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SOUTH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HARROW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BRENTWORTH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BRENT NORTH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GREAT WEST ROAD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NORTHOLT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GREENWELL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NEOHEALTH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HOUNSLOW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NORTH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SPHERE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KILBURN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HARROW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WEST-HILL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dirty="0">
                          <a:solidFill>
                            <a:schemeClr val="tx1"/>
                          </a:solidFill>
                          <a:effectLst/>
                          <a:latin typeface="+mn-lt"/>
                        </a:rPr>
                        <a:t>BROMPTON HEALTH PCN</a:t>
                      </a: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e3eb0e2c9e59c804"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73674375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21276117"/>
              </p:ext>
            </p:extLst>
          </p:nvPr>
        </p:nvGraphicFramePr>
        <p:xfrm>
          <a:off x="450000" y="1804272"/>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 NHS App</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92692867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fc6dbea9b9a5c80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19696176"/>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 haven't tried’ have been excluded. National (271,115); ICS (14,842); PCN bases range from 93 to 572</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fc6dbea9b9a5c804"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106961423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861D3FBA-0AE4-9942-3B7E-79F78E81450D}"/>
              </a:ext>
            </a:extLst>
          </p:cNvPr>
          <p:cNvSpPr>
            <a:spLocks noGrp="1"/>
          </p:cNvSpPr>
          <p:nvPr>
            <p:ph type="title"/>
          </p:nvPr>
        </p:nvSpPr>
        <p:spPr>
          <a:xfrm>
            <a:off x="437230" y="125127"/>
            <a:ext cx="10410505" cy="915591"/>
          </a:xfrm>
        </p:spPr>
        <p:txBody>
          <a:bodyPr/>
          <a:lstStyle/>
          <a:p>
            <a:r>
              <a:rPr lang="en-GB" sz="2500" dirty="0"/>
              <a:t>Ease of contacting GP practice using the NHS App:</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5B40414A-A371-7567-ED9A-10E97D2FCB5C}"/>
              </a:ext>
            </a:extLst>
          </p:cNvPr>
          <p:cNvSpPr txBox="1"/>
          <p:nvPr/>
        </p:nvSpPr>
        <p:spPr>
          <a:xfrm>
            <a:off x="356151" y="787398"/>
            <a:ext cx="11666371" cy="338554"/>
          </a:xfrm>
          <a:prstGeom prst="rect">
            <a:avLst/>
          </a:prstGeom>
          <a:noFill/>
        </p:spPr>
        <p:txBody>
          <a:bodyPr wrap="square">
            <a:spAutoFit/>
          </a:bodyPr>
          <a:lstStyle/>
          <a:p>
            <a:r>
              <a:rPr lang="en-GB" sz="1600" b="0" dirty="0"/>
              <a:t>NORTH WEST LONDON INTEGRATED CARE SYSTEM</a:t>
            </a:r>
            <a:endParaRPr lang="en-GB" sz="1600" dirty="0"/>
          </a:p>
        </p:txBody>
      </p:sp>
      <p:grpSp>
        <p:nvGrpSpPr>
          <p:cNvPr id="3" name="Group 2">
            <a:extLst>
              <a:ext uri="{FF2B5EF4-FFF2-40B4-BE49-F238E27FC236}">
                <a16:creationId xmlns:a16="http://schemas.microsoft.com/office/drawing/2014/main" id="{6D68B57F-B082-29A1-15FA-9DB0E90516CA}"/>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55452EDF-F15C-5543-96AF-16A01AE4DAA2}"/>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9A36D0E4-9A57-64CF-9C03-CF329C7103A0}"/>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108178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fb820e64c6a3e22">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53366835"/>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Q10. Still thinking about the last time you contacted your GP practice, how did you try to contact them?</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9d678bbcd3800122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1041528160"/>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National (683,277); ICS (34,092); PCN bases range from 197 to 1,423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9d678bbcd3800122"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15122318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ac140da83453e22">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70055888"/>
              </p:ext>
            </p:extLst>
          </p:nvPr>
        </p:nvGraphicFramePr>
        <p:xfrm>
          <a:off x="16429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37646" y="501322"/>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NORTH WEST LONDON INTEGRATED CARE SYSTEM</a:t>
            </a:r>
          </a:p>
        </p:txBody>
      </p:sp>
      <p:sp>
        <p:nvSpPr>
          <p:cNvPr id="7" name="Title 4">
            <a:extLst>
              <a:ext uri="{FF2B5EF4-FFF2-40B4-BE49-F238E27FC236}">
                <a16:creationId xmlns:a16="http://schemas.microsoft.com/office/drawing/2014/main" id="{B10DAF57-FF59-9B65-028C-0E863444962E}"/>
              </a:ext>
            </a:extLst>
          </p:cNvPr>
          <p:cNvSpPr>
            <a:spLocks noGrp="1"/>
          </p:cNvSpPr>
          <p:nvPr>
            <p:ph type="title"/>
          </p:nvPr>
        </p:nvSpPr>
        <p:spPr>
          <a:xfrm>
            <a:off x="418834" y="85604"/>
            <a:ext cx="9341700" cy="555912"/>
          </a:xfrm>
        </p:spPr>
        <p:txBody>
          <a:bodyPr/>
          <a:lstStyle/>
          <a:p>
            <a:pPr>
              <a:lnSpc>
                <a:spcPct val="118000"/>
              </a:lnSpc>
              <a:spcBef>
                <a:spcPts val="600"/>
              </a:spcBef>
            </a:pPr>
            <a:r>
              <a:rPr lang="en-GB" sz="2500" dirty="0"/>
              <a:t>Method of contacting GP practice</a:t>
            </a:r>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4433fec31f6a0a4">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4261473581"/>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Q11. What happened when you phoned your GP practice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c0afa12ef1e71993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2044536717"/>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last tried to contact their practice by phone. National (448,136); ICS (22,184); PCN bases range from 90 to 1,034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c0afa12ef1e71993"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201179294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77d535245f71993">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1338215364"/>
              </p:ext>
            </p:extLst>
          </p:nvPr>
        </p:nvGraphicFramePr>
        <p:xfrm>
          <a:off x="22633"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64805" y="496717"/>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NORTH WEST LONDON INTEGRATED CARE SYSTEM</a:t>
            </a:r>
          </a:p>
        </p:txBody>
      </p:sp>
      <p:sp>
        <p:nvSpPr>
          <p:cNvPr id="7" name="Title 4">
            <a:extLst>
              <a:ext uri="{FF2B5EF4-FFF2-40B4-BE49-F238E27FC236}">
                <a16:creationId xmlns:a16="http://schemas.microsoft.com/office/drawing/2014/main" id="{384F3177-8E4C-B826-EBAA-C10DF3991796}"/>
              </a:ext>
            </a:extLst>
          </p:cNvPr>
          <p:cNvSpPr>
            <a:spLocks noGrp="1"/>
          </p:cNvSpPr>
          <p:nvPr>
            <p:ph type="title"/>
          </p:nvPr>
        </p:nvSpPr>
        <p:spPr>
          <a:xfrm>
            <a:off x="437230" y="90416"/>
            <a:ext cx="9341700" cy="555912"/>
          </a:xfrm>
        </p:spPr>
        <p:txBody>
          <a:bodyPr/>
          <a:lstStyle/>
          <a:p>
            <a:pPr>
              <a:lnSpc>
                <a:spcPct val="118000"/>
              </a:lnSpc>
              <a:spcBef>
                <a:spcPts val="600"/>
              </a:spcBef>
            </a:pPr>
            <a:r>
              <a:rPr lang="en-GB" sz="2500" dirty="0"/>
              <a:t>Outcome of phoning GP practice</a:t>
            </a:r>
          </a:p>
        </p:txBody>
      </p:sp>
    </p:spTree>
    <p:extLst>
      <p:ext uri="{BB962C8B-B14F-4D97-AF65-F5344CB8AC3E}">
        <p14:creationId xmlns:p14="http://schemas.microsoft.com/office/powerpoint/2010/main" val="33468642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52b34a4f7f7dd2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52184304"/>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c9a4bf291da8352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467376393"/>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03617"/>
            <a:ext cx="3459162"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59" name="D_1c558f50cfa3cd2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54966398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c85a708bc697dd2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91817401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0385eba2e7562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274796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e6caabde1f81a50d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385199919"/>
              </p:ext>
            </p:extLst>
          </p:nvPr>
        </p:nvGraphicFramePr>
        <p:xfrm>
          <a:off x="373761" y="5714390"/>
          <a:ext cx="3117182" cy="8229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except those whose call was not answered. Patients who selected 'I couldn't contact my practice' have been excluded. National 2025 (654,818); ICS 2024 (32,720); ICS 2025 (32,670); PCN bases range from 184 to 1,382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e6caabde1f81a50d"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90721882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0385eba2e75621"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43984431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85878606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188277116"/>
              </p:ext>
            </p:extLst>
          </p:nvPr>
        </p:nvGraphicFramePr>
        <p:xfrm>
          <a:off x="4295216"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fa8892429c9ddd21">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610161245"/>
              </p:ext>
            </p:extLst>
          </p:nvPr>
        </p:nvGraphicFramePr>
        <p:xfrm>
          <a:off x="4503359"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c8bcd89536f7dd21">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1475147681"/>
              </p:ext>
            </p:extLst>
          </p:nvPr>
        </p:nvGraphicFramePr>
        <p:xfrm>
          <a:off x="333439"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2" name="TextBox 1">
            <a:extLst>
              <a:ext uri="{FF2B5EF4-FFF2-40B4-BE49-F238E27FC236}">
                <a16:creationId xmlns:a16="http://schemas.microsoft.com/office/drawing/2014/main" id="{D7B6DBA1-8654-DE25-B8B5-3A1FB0C8B173}"/>
              </a:ext>
            </a:extLst>
          </p:cNvPr>
          <p:cNvSpPr txBox="1"/>
          <p:nvPr/>
        </p:nvSpPr>
        <p:spPr>
          <a:xfrm>
            <a:off x="355655" y="499583"/>
            <a:ext cx="11629048" cy="338554"/>
          </a:xfrm>
          <a:prstGeom prst="rect">
            <a:avLst/>
          </a:prstGeom>
          <a:noFill/>
        </p:spPr>
        <p:txBody>
          <a:bodyPr wrap="square">
            <a:spAutoFit/>
          </a:bodyPr>
          <a:lstStyle/>
          <a:p>
            <a:r>
              <a:rPr lang="en-GB" sz="1600" b="0" dirty="0"/>
              <a:t>NORTH WEST LONDON INTEGRATED CARE SYSTEM</a:t>
            </a:r>
            <a:endParaRPr lang="en-GB" sz="1600" dirty="0"/>
          </a:p>
        </p:txBody>
      </p:sp>
      <p:sp>
        <p:nvSpPr>
          <p:cNvPr id="6" name="Title 4">
            <a:extLst>
              <a:ext uri="{FF2B5EF4-FFF2-40B4-BE49-F238E27FC236}">
                <a16:creationId xmlns:a16="http://schemas.microsoft.com/office/drawing/2014/main" id="{13BAFFAC-D9B7-214B-1089-E9F2EAF0EFFD}"/>
              </a:ext>
            </a:extLst>
          </p:cNvPr>
          <p:cNvSpPr>
            <a:spLocks noGrp="1"/>
          </p:cNvSpPr>
          <p:nvPr>
            <p:ph type="title"/>
          </p:nvPr>
        </p:nvSpPr>
        <p:spPr>
          <a:xfrm>
            <a:off x="437230" y="88533"/>
            <a:ext cx="9615847" cy="555912"/>
          </a:xfrm>
        </p:spPr>
        <p:txBody>
          <a:bodyPr/>
          <a:lstStyle/>
          <a:p>
            <a:pPr>
              <a:lnSpc>
                <a:spcPct val="118000"/>
              </a:lnSpc>
              <a:spcBef>
                <a:spcPts val="600"/>
              </a:spcBef>
            </a:pPr>
            <a:r>
              <a:rPr lang="en-GB" sz="2500" dirty="0"/>
              <a:t>Next step in dealing with request after contacting GP practice</a:t>
            </a:r>
          </a:p>
        </p:txBody>
      </p:sp>
    </p:spTree>
    <p:extLst>
      <p:ext uri="{BB962C8B-B14F-4D97-AF65-F5344CB8AC3E}">
        <p14:creationId xmlns:p14="http://schemas.microsoft.com/office/powerpoint/2010/main" val="685316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27</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57e3de0c538f0aa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4633237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a173a1d32cc9baac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045977588"/>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SOUTH SOUTHALL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HH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NORTHOLT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NORTH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BRENT WEST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NORTH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GREAT WEST ROAD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SOUTH CENTRAL EALING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HARROW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HARNESS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HARNESS NORTH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BRENT SOUTH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GP AT HAND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NGP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COLNE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CHISWICK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BRENT NORTH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BRENT CENTRAL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FELTHAM AND BEDFONT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REGENT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HEALTH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HOUNSLOW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NORTH HAMMERSMITH &amp;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ACTON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LONG LANE FIRST CARE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BRENTWORTH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HEALTHSENSE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THE EALING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KILBURN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INCLUSIVE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CELADINE HEALTH &amp; METROCARE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GREENWELL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SYNERGY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HAMMERSMITH &amp; FULHAM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SOUTH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K AND C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SOUTH WESTMINSTER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BROMPTON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WEST END &amp; MARYLEBONE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ST JOHN'S WOOD &amp; MAIDA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WEST-HILL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HAMMERSMITH &amp; FULHAM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HARROW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NEOHEALTH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dirty="0">
                          <a:solidFill>
                            <a:schemeClr val="tx1"/>
                          </a:solidFill>
                          <a:effectLst/>
                          <a:latin typeface="+mn-lt"/>
                        </a:rPr>
                        <a:t>SPHERE PCN</a:t>
                      </a: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a173a1d32cc9baac"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88603586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9667500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knew what the next step would be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65312771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2acfaae4ef970aa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667698783"/>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contact their GP practice since being registered, except those whose call was not answered. Patients who selected 'I couldn't contact my practice' have been excluded. National (654,818); ICS (32,670); PCN bases range from 184 to 1,382</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2acfaae4ef970aac"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96038866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%Yes</a:t>
            </a:r>
          </a:p>
        </p:txBody>
      </p:sp>
      <p:sp>
        <p:nvSpPr>
          <p:cNvPr id="6" name="Title 4">
            <a:extLst>
              <a:ext uri="{FF2B5EF4-FFF2-40B4-BE49-F238E27FC236}">
                <a16:creationId xmlns:a16="http://schemas.microsoft.com/office/drawing/2014/main" id="{0542DD07-A146-8303-355B-AB20134A41EF}"/>
              </a:ext>
            </a:extLst>
          </p:cNvPr>
          <p:cNvSpPr>
            <a:spLocks noGrp="1"/>
          </p:cNvSpPr>
          <p:nvPr>
            <p:ph type="title"/>
          </p:nvPr>
        </p:nvSpPr>
        <p:spPr>
          <a:xfrm>
            <a:off x="450000" y="125276"/>
            <a:ext cx="10410505" cy="919680"/>
          </a:xfrm>
        </p:spPr>
        <p:txBody>
          <a:bodyPr/>
          <a:lstStyle/>
          <a:p>
            <a:r>
              <a:rPr lang="en-GB" sz="2500" dirty="0"/>
              <a:t>Next step in dealing with request after contacting GP practice:</a:t>
            </a:r>
            <a:br>
              <a:rPr lang="en-GB" sz="2500" dirty="0"/>
            </a:br>
            <a:r>
              <a:rPr lang="en-GB" sz="2500" dirty="0"/>
              <a:t>how the results vary by PCN within the ICS</a:t>
            </a:r>
            <a:endParaRPr lang="en-GB" sz="2500" dirty="0">
              <a:highlight>
                <a:srgbClr val="F1BE48"/>
              </a:highlight>
            </a:endParaRPr>
          </a:p>
        </p:txBody>
      </p:sp>
      <p:sp>
        <p:nvSpPr>
          <p:cNvPr id="7" name="TextBox 6">
            <a:extLst>
              <a:ext uri="{FF2B5EF4-FFF2-40B4-BE49-F238E27FC236}">
                <a16:creationId xmlns:a16="http://schemas.microsoft.com/office/drawing/2014/main" id="{A8E25AB4-2D6D-524C-8A3C-3D0AB7ECA0C4}"/>
              </a:ext>
            </a:extLst>
          </p:cNvPr>
          <p:cNvSpPr txBox="1"/>
          <p:nvPr/>
        </p:nvSpPr>
        <p:spPr>
          <a:xfrm>
            <a:off x="365204" y="787398"/>
            <a:ext cx="11666371" cy="338554"/>
          </a:xfrm>
          <a:prstGeom prst="rect">
            <a:avLst/>
          </a:prstGeom>
          <a:noFill/>
        </p:spPr>
        <p:txBody>
          <a:bodyPr wrap="square">
            <a:spAutoFit/>
          </a:bodyPr>
          <a:lstStyle/>
          <a:p>
            <a:r>
              <a:rPr lang="en-GB" sz="1600" b="0" dirty="0"/>
              <a:t>NORTH WEST LONDON INTEGRATED CARE SYSTEM</a:t>
            </a:r>
            <a:endParaRPr lang="en-GB" sz="1600" dirty="0"/>
          </a:p>
        </p:txBody>
      </p:sp>
      <p:grpSp>
        <p:nvGrpSpPr>
          <p:cNvPr id="3" name="Group 2">
            <a:extLst>
              <a:ext uri="{FF2B5EF4-FFF2-40B4-BE49-F238E27FC236}">
                <a16:creationId xmlns:a16="http://schemas.microsoft.com/office/drawing/2014/main" id="{CCDEFBB6-98D3-4778-6180-F3487289B542}"/>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2E223812-08F9-AA0E-386B-D304007C4F4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53A3866F-CE86-932C-97D8-E4CAC4FC3F9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488587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5b6f1f6906b737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459898298"/>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Less than two days</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ba1b84f238edb7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252309472"/>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Less than two days </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10943" y="4913614"/>
            <a:ext cx="346306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Less than two days </a:t>
            </a:r>
          </a:p>
        </p:txBody>
      </p:sp>
      <p:graphicFrame>
        <p:nvGraphicFramePr>
          <p:cNvPr id="59" name="D_05e63fd94ac63376">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33537936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9669d42b3a2e376">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19806075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c291f87d8bd7376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36770816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e9ced6469ba8886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353806901"/>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knew what the next step in dealing with their request would be. Patients who selected 'I can't remember' have been excluded. National 2025 (523,686); ICS 2024 (25,020); ICS 2025 (24,997); PCN bases range from 140 to 1,103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e9ced6469ba8886"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09617666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ec291f87d8bd7376"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406515475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3801764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7" cy="246221"/>
          </a:xfrm>
          <a:prstGeom prst="rect">
            <a:avLst/>
          </a:prstGeom>
          <a:noFill/>
        </p:spPr>
        <p:txBody>
          <a:bodyPr wrap="square" lIns="0" tIns="0" rIns="0" bIns="0" rtlCol="0">
            <a:spAutoFit/>
          </a:bodyPr>
          <a:lstStyle/>
          <a:p>
            <a:r>
              <a:rPr lang="en-GB" sz="1600" b="1" dirty="0"/>
              <a:t>ICS result over time </a:t>
            </a:r>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406762045"/>
              </p:ext>
            </p:extLst>
          </p:nvPr>
        </p:nvGraphicFramePr>
        <p:xfrm>
          <a:off x="4316395" y="2307456"/>
          <a:ext cx="3471702" cy="2396835"/>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60165fc131aa8376">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406700768"/>
              </p:ext>
            </p:extLst>
          </p:nvPr>
        </p:nvGraphicFramePr>
        <p:xfrm>
          <a:off x="4495524" y="241351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9c030823787db376">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842585606"/>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a:p>
            <a:pPr algn="l"/>
            <a:endParaRPr lang="en-GB" sz="800" dirty="0">
              <a:latin typeface="+mn-lt"/>
            </a:endParaRPr>
          </a:p>
        </p:txBody>
      </p:sp>
      <p:sp>
        <p:nvSpPr>
          <p:cNvPr id="2" name="TextBox 1">
            <a:extLst>
              <a:ext uri="{FF2B5EF4-FFF2-40B4-BE49-F238E27FC236}">
                <a16:creationId xmlns:a16="http://schemas.microsoft.com/office/drawing/2014/main" id="{D7B6DBA1-8654-DE25-B8B5-3A1FB0C8B173}"/>
              </a:ext>
            </a:extLst>
          </p:cNvPr>
          <p:cNvSpPr txBox="1"/>
          <p:nvPr/>
        </p:nvSpPr>
        <p:spPr>
          <a:xfrm>
            <a:off x="367677" y="497879"/>
            <a:ext cx="11629048" cy="338554"/>
          </a:xfrm>
          <a:prstGeom prst="rect">
            <a:avLst/>
          </a:prstGeom>
          <a:noFill/>
        </p:spPr>
        <p:txBody>
          <a:bodyPr wrap="square">
            <a:spAutoFit/>
          </a:bodyPr>
          <a:lstStyle/>
          <a:p>
            <a:r>
              <a:rPr lang="en-GB" sz="1600" b="0" dirty="0"/>
              <a:t>NORTH WEST LONDON INTEGRATED CARE SYSTEM</a:t>
            </a:r>
            <a:endParaRPr lang="en-GB" sz="1600" dirty="0"/>
          </a:p>
        </p:txBody>
      </p:sp>
      <p:sp>
        <p:nvSpPr>
          <p:cNvPr id="6" name="Title 4">
            <a:extLst>
              <a:ext uri="{FF2B5EF4-FFF2-40B4-BE49-F238E27FC236}">
                <a16:creationId xmlns:a16="http://schemas.microsoft.com/office/drawing/2014/main" id="{8A5B3179-CD0C-2C9A-DB13-B54B24E48016}"/>
              </a:ext>
            </a:extLst>
          </p:cNvPr>
          <p:cNvSpPr>
            <a:spLocks noGrp="1"/>
          </p:cNvSpPr>
          <p:nvPr>
            <p:ph type="title"/>
          </p:nvPr>
        </p:nvSpPr>
        <p:spPr>
          <a:xfrm>
            <a:off x="437230" y="85724"/>
            <a:ext cx="9615847" cy="555912"/>
          </a:xfrm>
        </p:spPr>
        <p:txBody>
          <a:bodyPr/>
          <a:lstStyle/>
          <a:p>
            <a:pPr>
              <a:lnSpc>
                <a:spcPct val="118000"/>
              </a:lnSpc>
              <a:spcBef>
                <a:spcPts val="600"/>
              </a:spcBef>
            </a:pPr>
            <a:r>
              <a:rPr lang="en-GB" sz="2500" dirty="0"/>
              <a:t>Time taken to know next step</a:t>
            </a:r>
          </a:p>
        </p:txBody>
      </p:sp>
    </p:spTree>
    <p:extLst>
      <p:ext uri="{BB962C8B-B14F-4D97-AF65-F5344CB8AC3E}">
        <p14:creationId xmlns:p14="http://schemas.microsoft.com/office/powerpoint/2010/main" val="4174986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29</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3ba10fc0a64a775">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59657373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5f943967e4a775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499171263"/>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BRENT WEST KWH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BRENT CENTRAL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COLNE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HEALTH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HARNESS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NORTH HAMMERSMITH &amp;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HARROW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HH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NORTH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BRENT SOUTH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FELTHAM AND BEDFONT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HOUNSLOW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NGP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HARROW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SYNERGY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BRENT NORTH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SOUTH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HARNESS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K AND C SOUTH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ACTON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BROMPTON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HAMMERSMITH &amp; FULHAM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KILBURN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WEST END &amp; MARYLEBONE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CHISWICK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BRENTWORTH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GREAT WEST ROAD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ST JOHN'S WOOD &amp; MAIDA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NORTHOLT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INCLUSIVE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LONG LANE FIRST CARE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WEST-HILL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SOUTH CENTRAL EALING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GREENWELL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SOUTH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SPHERE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SOUTH WESTMINSTER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NORTH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REGENT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GP AT HAND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CELADINE HEALTH &amp; METROCARE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NEOHEALTH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HAMMERSMITH &amp; FULHAM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THE EALING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dirty="0">
                          <a:solidFill>
                            <a:schemeClr val="tx1"/>
                          </a:solidFill>
                          <a:effectLst/>
                          <a:latin typeface="+mn-lt"/>
                        </a:rPr>
                        <a:t>HEALTHSENSE PCN</a:t>
                      </a: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4b5f943967e4a775"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36712466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66398653"/>
              </p:ext>
            </p:extLst>
          </p:nvPr>
        </p:nvGraphicFramePr>
        <p:xfrm>
          <a:off x="450000" y="1893888"/>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knew what the next step would be in ‘less than two days’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5909860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7b1a19d1c064a775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220911965"/>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knew what the next step in dealing with their request would be. Patients who selected 'I can't remember' have been excluded. National (523,686); ICS (24,997); PCN bases range from 140 to 1,103</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7b1a19d1c064a775"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28476226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p:txBody>
      </p:sp>
      <p:sp>
        <p:nvSpPr>
          <p:cNvPr id="6" name="Title 4">
            <a:extLst>
              <a:ext uri="{FF2B5EF4-FFF2-40B4-BE49-F238E27FC236}">
                <a16:creationId xmlns:a16="http://schemas.microsoft.com/office/drawing/2014/main" id="{3FBFA4CB-7EAF-4848-22F6-C131F5AEEEB2}"/>
              </a:ext>
            </a:extLst>
          </p:cNvPr>
          <p:cNvSpPr>
            <a:spLocks noGrp="1"/>
          </p:cNvSpPr>
          <p:nvPr>
            <p:ph type="title"/>
          </p:nvPr>
        </p:nvSpPr>
        <p:spPr>
          <a:xfrm>
            <a:off x="437230" y="119524"/>
            <a:ext cx="10410505" cy="919680"/>
          </a:xfrm>
        </p:spPr>
        <p:txBody>
          <a:bodyPr/>
          <a:lstStyle/>
          <a:p>
            <a:r>
              <a:rPr lang="en-GB" sz="2500" dirty="0"/>
              <a:t>Time taken to know next step:</a:t>
            </a:r>
            <a:br>
              <a:rPr lang="en-GB" sz="2500" dirty="0"/>
            </a:br>
            <a:r>
              <a:rPr lang="en-GB" sz="2500" dirty="0"/>
              <a:t>how the results vary by PCN within the ICS</a:t>
            </a:r>
            <a:endParaRPr lang="en-GB" sz="2500" dirty="0">
              <a:highlight>
                <a:srgbClr val="F1BE48"/>
              </a:highlight>
            </a:endParaRPr>
          </a:p>
        </p:txBody>
      </p:sp>
      <p:sp>
        <p:nvSpPr>
          <p:cNvPr id="8" name="TextBox 7">
            <a:extLst>
              <a:ext uri="{FF2B5EF4-FFF2-40B4-BE49-F238E27FC236}">
                <a16:creationId xmlns:a16="http://schemas.microsoft.com/office/drawing/2014/main" id="{8E735DD6-082B-C5B9-E854-2298E9B446D7}"/>
              </a:ext>
            </a:extLst>
          </p:cNvPr>
          <p:cNvSpPr txBox="1"/>
          <p:nvPr/>
        </p:nvSpPr>
        <p:spPr>
          <a:xfrm>
            <a:off x="356151" y="787398"/>
            <a:ext cx="11666371" cy="338554"/>
          </a:xfrm>
          <a:prstGeom prst="rect">
            <a:avLst/>
          </a:prstGeom>
          <a:noFill/>
        </p:spPr>
        <p:txBody>
          <a:bodyPr wrap="square">
            <a:spAutoFit/>
          </a:bodyPr>
          <a:lstStyle/>
          <a:p>
            <a:r>
              <a:rPr lang="en-GB" sz="1600" b="0" dirty="0"/>
              <a:t>NORTH WEST LONDON INTEGRATED CARE SYSTEM</a:t>
            </a:r>
            <a:endParaRPr lang="en-GB" sz="1600" dirty="0"/>
          </a:p>
        </p:txBody>
      </p:sp>
      <p:grpSp>
        <p:nvGrpSpPr>
          <p:cNvPr id="3" name="Group 2">
            <a:extLst>
              <a:ext uri="{FF2B5EF4-FFF2-40B4-BE49-F238E27FC236}">
                <a16:creationId xmlns:a16="http://schemas.microsoft.com/office/drawing/2014/main" id="{E67EE9DD-F7A1-5965-8089-A7CC83259C83}"/>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996632C9-CBAF-7006-5C61-B323E72F4674}"/>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E7DE76D8-B658-81C4-D910-B103A4227178}"/>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371491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8788b912b95d4e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013847670"/>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c2a2bfae430b4e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949216540"/>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04443"/>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bc87c1e489d28e0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25455415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b71afee67428e0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05313754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39094c1fa94a2e0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12434345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cf7f150afd73fd4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648232516"/>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National 2025 (686,100); ICS 2024 (34,830); ICS 2025 (34,279); PCN bases range from 198 to 1,433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cf7f150afd73fd4"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97484308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39094c1fa94a2e0d"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78745718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07327972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132500138"/>
              </p:ext>
            </p:extLst>
          </p:nvPr>
        </p:nvGraphicFramePr>
        <p:xfrm>
          <a:off x="4307755" y="2324402"/>
          <a:ext cx="3471702" cy="2361612"/>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9f8624ba2ed90a22">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996587704"/>
              </p:ext>
            </p:extLst>
          </p:nvPr>
        </p:nvGraphicFramePr>
        <p:xfrm>
          <a:off x="4495820" y="2417177"/>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8fe663eea32e04e2">
            <a:extLst>
              <a:ext uri="{FF2B5EF4-FFF2-40B4-BE49-F238E27FC236}">
                <a16:creationId xmlns:a16="http://schemas.microsoft.com/office/drawing/2014/main" id="{811982B7-7F58-09FC-98DF-2F1309CCCF47}"/>
              </a:ext>
            </a:extLst>
          </p:cNvPr>
          <p:cNvGraphicFramePr>
            <a:graphicFrameLocks/>
          </p:cNvGraphicFramePr>
          <p:nvPr>
            <p:extLst>
              <p:ext uri="{D42A27DB-BD31-4B8C-83A1-F6EECF244321}">
                <p14:modId xmlns:p14="http://schemas.microsoft.com/office/powerpoint/2010/main" val="3013799266"/>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3A40E777-BA1A-6905-2369-9B641A49DE17}"/>
              </a:ext>
            </a:extLst>
          </p:cNvPr>
          <p:cNvSpPr>
            <a:spLocks noGrp="1"/>
          </p:cNvSpPr>
          <p:nvPr>
            <p:ph type="title"/>
          </p:nvPr>
        </p:nvSpPr>
        <p:spPr>
          <a:xfrm>
            <a:off x="437230" y="90378"/>
            <a:ext cx="9615847" cy="555912"/>
          </a:xfrm>
        </p:spPr>
        <p:txBody>
          <a:bodyPr/>
          <a:lstStyle/>
          <a:p>
            <a:pPr>
              <a:lnSpc>
                <a:spcPct val="118000"/>
              </a:lnSpc>
              <a:spcBef>
                <a:spcPts val="600"/>
              </a:spcBef>
            </a:pPr>
            <a:r>
              <a:rPr lang="en-GB" sz="2500" dirty="0"/>
              <a:t>Overall experience of contacting GP practice</a:t>
            </a:r>
          </a:p>
        </p:txBody>
      </p:sp>
      <p:sp>
        <p:nvSpPr>
          <p:cNvPr id="9" name="TextBox 8">
            <a:extLst>
              <a:ext uri="{FF2B5EF4-FFF2-40B4-BE49-F238E27FC236}">
                <a16:creationId xmlns:a16="http://schemas.microsoft.com/office/drawing/2014/main" id="{CC61BD2A-99A5-2B9F-A0DF-1CBD2A56AAF0}"/>
              </a:ext>
            </a:extLst>
          </p:cNvPr>
          <p:cNvSpPr txBox="1"/>
          <p:nvPr/>
        </p:nvSpPr>
        <p:spPr>
          <a:xfrm>
            <a:off x="376730" y="497879"/>
            <a:ext cx="11629048" cy="338554"/>
          </a:xfrm>
          <a:prstGeom prst="rect">
            <a:avLst/>
          </a:prstGeom>
          <a:noFill/>
        </p:spPr>
        <p:txBody>
          <a:bodyPr wrap="square">
            <a:spAutoFit/>
          </a:bodyPr>
          <a:lstStyle/>
          <a:p>
            <a:r>
              <a:rPr lang="en-GB" sz="1600" b="0" dirty="0"/>
              <a:t>NORTH WEST LONDON INTEGRATED CARE SYSTEM</a:t>
            </a:r>
            <a:endParaRPr lang="en-GB" sz="1600" dirty="0"/>
          </a:p>
        </p:txBody>
      </p:sp>
    </p:spTree>
    <p:extLst>
      <p:ext uri="{BB962C8B-B14F-4D97-AF65-F5344CB8AC3E}">
        <p14:creationId xmlns:p14="http://schemas.microsoft.com/office/powerpoint/2010/main" val="3656170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358c1f32d6345e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4765726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f0d57086055e3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33082881"/>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BRENT WEST KWH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SOUTH CENTRAL EALING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BRENT CENTRAL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CHISWICK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GP AT HAND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COLNE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HH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HEALTH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HEALTHSENSE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NORTH CONNECT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BRENT SOUTH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LONG LANE FIRST CARE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HARNESS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NORTH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NORTH HAMMERSMITH &amp;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NGP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SYNERGY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BRENT NORTH KWH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HARNESS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GREAT WEST ROAD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HARROW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BRENTWORTH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NORTHOLT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SOUTH WESTMINSTER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K AND C SOUTH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KILBURN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ACTON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INCLUSIVE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THE EALING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FELTHAM AND BEDFONT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HOUNSLOW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CELADINE HEALTH &amp; METROCARE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SOUTH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ST JOHN'S WOOD &amp; MAIDA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REGENT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WEST END &amp; MARYLEBONE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HAMMERSMITH &amp; FULHAM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GREENWELL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HARROW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BROMPTON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WEST-HILL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HAMMERSMITH &amp; FULHAM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SPHERE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dirty="0">
                          <a:solidFill>
                            <a:schemeClr val="tx1"/>
                          </a:solidFill>
                          <a:effectLst/>
                          <a:latin typeface="+mn-lt"/>
                        </a:rPr>
                        <a:t>NEOHEALTH PCN</a:t>
                      </a: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4bf0d57086055e3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75498376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139544062"/>
              </p:ext>
            </p:extLst>
          </p:nvPr>
        </p:nvGraphicFramePr>
        <p:xfrm>
          <a:off x="450000" y="1880576"/>
          <a:ext cx="8317173" cy="30480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282378">
                <a:tc>
                  <a:txBody>
                    <a:bodyPr/>
                    <a:lstStyle/>
                    <a:p>
                      <a:pPr marL="0" indent="0">
                        <a:buNone/>
                      </a:pPr>
                      <a:r>
                        <a:rPr lang="en-GB" sz="1400" b="1" dirty="0">
                          <a:solidFill>
                            <a:schemeClr val="tx1"/>
                          </a:solidFill>
                        </a:rPr>
                        <a:t>Percentage of patients saying their overall experience of contacting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52773277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ed4c74285fe05e3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013913419"/>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contact their GP practice since being registered. National (686,100); ICS (34,279); PCN bases range from 198 to 1,433</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ed4c74285fe05e3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18951811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p:txBody>
      </p:sp>
      <p:sp>
        <p:nvSpPr>
          <p:cNvPr id="4" name="TextBox 3">
            <a:extLst>
              <a:ext uri="{FF2B5EF4-FFF2-40B4-BE49-F238E27FC236}">
                <a16:creationId xmlns:a16="http://schemas.microsoft.com/office/drawing/2014/main" id="{4C91FAAC-4374-332E-31E8-984A1EA664A6}"/>
              </a:ext>
            </a:extLst>
          </p:cNvPr>
          <p:cNvSpPr txBox="1"/>
          <p:nvPr/>
        </p:nvSpPr>
        <p:spPr>
          <a:xfrm>
            <a:off x="365204" y="787398"/>
            <a:ext cx="11666371" cy="338554"/>
          </a:xfrm>
          <a:prstGeom prst="rect">
            <a:avLst/>
          </a:prstGeom>
          <a:noFill/>
        </p:spPr>
        <p:txBody>
          <a:bodyPr wrap="square">
            <a:spAutoFit/>
          </a:bodyPr>
          <a:lstStyle/>
          <a:p>
            <a:r>
              <a:rPr lang="en-GB" sz="1600" b="0" dirty="0"/>
              <a:t>NORTH WEST LONDON INTEGRATED CARE SYSTEM</a:t>
            </a:r>
            <a:endParaRPr lang="en-GB" sz="1600" dirty="0"/>
          </a:p>
        </p:txBody>
      </p:sp>
      <p:sp>
        <p:nvSpPr>
          <p:cNvPr id="7" name="Title 4">
            <a:extLst>
              <a:ext uri="{FF2B5EF4-FFF2-40B4-BE49-F238E27FC236}">
                <a16:creationId xmlns:a16="http://schemas.microsoft.com/office/drawing/2014/main" id="{A088B82A-D30D-77EE-30C7-2BA6BFBAADA9}"/>
              </a:ext>
            </a:extLst>
          </p:cNvPr>
          <p:cNvSpPr>
            <a:spLocks noGrp="1"/>
          </p:cNvSpPr>
          <p:nvPr>
            <p:ph type="title"/>
          </p:nvPr>
        </p:nvSpPr>
        <p:spPr>
          <a:xfrm>
            <a:off x="450000" y="98216"/>
            <a:ext cx="10410505" cy="919680"/>
          </a:xfrm>
        </p:spPr>
        <p:txBody>
          <a:bodyPr/>
          <a:lstStyle/>
          <a:p>
            <a:r>
              <a:rPr lang="en-GB" sz="2500" dirty="0"/>
              <a:t>Overall experience of contacting GP practice:</a:t>
            </a:r>
            <a:br>
              <a:rPr lang="en-GB" sz="2500" dirty="0"/>
            </a:br>
            <a:r>
              <a:rPr lang="en-GB" sz="2500" dirty="0"/>
              <a:t>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BFE20D71-81E9-A587-4A57-8F8F72981523}"/>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99B87D31-4E59-1B89-CC4D-23D2155A53BA}"/>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566EB216-AFD6-4657-D40A-0B32C899B458}"/>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2952408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Last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3dcb7b0e75da7a5b">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157405442"/>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c676c2d72973a5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438218045"/>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33%</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About right </a:t>
            </a:r>
          </a:p>
        </p:txBody>
      </p:sp>
      <p:graphicFrame>
        <p:nvGraphicFramePr>
          <p:cNvPr id="59" name="D_5b25ad0cad0d3a5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62157546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037b96abc96f7a5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7355632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c1d0d608e83a5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14874740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790398697c3ec3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685914034"/>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have been excluded. National 2025 (620,168); ICS 2024 (31,001); ICS 2025 (30,808); PCN bases range from 172 to 1,300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790398697c3ec3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78623569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c1d0d608e83a5b"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13164470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50702942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3301356"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154601967"/>
              </p:ext>
            </p:extLst>
          </p:nvPr>
        </p:nvGraphicFramePr>
        <p:xfrm>
          <a:off x="4307756" y="2266572"/>
          <a:ext cx="3471702" cy="2400127"/>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726373e9aef23a5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541956895"/>
              </p:ext>
            </p:extLst>
          </p:nvPr>
        </p:nvGraphicFramePr>
        <p:xfrm>
          <a:off x="4498552" y="2386841"/>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9a2042150e59ee5b">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275117590"/>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6" name="Title 4">
            <a:extLst>
              <a:ext uri="{FF2B5EF4-FFF2-40B4-BE49-F238E27FC236}">
                <a16:creationId xmlns:a16="http://schemas.microsoft.com/office/drawing/2014/main" id="{7B9ADF42-A4DE-3241-E8A2-F9F283D74FFC}"/>
              </a:ext>
            </a:extLst>
          </p:cNvPr>
          <p:cNvSpPr>
            <a:spLocks noGrp="1"/>
          </p:cNvSpPr>
          <p:nvPr>
            <p:ph type="title"/>
          </p:nvPr>
        </p:nvSpPr>
        <p:spPr>
          <a:xfrm>
            <a:off x="442913" y="76382"/>
            <a:ext cx="9615847" cy="555912"/>
          </a:xfrm>
        </p:spPr>
        <p:txBody>
          <a:bodyPr/>
          <a:lstStyle/>
          <a:p>
            <a:pPr>
              <a:lnSpc>
                <a:spcPct val="118000"/>
              </a:lnSpc>
              <a:spcBef>
                <a:spcPts val="600"/>
              </a:spcBef>
            </a:pPr>
            <a:r>
              <a:rPr lang="en-GB" sz="2500" dirty="0"/>
              <a:t>How patients felt about appointment wait time</a:t>
            </a:r>
          </a:p>
        </p:txBody>
      </p:sp>
      <p:sp>
        <p:nvSpPr>
          <p:cNvPr id="7" name="TextBox 6">
            <a:extLst>
              <a:ext uri="{FF2B5EF4-FFF2-40B4-BE49-F238E27FC236}">
                <a16:creationId xmlns:a16="http://schemas.microsoft.com/office/drawing/2014/main" id="{7A672F7E-511C-410A-2917-C55FD553D3C8}"/>
              </a:ext>
            </a:extLst>
          </p:cNvPr>
          <p:cNvSpPr txBox="1"/>
          <p:nvPr/>
        </p:nvSpPr>
        <p:spPr>
          <a:xfrm>
            <a:off x="367677" y="497879"/>
            <a:ext cx="11629048" cy="338554"/>
          </a:xfrm>
          <a:prstGeom prst="rect">
            <a:avLst/>
          </a:prstGeom>
          <a:noFill/>
        </p:spPr>
        <p:txBody>
          <a:bodyPr wrap="square">
            <a:spAutoFit/>
          </a:bodyPr>
          <a:lstStyle/>
          <a:p>
            <a:r>
              <a:rPr lang="en-GB" sz="1600" b="0" dirty="0"/>
              <a:t>NORTH WEST LONDON INTEGRATED CARE SYSTEM</a:t>
            </a:r>
            <a:endParaRPr lang="en-GB" sz="1600" dirty="0"/>
          </a:p>
        </p:txBody>
      </p:sp>
    </p:spTree>
    <p:extLst>
      <p:ext uri="{BB962C8B-B14F-4D97-AF65-F5344CB8AC3E}">
        <p14:creationId xmlns:p14="http://schemas.microsoft.com/office/powerpoint/2010/main" val="1416941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29e36b695e14f7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70011105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8ed7ac0c5fc14f7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020013996"/>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GP AT HAND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BRENT CENTRAL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HARNESS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BRENT WEST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NORTH HAMMERSMITH &amp;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BRENT NORTH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KILBURN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HOUNSLOW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HH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SYNERGY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BRENTWORTH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FELTHAM AND BEDFONT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COLNE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WEST END &amp; MARYLEBONE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INCLUSIVE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HARROW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NGP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CHISWICK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NORTH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HEALTH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GREAT WEST ROAD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LONG LANE FIRST CARE GROUP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SOUTH CENTRAL EALING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BRENT SOUTH KWH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ACTON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SOUTH WESTMINSTER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HARNESS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HAMMERSMITH &amp; FULHAM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K AND C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HEALTHSENSE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NORTHOLT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THE EALING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REGENT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SOUTH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ST JOHN'S WOOD &amp; MAIDA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BROMPTON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CELADINE HEALTH &amp; METROCARE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HARROW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SPHERE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GREENWELL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HAMMERSMITH &amp; FULHAM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WEST-HILL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dirty="0">
                          <a:solidFill>
                            <a:schemeClr val="tx1"/>
                          </a:solidFill>
                          <a:effectLst/>
                          <a:latin typeface="+mn-lt"/>
                        </a:rPr>
                        <a:t>NEOHEALTH PCN</a:t>
                      </a: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8ed7ac0c5fc14f71"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77384629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225793966"/>
              </p:ext>
            </p:extLst>
          </p:nvPr>
        </p:nvGraphicFramePr>
        <p:xfrm>
          <a:off x="497735" y="1904521"/>
          <a:ext cx="8317173" cy="33528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felt the wait time for their appointment was ‘about right’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72992287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b4641005949a4f7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392277545"/>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had an appointment since being registered with current GP practice. Patients who selected  'I don't know' have been excluded. National (620,168); ICS (30,808); PCN bases range from 172 to 1,300</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b4641005949a4f71"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181372541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%About right</a:t>
            </a:r>
          </a:p>
        </p:txBody>
      </p:sp>
      <p:sp>
        <p:nvSpPr>
          <p:cNvPr id="4" name="TextBox 3">
            <a:extLst>
              <a:ext uri="{FF2B5EF4-FFF2-40B4-BE49-F238E27FC236}">
                <a16:creationId xmlns:a16="http://schemas.microsoft.com/office/drawing/2014/main" id="{792A8EC4-5112-5EA7-5084-E05B86F8EEBE}"/>
              </a:ext>
            </a:extLst>
          </p:cNvPr>
          <p:cNvSpPr txBox="1"/>
          <p:nvPr/>
        </p:nvSpPr>
        <p:spPr>
          <a:xfrm>
            <a:off x="365204" y="787398"/>
            <a:ext cx="11666371" cy="338554"/>
          </a:xfrm>
          <a:prstGeom prst="rect">
            <a:avLst/>
          </a:prstGeom>
          <a:noFill/>
        </p:spPr>
        <p:txBody>
          <a:bodyPr wrap="square">
            <a:spAutoFit/>
          </a:bodyPr>
          <a:lstStyle/>
          <a:p>
            <a:r>
              <a:rPr lang="en-GB" sz="1600" b="0" dirty="0"/>
              <a:t>NORTH WEST LONDON INTEGRATED CARE SYSTEM</a:t>
            </a:r>
            <a:endParaRPr lang="en-GB" sz="1600" dirty="0"/>
          </a:p>
        </p:txBody>
      </p:sp>
      <p:sp>
        <p:nvSpPr>
          <p:cNvPr id="8" name="Title 4">
            <a:extLst>
              <a:ext uri="{FF2B5EF4-FFF2-40B4-BE49-F238E27FC236}">
                <a16:creationId xmlns:a16="http://schemas.microsoft.com/office/drawing/2014/main" id="{F37CA72F-BBA4-23A5-469F-80EA1DA77AB0}"/>
              </a:ext>
            </a:extLst>
          </p:cNvPr>
          <p:cNvSpPr>
            <a:spLocks noGrp="1"/>
          </p:cNvSpPr>
          <p:nvPr>
            <p:ph type="title"/>
          </p:nvPr>
        </p:nvSpPr>
        <p:spPr>
          <a:xfrm>
            <a:off x="450000" y="99995"/>
            <a:ext cx="10410505" cy="919680"/>
          </a:xfrm>
        </p:spPr>
        <p:txBody>
          <a:bodyPr/>
          <a:lstStyle/>
          <a:p>
            <a:r>
              <a:rPr lang="en-GB" sz="2500" dirty="0"/>
              <a:t>How patients felt about appointment wait time:</a:t>
            </a:r>
            <a:br>
              <a:rPr lang="en-GB" sz="2500" dirty="0"/>
            </a:br>
            <a:r>
              <a:rPr lang="en-GB" sz="2500" dirty="0"/>
              <a:t>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3A98B73C-9788-9614-C0E3-7100E1C86F5E}"/>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DFE4FA8F-0093-5AE8-47D7-6AFCA5FE5105}"/>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7452BF51-FA2E-1E8C-2CA3-1EB24D1D0E11}"/>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04202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C711A0-3582-CD73-E062-69DB956E9C83}"/>
            </a:ext>
          </a:extLst>
        </p:cNvPr>
        <p:cNvGrpSpPr/>
        <p:nvPr/>
      </p:nvGrpSpPr>
      <p:grpSpPr>
        <a:xfrm>
          <a:off x="0" y="0"/>
          <a:ext cx="0" cy="0"/>
          <a:chOff x="0" y="0"/>
          <a:chExt cx="0" cy="0"/>
        </a:xfrm>
      </p:grpSpPr>
      <p:graphicFrame>
        <p:nvGraphicFramePr>
          <p:cNvPr id="18" name="D_354357730cbb6551">
            <a:extLst>
              <a:ext uri="{FF2B5EF4-FFF2-40B4-BE49-F238E27FC236}">
                <a16:creationId xmlns:a16="http://schemas.microsoft.com/office/drawing/2014/main" id="{AF5FFDF4-CA33-0ECC-7DD6-F86864DB3F8E}"/>
              </a:ext>
            </a:extLst>
          </p:cNvPr>
          <p:cNvGraphicFramePr/>
          <p:nvPr>
            <p:extLst>
              <p:ext uri="{D42A27DB-BD31-4B8C-83A1-F6EECF244321}">
                <p14:modId xmlns:p14="http://schemas.microsoft.com/office/powerpoint/2010/main" val="695714158"/>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33DF9D5C-93D4-C449-20B9-1935A8441DE4}"/>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D6E006E0-3D24-A87D-64CC-4A98F9C37840}"/>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Arial"/>
                <a:ea typeface="+mn-ea"/>
                <a:cs typeface="+mn-cs"/>
              </a:rPr>
              <a:t>Q22. How did the appointment take place?</a:t>
            </a:r>
            <a:endParaRPr kumimoji="0" lang="en-GB" sz="1500" b="0" i="0" u="none" strike="noStrike" kern="1200" cap="none" spc="0" normalizeH="0" baseline="0" noProof="0" dirty="0">
              <a:ln>
                <a:noFill/>
              </a:ln>
              <a:solidFill>
                <a:prstClr val="white"/>
              </a:solidFill>
              <a:effectLst/>
              <a:uLnTx/>
              <a:uFillTx/>
              <a:latin typeface="Arial"/>
              <a:ea typeface="+mn-ea"/>
              <a:cs typeface="+mn-cs"/>
            </a:endParaRPr>
          </a:p>
        </p:txBody>
      </p:sp>
      <p:sp>
        <p:nvSpPr>
          <p:cNvPr id="46" name="Rectangle 45">
            <a:extLst>
              <a:ext uri="{FF2B5EF4-FFF2-40B4-BE49-F238E27FC236}">
                <a16:creationId xmlns:a16="http://schemas.microsoft.com/office/drawing/2014/main" id="{734E0FC3-4961-7146-973D-039E27AFEF45}"/>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4E8EEBE9-0682-FB9C-4807-BEEEA3E6F99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9" name="D_fcbb353f46483b51" hidden="1">
            <a:extLst>
              <a:ext uri="{FF2B5EF4-FFF2-40B4-BE49-F238E27FC236}">
                <a16:creationId xmlns:a16="http://schemas.microsoft.com/office/drawing/2014/main" id="{5FC6C057-CCE6-38B7-2E65-CA4B8F600332}"/>
              </a:ext>
            </a:extLst>
          </p:cNvPr>
          <p:cNvGraphicFramePr/>
          <p:nvPr>
            <p:extLst>
              <p:ext uri="{D42A27DB-BD31-4B8C-83A1-F6EECF244321}">
                <p14:modId xmlns:p14="http://schemas.microsoft.com/office/powerpoint/2010/main" val="174597694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16b50b343e822b51">
            <a:extLst>
              <a:ext uri="{FF2B5EF4-FFF2-40B4-BE49-F238E27FC236}">
                <a16:creationId xmlns:a16="http://schemas.microsoft.com/office/drawing/2014/main" id="{EA22ED58-20EC-FF32-5E79-12A8ECB130B9}"/>
              </a:ext>
            </a:extLst>
          </p:cNvPr>
          <p:cNvGraphicFramePr/>
          <p:nvPr>
            <p:extLst>
              <p:ext uri="{D42A27DB-BD31-4B8C-83A1-F6EECF244321}">
                <p14:modId xmlns:p14="http://schemas.microsoft.com/office/powerpoint/2010/main" val="3596983838"/>
              </p:ext>
            </p:extLst>
          </p:nvPr>
        </p:nvGraphicFramePr>
        <p:xfrm>
          <a:off x="267328"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2E0E5BA0-B0F1-58B0-E596-DBF059C77D72}"/>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6454D766-FF91-F7F3-6040-DC65788ADD66}"/>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3" name="D_fcbb353f46483b51_CalcTable">
            <a:extLst>
              <a:ext uri="{FF2B5EF4-FFF2-40B4-BE49-F238E27FC236}">
                <a16:creationId xmlns:a16="http://schemas.microsoft.com/office/drawing/2014/main" id="{E4D35EC6-907A-635C-285C-5430B27686DC}"/>
              </a:ext>
            </a:extLst>
          </p:cNvPr>
          <p:cNvGraphicFramePr>
            <a:graphicFrameLocks noGrp="1"/>
          </p:cNvGraphicFramePr>
          <p:nvPr>
            <p:extLst>
              <p:ext uri="{D42A27DB-BD31-4B8C-83A1-F6EECF244321}">
                <p14:modId xmlns:p14="http://schemas.microsoft.com/office/powerpoint/2010/main" val="3221478385"/>
              </p:ext>
            </p:extLst>
          </p:nvPr>
        </p:nvGraphicFramePr>
        <p:xfrm>
          <a:off x="545473" y="5645871"/>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National (677,815); ICS (33,819); PCN bases range from 193 to 1,419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 name="TextBox 4">
            <a:extLst>
              <a:ext uri="{FF2B5EF4-FFF2-40B4-BE49-F238E27FC236}">
                <a16:creationId xmlns:a16="http://schemas.microsoft.com/office/drawing/2014/main" id="{40C82FEB-3ABF-D90E-0D61-C93427B17902}"/>
              </a:ext>
            </a:extLst>
          </p:cNvPr>
          <p:cNvSpPr txBox="1"/>
          <p:nvPr/>
        </p:nvSpPr>
        <p:spPr>
          <a:xfrm>
            <a:off x="367677" y="497879"/>
            <a:ext cx="11629048" cy="338554"/>
          </a:xfrm>
          <a:prstGeom prst="rect">
            <a:avLst/>
          </a:prstGeom>
          <a:noFill/>
        </p:spPr>
        <p:txBody>
          <a:bodyPr wrap="square">
            <a:spAutoFit/>
          </a:bodyPr>
          <a:lstStyle/>
          <a:p>
            <a:r>
              <a:rPr lang="en-GB" sz="1600" b="0" dirty="0"/>
              <a:t>NORTH WEST LONDON INTEGRATED CARE SYSTEM</a:t>
            </a:r>
            <a:endParaRPr lang="en-GB" sz="1600" dirty="0"/>
          </a:p>
        </p:txBody>
      </p:sp>
      <p:sp>
        <p:nvSpPr>
          <p:cNvPr id="8" name="Title 4">
            <a:extLst>
              <a:ext uri="{FF2B5EF4-FFF2-40B4-BE49-F238E27FC236}">
                <a16:creationId xmlns:a16="http://schemas.microsoft.com/office/drawing/2014/main" id="{DCE6E789-FB52-6BE4-544F-37FAB37B9B06}"/>
              </a:ext>
            </a:extLst>
          </p:cNvPr>
          <p:cNvSpPr>
            <a:spLocks noGrp="1"/>
          </p:cNvSpPr>
          <p:nvPr>
            <p:ph type="title"/>
          </p:nvPr>
        </p:nvSpPr>
        <p:spPr>
          <a:xfrm>
            <a:off x="418834" y="89757"/>
            <a:ext cx="9341700" cy="555912"/>
          </a:xfrm>
        </p:spPr>
        <p:txBody>
          <a:bodyPr/>
          <a:lstStyle/>
          <a:p>
            <a:pPr>
              <a:lnSpc>
                <a:spcPct val="118000"/>
              </a:lnSpc>
              <a:spcBef>
                <a:spcPts val="600"/>
              </a:spcBef>
            </a:pPr>
            <a:r>
              <a:rPr lang="en-GB" sz="2500" dirty="0"/>
              <a:t>Type of appointment</a:t>
            </a:r>
          </a:p>
        </p:txBody>
      </p:sp>
    </p:spTree>
    <p:extLst>
      <p:ext uri="{BB962C8B-B14F-4D97-AF65-F5344CB8AC3E}">
        <p14:creationId xmlns:p14="http://schemas.microsoft.com/office/powerpoint/2010/main" val="358092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During your last appointment, how good was the healthcare professional at listening to you?</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90908445d83c30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62683037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9ae7491c83743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01379017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12e3737db48cc10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6405032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019e1ddd0d3bc30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67517687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c18e43185f1c30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3064475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e8c4c81d6a654f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399587617"/>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(671,414); ICS 2024 (33,807); ICS 2025 (33,538); PCN bases range from 191 to 1,400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e8c4c81d6a654f5"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148000799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c18e43185f1c307"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49371710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269711566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1941028755"/>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ef631b7d744c8307">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2869543910"/>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73b7863af43ea1a">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353038176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 name="TextBox 1">
            <a:extLst>
              <a:ext uri="{FF2B5EF4-FFF2-40B4-BE49-F238E27FC236}">
                <a16:creationId xmlns:a16="http://schemas.microsoft.com/office/drawing/2014/main" id="{ED858298-DCA9-8DC9-3EED-919F84ACE6FE}"/>
              </a:ext>
            </a:extLst>
          </p:cNvPr>
          <p:cNvSpPr txBox="1"/>
          <p:nvPr/>
        </p:nvSpPr>
        <p:spPr>
          <a:xfrm>
            <a:off x="376730" y="497879"/>
            <a:ext cx="11629048" cy="338554"/>
          </a:xfrm>
          <a:prstGeom prst="rect">
            <a:avLst/>
          </a:prstGeom>
          <a:noFill/>
        </p:spPr>
        <p:txBody>
          <a:bodyPr wrap="square">
            <a:spAutoFit/>
          </a:bodyPr>
          <a:lstStyle/>
          <a:p>
            <a:r>
              <a:rPr lang="en-GB" sz="1600" b="0" dirty="0"/>
              <a:t>NORTH WEST LONDON INTEGRATED CARE SYSTEM</a:t>
            </a:r>
            <a:endParaRPr lang="en-GB" sz="1600" dirty="0"/>
          </a:p>
        </p:txBody>
      </p:sp>
      <p:sp>
        <p:nvSpPr>
          <p:cNvPr id="8" name="Title 4">
            <a:extLst>
              <a:ext uri="{FF2B5EF4-FFF2-40B4-BE49-F238E27FC236}">
                <a16:creationId xmlns:a16="http://schemas.microsoft.com/office/drawing/2014/main" id="{E3780555-8A94-BCC6-A038-0BD9980A8F62}"/>
              </a:ext>
            </a:extLst>
          </p:cNvPr>
          <p:cNvSpPr>
            <a:spLocks noGrp="1"/>
          </p:cNvSpPr>
          <p:nvPr>
            <p:ph type="title"/>
          </p:nvPr>
        </p:nvSpPr>
        <p:spPr>
          <a:xfrm>
            <a:off x="483922" y="115997"/>
            <a:ext cx="9341700" cy="555912"/>
          </a:xfrm>
        </p:spPr>
        <p:txBody>
          <a:bodyPr/>
          <a:lstStyle/>
          <a:p>
            <a:pPr>
              <a:lnSpc>
                <a:spcPct val="100000"/>
              </a:lnSpc>
              <a:spcBef>
                <a:spcPts val="0"/>
              </a:spcBef>
            </a:pPr>
            <a:r>
              <a:rPr lang="en-GB" sz="2500" dirty="0"/>
              <a:t>Listened to by healthcare professional</a:t>
            </a:r>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Q25. During your last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6c19268bd5de8c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7766455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be21b69ede08c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49943832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c0e537516995e8c2">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87083926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52717b2315de8c2">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02570872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55bd30369e9de8c2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78248199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1d39b7fbebcd9a9d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336706372"/>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(670,865); ICS 2024 (33,684); ICS 2025 (33,486); PCN bases range from 192 to 1,396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1d39b7fbebcd9a9d"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404348933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55bd30369e9de8c2"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229755405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161862622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894927168be20fd6">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370728000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0DCE7EFF-D742-E3FE-6D64-DD0BC34C0142}"/>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6A09505A-F0C6-C656-331F-4EAA2B30827F}"/>
              </a:ext>
            </a:extLst>
          </p:cNvPr>
          <p:cNvGraphicFramePr/>
          <p:nvPr>
            <p:extLst>
              <p:ext uri="{D42A27DB-BD31-4B8C-83A1-F6EECF244321}">
                <p14:modId xmlns:p14="http://schemas.microsoft.com/office/powerpoint/2010/main" val="3277845845"/>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3c18a85cfaf08c2">
            <a:extLst>
              <a:ext uri="{FF2B5EF4-FFF2-40B4-BE49-F238E27FC236}">
                <a16:creationId xmlns:a16="http://schemas.microsoft.com/office/drawing/2014/main" id="{A29D6003-02A5-F1A3-1488-D352B3E68CDE}"/>
              </a:ext>
            </a:extLst>
          </p:cNvPr>
          <p:cNvGraphicFramePr/>
          <p:nvPr>
            <p:extLst>
              <p:ext uri="{D42A27DB-BD31-4B8C-83A1-F6EECF244321}">
                <p14:modId xmlns:p14="http://schemas.microsoft.com/office/powerpoint/2010/main" val="1578517155"/>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B1F71556-319E-AD8E-BAAB-354F32DA1A25}"/>
              </a:ext>
            </a:extLst>
          </p:cNvPr>
          <p:cNvSpPr txBox="1"/>
          <p:nvPr/>
        </p:nvSpPr>
        <p:spPr>
          <a:xfrm>
            <a:off x="376730" y="497879"/>
            <a:ext cx="11629048" cy="338554"/>
          </a:xfrm>
          <a:prstGeom prst="rect">
            <a:avLst/>
          </a:prstGeom>
          <a:noFill/>
        </p:spPr>
        <p:txBody>
          <a:bodyPr wrap="square">
            <a:spAutoFit/>
          </a:bodyPr>
          <a:lstStyle/>
          <a:p>
            <a:r>
              <a:rPr lang="en-GB" sz="1600" b="0" dirty="0"/>
              <a:t>NORTH WEST LONDON INTEGRATED CARE SYSTEM</a:t>
            </a:r>
            <a:endParaRPr lang="en-GB" sz="1600" dirty="0"/>
          </a:p>
        </p:txBody>
      </p:sp>
      <p:sp>
        <p:nvSpPr>
          <p:cNvPr id="10" name="Title 4">
            <a:extLst>
              <a:ext uri="{FF2B5EF4-FFF2-40B4-BE49-F238E27FC236}">
                <a16:creationId xmlns:a16="http://schemas.microsoft.com/office/drawing/2014/main" id="{41D732DB-FB2A-A660-B309-DBFD2F13C3BE}"/>
              </a:ext>
            </a:extLst>
          </p:cNvPr>
          <p:cNvSpPr>
            <a:spLocks noGrp="1"/>
          </p:cNvSpPr>
          <p:nvPr>
            <p:ph type="title"/>
          </p:nvPr>
        </p:nvSpPr>
        <p:spPr>
          <a:xfrm>
            <a:off x="432806" y="126658"/>
            <a:ext cx="9341700" cy="555912"/>
          </a:xfrm>
        </p:spPr>
        <p:txBody>
          <a:bodyPr/>
          <a:lstStyle/>
          <a:p>
            <a:pPr>
              <a:lnSpc>
                <a:spcPct val="100000"/>
              </a:lnSpc>
              <a:spcBef>
                <a:spcPts val="0"/>
              </a:spcBef>
            </a:pPr>
            <a:r>
              <a:rPr lang="en-GB" sz="2500" dirty="0"/>
              <a:t>Treated with care and concern by healthcare professional</a:t>
            </a:r>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Q26. During your last appointment, how good was the healthcare professional at considering your mental wellbeing?</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857476e732d5fb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02102440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6ae207feb0f984b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850091591"/>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ed90ec64c62184b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67352700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0ea895935e634b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9556415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6ff2349cd385db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7819962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ee9dd5fc2ebb91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992296766"/>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(514,139); ICS 2024 (26,895); ICS 2025 (26,937); PCN bases range from 143 to 1,143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aee9dd5fc2ebb91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409948860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6ff2349cd385db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97541876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32948397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20956c362f69852b">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0524861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 </a:t>
            </a:r>
            <a:r>
              <a:rPr lang="en-GB" sz="800" dirty="0">
                <a:solidFill>
                  <a:prstClr val="black"/>
                </a:solidFill>
                <a:latin typeface="Arial"/>
              </a:rPr>
              <a:t>Fairly g</a:t>
            </a:r>
            <a:r>
              <a:rPr kumimoji="0" lang="en-GB" sz="800" i="0" u="none" strike="noStrike" kern="1200" cap="none" spc="0" normalizeH="0" baseline="0" noProof="0" dirty="0" err="1">
                <a:ln>
                  <a:noFill/>
                </a:ln>
                <a:solidFill>
                  <a:prstClr val="black"/>
                </a:solidFill>
                <a:effectLst/>
                <a:uLnTx/>
                <a:uFillTx/>
                <a:latin typeface="Arial"/>
                <a:ea typeface="+mn-ea"/>
                <a:cs typeface="+mn-cs"/>
              </a:rPr>
              <a:t>ood</a:t>
            </a:r>
            <a:r>
              <a:rPr kumimoji="0" lang="en-GB" sz="800" i="0" u="none" strike="noStrike" kern="1200" cap="none" spc="0" normalizeH="0" baseline="0" noProof="0" dirty="0">
                <a:ln>
                  <a:noFill/>
                </a:ln>
                <a:solidFill>
                  <a:prstClr val="black"/>
                </a:solidFill>
                <a:effectLst/>
                <a:uLnTx/>
                <a:uFillTx/>
                <a:latin typeface="Arial"/>
                <a:ea typeface="+mn-ea"/>
                <a:cs typeface="+mn-cs"/>
              </a:rPr>
              <a:t>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B94C52C8-75C7-C447-FB2B-5A7DCF998B3F}"/>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5A9BEFFD-5411-D408-3FAC-96F415D408D9}"/>
              </a:ext>
            </a:extLst>
          </p:cNvPr>
          <p:cNvGraphicFramePr/>
          <p:nvPr>
            <p:extLst>
              <p:ext uri="{D42A27DB-BD31-4B8C-83A1-F6EECF244321}">
                <p14:modId xmlns:p14="http://schemas.microsoft.com/office/powerpoint/2010/main" val="1685941210"/>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3626378c6e3284bc">
            <a:extLst>
              <a:ext uri="{FF2B5EF4-FFF2-40B4-BE49-F238E27FC236}">
                <a16:creationId xmlns:a16="http://schemas.microsoft.com/office/drawing/2014/main" id="{74F0A220-981F-B381-6EB7-E8B03BC9DD1E}"/>
              </a:ext>
            </a:extLst>
          </p:cNvPr>
          <p:cNvGraphicFramePr/>
          <p:nvPr>
            <p:extLst>
              <p:ext uri="{D42A27DB-BD31-4B8C-83A1-F6EECF244321}">
                <p14:modId xmlns:p14="http://schemas.microsoft.com/office/powerpoint/2010/main" val="2854542031"/>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5DE6D44D-9500-2FC4-FE2A-5BDFD095D9E8}"/>
              </a:ext>
            </a:extLst>
          </p:cNvPr>
          <p:cNvSpPr txBox="1"/>
          <p:nvPr/>
        </p:nvSpPr>
        <p:spPr>
          <a:xfrm>
            <a:off x="376730" y="497879"/>
            <a:ext cx="11629048" cy="338554"/>
          </a:xfrm>
          <a:prstGeom prst="rect">
            <a:avLst/>
          </a:prstGeom>
          <a:noFill/>
        </p:spPr>
        <p:txBody>
          <a:bodyPr wrap="square">
            <a:spAutoFit/>
          </a:bodyPr>
          <a:lstStyle/>
          <a:p>
            <a:r>
              <a:rPr lang="en-GB" sz="1600" b="0" dirty="0"/>
              <a:t>NORTH WEST LONDON INTEGRATED CARE SYSTEM</a:t>
            </a:r>
            <a:endParaRPr lang="en-GB" sz="1600" dirty="0"/>
          </a:p>
        </p:txBody>
      </p:sp>
      <p:sp>
        <p:nvSpPr>
          <p:cNvPr id="11" name="Title 4">
            <a:extLst>
              <a:ext uri="{FF2B5EF4-FFF2-40B4-BE49-F238E27FC236}">
                <a16:creationId xmlns:a16="http://schemas.microsoft.com/office/drawing/2014/main" id="{8D5768A4-48F4-CE27-D968-10A88E011ED1}"/>
              </a:ext>
            </a:extLst>
          </p:cNvPr>
          <p:cNvSpPr>
            <a:spLocks noGrp="1"/>
          </p:cNvSpPr>
          <p:nvPr>
            <p:ph type="title"/>
          </p:nvPr>
        </p:nvSpPr>
        <p:spPr>
          <a:xfrm>
            <a:off x="450000" y="117626"/>
            <a:ext cx="9341700" cy="555912"/>
          </a:xfrm>
        </p:spPr>
        <p:txBody>
          <a:bodyPr/>
          <a:lstStyle/>
          <a:p>
            <a:pPr>
              <a:lnSpc>
                <a:spcPct val="100000"/>
              </a:lnSpc>
              <a:spcBef>
                <a:spcPts val="0"/>
              </a:spcBef>
            </a:pPr>
            <a:r>
              <a:rPr lang="en-GB" sz="2500" dirty="0"/>
              <a:t>Mental wellbeing considered by healthcare professional</a:t>
            </a:r>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 Did you feel that the healthcare professional had all the information they needed about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00afa2d3c8fbfaa">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83049929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32421c44625b5aa">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24459670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8cf9c050540f0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95697647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9ea2bbf81efcfaa">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73261102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242f31c3b36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95833345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378aa36bb48744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861421458"/>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(650,445); ICS 2024 (32,466); ICS 2025 (32,285); PCN bases range from 187 to 1,345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c378aa36bb487445"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25693616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1242f31c3b361faa"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23001821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4134372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a9fdeb73c8953baa">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701884606"/>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3A6F7EBE-A4D7-E23F-8C51-562806645E1D}"/>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058E68D7-18E6-04A2-5278-B40E67913708}"/>
              </a:ext>
            </a:extLst>
          </p:cNvPr>
          <p:cNvGraphicFramePr/>
          <p:nvPr>
            <p:extLst>
              <p:ext uri="{D42A27DB-BD31-4B8C-83A1-F6EECF244321}">
                <p14:modId xmlns:p14="http://schemas.microsoft.com/office/powerpoint/2010/main" val="2930552051"/>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fda9ff83f67cfaa">
            <a:extLst>
              <a:ext uri="{FF2B5EF4-FFF2-40B4-BE49-F238E27FC236}">
                <a16:creationId xmlns:a16="http://schemas.microsoft.com/office/drawing/2014/main" id="{6C6605D7-8070-31ED-245E-DEE488D3BC18}"/>
              </a:ext>
            </a:extLst>
          </p:cNvPr>
          <p:cNvGraphicFramePr/>
          <p:nvPr>
            <p:extLst>
              <p:ext uri="{D42A27DB-BD31-4B8C-83A1-F6EECF244321}">
                <p14:modId xmlns:p14="http://schemas.microsoft.com/office/powerpoint/2010/main" val="232147009"/>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64606AB7-8A73-71C5-1C25-4E6187B4406D}"/>
              </a:ext>
            </a:extLst>
          </p:cNvPr>
          <p:cNvSpPr txBox="1"/>
          <p:nvPr/>
        </p:nvSpPr>
        <p:spPr>
          <a:xfrm>
            <a:off x="376730" y="497879"/>
            <a:ext cx="11629048" cy="338554"/>
          </a:xfrm>
          <a:prstGeom prst="rect">
            <a:avLst/>
          </a:prstGeom>
          <a:noFill/>
        </p:spPr>
        <p:txBody>
          <a:bodyPr wrap="square">
            <a:spAutoFit/>
          </a:bodyPr>
          <a:lstStyle/>
          <a:p>
            <a:r>
              <a:rPr lang="en-GB" sz="1600" b="0" dirty="0"/>
              <a:t>NORTH WEST LONDON INTEGRATED CARE SYSTEM</a:t>
            </a:r>
            <a:endParaRPr lang="en-GB" sz="1600" dirty="0"/>
          </a:p>
        </p:txBody>
      </p:sp>
      <p:sp>
        <p:nvSpPr>
          <p:cNvPr id="10" name="Title 4">
            <a:extLst>
              <a:ext uri="{FF2B5EF4-FFF2-40B4-BE49-F238E27FC236}">
                <a16:creationId xmlns:a16="http://schemas.microsoft.com/office/drawing/2014/main" id="{1A5B91CC-A21A-714B-DD52-8FF8BFD51B84}"/>
              </a:ext>
            </a:extLst>
          </p:cNvPr>
          <p:cNvSpPr>
            <a:spLocks noGrp="1"/>
          </p:cNvSpPr>
          <p:nvPr>
            <p:ph type="title"/>
          </p:nvPr>
        </p:nvSpPr>
        <p:spPr>
          <a:xfrm>
            <a:off x="442913" y="104014"/>
            <a:ext cx="9341700" cy="555912"/>
          </a:xfrm>
        </p:spPr>
        <p:txBody>
          <a:bodyPr/>
          <a:lstStyle/>
          <a:p>
            <a:pPr>
              <a:lnSpc>
                <a:spcPct val="100000"/>
              </a:lnSpc>
              <a:spcBef>
                <a:spcPts val="0"/>
              </a:spcBef>
            </a:pPr>
            <a:r>
              <a:rPr lang="en-GB" sz="2500" dirty="0"/>
              <a:t>Felt healthcare professional had information they needed</a:t>
            </a:r>
          </a:p>
        </p:txBody>
      </p:sp>
    </p:spTree>
    <p:extLst>
      <p:ext uri="{BB962C8B-B14F-4D97-AF65-F5344CB8AC3E}">
        <p14:creationId xmlns:p14="http://schemas.microsoft.com/office/powerpoint/2010/main" val="1222479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Did you have confidence and trust in the healthcare professional you saw or spoke to?</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c4933b80570fe6f">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97958546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4b3e6f5f3ae77e6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66859966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a42fcb5b9849e6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90876342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d7829701d67aa6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78672241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36ea360e17ae6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07344699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194c0a331209b72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695372920"/>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(665,885); ICS 2024 (33,186); ICS 2025 (32,985); PCN bases range from 188 to 1,384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194c0a331209b72"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30215303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e36ea360e17ae6f"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68717939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408365980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506ce5380e6ffe6f">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37485182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6D3C7D9C-97EF-50B6-1B8E-FB113A1AE6F0}"/>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975A56B5-D4EA-6233-FBE0-8AE69CF53736}"/>
              </a:ext>
            </a:extLst>
          </p:cNvPr>
          <p:cNvGraphicFramePr/>
          <p:nvPr>
            <p:extLst>
              <p:ext uri="{D42A27DB-BD31-4B8C-83A1-F6EECF244321}">
                <p14:modId xmlns:p14="http://schemas.microsoft.com/office/powerpoint/2010/main" val="3404672127"/>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d89afaca17bfe6f">
            <a:extLst>
              <a:ext uri="{FF2B5EF4-FFF2-40B4-BE49-F238E27FC236}">
                <a16:creationId xmlns:a16="http://schemas.microsoft.com/office/drawing/2014/main" id="{35782FCA-F680-4F0E-0618-BFBE3782771C}"/>
              </a:ext>
            </a:extLst>
          </p:cNvPr>
          <p:cNvGraphicFramePr/>
          <p:nvPr>
            <p:extLst>
              <p:ext uri="{D42A27DB-BD31-4B8C-83A1-F6EECF244321}">
                <p14:modId xmlns:p14="http://schemas.microsoft.com/office/powerpoint/2010/main" val="422347573"/>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1156E133-F895-48EB-1905-1685AF8063B8}"/>
              </a:ext>
            </a:extLst>
          </p:cNvPr>
          <p:cNvSpPr txBox="1"/>
          <p:nvPr/>
        </p:nvSpPr>
        <p:spPr>
          <a:xfrm>
            <a:off x="376730" y="497879"/>
            <a:ext cx="11629048" cy="338554"/>
          </a:xfrm>
          <a:prstGeom prst="rect">
            <a:avLst/>
          </a:prstGeom>
          <a:noFill/>
        </p:spPr>
        <p:txBody>
          <a:bodyPr wrap="square">
            <a:spAutoFit/>
          </a:bodyPr>
          <a:lstStyle/>
          <a:p>
            <a:r>
              <a:rPr lang="en-GB" sz="1600" b="0" dirty="0"/>
              <a:t>NORTH WEST LONDON INTEGRATED CARE SYSTEM</a:t>
            </a:r>
            <a:endParaRPr lang="en-GB" sz="1600" dirty="0"/>
          </a:p>
        </p:txBody>
      </p:sp>
      <p:sp>
        <p:nvSpPr>
          <p:cNvPr id="10" name="Title 4">
            <a:extLst>
              <a:ext uri="{FF2B5EF4-FFF2-40B4-BE49-F238E27FC236}">
                <a16:creationId xmlns:a16="http://schemas.microsoft.com/office/drawing/2014/main" id="{9B11B21B-8F5D-0AD9-B94D-E2BBA26C8C90}"/>
              </a:ext>
            </a:extLst>
          </p:cNvPr>
          <p:cNvSpPr>
            <a:spLocks noGrp="1"/>
          </p:cNvSpPr>
          <p:nvPr>
            <p:ph type="title"/>
          </p:nvPr>
        </p:nvSpPr>
        <p:spPr>
          <a:xfrm>
            <a:off x="450000" y="100760"/>
            <a:ext cx="9341700" cy="555912"/>
          </a:xfrm>
        </p:spPr>
        <p:txBody>
          <a:bodyPr/>
          <a:lstStyle/>
          <a:p>
            <a:pPr>
              <a:lnSpc>
                <a:spcPct val="100000"/>
              </a:lnSpc>
              <a:spcBef>
                <a:spcPts val="0"/>
              </a:spcBef>
            </a:pPr>
            <a:r>
              <a:rPr lang="en-GB" sz="2500" dirty="0"/>
              <a:t>Confidence and trust in healthcare professional</a:t>
            </a:r>
          </a:p>
        </p:txBody>
      </p:sp>
    </p:spTree>
    <p:extLst>
      <p:ext uri="{BB962C8B-B14F-4D97-AF65-F5344CB8AC3E}">
        <p14:creationId xmlns:p14="http://schemas.microsoft.com/office/powerpoint/2010/main" val="1785465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At your last appointment, were you involved as much as you wanted to be in decisions about your care and treatment?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7d57a42088315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06050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6e1a31af0e4055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34783484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042ed4fc731095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63831648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426accc1f48315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69058601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f3a2a3030ab0d5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15257339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207ba592f2f34e0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089232324"/>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(635,043); ICS 2024 (31,514); ICS 2025 (31,383); PCN bases range from 172 to 1,315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207ba592f2f34e0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19749083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f3a2a3030ab0d5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42892051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76597230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025d2e77d45be40c">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628388676"/>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A2943120-89E6-DCCB-1577-04FAE58729DF}"/>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C2DAFF3E-5E50-BE1E-5F56-0C8E00BD0334}"/>
              </a:ext>
            </a:extLst>
          </p:cNvPr>
          <p:cNvGraphicFramePr/>
          <p:nvPr>
            <p:extLst>
              <p:ext uri="{D42A27DB-BD31-4B8C-83A1-F6EECF244321}">
                <p14:modId xmlns:p14="http://schemas.microsoft.com/office/powerpoint/2010/main" val="932108271"/>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9addb73aab03bf5c">
            <a:extLst>
              <a:ext uri="{FF2B5EF4-FFF2-40B4-BE49-F238E27FC236}">
                <a16:creationId xmlns:a16="http://schemas.microsoft.com/office/drawing/2014/main" id="{0C1EEFFD-0E7B-5528-2BCA-544EE02BF0D3}"/>
              </a:ext>
            </a:extLst>
          </p:cNvPr>
          <p:cNvGraphicFramePr/>
          <p:nvPr>
            <p:extLst>
              <p:ext uri="{D42A27DB-BD31-4B8C-83A1-F6EECF244321}">
                <p14:modId xmlns:p14="http://schemas.microsoft.com/office/powerpoint/2010/main" val="3419484392"/>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AE7AD0F-FA80-97F3-D484-EF234A8D5F7E}"/>
              </a:ext>
            </a:extLst>
          </p:cNvPr>
          <p:cNvSpPr txBox="1"/>
          <p:nvPr/>
        </p:nvSpPr>
        <p:spPr>
          <a:xfrm>
            <a:off x="376730" y="497879"/>
            <a:ext cx="11629048" cy="338554"/>
          </a:xfrm>
          <a:prstGeom prst="rect">
            <a:avLst/>
          </a:prstGeom>
          <a:noFill/>
        </p:spPr>
        <p:txBody>
          <a:bodyPr wrap="square">
            <a:spAutoFit/>
          </a:bodyPr>
          <a:lstStyle/>
          <a:p>
            <a:r>
              <a:rPr lang="en-GB" sz="1600" b="0" dirty="0"/>
              <a:t>NORTH WEST LONDON INTEGRATED CARE SYSTEM</a:t>
            </a:r>
            <a:endParaRPr lang="en-GB" sz="1600" dirty="0"/>
          </a:p>
        </p:txBody>
      </p:sp>
      <p:sp>
        <p:nvSpPr>
          <p:cNvPr id="10" name="Title 4">
            <a:extLst>
              <a:ext uri="{FF2B5EF4-FFF2-40B4-BE49-F238E27FC236}">
                <a16:creationId xmlns:a16="http://schemas.microsoft.com/office/drawing/2014/main" id="{B78EB27F-AFBD-AF56-B5AD-76094C9E0A21}"/>
              </a:ext>
            </a:extLst>
          </p:cNvPr>
          <p:cNvSpPr>
            <a:spLocks noGrp="1"/>
          </p:cNvSpPr>
          <p:nvPr>
            <p:ph type="title"/>
          </p:nvPr>
        </p:nvSpPr>
        <p:spPr>
          <a:xfrm>
            <a:off x="450000" y="102272"/>
            <a:ext cx="9341700" cy="555912"/>
          </a:xfrm>
        </p:spPr>
        <p:txBody>
          <a:bodyPr/>
          <a:lstStyle/>
          <a:p>
            <a:pPr>
              <a:lnSpc>
                <a:spcPct val="100000"/>
              </a:lnSpc>
              <a:spcBef>
                <a:spcPts val="0"/>
              </a:spcBef>
            </a:pPr>
            <a:r>
              <a:rPr lang="en-GB" sz="2500" dirty="0"/>
              <a:t>Involved in decisions about care and treatment</a:t>
            </a:r>
          </a:p>
        </p:txBody>
      </p:sp>
    </p:spTree>
    <p:extLst>
      <p:ext uri="{BB962C8B-B14F-4D97-AF65-F5344CB8AC3E}">
        <p14:creationId xmlns:p14="http://schemas.microsoft.com/office/powerpoint/2010/main" val="2927800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appointment, were your needs met?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64d5b26de55e87d">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7518880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9a9815628e3647d">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71857038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a1d855f3bd7b0b7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27473361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d082da65e23647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18279307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74d9dffef52247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01820379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c1ca7bbd48315e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166003624"/>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(666,889); ICS 2024 (33,008); ICS 2025 (32,790); PCN bases range from 190 to 1,386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c1ca7bbd48315e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69303442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74d9dffef52247d"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36018122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87638366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b350b7de88deb45">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80400331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CDB4425F-F53E-8F11-708B-5D1C9A129CA2}"/>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736C24AD-16A9-B290-9A95-EE57D9448BB7}"/>
              </a:ext>
            </a:extLst>
          </p:cNvPr>
          <p:cNvGraphicFramePr/>
          <p:nvPr>
            <p:extLst>
              <p:ext uri="{D42A27DB-BD31-4B8C-83A1-F6EECF244321}">
                <p14:modId xmlns:p14="http://schemas.microsoft.com/office/powerpoint/2010/main" val="2696810985"/>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7f66a39da23647d">
            <a:extLst>
              <a:ext uri="{FF2B5EF4-FFF2-40B4-BE49-F238E27FC236}">
                <a16:creationId xmlns:a16="http://schemas.microsoft.com/office/drawing/2014/main" id="{012708C7-2F7B-48EC-B85F-03811C9075ED}"/>
              </a:ext>
            </a:extLst>
          </p:cNvPr>
          <p:cNvGraphicFramePr/>
          <p:nvPr>
            <p:extLst>
              <p:ext uri="{D42A27DB-BD31-4B8C-83A1-F6EECF244321}">
                <p14:modId xmlns:p14="http://schemas.microsoft.com/office/powerpoint/2010/main" val="4282283108"/>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7FD9B5E-3FDC-7025-D866-FFA833AD3BF1}"/>
              </a:ext>
            </a:extLst>
          </p:cNvPr>
          <p:cNvSpPr txBox="1"/>
          <p:nvPr/>
        </p:nvSpPr>
        <p:spPr>
          <a:xfrm>
            <a:off x="376730" y="497879"/>
            <a:ext cx="11629048" cy="338554"/>
          </a:xfrm>
          <a:prstGeom prst="rect">
            <a:avLst/>
          </a:prstGeom>
          <a:noFill/>
        </p:spPr>
        <p:txBody>
          <a:bodyPr wrap="square">
            <a:spAutoFit/>
          </a:bodyPr>
          <a:lstStyle/>
          <a:p>
            <a:r>
              <a:rPr lang="en-GB" sz="1600" b="0" dirty="0"/>
              <a:t>NORTH WEST LONDON INTEGRATED CARE SYSTEM</a:t>
            </a:r>
            <a:endParaRPr lang="en-GB" sz="1600" dirty="0"/>
          </a:p>
        </p:txBody>
      </p:sp>
      <p:sp>
        <p:nvSpPr>
          <p:cNvPr id="10" name="Title 4">
            <a:extLst>
              <a:ext uri="{FF2B5EF4-FFF2-40B4-BE49-F238E27FC236}">
                <a16:creationId xmlns:a16="http://schemas.microsoft.com/office/drawing/2014/main" id="{44B8266C-C9A5-6738-2AEA-0DCB8D229DCC}"/>
              </a:ext>
            </a:extLst>
          </p:cNvPr>
          <p:cNvSpPr>
            <a:spLocks noGrp="1"/>
          </p:cNvSpPr>
          <p:nvPr>
            <p:ph type="title"/>
          </p:nvPr>
        </p:nvSpPr>
        <p:spPr>
          <a:xfrm>
            <a:off x="450000" y="121240"/>
            <a:ext cx="9341700" cy="555912"/>
          </a:xfrm>
        </p:spPr>
        <p:txBody>
          <a:bodyPr/>
          <a:lstStyle/>
          <a:p>
            <a:pPr>
              <a:lnSpc>
                <a:spcPct val="100000"/>
              </a:lnSpc>
              <a:spcBef>
                <a:spcPts val="0"/>
              </a:spcBef>
            </a:pPr>
            <a:r>
              <a:rPr lang="en-GB" sz="2500" dirty="0"/>
              <a:t>Needs met</a:t>
            </a:r>
          </a:p>
        </p:txBody>
      </p:sp>
    </p:spTree>
    <p:extLst>
      <p:ext uri="{BB962C8B-B14F-4D97-AF65-F5344CB8AC3E}">
        <p14:creationId xmlns:p14="http://schemas.microsoft.com/office/powerpoint/2010/main" val="3941680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2025 ICS </a:t>
            </a:r>
            <a:r>
              <a:rPr kumimoji="0" lang="en-US" sz="800" b="0" i="0" u="none" strike="noStrike" kern="1200" cap="none" spc="0" normalizeH="0" baseline="0" noProof="0" dirty="0" err="1">
                <a:ln>
                  <a:noFill/>
                </a:ln>
                <a:solidFill>
                  <a:prstClr val="white"/>
                </a:solidFill>
                <a:effectLst/>
                <a:uLnTx/>
                <a:uFillTx/>
                <a:latin typeface="Arial"/>
                <a:ea typeface="+mn-ea"/>
                <a:cs typeface="+mn-cs"/>
              </a:rPr>
              <a:t>Slidepacks</a:t>
            </a:r>
            <a:r>
              <a:rPr kumimoji="0" lang="en-US" sz="800" b="0" i="0" u="none" strike="noStrike" kern="1200" cap="none" spc="0" normalizeH="0" baseline="0" noProof="0" dirty="0">
                <a:ln>
                  <a:noFill/>
                </a:ln>
                <a:solidFill>
                  <a:prstClr val="white"/>
                </a:solidFill>
                <a:effectLst/>
                <a:uLnTx/>
                <a:uFillTx/>
                <a:latin typeface="Arial"/>
                <a:ea typeface="+mn-ea"/>
                <a:cs typeface="+mn-cs"/>
              </a:rPr>
              <a:t>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4" name="Title 4">
            <a:extLst>
              <a:ext uri="{FF2B5EF4-FFF2-40B4-BE49-F238E27FC236}">
                <a16:creationId xmlns:a16="http://schemas.microsoft.com/office/drawing/2014/main" id="{53742091-38E3-FE4B-A053-A669C8A8116D}"/>
              </a:ext>
            </a:extLst>
          </p:cNvPr>
          <p:cNvSpPr>
            <a:spLocks noGrp="1"/>
          </p:cNvSpPr>
          <p:nvPr>
            <p:ph type="title"/>
          </p:nvPr>
        </p:nvSpPr>
        <p:spPr>
          <a:xfrm>
            <a:off x="449999" y="397170"/>
            <a:ext cx="11299089" cy="775597"/>
          </a:xfrm>
        </p:spPr>
        <p:txBody>
          <a:bodyPr/>
          <a:lstStyle/>
          <a:p>
            <a:r>
              <a:rPr lang="en-GB" sz="2500" dirty="0"/>
              <a:t>Care and concern – in detail </a:t>
            </a:r>
          </a:p>
        </p:txBody>
      </p:sp>
      <p:sp>
        <p:nvSpPr>
          <p:cNvPr id="6" name="Content Placeholder 5">
            <a:extLst>
              <a:ext uri="{FF2B5EF4-FFF2-40B4-BE49-F238E27FC236}">
                <a16:creationId xmlns:a16="http://schemas.microsoft.com/office/drawing/2014/main" id="{3DD49911-2B9E-CFF9-2214-3E84D6441E66}"/>
              </a:ext>
            </a:extLst>
          </p:cNvPr>
          <p:cNvSpPr txBox="1">
            <a:spLocks/>
          </p:cNvSpPr>
          <p:nvPr/>
        </p:nvSpPr>
        <p:spPr>
          <a:xfrm>
            <a:off x="450000" y="108246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Fairly good’.</a:t>
            </a: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023174"/>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203540"/>
            <a:ext cx="5562487" cy="1715369"/>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13730"/>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61954" y="231304"/>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65414"/>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297530"/>
            <a:ext cx="5474619" cy="2784577"/>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142433349"/>
              </p:ext>
            </p:extLst>
          </p:nvPr>
        </p:nvGraphicFramePr>
        <p:xfrm>
          <a:off x="3366449" y="369030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51 to 18,746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1321432686"/>
              </p:ext>
            </p:extLst>
          </p:nvPr>
        </p:nvGraphicFramePr>
        <p:xfrm>
          <a:off x="9152163" y="293446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494 to 27,542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2637953881"/>
              </p:ext>
            </p:extLst>
          </p:nvPr>
        </p:nvGraphicFramePr>
        <p:xfrm>
          <a:off x="3366448" y="501145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301 to 32,226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3825491624"/>
              </p:ext>
            </p:extLst>
          </p:nvPr>
        </p:nvGraphicFramePr>
        <p:xfrm>
          <a:off x="9152162" y="582296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374 to 7,492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220989860"/>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4042565698"/>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3382676834"/>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289620768"/>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178462098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NORTH WEST LONDON INTEGRATED CARE SYSTEM</a:t>
            </a:r>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1432556272"/>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1212241135"/>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Base: Asked of patients who had an appointment since being registered with current GP practice. Patients who selected 'I don't know or it didn't apply' have been excluded. ICS (33,486).</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1237914287"/>
              </p:ext>
            </p:extLst>
          </p:nvPr>
        </p:nvGraphicFramePr>
        <p:xfrm>
          <a:off x="-3063711" y="518049"/>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361955" y="236377"/>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3227147477"/>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11,832</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1250794920"/>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2,578 to 10,719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434270178"/>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4084917484"/>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230 to 10,843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2980182219"/>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2294078828"/>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²Disability = ‘Yes, a lot’ + ‘Yes, a little’ at Q41. Do any of your conditions or illnesses reduce your ability to carry out day-to-day activities? for patients identified as having a long-term condition or illness expected to last 12 months or more.
Base: Asked of patients who had an appointment since being registered with current GP practice. Patients who selected 'I don't know or it didn't apply' have been excluded. ICS (33,486).</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917459333"/>
              </p:ext>
            </p:extLst>
          </p:nvPr>
        </p:nvGraphicFramePr>
        <p:xfrm>
          <a:off x="-2032000" y="5482079"/>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289531" y="1026049"/>
            <a:ext cx="11383590" cy="338554"/>
          </a:xfrm>
          <a:prstGeom prst="rect">
            <a:avLst/>
          </a:prstGeom>
          <a:noFill/>
        </p:spPr>
        <p:txBody>
          <a:bodyPr wrap="square">
            <a:spAutoFit/>
          </a:bodyPr>
          <a:lstStyle/>
          <a:p>
            <a:r>
              <a:rPr lang="en-GB" sz="1600" b="0" dirty="0"/>
              <a:t>NORTH WEST LONDON INTEGRATED CARE SYSTEM</a:t>
            </a:r>
            <a:endParaRPr lang="en-GB" sz="1600" dirty="0"/>
          </a:p>
        </p:txBody>
      </p:sp>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286469447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69614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201553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361954" y="238146"/>
            <a:ext cx="9291433" cy="1055944"/>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1343161328"/>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2126118857"/>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1946821357"/>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3466625927"/>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378 to 14,318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1933051190"/>
              </p:ext>
            </p:extLst>
          </p:nvPr>
        </p:nvGraphicFramePr>
        <p:xfrm>
          <a:off x="9122242" y="3304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838 to 15,502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2469061256"/>
              </p:ext>
            </p:extLst>
          </p:nvPr>
        </p:nvGraphicFramePr>
        <p:xfrm>
          <a:off x="9122242" y="4404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5,067 to 28,084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87645069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NORTH WEST LONDON INTEGRATED CARE SYSTEM</a:t>
            </a:r>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44076344"/>
              </p:ext>
            </p:extLst>
          </p:nvPr>
        </p:nvGraphicFramePr>
        <p:xfrm>
          <a:off x="294270" y="5377485"/>
          <a:ext cx="5144112" cy="93656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²A more detailed ethnicity breakdown is available, but individual base sizes may be too small for robust analysis
³Carer = Any ‘yes’ at Q61. Do you look after, or give any help or support to, anyone because they have long-term physical or mental health conditions or illnesses, or problems related to old age?
Base: Asked of patients who had an appointment since being registered with current GP practice. Patients who selected 'I don't know or it didn't apply' have been excluded. ICS (33,486).</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555847396"/>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 name="D_3121a9392a9d2a38">
            <a:extLst>
              <a:ext uri="{FF2B5EF4-FFF2-40B4-BE49-F238E27FC236}">
                <a16:creationId xmlns:a16="http://schemas.microsoft.com/office/drawing/2014/main" id="{985A48F2-415B-4E63-EDD9-5E0BED90C893}"/>
              </a:ext>
            </a:extLst>
          </p:cNvPr>
          <p:cNvGraphicFramePr/>
          <p:nvPr>
            <p:extLst>
              <p:ext uri="{D42A27DB-BD31-4B8C-83A1-F6EECF244321}">
                <p14:modId xmlns:p14="http://schemas.microsoft.com/office/powerpoint/2010/main" val="2873735347"/>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people who have recently contacted or used an NHS service when they wanted care or advice from a healthcare professional at their GP practice but it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392811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40751"/>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Q36. Overall, how would you describe your experience of NHS services on this occasion when your GP practice was closed?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345397ba6434b4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104568808"/>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352e0bafa50b4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822036207"/>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21%</a:t>
                      </a:r>
                    </a:p>
                  </a:txBody>
                  <a:tcPr marL="0" marR="0" anchor="ctr"/>
                </a:tc>
                <a:extLst>
                  <a:ext uri="{0D108BD9-81ED-4DB2-BD59-A6C34878D82A}">
                    <a16:rowId xmlns:a16="http://schemas.microsoft.com/office/drawing/2014/main" val="3917517231"/>
                  </a:ext>
                </a:extLst>
              </a:tr>
            </a:tbl>
          </a:graphicData>
        </a:graphic>
      </p:graphicFrame>
      <p:graphicFrame>
        <p:nvGraphicFramePr>
          <p:cNvPr id="32" name="D_fe874bf8d8934803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905666492"/>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contacted or used an NHS service, in the last 12 months, when they wanted care or advice from a healthcare professional at their GP practice but it was closed. National 2025 (193,580); ICS 2024 (10,851). ICS 2025 (10,973);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fe874bf8d8934803"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52464179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09212603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03557721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086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43965618"/>
              </p:ext>
            </p:extLst>
          </p:nvPr>
        </p:nvGraphicFramePr>
        <p:xfrm>
          <a:off x="4307755"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b729524116f62dc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856947949"/>
              </p:ext>
            </p:extLst>
          </p:nvPr>
        </p:nvGraphicFramePr>
        <p:xfrm>
          <a:off x="4498270"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64e9453a040609cb">
            <a:extLst>
              <a:ext uri="{FF2B5EF4-FFF2-40B4-BE49-F238E27FC236}">
                <a16:creationId xmlns:a16="http://schemas.microsoft.com/office/drawing/2014/main" id="{E04A2D88-744A-B72C-FA2A-91A3801FB7B0}"/>
              </a:ext>
            </a:extLst>
          </p:cNvPr>
          <p:cNvGraphicFramePr>
            <a:graphicFrameLocks/>
          </p:cNvGraphicFramePr>
          <p:nvPr>
            <p:extLst>
              <p:ext uri="{D42A27DB-BD31-4B8C-83A1-F6EECF244321}">
                <p14:modId xmlns:p14="http://schemas.microsoft.com/office/powerpoint/2010/main" val="10830984"/>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1BE24576-B787-8CC8-E4B6-FE978BF25335}"/>
              </a:ext>
            </a:extLst>
          </p:cNvPr>
          <p:cNvSpPr txBox="1"/>
          <p:nvPr/>
        </p:nvSpPr>
        <p:spPr>
          <a:xfrm>
            <a:off x="367677" y="497879"/>
            <a:ext cx="11629048" cy="338554"/>
          </a:xfrm>
          <a:prstGeom prst="rect">
            <a:avLst/>
          </a:prstGeom>
          <a:noFill/>
        </p:spPr>
        <p:txBody>
          <a:bodyPr wrap="square">
            <a:spAutoFit/>
          </a:bodyPr>
          <a:lstStyle/>
          <a:p>
            <a:r>
              <a:rPr lang="en-GB" sz="1600" b="0" dirty="0"/>
              <a:t>NORTH WEST LONDON INTEGRATED CARE SYSTEM</a:t>
            </a:r>
            <a:endParaRPr lang="en-GB" sz="1600" dirty="0"/>
          </a:p>
        </p:txBody>
      </p:sp>
      <p:sp>
        <p:nvSpPr>
          <p:cNvPr id="9" name="Title 4">
            <a:extLst>
              <a:ext uri="{FF2B5EF4-FFF2-40B4-BE49-F238E27FC236}">
                <a16:creationId xmlns:a16="http://schemas.microsoft.com/office/drawing/2014/main" id="{7BA7B52D-1A42-1894-331F-9A5E52C3E1BB}"/>
              </a:ext>
            </a:extLst>
          </p:cNvPr>
          <p:cNvSpPr>
            <a:spLocks noGrp="1"/>
          </p:cNvSpPr>
          <p:nvPr>
            <p:ph type="title"/>
          </p:nvPr>
        </p:nvSpPr>
        <p:spPr>
          <a:xfrm>
            <a:off x="437230" y="81188"/>
            <a:ext cx="9615847" cy="555912"/>
          </a:xfrm>
        </p:spPr>
        <p:txBody>
          <a:bodyPr/>
          <a:lstStyle/>
          <a:p>
            <a:pPr>
              <a:lnSpc>
                <a:spcPct val="118000"/>
              </a:lnSpc>
              <a:spcBef>
                <a:spcPts val="600"/>
              </a:spcBef>
            </a:pPr>
            <a:r>
              <a:rPr lang="en-GB" sz="2500" dirty="0"/>
              <a:t>Overall experience of services when GP practice is closed</a:t>
            </a:r>
          </a:p>
        </p:txBody>
      </p:sp>
    </p:spTree>
    <p:extLst>
      <p:ext uri="{BB962C8B-B14F-4D97-AF65-F5344CB8AC3E}">
        <p14:creationId xmlns:p14="http://schemas.microsoft.com/office/powerpoint/2010/main" val="1201124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7731132e4c46c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29138324"/>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fc855c8cb9e46c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334018743"/>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31%</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02c03fb50c92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163836618"/>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5f013cee90306c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996118025"/>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0bb2765447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885250437"/>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cd03e50ccac7e198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4005511242"/>
              </p:ext>
            </p:extLst>
          </p:nvPr>
        </p:nvGraphicFramePr>
        <p:xfrm>
          <a:off x="447805" y="567132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with a long-term condition or illness. Patients who selected 'I haven't needed support' or 'I don't know' have been excluded. National 2025 (337,532); ICS 2024 (14,368); ICS 2025 (15,205); PCN bases range from 86 to 683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3234369712"/>
              </p:ext>
            </p:extLst>
          </p:nvPr>
        </p:nvGraphicFramePr>
        <p:xfrm>
          <a:off x="4322835" y="2287642"/>
          <a:ext cx="3471702" cy="230022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facfa891d1e46c5">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2544803122"/>
              </p:ext>
            </p:extLst>
          </p:nvPr>
        </p:nvGraphicFramePr>
        <p:xfrm>
          <a:off x="4511737" y="2375051"/>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cd03e50ccac7e198"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98592129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fe0bb27654471faa"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192687603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242570575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7" y="1812135"/>
            <a:ext cx="3259625"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4739857174b624c5">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2902623570"/>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3" name="TextBox 2">
            <a:extLst>
              <a:ext uri="{FF2B5EF4-FFF2-40B4-BE49-F238E27FC236}">
                <a16:creationId xmlns:a16="http://schemas.microsoft.com/office/drawing/2014/main" id="{8931D7B0-21D2-1780-B421-65D8146C8C64}"/>
              </a:ext>
            </a:extLst>
          </p:cNvPr>
          <p:cNvSpPr txBox="1"/>
          <p:nvPr/>
        </p:nvSpPr>
        <p:spPr>
          <a:xfrm>
            <a:off x="367677" y="497879"/>
            <a:ext cx="11629048" cy="338554"/>
          </a:xfrm>
          <a:prstGeom prst="rect">
            <a:avLst/>
          </a:prstGeom>
          <a:noFill/>
        </p:spPr>
        <p:txBody>
          <a:bodyPr wrap="square">
            <a:spAutoFit/>
          </a:bodyPr>
          <a:lstStyle/>
          <a:p>
            <a:r>
              <a:rPr lang="en-GB" sz="1600" b="0" dirty="0"/>
              <a:t>NORTH WEST LONDON INTEGRATED CARE SYSTEM</a:t>
            </a:r>
            <a:endParaRPr lang="en-GB" sz="1600" dirty="0"/>
          </a:p>
        </p:txBody>
      </p:sp>
      <p:sp>
        <p:nvSpPr>
          <p:cNvPr id="6" name="Title 4">
            <a:extLst>
              <a:ext uri="{FF2B5EF4-FFF2-40B4-BE49-F238E27FC236}">
                <a16:creationId xmlns:a16="http://schemas.microsoft.com/office/drawing/2014/main" id="{EB0FE72B-00A0-1316-295E-550AACEE9736}"/>
              </a:ext>
            </a:extLst>
          </p:cNvPr>
          <p:cNvSpPr>
            <a:spLocks noGrp="1"/>
          </p:cNvSpPr>
          <p:nvPr>
            <p:ph type="title"/>
          </p:nvPr>
        </p:nvSpPr>
        <p:spPr>
          <a:xfrm>
            <a:off x="437230" y="105067"/>
            <a:ext cx="9341700" cy="555912"/>
          </a:xfrm>
        </p:spPr>
        <p:txBody>
          <a:bodyPr/>
          <a:lstStyle/>
          <a:p>
            <a:pPr>
              <a:lnSpc>
                <a:spcPct val="100000"/>
              </a:lnSpc>
              <a:spcBef>
                <a:spcPts val="0"/>
              </a:spcBef>
            </a:pPr>
            <a:r>
              <a:rPr lang="en-GB" sz="2500" dirty="0"/>
              <a:t>Support with managing conditions or illnesses</a:t>
            </a:r>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53</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cf6e3a3944c0f1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18357336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e228bbb14660f1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929126755"/>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BRENT WEST KWH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SOUTH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KILBURN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HH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INCLUSIVE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LONG LANE FIRST CARE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ST JOHN'S WOOD &amp; MAIDA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GP AT HAND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BRENT SOUTH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NORTHOLT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REGENT HEALTH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SOUTH CENTRAL EALING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HARNESS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NGP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COLNE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ACTON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CHISWICK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NORTH HAMMERSMITH &amp;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BRENT CENTRAL KWH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THE EALING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BRENT NORTH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SOUTH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HEALTHSENSE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HARROW COLLABORATIVE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HARNESS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GREENWELL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BRENTWORTH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HEALTH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HAMMERSMITH &amp; FULHAM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NEOHEALTH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NORTH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K AND C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GREAT WEST ROAD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WEST-HILL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WEST END &amp; MARYLEBONE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FELTHAM AND BEDFONT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CELADINE HEALTH &amp; METROCARE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SPHERE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HOUNSLOW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HARROW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SYNERGY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NORTH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SOUTH WESTMINSTER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BROMPTON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dirty="0">
                          <a:solidFill>
                            <a:schemeClr val="tx1"/>
                          </a:solidFill>
                          <a:effectLst/>
                          <a:latin typeface="+mn-lt"/>
                        </a:rPr>
                        <a:t>HAMMERSMITH &amp; FULHAM CENTRAL PCN</a:t>
                      </a: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38676775"/>
              </p:ext>
            </p:extLst>
          </p:nvPr>
        </p:nvGraphicFramePr>
        <p:xfrm>
          <a:off x="497736" y="1786731"/>
          <a:ext cx="8317172" cy="579120"/>
        </p:xfrm>
        <a:graphic>
          <a:graphicData uri="http://schemas.openxmlformats.org/drawingml/2006/table">
            <a:tbl>
              <a:tblPr firstRow="1" bandRow="1">
                <a:tableStyleId>{5C22544A-7EE6-4342-B048-85BDC9FD1C3A}</a:tableStyleId>
              </a:tblPr>
              <a:tblGrid>
                <a:gridCol w="8317172">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 or illnesses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348320919"/>
              </p:ext>
            </p:extLst>
          </p:nvPr>
        </p:nvGraphicFramePr>
        <p:xfrm>
          <a:off x="10160000" y="-518474"/>
          <a:ext cx="2032000" cy="45497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58a0de165ab3131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337533210"/>
              </p:ext>
            </p:extLst>
          </p:nvPr>
        </p:nvGraphicFramePr>
        <p:xfrm>
          <a:off x="622466" y="5713838"/>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with a long-term condition or illness. Patients who selected 'I haven't needed support' or 'I don't know' have been excluded. National (337,532); ICS (15,205); PCN bases range from 86 to 683</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6e228bbb14660f14"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293429689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58a0de165ab31314"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722585312"/>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4" name="TextBox 3">
            <a:extLst>
              <a:ext uri="{FF2B5EF4-FFF2-40B4-BE49-F238E27FC236}">
                <a16:creationId xmlns:a16="http://schemas.microsoft.com/office/drawing/2014/main" id="{A8B246FD-224E-6575-5156-003AA0BE3DE5}"/>
              </a:ext>
            </a:extLst>
          </p:cNvPr>
          <p:cNvSpPr txBox="1"/>
          <p:nvPr/>
        </p:nvSpPr>
        <p:spPr>
          <a:xfrm>
            <a:off x="365204" y="787398"/>
            <a:ext cx="11666371" cy="338554"/>
          </a:xfrm>
          <a:prstGeom prst="rect">
            <a:avLst/>
          </a:prstGeom>
          <a:noFill/>
        </p:spPr>
        <p:txBody>
          <a:bodyPr wrap="square">
            <a:spAutoFit/>
          </a:bodyPr>
          <a:lstStyle/>
          <a:p>
            <a:r>
              <a:rPr lang="en-GB" sz="1600" b="0" dirty="0"/>
              <a:t>NORTH WEST LONDON INTEGRATED CARE SYSTEM</a:t>
            </a:r>
            <a:endParaRPr lang="en-GB" sz="1600" dirty="0"/>
          </a:p>
        </p:txBody>
      </p:sp>
      <p:sp>
        <p:nvSpPr>
          <p:cNvPr id="5" name="Title 4">
            <a:extLst>
              <a:ext uri="{FF2B5EF4-FFF2-40B4-BE49-F238E27FC236}">
                <a16:creationId xmlns:a16="http://schemas.microsoft.com/office/drawing/2014/main" id="{BF7D447A-0145-BAAD-BC48-C8BA49D56F19}"/>
              </a:ext>
            </a:extLst>
          </p:cNvPr>
          <p:cNvSpPr txBox="1">
            <a:spLocks/>
          </p:cNvSpPr>
          <p:nvPr/>
        </p:nvSpPr>
        <p:spPr>
          <a:xfrm>
            <a:off x="437230" y="137936"/>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Support with managing conditions or illnesses: 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31CE3398-4B60-FF9B-9C86-81A498516139}"/>
              </a:ext>
            </a:extLst>
          </p:cNvPr>
          <p:cNvGrpSpPr/>
          <p:nvPr/>
        </p:nvGrpSpPr>
        <p:grpSpPr>
          <a:xfrm>
            <a:off x="9039603" y="6312985"/>
            <a:ext cx="2286282" cy="338554"/>
            <a:chOff x="9039603" y="6113816"/>
            <a:chExt cx="2286282" cy="338554"/>
          </a:xfrm>
        </p:grpSpPr>
        <p:sp>
          <p:nvSpPr>
            <p:cNvPr id="6" name="Rectangle 5">
              <a:extLst>
                <a:ext uri="{FF2B5EF4-FFF2-40B4-BE49-F238E27FC236}">
                  <a16:creationId xmlns:a16="http://schemas.microsoft.com/office/drawing/2014/main" id="{235544AA-EB8A-486D-4C7B-C151D9A2906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7" name="Graphic 6" descr="Information with solid fill">
              <a:extLst>
                <a:ext uri="{FF2B5EF4-FFF2-40B4-BE49-F238E27FC236}">
                  <a16:creationId xmlns:a16="http://schemas.microsoft.com/office/drawing/2014/main" id="{05633443-A7E9-07E6-3710-9046394A0DCC}"/>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Pharmacy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497445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89835A-DAB5-04CB-F2C5-BC2FA5449B7B}"/>
            </a:ext>
          </a:extLst>
        </p:cNvPr>
        <p:cNvGrpSpPr/>
        <p:nvPr/>
      </p:nvGrpSpPr>
      <p:grpSpPr>
        <a:xfrm>
          <a:off x="0" y="0"/>
          <a:ext cx="0" cy="0"/>
          <a:chOff x="0" y="0"/>
          <a:chExt cx="0" cy="0"/>
        </a:xfrm>
      </p:grpSpPr>
      <p:graphicFrame>
        <p:nvGraphicFramePr>
          <p:cNvPr id="18" name="D_30634f6d0a743962">
            <a:extLst>
              <a:ext uri="{FF2B5EF4-FFF2-40B4-BE49-F238E27FC236}">
                <a16:creationId xmlns:a16="http://schemas.microsoft.com/office/drawing/2014/main" id="{900AA593-1D8C-CC7C-F88D-307418A93EA9}"/>
              </a:ext>
            </a:extLst>
          </p:cNvPr>
          <p:cNvGraphicFramePr/>
          <p:nvPr>
            <p:extLst>
              <p:ext uri="{D42A27DB-BD31-4B8C-83A1-F6EECF244321}">
                <p14:modId xmlns:p14="http://schemas.microsoft.com/office/powerpoint/2010/main" val="4077810744"/>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FC7ADF6D-FC3A-90C0-8076-E90B485899EB}"/>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01F0981D-434C-4856-C6B1-D9C90001197B}"/>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Thinking about the last 12 months, which of the following services have you used a pharmacy for?</a:t>
            </a:r>
            <a:endParaRPr lang="en-GB" sz="1600" dirty="0">
              <a:solidFill>
                <a:schemeClr val="bg1"/>
              </a:solidFill>
            </a:endParaRPr>
          </a:p>
        </p:txBody>
      </p:sp>
      <p:sp>
        <p:nvSpPr>
          <p:cNvPr id="46" name="Rectangle 45">
            <a:extLst>
              <a:ext uri="{FF2B5EF4-FFF2-40B4-BE49-F238E27FC236}">
                <a16:creationId xmlns:a16="http://schemas.microsoft.com/office/drawing/2014/main" id="{B2C45DDB-D455-689B-A3B0-221F46D5A0AD}"/>
              </a:ext>
            </a:extLst>
          </p:cNvPr>
          <p:cNvSpPr/>
          <p:nvPr/>
        </p:nvSpPr>
        <p:spPr>
          <a:xfrm>
            <a:off x="622466" y="624626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1FC172CA-DAC3-73AD-4C6F-F4BA0B66611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6212713"/>
            <a:ext cx="253279" cy="253279"/>
          </a:xfrm>
          <a:prstGeom prst="rect">
            <a:avLst/>
          </a:prstGeom>
        </p:spPr>
      </p:pic>
      <p:graphicFrame>
        <p:nvGraphicFramePr>
          <p:cNvPr id="10" name="D_5fdc764acc38b962_CalcTable">
            <a:extLst>
              <a:ext uri="{FF2B5EF4-FFF2-40B4-BE49-F238E27FC236}">
                <a16:creationId xmlns:a16="http://schemas.microsoft.com/office/drawing/2014/main" id="{ACDB047E-1CB5-BA6D-1B73-01509230C086}"/>
              </a:ext>
            </a:extLst>
          </p:cNvPr>
          <p:cNvGraphicFramePr>
            <a:graphicFrameLocks noGrp="1"/>
          </p:cNvGraphicFramePr>
          <p:nvPr>
            <p:extLst>
              <p:ext uri="{D42A27DB-BD31-4B8C-83A1-F6EECF244321}">
                <p14:modId xmlns:p14="http://schemas.microsoft.com/office/powerpoint/2010/main" val="652022429"/>
              </p:ext>
            </p:extLst>
          </p:nvPr>
        </p:nvGraphicFramePr>
        <p:xfrm>
          <a:off x="619056" y="5923605"/>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(698,984); ICS (35,149); PCN bases range from 203 to 1,478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5fdc764acc38b962" hidden="1">
            <a:extLst>
              <a:ext uri="{FF2B5EF4-FFF2-40B4-BE49-F238E27FC236}">
                <a16:creationId xmlns:a16="http://schemas.microsoft.com/office/drawing/2014/main" id="{28694E58-1B47-1F68-134C-BFE81BE66504}"/>
              </a:ext>
            </a:extLst>
          </p:cNvPr>
          <p:cNvGraphicFramePr/>
          <p:nvPr>
            <p:extLst>
              <p:ext uri="{D42A27DB-BD31-4B8C-83A1-F6EECF244321}">
                <p14:modId xmlns:p14="http://schemas.microsoft.com/office/powerpoint/2010/main" val="418844316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f62470db432c3962">
            <a:extLst>
              <a:ext uri="{FF2B5EF4-FFF2-40B4-BE49-F238E27FC236}">
                <a16:creationId xmlns:a16="http://schemas.microsoft.com/office/drawing/2014/main" id="{19FC7EA0-2030-B1D2-E046-79D40F757C04}"/>
              </a:ext>
            </a:extLst>
          </p:cNvPr>
          <p:cNvGraphicFramePr/>
          <p:nvPr>
            <p:extLst>
              <p:ext uri="{D42A27DB-BD31-4B8C-83A1-F6EECF244321}">
                <p14:modId xmlns:p14="http://schemas.microsoft.com/office/powerpoint/2010/main" val="1727632116"/>
              </p:ext>
            </p:extLst>
          </p:nvPr>
        </p:nvGraphicFramePr>
        <p:xfrm>
          <a:off x="383239"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8F74B5B7-6D7C-5FFC-DD66-2708A281BC5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7F847199-53EE-310E-8E01-1585CA15D11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3" name="TextBox 2">
            <a:extLst>
              <a:ext uri="{FF2B5EF4-FFF2-40B4-BE49-F238E27FC236}">
                <a16:creationId xmlns:a16="http://schemas.microsoft.com/office/drawing/2014/main" id="{FB95F58A-81C4-35BB-DB20-9380E803AED6}"/>
              </a:ext>
            </a:extLst>
          </p:cNvPr>
          <p:cNvSpPr txBox="1"/>
          <p:nvPr/>
        </p:nvSpPr>
        <p:spPr>
          <a:xfrm>
            <a:off x="367677" y="497879"/>
            <a:ext cx="11629048" cy="338554"/>
          </a:xfrm>
          <a:prstGeom prst="rect">
            <a:avLst/>
          </a:prstGeom>
          <a:noFill/>
        </p:spPr>
        <p:txBody>
          <a:bodyPr wrap="square">
            <a:spAutoFit/>
          </a:bodyPr>
          <a:lstStyle/>
          <a:p>
            <a:r>
              <a:rPr lang="en-GB" sz="1600" b="0" dirty="0"/>
              <a:t>NORTH WEST LONDON INTEGRATED CARE SYSTEM</a:t>
            </a:r>
            <a:endParaRPr lang="en-GB" sz="1600" dirty="0"/>
          </a:p>
        </p:txBody>
      </p:sp>
      <p:sp>
        <p:nvSpPr>
          <p:cNvPr id="8" name="Title 4">
            <a:extLst>
              <a:ext uri="{FF2B5EF4-FFF2-40B4-BE49-F238E27FC236}">
                <a16:creationId xmlns:a16="http://schemas.microsoft.com/office/drawing/2014/main" id="{FAE25A0C-9CA9-E270-8881-FC3AABA6302B}"/>
              </a:ext>
            </a:extLst>
          </p:cNvPr>
          <p:cNvSpPr>
            <a:spLocks noGrp="1"/>
          </p:cNvSpPr>
          <p:nvPr>
            <p:ph type="title"/>
          </p:nvPr>
        </p:nvSpPr>
        <p:spPr>
          <a:xfrm>
            <a:off x="450000" y="92177"/>
            <a:ext cx="9341700" cy="555912"/>
          </a:xfrm>
        </p:spPr>
        <p:txBody>
          <a:bodyPr/>
          <a:lstStyle/>
          <a:p>
            <a:pPr>
              <a:lnSpc>
                <a:spcPct val="118000"/>
              </a:lnSpc>
              <a:spcBef>
                <a:spcPts val="600"/>
              </a:spcBef>
            </a:pPr>
            <a:r>
              <a:rPr lang="en-GB" sz="2500" dirty="0"/>
              <a:t>Pharmacy services used in the last 12 months</a:t>
            </a:r>
          </a:p>
        </p:txBody>
      </p:sp>
    </p:spTree>
    <p:extLst>
      <p:ext uri="{BB962C8B-B14F-4D97-AF65-F5344CB8AC3E}">
        <p14:creationId xmlns:p14="http://schemas.microsoft.com/office/powerpoint/2010/main" val="2465026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ee24cdce8e4c9c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202085748"/>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63123f9e228b9c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882472363"/>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13614"/>
            <a:ext cx="3465088"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7c4b69fa7c38b9c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78763697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8da69e9e27f75c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8741551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addc11be07539c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92441336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bf2b4ee937246b9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003079457"/>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used pharmacy services in the last 12 months. National 2025 (631,337); ICS 2024 (31,526); ICS 2025 (30,967); PCN bases range from 176 to 1,298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bf2b4ee937246b9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411534455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8addc11be07539c7"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78859721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66519288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19343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970559191"/>
              </p:ext>
            </p:extLst>
          </p:nvPr>
        </p:nvGraphicFramePr>
        <p:xfrm>
          <a:off x="4303584" y="2307457"/>
          <a:ext cx="3471702" cy="236958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fb27cc3b3712b9c7">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333863794"/>
              </p:ext>
            </p:extLst>
          </p:nvPr>
        </p:nvGraphicFramePr>
        <p:xfrm>
          <a:off x="4523634" y="238540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53a4368535d9e1c7">
            <a:extLst>
              <a:ext uri="{FF2B5EF4-FFF2-40B4-BE49-F238E27FC236}">
                <a16:creationId xmlns:a16="http://schemas.microsoft.com/office/drawing/2014/main" id="{96BA7CF0-86B8-9A65-6FF0-7FA9CFE01773}"/>
              </a:ext>
            </a:extLst>
          </p:cNvPr>
          <p:cNvGraphicFramePr>
            <a:graphicFrameLocks/>
          </p:cNvGraphicFramePr>
          <p:nvPr>
            <p:extLst>
              <p:ext uri="{D42A27DB-BD31-4B8C-83A1-F6EECF244321}">
                <p14:modId xmlns:p14="http://schemas.microsoft.com/office/powerpoint/2010/main" val="3437542647"/>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5" name="TextBox 4">
            <a:extLst>
              <a:ext uri="{FF2B5EF4-FFF2-40B4-BE49-F238E27FC236}">
                <a16:creationId xmlns:a16="http://schemas.microsoft.com/office/drawing/2014/main" id="{31272E5D-575C-5AB5-8FC6-85088803302E}"/>
              </a:ext>
            </a:extLst>
          </p:cNvPr>
          <p:cNvSpPr txBox="1"/>
          <p:nvPr/>
        </p:nvSpPr>
        <p:spPr>
          <a:xfrm>
            <a:off x="367677" y="497879"/>
            <a:ext cx="11629048" cy="338554"/>
          </a:xfrm>
          <a:prstGeom prst="rect">
            <a:avLst/>
          </a:prstGeom>
          <a:noFill/>
        </p:spPr>
        <p:txBody>
          <a:bodyPr wrap="square">
            <a:spAutoFit/>
          </a:bodyPr>
          <a:lstStyle/>
          <a:p>
            <a:r>
              <a:rPr lang="en-GB" sz="1600" b="0" dirty="0"/>
              <a:t>NORTH WEST LONDON INTEGRATED CARE SYSTEM</a:t>
            </a:r>
            <a:endParaRPr lang="en-GB" sz="1600" dirty="0"/>
          </a:p>
        </p:txBody>
      </p:sp>
      <p:sp>
        <p:nvSpPr>
          <p:cNvPr id="8" name="Title 4">
            <a:extLst>
              <a:ext uri="{FF2B5EF4-FFF2-40B4-BE49-F238E27FC236}">
                <a16:creationId xmlns:a16="http://schemas.microsoft.com/office/drawing/2014/main" id="{C07786DA-A5E3-2264-5012-E70E580B7855}"/>
              </a:ext>
            </a:extLst>
          </p:cNvPr>
          <p:cNvSpPr>
            <a:spLocks noGrp="1"/>
          </p:cNvSpPr>
          <p:nvPr>
            <p:ph type="title"/>
          </p:nvPr>
        </p:nvSpPr>
        <p:spPr>
          <a:xfrm>
            <a:off x="442913" y="69533"/>
            <a:ext cx="9615847" cy="555912"/>
          </a:xfrm>
        </p:spPr>
        <p:txBody>
          <a:bodyPr/>
          <a:lstStyle/>
          <a:p>
            <a:pPr>
              <a:lnSpc>
                <a:spcPct val="118000"/>
              </a:lnSpc>
              <a:spcBef>
                <a:spcPts val="600"/>
              </a:spcBef>
            </a:pPr>
            <a:r>
              <a:rPr lang="en-GB" sz="2500" dirty="0"/>
              <a:t>Overall experience of pharmacy services</a:t>
            </a:r>
          </a:p>
        </p:txBody>
      </p:sp>
    </p:spTree>
    <p:extLst>
      <p:ext uri="{BB962C8B-B14F-4D97-AF65-F5344CB8AC3E}">
        <p14:creationId xmlns:p14="http://schemas.microsoft.com/office/powerpoint/2010/main" val="83867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57</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03a96dee5c096e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8007347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33f26ccea2db46e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803434409"/>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SYNERGY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COLNE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BRENT CENTRAL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NORTHOLT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K AND C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GP AT HAND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HOUNSLOW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WEST END &amp; MARYLEBONE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BRENT NORTH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NORTH HAMMERSMITH &amp; FULHAM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LONG LANE FIRST CARE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HH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HEALTHSENSE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FELTHAM AND BEDFONT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HARNESS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REGENT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HAMMERSMITH &amp; FULHAM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NEOHEALTH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NORTH SOUTHALL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HEALTH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ACTON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INCLUSIVE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SOUTH CENTRAL EALING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KILBURN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HARNESS NORTH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NGP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HARROW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HAMMERSMITH &amp; FULHAM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SOUTH FULHAM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BRENT SOUTH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BRENT WEST KWH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GREAT WEST ROAD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ST JOHN'S WOOD &amp; MAIDA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SPHERE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NORTH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CELADINE HEALTH &amp; METROCARE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CHISWICK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SOUTH WESTMINSTER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BROMPTON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HARROW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WEST-HILL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GREENWELL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BRENTWORTH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dirty="0">
                          <a:solidFill>
                            <a:schemeClr val="tx1"/>
                          </a:solidFill>
                          <a:effectLst/>
                          <a:latin typeface="+mn-lt"/>
                        </a:rPr>
                        <a:t>THE EALING NETWORK PCN</a:t>
                      </a: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4177577729"/>
              </p:ext>
            </p:extLst>
          </p:nvPr>
        </p:nvGraphicFramePr>
        <p:xfrm>
          <a:off x="589415" y="1819602"/>
          <a:ext cx="8578113" cy="579120"/>
        </p:xfrm>
        <a:graphic>
          <a:graphicData uri="http://schemas.openxmlformats.org/drawingml/2006/table">
            <a:tbl>
              <a:tblPr firstRow="1" bandRow="1">
                <a:tableStyleId>{5C22544A-7EE6-4342-B048-85BDC9FD1C3A}</a:tableStyleId>
              </a:tblPr>
              <a:tblGrid>
                <a:gridCol w="8578113">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pharmacy services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46194773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e5a2698862449ae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709309575"/>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used pharmacy services in the last 12 months. National (631,337); ICS (30,967); PCN bases range from 176 to 1,298</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33f26ccea2db46ed"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402538779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e5a2698862449aed"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3082283082"/>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4" name="TextBox 3">
            <a:extLst>
              <a:ext uri="{FF2B5EF4-FFF2-40B4-BE49-F238E27FC236}">
                <a16:creationId xmlns:a16="http://schemas.microsoft.com/office/drawing/2014/main" id="{EEBF77D4-95EC-A8E0-0696-57F3A8BF8EFE}"/>
              </a:ext>
            </a:extLst>
          </p:cNvPr>
          <p:cNvSpPr txBox="1"/>
          <p:nvPr/>
        </p:nvSpPr>
        <p:spPr>
          <a:xfrm>
            <a:off x="356151" y="787398"/>
            <a:ext cx="11666371" cy="338554"/>
          </a:xfrm>
          <a:prstGeom prst="rect">
            <a:avLst/>
          </a:prstGeom>
          <a:noFill/>
        </p:spPr>
        <p:txBody>
          <a:bodyPr wrap="square">
            <a:spAutoFit/>
          </a:bodyPr>
          <a:lstStyle/>
          <a:p>
            <a:r>
              <a:rPr lang="en-GB" sz="1600" b="0" dirty="0"/>
              <a:t>NORTH WEST LONDON INTEGRATED CARE SYSTEM</a:t>
            </a:r>
            <a:endParaRPr lang="en-GB" sz="1600" dirty="0"/>
          </a:p>
        </p:txBody>
      </p:sp>
      <p:sp>
        <p:nvSpPr>
          <p:cNvPr id="5" name="Title 4">
            <a:extLst>
              <a:ext uri="{FF2B5EF4-FFF2-40B4-BE49-F238E27FC236}">
                <a16:creationId xmlns:a16="http://schemas.microsoft.com/office/drawing/2014/main" id="{675BC481-22B9-49A9-044A-0A71C3DADA3C}"/>
              </a:ext>
            </a:extLst>
          </p:cNvPr>
          <p:cNvSpPr txBox="1">
            <a:spLocks/>
          </p:cNvSpPr>
          <p:nvPr/>
        </p:nvSpPr>
        <p:spPr>
          <a:xfrm>
            <a:off x="437230" y="149995"/>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Overall experience of pharmacy services: 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EE1270F7-8A69-FB1A-94D3-FFC840BD8437}"/>
              </a:ext>
            </a:extLst>
          </p:cNvPr>
          <p:cNvGrpSpPr/>
          <p:nvPr/>
        </p:nvGrpSpPr>
        <p:grpSpPr>
          <a:xfrm>
            <a:off x="9039603" y="6312985"/>
            <a:ext cx="2286282" cy="338554"/>
            <a:chOff x="9039603" y="6113816"/>
            <a:chExt cx="2286282" cy="338554"/>
          </a:xfrm>
        </p:grpSpPr>
        <p:sp>
          <p:nvSpPr>
            <p:cNvPr id="6" name="Rectangle 5">
              <a:extLst>
                <a:ext uri="{FF2B5EF4-FFF2-40B4-BE49-F238E27FC236}">
                  <a16:creationId xmlns:a16="http://schemas.microsoft.com/office/drawing/2014/main" id="{492FD8D6-E066-9D04-E60E-ACCB68752701}"/>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7" name="Graphic 6" descr="Information with solid fill">
              <a:extLst>
                <a:ext uri="{FF2B5EF4-FFF2-40B4-BE49-F238E27FC236}">
                  <a16:creationId xmlns:a16="http://schemas.microsoft.com/office/drawing/2014/main" id="{9555F482-602B-BFE0-C26C-6EA25E3C054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85741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NHS dental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2" name="TextBox 6">
            <a:extLst>
              <a:ext uri="{FF2B5EF4-FFF2-40B4-BE49-F238E27FC236}">
                <a16:creationId xmlns:a16="http://schemas.microsoft.com/office/drawing/2014/main" id="{DF1873FC-E222-0968-82F6-3A7BFEE4654D}"/>
              </a:ext>
            </a:extLst>
          </p:cNvPr>
          <p:cNvSpPr txBox="1"/>
          <p:nvPr/>
        </p:nvSpPr>
        <p:spPr>
          <a:xfrm>
            <a:off x="274160" y="2197894"/>
            <a:ext cx="6924195"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 PCN range within ICS has not been included for these questions, as we do not know the location of patients' dental practices, therefore the results about experience with NHS dentistry services are not attributable at PCN level.</a:t>
            </a:r>
          </a:p>
        </p:txBody>
      </p:sp>
    </p:spTree>
    <p:extLst>
      <p:ext uri="{BB962C8B-B14F-4D97-AF65-F5344CB8AC3E}">
        <p14:creationId xmlns:p14="http://schemas.microsoft.com/office/powerpoint/2010/main" val="2940391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Q52. Overall, how would you describe your experience of NHS dental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e1fd3fc2f54c530">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897260249"/>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4d66735ed50c530">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945325319"/>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18%</a:t>
                      </a:r>
                    </a:p>
                  </a:txBody>
                  <a:tcPr marL="0" marR="0" anchor="ctr"/>
                </a:tc>
                <a:extLst>
                  <a:ext uri="{0D108BD9-81ED-4DB2-BD59-A6C34878D82A}">
                    <a16:rowId xmlns:a16="http://schemas.microsoft.com/office/drawing/2014/main" val="3917517231"/>
                  </a:ext>
                </a:extLst>
              </a:tr>
            </a:tbl>
          </a:graphicData>
        </a:graphic>
      </p:graphicFrame>
      <p:graphicFrame>
        <p:nvGraphicFramePr>
          <p:cNvPr id="32" name="D_74a5f1c47dad45d2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68673022"/>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get an NHS dental appointment in the last 2 years. National 2025 (368,026); ICS 2024 (16,977). ICS 2025 (17,107);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74a5f1c47dad45d2"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4575451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07507929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38902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278391652"/>
              </p:ext>
            </p:extLst>
          </p:nvPr>
        </p:nvGraphicFramePr>
        <p:xfrm>
          <a:off x="4301664" y="2307457"/>
          <a:ext cx="3471702" cy="236373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681e15b5fc25c530">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655756874"/>
              </p:ext>
            </p:extLst>
          </p:nvPr>
        </p:nvGraphicFramePr>
        <p:xfrm>
          <a:off x="4512687" y="2415401"/>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4a0a3bfe5b74c530">
            <a:extLst>
              <a:ext uri="{FF2B5EF4-FFF2-40B4-BE49-F238E27FC236}">
                <a16:creationId xmlns:a16="http://schemas.microsoft.com/office/drawing/2014/main" id="{5E5B5966-9077-6FC6-0052-0CD35534D594}"/>
              </a:ext>
            </a:extLst>
          </p:cNvPr>
          <p:cNvGraphicFramePr>
            <a:graphicFrameLocks/>
          </p:cNvGraphicFramePr>
          <p:nvPr>
            <p:extLst>
              <p:ext uri="{D42A27DB-BD31-4B8C-83A1-F6EECF244321}">
                <p14:modId xmlns:p14="http://schemas.microsoft.com/office/powerpoint/2010/main" val="3030350836"/>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37268458-84A6-83D9-36E2-C71DDC2E07A1}"/>
              </a:ext>
            </a:extLst>
          </p:cNvPr>
          <p:cNvSpPr txBox="1"/>
          <p:nvPr/>
        </p:nvSpPr>
        <p:spPr>
          <a:xfrm>
            <a:off x="367677" y="497879"/>
            <a:ext cx="11629048" cy="338554"/>
          </a:xfrm>
          <a:prstGeom prst="rect">
            <a:avLst/>
          </a:prstGeom>
          <a:noFill/>
        </p:spPr>
        <p:txBody>
          <a:bodyPr wrap="square">
            <a:spAutoFit/>
          </a:bodyPr>
          <a:lstStyle/>
          <a:p>
            <a:r>
              <a:rPr lang="en-GB" sz="1600" b="0" dirty="0"/>
              <a:t>NORTH WEST LONDON INTEGRATED CARE SYSTEM</a:t>
            </a:r>
            <a:endParaRPr lang="en-GB" sz="1600" dirty="0"/>
          </a:p>
        </p:txBody>
      </p:sp>
      <p:sp>
        <p:nvSpPr>
          <p:cNvPr id="8" name="Title 4">
            <a:extLst>
              <a:ext uri="{FF2B5EF4-FFF2-40B4-BE49-F238E27FC236}">
                <a16:creationId xmlns:a16="http://schemas.microsoft.com/office/drawing/2014/main" id="{5F59E463-B8DE-C442-3BEE-132C922D894C}"/>
              </a:ext>
            </a:extLst>
          </p:cNvPr>
          <p:cNvSpPr>
            <a:spLocks noGrp="1"/>
          </p:cNvSpPr>
          <p:nvPr>
            <p:ph type="title"/>
          </p:nvPr>
        </p:nvSpPr>
        <p:spPr>
          <a:xfrm>
            <a:off x="437230" y="93466"/>
            <a:ext cx="9615847" cy="555912"/>
          </a:xfrm>
        </p:spPr>
        <p:txBody>
          <a:bodyPr/>
          <a:lstStyle/>
          <a:p>
            <a:pPr>
              <a:lnSpc>
                <a:spcPct val="118000"/>
              </a:lnSpc>
              <a:spcBef>
                <a:spcPts val="600"/>
              </a:spcBef>
            </a:pPr>
            <a:r>
              <a:rPr lang="en-GB" sz="2500" dirty="0"/>
              <a:t>Overall experience of NHS dental services</a:t>
            </a:r>
          </a:p>
        </p:txBody>
      </p:sp>
    </p:spTree>
    <p:extLst>
      <p:ext uri="{BB962C8B-B14F-4D97-AF65-F5344CB8AC3E}">
        <p14:creationId xmlns:p14="http://schemas.microsoft.com/office/powerpoint/2010/main" val="544109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61</a:t>
            </a:fld>
            <a:r>
              <a:rPr lang="en-GB"/>
              <a:t>  </a:t>
            </a:r>
            <a:endParaRPr lang="en-GB" dirty="0"/>
          </a:p>
        </p:txBody>
      </p:sp>
      <p:sp>
        <p:nvSpPr>
          <p:cNvPr id="4" name="Title 4">
            <a:extLst>
              <a:ext uri="{FF2B5EF4-FFF2-40B4-BE49-F238E27FC236}">
                <a16:creationId xmlns:a16="http://schemas.microsoft.com/office/drawing/2014/main" id="{F041F194-44E7-6F3C-100C-6FA195F166DD}"/>
              </a:ext>
            </a:extLst>
          </p:cNvPr>
          <p:cNvSpPr>
            <a:spLocks noGrp="1"/>
          </p:cNvSpPr>
          <p:nvPr>
            <p:ph type="title"/>
          </p:nvPr>
        </p:nvSpPr>
        <p:spPr>
          <a:xfrm>
            <a:off x="449999" y="397170"/>
            <a:ext cx="11299089" cy="775597"/>
          </a:xfrm>
        </p:spPr>
        <p:txBody>
          <a:bodyPr/>
          <a:lstStyle/>
          <a:p>
            <a:r>
              <a:rPr lang="en-GB" sz="2500" dirty="0"/>
              <a:t>Statistical reliability</a:t>
            </a:r>
          </a:p>
        </p:txBody>
      </p:sp>
      <p:sp>
        <p:nvSpPr>
          <p:cNvPr id="6" name="Content Placeholder 5">
            <a:extLst>
              <a:ext uri="{FF2B5EF4-FFF2-40B4-BE49-F238E27FC236}">
                <a16:creationId xmlns:a16="http://schemas.microsoft.com/office/drawing/2014/main" id="{2724A306-396A-6218-2F50-B995A2DA23C6}"/>
              </a:ext>
            </a:extLst>
          </p:cNvPr>
          <p:cNvSpPr txBox="1">
            <a:spLocks/>
          </p:cNvSpPr>
          <p:nvPr/>
        </p:nvSpPr>
        <p:spPr>
          <a:xfrm>
            <a:off x="449999" y="1172767"/>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r>
              <a:rPr lang="en-GB" sz="1300" kern="0" dirty="0">
                <a:ea typeface="Roboto" panose="02000000000000000000" pitchFamily="2" charset="0"/>
              </a:rPr>
              <a:t>For example, taking an ICS where </a:t>
            </a:r>
            <a:r>
              <a:rPr lang="en-GB" sz="1300" dirty="0"/>
              <a:t>16,734</a:t>
            </a:r>
            <a:r>
              <a:rPr lang="en-GB" sz="1300" kern="0" dirty="0">
                <a:ea typeface="Roboto" panose="02000000000000000000" pitchFamily="2" charset="0"/>
              </a:rPr>
              <a:t> people responded and where 30% gave a particular answer, there is a 95% likelihood that the true value (which would have been obtained if the whole population had taken part in the survey) will fall within the range of +/-1.03 percentage points from that question’s result (i.e. between 28.97% and 31.03%).</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r>
              <a:rPr lang="en-GB" sz="1300" kern="0" dirty="0">
                <a:ea typeface="Roboto" panose="02000000000000000000" pitchFamily="2" charset="0"/>
              </a:rPr>
              <a:t>To view the results with confidence intervals presented, download the ICS results or PCN results (Excel) from here: </a:t>
            </a:r>
            <a:r>
              <a:rPr lang="en-GB" sz="1300" kern="0" dirty="0">
                <a:ea typeface="Roboto" panose="02000000000000000000" pitchFamily="2" charset="0"/>
                <a:hlinkClick r:id="rId3"/>
              </a:rPr>
              <a:t>https://gp-patient.co.uk/latest-survey/results</a:t>
            </a:r>
            <a:r>
              <a:rPr lang="en-GB" sz="1300" kern="0" dirty="0">
                <a:ea typeface="Roboto" panose="02000000000000000000" pitchFamily="2" charset="0"/>
              </a:rPr>
              <a:t>. </a:t>
            </a:r>
            <a:endParaRPr lang="en-GB" sz="1300" kern="0" dirty="0">
              <a:highlight>
                <a:srgbClr val="FFFF00"/>
              </a:highlight>
              <a:ea typeface="Roboto" panose="02000000000000000000" pitchFamily="2" charset="0"/>
            </a:endParaRPr>
          </a:p>
          <a:p>
            <a:pPr algn="l"/>
            <a:endParaRPr lang="en-GB" sz="1300" dirty="0">
              <a:solidFill>
                <a:schemeClr val="bg1"/>
              </a:solidFill>
            </a:endParaRPr>
          </a:p>
        </p:txBody>
      </p:sp>
      <p:graphicFrame>
        <p:nvGraphicFramePr>
          <p:cNvPr id="8" name="Table 7">
            <a:extLst>
              <a:ext uri="{FF2B5EF4-FFF2-40B4-BE49-F238E27FC236}">
                <a16:creationId xmlns:a16="http://schemas.microsoft.com/office/drawing/2014/main" id="{330142D0-B12F-05FE-14A8-5027992804F6}"/>
              </a:ext>
            </a:extLst>
          </p:cNvPr>
          <p:cNvGraphicFramePr>
            <a:graphicFrameLocks noGrp="1"/>
          </p:cNvGraphicFramePr>
          <p:nvPr>
            <p:extLst>
              <p:ext uri="{D42A27DB-BD31-4B8C-83A1-F6EECF244321}">
                <p14:modId xmlns:p14="http://schemas.microsoft.com/office/powerpoint/2010/main" val="2112827238"/>
              </p:ext>
            </p:extLst>
          </p:nvPr>
        </p:nvGraphicFramePr>
        <p:xfrm>
          <a:off x="4333875" y="2255801"/>
          <a:ext cx="3524250" cy="2765999"/>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702,837</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0.11</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16,734</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1.13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539</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3.42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5.70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63</a:t>
            </a:fld>
            <a:r>
              <a:rPr lang="en-GB"/>
              <a:t>  </a:t>
            </a:r>
            <a:endParaRPr lang="en-GB" dirty="0"/>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2.5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4" name="Title 4">
            <a:extLst>
              <a:ext uri="{FF2B5EF4-FFF2-40B4-BE49-F238E27FC236}">
                <a16:creationId xmlns:a16="http://schemas.microsoft.com/office/drawing/2014/main" id="{3FB1BE75-707B-7BF2-D241-905C8B21C8CC}"/>
              </a:ext>
            </a:extLst>
          </p:cNvPr>
          <p:cNvSpPr>
            <a:spLocks noGrp="1"/>
          </p:cNvSpPr>
          <p:nvPr>
            <p:ph type="title"/>
          </p:nvPr>
        </p:nvSpPr>
        <p:spPr>
          <a:xfrm>
            <a:off x="450000" y="283920"/>
            <a:ext cx="9608400" cy="775597"/>
          </a:xfrm>
        </p:spPr>
        <p:txBody>
          <a:bodyPr/>
          <a:lstStyle/>
          <a:p>
            <a:r>
              <a:rPr lang="en-GB" sz="2500" dirty="0"/>
              <a:t>Further information about the survey </a:t>
            </a:r>
          </a:p>
        </p:txBody>
      </p:sp>
      <p:sp>
        <p:nvSpPr>
          <p:cNvPr id="8" name="Content Placeholder 5">
            <a:extLst>
              <a:ext uri="{FF2B5EF4-FFF2-40B4-BE49-F238E27FC236}">
                <a16:creationId xmlns:a16="http://schemas.microsoft.com/office/drawing/2014/main" id="{7F6EE631-68AB-AE71-555A-9790A37492BC}"/>
              </a:ext>
            </a:extLst>
          </p:cNvPr>
          <p:cNvSpPr txBox="1">
            <a:spLocks/>
          </p:cNvSpPr>
          <p:nvPr/>
        </p:nvSpPr>
        <p:spPr>
          <a:xfrm>
            <a:off x="450000" y="1093011"/>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2.7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25.8%, </a:t>
            </a:r>
            <a:r>
              <a:rPr lang="en-GB" sz="1400" dirty="0"/>
              <a:t>based on </a:t>
            </a:r>
            <a:r>
              <a:rPr lang="en-GB" sz="1400" b="1" dirty="0">
                <a:solidFill>
                  <a:srgbClr val="005EB8"/>
                </a:solidFill>
                <a:ea typeface="Roboto" panose="02000000000000000000" pitchFamily="2" charset="0"/>
              </a:rPr>
              <a:t>702,837 </a:t>
            </a:r>
            <a:r>
              <a:rPr lang="en-GB" sz="1400" dirty="0"/>
              <a:t>completed surveys. </a:t>
            </a:r>
          </a:p>
          <a:p>
            <a:pPr marL="285750" indent="-285750">
              <a:lnSpc>
                <a:spcPct val="100000"/>
              </a:lnSpc>
              <a:buClr>
                <a:srgbClr val="005EB8"/>
              </a:buClr>
              <a:buSzPct val="150000"/>
              <a:buFont typeface="Arial" panose="020B0604020202020204" pitchFamily="34" charset="0"/>
              <a:buChar char="•"/>
            </a:pPr>
            <a:r>
              <a:rPr lang="en-GB" sz="1400" dirty="0"/>
              <a:t>Participants can complete the</a:t>
            </a:r>
            <a:r>
              <a:rPr lang="en-GB" sz="1400" b="1" dirty="0"/>
              <a:t> </a:t>
            </a:r>
            <a:r>
              <a:rPr lang="en-GB" sz="1400" b="1" dirty="0">
                <a:solidFill>
                  <a:srgbClr val="005EB8"/>
                </a:solidFill>
                <a:ea typeface="Roboto" panose="02000000000000000000" pitchFamily="2" charset="0"/>
              </a:rPr>
              <a:t>survey online</a:t>
            </a:r>
            <a:r>
              <a:rPr lang="en-GB" sz="1400" dirty="0"/>
              <a:t>, also with the option of filling out a paper questionnaire or completing via telephone. </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https://gp-patient.co.uk/technical-annex-introduction-2025</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11" name="Rectangle 10">
            <a:extLst>
              <a:ext uri="{FF2B5EF4-FFF2-40B4-BE49-F238E27FC236}">
                <a16:creationId xmlns:a16="http://schemas.microsoft.com/office/drawing/2014/main" id="{F414DBE7-8C4F-70DD-C587-E54AA059A049}"/>
              </a:ext>
            </a:extLst>
          </p:cNvPr>
          <p:cNvSpPr/>
          <p:nvPr/>
        </p:nvSpPr>
        <p:spPr bwMode="auto">
          <a:xfrm>
            <a:off x="8202613" y="1059517"/>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5" name="TextBox 14">
            <a:extLst>
              <a:ext uri="{FF2B5EF4-FFF2-40B4-BE49-F238E27FC236}">
                <a16:creationId xmlns:a16="http://schemas.microsoft.com/office/drawing/2014/main" id="{2845EF55-F153-F7F1-6A40-46088B17C7C8}"/>
              </a:ext>
            </a:extLst>
          </p:cNvPr>
          <p:cNvSpPr txBox="1"/>
          <p:nvPr/>
        </p:nvSpPr>
        <p:spPr>
          <a:xfrm>
            <a:off x="8564374" y="1303344"/>
            <a:ext cx="3149254" cy="1231106"/>
          </a:xfrm>
          <a:prstGeom prst="rect">
            <a:avLst/>
          </a:prstGeom>
          <a:noFill/>
        </p:spPr>
        <p:txBody>
          <a:bodyPr wrap="square" lIns="0" tIns="0" rIns="0" bIns="0" rtlCol="0">
            <a:spAutoFit/>
          </a:bodyPr>
          <a:lstStyle/>
          <a:p>
            <a:pPr algn="l"/>
            <a:r>
              <a:rPr lang="en-GB" sz="3200" b="1" dirty="0">
                <a:solidFill>
                  <a:schemeClr val="bg1"/>
                </a:solidFill>
              </a:rPr>
              <a:t>2.7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6" name="TextBox 15">
            <a:extLst>
              <a:ext uri="{FF2B5EF4-FFF2-40B4-BE49-F238E27FC236}">
                <a16:creationId xmlns:a16="http://schemas.microsoft.com/office/drawing/2014/main" id="{73771002-19AD-5B84-2CDF-EBC0D6DD37E7}"/>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702,837</a:t>
            </a:r>
          </a:p>
          <a:p>
            <a:pPr algn="l"/>
            <a:r>
              <a:rPr lang="en-GB" sz="1600" b="1" kern="0" dirty="0">
                <a:solidFill>
                  <a:schemeClr val="bg1"/>
                </a:solidFill>
              </a:rPr>
              <a:t>Completed surveys in the 2025 publication</a:t>
            </a:r>
            <a:endParaRPr lang="en-GB" b="1" kern="0" dirty="0">
              <a:solidFill>
                <a:schemeClr val="bg1"/>
              </a:solidFill>
            </a:endParaRPr>
          </a:p>
        </p:txBody>
      </p:sp>
      <p:sp>
        <p:nvSpPr>
          <p:cNvPr id="17" name="TextBox 16">
            <a:extLst>
              <a:ext uri="{FF2B5EF4-FFF2-40B4-BE49-F238E27FC236}">
                <a16:creationId xmlns:a16="http://schemas.microsoft.com/office/drawing/2014/main" id="{3762DCDE-2730-F70A-2F7C-C9D7199134AF}"/>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25.8%</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64</a:t>
            </a:fld>
            <a:r>
              <a:rPr lang="en-GB"/>
              <a:t>  </a:t>
            </a:r>
            <a:endParaRPr lang="en-GB" dirty="0"/>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3">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
        <p:nvSpPr>
          <p:cNvPr id="4" name="Title 4">
            <a:extLst>
              <a:ext uri="{FF2B5EF4-FFF2-40B4-BE49-F238E27FC236}">
                <a16:creationId xmlns:a16="http://schemas.microsoft.com/office/drawing/2014/main" id="{142376D5-11B4-5F31-0477-6B53EDD804D8}"/>
              </a:ext>
            </a:extLst>
          </p:cNvPr>
          <p:cNvSpPr>
            <a:spLocks noGrp="1"/>
          </p:cNvSpPr>
          <p:nvPr>
            <p:ph type="title"/>
          </p:nvPr>
        </p:nvSpPr>
        <p:spPr>
          <a:xfrm>
            <a:off x="437230" y="331429"/>
            <a:ext cx="9355644" cy="775597"/>
          </a:xfrm>
        </p:spPr>
        <p:txBody>
          <a:bodyPr/>
          <a:lstStyle/>
          <a:p>
            <a:r>
              <a:rPr lang="en-GB" sz="2500" dirty="0"/>
              <a:t>Where to go to do further analysis …</a:t>
            </a:r>
          </a:p>
        </p:txBody>
      </p:sp>
      <p:sp>
        <p:nvSpPr>
          <p:cNvPr id="6" name="Content Placeholder 5">
            <a:extLst>
              <a:ext uri="{FF2B5EF4-FFF2-40B4-BE49-F238E27FC236}">
                <a16:creationId xmlns:a16="http://schemas.microsoft.com/office/drawing/2014/main" id="{C9590B2E-996B-EE13-98CD-9992D77E56B8}"/>
              </a:ext>
            </a:extLst>
          </p:cNvPr>
          <p:cNvSpPr txBox="1">
            <a:spLocks/>
          </p:cNvSpPr>
          <p:nvPr/>
        </p:nvSpPr>
        <p:spPr>
          <a:xfrm>
            <a:off x="437230" y="1150973"/>
            <a:ext cx="6585739" cy="5282484"/>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6">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7"/>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compare the relationship between questions using the crosstab function.</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from 2024 onwards, go to </a:t>
            </a:r>
            <a:r>
              <a:rPr lang="en-GB" sz="1400" dirty="0">
                <a:solidFill>
                  <a:srgbClr val="005EB8"/>
                </a:solidFill>
                <a:ea typeface="Roboto" panose="02000000000000000000" pitchFamily="2" charset="0"/>
                <a:hlinkClick r:id="rId8">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marL="285750" indent="-285750">
              <a:lnSpc>
                <a:spcPct val="100000"/>
              </a:lnSpc>
              <a:buClr>
                <a:srgbClr val="005EB8"/>
              </a:buClr>
              <a:buSzPct val="150000"/>
              <a:buFont typeface="Arial" panose="020B0604020202020204" pitchFamily="34" charset="0"/>
              <a:buChar char="•"/>
            </a:pPr>
            <a:r>
              <a:rPr lang="en-GB" sz="1400" dirty="0">
                <a:solidFill>
                  <a:srgbClr val="000000"/>
                </a:solidFill>
                <a:latin typeface="Helvetica Neue"/>
              </a:rPr>
              <a:t>From </a:t>
            </a:r>
            <a:r>
              <a:rPr lang="en-GB" sz="1400" b="0" i="0" dirty="0">
                <a:solidFill>
                  <a:srgbClr val="000000"/>
                </a:solidFill>
                <a:effectLst/>
                <a:latin typeface="Helvetica Neue"/>
              </a:rPr>
              <a:t>2024 onwards results are not comparable with previous years because of two important changes which were made to the survey:</a:t>
            </a: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r>
              <a:rPr lang="en-GB" sz="1400" dirty="0"/>
              <a:t>Significant changes were made to the questionnaire to ensure that it continued to reflect how primary care services are delivered and how patients experience them.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methodology of the survey was changed to an ‘online first’ approach.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For more information on the changes to the 2025 survey: </a:t>
            </a:r>
            <a:r>
              <a:rPr lang="en-GB" sz="1400" dirty="0">
                <a:hlinkClick r:id="rId9"/>
              </a:rPr>
              <a:t>https://gp-patient.co.uk/report-summary-of-changes-for-the-year-2025</a:t>
            </a:r>
            <a:r>
              <a:rPr lang="en-GB" sz="1400" dirty="0"/>
              <a:t>  </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endParaRPr lang="en-GB" sz="1400" dirty="0">
              <a:solidFill>
                <a:srgbClr val="005EB8"/>
              </a:solidFill>
              <a:ea typeface="Roboto" panose="02000000000000000000" pitchFamily="2" charset="0"/>
            </a:endParaRPr>
          </a:p>
          <a:p>
            <a:pPr>
              <a:lnSpc>
                <a:spcPct val="100000"/>
              </a:lnSpc>
              <a:buClr>
                <a:srgbClr val="597EB3"/>
              </a:buClr>
              <a:buSzPct val="150000"/>
            </a:pPr>
            <a:endParaRPr lang="en-GB" sz="1400" dirty="0">
              <a:solidFill>
                <a:srgbClr val="005EB8"/>
              </a:solidFill>
            </a:endParaRPr>
          </a:p>
        </p:txBody>
      </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4="http://schemas.microsoft.com/office/drawing/2010/main" xmlns:ahyp="http://schemas.microsoft.com/office/drawing/2018/hyperlinkcolor" xmlns:a16="http://schemas.microsoft.com/office/drawing/2014/main"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9.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c143a6c5-5942-4b69-8d61-fb579588568f" xsi:nil="true"/>
    <lcf76f155ced4ddcb4097134ff3c332f xmlns="57b21b79-5d32-4c3c-9402-b397da5c7a71">
      <Terms xmlns="http://schemas.microsoft.com/office/infopath/2007/PartnerControls"/>
    </lcf76f155ced4ddcb4097134ff3c332f>
    <_ip_UnifiedCompliancePolicyUIAction xmlns="c143a6c5-5942-4b69-8d61-fb579588568f" xsi:nil="true"/>
    <_ip_UnifiedCompliancePolicyProperties xmlns="c143a6c5-5942-4b69-8d61-fb579588568f" xsi:nil="true"/>
    <Review_x0020_Date xmlns="57b21b79-5d32-4c3c-9402-b397da5c7a71"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9A0D5C941DA44A4289EAC03B9F7A23C3" ma:contentTypeVersion="18" ma:contentTypeDescription="Create a new document." ma:contentTypeScope="" ma:versionID="fd2f9986d1578b421631c454bba84e3d">
  <xsd:schema xmlns:xsd="http://www.w3.org/2001/XMLSchema" xmlns:xs="http://www.w3.org/2001/XMLSchema" xmlns:p="http://schemas.microsoft.com/office/2006/metadata/properties" xmlns:ns2="57b21b79-5d32-4c3c-9402-b397da5c7a71" xmlns:ns3="c143a6c5-5942-4b69-8d61-fb579588568f" targetNamespace="http://schemas.microsoft.com/office/2006/metadata/properties" ma:root="true" ma:fieldsID="de0fa3d741f3e28dd8265293ce6f65a5" ns2:_="" ns3:_="">
    <xsd:import namespace="57b21b79-5d32-4c3c-9402-b397da5c7a71"/>
    <xsd:import namespace="c143a6c5-5942-4b69-8d61-fb579588568f"/>
    <xsd:element name="properties">
      <xsd:complexType>
        <xsd:sequence>
          <xsd:element name="documentManagement">
            <xsd:complexType>
              <xsd:all>
                <xsd:element ref="ns2:Review_x0020_Date" minOccurs="0"/>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_ip_UnifiedCompliancePolicyProperties" minOccurs="0"/>
                <xsd:element ref="ns3:_ip_UnifiedCompliancePolicyUIAction"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7b21b79-5d32-4c3c-9402-b397da5c7a71" elementFormDefault="qualified">
    <xsd:import namespace="http://schemas.microsoft.com/office/2006/documentManagement/types"/>
    <xsd:import namespace="http://schemas.microsoft.com/office/infopath/2007/PartnerControls"/>
    <xsd:element name="Review_x0020_Date" ma:index="5" nillable="true" ma:displayName="Review date" ma:indexed="true" ma:internalName="Review_x0020_Date" ma:readOnly="fals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Location" ma:index="19" nillable="true" ma:displayName="Location" ma:description="" ma:indexed="true" ma:internalName="MediaServiceLocation"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2c8d5fda-b97d-42c6-97e2-f76465e161c0" ma:termSetId="09814cd3-568e-fe90-9814-8d621ff8fb84" ma:anchorId="fba54fb3-c3e1-fe81-a776-ca4b69148c4d" ma:open="true" ma:isKeyword="false">
      <xsd:complexType>
        <xsd:sequence>
          <xsd:element ref="pc:Terms" minOccurs="0" maxOccurs="1"/>
        </xsd:sequence>
      </xsd:complexType>
    </xsd:element>
    <xsd:element name="MediaServiceOCR" ma:index="23"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143a6c5-5942-4b69-8d61-fb579588568f" elementFormDefault="qualified">
    <xsd:import namespace="http://schemas.microsoft.com/office/2006/documentManagement/types"/>
    <xsd:import namespace="http://schemas.microsoft.com/office/infopath/2007/PartnerControls"/>
    <xsd:element name="_ip_UnifiedCompliancePolicyProperties" ma:index="17" nillable="true" ma:displayName="Unified Compliance Policy Properties" ma:internalName="_ip_UnifiedCompliancePolicyProperties" ma:readOnly="false">
      <xsd:simpleType>
        <xsd:restriction base="dms:Note"/>
      </xsd:simpleType>
    </xsd:element>
    <xsd:element name="_ip_UnifiedCompliancePolicyUIAction" ma:index="18" nillable="true" ma:displayName="Unified Compliance Policy UI Action" ma:hidden="true" ma:internalName="_ip_UnifiedCompliancePolicyUIAction" ma:readOnly="false">
      <xsd:simpleType>
        <xsd:restriction base="dms:Text"/>
      </xsd:simpleType>
    </xsd:element>
    <xsd:element name="TaxCatchAll" ma:index="22" nillable="true" ma:displayName="Taxonomy Catch All Column" ma:hidden="true" ma:list="{23485952-f129-4676-b957-701bc6918852}" ma:internalName="TaxCatchAll" ma:showField="CatchAllData" ma:web="c143a6c5-5942-4b69-8d61-fb579588568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7"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7752AC9-3141-4DBE-9E93-91151A710F39}">
  <ds:schemaRefs>
    <ds:schemaRef ds:uri="http://purl.org/dc/elements/1.1/"/>
    <ds:schemaRef ds:uri="http://schemas.microsoft.com/office/2006/metadata/properties"/>
    <ds:schemaRef ds:uri="http://purl.org/dc/terms/"/>
    <ds:schemaRef ds:uri="http://schemas.microsoft.com/office/2006/documentManagement/types"/>
    <ds:schemaRef ds:uri="http://www.w3.org/XML/1998/namespace"/>
    <ds:schemaRef ds:uri="http://purl.org/dc/dcmitype/"/>
    <ds:schemaRef ds:uri="57b21b79-5d32-4c3c-9402-b397da5c7a71"/>
    <ds:schemaRef ds:uri="http://schemas.microsoft.com/office/infopath/2007/PartnerControls"/>
    <ds:schemaRef ds:uri="http://schemas.openxmlformats.org/package/2006/metadata/core-properties"/>
    <ds:schemaRef ds:uri="c143a6c5-5942-4b69-8d61-fb579588568f"/>
  </ds:schemaRefs>
</ds:datastoreItem>
</file>

<file path=customXml/itemProps2.xml><?xml version="1.0" encoding="utf-8"?>
<ds:datastoreItem xmlns:ds="http://schemas.openxmlformats.org/officeDocument/2006/customXml" ds:itemID="{E156DD65-AE34-451B-B89D-EC9D7BB8D2D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7b21b79-5d32-4c3c-9402-b397da5c7a71"/>
    <ds:schemaRef ds:uri="c143a6c5-5942-4b69-8d61-fb579588568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76A31D0-D410-459F-8B3A-5041DA332E8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3186</TotalTime>
  <Words>10211</Words>
  <Application>Microsoft Office PowerPoint</Application>
  <PresentationFormat>Widescreen</PresentationFormat>
  <Paragraphs>2078</Paragraphs>
  <Slides>64</Slides>
  <Notes>64</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64</vt:i4>
      </vt:variant>
    </vt:vector>
  </HeadingPairs>
  <TitlesOfParts>
    <vt:vector size="74" baseType="lpstr">
      <vt:lpstr>Arial</vt:lpstr>
      <vt:lpstr>Arial Black</vt:lpstr>
      <vt:lpstr>Arial MT Std Light</vt:lpstr>
      <vt:lpstr>Helvetica Neue</vt:lpstr>
      <vt:lpstr>HelveticaNeueLT Std Lt Cn</vt:lpstr>
      <vt:lpstr>Roboto</vt:lpstr>
      <vt:lpstr>Segoe UI</vt:lpstr>
      <vt:lpstr>Wingdings</vt:lpstr>
      <vt:lpstr>IPSOS - Classical Template - 16x9</vt:lpstr>
      <vt:lpstr>Diapositive think-cell</vt:lpstr>
      <vt:lpstr>PowerPoint Presentation</vt:lpstr>
      <vt:lpstr>Contents</vt:lpstr>
      <vt:lpstr>Introduction, background and guidance</vt:lpstr>
      <vt:lpstr>Introduction</vt:lpstr>
      <vt:lpstr>Background information about the survey </vt:lpstr>
      <vt:lpstr>How to use this data for improvement</vt:lpstr>
      <vt:lpstr>Interpreting the results</vt:lpstr>
      <vt:lpstr>Summary</vt:lpstr>
      <vt:lpstr>PowerPoint Presentation</vt:lpstr>
      <vt:lpstr>PowerPoint Presentation</vt:lpstr>
      <vt:lpstr>Overall experience of GP practice</vt:lpstr>
      <vt:lpstr>PowerPoint Presentation</vt:lpstr>
      <vt:lpstr>PowerPoint Presentation</vt:lpstr>
      <vt:lpstr>Overall experience: how the results vary by PCN within the ICS</vt:lpstr>
      <vt:lpstr>Use of online GP services</vt:lpstr>
      <vt:lpstr>Use of online GP services in the last 12 months</vt:lpstr>
      <vt:lpstr>Contacting GP practice</vt:lpstr>
      <vt:lpstr>Ease of contacting GP practice on the phone</vt:lpstr>
      <vt:lpstr>Ease of contacting GP practice on the phone: how the results vary by PCN within the ICS</vt:lpstr>
      <vt:lpstr>Ease of contacting GP practice using their website</vt:lpstr>
      <vt:lpstr>Ease of contacting GP practice using their website: how the results vary by PCN within the ICS</vt:lpstr>
      <vt:lpstr>Ease of contacting GP practice using the NHS App</vt:lpstr>
      <vt:lpstr>Ease of contacting GP practice using the NHS App: how the results vary by PCN within the ICS</vt:lpstr>
      <vt:lpstr>Method of contacting GP practice</vt:lpstr>
      <vt:lpstr>Outcome of phoning GP practice</vt:lpstr>
      <vt:lpstr>Next step in dealing with request after contacting GP practice</vt:lpstr>
      <vt:lpstr>Next step in dealing with request after contacting GP practice: how the results vary by PCN within the ICS</vt:lpstr>
      <vt:lpstr>Time taken to know next step</vt:lpstr>
      <vt:lpstr>Time taken to know next step: how the results vary by PCN within the ICS</vt:lpstr>
      <vt:lpstr>Overall experience of contacting GP practice</vt:lpstr>
      <vt:lpstr>Overall experience of contacting GP practice: how the results vary by PCN within the ICS</vt:lpstr>
      <vt:lpstr>Last appointment</vt:lpstr>
      <vt:lpstr>How patients felt about appointment wait time</vt:lpstr>
      <vt:lpstr>How patients felt about appointment wait time: how the results vary by PCN within the ICS</vt:lpstr>
      <vt:lpstr>Type of appointment</vt:lpstr>
      <vt:lpstr>Perceptions of care at patients’ last appointment</vt:lpstr>
      <vt:lpstr>Listened to by healthcare professional</vt:lpstr>
      <vt:lpstr>Treated with care and concern by healthcare professional</vt:lpstr>
      <vt:lpstr>Mental wellbeing considered by healthcare professional</vt:lpstr>
      <vt:lpstr>Felt healthcare professional had information they needed</vt:lpstr>
      <vt:lpstr>Confidence and trust in healthcare professional</vt:lpstr>
      <vt:lpstr>Involved in decisions about care and treatment</vt:lpstr>
      <vt:lpstr>Needs met</vt:lpstr>
      <vt:lpstr>Care and concern</vt:lpstr>
      <vt:lpstr>Care and concern – in detail </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Services when GP practice is closed</vt:lpstr>
      <vt:lpstr>Overall experience of services when GP practice is closed</vt:lpstr>
      <vt:lpstr>Managing health conditions</vt:lpstr>
      <vt:lpstr>Support with managing conditions or illnesses</vt:lpstr>
      <vt:lpstr>PowerPoint Presentation</vt:lpstr>
      <vt:lpstr>Pharmacy services</vt:lpstr>
      <vt:lpstr>Pharmacy services used in the last 12 months</vt:lpstr>
      <vt:lpstr>Overall experience of pharmacy services</vt:lpstr>
      <vt:lpstr>PowerPoint Presentation</vt:lpstr>
      <vt:lpstr>NHS dental services</vt:lpstr>
      <vt:lpstr>Overall experience of NHS dental services</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Hayley Lepps</cp:lastModifiedBy>
  <cp:revision>1195</cp:revision>
  <dcterms:created xsi:type="dcterms:W3CDTF">2020-01-09T15:19:38Z</dcterms:created>
  <dcterms:modified xsi:type="dcterms:W3CDTF">2025-07-08T16:11:51Z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0x0101009A0D5C941DA44A4289EAC03B9F7A23C3</vt:lpwstr>
  </property>
  <property fmtid="{D5CDD505-2E9C-101B-9397-08002B2CF9AE}" pid="3" name="MediaServiceImageTags">
    <vt:lpwstr/>
  </property>
</Properties>
</file>