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43</c:v>
                </c:pt>
                <c:pt idx="1">
                  <c:v>38</c:v>
                </c:pt>
                <c:pt idx="2">
                  <c:v>12</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80</c:v>
                </c:pt>
                <c:pt idx="1">
                  <c:v>81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36352"/>
        <c:axId val="35637888"/>
      </c:lineChart>
      <c:catAx>
        <c:axId val="356363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37888"/>
        <c:crosses val="autoZero"/>
        <c:auto val="1"/>
        <c:lblAlgn val="ctr"/>
        <c:lblOffset val="100"/>
        <c:noMultiLvlLbl val="0"/>
      </c:catAx>
      <c:valAx>
        <c:axId val="35637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363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Sheet1!$F$2:$F$45</c:f>
              <c:numCache>
                <c:formatCode>General</c:formatCode>
                <c:ptCount val="44"/>
                <c:pt idx="0">
                  <c:v>0.71</c:v>
                </c:pt>
                <c:pt idx="1">
                  <c:v>0.71</c:v>
                </c:pt>
                <c:pt idx="2">
                  <c:v>0.73</c:v>
                </c:pt>
                <c:pt idx="3">
                  <c:v>0.76</c:v>
                </c:pt>
                <c:pt idx="4">
                  <c:v>0.76</c:v>
                </c:pt>
                <c:pt idx="5">
                  <c:v>0.77</c:v>
                </c:pt>
                <c:pt idx="6">
                  <c:v>0.77</c:v>
                </c:pt>
                <c:pt idx="7">
                  <c:v>0.78</c:v>
                </c:pt>
                <c:pt idx="8">
                  <c:v>0.78</c:v>
                </c:pt>
                <c:pt idx="9">
                  <c:v>0.79</c:v>
                </c:pt>
                <c:pt idx="10">
                  <c:v>0.8</c:v>
                </c:pt>
                <c:pt idx="11">
                  <c:v>0.8</c:v>
                </c:pt>
                <c:pt idx="12">
                  <c:v>0.8</c:v>
                </c:pt>
                <c:pt idx="13">
                  <c:v>0.8</c:v>
                </c:pt>
                <c:pt idx="14">
                  <c:v>0.81</c:v>
                </c:pt>
                <c:pt idx="15">
                  <c:v>0.81</c:v>
                </c:pt>
                <c:pt idx="16">
                  <c:v>0.82</c:v>
                </c:pt>
                <c:pt idx="17">
                  <c:v>0.82</c:v>
                </c:pt>
                <c:pt idx="18">
                  <c:v>0.82</c:v>
                </c:pt>
                <c:pt idx="19">
                  <c:v>0.82</c:v>
                </c:pt>
                <c:pt idx="20">
                  <c:v>0.82</c:v>
                </c:pt>
                <c:pt idx="21">
                  <c:v>0.83</c:v>
                </c:pt>
                <c:pt idx="22">
                  <c:v>0.83</c:v>
                </c:pt>
                <c:pt idx="23">
                  <c:v>0.84</c:v>
                </c:pt>
                <c:pt idx="24">
                  <c:v>0.84</c:v>
                </c:pt>
                <c:pt idx="25">
                  <c:v>0.84</c:v>
                </c:pt>
                <c:pt idx="26">
                  <c:v>0.84</c:v>
                </c:pt>
                <c:pt idx="27">
                  <c:v>0.85</c:v>
                </c:pt>
                <c:pt idx="28">
                  <c:v>0.86</c:v>
                </c:pt>
                <c:pt idx="29">
                  <c:v>0.86</c:v>
                </c:pt>
                <c:pt idx="30">
                  <c:v>0.87</c:v>
                </c:pt>
                <c:pt idx="31">
                  <c:v>0.87</c:v>
                </c:pt>
                <c:pt idx="32">
                  <c:v>0.88</c:v>
                </c:pt>
                <c:pt idx="33">
                  <c:v>0.89</c:v>
                </c:pt>
                <c:pt idx="34">
                  <c:v>0.9</c:v>
                </c:pt>
                <c:pt idx="35">
                  <c:v>0.93</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94944"/>
        <c:axId val="361934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36"/>
                <c:pt idx="0">
                  <c:v>GREENWICH WEST PCN</c:v>
                </c:pt>
                <c:pt idx="1">
                  <c:v>CLOCKTOWER PCN</c:v>
                </c:pt>
                <c:pt idx="2">
                  <c:v>ELTHAM PCN</c:v>
                </c:pt>
                <c:pt idx="3">
                  <c:v>THE CRAYS COLLABORATIVE PCN</c:v>
                </c:pt>
                <c:pt idx="4">
                  <c:v>UNITY (GREENWICH) PCN</c:v>
                </c:pt>
                <c:pt idx="5">
                  <c:v>LEWISHAM CARE PARTNERSHIP PCN</c:v>
                </c:pt>
                <c:pt idx="6">
                  <c:v>FROGNAL PCN</c:v>
                </c:pt>
                <c:pt idx="7">
                  <c:v>HERITAGE PCN</c:v>
                </c:pt>
                <c:pt idx="8">
                  <c:v>NORTH BEXLEY PCN</c:v>
                </c:pt>
                <c:pt idx="9">
                  <c:v>NORTH LEWISHAM PCN</c:v>
                </c:pt>
                <c:pt idx="10">
                  <c:v>NORTH SOUTHWARK PCN</c:v>
                </c:pt>
                <c:pt idx="11">
                  <c:v>NORTH LAMBETH PCN</c:v>
                </c:pt>
                <c:pt idx="12">
                  <c:v>BROMLEY CONNECT PCN</c:v>
                </c:pt>
                <c:pt idx="13">
                  <c:v>SEVENFIELDS PCN</c:v>
                </c:pt>
                <c:pt idx="14">
                  <c:v>ICS</c:v>
                </c:pt>
                <c:pt idx="15">
                  <c:v>SOUTH SOUTHWARK PCN</c:v>
                </c:pt>
                <c:pt idx="16">
                  <c:v>RIVERVIEW HEALTH PCN</c:v>
                </c:pt>
                <c:pt idx="17">
                  <c:v>LEWISHAM ALLIANCE PCN</c:v>
                </c:pt>
                <c:pt idx="18">
                  <c:v>APLOS HEALTH PCN</c:v>
                </c:pt>
                <c:pt idx="19">
                  <c:v>PENGE PCN</c:v>
                </c:pt>
                <c:pt idx="20">
                  <c:v>ORPINGTON PCN</c:v>
                </c:pt>
                <c:pt idx="21">
                  <c:v>HAYES WICK PCN</c:v>
                </c:pt>
                <c:pt idx="22">
                  <c:v>STREATHAM PCN</c:v>
                </c:pt>
                <c:pt idx="23">
                  <c:v>BRIXTON AND CLAPHAM PARK PCN</c:v>
                </c:pt>
                <c:pt idx="24">
                  <c:v>HILLS, BROOKS &amp; DALES GROUP PCN</c:v>
                </c:pt>
                <c:pt idx="25">
                  <c:v>FIVEWAYS PCN</c:v>
                </c:pt>
                <c:pt idx="26">
                  <c:v>FIVE ELMS PCN</c:v>
                </c:pt>
                <c:pt idx="27">
                  <c:v>BLACKHEATH AND CHARLTON PCN</c:v>
                </c:pt>
                <c:pt idx="28">
                  <c:v>AT MEDICS STREATHAM PCN</c:v>
                </c:pt>
                <c:pt idx="29">
                  <c:v>MODALITY LEWISHAM PCN</c:v>
                </c:pt>
                <c:pt idx="30">
                  <c:v>CLAPHAM PCN</c:v>
                </c:pt>
                <c:pt idx="31">
                  <c:v>STOCKWELLBEING PCN</c:v>
                </c:pt>
                <c:pt idx="32">
                  <c:v>APL BEXLEY PCN</c:v>
                </c:pt>
                <c:pt idx="33">
                  <c:v>MOTTINGHAM, DOWNHAM &amp; CHISLEHURST PCN</c:v>
                </c:pt>
                <c:pt idx="34">
                  <c:v>CROXTED PCN</c:v>
                </c:pt>
                <c:pt idx="35">
                  <c:v>BECKENHAM PCN</c:v>
                </c:pt>
              </c:strCache>
            </c:strRef>
          </c:cat>
          <c:val>
            <c:numRef>
              <c:f>Sheet1!$C$2:$C$45</c:f>
              <c:numCache>
                <c:formatCode>0%</c:formatCode>
                <c:ptCount val="44"/>
                <c:pt idx="0">
                  <c:v>0.71</c:v>
                </c:pt>
                <c:pt idx="1">
                  <c:v>0.71</c:v>
                </c:pt>
                <c:pt idx="2">
                  <c:v>0.73</c:v>
                </c:pt>
                <c:pt idx="3">
                  <c:v>0.76</c:v>
                </c:pt>
                <c:pt idx="4">
                  <c:v>0.76</c:v>
                </c:pt>
                <c:pt idx="5">
                  <c:v>0.77</c:v>
                </c:pt>
                <c:pt idx="6">
                  <c:v>0.77</c:v>
                </c:pt>
                <c:pt idx="7">
                  <c:v>0.78</c:v>
                </c:pt>
                <c:pt idx="8">
                  <c:v>0.78</c:v>
                </c:pt>
                <c:pt idx="9">
                  <c:v>0.79</c:v>
                </c:pt>
                <c:pt idx="10">
                  <c:v>0.8</c:v>
                </c:pt>
                <c:pt idx="11">
                  <c:v>0.8</c:v>
                </c:pt>
                <c:pt idx="12">
                  <c:v>0.8</c:v>
                </c:pt>
                <c:pt idx="13">
                  <c:v>0.8</c:v>
                </c:pt>
                <c:pt idx="14">
                  <c:v>-10</c:v>
                </c:pt>
                <c:pt idx="15">
                  <c:v>0.81</c:v>
                </c:pt>
                <c:pt idx="16">
                  <c:v>0.82</c:v>
                </c:pt>
                <c:pt idx="17">
                  <c:v>0.82</c:v>
                </c:pt>
                <c:pt idx="18">
                  <c:v>0.82</c:v>
                </c:pt>
                <c:pt idx="19">
                  <c:v>0.82</c:v>
                </c:pt>
                <c:pt idx="20">
                  <c:v>0.82</c:v>
                </c:pt>
                <c:pt idx="21">
                  <c:v>0.83</c:v>
                </c:pt>
                <c:pt idx="22">
                  <c:v>0.83</c:v>
                </c:pt>
                <c:pt idx="23">
                  <c:v>0.84</c:v>
                </c:pt>
                <c:pt idx="24">
                  <c:v>0.84</c:v>
                </c:pt>
                <c:pt idx="25">
                  <c:v>0.84</c:v>
                </c:pt>
                <c:pt idx="26">
                  <c:v>0.84</c:v>
                </c:pt>
                <c:pt idx="27">
                  <c:v>0.85</c:v>
                </c:pt>
                <c:pt idx="28">
                  <c:v>0.86</c:v>
                </c:pt>
                <c:pt idx="29">
                  <c:v>0.86</c:v>
                </c:pt>
                <c:pt idx="30">
                  <c:v>0.87</c:v>
                </c:pt>
                <c:pt idx="31">
                  <c:v>0.87</c:v>
                </c:pt>
                <c:pt idx="32">
                  <c:v>0.88</c:v>
                </c:pt>
                <c:pt idx="33">
                  <c:v>0.89</c:v>
                </c:pt>
                <c:pt idx="34">
                  <c:v>0.9</c:v>
                </c:pt>
                <c:pt idx="35">
                  <c:v>0.93</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0.81</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77024"/>
        <c:axId val="36179328"/>
      </c:lineChart>
      <c:catAx>
        <c:axId val="361770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179328"/>
        <c:crosses val="autoZero"/>
        <c:auto val="1"/>
        <c:lblAlgn val="ctr"/>
        <c:lblOffset val="100"/>
        <c:noMultiLvlLbl val="0"/>
      </c:catAx>
      <c:valAx>
        <c:axId val="361793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77024"/>
        <c:crosses val="autoZero"/>
        <c:crossBetween val="between"/>
      </c:valAx>
      <c:valAx>
        <c:axId val="36193408"/>
        <c:scaling>
          <c:orientation val="minMax"/>
          <c:max val="1"/>
          <c:min val="0"/>
        </c:scaling>
        <c:delete val="0"/>
        <c:axPos val="r"/>
        <c:numFmt formatCode="0%" sourceLinked="1"/>
        <c:majorTickMark val="none"/>
        <c:minorTickMark val="none"/>
        <c:tickLblPos val="none"/>
        <c:spPr>
          <a:ln>
            <a:noFill/>
          </a:ln>
        </c:spPr>
        <c:crossAx val="36194944"/>
        <c:crosses val="max"/>
        <c:crossBetween val="between"/>
      </c:valAx>
      <c:catAx>
        <c:axId val="36194944"/>
        <c:scaling>
          <c:orientation val="minMax"/>
        </c:scaling>
        <c:delete val="1"/>
        <c:axPos val="b"/>
        <c:numFmt formatCode="General" sourceLinked="1"/>
        <c:majorTickMark val="out"/>
        <c:minorTickMark val="none"/>
        <c:tickLblPos val="nextTo"/>
        <c:crossAx val="361934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47</c:v>
                </c:pt>
                <c:pt idx="2">
                  <c:v>22</c:v>
                </c:pt>
                <c:pt idx="3">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36</c:v>
                </c:pt>
                <c:pt idx="1">
                  <c:v>33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687680"/>
        <c:axId val="81689216"/>
      </c:lineChart>
      <c:catAx>
        <c:axId val="81687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689216"/>
        <c:crosses val="autoZero"/>
        <c:auto val="1"/>
        <c:lblAlgn val="ctr"/>
        <c:lblOffset val="100"/>
        <c:noMultiLvlLbl val="0"/>
      </c:catAx>
      <c:valAx>
        <c:axId val="81689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687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Sheet1!$F$2:$F$45</c:f>
              <c:numCache>
                <c:formatCode>General</c:formatCode>
                <c:ptCount val="44"/>
                <c:pt idx="0">
                  <c:v>0.5</c:v>
                </c:pt>
                <c:pt idx="1">
                  <c:v>0.54</c:v>
                </c:pt>
                <c:pt idx="2">
                  <c:v>0.54</c:v>
                </c:pt>
                <c:pt idx="3">
                  <c:v>0.56000000000000005</c:v>
                </c:pt>
                <c:pt idx="4">
                  <c:v>0.56999999999999995</c:v>
                </c:pt>
                <c:pt idx="5">
                  <c:v>0.56999999999999995</c:v>
                </c:pt>
                <c:pt idx="6">
                  <c:v>0.56999999999999995</c:v>
                </c:pt>
                <c:pt idx="7">
                  <c:v>0.57999999999999996</c:v>
                </c:pt>
                <c:pt idx="8">
                  <c:v>0.57999999999999996</c:v>
                </c:pt>
                <c:pt idx="9">
                  <c:v>0.57999999999999996</c:v>
                </c:pt>
                <c:pt idx="10">
                  <c:v>0.59</c:v>
                </c:pt>
                <c:pt idx="11">
                  <c:v>0.59</c:v>
                </c:pt>
                <c:pt idx="12">
                  <c:v>0.59</c:v>
                </c:pt>
                <c:pt idx="13">
                  <c:v>0.6</c:v>
                </c:pt>
                <c:pt idx="14">
                  <c:v>0.61</c:v>
                </c:pt>
                <c:pt idx="15">
                  <c:v>0.63</c:v>
                </c:pt>
                <c:pt idx="16">
                  <c:v>0.67</c:v>
                </c:pt>
                <c:pt idx="17">
                  <c:v>0.68</c:v>
                </c:pt>
                <c:pt idx="18">
                  <c:v>0.69</c:v>
                </c:pt>
                <c:pt idx="19">
                  <c:v>0.7</c:v>
                </c:pt>
                <c:pt idx="20">
                  <c:v>0.7</c:v>
                </c:pt>
                <c:pt idx="21">
                  <c:v>0.7</c:v>
                </c:pt>
                <c:pt idx="22">
                  <c:v>0.71</c:v>
                </c:pt>
                <c:pt idx="23">
                  <c:v>0.71</c:v>
                </c:pt>
                <c:pt idx="24">
                  <c:v>0.71</c:v>
                </c:pt>
                <c:pt idx="25">
                  <c:v>0.71</c:v>
                </c:pt>
                <c:pt idx="26">
                  <c:v>0.72</c:v>
                </c:pt>
                <c:pt idx="27">
                  <c:v>0.72</c:v>
                </c:pt>
                <c:pt idx="28">
                  <c:v>0.74</c:v>
                </c:pt>
                <c:pt idx="29">
                  <c:v>0.75</c:v>
                </c:pt>
                <c:pt idx="30">
                  <c:v>0.78</c:v>
                </c:pt>
                <c:pt idx="31">
                  <c:v>0.8</c:v>
                </c:pt>
                <c:pt idx="32">
                  <c:v>0.8</c:v>
                </c:pt>
                <c:pt idx="33">
                  <c:v>0.83</c:v>
                </c:pt>
                <c:pt idx="34">
                  <c:v>0.85</c:v>
                </c:pt>
                <c:pt idx="35">
                  <c:v>0.88</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127872"/>
        <c:axId val="82126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36"/>
                <c:pt idx="0">
                  <c:v>LEWISHAM CARE PARTNERSHIP PCN</c:v>
                </c:pt>
                <c:pt idx="1">
                  <c:v>GREENWICH WEST PCN</c:v>
                </c:pt>
                <c:pt idx="2">
                  <c:v>UNITY (GREENWICH) PCN</c:v>
                </c:pt>
                <c:pt idx="3">
                  <c:v>NORTH BEXLEY PCN</c:v>
                </c:pt>
                <c:pt idx="4">
                  <c:v>BROMLEY CONNECT PCN</c:v>
                </c:pt>
                <c:pt idx="5">
                  <c:v>FROGNAL PCN</c:v>
                </c:pt>
                <c:pt idx="6">
                  <c:v>SEVENFIELDS PCN</c:v>
                </c:pt>
                <c:pt idx="7">
                  <c:v>MOTTINGHAM, DOWNHAM &amp; CHISLEHURST PCN</c:v>
                </c:pt>
                <c:pt idx="8">
                  <c:v>APLOS HEALTH PCN</c:v>
                </c:pt>
                <c:pt idx="9">
                  <c:v>CLOCKTOWER PCN</c:v>
                </c:pt>
                <c:pt idx="10">
                  <c:v>ELTHAM PCN</c:v>
                </c:pt>
                <c:pt idx="11">
                  <c:v>THE CRAYS COLLABORATIVE PCN</c:v>
                </c:pt>
                <c:pt idx="12">
                  <c:v>HAYES WICK PCN</c:v>
                </c:pt>
                <c:pt idx="13">
                  <c:v>FIVE ELMS PCN</c:v>
                </c:pt>
                <c:pt idx="14">
                  <c:v>APL BEXLEY PCN</c:v>
                </c:pt>
                <c:pt idx="15">
                  <c:v>NORTH LEWISHAM PCN</c:v>
                </c:pt>
                <c:pt idx="16">
                  <c:v>ICS</c:v>
                </c:pt>
                <c:pt idx="17">
                  <c:v>HILLS, BROOKS &amp; DALES GROUP PCN</c:v>
                </c:pt>
                <c:pt idx="18">
                  <c:v>RIVERVIEW HEALTH PCN</c:v>
                </c:pt>
                <c:pt idx="19">
                  <c:v>BLACKHEATH AND CHARLTON PCN</c:v>
                </c:pt>
                <c:pt idx="20">
                  <c:v>NORTH SOUTHWARK PCN</c:v>
                </c:pt>
                <c:pt idx="21">
                  <c:v>MODALITY LEWISHAM PCN</c:v>
                </c:pt>
                <c:pt idx="22">
                  <c:v>BRIXTON AND CLAPHAM PARK PCN</c:v>
                </c:pt>
                <c:pt idx="23">
                  <c:v>SOUTH SOUTHWARK PCN</c:v>
                </c:pt>
                <c:pt idx="24">
                  <c:v>ORPINGTON PCN</c:v>
                </c:pt>
                <c:pt idx="25">
                  <c:v>STREATHAM PCN</c:v>
                </c:pt>
                <c:pt idx="26">
                  <c:v>NORTH LAMBETH PCN</c:v>
                </c:pt>
                <c:pt idx="27">
                  <c:v>CLAPHAM PCN</c:v>
                </c:pt>
                <c:pt idx="28">
                  <c:v>HERITAGE PCN</c:v>
                </c:pt>
                <c:pt idx="29">
                  <c:v>LEWISHAM ALLIANCE PCN</c:v>
                </c:pt>
                <c:pt idx="30">
                  <c:v>BECKENHAM PCN</c:v>
                </c:pt>
                <c:pt idx="31">
                  <c:v>FIVEWAYS PCN</c:v>
                </c:pt>
                <c:pt idx="32">
                  <c:v>PENGE PCN</c:v>
                </c:pt>
                <c:pt idx="33">
                  <c:v>STOCKWELLBEING PCN</c:v>
                </c:pt>
                <c:pt idx="34">
                  <c:v>CROXTED PCN</c:v>
                </c:pt>
                <c:pt idx="35">
                  <c:v>AT MEDICS STREATHAM PCN</c:v>
                </c:pt>
              </c:strCache>
            </c:strRef>
          </c:cat>
          <c:val>
            <c:numRef>
              <c:f>Sheet1!$C$2:$C$45</c:f>
              <c:numCache>
                <c:formatCode>0%</c:formatCode>
                <c:ptCount val="44"/>
                <c:pt idx="0">
                  <c:v>0.5</c:v>
                </c:pt>
                <c:pt idx="1">
                  <c:v>0.54</c:v>
                </c:pt>
                <c:pt idx="2">
                  <c:v>0.54</c:v>
                </c:pt>
                <c:pt idx="3">
                  <c:v>0.56000000000000005</c:v>
                </c:pt>
                <c:pt idx="4">
                  <c:v>0.56999999999999995</c:v>
                </c:pt>
                <c:pt idx="5">
                  <c:v>0.56999999999999995</c:v>
                </c:pt>
                <c:pt idx="6">
                  <c:v>0.56999999999999995</c:v>
                </c:pt>
                <c:pt idx="7">
                  <c:v>0.57999999999999996</c:v>
                </c:pt>
                <c:pt idx="8">
                  <c:v>0.57999999999999996</c:v>
                </c:pt>
                <c:pt idx="9">
                  <c:v>0.57999999999999996</c:v>
                </c:pt>
                <c:pt idx="10">
                  <c:v>0.59</c:v>
                </c:pt>
                <c:pt idx="11">
                  <c:v>0.59</c:v>
                </c:pt>
                <c:pt idx="12">
                  <c:v>0.59</c:v>
                </c:pt>
                <c:pt idx="13">
                  <c:v>0.6</c:v>
                </c:pt>
                <c:pt idx="14">
                  <c:v>0.61</c:v>
                </c:pt>
                <c:pt idx="15">
                  <c:v>0.63</c:v>
                </c:pt>
                <c:pt idx="16">
                  <c:v>-10</c:v>
                </c:pt>
                <c:pt idx="17">
                  <c:v>0.68</c:v>
                </c:pt>
                <c:pt idx="18">
                  <c:v>0.69</c:v>
                </c:pt>
                <c:pt idx="19">
                  <c:v>0.7</c:v>
                </c:pt>
                <c:pt idx="20">
                  <c:v>0.7</c:v>
                </c:pt>
                <c:pt idx="21">
                  <c:v>0.7</c:v>
                </c:pt>
                <c:pt idx="22">
                  <c:v>0.71</c:v>
                </c:pt>
                <c:pt idx="23">
                  <c:v>0.71</c:v>
                </c:pt>
                <c:pt idx="24">
                  <c:v>0.71</c:v>
                </c:pt>
                <c:pt idx="25">
                  <c:v>0.71</c:v>
                </c:pt>
                <c:pt idx="26">
                  <c:v>0.72</c:v>
                </c:pt>
                <c:pt idx="27">
                  <c:v>0.72</c:v>
                </c:pt>
                <c:pt idx="28">
                  <c:v>0.74</c:v>
                </c:pt>
                <c:pt idx="29">
                  <c:v>0.75</c:v>
                </c:pt>
                <c:pt idx="30">
                  <c:v>0.78</c:v>
                </c:pt>
                <c:pt idx="31">
                  <c:v>0.8</c:v>
                </c:pt>
                <c:pt idx="32">
                  <c:v>0.8</c:v>
                </c:pt>
                <c:pt idx="33">
                  <c:v>0.83</c:v>
                </c:pt>
                <c:pt idx="34">
                  <c:v>0.85</c:v>
                </c:pt>
                <c:pt idx="35">
                  <c:v>0.88</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0.67</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122240"/>
        <c:axId val="82124800"/>
      </c:lineChart>
      <c:catAx>
        <c:axId val="821222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124800"/>
        <c:crosses val="autoZero"/>
        <c:auto val="1"/>
        <c:lblAlgn val="ctr"/>
        <c:lblOffset val="100"/>
        <c:noMultiLvlLbl val="0"/>
      </c:catAx>
      <c:valAx>
        <c:axId val="8212480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122240"/>
        <c:crosses val="autoZero"/>
        <c:crossBetween val="between"/>
      </c:valAx>
      <c:valAx>
        <c:axId val="82126336"/>
        <c:scaling>
          <c:orientation val="minMax"/>
          <c:max val="1"/>
          <c:min val="0"/>
        </c:scaling>
        <c:delete val="0"/>
        <c:axPos val="r"/>
        <c:numFmt formatCode="0%" sourceLinked="1"/>
        <c:majorTickMark val="none"/>
        <c:minorTickMark val="none"/>
        <c:tickLblPos val="none"/>
        <c:spPr>
          <a:ln>
            <a:noFill/>
          </a:ln>
        </c:spPr>
        <c:crossAx val="82127872"/>
        <c:crosses val="max"/>
        <c:crossBetween val="between"/>
      </c:valAx>
      <c:catAx>
        <c:axId val="82127872"/>
        <c:scaling>
          <c:orientation val="minMax"/>
        </c:scaling>
        <c:delete val="1"/>
        <c:axPos val="b"/>
        <c:numFmt formatCode="General" sourceLinked="1"/>
        <c:majorTickMark val="out"/>
        <c:minorTickMark val="none"/>
        <c:tickLblPos val="nextTo"/>
        <c:crossAx val="82126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41</c:v>
                </c:pt>
                <c:pt idx="1">
                  <c:v>46</c:v>
                </c:pt>
                <c:pt idx="2">
                  <c:v>9</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99520"/>
        <c:axId val="89501056"/>
      </c:lineChart>
      <c:catAx>
        <c:axId val="894995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501056"/>
        <c:crosses val="autoZero"/>
        <c:auto val="1"/>
        <c:lblAlgn val="ctr"/>
        <c:lblOffset val="100"/>
        <c:noMultiLvlLbl val="0"/>
      </c:catAx>
      <c:valAx>
        <c:axId val="895010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995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Sheet1!$F$2:$F$45</c:f>
              <c:numCache>
                <c:formatCode>General</c:formatCode>
                <c:ptCount val="44"/>
                <c:pt idx="0">
                  <c:v>0.78</c:v>
                </c:pt>
                <c:pt idx="1">
                  <c:v>0.82</c:v>
                </c:pt>
                <c:pt idx="2">
                  <c:v>0.84</c:v>
                </c:pt>
                <c:pt idx="3">
                  <c:v>0.85</c:v>
                </c:pt>
                <c:pt idx="4">
                  <c:v>0.85</c:v>
                </c:pt>
                <c:pt idx="5">
                  <c:v>0.85</c:v>
                </c:pt>
                <c:pt idx="6">
                  <c:v>0.85</c:v>
                </c:pt>
                <c:pt idx="7">
                  <c:v>0.85</c:v>
                </c:pt>
                <c:pt idx="8">
                  <c:v>0.85</c:v>
                </c:pt>
                <c:pt idx="9">
                  <c:v>0.86</c:v>
                </c:pt>
                <c:pt idx="10">
                  <c:v>0.86</c:v>
                </c:pt>
                <c:pt idx="11">
                  <c:v>0.86</c:v>
                </c:pt>
                <c:pt idx="12">
                  <c:v>0.86</c:v>
                </c:pt>
                <c:pt idx="13">
                  <c:v>0.87</c:v>
                </c:pt>
                <c:pt idx="14">
                  <c:v>0.87</c:v>
                </c:pt>
                <c:pt idx="15">
                  <c:v>0.87</c:v>
                </c:pt>
                <c:pt idx="16">
                  <c:v>0.87</c:v>
                </c:pt>
                <c:pt idx="17">
                  <c:v>0.87</c:v>
                </c:pt>
                <c:pt idx="18">
                  <c:v>0.88</c:v>
                </c:pt>
                <c:pt idx="19">
                  <c:v>0.88</c:v>
                </c:pt>
                <c:pt idx="20">
                  <c:v>0.88</c:v>
                </c:pt>
                <c:pt idx="21">
                  <c:v>0.88</c:v>
                </c:pt>
                <c:pt idx="22">
                  <c:v>0.89</c:v>
                </c:pt>
                <c:pt idx="23">
                  <c:v>0.89</c:v>
                </c:pt>
                <c:pt idx="24">
                  <c:v>0.89</c:v>
                </c:pt>
                <c:pt idx="25">
                  <c:v>0.9</c:v>
                </c:pt>
                <c:pt idx="26">
                  <c:v>0.91</c:v>
                </c:pt>
                <c:pt idx="27">
                  <c:v>0.91</c:v>
                </c:pt>
                <c:pt idx="28">
                  <c:v>0.92</c:v>
                </c:pt>
                <c:pt idx="29">
                  <c:v>0.92</c:v>
                </c:pt>
                <c:pt idx="30">
                  <c:v>0.92</c:v>
                </c:pt>
                <c:pt idx="31">
                  <c:v>0.93</c:v>
                </c:pt>
                <c:pt idx="32">
                  <c:v>0.94</c:v>
                </c:pt>
                <c:pt idx="33">
                  <c:v>0.94</c:v>
                </c:pt>
                <c:pt idx="34">
                  <c:v>0.94</c:v>
                </c:pt>
                <c:pt idx="35">
                  <c:v>0.96</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837568"/>
        <c:axId val="89835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36"/>
                <c:pt idx="0">
                  <c:v>CLOCKTOWER PCN</c:v>
                </c:pt>
                <c:pt idx="1">
                  <c:v>GREENWICH WEST PCN</c:v>
                </c:pt>
                <c:pt idx="2">
                  <c:v>ELTHAM PCN</c:v>
                </c:pt>
                <c:pt idx="3">
                  <c:v>LEWISHAM CARE PARTNERSHIP PCN</c:v>
                </c:pt>
                <c:pt idx="4">
                  <c:v>APLOS HEALTH PCN</c:v>
                </c:pt>
                <c:pt idx="5">
                  <c:v>HERITAGE PCN</c:v>
                </c:pt>
                <c:pt idx="6">
                  <c:v>NORTH LAMBETH PCN</c:v>
                </c:pt>
                <c:pt idx="7">
                  <c:v>FROGNAL PCN</c:v>
                </c:pt>
                <c:pt idx="8">
                  <c:v>UNITY (GREENWICH) PCN</c:v>
                </c:pt>
                <c:pt idx="9">
                  <c:v>APL BEXLEY PCN</c:v>
                </c:pt>
                <c:pt idx="10">
                  <c:v>LEWISHAM ALLIANCE PCN</c:v>
                </c:pt>
                <c:pt idx="11">
                  <c:v>BROMLEY CONNECT PCN</c:v>
                </c:pt>
                <c:pt idx="12">
                  <c:v>NORTH LEWISHAM PCN</c:v>
                </c:pt>
                <c:pt idx="13">
                  <c:v>MOTTINGHAM, DOWNHAM &amp; CHISLEHURST PCN</c:v>
                </c:pt>
                <c:pt idx="14">
                  <c:v>NORTH SOUTHWARK PCN</c:v>
                </c:pt>
                <c:pt idx="15">
                  <c:v>THE CRAYS COLLABORATIVE PCN</c:v>
                </c:pt>
                <c:pt idx="16">
                  <c:v>NORTH BEXLEY PCN</c:v>
                </c:pt>
                <c:pt idx="17">
                  <c:v>STREATHAM PCN</c:v>
                </c:pt>
                <c:pt idx="18">
                  <c:v>ICS</c:v>
                </c:pt>
                <c:pt idx="19">
                  <c:v>FIVE ELMS PCN</c:v>
                </c:pt>
                <c:pt idx="20">
                  <c:v>ORPINGTON PCN</c:v>
                </c:pt>
                <c:pt idx="21">
                  <c:v>HAYES WICK PCN</c:v>
                </c:pt>
                <c:pt idx="22">
                  <c:v>RIVERVIEW HEALTH PCN</c:v>
                </c:pt>
                <c:pt idx="23">
                  <c:v>SEVENFIELDS PCN</c:v>
                </c:pt>
                <c:pt idx="24">
                  <c:v>SOUTH SOUTHWARK PCN</c:v>
                </c:pt>
                <c:pt idx="25">
                  <c:v>HILLS, BROOKS &amp; DALES GROUP PCN</c:v>
                </c:pt>
                <c:pt idx="26">
                  <c:v>FIVEWAYS PCN</c:v>
                </c:pt>
                <c:pt idx="27">
                  <c:v>CLAPHAM PCN</c:v>
                </c:pt>
                <c:pt idx="28">
                  <c:v>BLACKHEATH AND CHARLTON PCN</c:v>
                </c:pt>
                <c:pt idx="29">
                  <c:v>MODALITY LEWISHAM PCN</c:v>
                </c:pt>
                <c:pt idx="30">
                  <c:v>PENGE PCN</c:v>
                </c:pt>
                <c:pt idx="31">
                  <c:v>STOCKWELLBEING PCN</c:v>
                </c:pt>
                <c:pt idx="32">
                  <c:v>AT MEDICS STREATHAM PCN</c:v>
                </c:pt>
                <c:pt idx="33">
                  <c:v>BRIXTON AND CLAPHAM PARK PCN</c:v>
                </c:pt>
                <c:pt idx="34">
                  <c:v>CROXTED PCN</c:v>
                </c:pt>
                <c:pt idx="35">
                  <c:v>BECKENHAM PCN</c:v>
                </c:pt>
              </c:strCache>
            </c:strRef>
          </c:cat>
          <c:val>
            <c:numRef>
              <c:f>Sheet1!$C$2:$C$45</c:f>
              <c:numCache>
                <c:formatCode>0%</c:formatCode>
                <c:ptCount val="44"/>
                <c:pt idx="0">
                  <c:v>0.78</c:v>
                </c:pt>
                <c:pt idx="1">
                  <c:v>0.82</c:v>
                </c:pt>
                <c:pt idx="2">
                  <c:v>0.84</c:v>
                </c:pt>
                <c:pt idx="3">
                  <c:v>0.85</c:v>
                </c:pt>
                <c:pt idx="4">
                  <c:v>0.85</c:v>
                </c:pt>
                <c:pt idx="5">
                  <c:v>0.85</c:v>
                </c:pt>
                <c:pt idx="6">
                  <c:v>0.85</c:v>
                </c:pt>
                <c:pt idx="7">
                  <c:v>0.85</c:v>
                </c:pt>
                <c:pt idx="8">
                  <c:v>0.85</c:v>
                </c:pt>
                <c:pt idx="9">
                  <c:v>0.86</c:v>
                </c:pt>
                <c:pt idx="10">
                  <c:v>0.86</c:v>
                </c:pt>
                <c:pt idx="11">
                  <c:v>0.86</c:v>
                </c:pt>
                <c:pt idx="12">
                  <c:v>0.86</c:v>
                </c:pt>
                <c:pt idx="13">
                  <c:v>0.87</c:v>
                </c:pt>
                <c:pt idx="14">
                  <c:v>0.87</c:v>
                </c:pt>
                <c:pt idx="15">
                  <c:v>0.87</c:v>
                </c:pt>
                <c:pt idx="16">
                  <c:v>0.87</c:v>
                </c:pt>
                <c:pt idx="17">
                  <c:v>0.87</c:v>
                </c:pt>
                <c:pt idx="18">
                  <c:v>-10</c:v>
                </c:pt>
                <c:pt idx="19">
                  <c:v>0.88</c:v>
                </c:pt>
                <c:pt idx="20">
                  <c:v>0.88</c:v>
                </c:pt>
                <c:pt idx="21">
                  <c:v>0.88</c:v>
                </c:pt>
                <c:pt idx="22">
                  <c:v>0.89</c:v>
                </c:pt>
                <c:pt idx="23">
                  <c:v>0.89</c:v>
                </c:pt>
                <c:pt idx="24">
                  <c:v>0.89</c:v>
                </c:pt>
                <c:pt idx="25">
                  <c:v>0.9</c:v>
                </c:pt>
                <c:pt idx="26">
                  <c:v>0.91</c:v>
                </c:pt>
                <c:pt idx="27">
                  <c:v>0.91</c:v>
                </c:pt>
                <c:pt idx="28">
                  <c:v>0.92</c:v>
                </c:pt>
                <c:pt idx="29">
                  <c:v>0.92</c:v>
                </c:pt>
                <c:pt idx="30">
                  <c:v>0.92</c:v>
                </c:pt>
                <c:pt idx="31">
                  <c:v>0.93</c:v>
                </c:pt>
                <c:pt idx="32">
                  <c:v>0.94</c:v>
                </c:pt>
                <c:pt idx="33">
                  <c:v>0.94</c:v>
                </c:pt>
                <c:pt idx="34">
                  <c:v>0.94</c:v>
                </c:pt>
                <c:pt idx="35">
                  <c:v>0.96</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0.88</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831680"/>
        <c:axId val="89834240"/>
      </c:lineChart>
      <c:catAx>
        <c:axId val="8983168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834240"/>
        <c:crosses val="autoZero"/>
        <c:auto val="1"/>
        <c:lblAlgn val="ctr"/>
        <c:lblOffset val="100"/>
        <c:noMultiLvlLbl val="0"/>
      </c:catAx>
      <c:valAx>
        <c:axId val="898342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831680"/>
        <c:crosses val="autoZero"/>
        <c:crossBetween val="between"/>
      </c:valAx>
      <c:valAx>
        <c:axId val="89835776"/>
        <c:scaling>
          <c:orientation val="minMax"/>
          <c:max val="1"/>
          <c:min val="0"/>
        </c:scaling>
        <c:delete val="0"/>
        <c:axPos val="r"/>
        <c:numFmt formatCode="0%" sourceLinked="1"/>
        <c:majorTickMark val="none"/>
        <c:minorTickMark val="none"/>
        <c:tickLblPos val="none"/>
        <c:spPr>
          <a:ln>
            <a:noFill/>
          </a:ln>
        </c:spPr>
        <c:crossAx val="89837568"/>
        <c:crosses val="max"/>
        <c:crossBetween val="between"/>
      </c:valAx>
      <c:catAx>
        <c:axId val="89837568"/>
        <c:scaling>
          <c:orientation val="minMax"/>
        </c:scaling>
        <c:delete val="1"/>
        <c:axPos val="b"/>
        <c:numFmt formatCode="General" sourceLinked="1"/>
        <c:majorTickMark val="out"/>
        <c:minorTickMark val="none"/>
        <c:tickLblPos val="nextTo"/>
        <c:crossAx val="89835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26</c:v>
                </c:pt>
                <c:pt idx="1">
                  <c:v>22</c:v>
                </c:pt>
                <c:pt idx="2">
                  <c:v>8</c:v>
                </c:pt>
                <c:pt idx="3">
                  <c:v>23</c:v>
                </c:pt>
                <c:pt idx="4">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433280"/>
        <c:axId val="98639872"/>
      </c:barChart>
      <c:catAx>
        <c:axId val="9843328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39872"/>
        <c:crosses val="autoZero"/>
        <c:auto val="1"/>
        <c:lblAlgn val="ctr"/>
        <c:lblOffset val="100"/>
        <c:noMultiLvlLbl val="0"/>
      </c:catAx>
      <c:valAx>
        <c:axId val="9863987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43328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49</c:v>
                </c:pt>
                <c:pt idx="1">
                  <c:v>31</c:v>
                </c:pt>
                <c:pt idx="2">
                  <c:v>21</c:v>
                </c:pt>
                <c:pt idx="3">
                  <c:v>44</c:v>
                </c:pt>
                <c:pt idx="4">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17</c:v>
                </c:pt>
                <c:pt idx="1">
                  <c:v>13</c:v>
                </c:pt>
                <c:pt idx="2">
                  <c:v>1</c:v>
                </c:pt>
                <c:pt idx="3">
                  <c:v>14</c:v>
                </c:pt>
                <c:pt idx="4">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680192"/>
        <c:axId val="98681984"/>
      </c:stockChart>
      <c:catAx>
        <c:axId val="98680192"/>
        <c:scaling>
          <c:orientation val="minMax"/>
        </c:scaling>
        <c:delete val="1"/>
        <c:axPos val="b"/>
        <c:numFmt formatCode="m/d/yyyy" sourceLinked="1"/>
        <c:majorTickMark val="out"/>
        <c:minorTickMark val="none"/>
        <c:tickLblPos val="nextTo"/>
        <c:crossAx val="98681984"/>
        <c:crosses val="autoZero"/>
        <c:auto val="1"/>
        <c:lblAlgn val="ctr"/>
        <c:lblOffset val="100"/>
        <c:noMultiLvlLbl val="0"/>
      </c:catAx>
      <c:valAx>
        <c:axId val="98681984"/>
        <c:scaling>
          <c:orientation val="minMax"/>
          <c:max val="100"/>
          <c:min val="0"/>
        </c:scaling>
        <c:delete val="1"/>
        <c:axPos val="l"/>
        <c:numFmt formatCode="m/d/yyyy" sourceLinked="1"/>
        <c:majorTickMark val="out"/>
        <c:minorTickMark val="none"/>
        <c:tickLblPos val="nextTo"/>
        <c:crossAx val="9868019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21</c:v>
                </c:pt>
                <c:pt idx="1">
                  <c:v>50</c:v>
                </c:pt>
                <c:pt idx="2">
                  <c:v>21</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71</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29</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64000"/>
        <c:axId val="100865536"/>
      </c:lineChart>
      <c:catAx>
        <c:axId val="1008640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65536"/>
        <c:crosses val="autoZero"/>
        <c:auto val="1"/>
        <c:lblAlgn val="ctr"/>
        <c:lblOffset val="100"/>
        <c:noMultiLvlLbl val="0"/>
      </c:catAx>
      <c:valAx>
        <c:axId val="1008655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640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Sheet1!$F$2:$F$45</c:f>
              <c:numCache>
                <c:formatCode>General</c:formatCode>
                <c:ptCount val="44"/>
                <c:pt idx="0">
                  <c:v>0.56000000000000005</c:v>
                </c:pt>
                <c:pt idx="1">
                  <c:v>0.6</c:v>
                </c:pt>
                <c:pt idx="2">
                  <c:v>0.6</c:v>
                </c:pt>
                <c:pt idx="3">
                  <c:v>0.66</c:v>
                </c:pt>
                <c:pt idx="4">
                  <c:v>0.67</c:v>
                </c:pt>
                <c:pt idx="5">
                  <c:v>0.67</c:v>
                </c:pt>
                <c:pt idx="6">
                  <c:v>0.68</c:v>
                </c:pt>
                <c:pt idx="7">
                  <c:v>0.68</c:v>
                </c:pt>
                <c:pt idx="8">
                  <c:v>0.68</c:v>
                </c:pt>
                <c:pt idx="9">
                  <c:v>0.69</c:v>
                </c:pt>
                <c:pt idx="10">
                  <c:v>0.69</c:v>
                </c:pt>
                <c:pt idx="11">
                  <c:v>0.69</c:v>
                </c:pt>
                <c:pt idx="12">
                  <c:v>0.69</c:v>
                </c:pt>
                <c:pt idx="13">
                  <c:v>0.7</c:v>
                </c:pt>
                <c:pt idx="14">
                  <c:v>0.7</c:v>
                </c:pt>
                <c:pt idx="15">
                  <c:v>0.71</c:v>
                </c:pt>
                <c:pt idx="16">
                  <c:v>0.71</c:v>
                </c:pt>
                <c:pt idx="17">
                  <c:v>0.71</c:v>
                </c:pt>
                <c:pt idx="18">
                  <c:v>0.72</c:v>
                </c:pt>
                <c:pt idx="19">
                  <c:v>0.73</c:v>
                </c:pt>
                <c:pt idx="20">
                  <c:v>0.73</c:v>
                </c:pt>
                <c:pt idx="21">
                  <c:v>0.73</c:v>
                </c:pt>
                <c:pt idx="22">
                  <c:v>0.74</c:v>
                </c:pt>
                <c:pt idx="23">
                  <c:v>0.75</c:v>
                </c:pt>
                <c:pt idx="24">
                  <c:v>0.75</c:v>
                </c:pt>
                <c:pt idx="25">
                  <c:v>0.75</c:v>
                </c:pt>
                <c:pt idx="26">
                  <c:v>0.76</c:v>
                </c:pt>
                <c:pt idx="27">
                  <c:v>0.76</c:v>
                </c:pt>
                <c:pt idx="28">
                  <c:v>0.76</c:v>
                </c:pt>
                <c:pt idx="29">
                  <c:v>0.76</c:v>
                </c:pt>
                <c:pt idx="30">
                  <c:v>0.77</c:v>
                </c:pt>
                <c:pt idx="31">
                  <c:v>0.78</c:v>
                </c:pt>
                <c:pt idx="32">
                  <c:v>0.78</c:v>
                </c:pt>
                <c:pt idx="33">
                  <c:v>0.8</c:v>
                </c:pt>
                <c:pt idx="34">
                  <c:v>0.83</c:v>
                </c:pt>
                <c:pt idx="35">
                  <c:v>0.85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24288"/>
        <c:axId val="1033227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GREENWICH WEST PCN</c:v>
                </c:pt>
                <c:pt idx="1">
                  <c:v>ELTHAM PCN</c:v>
                </c:pt>
                <c:pt idx="2">
                  <c:v>CLOCKTOWER PCN</c:v>
                </c:pt>
                <c:pt idx="3">
                  <c:v>NORTH BEXLEY PCN</c:v>
                </c:pt>
                <c:pt idx="4">
                  <c:v>UNITY (GREENWICH) PCN</c:v>
                </c:pt>
                <c:pt idx="5">
                  <c:v>STREATHAM PCN</c:v>
                </c:pt>
                <c:pt idx="6">
                  <c:v>NORTH SOUTHWARK PCN</c:v>
                </c:pt>
                <c:pt idx="7">
                  <c:v>NORTH LEWISHAM PCN</c:v>
                </c:pt>
                <c:pt idx="8">
                  <c:v>SOUTH SOUTHWARK PCN</c:v>
                </c:pt>
                <c:pt idx="9">
                  <c:v>APLOS HEALTH PCN</c:v>
                </c:pt>
                <c:pt idx="10">
                  <c:v>NORTH LAMBETH PCN</c:v>
                </c:pt>
                <c:pt idx="11">
                  <c:v>FROGNAL PCN</c:v>
                </c:pt>
                <c:pt idx="12">
                  <c:v>SEVENFIELDS PCN</c:v>
                </c:pt>
                <c:pt idx="13">
                  <c:v>HERITAGE PCN</c:v>
                </c:pt>
                <c:pt idx="14">
                  <c:v>THE CRAYS COLLABORATIVE PCN</c:v>
                </c:pt>
                <c:pt idx="15">
                  <c:v>ICS</c:v>
                </c:pt>
                <c:pt idx="16">
                  <c:v>BLACKHEATH AND CHARLTON PCN</c:v>
                </c:pt>
                <c:pt idx="17">
                  <c:v>LEWISHAM CARE PARTNERSHIP PCN</c:v>
                </c:pt>
                <c:pt idx="18">
                  <c:v>MODALITY LEWISHAM PCN</c:v>
                </c:pt>
                <c:pt idx="19">
                  <c:v>LEWISHAM ALLIANCE PCN</c:v>
                </c:pt>
                <c:pt idx="20">
                  <c:v>FIVE ELMS PCN</c:v>
                </c:pt>
                <c:pt idx="21">
                  <c:v>ORPINGTON PCN</c:v>
                </c:pt>
                <c:pt idx="22">
                  <c:v>HAYES WICK PCN</c:v>
                </c:pt>
                <c:pt idx="23">
                  <c:v>MOTTINGHAM, DOWNHAM &amp; CHISLEHURST PCN</c:v>
                </c:pt>
                <c:pt idx="24">
                  <c:v>FIVEWAYS PCN</c:v>
                </c:pt>
                <c:pt idx="25">
                  <c:v>BROMLEY CONNECT PCN</c:v>
                </c:pt>
                <c:pt idx="26">
                  <c:v>APL BEXLEY PCN</c:v>
                </c:pt>
                <c:pt idx="27">
                  <c:v>RIVERVIEW HEALTH PCN</c:v>
                </c:pt>
                <c:pt idx="28">
                  <c:v>BECKENHAM PCN</c:v>
                </c:pt>
                <c:pt idx="29">
                  <c:v>CLAPHAM PCN</c:v>
                </c:pt>
                <c:pt idx="30">
                  <c:v>HILLS, BROOKS &amp; DALES GROUP PCN</c:v>
                </c:pt>
                <c:pt idx="31">
                  <c:v>BRIXTON AND CLAPHAM PARK PCN</c:v>
                </c:pt>
                <c:pt idx="32">
                  <c:v>PENGE PCN</c:v>
                </c:pt>
                <c:pt idx="33">
                  <c:v>STOCKWELLBEING PCN</c:v>
                </c:pt>
                <c:pt idx="34">
                  <c:v>AT MEDICS STREATHAM PCN</c:v>
                </c:pt>
                <c:pt idx="35">
                  <c:v>CROXTED PCN</c:v>
                </c:pt>
              </c:strCache>
            </c:strRef>
          </c:cat>
          <c:val>
            <c:numRef>
              <c:f>Sheet1!$C$2:$C$45</c:f>
              <c:numCache>
                <c:formatCode>0%</c:formatCode>
                <c:ptCount val="44"/>
                <c:pt idx="0">
                  <c:v>0.56000000000000005</c:v>
                </c:pt>
                <c:pt idx="1">
                  <c:v>0.6</c:v>
                </c:pt>
                <c:pt idx="2">
                  <c:v>0.6</c:v>
                </c:pt>
                <c:pt idx="3">
                  <c:v>0.66</c:v>
                </c:pt>
                <c:pt idx="4">
                  <c:v>0.67</c:v>
                </c:pt>
                <c:pt idx="5">
                  <c:v>0.67</c:v>
                </c:pt>
                <c:pt idx="6">
                  <c:v>0.68</c:v>
                </c:pt>
                <c:pt idx="7">
                  <c:v>0.68</c:v>
                </c:pt>
                <c:pt idx="8">
                  <c:v>0.68</c:v>
                </c:pt>
                <c:pt idx="9">
                  <c:v>0.69</c:v>
                </c:pt>
                <c:pt idx="10">
                  <c:v>0.69</c:v>
                </c:pt>
                <c:pt idx="11">
                  <c:v>0.69</c:v>
                </c:pt>
                <c:pt idx="12">
                  <c:v>0.69</c:v>
                </c:pt>
                <c:pt idx="13">
                  <c:v>0.7</c:v>
                </c:pt>
                <c:pt idx="14">
                  <c:v>0.7</c:v>
                </c:pt>
                <c:pt idx="15">
                  <c:v>-10</c:v>
                </c:pt>
                <c:pt idx="16">
                  <c:v>0.71</c:v>
                </c:pt>
                <c:pt idx="17">
                  <c:v>0.71</c:v>
                </c:pt>
                <c:pt idx="18">
                  <c:v>0.72</c:v>
                </c:pt>
                <c:pt idx="19">
                  <c:v>0.73</c:v>
                </c:pt>
                <c:pt idx="20">
                  <c:v>0.73</c:v>
                </c:pt>
                <c:pt idx="21">
                  <c:v>0.73</c:v>
                </c:pt>
                <c:pt idx="22">
                  <c:v>0.74</c:v>
                </c:pt>
                <c:pt idx="23">
                  <c:v>0.75</c:v>
                </c:pt>
                <c:pt idx="24">
                  <c:v>0.75</c:v>
                </c:pt>
                <c:pt idx="25">
                  <c:v>0.75</c:v>
                </c:pt>
                <c:pt idx="26">
                  <c:v>0.76</c:v>
                </c:pt>
                <c:pt idx="27">
                  <c:v>0.76</c:v>
                </c:pt>
                <c:pt idx="28">
                  <c:v>0.76</c:v>
                </c:pt>
                <c:pt idx="29">
                  <c:v>0.76</c:v>
                </c:pt>
                <c:pt idx="30">
                  <c:v>0.77</c:v>
                </c:pt>
                <c:pt idx="31">
                  <c:v>0.78</c:v>
                </c:pt>
                <c:pt idx="32">
                  <c:v>0.78</c:v>
                </c:pt>
                <c:pt idx="33">
                  <c:v>0.8</c:v>
                </c:pt>
                <c:pt idx="34">
                  <c:v>0.83</c:v>
                </c:pt>
                <c:pt idx="35">
                  <c:v>0.85</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0.71</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14560"/>
        <c:axId val="103316864"/>
      </c:lineChart>
      <c:catAx>
        <c:axId val="1033145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16864"/>
        <c:crosses val="autoZero"/>
        <c:auto val="1"/>
        <c:lblAlgn val="ctr"/>
        <c:lblOffset val="100"/>
        <c:noMultiLvlLbl val="0"/>
      </c:catAx>
      <c:valAx>
        <c:axId val="1033168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14560"/>
        <c:crosses val="autoZero"/>
        <c:crossBetween val="between"/>
      </c:valAx>
      <c:valAx>
        <c:axId val="103322752"/>
        <c:scaling>
          <c:orientation val="minMax"/>
          <c:max val="1"/>
          <c:min val="0"/>
        </c:scaling>
        <c:delete val="0"/>
        <c:axPos val="r"/>
        <c:numFmt formatCode="0%" sourceLinked="1"/>
        <c:majorTickMark val="none"/>
        <c:minorTickMark val="none"/>
        <c:tickLblPos val="none"/>
        <c:spPr>
          <a:ln>
            <a:noFill/>
          </a:ln>
        </c:spPr>
        <c:crossAx val="103324288"/>
        <c:crosses val="max"/>
        <c:crossBetween val="between"/>
      </c:valAx>
      <c:catAx>
        <c:axId val="103324288"/>
        <c:scaling>
          <c:orientation val="minMax"/>
        </c:scaling>
        <c:delete val="1"/>
        <c:axPos val="b"/>
        <c:numFmt formatCode="General" sourceLinked="1"/>
        <c:majorTickMark val="out"/>
        <c:minorTickMark val="none"/>
        <c:tickLblPos val="nextTo"/>
        <c:crossAx val="1033227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45</c:v>
                </c:pt>
                <c:pt idx="2">
                  <c:v>9</c:v>
                </c:pt>
                <c:pt idx="3">
                  <c:v>21</c:v>
                </c:pt>
                <c:pt idx="4">
                  <c:v>30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522752"/>
        <c:axId val="114521216"/>
      </c:barChart>
      <c:valAx>
        <c:axId val="114521216"/>
        <c:scaling>
          <c:orientation val="minMax"/>
        </c:scaling>
        <c:delete val="1"/>
        <c:axPos val="t"/>
        <c:numFmt formatCode="General" sourceLinked="1"/>
        <c:majorTickMark val="out"/>
        <c:minorTickMark val="none"/>
        <c:tickLblPos val="nextTo"/>
        <c:crossAx val="114522752"/>
        <c:crosses val="autoZero"/>
        <c:crossBetween val="between"/>
      </c:valAx>
      <c:catAx>
        <c:axId val="11452275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52121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Sheet1!$F$2:$F$45</c:f>
              <c:numCache>
                <c:formatCode>General</c:formatCode>
                <c:ptCount val="44"/>
                <c:pt idx="0">
                  <c:v>0.56999999999999995</c:v>
                </c:pt>
                <c:pt idx="1">
                  <c:v>0.56999999999999995</c:v>
                </c:pt>
                <c:pt idx="2">
                  <c:v>0.56999999999999995</c:v>
                </c:pt>
                <c:pt idx="3">
                  <c:v>0.6</c:v>
                </c:pt>
                <c:pt idx="4">
                  <c:v>0.61</c:v>
                </c:pt>
                <c:pt idx="5">
                  <c:v>0.65</c:v>
                </c:pt>
                <c:pt idx="6">
                  <c:v>0.66</c:v>
                </c:pt>
                <c:pt idx="7">
                  <c:v>0.67</c:v>
                </c:pt>
                <c:pt idx="8">
                  <c:v>0.67</c:v>
                </c:pt>
                <c:pt idx="9">
                  <c:v>0.67</c:v>
                </c:pt>
                <c:pt idx="10">
                  <c:v>0.68</c:v>
                </c:pt>
                <c:pt idx="11">
                  <c:v>0.68</c:v>
                </c:pt>
                <c:pt idx="12">
                  <c:v>0.68</c:v>
                </c:pt>
                <c:pt idx="13">
                  <c:v>0.69</c:v>
                </c:pt>
                <c:pt idx="14">
                  <c:v>0.69</c:v>
                </c:pt>
                <c:pt idx="15">
                  <c:v>0.69</c:v>
                </c:pt>
                <c:pt idx="16">
                  <c:v>0.7</c:v>
                </c:pt>
                <c:pt idx="17">
                  <c:v>0.7</c:v>
                </c:pt>
                <c:pt idx="18">
                  <c:v>0.7</c:v>
                </c:pt>
                <c:pt idx="19">
                  <c:v>0.7</c:v>
                </c:pt>
                <c:pt idx="20">
                  <c:v>0.71</c:v>
                </c:pt>
                <c:pt idx="21">
                  <c:v>0.71</c:v>
                </c:pt>
                <c:pt idx="22">
                  <c:v>0.71</c:v>
                </c:pt>
                <c:pt idx="23">
                  <c:v>0.71</c:v>
                </c:pt>
                <c:pt idx="24">
                  <c:v>0.72</c:v>
                </c:pt>
                <c:pt idx="25">
                  <c:v>0.72</c:v>
                </c:pt>
                <c:pt idx="26">
                  <c:v>0.72</c:v>
                </c:pt>
                <c:pt idx="27">
                  <c:v>0.73</c:v>
                </c:pt>
                <c:pt idx="28">
                  <c:v>0.74</c:v>
                </c:pt>
                <c:pt idx="29">
                  <c:v>0.74</c:v>
                </c:pt>
                <c:pt idx="30">
                  <c:v>0.75</c:v>
                </c:pt>
                <c:pt idx="31">
                  <c:v>0.75</c:v>
                </c:pt>
                <c:pt idx="32">
                  <c:v>0.77</c:v>
                </c:pt>
                <c:pt idx="33">
                  <c:v>0.77</c:v>
                </c:pt>
                <c:pt idx="34">
                  <c:v>0.8</c:v>
                </c:pt>
                <c:pt idx="35">
                  <c:v>0.81</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72544"/>
        <c:axId val="1169710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FROGNAL PCN</c:v>
                </c:pt>
                <c:pt idx="1">
                  <c:v>THE CRAYS COLLABORATIVE PCN</c:v>
                </c:pt>
                <c:pt idx="2">
                  <c:v>CLOCKTOWER PCN</c:v>
                </c:pt>
                <c:pt idx="3">
                  <c:v>GREENWICH WEST PCN</c:v>
                </c:pt>
                <c:pt idx="4">
                  <c:v>APLOS HEALTH PCN</c:v>
                </c:pt>
                <c:pt idx="5">
                  <c:v>ELTHAM PCN</c:v>
                </c:pt>
                <c:pt idx="6">
                  <c:v>ORPINGTON PCN</c:v>
                </c:pt>
                <c:pt idx="7">
                  <c:v>APL BEXLEY PCN</c:v>
                </c:pt>
                <c:pt idx="8">
                  <c:v>LEWISHAM CARE PARTNERSHIP PCN</c:v>
                </c:pt>
                <c:pt idx="9">
                  <c:v>HAYES WICK PCN</c:v>
                </c:pt>
                <c:pt idx="10">
                  <c:v>LEWISHAM ALLIANCE PCN</c:v>
                </c:pt>
                <c:pt idx="11">
                  <c:v>MODALITY LEWISHAM PCN</c:v>
                </c:pt>
                <c:pt idx="12">
                  <c:v>PENGE PCN</c:v>
                </c:pt>
                <c:pt idx="13">
                  <c:v>SOUTH SOUTHWARK PCN</c:v>
                </c:pt>
                <c:pt idx="14">
                  <c:v>NORTH BEXLEY PCN</c:v>
                </c:pt>
                <c:pt idx="15">
                  <c:v>FIVE ELMS PCN</c:v>
                </c:pt>
                <c:pt idx="16">
                  <c:v>ICS</c:v>
                </c:pt>
                <c:pt idx="17">
                  <c:v>NORTH LEWISHAM PCN</c:v>
                </c:pt>
                <c:pt idx="18">
                  <c:v>UNITY (GREENWICH) PCN</c:v>
                </c:pt>
                <c:pt idx="19">
                  <c:v>STREATHAM PCN</c:v>
                </c:pt>
                <c:pt idx="20">
                  <c:v>RIVERVIEW HEALTH PCN</c:v>
                </c:pt>
                <c:pt idx="21">
                  <c:v>HERITAGE PCN</c:v>
                </c:pt>
                <c:pt idx="22">
                  <c:v>HILLS, BROOKS &amp; DALES GROUP PCN</c:v>
                </c:pt>
                <c:pt idx="23">
                  <c:v>SEVENFIELDS PCN</c:v>
                </c:pt>
                <c:pt idx="24">
                  <c:v>BRIXTON AND CLAPHAM PARK PCN</c:v>
                </c:pt>
                <c:pt idx="25">
                  <c:v>NORTH LAMBETH PCN</c:v>
                </c:pt>
                <c:pt idx="26">
                  <c:v>BROMLEY CONNECT PCN</c:v>
                </c:pt>
                <c:pt idx="27">
                  <c:v>NORTH SOUTHWARK PCN</c:v>
                </c:pt>
                <c:pt idx="28">
                  <c:v>BLACKHEATH AND CHARLTON PCN</c:v>
                </c:pt>
                <c:pt idx="29">
                  <c:v>FIVEWAYS PCN</c:v>
                </c:pt>
                <c:pt idx="30">
                  <c:v>MOTTINGHAM, DOWNHAM &amp; CHISLEHURST PCN</c:v>
                </c:pt>
                <c:pt idx="31">
                  <c:v>AT MEDICS STREATHAM PCN</c:v>
                </c:pt>
                <c:pt idx="32">
                  <c:v>BECKENHAM PCN</c:v>
                </c:pt>
                <c:pt idx="33">
                  <c:v>STOCKWELLBEING PCN</c:v>
                </c:pt>
                <c:pt idx="34">
                  <c:v>CLAPHAM PCN</c:v>
                </c:pt>
                <c:pt idx="35">
                  <c:v>CROXTED PCN</c:v>
                </c:pt>
              </c:strCache>
            </c:strRef>
          </c:cat>
          <c:val>
            <c:numRef>
              <c:f>Sheet1!$C$2:$C$45</c:f>
              <c:numCache>
                <c:formatCode>0%</c:formatCode>
                <c:ptCount val="44"/>
                <c:pt idx="0">
                  <c:v>0.56999999999999995</c:v>
                </c:pt>
                <c:pt idx="1">
                  <c:v>0.56999999999999995</c:v>
                </c:pt>
                <c:pt idx="2">
                  <c:v>0.56999999999999995</c:v>
                </c:pt>
                <c:pt idx="3">
                  <c:v>0.6</c:v>
                </c:pt>
                <c:pt idx="4">
                  <c:v>0.61</c:v>
                </c:pt>
                <c:pt idx="5">
                  <c:v>0.65</c:v>
                </c:pt>
                <c:pt idx="6">
                  <c:v>0.66</c:v>
                </c:pt>
                <c:pt idx="7">
                  <c:v>0.67</c:v>
                </c:pt>
                <c:pt idx="8">
                  <c:v>0.67</c:v>
                </c:pt>
                <c:pt idx="9">
                  <c:v>0.67</c:v>
                </c:pt>
                <c:pt idx="10">
                  <c:v>0.68</c:v>
                </c:pt>
                <c:pt idx="11">
                  <c:v>0.68</c:v>
                </c:pt>
                <c:pt idx="12">
                  <c:v>0.68</c:v>
                </c:pt>
                <c:pt idx="13">
                  <c:v>0.69</c:v>
                </c:pt>
                <c:pt idx="14">
                  <c:v>0.69</c:v>
                </c:pt>
                <c:pt idx="15">
                  <c:v>0.69</c:v>
                </c:pt>
                <c:pt idx="16">
                  <c:v>-10</c:v>
                </c:pt>
                <c:pt idx="17">
                  <c:v>0.7</c:v>
                </c:pt>
                <c:pt idx="18">
                  <c:v>0.7</c:v>
                </c:pt>
                <c:pt idx="19">
                  <c:v>0.7</c:v>
                </c:pt>
                <c:pt idx="20">
                  <c:v>0.71</c:v>
                </c:pt>
                <c:pt idx="21">
                  <c:v>0.71</c:v>
                </c:pt>
                <c:pt idx="22">
                  <c:v>0.71</c:v>
                </c:pt>
                <c:pt idx="23">
                  <c:v>0.71</c:v>
                </c:pt>
                <c:pt idx="24">
                  <c:v>0.72</c:v>
                </c:pt>
                <c:pt idx="25">
                  <c:v>0.72</c:v>
                </c:pt>
                <c:pt idx="26">
                  <c:v>0.72</c:v>
                </c:pt>
                <c:pt idx="27">
                  <c:v>0.73</c:v>
                </c:pt>
                <c:pt idx="28">
                  <c:v>0.74</c:v>
                </c:pt>
                <c:pt idx="29">
                  <c:v>0.74</c:v>
                </c:pt>
                <c:pt idx="30">
                  <c:v>0.75</c:v>
                </c:pt>
                <c:pt idx="31">
                  <c:v>0.75</c:v>
                </c:pt>
                <c:pt idx="32">
                  <c:v>0.77</c:v>
                </c:pt>
                <c:pt idx="33">
                  <c:v>0.77</c:v>
                </c:pt>
                <c:pt idx="34">
                  <c:v>0.8</c:v>
                </c:pt>
                <c:pt idx="35">
                  <c:v>0.81</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0.7</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62816"/>
        <c:axId val="116969472"/>
      </c:lineChart>
      <c:catAx>
        <c:axId val="1169628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69472"/>
        <c:crosses val="autoZero"/>
        <c:auto val="1"/>
        <c:lblAlgn val="ctr"/>
        <c:lblOffset val="100"/>
        <c:noMultiLvlLbl val="0"/>
      </c:catAx>
      <c:valAx>
        <c:axId val="1169694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62816"/>
        <c:crosses val="autoZero"/>
        <c:crossBetween val="between"/>
      </c:valAx>
      <c:valAx>
        <c:axId val="116971008"/>
        <c:scaling>
          <c:orientation val="minMax"/>
          <c:max val="1"/>
          <c:min val="0"/>
        </c:scaling>
        <c:delete val="0"/>
        <c:axPos val="r"/>
        <c:numFmt formatCode="0%" sourceLinked="1"/>
        <c:majorTickMark val="none"/>
        <c:minorTickMark val="none"/>
        <c:tickLblPos val="none"/>
        <c:spPr>
          <a:ln>
            <a:noFill/>
          </a:ln>
        </c:spPr>
        <c:crossAx val="116972544"/>
        <c:crosses val="max"/>
        <c:crossBetween val="between"/>
      </c:valAx>
      <c:catAx>
        <c:axId val="116972544"/>
        <c:scaling>
          <c:orientation val="minMax"/>
        </c:scaling>
        <c:delete val="1"/>
        <c:axPos val="b"/>
        <c:numFmt formatCode="General" sourceLinked="1"/>
        <c:majorTickMark val="out"/>
        <c:minorTickMark val="none"/>
        <c:tickLblPos val="nextTo"/>
        <c:crossAx val="1169710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80</c:v>
                </c:pt>
                <c:pt idx="1">
                  <c:v>18</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Sheet1!$F$2:$F$45</c:f>
              <c:numCache>
                <c:formatCode>General</c:formatCode>
                <c:ptCount val="44"/>
                <c:pt idx="0">
                  <c:v>0.7</c:v>
                </c:pt>
                <c:pt idx="1">
                  <c:v>0.7</c:v>
                </c:pt>
                <c:pt idx="2">
                  <c:v>0.71</c:v>
                </c:pt>
                <c:pt idx="3">
                  <c:v>0.72</c:v>
                </c:pt>
                <c:pt idx="4">
                  <c:v>0.73</c:v>
                </c:pt>
                <c:pt idx="5">
                  <c:v>0.75</c:v>
                </c:pt>
                <c:pt idx="6">
                  <c:v>0.76</c:v>
                </c:pt>
                <c:pt idx="7">
                  <c:v>0.76</c:v>
                </c:pt>
                <c:pt idx="8">
                  <c:v>0.77</c:v>
                </c:pt>
                <c:pt idx="9">
                  <c:v>0.77</c:v>
                </c:pt>
                <c:pt idx="10">
                  <c:v>0.77</c:v>
                </c:pt>
                <c:pt idx="11">
                  <c:v>0.78</c:v>
                </c:pt>
                <c:pt idx="12">
                  <c:v>0.78</c:v>
                </c:pt>
                <c:pt idx="13">
                  <c:v>0.79</c:v>
                </c:pt>
                <c:pt idx="14">
                  <c:v>0.79</c:v>
                </c:pt>
                <c:pt idx="15">
                  <c:v>0.8</c:v>
                </c:pt>
                <c:pt idx="16">
                  <c:v>0.8</c:v>
                </c:pt>
                <c:pt idx="17">
                  <c:v>0.8</c:v>
                </c:pt>
                <c:pt idx="18">
                  <c:v>0.8</c:v>
                </c:pt>
                <c:pt idx="19">
                  <c:v>0.8</c:v>
                </c:pt>
                <c:pt idx="20">
                  <c:v>0.8</c:v>
                </c:pt>
                <c:pt idx="21">
                  <c:v>0.81</c:v>
                </c:pt>
                <c:pt idx="22">
                  <c:v>0.81</c:v>
                </c:pt>
                <c:pt idx="23">
                  <c:v>0.82</c:v>
                </c:pt>
                <c:pt idx="24">
                  <c:v>0.82</c:v>
                </c:pt>
                <c:pt idx="25">
                  <c:v>0.82</c:v>
                </c:pt>
                <c:pt idx="26">
                  <c:v>0.83</c:v>
                </c:pt>
                <c:pt idx="27">
                  <c:v>0.84</c:v>
                </c:pt>
                <c:pt idx="28">
                  <c:v>0.84</c:v>
                </c:pt>
                <c:pt idx="29">
                  <c:v>0.85</c:v>
                </c:pt>
                <c:pt idx="30">
                  <c:v>0.86</c:v>
                </c:pt>
                <c:pt idx="31">
                  <c:v>0.86</c:v>
                </c:pt>
                <c:pt idx="32">
                  <c:v>0.87</c:v>
                </c:pt>
                <c:pt idx="33">
                  <c:v>0.87</c:v>
                </c:pt>
                <c:pt idx="34">
                  <c:v>0.88</c:v>
                </c:pt>
                <c:pt idx="35">
                  <c:v>0.9</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648256"/>
        <c:axId val="1216423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ELTHAM PCN</c:v>
                </c:pt>
                <c:pt idx="1">
                  <c:v>CLOCKTOWER PCN</c:v>
                </c:pt>
                <c:pt idx="2">
                  <c:v>GREENWICH WEST PCN</c:v>
                </c:pt>
                <c:pt idx="3">
                  <c:v>THE CRAYS COLLABORATIVE PCN</c:v>
                </c:pt>
                <c:pt idx="4">
                  <c:v>UNITY (GREENWICH) PCN</c:v>
                </c:pt>
                <c:pt idx="5">
                  <c:v>NORTH BEXLEY PCN</c:v>
                </c:pt>
                <c:pt idx="6">
                  <c:v>LEWISHAM CARE PARTNERSHIP PCN</c:v>
                </c:pt>
                <c:pt idx="7">
                  <c:v>FROGNAL PCN</c:v>
                </c:pt>
                <c:pt idx="8">
                  <c:v>NORTH SOUTHWARK PCN</c:v>
                </c:pt>
                <c:pt idx="9">
                  <c:v>APLOS HEALTH PCN</c:v>
                </c:pt>
                <c:pt idx="10">
                  <c:v>HERITAGE PCN</c:v>
                </c:pt>
                <c:pt idx="11">
                  <c:v>NORTH LEWISHAM PCN</c:v>
                </c:pt>
                <c:pt idx="12">
                  <c:v>SEVENFIELDS PCN</c:v>
                </c:pt>
                <c:pt idx="13">
                  <c:v>SOUTH SOUTHWARK PCN</c:v>
                </c:pt>
                <c:pt idx="14">
                  <c:v>HAYES WICK PCN</c:v>
                </c:pt>
                <c:pt idx="15">
                  <c:v>ICS</c:v>
                </c:pt>
                <c:pt idx="16">
                  <c:v>APL BEXLEY PCN</c:v>
                </c:pt>
                <c:pt idx="17">
                  <c:v>RIVERVIEW HEALTH PCN</c:v>
                </c:pt>
                <c:pt idx="18">
                  <c:v>FIVEWAYS PCN</c:v>
                </c:pt>
                <c:pt idx="19">
                  <c:v>CLAPHAM PCN</c:v>
                </c:pt>
                <c:pt idx="20">
                  <c:v>STREATHAM PCN</c:v>
                </c:pt>
                <c:pt idx="21">
                  <c:v>MODALITY LEWISHAM PCN</c:v>
                </c:pt>
                <c:pt idx="22">
                  <c:v>NORTH LAMBETH PCN</c:v>
                </c:pt>
                <c:pt idx="23">
                  <c:v>LEWISHAM ALLIANCE PCN</c:v>
                </c:pt>
                <c:pt idx="24">
                  <c:v>BROMLEY CONNECT PCN</c:v>
                </c:pt>
                <c:pt idx="25">
                  <c:v>PENGE PCN</c:v>
                </c:pt>
                <c:pt idx="26">
                  <c:v>ORPINGTON PCN</c:v>
                </c:pt>
                <c:pt idx="27">
                  <c:v>HILLS, BROOKS &amp; DALES GROUP PCN</c:v>
                </c:pt>
                <c:pt idx="28">
                  <c:v>FIVE ELMS PCN</c:v>
                </c:pt>
                <c:pt idx="29">
                  <c:v>MOTTINGHAM, DOWNHAM &amp; CHISLEHURST PCN</c:v>
                </c:pt>
                <c:pt idx="30">
                  <c:v>BECKENHAM PCN</c:v>
                </c:pt>
                <c:pt idx="31">
                  <c:v>STOCKWELLBEING PCN</c:v>
                </c:pt>
                <c:pt idx="32">
                  <c:v>BLACKHEATH AND CHARLTON PCN</c:v>
                </c:pt>
                <c:pt idx="33">
                  <c:v>CROXTED PCN</c:v>
                </c:pt>
                <c:pt idx="34">
                  <c:v>BRIXTON AND CLAPHAM PARK PCN</c:v>
                </c:pt>
                <c:pt idx="35">
                  <c:v>AT MEDICS STREATHAM PCN</c:v>
                </c:pt>
              </c:strCache>
            </c:strRef>
          </c:cat>
          <c:val>
            <c:numRef>
              <c:f>Sheet1!$C$2:$C$45</c:f>
              <c:numCache>
                <c:formatCode>0%</c:formatCode>
                <c:ptCount val="44"/>
                <c:pt idx="0">
                  <c:v>0.7</c:v>
                </c:pt>
                <c:pt idx="1">
                  <c:v>0.7</c:v>
                </c:pt>
                <c:pt idx="2">
                  <c:v>0.71</c:v>
                </c:pt>
                <c:pt idx="3">
                  <c:v>0.72</c:v>
                </c:pt>
                <c:pt idx="4">
                  <c:v>0.73</c:v>
                </c:pt>
                <c:pt idx="5">
                  <c:v>0.75</c:v>
                </c:pt>
                <c:pt idx="6">
                  <c:v>0.76</c:v>
                </c:pt>
                <c:pt idx="7">
                  <c:v>0.76</c:v>
                </c:pt>
                <c:pt idx="8">
                  <c:v>0.77</c:v>
                </c:pt>
                <c:pt idx="9">
                  <c:v>0.77</c:v>
                </c:pt>
                <c:pt idx="10">
                  <c:v>0.77</c:v>
                </c:pt>
                <c:pt idx="11">
                  <c:v>0.78</c:v>
                </c:pt>
                <c:pt idx="12">
                  <c:v>0.78</c:v>
                </c:pt>
                <c:pt idx="13">
                  <c:v>0.79</c:v>
                </c:pt>
                <c:pt idx="14">
                  <c:v>0.79</c:v>
                </c:pt>
                <c:pt idx="15">
                  <c:v>-10</c:v>
                </c:pt>
                <c:pt idx="16">
                  <c:v>0.8</c:v>
                </c:pt>
                <c:pt idx="17">
                  <c:v>0.8</c:v>
                </c:pt>
                <c:pt idx="18">
                  <c:v>0.8</c:v>
                </c:pt>
                <c:pt idx="19">
                  <c:v>0.8</c:v>
                </c:pt>
                <c:pt idx="20">
                  <c:v>0.8</c:v>
                </c:pt>
                <c:pt idx="21">
                  <c:v>0.81</c:v>
                </c:pt>
                <c:pt idx="22">
                  <c:v>0.81</c:v>
                </c:pt>
                <c:pt idx="23">
                  <c:v>0.82</c:v>
                </c:pt>
                <c:pt idx="24">
                  <c:v>0.82</c:v>
                </c:pt>
                <c:pt idx="25">
                  <c:v>0.82</c:v>
                </c:pt>
                <c:pt idx="26">
                  <c:v>0.83</c:v>
                </c:pt>
                <c:pt idx="27">
                  <c:v>0.84</c:v>
                </c:pt>
                <c:pt idx="28">
                  <c:v>0.84</c:v>
                </c:pt>
                <c:pt idx="29">
                  <c:v>0.85</c:v>
                </c:pt>
                <c:pt idx="30">
                  <c:v>0.86</c:v>
                </c:pt>
                <c:pt idx="31">
                  <c:v>0.86</c:v>
                </c:pt>
                <c:pt idx="32">
                  <c:v>0.87</c:v>
                </c:pt>
                <c:pt idx="33">
                  <c:v>0.87</c:v>
                </c:pt>
                <c:pt idx="34">
                  <c:v>0.88</c:v>
                </c:pt>
                <c:pt idx="35">
                  <c:v>0.9</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0.8</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64544"/>
        <c:axId val="121640832"/>
      </c:lineChart>
      <c:catAx>
        <c:axId val="12156454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640832"/>
        <c:crosses val="autoZero"/>
        <c:auto val="1"/>
        <c:lblAlgn val="ctr"/>
        <c:lblOffset val="100"/>
        <c:noMultiLvlLbl val="0"/>
      </c:catAx>
      <c:valAx>
        <c:axId val="1216408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64544"/>
        <c:crosses val="autoZero"/>
        <c:crossBetween val="between"/>
      </c:valAx>
      <c:valAx>
        <c:axId val="121642368"/>
        <c:scaling>
          <c:orientation val="minMax"/>
          <c:max val="1"/>
          <c:min val="0"/>
        </c:scaling>
        <c:delete val="0"/>
        <c:axPos val="r"/>
        <c:numFmt formatCode="0%" sourceLinked="1"/>
        <c:majorTickMark val="none"/>
        <c:minorTickMark val="none"/>
        <c:tickLblPos val="none"/>
        <c:spPr>
          <a:ln>
            <a:noFill/>
          </a:ln>
        </c:spPr>
        <c:crossAx val="121648256"/>
        <c:crosses val="max"/>
        <c:crossBetween val="between"/>
      </c:valAx>
      <c:catAx>
        <c:axId val="121648256"/>
        <c:scaling>
          <c:orientation val="minMax"/>
        </c:scaling>
        <c:delete val="1"/>
        <c:axPos val="b"/>
        <c:numFmt formatCode="General" sourceLinked="1"/>
        <c:majorTickMark val="out"/>
        <c:minorTickMark val="none"/>
        <c:tickLblPos val="nextTo"/>
        <c:crossAx val="1216423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7</c:v>
                </c:pt>
                <c:pt idx="1">
                  <c:v>8</c:v>
                </c:pt>
                <c:pt idx="2">
                  <c:v>4</c:v>
                </c:pt>
                <c:pt idx="3">
                  <c:v>4</c:v>
                </c:pt>
                <c:pt idx="4">
                  <c:v>9</c:v>
                </c:pt>
                <c:pt idx="5">
                  <c:v>11</c:v>
                </c:pt>
                <c:pt idx="6">
                  <c:v>5</c:v>
                </c:pt>
                <c:pt idx="7">
                  <c:v>3</c:v>
                </c:pt>
                <c:pt idx="8">
                  <c:v>12</c:v>
                </c:pt>
                <c:pt idx="9">
                  <c:v>9</c:v>
                </c:pt>
                <c:pt idx="10">
                  <c:v>19</c:v>
                </c:pt>
                <c:pt idx="11">
                  <c:v>30</c:v>
                </c:pt>
                <c:pt idx="12">
                  <c:v>16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75456"/>
        <c:axId val="121893632"/>
      </c:barChart>
      <c:catAx>
        <c:axId val="12187545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93632"/>
        <c:crosses val="autoZero"/>
        <c:auto val="1"/>
        <c:lblAlgn val="ctr"/>
        <c:lblOffset val="100"/>
        <c:noMultiLvlLbl val="0"/>
      </c:catAx>
      <c:valAx>
        <c:axId val="12189363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7545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41</c:v>
                </c:pt>
                <c:pt idx="2">
                  <c:v>17</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584896"/>
        <c:axId val="125586432"/>
      </c:lineChart>
      <c:catAx>
        <c:axId val="1255848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586432"/>
        <c:crosses val="autoZero"/>
        <c:auto val="1"/>
        <c:lblAlgn val="ctr"/>
        <c:lblOffset val="100"/>
        <c:noMultiLvlLbl val="0"/>
      </c:catAx>
      <c:valAx>
        <c:axId val="1255864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5848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Sheet1!$F$2:$F$45</c:f>
              <c:numCache>
                <c:formatCode>General</c:formatCode>
                <c:ptCount val="44"/>
                <c:pt idx="0">
                  <c:v>0.56000000000000005</c:v>
                </c:pt>
                <c:pt idx="1">
                  <c:v>0.57999999999999996</c:v>
                </c:pt>
                <c:pt idx="2">
                  <c:v>0.59</c:v>
                </c:pt>
                <c:pt idx="3">
                  <c:v>0.6</c:v>
                </c:pt>
                <c:pt idx="4">
                  <c:v>0.61</c:v>
                </c:pt>
                <c:pt idx="5">
                  <c:v>0.61</c:v>
                </c:pt>
                <c:pt idx="6">
                  <c:v>0.63</c:v>
                </c:pt>
                <c:pt idx="7">
                  <c:v>0.64</c:v>
                </c:pt>
                <c:pt idx="8">
                  <c:v>0.64</c:v>
                </c:pt>
                <c:pt idx="9">
                  <c:v>0.67</c:v>
                </c:pt>
                <c:pt idx="10">
                  <c:v>0.67</c:v>
                </c:pt>
                <c:pt idx="11">
                  <c:v>0.67</c:v>
                </c:pt>
                <c:pt idx="12">
                  <c:v>0.67</c:v>
                </c:pt>
                <c:pt idx="13">
                  <c:v>0.68</c:v>
                </c:pt>
                <c:pt idx="14">
                  <c:v>0.68</c:v>
                </c:pt>
                <c:pt idx="15">
                  <c:v>0.68</c:v>
                </c:pt>
                <c:pt idx="16">
                  <c:v>0.69</c:v>
                </c:pt>
                <c:pt idx="17">
                  <c:v>0.7</c:v>
                </c:pt>
                <c:pt idx="18">
                  <c:v>0.7</c:v>
                </c:pt>
                <c:pt idx="19">
                  <c:v>0.7</c:v>
                </c:pt>
                <c:pt idx="20">
                  <c:v>0.7</c:v>
                </c:pt>
                <c:pt idx="21">
                  <c:v>0.7</c:v>
                </c:pt>
                <c:pt idx="22">
                  <c:v>0.71</c:v>
                </c:pt>
                <c:pt idx="23">
                  <c:v>0.72</c:v>
                </c:pt>
                <c:pt idx="24">
                  <c:v>0.72</c:v>
                </c:pt>
                <c:pt idx="25">
                  <c:v>0.72</c:v>
                </c:pt>
                <c:pt idx="26">
                  <c:v>0.73</c:v>
                </c:pt>
                <c:pt idx="27">
                  <c:v>0.74</c:v>
                </c:pt>
                <c:pt idx="28">
                  <c:v>0.75</c:v>
                </c:pt>
                <c:pt idx="29">
                  <c:v>0.75</c:v>
                </c:pt>
                <c:pt idx="30">
                  <c:v>0.76</c:v>
                </c:pt>
                <c:pt idx="31">
                  <c:v>0.78</c:v>
                </c:pt>
                <c:pt idx="32">
                  <c:v>0.8</c:v>
                </c:pt>
                <c:pt idx="33">
                  <c:v>0.81</c:v>
                </c:pt>
                <c:pt idx="34">
                  <c:v>0.81</c:v>
                </c:pt>
                <c:pt idx="35">
                  <c:v>0.82</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718528"/>
        <c:axId val="1257126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36"/>
                <c:pt idx="0">
                  <c:v>CLOCKTOWER PCN</c:v>
                </c:pt>
                <c:pt idx="1">
                  <c:v>GREENWICH WEST PCN</c:v>
                </c:pt>
                <c:pt idx="2">
                  <c:v>ELTHAM PCN</c:v>
                </c:pt>
                <c:pt idx="3">
                  <c:v>FROGNAL PCN</c:v>
                </c:pt>
                <c:pt idx="4">
                  <c:v>LEWISHAM CARE PARTNERSHIP PCN</c:v>
                </c:pt>
                <c:pt idx="5">
                  <c:v>THE CRAYS COLLABORATIVE PCN</c:v>
                </c:pt>
                <c:pt idx="6">
                  <c:v>APLOS HEALTH PCN</c:v>
                </c:pt>
                <c:pt idx="7">
                  <c:v>NORTH BEXLEY PCN</c:v>
                </c:pt>
                <c:pt idx="8">
                  <c:v>UNITY (GREENWICH) PCN</c:v>
                </c:pt>
                <c:pt idx="9">
                  <c:v>APL BEXLEY PCN</c:v>
                </c:pt>
                <c:pt idx="10">
                  <c:v>BROMLEY CONNECT PCN</c:v>
                </c:pt>
                <c:pt idx="11">
                  <c:v>NORTH LEWISHAM PCN</c:v>
                </c:pt>
                <c:pt idx="12">
                  <c:v>SEVENFIELDS PCN</c:v>
                </c:pt>
                <c:pt idx="13">
                  <c:v>HERITAGE PCN</c:v>
                </c:pt>
                <c:pt idx="14">
                  <c:v>FIVE ELMS PCN</c:v>
                </c:pt>
                <c:pt idx="15">
                  <c:v>HAYES WICK PCN</c:v>
                </c:pt>
                <c:pt idx="16">
                  <c:v>ICS</c:v>
                </c:pt>
                <c:pt idx="17">
                  <c:v>NORTH SOUTHWARK PCN</c:v>
                </c:pt>
                <c:pt idx="18">
                  <c:v>RIVERVIEW HEALTH PCN</c:v>
                </c:pt>
                <c:pt idx="19">
                  <c:v>NORTH LAMBETH PCN</c:v>
                </c:pt>
                <c:pt idx="20">
                  <c:v>HILLS, BROOKS &amp; DALES GROUP PCN</c:v>
                </c:pt>
                <c:pt idx="21">
                  <c:v>SOUTH SOUTHWARK PCN</c:v>
                </c:pt>
                <c:pt idx="22">
                  <c:v>MODALITY LEWISHAM PCN</c:v>
                </c:pt>
                <c:pt idx="23">
                  <c:v>MOTTINGHAM, DOWNHAM &amp; CHISLEHURST PCN</c:v>
                </c:pt>
                <c:pt idx="24">
                  <c:v>LEWISHAM ALLIANCE PCN</c:v>
                </c:pt>
                <c:pt idx="25">
                  <c:v>ORPINGTON PCN</c:v>
                </c:pt>
                <c:pt idx="26">
                  <c:v>STREATHAM PCN</c:v>
                </c:pt>
                <c:pt idx="27">
                  <c:v>BRIXTON AND CLAPHAM PARK PCN</c:v>
                </c:pt>
                <c:pt idx="28">
                  <c:v>BLACKHEATH AND CHARLTON PCN</c:v>
                </c:pt>
                <c:pt idx="29">
                  <c:v>FIVEWAYS PCN</c:v>
                </c:pt>
                <c:pt idx="30">
                  <c:v>CLAPHAM PCN</c:v>
                </c:pt>
                <c:pt idx="31">
                  <c:v>PENGE PCN</c:v>
                </c:pt>
                <c:pt idx="32">
                  <c:v>BECKENHAM PCN</c:v>
                </c:pt>
                <c:pt idx="33">
                  <c:v>AT MEDICS STREATHAM PCN</c:v>
                </c:pt>
                <c:pt idx="34">
                  <c:v>STOCKWELLBEING PCN</c:v>
                </c:pt>
                <c:pt idx="35">
                  <c:v>CROXTED PCN</c:v>
                </c:pt>
              </c:strCache>
            </c:strRef>
          </c:cat>
          <c:val>
            <c:numRef>
              <c:f>Sheet1!$C$2:$C$45</c:f>
              <c:numCache>
                <c:formatCode>0%</c:formatCode>
                <c:ptCount val="44"/>
                <c:pt idx="0">
                  <c:v>0.56000000000000005</c:v>
                </c:pt>
                <c:pt idx="1">
                  <c:v>0.57999999999999996</c:v>
                </c:pt>
                <c:pt idx="2">
                  <c:v>0.59</c:v>
                </c:pt>
                <c:pt idx="3">
                  <c:v>0.6</c:v>
                </c:pt>
                <c:pt idx="4">
                  <c:v>0.61</c:v>
                </c:pt>
                <c:pt idx="5">
                  <c:v>0.61</c:v>
                </c:pt>
                <c:pt idx="6">
                  <c:v>0.63</c:v>
                </c:pt>
                <c:pt idx="7">
                  <c:v>0.64</c:v>
                </c:pt>
                <c:pt idx="8">
                  <c:v>0.64</c:v>
                </c:pt>
                <c:pt idx="9">
                  <c:v>0.67</c:v>
                </c:pt>
                <c:pt idx="10">
                  <c:v>0.67</c:v>
                </c:pt>
                <c:pt idx="11">
                  <c:v>0.67</c:v>
                </c:pt>
                <c:pt idx="12">
                  <c:v>0.67</c:v>
                </c:pt>
                <c:pt idx="13">
                  <c:v>0.68</c:v>
                </c:pt>
                <c:pt idx="14">
                  <c:v>0.68</c:v>
                </c:pt>
                <c:pt idx="15">
                  <c:v>0.68</c:v>
                </c:pt>
                <c:pt idx="16">
                  <c:v>-10</c:v>
                </c:pt>
                <c:pt idx="17">
                  <c:v>0.7</c:v>
                </c:pt>
                <c:pt idx="18">
                  <c:v>0.7</c:v>
                </c:pt>
                <c:pt idx="19">
                  <c:v>0.7</c:v>
                </c:pt>
                <c:pt idx="20">
                  <c:v>0.7</c:v>
                </c:pt>
                <c:pt idx="21">
                  <c:v>0.7</c:v>
                </c:pt>
                <c:pt idx="22">
                  <c:v>0.71</c:v>
                </c:pt>
                <c:pt idx="23">
                  <c:v>0.72</c:v>
                </c:pt>
                <c:pt idx="24">
                  <c:v>0.72</c:v>
                </c:pt>
                <c:pt idx="25">
                  <c:v>0.72</c:v>
                </c:pt>
                <c:pt idx="26">
                  <c:v>0.73</c:v>
                </c:pt>
                <c:pt idx="27">
                  <c:v>0.74</c:v>
                </c:pt>
                <c:pt idx="28">
                  <c:v>0.75</c:v>
                </c:pt>
                <c:pt idx="29">
                  <c:v>0.75</c:v>
                </c:pt>
                <c:pt idx="30">
                  <c:v>0.76</c:v>
                </c:pt>
                <c:pt idx="31">
                  <c:v>0.78</c:v>
                </c:pt>
                <c:pt idx="32">
                  <c:v>0.8</c:v>
                </c:pt>
                <c:pt idx="33">
                  <c:v>0.81</c:v>
                </c:pt>
                <c:pt idx="34">
                  <c:v>0.81</c:v>
                </c:pt>
                <c:pt idx="35">
                  <c:v>0.82</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0.69</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96256"/>
        <c:axId val="125711104"/>
      </c:lineChart>
      <c:catAx>
        <c:axId val="1256962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711104"/>
        <c:crosses val="autoZero"/>
        <c:auto val="1"/>
        <c:lblAlgn val="ctr"/>
        <c:lblOffset val="100"/>
        <c:noMultiLvlLbl val="0"/>
      </c:catAx>
      <c:valAx>
        <c:axId val="1257111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96256"/>
        <c:crosses val="autoZero"/>
        <c:crossBetween val="between"/>
      </c:valAx>
      <c:valAx>
        <c:axId val="125712640"/>
        <c:scaling>
          <c:orientation val="minMax"/>
          <c:max val="1"/>
          <c:min val="0"/>
        </c:scaling>
        <c:delete val="0"/>
        <c:axPos val="r"/>
        <c:numFmt formatCode="0%" sourceLinked="1"/>
        <c:majorTickMark val="none"/>
        <c:minorTickMark val="none"/>
        <c:tickLblPos val="none"/>
        <c:spPr>
          <a:ln>
            <a:noFill/>
          </a:ln>
        </c:spPr>
        <c:crossAx val="125718528"/>
        <c:crosses val="max"/>
        <c:crossBetween val="between"/>
      </c:valAx>
      <c:catAx>
        <c:axId val="125718528"/>
        <c:scaling>
          <c:orientation val="minMax"/>
        </c:scaling>
        <c:delete val="1"/>
        <c:axPos val="b"/>
        <c:numFmt formatCode="General" sourceLinked="1"/>
        <c:majorTickMark val="out"/>
        <c:minorTickMark val="none"/>
        <c:tickLblPos val="nextTo"/>
        <c:crossAx val="1257126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35</c:v>
                </c:pt>
                <c:pt idx="1">
                  <c:v>59</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71456"/>
        <c:axId val="125973248"/>
      </c:barChart>
      <c:catAx>
        <c:axId val="12597145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73248"/>
        <c:crosses val="autoZero"/>
        <c:auto val="1"/>
        <c:lblAlgn val="ctr"/>
        <c:lblOffset val="100"/>
        <c:noMultiLvlLbl val="0"/>
      </c:catAx>
      <c:valAx>
        <c:axId val="12597324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7145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44</c:v>
                </c:pt>
                <c:pt idx="1">
                  <c:v>68</c:v>
                </c:pt>
                <c:pt idx="2">
                  <c:v>7</c:v>
                </c:pt>
                <c:pt idx="3">
                  <c:v>5</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51</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009728"/>
        <c:axId val="126011264"/>
      </c:stockChart>
      <c:catAx>
        <c:axId val="126009728"/>
        <c:scaling>
          <c:orientation val="minMax"/>
        </c:scaling>
        <c:delete val="1"/>
        <c:axPos val="b"/>
        <c:numFmt formatCode="m/d/yyyy" sourceLinked="1"/>
        <c:majorTickMark val="out"/>
        <c:minorTickMark val="none"/>
        <c:tickLblPos val="nextTo"/>
        <c:crossAx val="126011264"/>
        <c:crosses val="autoZero"/>
        <c:auto val="1"/>
        <c:lblAlgn val="ctr"/>
        <c:lblOffset val="100"/>
        <c:noMultiLvlLbl val="0"/>
      </c:catAx>
      <c:valAx>
        <c:axId val="126011264"/>
        <c:scaling>
          <c:orientation val="minMax"/>
          <c:max val="100"/>
          <c:min val="0"/>
        </c:scaling>
        <c:delete val="1"/>
        <c:axPos val="l"/>
        <c:numFmt formatCode="m/d/yyyy" sourceLinked="1"/>
        <c:majorTickMark val="out"/>
        <c:minorTickMark val="none"/>
        <c:tickLblPos val="nextTo"/>
        <c:crossAx val="12600972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73</c:v>
                </c:pt>
                <c:pt idx="1">
                  <c:v>19</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Sheet1!$F$2:$F$45</c:f>
              <c:numCache>
                <c:formatCode>General</c:formatCode>
                <c:ptCount val="44"/>
                <c:pt idx="0">
                  <c:v>0.87</c:v>
                </c:pt>
                <c:pt idx="1">
                  <c:v>0.87</c:v>
                </c:pt>
                <c:pt idx="2">
                  <c:v>0.88</c:v>
                </c:pt>
                <c:pt idx="3">
                  <c:v>0.89</c:v>
                </c:pt>
                <c:pt idx="4">
                  <c:v>0.89</c:v>
                </c:pt>
                <c:pt idx="5">
                  <c:v>0.89</c:v>
                </c:pt>
                <c:pt idx="6">
                  <c:v>0.89</c:v>
                </c:pt>
                <c:pt idx="7">
                  <c:v>0.9</c:v>
                </c:pt>
                <c:pt idx="8">
                  <c:v>0.9</c:v>
                </c:pt>
                <c:pt idx="9">
                  <c:v>0.91</c:v>
                </c:pt>
                <c:pt idx="10">
                  <c:v>0.91</c:v>
                </c:pt>
                <c:pt idx="11">
                  <c:v>0.91</c:v>
                </c:pt>
                <c:pt idx="12">
                  <c:v>0.92</c:v>
                </c:pt>
                <c:pt idx="13">
                  <c:v>0.92</c:v>
                </c:pt>
                <c:pt idx="14">
                  <c:v>0.92</c:v>
                </c:pt>
                <c:pt idx="15">
                  <c:v>0.92</c:v>
                </c:pt>
                <c:pt idx="16">
                  <c:v>0.92</c:v>
                </c:pt>
                <c:pt idx="17">
                  <c:v>0.92</c:v>
                </c:pt>
                <c:pt idx="18">
                  <c:v>0.92</c:v>
                </c:pt>
                <c:pt idx="19">
                  <c:v>0.93</c:v>
                </c:pt>
                <c:pt idx="20">
                  <c:v>0.93</c:v>
                </c:pt>
                <c:pt idx="21">
                  <c:v>0.93</c:v>
                </c:pt>
                <c:pt idx="22">
                  <c:v>0.93</c:v>
                </c:pt>
                <c:pt idx="23">
                  <c:v>0.93</c:v>
                </c:pt>
                <c:pt idx="24">
                  <c:v>0.93</c:v>
                </c:pt>
                <c:pt idx="25">
                  <c:v>0.94</c:v>
                </c:pt>
                <c:pt idx="26">
                  <c:v>0.94</c:v>
                </c:pt>
                <c:pt idx="27">
                  <c:v>0.94</c:v>
                </c:pt>
                <c:pt idx="28">
                  <c:v>0.94</c:v>
                </c:pt>
                <c:pt idx="29">
                  <c:v>0.94</c:v>
                </c:pt>
                <c:pt idx="30">
                  <c:v>0.94</c:v>
                </c:pt>
                <c:pt idx="31">
                  <c:v>0.95</c:v>
                </c:pt>
                <c:pt idx="32">
                  <c:v>0.95</c:v>
                </c:pt>
                <c:pt idx="33">
                  <c:v>0.97</c:v>
                </c:pt>
                <c:pt idx="34">
                  <c:v>0.97</c:v>
                </c:pt>
                <c:pt idx="35">
                  <c:v>0.97</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22080"/>
        <c:axId val="1278205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GREENWICH WEST PCN</c:v>
                </c:pt>
                <c:pt idx="1">
                  <c:v>CLOCKTOWER PCN</c:v>
                </c:pt>
                <c:pt idx="2">
                  <c:v>CROXTED PCN</c:v>
                </c:pt>
                <c:pt idx="3">
                  <c:v>AT MEDICS STREATHAM PCN</c:v>
                </c:pt>
                <c:pt idx="4">
                  <c:v>HERITAGE PCN</c:v>
                </c:pt>
                <c:pt idx="5">
                  <c:v>ELTHAM PCN</c:v>
                </c:pt>
                <c:pt idx="6">
                  <c:v>NORTH BEXLEY PCN</c:v>
                </c:pt>
                <c:pt idx="7">
                  <c:v>MODALITY LEWISHAM PCN</c:v>
                </c:pt>
                <c:pt idx="8">
                  <c:v>THE CRAYS COLLABORATIVE PCN</c:v>
                </c:pt>
                <c:pt idx="9">
                  <c:v>FROGNAL PCN</c:v>
                </c:pt>
                <c:pt idx="10">
                  <c:v>STOCKWELLBEING PCN</c:v>
                </c:pt>
                <c:pt idx="11">
                  <c:v>STREATHAM PCN</c:v>
                </c:pt>
                <c:pt idx="12">
                  <c:v>ICS</c:v>
                </c:pt>
                <c:pt idx="13">
                  <c:v>BLACKHEATH AND CHARLTON PCN</c:v>
                </c:pt>
                <c:pt idx="14">
                  <c:v>RIVERVIEW HEALTH PCN</c:v>
                </c:pt>
                <c:pt idx="15">
                  <c:v>LEWISHAM ALLIANCE PCN</c:v>
                </c:pt>
                <c:pt idx="16">
                  <c:v>CLAPHAM PCN</c:v>
                </c:pt>
                <c:pt idx="17">
                  <c:v>NORTH LEWISHAM PCN</c:v>
                </c:pt>
                <c:pt idx="18">
                  <c:v>PENGE PCN</c:v>
                </c:pt>
                <c:pt idx="19">
                  <c:v>MOTTINGHAM, DOWNHAM &amp; CHISLEHURST PCN</c:v>
                </c:pt>
                <c:pt idx="20">
                  <c:v>LEWISHAM CARE PARTNERSHIP PCN</c:v>
                </c:pt>
                <c:pt idx="21">
                  <c:v>BRIXTON AND CLAPHAM PARK PCN</c:v>
                </c:pt>
                <c:pt idx="22">
                  <c:v>NORTH LAMBETH PCN</c:v>
                </c:pt>
                <c:pt idx="23">
                  <c:v>SEVENFIELDS PCN</c:v>
                </c:pt>
                <c:pt idx="24">
                  <c:v>SOUTH SOUTHWARK PCN</c:v>
                </c:pt>
                <c:pt idx="25">
                  <c:v>NORTH SOUTHWARK PCN</c:v>
                </c:pt>
                <c:pt idx="26">
                  <c:v>APL BEXLEY PCN</c:v>
                </c:pt>
                <c:pt idx="27">
                  <c:v>BECKENHAM PCN</c:v>
                </c:pt>
                <c:pt idx="28">
                  <c:v>FIVEWAYS PCN</c:v>
                </c:pt>
                <c:pt idx="29">
                  <c:v>BROMLEY CONNECT PCN</c:v>
                </c:pt>
                <c:pt idx="30">
                  <c:v>UNITY (GREENWICH) PCN</c:v>
                </c:pt>
                <c:pt idx="31">
                  <c:v>APLOS HEALTH PCN</c:v>
                </c:pt>
                <c:pt idx="32">
                  <c:v>FIVE ELMS PCN</c:v>
                </c:pt>
                <c:pt idx="33">
                  <c:v>HILLS, BROOKS &amp; DALES GROUP PCN</c:v>
                </c:pt>
                <c:pt idx="34">
                  <c:v>ORPINGTON PCN</c:v>
                </c:pt>
                <c:pt idx="35">
                  <c:v>HAYES WICK PCN</c:v>
                </c:pt>
              </c:strCache>
            </c:strRef>
          </c:cat>
          <c:val>
            <c:numRef>
              <c:f>Sheet1!$C$2:$C$45</c:f>
              <c:numCache>
                <c:formatCode>0%</c:formatCode>
                <c:ptCount val="44"/>
                <c:pt idx="0">
                  <c:v>0.87</c:v>
                </c:pt>
                <c:pt idx="1">
                  <c:v>0.87</c:v>
                </c:pt>
                <c:pt idx="2">
                  <c:v>0.88</c:v>
                </c:pt>
                <c:pt idx="3">
                  <c:v>0.89</c:v>
                </c:pt>
                <c:pt idx="4">
                  <c:v>0.89</c:v>
                </c:pt>
                <c:pt idx="5">
                  <c:v>0.89</c:v>
                </c:pt>
                <c:pt idx="6">
                  <c:v>0.89</c:v>
                </c:pt>
                <c:pt idx="7">
                  <c:v>0.9</c:v>
                </c:pt>
                <c:pt idx="8">
                  <c:v>0.9</c:v>
                </c:pt>
                <c:pt idx="9">
                  <c:v>0.91</c:v>
                </c:pt>
                <c:pt idx="10">
                  <c:v>0.91</c:v>
                </c:pt>
                <c:pt idx="11">
                  <c:v>0.91</c:v>
                </c:pt>
                <c:pt idx="12">
                  <c:v>-10</c:v>
                </c:pt>
                <c:pt idx="13">
                  <c:v>0.92</c:v>
                </c:pt>
                <c:pt idx="14">
                  <c:v>0.92</c:v>
                </c:pt>
                <c:pt idx="15">
                  <c:v>0.92</c:v>
                </c:pt>
                <c:pt idx="16">
                  <c:v>0.92</c:v>
                </c:pt>
                <c:pt idx="17">
                  <c:v>0.92</c:v>
                </c:pt>
                <c:pt idx="18">
                  <c:v>0.92</c:v>
                </c:pt>
                <c:pt idx="19">
                  <c:v>0.93</c:v>
                </c:pt>
                <c:pt idx="20">
                  <c:v>0.93</c:v>
                </c:pt>
                <c:pt idx="21">
                  <c:v>0.93</c:v>
                </c:pt>
                <c:pt idx="22">
                  <c:v>0.93</c:v>
                </c:pt>
                <c:pt idx="23">
                  <c:v>0.93</c:v>
                </c:pt>
                <c:pt idx="24">
                  <c:v>0.93</c:v>
                </c:pt>
                <c:pt idx="25">
                  <c:v>0.94</c:v>
                </c:pt>
                <c:pt idx="26">
                  <c:v>0.94</c:v>
                </c:pt>
                <c:pt idx="27">
                  <c:v>0.94</c:v>
                </c:pt>
                <c:pt idx="28">
                  <c:v>0.94</c:v>
                </c:pt>
                <c:pt idx="29">
                  <c:v>0.94</c:v>
                </c:pt>
                <c:pt idx="30">
                  <c:v>0.94</c:v>
                </c:pt>
                <c:pt idx="31">
                  <c:v>0.95</c:v>
                </c:pt>
                <c:pt idx="32">
                  <c:v>0.95</c:v>
                </c:pt>
                <c:pt idx="33">
                  <c:v>0.97</c:v>
                </c:pt>
                <c:pt idx="34">
                  <c:v>0.97</c:v>
                </c:pt>
                <c:pt idx="35">
                  <c:v>0.97</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0.92</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816448"/>
        <c:axId val="127818752"/>
      </c:lineChart>
      <c:catAx>
        <c:axId val="1278164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18752"/>
        <c:crosses val="autoZero"/>
        <c:auto val="1"/>
        <c:lblAlgn val="ctr"/>
        <c:lblOffset val="100"/>
        <c:noMultiLvlLbl val="0"/>
      </c:catAx>
      <c:valAx>
        <c:axId val="1278187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816448"/>
        <c:crosses val="autoZero"/>
        <c:crossBetween val="between"/>
      </c:valAx>
      <c:valAx>
        <c:axId val="127820544"/>
        <c:scaling>
          <c:orientation val="minMax"/>
          <c:max val="1"/>
          <c:min val="0"/>
        </c:scaling>
        <c:delete val="0"/>
        <c:axPos val="r"/>
        <c:numFmt formatCode="0%" sourceLinked="1"/>
        <c:majorTickMark val="none"/>
        <c:minorTickMark val="none"/>
        <c:tickLblPos val="none"/>
        <c:spPr>
          <a:ln>
            <a:noFill/>
          </a:ln>
        </c:spPr>
        <c:crossAx val="127822080"/>
        <c:crosses val="max"/>
        <c:crossBetween val="between"/>
      </c:valAx>
      <c:catAx>
        <c:axId val="127822080"/>
        <c:scaling>
          <c:orientation val="minMax"/>
        </c:scaling>
        <c:delete val="1"/>
        <c:axPos val="b"/>
        <c:numFmt formatCode="General" sourceLinked="1"/>
        <c:majorTickMark val="out"/>
        <c:minorTickMark val="none"/>
        <c:tickLblPos val="nextTo"/>
        <c:crossAx val="1278205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49</c:v>
                </c:pt>
                <c:pt idx="1">
                  <c:v>51</c:v>
                </c:pt>
                <c:pt idx="2">
                  <c:v>51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38</c:v>
                </c:pt>
                <c:pt idx="1">
                  <c:v>37</c:v>
                </c:pt>
                <c:pt idx="2">
                  <c:v>36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9</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46528"/>
        <c:axId val="128248064"/>
      </c:barChart>
      <c:catAx>
        <c:axId val="12824652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48064"/>
        <c:crosses val="autoZero"/>
        <c:auto val="1"/>
        <c:lblAlgn val="ctr"/>
        <c:lblOffset val="100"/>
        <c:noMultiLvlLbl val="0"/>
      </c:catAx>
      <c:valAx>
        <c:axId val="12824806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4652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58</c:v>
                </c:pt>
                <c:pt idx="1">
                  <c:v>68</c:v>
                </c:pt>
                <c:pt idx="2">
                  <c:v>61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27</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8</c:v>
                </c:pt>
                <c:pt idx="1">
                  <c:v>5</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41440"/>
        <c:axId val="128542976"/>
      </c:barChart>
      <c:catAx>
        <c:axId val="1285414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42976"/>
        <c:crosses val="autoZero"/>
        <c:auto val="1"/>
        <c:lblAlgn val="ctr"/>
        <c:lblOffset val="100"/>
        <c:noMultiLvlLbl val="0"/>
      </c:catAx>
      <c:valAx>
        <c:axId val="1285429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4144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31</c:v>
                </c:pt>
                <c:pt idx="2">
                  <c:v>17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70048"/>
        <c:axId val="129180032"/>
      </c:lineChart>
      <c:catAx>
        <c:axId val="1291700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80032"/>
        <c:crosses val="autoZero"/>
        <c:auto val="1"/>
        <c:lblAlgn val="ctr"/>
        <c:lblOffset val="100"/>
        <c:noMultiLvlLbl val="0"/>
      </c:catAx>
      <c:valAx>
        <c:axId val="1291800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700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38</c:v>
                </c:pt>
                <c:pt idx="2">
                  <c:v>30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73</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27</c:v>
                </c:pt>
                <c:pt idx="1">
                  <c:v>30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734720"/>
        <c:axId val="143331712"/>
      </c:lineChart>
      <c:catAx>
        <c:axId val="1307347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331712"/>
        <c:crosses val="autoZero"/>
        <c:auto val="1"/>
        <c:lblAlgn val="ctr"/>
        <c:lblOffset val="100"/>
        <c:noMultiLvlLbl val="0"/>
      </c:catAx>
      <c:valAx>
        <c:axId val="1433317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7347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Sheet1!$F$2:$F$45</c:f>
              <c:numCache>
                <c:formatCode>General</c:formatCode>
                <c:ptCount val="44"/>
                <c:pt idx="0">
                  <c:v>0.56000000000000005</c:v>
                </c:pt>
                <c:pt idx="1">
                  <c:v>0.61</c:v>
                </c:pt>
                <c:pt idx="2">
                  <c:v>0.61</c:v>
                </c:pt>
                <c:pt idx="3">
                  <c:v>0.66</c:v>
                </c:pt>
                <c:pt idx="4">
                  <c:v>0.66</c:v>
                </c:pt>
                <c:pt idx="5">
                  <c:v>0.66</c:v>
                </c:pt>
                <c:pt idx="6">
                  <c:v>0.66</c:v>
                </c:pt>
                <c:pt idx="7">
                  <c:v>0.66</c:v>
                </c:pt>
                <c:pt idx="8">
                  <c:v>0.67</c:v>
                </c:pt>
                <c:pt idx="9">
                  <c:v>0.67</c:v>
                </c:pt>
                <c:pt idx="10">
                  <c:v>0.67</c:v>
                </c:pt>
                <c:pt idx="11">
                  <c:v>0.68</c:v>
                </c:pt>
                <c:pt idx="12">
                  <c:v>0.69</c:v>
                </c:pt>
                <c:pt idx="13">
                  <c:v>0.69</c:v>
                </c:pt>
                <c:pt idx="14">
                  <c:v>0.69</c:v>
                </c:pt>
                <c:pt idx="15">
                  <c:v>0.7</c:v>
                </c:pt>
                <c:pt idx="16">
                  <c:v>0.71</c:v>
                </c:pt>
                <c:pt idx="17">
                  <c:v>0.71</c:v>
                </c:pt>
                <c:pt idx="18">
                  <c:v>0.71</c:v>
                </c:pt>
                <c:pt idx="19">
                  <c:v>0.71</c:v>
                </c:pt>
                <c:pt idx="20">
                  <c:v>0.73</c:v>
                </c:pt>
                <c:pt idx="21">
                  <c:v>0.73</c:v>
                </c:pt>
                <c:pt idx="22">
                  <c:v>0.73</c:v>
                </c:pt>
                <c:pt idx="23">
                  <c:v>0.73</c:v>
                </c:pt>
                <c:pt idx="24">
                  <c:v>0.73</c:v>
                </c:pt>
                <c:pt idx="25">
                  <c:v>0.74</c:v>
                </c:pt>
                <c:pt idx="26">
                  <c:v>0.74</c:v>
                </c:pt>
                <c:pt idx="27">
                  <c:v>0.74</c:v>
                </c:pt>
                <c:pt idx="28">
                  <c:v>0.77</c:v>
                </c:pt>
                <c:pt idx="29">
                  <c:v>0.77</c:v>
                </c:pt>
                <c:pt idx="30">
                  <c:v>0.77</c:v>
                </c:pt>
                <c:pt idx="31">
                  <c:v>0.77</c:v>
                </c:pt>
                <c:pt idx="32">
                  <c:v>0.78</c:v>
                </c:pt>
                <c:pt idx="33">
                  <c:v>0.78</c:v>
                </c:pt>
                <c:pt idx="34">
                  <c:v>0.82</c:v>
                </c:pt>
                <c:pt idx="35">
                  <c:v>0.82</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65568"/>
        <c:axId val="1435555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6"/>
                <c:pt idx="0">
                  <c:v>ELTHAM PCN</c:v>
                </c:pt>
                <c:pt idx="1">
                  <c:v>NORTH LEWISHAM PCN</c:v>
                </c:pt>
                <c:pt idx="2">
                  <c:v>SEVENFIELDS PCN</c:v>
                </c:pt>
                <c:pt idx="3">
                  <c:v>NORTH SOUTHWARK PCN</c:v>
                </c:pt>
                <c:pt idx="4">
                  <c:v>AT MEDICS STREATHAM PCN</c:v>
                </c:pt>
                <c:pt idx="5">
                  <c:v>GREENWICH WEST PCN</c:v>
                </c:pt>
                <c:pt idx="6">
                  <c:v>SOUTH SOUTHWARK PCN</c:v>
                </c:pt>
                <c:pt idx="7">
                  <c:v>PENGE PCN</c:v>
                </c:pt>
                <c:pt idx="8">
                  <c:v>LEWISHAM CARE PARTNERSHIP PCN</c:v>
                </c:pt>
                <c:pt idx="9">
                  <c:v>RIVERVIEW HEALTH PCN</c:v>
                </c:pt>
                <c:pt idx="10">
                  <c:v>CLOCKTOWER PCN</c:v>
                </c:pt>
                <c:pt idx="11">
                  <c:v>NORTH BEXLEY PCN</c:v>
                </c:pt>
                <c:pt idx="12">
                  <c:v>HERITAGE PCN</c:v>
                </c:pt>
                <c:pt idx="13">
                  <c:v>THE CRAYS COLLABORATIVE PCN</c:v>
                </c:pt>
                <c:pt idx="14">
                  <c:v>UNITY (GREENWICH) PCN</c:v>
                </c:pt>
                <c:pt idx="15">
                  <c:v>ICS</c:v>
                </c:pt>
                <c:pt idx="16">
                  <c:v>LEWISHAM ALLIANCE PCN</c:v>
                </c:pt>
                <c:pt idx="17">
                  <c:v>MODALITY LEWISHAM PCN</c:v>
                </c:pt>
                <c:pt idx="18">
                  <c:v>APLOS HEALTH PCN</c:v>
                </c:pt>
                <c:pt idx="19">
                  <c:v>STREATHAM PCN</c:v>
                </c:pt>
                <c:pt idx="20">
                  <c:v>NORTH LAMBETH PCN</c:v>
                </c:pt>
                <c:pt idx="21">
                  <c:v>FIVEWAYS PCN</c:v>
                </c:pt>
                <c:pt idx="22">
                  <c:v>CROXTED PCN</c:v>
                </c:pt>
                <c:pt idx="23">
                  <c:v>STOCKWELLBEING PCN</c:v>
                </c:pt>
                <c:pt idx="24">
                  <c:v>ORPINGTON PCN</c:v>
                </c:pt>
                <c:pt idx="25">
                  <c:v>BRIXTON AND CLAPHAM PARK PCN</c:v>
                </c:pt>
                <c:pt idx="26">
                  <c:v>HILLS, BROOKS &amp; DALES GROUP PCN</c:v>
                </c:pt>
                <c:pt idx="27">
                  <c:v>BROMLEY CONNECT PCN</c:v>
                </c:pt>
                <c:pt idx="28">
                  <c:v>MOTTINGHAM, DOWNHAM &amp; CHISLEHURST PCN</c:v>
                </c:pt>
                <c:pt idx="29">
                  <c:v>BECKENHAM PCN</c:v>
                </c:pt>
                <c:pt idx="30">
                  <c:v>FROGNAL PCN</c:v>
                </c:pt>
                <c:pt idx="31">
                  <c:v>FIVE ELMS PCN</c:v>
                </c:pt>
                <c:pt idx="32">
                  <c:v>CLAPHAM PCN</c:v>
                </c:pt>
                <c:pt idx="33">
                  <c:v>HAYES WICK PCN</c:v>
                </c:pt>
                <c:pt idx="34">
                  <c:v>BLACKHEATH AND CHARLTON PCN</c:v>
                </c:pt>
                <c:pt idx="35">
                  <c:v>APL BEXLEY PCN</c:v>
                </c:pt>
              </c:strCache>
            </c:strRef>
          </c:cat>
          <c:val>
            <c:numRef>
              <c:f>Sheet1!$C$2:$C$45</c:f>
              <c:numCache>
                <c:formatCode>0%</c:formatCode>
                <c:ptCount val="44"/>
                <c:pt idx="0">
                  <c:v>0.56000000000000005</c:v>
                </c:pt>
                <c:pt idx="1">
                  <c:v>0.61</c:v>
                </c:pt>
                <c:pt idx="2">
                  <c:v>0.61</c:v>
                </c:pt>
                <c:pt idx="3">
                  <c:v>0.66</c:v>
                </c:pt>
                <c:pt idx="4">
                  <c:v>0.66</c:v>
                </c:pt>
                <c:pt idx="5">
                  <c:v>0.66</c:v>
                </c:pt>
                <c:pt idx="6">
                  <c:v>0.66</c:v>
                </c:pt>
                <c:pt idx="7">
                  <c:v>0.66</c:v>
                </c:pt>
                <c:pt idx="8">
                  <c:v>0.67</c:v>
                </c:pt>
                <c:pt idx="9">
                  <c:v>0.67</c:v>
                </c:pt>
                <c:pt idx="10">
                  <c:v>0.67</c:v>
                </c:pt>
                <c:pt idx="11">
                  <c:v>0.68</c:v>
                </c:pt>
                <c:pt idx="12">
                  <c:v>0.69</c:v>
                </c:pt>
                <c:pt idx="13">
                  <c:v>0.69</c:v>
                </c:pt>
                <c:pt idx="14">
                  <c:v>0.69</c:v>
                </c:pt>
                <c:pt idx="15">
                  <c:v>-10</c:v>
                </c:pt>
                <c:pt idx="16">
                  <c:v>0.71</c:v>
                </c:pt>
                <c:pt idx="17">
                  <c:v>0.71</c:v>
                </c:pt>
                <c:pt idx="18">
                  <c:v>0.71</c:v>
                </c:pt>
                <c:pt idx="19">
                  <c:v>0.71</c:v>
                </c:pt>
                <c:pt idx="20">
                  <c:v>0.73</c:v>
                </c:pt>
                <c:pt idx="21">
                  <c:v>0.73</c:v>
                </c:pt>
                <c:pt idx="22">
                  <c:v>0.73</c:v>
                </c:pt>
                <c:pt idx="23">
                  <c:v>0.73</c:v>
                </c:pt>
                <c:pt idx="24">
                  <c:v>0.73</c:v>
                </c:pt>
                <c:pt idx="25">
                  <c:v>0.74</c:v>
                </c:pt>
                <c:pt idx="26">
                  <c:v>0.74</c:v>
                </c:pt>
                <c:pt idx="27">
                  <c:v>0.74</c:v>
                </c:pt>
                <c:pt idx="28">
                  <c:v>0.77</c:v>
                </c:pt>
                <c:pt idx="29">
                  <c:v>0.77</c:v>
                </c:pt>
                <c:pt idx="30">
                  <c:v>0.77</c:v>
                </c:pt>
                <c:pt idx="31">
                  <c:v>0.77</c:v>
                </c:pt>
                <c:pt idx="32">
                  <c:v>0.78</c:v>
                </c:pt>
                <c:pt idx="33">
                  <c:v>0.78</c:v>
                </c:pt>
                <c:pt idx="34">
                  <c:v>0.82</c:v>
                </c:pt>
                <c:pt idx="35">
                  <c:v>0.82</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551488"/>
        <c:axId val="143554048"/>
      </c:lineChart>
      <c:catAx>
        <c:axId val="1435514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554048"/>
        <c:crosses val="autoZero"/>
        <c:auto val="1"/>
        <c:lblAlgn val="ctr"/>
        <c:lblOffset val="100"/>
        <c:noMultiLvlLbl val="0"/>
      </c:catAx>
      <c:valAx>
        <c:axId val="1435540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551488"/>
        <c:crosses val="autoZero"/>
        <c:crossBetween val="between"/>
      </c:valAx>
      <c:valAx>
        <c:axId val="143555584"/>
        <c:scaling>
          <c:orientation val="minMax"/>
          <c:max val="1"/>
          <c:min val="0"/>
        </c:scaling>
        <c:delete val="0"/>
        <c:axPos val="r"/>
        <c:numFmt formatCode="0%" sourceLinked="1"/>
        <c:majorTickMark val="none"/>
        <c:minorTickMark val="none"/>
        <c:tickLblPos val="none"/>
        <c:spPr>
          <a:ln>
            <a:noFill/>
          </a:ln>
        </c:spPr>
        <c:crossAx val="143565568"/>
        <c:crosses val="max"/>
        <c:crossBetween val="between"/>
      </c:valAx>
      <c:catAx>
        <c:axId val="143565568"/>
        <c:scaling>
          <c:orientation val="minMax"/>
        </c:scaling>
        <c:delete val="1"/>
        <c:axPos val="b"/>
        <c:numFmt formatCode="General" sourceLinked="1"/>
        <c:majorTickMark val="out"/>
        <c:minorTickMark val="none"/>
        <c:tickLblPos val="nextTo"/>
        <c:crossAx val="1435555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25</c:v>
                </c:pt>
                <c:pt idx="1">
                  <c:v>41</c:v>
                </c:pt>
                <c:pt idx="2">
                  <c:v>20</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204736"/>
        <c:axId val="145206272"/>
      </c:lineChart>
      <c:catAx>
        <c:axId val="1452047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206272"/>
        <c:crosses val="autoZero"/>
        <c:auto val="1"/>
        <c:lblAlgn val="ctr"/>
        <c:lblOffset val="100"/>
        <c:noMultiLvlLbl val="0"/>
      </c:catAx>
      <c:valAx>
        <c:axId val="1452062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2047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Sheet1!$F$2:$F$45</c:f>
              <c:numCache>
                <c:formatCode>General</c:formatCode>
                <c:ptCount val="44"/>
                <c:pt idx="0">
                  <c:v>0.53</c:v>
                </c:pt>
                <c:pt idx="1">
                  <c:v>0.54</c:v>
                </c:pt>
                <c:pt idx="2">
                  <c:v>0.55000000000000004</c:v>
                </c:pt>
                <c:pt idx="3">
                  <c:v>0.57999999999999996</c:v>
                </c:pt>
                <c:pt idx="4">
                  <c:v>0.59</c:v>
                </c:pt>
                <c:pt idx="5">
                  <c:v>0.6</c:v>
                </c:pt>
                <c:pt idx="6">
                  <c:v>0.61</c:v>
                </c:pt>
                <c:pt idx="7">
                  <c:v>0.61</c:v>
                </c:pt>
                <c:pt idx="8">
                  <c:v>0.62</c:v>
                </c:pt>
                <c:pt idx="9">
                  <c:v>0.62</c:v>
                </c:pt>
                <c:pt idx="10">
                  <c:v>0.62</c:v>
                </c:pt>
                <c:pt idx="11">
                  <c:v>0.62</c:v>
                </c:pt>
                <c:pt idx="12">
                  <c:v>0.63</c:v>
                </c:pt>
                <c:pt idx="13">
                  <c:v>0.63</c:v>
                </c:pt>
                <c:pt idx="14">
                  <c:v>0.64</c:v>
                </c:pt>
                <c:pt idx="15">
                  <c:v>0.65</c:v>
                </c:pt>
                <c:pt idx="16">
                  <c:v>0.66</c:v>
                </c:pt>
                <c:pt idx="17">
                  <c:v>0.66</c:v>
                </c:pt>
                <c:pt idx="18">
                  <c:v>0.66</c:v>
                </c:pt>
                <c:pt idx="19">
                  <c:v>0.67</c:v>
                </c:pt>
                <c:pt idx="20">
                  <c:v>0.68</c:v>
                </c:pt>
                <c:pt idx="21">
                  <c:v>0.68</c:v>
                </c:pt>
                <c:pt idx="22">
                  <c:v>0.68</c:v>
                </c:pt>
                <c:pt idx="23">
                  <c:v>0.68</c:v>
                </c:pt>
                <c:pt idx="24">
                  <c:v>0.69</c:v>
                </c:pt>
                <c:pt idx="25">
                  <c:v>0.69</c:v>
                </c:pt>
                <c:pt idx="26">
                  <c:v>0.7</c:v>
                </c:pt>
                <c:pt idx="27">
                  <c:v>0.71</c:v>
                </c:pt>
                <c:pt idx="28">
                  <c:v>0.71</c:v>
                </c:pt>
                <c:pt idx="29">
                  <c:v>0.72</c:v>
                </c:pt>
                <c:pt idx="30">
                  <c:v>0.72</c:v>
                </c:pt>
                <c:pt idx="31">
                  <c:v>0.73</c:v>
                </c:pt>
                <c:pt idx="32">
                  <c:v>0.75</c:v>
                </c:pt>
                <c:pt idx="33">
                  <c:v>0.75</c:v>
                </c:pt>
                <c:pt idx="34">
                  <c:v>0.76</c:v>
                </c:pt>
                <c:pt idx="35">
                  <c:v>0.81</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384576"/>
        <c:axId val="1453786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36"/>
                <c:pt idx="0">
                  <c:v>ELTHAM PCN</c:v>
                </c:pt>
                <c:pt idx="1">
                  <c:v>CLOCKTOWER PCN</c:v>
                </c:pt>
                <c:pt idx="2">
                  <c:v>FROGNAL PCN</c:v>
                </c:pt>
                <c:pt idx="3">
                  <c:v>GREENWICH WEST PCN</c:v>
                </c:pt>
                <c:pt idx="4">
                  <c:v>LEWISHAM CARE PARTNERSHIP PCN</c:v>
                </c:pt>
                <c:pt idx="5">
                  <c:v>NORTH BEXLEY PCN</c:v>
                </c:pt>
                <c:pt idx="6">
                  <c:v>MODALITY LEWISHAM PCN</c:v>
                </c:pt>
                <c:pt idx="7">
                  <c:v>FIVE ELMS PCN</c:v>
                </c:pt>
                <c:pt idx="8">
                  <c:v>APLOS HEALTH PCN</c:v>
                </c:pt>
                <c:pt idx="9">
                  <c:v>THE CRAYS COLLABORATIVE PCN</c:v>
                </c:pt>
                <c:pt idx="10">
                  <c:v>UNITY (GREENWICH) PCN</c:v>
                </c:pt>
                <c:pt idx="11">
                  <c:v>HAYES WICK PCN</c:v>
                </c:pt>
                <c:pt idx="12">
                  <c:v>APL BEXLEY PCN</c:v>
                </c:pt>
                <c:pt idx="13">
                  <c:v>BROMLEY CONNECT PCN</c:v>
                </c:pt>
                <c:pt idx="14">
                  <c:v>NORTH SOUTHWARK PCN</c:v>
                </c:pt>
                <c:pt idx="15">
                  <c:v>STREATHAM PCN</c:v>
                </c:pt>
                <c:pt idx="16">
                  <c:v>ICS</c:v>
                </c:pt>
                <c:pt idx="17">
                  <c:v>NORTH LAMBETH PCN</c:v>
                </c:pt>
                <c:pt idx="18">
                  <c:v>SEVENFIELDS PCN</c:v>
                </c:pt>
                <c:pt idx="19">
                  <c:v>NORTH LEWISHAM PCN</c:v>
                </c:pt>
                <c:pt idx="20">
                  <c:v>MOTTINGHAM, DOWNHAM &amp; CHISLEHURST PCN</c:v>
                </c:pt>
                <c:pt idx="21">
                  <c:v>HERITAGE PCN</c:v>
                </c:pt>
                <c:pt idx="22">
                  <c:v>SOUTH SOUTHWARK PCN</c:v>
                </c:pt>
                <c:pt idx="23">
                  <c:v>ORPINGTON PCN</c:v>
                </c:pt>
                <c:pt idx="24">
                  <c:v>RIVERVIEW HEALTH PCN</c:v>
                </c:pt>
                <c:pt idx="25">
                  <c:v>LEWISHAM ALLIANCE PCN</c:v>
                </c:pt>
                <c:pt idx="26">
                  <c:v>HILLS, BROOKS &amp; DALES GROUP PCN</c:v>
                </c:pt>
                <c:pt idx="27">
                  <c:v>BLACKHEATH AND CHARLTON PCN</c:v>
                </c:pt>
                <c:pt idx="28">
                  <c:v>PENGE PCN</c:v>
                </c:pt>
                <c:pt idx="29">
                  <c:v>FIVEWAYS PCN</c:v>
                </c:pt>
                <c:pt idx="30">
                  <c:v>CLAPHAM PCN</c:v>
                </c:pt>
                <c:pt idx="31">
                  <c:v>CROXTED PCN</c:v>
                </c:pt>
                <c:pt idx="32">
                  <c:v>BECKENHAM PCN</c:v>
                </c:pt>
                <c:pt idx="33">
                  <c:v>BRIXTON AND CLAPHAM PARK PCN</c:v>
                </c:pt>
                <c:pt idx="34">
                  <c:v>STOCKWELLBEING PCN</c:v>
                </c:pt>
                <c:pt idx="35">
                  <c:v>AT MEDICS STREATHAM PCN</c:v>
                </c:pt>
              </c:strCache>
            </c:strRef>
          </c:cat>
          <c:val>
            <c:numRef>
              <c:f>Sheet1!$C$2:$C$45</c:f>
              <c:numCache>
                <c:formatCode>0%</c:formatCode>
                <c:ptCount val="44"/>
                <c:pt idx="0">
                  <c:v>0.53</c:v>
                </c:pt>
                <c:pt idx="1">
                  <c:v>0.54</c:v>
                </c:pt>
                <c:pt idx="2">
                  <c:v>0.55000000000000004</c:v>
                </c:pt>
                <c:pt idx="3">
                  <c:v>0.57999999999999996</c:v>
                </c:pt>
                <c:pt idx="4">
                  <c:v>0.59</c:v>
                </c:pt>
                <c:pt idx="5">
                  <c:v>0.6</c:v>
                </c:pt>
                <c:pt idx="6">
                  <c:v>0.61</c:v>
                </c:pt>
                <c:pt idx="7">
                  <c:v>0.61</c:v>
                </c:pt>
                <c:pt idx="8">
                  <c:v>0.62</c:v>
                </c:pt>
                <c:pt idx="9">
                  <c:v>0.62</c:v>
                </c:pt>
                <c:pt idx="10">
                  <c:v>0.62</c:v>
                </c:pt>
                <c:pt idx="11">
                  <c:v>0.62</c:v>
                </c:pt>
                <c:pt idx="12">
                  <c:v>0.63</c:v>
                </c:pt>
                <c:pt idx="13">
                  <c:v>0.63</c:v>
                </c:pt>
                <c:pt idx="14">
                  <c:v>0.64</c:v>
                </c:pt>
                <c:pt idx="15">
                  <c:v>0.65</c:v>
                </c:pt>
                <c:pt idx="16">
                  <c:v>-10</c:v>
                </c:pt>
                <c:pt idx="17">
                  <c:v>0.66</c:v>
                </c:pt>
                <c:pt idx="18">
                  <c:v>0.66</c:v>
                </c:pt>
                <c:pt idx="19">
                  <c:v>0.67</c:v>
                </c:pt>
                <c:pt idx="20">
                  <c:v>0.68</c:v>
                </c:pt>
                <c:pt idx="21">
                  <c:v>0.68</c:v>
                </c:pt>
                <c:pt idx="22">
                  <c:v>0.68</c:v>
                </c:pt>
                <c:pt idx="23">
                  <c:v>0.68</c:v>
                </c:pt>
                <c:pt idx="24">
                  <c:v>0.69</c:v>
                </c:pt>
                <c:pt idx="25">
                  <c:v>0.69</c:v>
                </c:pt>
                <c:pt idx="26">
                  <c:v>0.7</c:v>
                </c:pt>
                <c:pt idx="27">
                  <c:v>0.71</c:v>
                </c:pt>
                <c:pt idx="28">
                  <c:v>0.71</c:v>
                </c:pt>
                <c:pt idx="29">
                  <c:v>0.72</c:v>
                </c:pt>
                <c:pt idx="30">
                  <c:v>0.72</c:v>
                </c:pt>
                <c:pt idx="31">
                  <c:v>0.73</c:v>
                </c:pt>
                <c:pt idx="32">
                  <c:v>0.75</c:v>
                </c:pt>
                <c:pt idx="33">
                  <c:v>0.75</c:v>
                </c:pt>
                <c:pt idx="34">
                  <c:v>0.76</c:v>
                </c:pt>
                <c:pt idx="35">
                  <c:v>0.81</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370496"/>
        <c:axId val="145377152"/>
      </c:lineChart>
      <c:catAx>
        <c:axId val="1453704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377152"/>
        <c:crosses val="autoZero"/>
        <c:auto val="1"/>
        <c:lblAlgn val="ctr"/>
        <c:lblOffset val="100"/>
        <c:noMultiLvlLbl val="0"/>
      </c:catAx>
      <c:valAx>
        <c:axId val="1453771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370496"/>
        <c:crosses val="autoZero"/>
        <c:crossBetween val="between"/>
      </c:valAx>
      <c:valAx>
        <c:axId val="145378688"/>
        <c:scaling>
          <c:orientation val="minMax"/>
          <c:max val="1"/>
          <c:min val="0"/>
        </c:scaling>
        <c:delete val="0"/>
        <c:axPos val="r"/>
        <c:numFmt formatCode="0%" sourceLinked="1"/>
        <c:majorTickMark val="none"/>
        <c:minorTickMark val="none"/>
        <c:tickLblPos val="none"/>
        <c:spPr>
          <a:ln>
            <a:noFill/>
          </a:ln>
        </c:spPr>
        <c:crossAx val="145384576"/>
        <c:crosses val="max"/>
        <c:crossBetween val="between"/>
      </c:valAx>
      <c:catAx>
        <c:axId val="145384576"/>
        <c:scaling>
          <c:orientation val="minMax"/>
        </c:scaling>
        <c:delete val="1"/>
        <c:axPos val="b"/>
        <c:numFmt formatCode="General" sourceLinked="1"/>
        <c:majorTickMark val="out"/>
        <c:minorTickMark val="none"/>
        <c:tickLblPos val="nextTo"/>
        <c:crossAx val="1453786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49</c:v>
                </c:pt>
                <c:pt idx="1">
                  <c:v>18</c:v>
                </c:pt>
                <c:pt idx="2">
                  <c:v>11</c:v>
                </c:pt>
                <c:pt idx="3">
                  <c:v>20</c:v>
                </c:pt>
                <c:pt idx="4">
                  <c:v>3</c:v>
                </c:pt>
                <c:pt idx="5">
                  <c:v>29</c:v>
                </c:pt>
                <c:pt idx="6">
                  <c:v>16</c:v>
                </c:pt>
                <c:pt idx="7">
                  <c:v>5</c:v>
                </c:pt>
                <c:pt idx="8">
                  <c:v>7</c:v>
                </c:pt>
                <c:pt idx="9">
                  <c:v>4</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624448"/>
        <c:axId val="145646720"/>
      </c:barChart>
      <c:catAx>
        <c:axId val="1456244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646720"/>
        <c:crosses val="autoZero"/>
        <c:auto val="1"/>
        <c:lblAlgn val="ctr"/>
        <c:lblOffset val="100"/>
        <c:noMultiLvlLbl val="0"/>
      </c:catAx>
      <c:valAx>
        <c:axId val="14564672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6244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58</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42</c:v>
                </c:pt>
                <c:pt idx="1">
                  <c:v>32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092800"/>
        <c:axId val="146094336"/>
      </c:lineChart>
      <c:catAx>
        <c:axId val="1460928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094336"/>
        <c:crosses val="autoZero"/>
        <c:auto val="1"/>
        <c:lblAlgn val="ctr"/>
        <c:lblOffset val="100"/>
        <c:noMultiLvlLbl val="0"/>
      </c:catAx>
      <c:valAx>
        <c:axId val="1460943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0928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36</c:v>
                </c:pt>
                <c:pt idx="2">
                  <c:v>18</c:v>
                </c:pt>
                <c:pt idx="3">
                  <c:v>10</c:v>
                </c:pt>
                <c:pt idx="4">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506944"/>
        <c:axId val="155582464"/>
      </c:lineChart>
      <c:catAx>
        <c:axId val="1555069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582464"/>
        <c:crosses val="autoZero"/>
        <c:auto val="1"/>
        <c:lblAlgn val="ctr"/>
        <c:lblOffset val="100"/>
        <c:noMultiLvlLbl val="0"/>
      </c:catAx>
      <c:valAx>
        <c:axId val="1555824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5069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72Q%20-%20NHS%20SOUTH%20EAST%20LOND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OUR HEALTHIER SOUTH EAST LONDON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OUR HEALTHIER SOUTH EAST LONDON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OUR HEALTHIER SOUTH EAST LONDON ICS, 90,261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25,309</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28%</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3682893189"/>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SOUTH EAST LONDON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1172809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OUR HEALTHIER SOUTH EAST LONDON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OUR HEALTHIER SOUTH EAST LONDON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84104588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142001397"/>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514910181"/>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628876488"/>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1910902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748503523"/>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78039279"/>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(24,862); ICS 2020 (20,808); PCN bases range from 247 to 2,068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7429911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53034726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220283895"/>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55656352"/>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468108599"/>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10288601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269953626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985269535"/>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608054131"/>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102752435"/>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671084387"/>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22,554 to 41,834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24290296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412975760"/>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(24,862); PCN bases range from 247 to 2,068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82820093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16063490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51495864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12552490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50259741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419878590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18626305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590625738"/>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(23,842); ICS 2020 (20,270); PCN bases range from 227 to 1,985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3949695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36306409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08798185"/>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53295373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3543319240"/>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8411638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36712379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9808021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372360258"/>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307084400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24922390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(23,842); PCN bases range from 227 to 1,985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804936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2316622844"/>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34759427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53128640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72534162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12887457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83108881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(24,220); ICS 2020 (20,937); PCN bases range from 237 to 2,025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66897401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74651558"/>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43907816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088338648"/>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225701269"/>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7960799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59240903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863547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6486388"/>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382312116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29129491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(24,220); PCN bases range from 237 to 2,025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6207238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74919379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415871865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7706710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1247134846"/>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(24,821); PCN bases range from 246 to 2,055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6910706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44416522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80998926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81764713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43379513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262342318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(13,290); ICS 2020 (8,888); PCN bases range from 171 to 1,047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68722530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2682730072"/>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4011421868"/>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518269923"/>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315596850"/>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637585232"/>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12733726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35486097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522845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062215807"/>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14833631"/>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41729098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840027030"/>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(13,290); PCN bases range from 171 to 1,047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9289244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510795227"/>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(17,617); PCN bases range from 178 to 1,473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216635049"/>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1996122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4269678939"/>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500899042"/>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235697838"/>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701775509"/>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228225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70%</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473134145"/>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96682180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124766900"/>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569094539"/>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40591372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62978849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(17,617); PCN bases range from 178 to 1,473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8128786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48817932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(20,985); PCN bases range from 207 to 1,757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1084183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580484852"/>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80%</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97991442"/>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0946072"/>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755276105"/>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158524434"/>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925354682"/>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919900293"/>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18%</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136588128"/>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41600159"/>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810434807"/>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157289262"/>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308190338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1584352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12075772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(20,985); PCN bases range from 207 to 1,757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3117890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(2,189)</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426312935"/>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722782161"/>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77322087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549413417"/>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425789518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45720869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305673639"/>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638012938"/>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28198430"/>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4002991134"/>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213119138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(22,804); ICS 2020 (19,580); PCN bases range from 226 to 1,891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413107250"/>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9940423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06432494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050879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11036358"/>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81745508"/>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(22,804); PCN bases range from 226 to 1,891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6862856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9560383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438989004"/>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505737061"/>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56285005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492665173"/>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(22,636); PCN bases range from 229 to 1,862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22161368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6655870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97113566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124895632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(21,646); PCN bases range from 213 to 1,782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2188101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659615648"/>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82334366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458508207"/>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846846773"/>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339164225"/>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575378279"/>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539919464"/>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586133481"/>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89634653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2787521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875600536"/>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(21,646); PCN bases range from 213 to 1,782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(22,705; 22,226; 22,437)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42322086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594998968"/>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88109145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413771659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(19,949; 22,171; 22,229)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34138532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54992477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160358953"/>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479456998"/>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4003447992"/>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76160316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55735400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11584462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3946108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518151763"/>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(10,403); ICS 2020 (8,074); PCN bases range from 114 to 846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79630434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608750590"/>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4465041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26409370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7028228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896416702"/>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859141368"/>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1078732272"/>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553482111"/>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466360502"/>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10528944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62877326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016619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2380005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6613401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(8,023); ICS 2020 (7,271); PCN bases range from 68 to 646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62876668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33301843"/>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536724939"/>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3317310206"/>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3011443344"/>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8560015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98351755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87468075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926825910"/>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94184383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3169197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481564772"/>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(8,023); PCN bases range from 68 to 646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259067987"/>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414885078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3739476718"/>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585779465"/>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9094663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99689188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(21,912); ICS 2020 (19,501); PCN bases range from 224 to 1,817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302176610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872671527"/>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473931989"/>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146225896"/>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57462408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274351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12609232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09748323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160225092"/>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363205498"/>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(21,912); 
PCN bases range from 224 to 1,817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91869054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72019907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(4,940)</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3210097143"/>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3204117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5534718"/>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525601412"/>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842671007"/>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660916942"/>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3078759163"/>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(4,417); ICS 2020 (3,588)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4980356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725103249"/>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44868790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18777603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951562266"/>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6795729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927559293"/>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470691384"/>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877167007"/>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959727415"/>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217109728"/>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(4,653); ICS 2020 (3,733)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0971758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56098788"/>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13372182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66288077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443993296"/>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4069FE-2210-4459-BE1E-C66AD55A2C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49885</TotalTime>
  <Words>5919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OUR HEALTHIER SOUTH EAST LONDON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