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6.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100.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10.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2.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48</c:v>
                </c:pt>
                <c:pt idx="1">
                  <c:v>35</c:v>
                </c:pt>
                <c:pt idx="2">
                  <c:v>11</c:v>
                </c:pt>
                <c:pt idx="3">
                  <c:v>4</c:v>
                </c:pt>
                <c:pt idx="4">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82</c:v>
                </c:pt>
                <c:pt idx="1">
                  <c:v>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7</c:v>
                </c:pt>
                <c:pt idx="1">
                  <c:v>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771136"/>
        <c:axId val="35772672"/>
      </c:lineChart>
      <c:catAx>
        <c:axId val="3577113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772672"/>
        <c:crosses val="autoZero"/>
        <c:auto val="1"/>
        <c:lblAlgn val="ctr"/>
        <c:lblOffset val="100"/>
        <c:noMultiLvlLbl val="0"/>
      </c:catAx>
      <c:valAx>
        <c:axId val="3577267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77113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2"/>
                <c:pt idx="0">
                  <c:v>PETERBOROUGH PARTNERSHIPS PCN</c:v>
                </c:pt>
                <c:pt idx="1">
                  <c:v>OCTAGON NORTH PCN</c:v>
                </c:pt>
                <c:pt idx="2">
                  <c:v>CENTRAL THISTLEMOOR PCN</c:v>
                </c:pt>
                <c:pt idx="3">
                  <c:v>BMC PASTON PCN</c:v>
                </c:pt>
                <c:pt idx="4">
                  <c:v>FENLAND PCN</c:v>
                </c:pt>
                <c:pt idx="5">
                  <c:v>WISBECH PCN</c:v>
                </c:pt>
                <c:pt idx="6">
                  <c:v>SOUTH FENLAND PCN</c:v>
                </c:pt>
                <c:pt idx="7">
                  <c:v>ICS</c:v>
                </c:pt>
                <c:pt idx="8">
                  <c:v>CAMBRIDGE NORTH VILLAGES PCN</c:v>
                </c:pt>
                <c:pt idx="9">
                  <c:v>ST NEOTS PCN</c:v>
                </c:pt>
                <c:pt idx="10">
                  <c:v>ST IVES PCN</c:v>
                </c:pt>
                <c:pt idx="11">
                  <c:v>SOUTH PETERBOROUGH PCN</c:v>
                </c:pt>
                <c:pt idx="12">
                  <c:v>CAMBRIDGE CITY 4 PCN</c:v>
                </c:pt>
                <c:pt idx="13">
                  <c:v>CANTAB MEDICAL PRACTICES PCN</c:v>
                </c:pt>
                <c:pt idx="14">
                  <c:v>HUNTINGDON PCN</c:v>
                </c:pt>
                <c:pt idx="15">
                  <c:v>MERIDIAN PCN</c:v>
                </c:pt>
                <c:pt idx="16">
                  <c:v>CAMBRIDGE CITY PCN</c:v>
                </c:pt>
                <c:pt idx="17">
                  <c:v>CAM MEDICAL PCN</c:v>
                </c:pt>
                <c:pt idx="18">
                  <c:v>ELY NORTH PCN</c:v>
                </c:pt>
                <c:pt idx="19">
                  <c:v>ELY SOUTH PCN</c:v>
                </c:pt>
                <c:pt idx="20">
                  <c:v>GRANTA PCN</c:v>
                </c:pt>
                <c:pt idx="21">
                  <c:v>A1 NETWORK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22"/>
                <c:pt idx="0">
                  <c:v>PETERBOROUGH PARTNERSHIPS PCN</c:v>
                </c:pt>
                <c:pt idx="1">
                  <c:v>OCTAGON NORTH PCN</c:v>
                </c:pt>
                <c:pt idx="2">
                  <c:v>CENTRAL THISTLEMOOR PCN</c:v>
                </c:pt>
                <c:pt idx="3">
                  <c:v>BMC PASTON PCN</c:v>
                </c:pt>
                <c:pt idx="4">
                  <c:v>FENLAND PCN</c:v>
                </c:pt>
                <c:pt idx="5">
                  <c:v>WISBECH PCN</c:v>
                </c:pt>
                <c:pt idx="6">
                  <c:v>SOUTH FENLAND PCN</c:v>
                </c:pt>
                <c:pt idx="7">
                  <c:v>ICS</c:v>
                </c:pt>
                <c:pt idx="8">
                  <c:v>CAMBRIDGE NORTH VILLAGES PCN</c:v>
                </c:pt>
                <c:pt idx="9">
                  <c:v>ST NEOTS PCN</c:v>
                </c:pt>
                <c:pt idx="10">
                  <c:v>ST IVES PCN</c:v>
                </c:pt>
                <c:pt idx="11">
                  <c:v>SOUTH PETERBOROUGH PCN</c:v>
                </c:pt>
                <c:pt idx="12">
                  <c:v>CAMBRIDGE CITY 4 PCN</c:v>
                </c:pt>
                <c:pt idx="13">
                  <c:v>CANTAB MEDICAL PRACTICES PCN</c:v>
                </c:pt>
                <c:pt idx="14">
                  <c:v>HUNTINGDON PCN</c:v>
                </c:pt>
                <c:pt idx="15">
                  <c:v>MERIDIAN PCN</c:v>
                </c:pt>
                <c:pt idx="16">
                  <c:v>CAMBRIDGE CITY PCN</c:v>
                </c:pt>
                <c:pt idx="17">
                  <c:v>CAM MEDICAL PCN</c:v>
                </c:pt>
                <c:pt idx="18">
                  <c:v>ELY NORTH PCN</c:v>
                </c:pt>
                <c:pt idx="19">
                  <c:v>ELY SOUTH PCN</c:v>
                </c:pt>
                <c:pt idx="20">
                  <c:v>GRANTA PCN</c:v>
                </c:pt>
                <c:pt idx="21">
                  <c:v>A1 NETWORK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2"/>
                <c:pt idx="0">
                  <c:v>PETERBOROUGH PARTNERSHIPS PCN</c:v>
                </c:pt>
                <c:pt idx="1">
                  <c:v>OCTAGON NORTH PCN</c:v>
                </c:pt>
                <c:pt idx="2">
                  <c:v>CENTRAL THISTLEMOOR PCN</c:v>
                </c:pt>
                <c:pt idx="3">
                  <c:v>BMC PASTON PCN</c:v>
                </c:pt>
                <c:pt idx="4">
                  <c:v>FENLAND PCN</c:v>
                </c:pt>
                <c:pt idx="5">
                  <c:v>WISBECH PCN</c:v>
                </c:pt>
                <c:pt idx="6">
                  <c:v>SOUTH FENLAND PCN</c:v>
                </c:pt>
                <c:pt idx="7">
                  <c:v>ICS</c:v>
                </c:pt>
                <c:pt idx="8">
                  <c:v>CAMBRIDGE NORTH VILLAGES PCN</c:v>
                </c:pt>
                <c:pt idx="9">
                  <c:v>ST NEOTS PCN</c:v>
                </c:pt>
                <c:pt idx="10">
                  <c:v>ST IVES PCN</c:v>
                </c:pt>
                <c:pt idx="11">
                  <c:v>SOUTH PETERBOROUGH PCN</c:v>
                </c:pt>
                <c:pt idx="12">
                  <c:v>CAMBRIDGE CITY 4 PCN</c:v>
                </c:pt>
                <c:pt idx="13">
                  <c:v>CANTAB MEDICAL PRACTICES PCN</c:v>
                </c:pt>
                <c:pt idx="14">
                  <c:v>HUNTINGDON PCN</c:v>
                </c:pt>
                <c:pt idx="15">
                  <c:v>MERIDIAN PCN</c:v>
                </c:pt>
                <c:pt idx="16">
                  <c:v>CAMBRIDGE CITY PCN</c:v>
                </c:pt>
                <c:pt idx="17">
                  <c:v>CAM MEDICAL PCN</c:v>
                </c:pt>
                <c:pt idx="18">
                  <c:v>ELY NORTH PCN</c:v>
                </c:pt>
                <c:pt idx="19">
                  <c:v>ELY SOUTH PCN</c:v>
                </c:pt>
                <c:pt idx="20">
                  <c:v>GRANTA PCN</c:v>
                </c:pt>
                <c:pt idx="21">
                  <c:v>A1 NETWORK PCN</c:v>
                </c:pt>
              </c:strCache>
            </c:strRef>
          </c:cat>
          <c:val>
            <c:numRef>
              <c:f>Sheet1!$F$2:$F$45</c:f>
              <c:numCache>
                <c:formatCode>General</c:formatCode>
                <c:ptCount val="44"/>
                <c:pt idx="0">
                  <c:v>0.69</c:v>
                </c:pt>
                <c:pt idx="1">
                  <c:v>0.69</c:v>
                </c:pt>
                <c:pt idx="2">
                  <c:v>0.76</c:v>
                </c:pt>
                <c:pt idx="3">
                  <c:v>0.78</c:v>
                </c:pt>
                <c:pt idx="4">
                  <c:v>0.8</c:v>
                </c:pt>
                <c:pt idx="5">
                  <c:v>0.8</c:v>
                </c:pt>
                <c:pt idx="6">
                  <c:v>0.81</c:v>
                </c:pt>
                <c:pt idx="7">
                  <c:v>0.83</c:v>
                </c:pt>
                <c:pt idx="8">
                  <c:v>0.83</c:v>
                </c:pt>
                <c:pt idx="9">
                  <c:v>0.83</c:v>
                </c:pt>
                <c:pt idx="10">
                  <c:v>0.83</c:v>
                </c:pt>
                <c:pt idx="11">
                  <c:v>0.83</c:v>
                </c:pt>
                <c:pt idx="12">
                  <c:v>0.84</c:v>
                </c:pt>
                <c:pt idx="13">
                  <c:v>0.86</c:v>
                </c:pt>
                <c:pt idx="14">
                  <c:v>0.87</c:v>
                </c:pt>
                <c:pt idx="15">
                  <c:v>0.88</c:v>
                </c:pt>
                <c:pt idx="16">
                  <c:v>0.88</c:v>
                </c:pt>
                <c:pt idx="17">
                  <c:v>0.88</c:v>
                </c:pt>
                <c:pt idx="18">
                  <c:v>0.9</c:v>
                </c:pt>
                <c:pt idx="19">
                  <c:v>0.92</c:v>
                </c:pt>
                <c:pt idx="20">
                  <c:v>0.92</c:v>
                </c:pt>
                <c:pt idx="21">
                  <c:v>0.92</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22"/>
                <c:pt idx="0">
                  <c:v>PETERBOROUGH PARTNERSHIPS PCN</c:v>
                </c:pt>
                <c:pt idx="1">
                  <c:v>OCTAGON NORTH PCN</c:v>
                </c:pt>
                <c:pt idx="2">
                  <c:v>CENTRAL THISTLEMOOR PCN</c:v>
                </c:pt>
                <c:pt idx="3">
                  <c:v>BMC PASTON PCN</c:v>
                </c:pt>
                <c:pt idx="4">
                  <c:v>FENLAND PCN</c:v>
                </c:pt>
                <c:pt idx="5">
                  <c:v>WISBECH PCN</c:v>
                </c:pt>
                <c:pt idx="6">
                  <c:v>SOUTH FENLAND PCN</c:v>
                </c:pt>
                <c:pt idx="7">
                  <c:v>ICS</c:v>
                </c:pt>
                <c:pt idx="8">
                  <c:v>CAMBRIDGE NORTH VILLAGES PCN</c:v>
                </c:pt>
                <c:pt idx="9">
                  <c:v>ST NEOTS PCN</c:v>
                </c:pt>
                <c:pt idx="10">
                  <c:v>ST IVES PCN</c:v>
                </c:pt>
                <c:pt idx="11">
                  <c:v>SOUTH PETERBOROUGH PCN</c:v>
                </c:pt>
                <c:pt idx="12">
                  <c:v>CAMBRIDGE CITY 4 PCN</c:v>
                </c:pt>
                <c:pt idx="13">
                  <c:v>CANTAB MEDICAL PRACTICES PCN</c:v>
                </c:pt>
                <c:pt idx="14">
                  <c:v>HUNTINGDON PCN</c:v>
                </c:pt>
                <c:pt idx="15">
                  <c:v>MERIDIAN PCN</c:v>
                </c:pt>
                <c:pt idx="16">
                  <c:v>CAMBRIDGE CITY PCN</c:v>
                </c:pt>
                <c:pt idx="17">
                  <c:v>CAM MEDICAL PCN</c:v>
                </c:pt>
                <c:pt idx="18">
                  <c:v>ELY NORTH PCN</c:v>
                </c:pt>
                <c:pt idx="19">
                  <c:v>ELY SOUTH PCN</c:v>
                </c:pt>
                <c:pt idx="20">
                  <c:v>GRANTA PCN</c:v>
                </c:pt>
                <c:pt idx="21">
                  <c:v>A1 NETWORK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22"/>
                <c:pt idx="0">
                  <c:v>PETERBOROUGH PARTNERSHIPS PCN</c:v>
                </c:pt>
                <c:pt idx="1">
                  <c:v>OCTAGON NORTH PCN</c:v>
                </c:pt>
                <c:pt idx="2">
                  <c:v>CENTRAL THISTLEMOOR PCN</c:v>
                </c:pt>
                <c:pt idx="3">
                  <c:v>BMC PASTON PCN</c:v>
                </c:pt>
                <c:pt idx="4">
                  <c:v>FENLAND PCN</c:v>
                </c:pt>
                <c:pt idx="5">
                  <c:v>WISBECH PCN</c:v>
                </c:pt>
                <c:pt idx="6">
                  <c:v>SOUTH FENLAND PCN</c:v>
                </c:pt>
                <c:pt idx="7">
                  <c:v>ICS</c:v>
                </c:pt>
                <c:pt idx="8">
                  <c:v>CAMBRIDGE NORTH VILLAGES PCN</c:v>
                </c:pt>
                <c:pt idx="9">
                  <c:v>ST NEOTS PCN</c:v>
                </c:pt>
                <c:pt idx="10">
                  <c:v>ST IVES PCN</c:v>
                </c:pt>
                <c:pt idx="11">
                  <c:v>SOUTH PETERBOROUGH PCN</c:v>
                </c:pt>
                <c:pt idx="12">
                  <c:v>CAMBRIDGE CITY 4 PCN</c:v>
                </c:pt>
                <c:pt idx="13">
                  <c:v>CANTAB MEDICAL PRACTICES PCN</c:v>
                </c:pt>
                <c:pt idx="14">
                  <c:v>HUNTINGDON PCN</c:v>
                </c:pt>
                <c:pt idx="15">
                  <c:v>MERIDIAN PCN</c:v>
                </c:pt>
                <c:pt idx="16">
                  <c:v>CAMBRIDGE CITY PCN</c:v>
                </c:pt>
                <c:pt idx="17">
                  <c:v>CAM MEDICAL PCN</c:v>
                </c:pt>
                <c:pt idx="18">
                  <c:v>ELY NORTH PCN</c:v>
                </c:pt>
                <c:pt idx="19">
                  <c:v>ELY SOUTH PCN</c:v>
                </c:pt>
                <c:pt idx="20">
                  <c:v>GRANTA PCN</c:v>
                </c:pt>
                <c:pt idx="21">
                  <c:v>A1 NETWORK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575104"/>
        <c:axId val="3657356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2"/>
                <c:pt idx="0">
                  <c:v>PETERBOROUGH PARTNERSHIPS PCN</c:v>
                </c:pt>
                <c:pt idx="1">
                  <c:v>OCTAGON NORTH PCN</c:v>
                </c:pt>
                <c:pt idx="2">
                  <c:v>CENTRAL THISTLEMOOR PCN</c:v>
                </c:pt>
                <c:pt idx="3">
                  <c:v>BMC PASTON PCN</c:v>
                </c:pt>
                <c:pt idx="4">
                  <c:v>FENLAND PCN</c:v>
                </c:pt>
                <c:pt idx="5">
                  <c:v>WISBECH PCN</c:v>
                </c:pt>
                <c:pt idx="6">
                  <c:v>SOUTH FENLAND PCN</c:v>
                </c:pt>
                <c:pt idx="7">
                  <c:v>ICS</c:v>
                </c:pt>
                <c:pt idx="8">
                  <c:v>CAMBRIDGE NORTH VILLAGES PCN</c:v>
                </c:pt>
                <c:pt idx="9">
                  <c:v>ST NEOTS PCN</c:v>
                </c:pt>
                <c:pt idx="10">
                  <c:v>ST IVES PCN</c:v>
                </c:pt>
                <c:pt idx="11">
                  <c:v>SOUTH PETERBOROUGH PCN</c:v>
                </c:pt>
                <c:pt idx="12">
                  <c:v>CAMBRIDGE CITY 4 PCN</c:v>
                </c:pt>
                <c:pt idx="13">
                  <c:v>CANTAB MEDICAL PRACTICES PCN</c:v>
                </c:pt>
                <c:pt idx="14">
                  <c:v>HUNTINGDON PCN</c:v>
                </c:pt>
                <c:pt idx="15">
                  <c:v>MERIDIAN PCN</c:v>
                </c:pt>
                <c:pt idx="16">
                  <c:v>CAMBRIDGE CITY PCN</c:v>
                </c:pt>
                <c:pt idx="17">
                  <c:v>CAM MEDICAL PCN</c:v>
                </c:pt>
                <c:pt idx="18">
                  <c:v>ELY NORTH PCN</c:v>
                </c:pt>
                <c:pt idx="19">
                  <c:v>ELY SOUTH PCN</c:v>
                </c:pt>
                <c:pt idx="20">
                  <c:v>GRANTA PCN</c:v>
                </c:pt>
                <c:pt idx="21">
                  <c:v>A1 NETWORK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22"/>
                <c:pt idx="0">
                  <c:v>PETERBOROUGH PARTNERSHIPS PCN</c:v>
                </c:pt>
                <c:pt idx="1">
                  <c:v>OCTAGON NORTH PCN</c:v>
                </c:pt>
                <c:pt idx="2">
                  <c:v>CENTRAL THISTLEMOOR PCN</c:v>
                </c:pt>
                <c:pt idx="3">
                  <c:v>BMC PASTON PCN</c:v>
                </c:pt>
                <c:pt idx="4">
                  <c:v>FENLAND PCN</c:v>
                </c:pt>
                <c:pt idx="5">
                  <c:v>WISBECH PCN</c:v>
                </c:pt>
                <c:pt idx="6">
                  <c:v>SOUTH FENLAND PCN</c:v>
                </c:pt>
                <c:pt idx="7">
                  <c:v>ICS</c:v>
                </c:pt>
                <c:pt idx="8">
                  <c:v>CAMBRIDGE NORTH VILLAGES PCN</c:v>
                </c:pt>
                <c:pt idx="9">
                  <c:v>ST NEOTS PCN</c:v>
                </c:pt>
                <c:pt idx="10">
                  <c:v>ST IVES PCN</c:v>
                </c:pt>
                <c:pt idx="11">
                  <c:v>SOUTH PETERBOROUGH PCN</c:v>
                </c:pt>
                <c:pt idx="12">
                  <c:v>CAMBRIDGE CITY 4 PCN</c:v>
                </c:pt>
                <c:pt idx="13">
                  <c:v>CANTAB MEDICAL PRACTICES PCN</c:v>
                </c:pt>
                <c:pt idx="14">
                  <c:v>HUNTINGDON PCN</c:v>
                </c:pt>
                <c:pt idx="15">
                  <c:v>MERIDIAN PCN</c:v>
                </c:pt>
                <c:pt idx="16">
                  <c:v>CAMBRIDGE CITY PCN</c:v>
                </c:pt>
                <c:pt idx="17">
                  <c:v>CAM MEDICAL PCN</c:v>
                </c:pt>
                <c:pt idx="18">
                  <c:v>ELY NORTH PCN</c:v>
                </c:pt>
                <c:pt idx="19">
                  <c:v>ELY SOUTH PCN</c:v>
                </c:pt>
                <c:pt idx="20">
                  <c:v>GRANTA PCN</c:v>
                </c:pt>
                <c:pt idx="21">
                  <c:v>A1 NETWORK PCN</c:v>
                </c:pt>
              </c:strCache>
            </c:strRef>
          </c:cat>
          <c:val>
            <c:numRef>
              <c:f>Sheet1!$C$2:$C$45</c:f>
              <c:numCache>
                <c:formatCode>0%</c:formatCode>
                <c:ptCount val="44"/>
                <c:pt idx="0">
                  <c:v>0.69</c:v>
                </c:pt>
                <c:pt idx="1">
                  <c:v>0.69</c:v>
                </c:pt>
                <c:pt idx="2">
                  <c:v>0.76</c:v>
                </c:pt>
                <c:pt idx="3">
                  <c:v>0.78</c:v>
                </c:pt>
                <c:pt idx="4">
                  <c:v>0.8</c:v>
                </c:pt>
                <c:pt idx="5">
                  <c:v>0.8</c:v>
                </c:pt>
                <c:pt idx="6">
                  <c:v>0.81</c:v>
                </c:pt>
                <c:pt idx="7">
                  <c:v>-10</c:v>
                </c:pt>
                <c:pt idx="8">
                  <c:v>0.83</c:v>
                </c:pt>
                <c:pt idx="9">
                  <c:v>0.83</c:v>
                </c:pt>
                <c:pt idx="10">
                  <c:v>0.83</c:v>
                </c:pt>
                <c:pt idx="11">
                  <c:v>0.83</c:v>
                </c:pt>
                <c:pt idx="12">
                  <c:v>0.84</c:v>
                </c:pt>
                <c:pt idx="13">
                  <c:v>0.86</c:v>
                </c:pt>
                <c:pt idx="14">
                  <c:v>0.87</c:v>
                </c:pt>
                <c:pt idx="15">
                  <c:v>0.88</c:v>
                </c:pt>
                <c:pt idx="16">
                  <c:v>0.88</c:v>
                </c:pt>
                <c:pt idx="17">
                  <c:v>0.88</c:v>
                </c:pt>
                <c:pt idx="18">
                  <c:v>0.9</c:v>
                </c:pt>
                <c:pt idx="19">
                  <c:v>0.92</c:v>
                </c:pt>
                <c:pt idx="20">
                  <c:v>0.92</c:v>
                </c:pt>
                <c:pt idx="21">
                  <c:v>0.92</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0.83</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229504"/>
        <c:axId val="36231808"/>
      </c:lineChart>
      <c:catAx>
        <c:axId val="3622950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231808"/>
        <c:crosses val="autoZero"/>
        <c:auto val="1"/>
        <c:lblAlgn val="ctr"/>
        <c:lblOffset val="100"/>
        <c:noMultiLvlLbl val="0"/>
      </c:catAx>
      <c:valAx>
        <c:axId val="3623180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229504"/>
        <c:crosses val="autoZero"/>
        <c:crossBetween val="between"/>
      </c:valAx>
      <c:valAx>
        <c:axId val="36573568"/>
        <c:scaling>
          <c:orientation val="minMax"/>
          <c:max val="1"/>
          <c:min val="0"/>
        </c:scaling>
        <c:delete val="0"/>
        <c:axPos val="r"/>
        <c:numFmt formatCode="0%" sourceLinked="1"/>
        <c:majorTickMark val="none"/>
        <c:minorTickMark val="none"/>
        <c:tickLblPos val="none"/>
        <c:spPr>
          <a:ln>
            <a:noFill/>
          </a:ln>
        </c:spPr>
        <c:crossAx val="36575104"/>
        <c:crosses val="max"/>
        <c:crossBetween val="between"/>
      </c:valAx>
      <c:catAx>
        <c:axId val="36575104"/>
        <c:scaling>
          <c:orientation val="minMax"/>
        </c:scaling>
        <c:delete val="1"/>
        <c:axPos val="b"/>
        <c:numFmt formatCode="General" sourceLinked="1"/>
        <c:majorTickMark val="out"/>
        <c:minorTickMark val="none"/>
        <c:tickLblPos val="nextTo"/>
        <c:crossAx val="3657356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22</c:v>
                </c:pt>
                <c:pt idx="1">
                  <c:v>49</c:v>
                </c:pt>
                <c:pt idx="2">
                  <c:v>18</c:v>
                </c:pt>
                <c:pt idx="3">
                  <c:v>10</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68</c:v>
                </c:pt>
                <c:pt idx="1">
                  <c:v>72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32</c:v>
                </c:pt>
                <c:pt idx="1">
                  <c:v>28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1670528"/>
        <c:axId val="81672064"/>
      </c:lineChart>
      <c:catAx>
        <c:axId val="8167052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1672064"/>
        <c:crosses val="autoZero"/>
        <c:auto val="1"/>
        <c:lblAlgn val="ctr"/>
        <c:lblOffset val="100"/>
        <c:noMultiLvlLbl val="0"/>
      </c:catAx>
      <c:valAx>
        <c:axId val="8167206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167052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2"/>
                <c:pt idx="0">
                  <c:v>BMC PASTON PCN</c:v>
                </c:pt>
                <c:pt idx="1">
                  <c:v>OCTAGON NORTH PCN</c:v>
                </c:pt>
                <c:pt idx="2">
                  <c:v>PETERBOROUGH PARTNERSHIPS PCN</c:v>
                </c:pt>
                <c:pt idx="3">
                  <c:v>FENLAND PCN</c:v>
                </c:pt>
                <c:pt idx="4">
                  <c:v>ST NEOTS PCN</c:v>
                </c:pt>
                <c:pt idx="5">
                  <c:v>SOUTH PETERBOROUGH PCN</c:v>
                </c:pt>
                <c:pt idx="6">
                  <c:v>WISBECH PCN</c:v>
                </c:pt>
                <c:pt idx="7">
                  <c:v>MERIDIAN PCN</c:v>
                </c:pt>
                <c:pt idx="8">
                  <c:v>SOUTH FENLAND PCN</c:v>
                </c:pt>
                <c:pt idx="9">
                  <c:v>CENTRAL THISTLEMOOR PCN</c:v>
                </c:pt>
                <c:pt idx="10">
                  <c:v>ICS</c:v>
                </c:pt>
                <c:pt idx="11">
                  <c:v>HUNTINGDON PCN</c:v>
                </c:pt>
                <c:pt idx="12">
                  <c:v>ST IVES PCN</c:v>
                </c:pt>
                <c:pt idx="13">
                  <c:v>CAMBRIDGE NORTH VILLAGES PCN</c:v>
                </c:pt>
                <c:pt idx="14">
                  <c:v>CAMBRIDGE CITY 4 PCN</c:v>
                </c:pt>
                <c:pt idx="15">
                  <c:v>CAMBRIDGE CITY PCN</c:v>
                </c:pt>
                <c:pt idx="16">
                  <c:v>CANTAB MEDICAL PRACTICES PCN</c:v>
                </c:pt>
                <c:pt idx="17">
                  <c:v>ELY SOUTH PCN</c:v>
                </c:pt>
                <c:pt idx="18">
                  <c:v>A1 NETWORK PCN</c:v>
                </c:pt>
                <c:pt idx="19">
                  <c:v>ELY NORTH PCN</c:v>
                </c:pt>
                <c:pt idx="20">
                  <c:v>GRANTA PCN</c:v>
                </c:pt>
                <c:pt idx="21">
                  <c:v>CAM MEDICAL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22"/>
                <c:pt idx="0">
                  <c:v>BMC PASTON PCN</c:v>
                </c:pt>
                <c:pt idx="1">
                  <c:v>OCTAGON NORTH PCN</c:v>
                </c:pt>
                <c:pt idx="2">
                  <c:v>PETERBOROUGH PARTNERSHIPS PCN</c:v>
                </c:pt>
                <c:pt idx="3">
                  <c:v>FENLAND PCN</c:v>
                </c:pt>
                <c:pt idx="4">
                  <c:v>ST NEOTS PCN</c:v>
                </c:pt>
                <c:pt idx="5">
                  <c:v>SOUTH PETERBOROUGH PCN</c:v>
                </c:pt>
                <c:pt idx="6">
                  <c:v>WISBECH PCN</c:v>
                </c:pt>
                <c:pt idx="7">
                  <c:v>MERIDIAN PCN</c:v>
                </c:pt>
                <c:pt idx="8">
                  <c:v>SOUTH FENLAND PCN</c:v>
                </c:pt>
                <c:pt idx="9">
                  <c:v>CENTRAL THISTLEMOOR PCN</c:v>
                </c:pt>
                <c:pt idx="10">
                  <c:v>ICS</c:v>
                </c:pt>
                <c:pt idx="11">
                  <c:v>HUNTINGDON PCN</c:v>
                </c:pt>
                <c:pt idx="12">
                  <c:v>ST IVES PCN</c:v>
                </c:pt>
                <c:pt idx="13">
                  <c:v>CAMBRIDGE NORTH VILLAGES PCN</c:v>
                </c:pt>
                <c:pt idx="14">
                  <c:v>CAMBRIDGE CITY 4 PCN</c:v>
                </c:pt>
                <c:pt idx="15">
                  <c:v>CAMBRIDGE CITY PCN</c:v>
                </c:pt>
                <c:pt idx="16">
                  <c:v>CANTAB MEDICAL PRACTICES PCN</c:v>
                </c:pt>
                <c:pt idx="17">
                  <c:v>ELY SOUTH PCN</c:v>
                </c:pt>
                <c:pt idx="18">
                  <c:v>A1 NETWORK PCN</c:v>
                </c:pt>
                <c:pt idx="19">
                  <c:v>ELY NORTH PCN</c:v>
                </c:pt>
                <c:pt idx="20">
                  <c:v>GRANTA PCN</c:v>
                </c:pt>
                <c:pt idx="21">
                  <c:v>CAM MEDICAL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2"/>
                <c:pt idx="0">
                  <c:v>BMC PASTON PCN</c:v>
                </c:pt>
                <c:pt idx="1">
                  <c:v>OCTAGON NORTH PCN</c:v>
                </c:pt>
                <c:pt idx="2">
                  <c:v>PETERBOROUGH PARTNERSHIPS PCN</c:v>
                </c:pt>
                <c:pt idx="3">
                  <c:v>FENLAND PCN</c:v>
                </c:pt>
                <c:pt idx="4">
                  <c:v>ST NEOTS PCN</c:v>
                </c:pt>
                <c:pt idx="5">
                  <c:v>SOUTH PETERBOROUGH PCN</c:v>
                </c:pt>
                <c:pt idx="6">
                  <c:v>WISBECH PCN</c:v>
                </c:pt>
                <c:pt idx="7">
                  <c:v>MERIDIAN PCN</c:v>
                </c:pt>
                <c:pt idx="8">
                  <c:v>SOUTH FENLAND PCN</c:v>
                </c:pt>
                <c:pt idx="9">
                  <c:v>CENTRAL THISTLEMOOR PCN</c:v>
                </c:pt>
                <c:pt idx="10">
                  <c:v>ICS</c:v>
                </c:pt>
                <c:pt idx="11">
                  <c:v>HUNTINGDON PCN</c:v>
                </c:pt>
                <c:pt idx="12">
                  <c:v>ST IVES PCN</c:v>
                </c:pt>
                <c:pt idx="13">
                  <c:v>CAMBRIDGE NORTH VILLAGES PCN</c:v>
                </c:pt>
                <c:pt idx="14">
                  <c:v>CAMBRIDGE CITY 4 PCN</c:v>
                </c:pt>
                <c:pt idx="15">
                  <c:v>CAMBRIDGE CITY PCN</c:v>
                </c:pt>
                <c:pt idx="16">
                  <c:v>CANTAB MEDICAL PRACTICES PCN</c:v>
                </c:pt>
                <c:pt idx="17">
                  <c:v>ELY SOUTH PCN</c:v>
                </c:pt>
                <c:pt idx="18">
                  <c:v>A1 NETWORK PCN</c:v>
                </c:pt>
                <c:pt idx="19">
                  <c:v>ELY NORTH PCN</c:v>
                </c:pt>
                <c:pt idx="20">
                  <c:v>GRANTA PCN</c:v>
                </c:pt>
                <c:pt idx="21">
                  <c:v>CAM MEDICAL PCN</c:v>
                </c:pt>
              </c:strCache>
            </c:strRef>
          </c:cat>
          <c:val>
            <c:numRef>
              <c:f>Sheet1!$F$2:$F$45</c:f>
              <c:numCache>
                <c:formatCode>General</c:formatCode>
                <c:ptCount val="44"/>
                <c:pt idx="0">
                  <c:v>0.51</c:v>
                </c:pt>
                <c:pt idx="1">
                  <c:v>0.52</c:v>
                </c:pt>
                <c:pt idx="2">
                  <c:v>0.53</c:v>
                </c:pt>
                <c:pt idx="3">
                  <c:v>0.61</c:v>
                </c:pt>
                <c:pt idx="4">
                  <c:v>0.64</c:v>
                </c:pt>
                <c:pt idx="5">
                  <c:v>0.69</c:v>
                </c:pt>
                <c:pt idx="6">
                  <c:v>0.69</c:v>
                </c:pt>
                <c:pt idx="7">
                  <c:v>0.7</c:v>
                </c:pt>
                <c:pt idx="8">
                  <c:v>0.71</c:v>
                </c:pt>
                <c:pt idx="9">
                  <c:v>0.71</c:v>
                </c:pt>
                <c:pt idx="10">
                  <c:v>0.72</c:v>
                </c:pt>
                <c:pt idx="11">
                  <c:v>0.72</c:v>
                </c:pt>
                <c:pt idx="12">
                  <c:v>0.75</c:v>
                </c:pt>
                <c:pt idx="13">
                  <c:v>0.76</c:v>
                </c:pt>
                <c:pt idx="14">
                  <c:v>0.78</c:v>
                </c:pt>
                <c:pt idx="15">
                  <c:v>0.78</c:v>
                </c:pt>
                <c:pt idx="16">
                  <c:v>0.79</c:v>
                </c:pt>
                <c:pt idx="17">
                  <c:v>0.83</c:v>
                </c:pt>
                <c:pt idx="18">
                  <c:v>0.83</c:v>
                </c:pt>
                <c:pt idx="19">
                  <c:v>0.86</c:v>
                </c:pt>
                <c:pt idx="20">
                  <c:v>0.86</c:v>
                </c:pt>
                <c:pt idx="21">
                  <c:v>0.91</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22"/>
                <c:pt idx="0">
                  <c:v>BMC PASTON PCN</c:v>
                </c:pt>
                <c:pt idx="1">
                  <c:v>OCTAGON NORTH PCN</c:v>
                </c:pt>
                <c:pt idx="2">
                  <c:v>PETERBOROUGH PARTNERSHIPS PCN</c:v>
                </c:pt>
                <c:pt idx="3">
                  <c:v>FENLAND PCN</c:v>
                </c:pt>
                <c:pt idx="4">
                  <c:v>ST NEOTS PCN</c:v>
                </c:pt>
                <c:pt idx="5">
                  <c:v>SOUTH PETERBOROUGH PCN</c:v>
                </c:pt>
                <c:pt idx="6">
                  <c:v>WISBECH PCN</c:v>
                </c:pt>
                <c:pt idx="7">
                  <c:v>MERIDIAN PCN</c:v>
                </c:pt>
                <c:pt idx="8">
                  <c:v>SOUTH FENLAND PCN</c:v>
                </c:pt>
                <c:pt idx="9">
                  <c:v>CENTRAL THISTLEMOOR PCN</c:v>
                </c:pt>
                <c:pt idx="10">
                  <c:v>ICS</c:v>
                </c:pt>
                <c:pt idx="11">
                  <c:v>HUNTINGDON PCN</c:v>
                </c:pt>
                <c:pt idx="12">
                  <c:v>ST IVES PCN</c:v>
                </c:pt>
                <c:pt idx="13">
                  <c:v>CAMBRIDGE NORTH VILLAGES PCN</c:v>
                </c:pt>
                <c:pt idx="14">
                  <c:v>CAMBRIDGE CITY 4 PCN</c:v>
                </c:pt>
                <c:pt idx="15">
                  <c:v>CAMBRIDGE CITY PCN</c:v>
                </c:pt>
                <c:pt idx="16">
                  <c:v>CANTAB MEDICAL PRACTICES PCN</c:v>
                </c:pt>
                <c:pt idx="17">
                  <c:v>ELY SOUTH PCN</c:v>
                </c:pt>
                <c:pt idx="18">
                  <c:v>A1 NETWORK PCN</c:v>
                </c:pt>
                <c:pt idx="19">
                  <c:v>ELY NORTH PCN</c:v>
                </c:pt>
                <c:pt idx="20">
                  <c:v>GRANTA PCN</c:v>
                </c:pt>
                <c:pt idx="21">
                  <c:v>CAM MEDICAL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22"/>
                <c:pt idx="0">
                  <c:v>BMC PASTON PCN</c:v>
                </c:pt>
                <c:pt idx="1">
                  <c:v>OCTAGON NORTH PCN</c:v>
                </c:pt>
                <c:pt idx="2">
                  <c:v>PETERBOROUGH PARTNERSHIPS PCN</c:v>
                </c:pt>
                <c:pt idx="3">
                  <c:v>FENLAND PCN</c:v>
                </c:pt>
                <c:pt idx="4">
                  <c:v>ST NEOTS PCN</c:v>
                </c:pt>
                <c:pt idx="5">
                  <c:v>SOUTH PETERBOROUGH PCN</c:v>
                </c:pt>
                <c:pt idx="6">
                  <c:v>WISBECH PCN</c:v>
                </c:pt>
                <c:pt idx="7">
                  <c:v>MERIDIAN PCN</c:v>
                </c:pt>
                <c:pt idx="8">
                  <c:v>SOUTH FENLAND PCN</c:v>
                </c:pt>
                <c:pt idx="9">
                  <c:v>CENTRAL THISTLEMOOR PCN</c:v>
                </c:pt>
                <c:pt idx="10">
                  <c:v>ICS</c:v>
                </c:pt>
                <c:pt idx="11">
                  <c:v>HUNTINGDON PCN</c:v>
                </c:pt>
                <c:pt idx="12">
                  <c:v>ST IVES PCN</c:v>
                </c:pt>
                <c:pt idx="13">
                  <c:v>CAMBRIDGE NORTH VILLAGES PCN</c:v>
                </c:pt>
                <c:pt idx="14">
                  <c:v>CAMBRIDGE CITY 4 PCN</c:v>
                </c:pt>
                <c:pt idx="15">
                  <c:v>CAMBRIDGE CITY PCN</c:v>
                </c:pt>
                <c:pt idx="16">
                  <c:v>CANTAB MEDICAL PRACTICES PCN</c:v>
                </c:pt>
                <c:pt idx="17">
                  <c:v>ELY SOUTH PCN</c:v>
                </c:pt>
                <c:pt idx="18">
                  <c:v>A1 NETWORK PCN</c:v>
                </c:pt>
                <c:pt idx="19">
                  <c:v>ELY NORTH PCN</c:v>
                </c:pt>
                <c:pt idx="20">
                  <c:v>GRANTA PCN</c:v>
                </c:pt>
                <c:pt idx="21">
                  <c:v>CAM MEDICAL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1836288"/>
        <c:axId val="8183475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2"/>
                <c:pt idx="0">
                  <c:v>BMC PASTON PCN</c:v>
                </c:pt>
                <c:pt idx="1">
                  <c:v>OCTAGON NORTH PCN</c:v>
                </c:pt>
                <c:pt idx="2">
                  <c:v>PETERBOROUGH PARTNERSHIPS PCN</c:v>
                </c:pt>
                <c:pt idx="3">
                  <c:v>FENLAND PCN</c:v>
                </c:pt>
                <c:pt idx="4">
                  <c:v>ST NEOTS PCN</c:v>
                </c:pt>
                <c:pt idx="5">
                  <c:v>SOUTH PETERBOROUGH PCN</c:v>
                </c:pt>
                <c:pt idx="6">
                  <c:v>WISBECH PCN</c:v>
                </c:pt>
                <c:pt idx="7">
                  <c:v>MERIDIAN PCN</c:v>
                </c:pt>
                <c:pt idx="8">
                  <c:v>SOUTH FENLAND PCN</c:v>
                </c:pt>
                <c:pt idx="9">
                  <c:v>CENTRAL THISTLEMOOR PCN</c:v>
                </c:pt>
                <c:pt idx="10">
                  <c:v>ICS</c:v>
                </c:pt>
                <c:pt idx="11">
                  <c:v>HUNTINGDON PCN</c:v>
                </c:pt>
                <c:pt idx="12">
                  <c:v>ST IVES PCN</c:v>
                </c:pt>
                <c:pt idx="13">
                  <c:v>CAMBRIDGE NORTH VILLAGES PCN</c:v>
                </c:pt>
                <c:pt idx="14">
                  <c:v>CAMBRIDGE CITY 4 PCN</c:v>
                </c:pt>
                <c:pt idx="15">
                  <c:v>CAMBRIDGE CITY PCN</c:v>
                </c:pt>
                <c:pt idx="16">
                  <c:v>CANTAB MEDICAL PRACTICES PCN</c:v>
                </c:pt>
                <c:pt idx="17">
                  <c:v>ELY SOUTH PCN</c:v>
                </c:pt>
                <c:pt idx="18">
                  <c:v>A1 NETWORK PCN</c:v>
                </c:pt>
                <c:pt idx="19">
                  <c:v>ELY NORTH PCN</c:v>
                </c:pt>
                <c:pt idx="20">
                  <c:v>GRANTA PCN</c:v>
                </c:pt>
                <c:pt idx="21">
                  <c:v>CAM MEDICAL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22"/>
                <c:pt idx="0">
                  <c:v>BMC PASTON PCN</c:v>
                </c:pt>
                <c:pt idx="1">
                  <c:v>OCTAGON NORTH PCN</c:v>
                </c:pt>
                <c:pt idx="2">
                  <c:v>PETERBOROUGH PARTNERSHIPS PCN</c:v>
                </c:pt>
                <c:pt idx="3">
                  <c:v>FENLAND PCN</c:v>
                </c:pt>
                <c:pt idx="4">
                  <c:v>ST NEOTS PCN</c:v>
                </c:pt>
                <c:pt idx="5">
                  <c:v>SOUTH PETERBOROUGH PCN</c:v>
                </c:pt>
                <c:pt idx="6">
                  <c:v>WISBECH PCN</c:v>
                </c:pt>
                <c:pt idx="7">
                  <c:v>MERIDIAN PCN</c:v>
                </c:pt>
                <c:pt idx="8">
                  <c:v>SOUTH FENLAND PCN</c:v>
                </c:pt>
                <c:pt idx="9">
                  <c:v>CENTRAL THISTLEMOOR PCN</c:v>
                </c:pt>
                <c:pt idx="10">
                  <c:v>ICS</c:v>
                </c:pt>
                <c:pt idx="11">
                  <c:v>HUNTINGDON PCN</c:v>
                </c:pt>
                <c:pt idx="12">
                  <c:v>ST IVES PCN</c:v>
                </c:pt>
                <c:pt idx="13">
                  <c:v>CAMBRIDGE NORTH VILLAGES PCN</c:v>
                </c:pt>
                <c:pt idx="14">
                  <c:v>CAMBRIDGE CITY 4 PCN</c:v>
                </c:pt>
                <c:pt idx="15">
                  <c:v>CAMBRIDGE CITY PCN</c:v>
                </c:pt>
                <c:pt idx="16">
                  <c:v>CANTAB MEDICAL PRACTICES PCN</c:v>
                </c:pt>
                <c:pt idx="17">
                  <c:v>ELY SOUTH PCN</c:v>
                </c:pt>
                <c:pt idx="18">
                  <c:v>A1 NETWORK PCN</c:v>
                </c:pt>
                <c:pt idx="19">
                  <c:v>ELY NORTH PCN</c:v>
                </c:pt>
                <c:pt idx="20">
                  <c:v>GRANTA PCN</c:v>
                </c:pt>
                <c:pt idx="21">
                  <c:v>CAM MEDICAL PCN</c:v>
                </c:pt>
              </c:strCache>
            </c:strRef>
          </c:cat>
          <c:val>
            <c:numRef>
              <c:f>Sheet1!$C$2:$C$45</c:f>
              <c:numCache>
                <c:formatCode>0%</c:formatCode>
                <c:ptCount val="44"/>
                <c:pt idx="0">
                  <c:v>0.51</c:v>
                </c:pt>
                <c:pt idx="1">
                  <c:v>0.52</c:v>
                </c:pt>
                <c:pt idx="2">
                  <c:v>0.53</c:v>
                </c:pt>
                <c:pt idx="3">
                  <c:v>0.61</c:v>
                </c:pt>
                <c:pt idx="4">
                  <c:v>0.64</c:v>
                </c:pt>
                <c:pt idx="5">
                  <c:v>0.69</c:v>
                </c:pt>
                <c:pt idx="6">
                  <c:v>0.69</c:v>
                </c:pt>
                <c:pt idx="7">
                  <c:v>0.7</c:v>
                </c:pt>
                <c:pt idx="8">
                  <c:v>0.71</c:v>
                </c:pt>
                <c:pt idx="9">
                  <c:v>0.71</c:v>
                </c:pt>
                <c:pt idx="10">
                  <c:v>-10</c:v>
                </c:pt>
                <c:pt idx="11">
                  <c:v>0.72</c:v>
                </c:pt>
                <c:pt idx="12">
                  <c:v>0.75</c:v>
                </c:pt>
                <c:pt idx="13">
                  <c:v>0.76</c:v>
                </c:pt>
                <c:pt idx="14">
                  <c:v>0.78</c:v>
                </c:pt>
                <c:pt idx="15">
                  <c:v>0.78</c:v>
                </c:pt>
                <c:pt idx="16">
                  <c:v>0.79</c:v>
                </c:pt>
                <c:pt idx="17">
                  <c:v>0.83</c:v>
                </c:pt>
                <c:pt idx="18">
                  <c:v>0.83</c:v>
                </c:pt>
                <c:pt idx="19">
                  <c:v>0.86</c:v>
                </c:pt>
                <c:pt idx="20">
                  <c:v>0.86</c:v>
                </c:pt>
                <c:pt idx="21">
                  <c:v>0.91</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0.72</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1830656"/>
        <c:axId val="81832960"/>
      </c:lineChart>
      <c:catAx>
        <c:axId val="8183065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1832960"/>
        <c:crosses val="autoZero"/>
        <c:auto val="1"/>
        <c:lblAlgn val="ctr"/>
        <c:lblOffset val="100"/>
        <c:noMultiLvlLbl val="0"/>
      </c:catAx>
      <c:valAx>
        <c:axId val="8183296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1830656"/>
        <c:crosses val="autoZero"/>
        <c:crossBetween val="between"/>
      </c:valAx>
      <c:valAx>
        <c:axId val="81834752"/>
        <c:scaling>
          <c:orientation val="minMax"/>
          <c:max val="1"/>
          <c:min val="0"/>
        </c:scaling>
        <c:delete val="0"/>
        <c:axPos val="r"/>
        <c:numFmt formatCode="0%" sourceLinked="1"/>
        <c:majorTickMark val="none"/>
        <c:minorTickMark val="none"/>
        <c:tickLblPos val="none"/>
        <c:spPr>
          <a:ln>
            <a:noFill/>
          </a:ln>
        </c:spPr>
        <c:crossAx val="81836288"/>
        <c:crosses val="max"/>
        <c:crossBetween val="between"/>
      </c:valAx>
      <c:catAx>
        <c:axId val="81836288"/>
        <c:scaling>
          <c:orientation val="minMax"/>
        </c:scaling>
        <c:delete val="1"/>
        <c:axPos val="b"/>
        <c:numFmt formatCode="General" sourceLinked="1"/>
        <c:majorTickMark val="out"/>
        <c:minorTickMark val="none"/>
        <c:tickLblPos val="nextTo"/>
        <c:crossAx val="8183475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46</c:v>
                </c:pt>
                <c:pt idx="1">
                  <c:v>44</c:v>
                </c:pt>
                <c:pt idx="2">
                  <c:v>8</c:v>
                </c:pt>
                <c:pt idx="3">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90</c:v>
                </c:pt>
                <c:pt idx="1">
                  <c:v>90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10</c:v>
                </c:pt>
                <c:pt idx="1">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9846912"/>
        <c:axId val="89848448"/>
      </c:lineChart>
      <c:catAx>
        <c:axId val="8984691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9848448"/>
        <c:crosses val="autoZero"/>
        <c:auto val="1"/>
        <c:lblAlgn val="ctr"/>
        <c:lblOffset val="100"/>
        <c:noMultiLvlLbl val="0"/>
      </c:catAx>
      <c:valAx>
        <c:axId val="8984844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984691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2"/>
                <c:pt idx="0">
                  <c:v>BMC PASTON PCN</c:v>
                </c:pt>
                <c:pt idx="1">
                  <c:v>PETERBOROUGH PARTNERSHIPS PCN</c:v>
                </c:pt>
                <c:pt idx="2">
                  <c:v>OCTAGON NORTH PCN</c:v>
                </c:pt>
                <c:pt idx="3">
                  <c:v>CENTRAL THISTLEMOOR PCN</c:v>
                </c:pt>
                <c:pt idx="4">
                  <c:v>SOUTH FENLAND PCN</c:v>
                </c:pt>
                <c:pt idx="5">
                  <c:v>ST NEOTS PCN</c:v>
                </c:pt>
                <c:pt idx="6">
                  <c:v>FENLAND PCN</c:v>
                </c:pt>
                <c:pt idx="7">
                  <c:v>ST IVES PCN</c:v>
                </c:pt>
                <c:pt idx="8">
                  <c:v>CAMBRIDGE CITY 4 PCN</c:v>
                </c:pt>
                <c:pt idx="9">
                  <c:v>ICS</c:v>
                </c:pt>
                <c:pt idx="10">
                  <c:v>SOUTH PETERBOROUGH PCN</c:v>
                </c:pt>
                <c:pt idx="11">
                  <c:v>WISBECH PCN</c:v>
                </c:pt>
                <c:pt idx="12">
                  <c:v>MERIDIAN PCN</c:v>
                </c:pt>
                <c:pt idx="13">
                  <c:v>HUNTINGDON PCN</c:v>
                </c:pt>
                <c:pt idx="14">
                  <c:v>CAMBRIDGE NORTH VILLAGES PCN</c:v>
                </c:pt>
                <c:pt idx="15">
                  <c:v>CANTAB MEDICAL PRACTICES PCN</c:v>
                </c:pt>
                <c:pt idx="16">
                  <c:v>GRANTA PCN</c:v>
                </c:pt>
                <c:pt idx="17">
                  <c:v>A1 NETWORK PCN</c:v>
                </c:pt>
                <c:pt idx="18">
                  <c:v>CAMBRIDGE CITY PCN</c:v>
                </c:pt>
                <c:pt idx="19">
                  <c:v>ELY SOUTH PCN</c:v>
                </c:pt>
                <c:pt idx="20">
                  <c:v>ELY NORTH PCN</c:v>
                </c:pt>
                <c:pt idx="21">
                  <c:v>CAM MEDICAL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22"/>
                <c:pt idx="0">
                  <c:v>BMC PASTON PCN</c:v>
                </c:pt>
                <c:pt idx="1">
                  <c:v>PETERBOROUGH PARTNERSHIPS PCN</c:v>
                </c:pt>
                <c:pt idx="2">
                  <c:v>OCTAGON NORTH PCN</c:v>
                </c:pt>
                <c:pt idx="3">
                  <c:v>CENTRAL THISTLEMOOR PCN</c:v>
                </c:pt>
                <c:pt idx="4">
                  <c:v>SOUTH FENLAND PCN</c:v>
                </c:pt>
                <c:pt idx="5">
                  <c:v>ST NEOTS PCN</c:v>
                </c:pt>
                <c:pt idx="6">
                  <c:v>FENLAND PCN</c:v>
                </c:pt>
                <c:pt idx="7">
                  <c:v>ST IVES PCN</c:v>
                </c:pt>
                <c:pt idx="8">
                  <c:v>CAMBRIDGE CITY 4 PCN</c:v>
                </c:pt>
                <c:pt idx="9">
                  <c:v>ICS</c:v>
                </c:pt>
                <c:pt idx="10">
                  <c:v>SOUTH PETERBOROUGH PCN</c:v>
                </c:pt>
                <c:pt idx="11">
                  <c:v>WISBECH PCN</c:v>
                </c:pt>
                <c:pt idx="12">
                  <c:v>MERIDIAN PCN</c:v>
                </c:pt>
                <c:pt idx="13">
                  <c:v>HUNTINGDON PCN</c:v>
                </c:pt>
                <c:pt idx="14">
                  <c:v>CAMBRIDGE NORTH VILLAGES PCN</c:v>
                </c:pt>
                <c:pt idx="15">
                  <c:v>CANTAB MEDICAL PRACTICES PCN</c:v>
                </c:pt>
                <c:pt idx="16">
                  <c:v>GRANTA PCN</c:v>
                </c:pt>
                <c:pt idx="17">
                  <c:v>A1 NETWORK PCN</c:v>
                </c:pt>
                <c:pt idx="18">
                  <c:v>CAMBRIDGE CITY PCN</c:v>
                </c:pt>
                <c:pt idx="19">
                  <c:v>ELY SOUTH PCN</c:v>
                </c:pt>
                <c:pt idx="20">
                  <c:v>ELY NORTH PCN</c:v>
                </c:pt>
                <c:pt idx="21">
                  <c:v>CAM MEDICAL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2"/>
                <c:pt idx="0">
                  <c:v>BMC PASTON PCN</c:v>
                </c:pt>
                <c:pt idx="1">
                  <c:v>PETERBOROUGH PARTNERSHIPS PCN</c:v>
                </c:pt>
                <c:pt idx="2">
                  <c:v>OCTAGON NORTH PCN</c:v>
                </c:pt>
                <c:pt idx="3">
                  <c:v>CENTRAL THISTLEMOOR PCN</c:v>
                </c:pt>
                <c:pt idx="4">
                  <c:v>SOUTH FENLAND PCN</c:v>
                </c:pt>
                <c:pt idx="5">
                  <c:v>ST NEOTS PCN</c:v>
                </c:pt>
                <c:pt idx="6">
                  <c:v>FENLAND PCN</c:v>
                </c:pt>
                <c:pt idx="7">
                  <c:v>ST IVES PCN</c:v>
                </c:pt>
                <c:pt idx="8">
                  <c:v>CAMBRIDGE CITY 4 PCN</c:v>
                </c:pt>
                <c:pt idx="9">
                  <c:v>ICS</c:v>
                </c:pt>
                <c:pt idx="10">
                  <c:v>SOUTH PETERBOROUGH PCN</c:v>
                </c:pt>
                <c:pt idx="11">
                  <c:v>WISBECH PCN</c:v>
                </c:pt>
                <c:pt idx="12">
                  <c:v>MERIDIAN PCN</c:v>
                </c:pt>
                <c:pt idx="13">
                  <c:v>HUNTINGDON PCN</c:v>
                </c:pt>
                <c:pt idx="14">
                  <c:v>CAMBRIDGE NORTH VILLAGES PCN</c:v>
                </c:pt>
                <c:pt idx="15">
                  <c:v>CANTAB MEDICAL PRACTICES PCN</c:v>
                </c:pt>
                <c:pt idx="16">
                  <c:v>GRANTA PCN</c:v>
                </c:pt>
                <c:pt idx="17">
                  <c:v>A1 NETWORK PCN</c:v>
                </c:pt>
                <c:pt idx="18">
                  <c:v>CAMBRIDGE CITY PCN</c:v>
                </c:pt>
                <c:pt idx="19">
                  <c:v>ELY SOUTH PCN</c:v>
                </c:pt>
                <c:pt idx="20">
                  <c:v>ELY NORTH PCN</c:v>
                </c:pt>
                <c:pt idx="21">
                  <c:v>CAM MEDICAL PCN</c:v>
                </c:pt>
              </c:strCache>
            </c:strRef>
          </c:cat>
          <c:val>
            <c:numRef>
              <c:f>Sheet1!$F$2:$F$45</c:f>
              <c:numCache>
                <c:formatCode>General</c:formatCode>
                <c:ptCount val="44"/>
                <c:pt idx="0">
                  <c:v>0.83</c:v>
                </c:pt>
                <c:pt idx="1">
                  <c:v>0.83</c:v>
                </c:pt>
                <c:pt idx="2">
                  <c:v>0.83</c:v>
                </c:pt>
                <c:pt idx="3">
                  <c:v>0.85</c:v>
                </c:pt>
                <c:pt idx="4">
                  <c:v>0.86</c:v>
                </c:pt>
                <c:pt idx="5">
                  <c:v>0.88</c:v>
                </c:pt>
                <c:pt idx="6">
                  <c:v>0.88</c:v>
                </c:pt>
                <c:pt idx="7">
                  <c:v>0.89</c:v>
                </c:pt>
                <c:pt idx="8">
                  <c:v>0.89</c:v>
                </c:pt>
                <c:pt idx="9">
                  <c:v>0.9</c:v>
                </c:pt>
                <c:pt idx="10">
                  <c:v>0.9</c:v>
                </c:pt>
                <c:pt idx="11">
                  <c:v>0.9</c:v>
                </c:pt>
                <c:pt idx="12">
                  <c:v>0.91</c:v>
                </c:pt>
                <c:pt idx="13">
                  <c:v>0.91</c:v>
                </c:pt>
                <c:pt idx="14">
                  <c:v>0.93</c:v>
                </c:pt>
                <c:pt idx="15">
                  <c:v>0.93</c:v>
                </c:pt>
                <c:pt idx="16">
                  <c:v>0.93</c:v>
                </c:pt>
                <c:pt idx="17">
                  <c:v>0.93</c:v>
                </c:pt>
                <c:pt idx="18">
                  <c:v>0.94</c:v>
                </c:pt>
                <c:pt idx="19">
                  <c:v>0.95</c:v>
                </c:pt>
                <c:pt idx="20">
                  <c:v>0.97</c:v>
                </c:pt>
                <c:pt idx="21">
                  <c:v>0.97</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22"/>
                <c:pt idx="0">
                  <c:v>BMC PASTON PCN</c:v>
                </c:pt>
                <c:pt idx="1">
                  <c:v>PETERBOROUGH PARTNERSHIPS PCN</c:v>
                </c:pt>
                <c:pt idx="2">
                  <c:v>OCTAGON NORTH PCN</c:v>
                </c:pt>
                <c:pt idx="3">
                  <c:v>CENTRAL THISTLEMOOR PCN</c:v>
                </c:pt>
                <c:pt idx="4">
                  <c:v>SOUTH FENLAND PCN</c:v>
                </c:pt>
                <c:pt idx="5">
                  <c:v>ST NEOTS PCN</c:v>
                </c:pt>
                <c:pt idx="6">
                  <c:v>FENLAND PCN</c:v>
                </c:pt>
                <c:pt idx="7">
                  <c:v>ST IVES PCN</c:v>
                </c:pt>
                <c:pt idx="8">
                  <c:v>CAMBRIDGE CITY 4 PCN</c:v>
                </c:pt>
                <c:pt idx="9">
                  <c:v>ICS</c:v>
                </c:pt>
                <c:pt idx="10">
                  <c:v>SOUTH PETERBOROUGH PCN</c:v>
                </c:pt>
                <c:pt idx="11">
                  <c:v>WISBECH PCN</c:v>
                </c:pt>
                <c:pt idx="12">
                  <c:v>MERIDIAN PCN</c:v>
                </c:pt>
                <c:pt idx="13">
                  <c:v>HUNTINGDON PCN</c:v>
                </c:pt>
                <c:pt idx="14">
                  <c:v>CAMBRIDGE NORTH VILLAGES PCN</c:v>
                </c:pt>
                <c:pt idx="15">
                  <c:v>CANTAB MEDICAL PRACTICES PCN</c:v>
                </c:pt>
                <c:pt idx="16">
                  <c:v>GRANTA PCN</c:v>
                </c:pt>
                <c:pt idx="17">
                  <c:v>A1 NETWORK PCN</c:v>
                </c:pt>
                <c:pt idx="18">
                  <c:v>CAMBRIDGE CITY PCN</c:v>
                </c:pt>
                <c:pt idx="19">
                  <c:v>ELY SOUTH PCN</c:v>
                </c:pt>
                <c:pt idx="20">
                  <c:v>ELY NORTH PCN</c:v>
                </c:pt>
                <c:pt idx="21">
                  <c:v>CAM MEDICAL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22"/>
                <c:pt idx="0">
                  <c:v>BMC PASTON PCN</c:v>
                </c:pt>
                <c:pt idx="1">
                  <c:v>PETERBOROUGH PARTNERSHIPS PCN</c:v>
                </c:pt>
                <c:pt idx="2">
                  <c:v>OCTAGON NORTH PCN</c:v>
                </c:pt>
                <c:pt idx="3">
                  <c:v>CENTRAL THISTLEMOOR PCN</c:v>
                </c:pt>
                <c:pt idx="4">
                  <c:v>SOUTH FENLAND PCN</c:v>
                </c:pt>
                <c:pt idx="5">
                  <c:v>ST NEOTS PCN</c:v>
                </c:pt>
                <c:pt idx="6">
                  <c:v>FENLAND PCN</c:v>
                </c:pt>
                <c:pt idx="7">
                  <c:v>ST IVES PCN</c:v>
                </c:pt>
                <c:pt idx="8">
                  <c:v>CAMBRIDGE CITY 4 PCN</c:v>
                </c:pt>
                <c:pt idx="9">
                  <c:v>ICS</c:v>
                </c:pt>
                <c:pt idx="10">
                  <c:v>SOUTH PETERBOROUGH PCN</c:v>
                </c:pt>
                <c:pt idx="11">
                  <c:v>WISBECH PCN</c:v>
                </c:pt>
                <c:pt idx="12">
                  <c:v>MERIDIAN PCN</c:v>
                </c:pt>
                <c:pt idx="13">
                  <c:v>HUNTINGDON PCN</c:v>
                </c:pt>
                <c:pt idx="14">
                  <c:v>CAMBRIDGE NORTH VILLAGES PCN</c:v>
                </c:pt>
                <c:pt idx="15">
                  <c:v>CANTAB MEDICAL PRACTICES PCN</c:v>
                </c:pt>
                <c:pt idx="16">
                  <c:v>GRANTA PCN</c:v>
                </c:pt>
                <c:pt idx="17">
                  <c:v>A1 NETWORK PCN</c:v>
                </c:pt>
                <c:pt idx="18">
                  <c:v>CAMBRIDGE CITY PCN</c:v>
                </c:pt>
                <c:pt idx="19">
                  <c:v>ELY SOUTH PCN</c:v>
                </c:pt>
                <c:pt idx="20">
                  <c:v>ELY NORTH PCN</c:v>
                </c:pt>
                <c:pt idx="21">
                  <c:v>CAM MEDICAL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98646656"/>
        <c:axId val="9864512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2"/>
                <c:pt idx="0">
                  <c:v>BMC PASTON PCN</c:v>
                </c:pt>
                <c:pt idx="1">
                  <c:v>PETERBOROUGH PARTNERSHIPS PCN</c:v>
                </c:pt>
                <c:pt idx="2">
                  <c:v>OCTAGON NORTH PCN</c:v>
                </c:pt>
                <c:pt idx="3">
                  <c:v>CENTRAL THISTLEMOOR PCN</c:v>
                </c:pt>
                <c:pt idx="4">
                  <c:v>SOUTH FENLAND PCN</c:v>
                </c:pt>
                <c:pt idx="5">
                  <c:v>ST NEOTS PCN</c:v>
                </c:pt>
                <c:pt idx="6">
                  <c:v>FENLAND PCN</c:v>
                </c:pt>
                <c:pt idx="7">
                  <c:v>ST IVES PCN</c:v>
                </c:pt>
                <c:pt idx="8">
                  <c:v>CAMBRIDGE CITY 4 PCN</c:v>
                </c:pt>
                <c:pt idx="9">
                  <c:v>ICS</c:v>
                </c:pt>
                <c:pt idx="10">
                  <c:v>SOUTH PETERBOROUGH PCN</c:v>
                </c:pt>
                <c:pt idx="11">
                  <c:v>WISBECH PCN</c:v>
                </c:pt>
                <c:pt idx="12">
                  <c:v>MERIDIAN PCN</c:v>
                </c:pt>
                <c:pt idx="13">
                  <c:v>HUNTINGDON PCN</c:v>
                </c:pt>
                <c:pt idx="14">
                  <c:v>CAMBRIDGE NORTH VILLAGES PCN</c:v>
                </c:pt>
                <c:pt idx="15">
                  <c:v>CANTAB MEDICAL PRACTICES PCN</c:v>
                </c:pt>
                <c:pt idx="16">
                  <c:v>GRANTA PCN</c:v>
                </c:pt>
                <c:pt idx="17">
                  <c:v>A1 NETWORK PCN</c:v>
                </c:pt>
                <c:pt idx="18">
                  <c:v>CAMBRIDGE CITY PCN</c:v>
                </c:pt>
                <c:pt idx="19">
                  <c:v>ELY SOUTH PCN</c:v>
                </c:pt>
                <c:pt idx="20">
                  <c:v>ELY NORTH PCN</c:v>
                </c:pt>
                <c:pt idx="21">
                  <c:v>CAM MEDICAL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22"/>
                <c:pt idx="0">
                  <c:v>BMC PASTON PCN</c:v>
                </c:pt>
                <c:pt idx="1">
                  <c:v>PETERBOROUGH PARTNERSHIPS PCN</c:v>
                </c:pt>
                <c:pt idx="2">
                  <c:v>OCTAGON NORTH PCN</c:v>
                </c:pt>
                <c:pt idx="3">
                  <c:v>CENTRAL THISTLEMOOR PCN</c:v>
                </c:pt>
                <c:pt idx="4">
                  <c:v>SOUTH FENLAND PCN</c:v>
                </c:pt>
                <c:pt idx="5">
                  <c:v>ST NEOTS PCN</c:v>
                </c:pt>
                <c:pt idx="6">
                  <c:v>FENLAND PCN</c:v>
                </c:pt>
                <c:pt idx="7">
                  <c:v>ST IVES PCN</c:v>
                </c:pt>
                <c:pt idx="8">
                  <c:v>CAMBRIDGE CITY 4 PCN</c:v>
                </c:pt>
                <c:pt idx="9">
                  <c:v>ICS</c:v>
                </c:pt>
                <c:pt idx="10">
                  <c:v>SOUTH PETERBOROUGH PCN</c:v>
                </c:pt>
                <c:pt idx="11">
                  <c:v>WISBECH PCN</c:v>
                </c:pt>
                <c:pt idx="12">
                  <c:v>MERIDIAN PCN</c:v>
                </c:pt>
                <c:pt idx="13">
                  <c:v>HUNTINGDON PCN</c:v>
                </c:pt>
                <c:pt idx="14">
                  <c:v>CAMBRIDGE NORTH VILLAGES PCN</c:v>
                </c:pt>
                <c:pt idx="15">
                  <c:v>CANTAB MEDICAL PRACTICES PCN</c:v>
                </c:pt>
                <c:pt idx="16">
                  <c:v>GRANTA PCN</c:v>
                </c:pt>
                <c:pt idx="17">
                  <c:v>A1 NETWORK PCN</c:v>
                </c:pt>
                <c:pt idx="18">
                  <c:v>CAMBRIDGE CITY PCN</c:v>
                </c:pt>
                <c:pt idx="19">
                  <c:v>ELY SOUTH PCN</c:v>
                </c:pt>
                <c:pt idx="20">
                  <c:v>ELY NORTH PCN</c:v>
                </c:pt>
                <c:pt idx="21">
                  <c:v>CAM MEDICAL PCN</c:v>
                </c:pt>
              </c:strCache>
            </c:strRef>
          </c:cat>
          <c:val>
            <c:numRef>
              <c:f>Sheet1!$C$2:$C$45</c:f>
              <c:numCache>
                <c:formatCode>0%</c:formatCode>
                <c:ptCount val="44"/>
                <c:pt idx="0">
                  <c:v>0.83</c:v>
                </c:pt>
                <c:pt idx="1">
                  <c:v>0.83</c:v>
                </c:pt>
                <c:pt idx="2">
                  <c:v>0.83</c:v>
                </c:pt>
                <c:pt idx="3">
                  <c:v>0.85</c:v>
                </c:pt>
                <c:pt idx="4">
                  <c:v>0.86</c:v>
                </c:pt>
                <c:pt idx="5">
                  <c:v>0.88</c:v>
                </c:pt>
                <c:pt idx="6">
                  <c:v>0.88</c:v>
                </c:pt>
                <c:pt idx="7">
                  <c:v>0.89</c:v>
                </c:pt>
                <c:pt idx="8">
                  <c:v>0.89</c:v>
                </c:pt>
                <c:pt idx="9">
                  <c:v>-10</c:v>
                </c:pt>
                <c:pt idx="10">
                  <c:v>0.9</c:v>
                </c:pt>
                <c:pt idx="11">
                  <c:v>0.9</c:v>
                </c:pt>
                <c:pt idx="12">
                  <c:v>0.91</c:v>
                </c:pt>
                <c:pt idx="13">
                  <c:v>0.91</c:v>
                </c:pt>
                <c:pt idx="14">
                  <c:v>0.93</c:v>
                </c:pt>
                <c:pt idx="15">
                  <c:v>0.93</c:v>
                </c:pt>
                <c:pt idx="16">
                  <c:v>0.93</c:v>
                </c:pt>
                <c:pt idx="17">
                  <c:v>0.93</c:v>
                </c:pt>
                <c:pt idx="18">
                  <c:v>0.94</c:v>
                </c:pt>
                <c:pt idx="19">
                  <c:v>0.95</c:v>
                </c:pt>
                <c:pt idx="20">
                  <c:v>0.97</c:v>
                </c:pt>
                <c:pt idx="21">
                  <c:v>0.97</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0.9</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98641024"/>
        <c:axId val="98643328"/>
      </c:lineChart>
      <c:catAx>
        <c:axId val="9864102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98643328"/>
        <c:crosses val="autoZero"/>
        <c:auto val="1"/>
        <c:lblAlgn val="ctr"/>
        <c:lblOffset val="100"/>
        <c:noMultiLvlLbl val="0"/>
      </c:catAx>
      <c:valAx>
        <c:axId val="9864332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98641024"/>
        <c:crosses val="autoZero"/>
        <c:crossBetween val="between"/>
      </c:valAx>
      <c:valAx>
        <c:axId val="98645120"/>
        <c:scaling>
          <c:orientation val="minMax"/>
          <c:max val="1"/>
          <c:min val="0"/>
        </c:scaling>
        <c:delete val="0"/>
        <c:axPos val="r"/>
        <c:numFmt formatCode="0%" sourceLinked="1"/>
        <c:majorTickMark val="none"/>
        <c:minorTickMark val="none"/>
        <c:tickLblPos val="none"/>
        <c:spPr>
          <a:ln>
            <a:noFill/>
          </a:ln>
        </c:spPr>
        <c:crossAx val="98646656"/>
        <c:crosses val="max"/>
        <c:crossBetween val="between"/>
      </c:valAx>
      <c:catAx>
        <c:axId val="98646656"/>
        <c:scaling>
          <c:orientation val="minMax"/>
        </c:scaling>
        <c:delete val="1"/>
        <c:axPos val="b"/>
        <c:numFmt formatCode="General" sourceLinked="1"/>
        <c:majorTickMark val="out"/>
        <c:minorTickMark val="none"/>
        <c:tickLblPos val="nextTo"/>
        <c:crossAx val="9864512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18</c:v>
                </c:pt>
                <c:pt idx="1">
                  <c:v>27</c:v>
                </c:pt>
                <c:pt idx="2">
                  <c:v>8</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103388288"/>
        <c:axId val="103389824"/>
      </c:barChart>
      <c:catAx>
        <c:axId val="103388288"/>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03389824"/>
        <c:crosses val="autoZero"/>
        <c:auto val="1"/>
        <c:lblAlgn val="ctr"/>
        <c:lblOffset val="100"/>
        <c:noMultiLvlLbl val="0"/>
      </c:catAx>
      <c:valAx>
        <c:axId val="103389824"/>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03388288"/>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37</c:v>
                </c:pt>
                <c:pt idx="1">
                  <c:v>33</c:v>
                </c:pt>
                <c:pt idx="2">
                  <c:v>15</c:v>
                </c:pt>
                <c:pt idx="3">
                  <c:v>37</c:v>
                </c:pt>
                <c:pt idx="4">
                  <c:v>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9</c:v>
                </c:pt>
                <c:pt idx="1">
                  <c:v>14</c:v>
                </c:pt>
                <c:pt idx="2">
                  <c:v>3</c:v>
                </c:pt>
                <c:pt idx="3">
                  <c:v>8</c:v>
                </c:pt>
                <c:pt idx="4">
                  <c:v>36</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103483648"/>
        <c:axId val="103485440"/>
      </c:stockChart>
      <c:catAx>
        <c:axId val="103483648"/>
        <c:scaling>
          <c:orientation val="minMax"/>
        </c:scaling>
        <c:delete val="1"/>
        <c:axPos val="b"/>
        <c:numFmt formatCode="m/d/yyyy" sourceLinked="1"/>
        <c:majorTickMark val="out"/>
        <c:minorTickMark val="none"/>
        <c:tickLblPos val="nextTo"/>
        <c:crossAx val="103485440"/>
        <c:crosses val="autoZero"/>
        <c:auto val="1"/>
        <c:lblAlgn val="ctr"/>
        <c:lblOffset val="100"/>
        <c:noMultiLvlLbl val="0"/>
      </c:catAx>
      <c:valAx>
        <c:axId val="103485440"/>
        <c:scaling>
          <c:orientation val="minMax"/>
          <c:max val="100"/>
          <c:min val="0"/>
        </c:scaling>
        <c:delete val="1"/>
        <c:axPos val="l"/>
        <c:numFmt formatCode="m/d/yyyy" sourceLinked="1"/>
        <c:majorTickMark val="out"/>
        <c:minorTickMark val="none"/>
        <c:tickLblPos val="nextTo"/>
        <c:crossAx val="103483648"/>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25</c:v>
                </c:pt>
                <c:pt idx="1">
                  <c:v>53</c:v>
                </c:pt>
                <c:pt idx="2">
                  <c:v>17</c:v>
                </c:pt>
                <c:pt idx="3">
                  <c:v>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77</c:v>
                </c:pt>
                <c:pt idx="1">
                  <c:v>78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23</c:v>
                </c:pt>
                <c:pt idx="1">
                  <c:v>22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18393472"/>
        <c:axId val="118403456"/>
      </c:lineChart>
      <c:catAx>
        <c:axId val="11839347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18403456"/>
        <c:crosses val="autoZero"/>
        <c:auto val="1"/>
        <c:lblAlgn val="ctr"/>
        <c:lblOffset val="100"/>
        <c:noMultiLvlLbl val="0"/>
      </c:catAx>
      <c:valAx>
        <c:axId val="11840345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1839347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2"/>
                <c:pt idx="0">
                  <c:v>FENLAND PCN</c:v>
                </c:pt>
                <c:pt idx="1">
                  <c:v>PETERBOROUGH PARTNERSHIPS PCN</c:v>
                </c:pt>
                <c:pt idx="2">
                  <c:v>OCTAGON NORTH PCN</c:v>
                </c:pt>
                <c:pt idx="3">
                  <c:v>CAMBRIDGE CITY 4 PCN</c:v>
                </c:pt>
                <c:pt idx="4">
                  <c:v>CAMBRIDGE NORTH VILLAGES PCN</c:v>
                </c:pt>
                <c:pt idx="5">
                  <c:v>WISBECH PCN</c:v>
                </c:pt>
                <c:pt idx="6">
                  <c:v>SOUTH PETERBOROUGH PCN</c:v>
                </c:pt>
                <c:pt idx="7">
                  <c:v>ICS</c:v>
                </c:pt>
                <c:pt idx="8">
                  <c:v>BMC PASTON PCN</c:v>
                </c:pt>
                <c:pt idx="9">
                  <c:v>MERIDIAN PCN</c:v>
                </c:pt>
                <c:pt idx="10">
                  <c:v>ST IVES PCN</c:v>
                </c:pt>
                <c:pt idx="11">
                  <c:v>CAM MEDICAL PCN</c:v>
                </c:pt>
                <c:pt idx="12">
                  <c:v>CENTRAL THISTLEMOOR PCN</c:v>
                </c:pt>
                <c:pt idx="13">
                  <c:v>HUNTINGDON PCN</c:v>
                </c:pt>
                <c:pt idx="14">
                  <c:v>CAMBRIDGE CITY PCN</c:v>
                </c:pt>
                <c:pt idx="15">
                  <c:v>ST NEOTS PCN</c:v>
                </c:pt>
                <c:pt idx="16">
                  <c:v>CANTAB MEDICAL PRACTICES PCN</c:v>
                </c:pt>
                <c:pt idx="17">
                  <c:v>SOUTH FENLAND PCN</c:v>
                </c:pt>
                <c:pt idx="18">
                  <c:v>GRANTA PCN</c:v>
                </c:pt>
                <c:pt idx="19">
                  <c:v>A1 NETWORK PCN</c:v>
                </c:pt>
                <c:pt idx="20">
                  <c:v>ELY SOUTH PCN</c:v>
                </c:pt>
                <c:pt idx="21">
                  <c:v>ELY NORTH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2"/>
                <c:pt idx="0">
                  <c:v>FENLAND PCN</c:v>
                </c:pt>
                <c:pt idx="1">
                  <c:v>PETERBOROUGH PARTNERSHIPS PCN</c:v>
                </c:pt>
                <c:pt idx="2">
                  <c:v>OCTAGON NORTH PCN</c:v>
                </c:pt>
                <c:pt idx="3">
                  <c:v>CAMBRIDGE CITY 4 PCN</c:v>
                </c:pt>
                <c:pt idx="4">
                  <c:v>CAMBRIDGE NORTH VILLAGES PCN</c:v>
                </c:pt>
                <c:pt idx="5">
                  <c:v>WISBECH PCN</c:v>
                </c:pt>
                <c:pt idx="6">
                  <c:v>SOUTH PETERBOROUGH PCN</c:v>
                </c:pt>
                <c:pt idx="7">
                  <c:v>ICS</c:v>
                </c:pt>
                <c:pt idx="8">
                  <c:v>BMC PASTON PCN</c:v>
                </c:pt>
                <c:pt idx="9">
                  <c:v>MERIDIAN PCN</c:v>
                </c:pt>
                <c:pt idx="10">
                  <c:v>ST IVES PCN</c:v>
                </c:pt>
                <c:pt idx="11">
                  <c:v>CAM MEDICAL PCN</c:v>
                </c:pt>
                <c:pt idx="12">
                  <c:v>CENTRAL THISTLEMOOR PCN</c:v>
                </c:pt>
                <c:pt idx="13">
                  <c:v>HUNTINGDON PCN</c:v>
                </c:pt>
                <c:pt idx="14">
                  <c:v>CAMBRIDGE CITY PCN</c:v>
                </c:pt>
                <c:pt idx="15">
                  <c:v>ST NEOTS PCN</c:v>
                </c:pt>
                <c:pt idx="16">
                  <c:v>CANTAB MEDICAL PRACTICES PCN</c:v>
                </c:pt>
                <c:pt idx="17">
                  <c:v>SOUTH FENLAND PCN</c:v>
                </c:pt>
                <c:pt idx="18">
                  <c:v>GRANTA PCN</c:v>
                </c:pt>
                <c:pt idx="19">
                  <c:v>A1 NETWORK PCN</c:v>
                </c:pt>
                <c:pt idx="20">
                  <c:v>ELY SOUTH PCN</c:v>
                </c:pt>
                <c:pt idx="21">
                  <c:v>ELY NORTH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2"/>
                <c:pt idx="0">
                  <c:v>FENLAND PCN</c:v>
                </c:pt>
                <c:pt idx="1">
                  <c:v>PETERBOROUGH PARTNERSHIPS PCN</c:v>
                </c:pt>
                <c:pt idx="2">
                  <c:v>OCTAGON NORTH PCN</c:v>
                </c:pt>
                <c:pt idx="3">
                  <c:v>CAMBRIDGE CITY 4 PCN</c:v>
                </c:pt>
                <c:pt idx="4">
                  <c:v>CAMBRIDGE NORTH VILLAGES PCN</c:v>
                </c:pt>
                <c:pt idx="5">
                  <c:v>WISBECH PCN</c:v>
                </c:pt>
                <c:pt idx="6">
                  <c:v>SOUTH PETERBOROUGH PCN</c:v>
                </c:pt>
                <c:pt idx="7">
                  <c:v>ICS</c:v>
                </c:pt>
                <c:pt idx="8">
                  <c:v>BMC PASTON PCN</c:v>
                </c:pt>
                <c:pt idx="9">
                  <c:v>MERIDIAN PCN</c:v>
                </c:pt>
                <c:pt idx="10">
                  <c:v>ST IVES PCN</c:v>
                </c:pt>
                <c:pt idx="11">
                  <c:v>CAM MEDICAL PCN</c:v>
                </c:pt>
                <c:pt idx="12">
                  <c:v>CENTRAL THISTLEMOOR PCN</c:v>
                </c:pt>
                <c:pt idx="13">
                  <c:v>HUNTINGDON PCN</c:v>
                </c:pt>
                <c:pt idx="14">
                  <c:v>CAMBRIDGE CITY PCN</c:v>
                </c:pt>
                <c:pt idx="15">
                  <c:v>ST NEOTS PCN</c:v>
                </c:pt>
                <c:pt idx="16">
                  <c:v>CANTAB MEDICAL PRACTICES PCN</c:v>
                </c:pt>
                <c:pt idx="17">
                  <c:v>SOUTH FENLAND PCN</c:v>
                </c:pt>
                <c:pt idx="18">
                  <c:v>GRANTA PCN</c:v>
                </c:pt>
                <c:pt idx="19">
                  <c:v>A1 NETWORK PCN</c:v>
                </c:pt>
                <c:pt idx="20">
                  <c:v>ELY SOUTH PCN</c:v>
                </c:pt>
                <c:pt idx="21">
                  <c:v>ELY NORTH PCN</c:v>
                </c:pt>
              </c:strCache>
            </c:strRef>
          </c:cat>
          <c:val>
            <c:numRef>
              <c:f>Sheet1!$F$2:$F$45</c:f>
              <c:numCache>
                <c:formatCode>General</c:formatCode>
                <c:ptCount val="44"/>
                <c:pt idx="0">
                  <c:v>0.65</c:v>
                </c:pt>
                <c:pt idx="1">
                  <c:v>0.66</c:v>
                </c:pt>
                <c:pt idx="2">
                  <c:v>0.66</c:v>
                </c:pt>
                <c:pt idx="3">
                  <c:v>0.74</c:v>
                </c:pt>
                <c:pt idx="4">
                  <c:v>0.76</c:v>
                </c:pt>
                <c:pt idx="5">
                  <c:v>0.76</c:v>
                </c:pt>
                <c:pt idx="6">
                  <c:v>0.77</c:v>
                </c:pt>
                <c:pt idx="7">
                  <c:v>0.78</c:v>
                </c:pt>
                <c:pt idx="8">
                  <c:v>0.78</c:v>
                </c:pt>
                <c:pt idx="9">
                  <c:v>0.78</c:v>
                </c:pt>
                <c:pt idx="10">
                  <c:v>0.78</c:v>
                </c:pt>
                <c:pt idx="11">
                  <c:v>0.78</c:v>
                </c:pt>
                <c:pt idx="12">
                  <c:v>0.78</c:v>
                </c:pt>
                <c:pt idx="13">
                  <c:v>0.79</c:v>
                </c:pt>
                <c:pt idx="14">
                  <c:v>0.81</c:v>
                </c:pt>
                <c:pt idx="15">
                  <c:v>0.82</c:v>
                </c:pt>
                <c:pt idx="16">
                  <c:v>0.82</c:v>
                </c:pt>
                <c:pt idx="17">
                  <c:v>0.83</c:v>
                </c:pt>
                <c:pt idx="18">
                  <c:v>0.83</c:v>
                </c:pt>
                <c:pt idx="19">
                  <c:v>0.83</c:v>
                </c:pt>
                <c:pt idx="20">
                  <c:v>0.88</c:v>
                </c:pt>
                <c:pt idx="21">
                  <c:v>0.89</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2"/>
                <c:pt idx="0">
                  <c:v>FENLAND PCN</c:v>
                </c:pt>
                <c:pt idx="1">
                  <c:v>PETERBOROUGH PARTNERSHIPS PCN</c:v>
                </c:pt>
                <c:pt idx="2">
                  <c:v>OCTAGON NORTH PCN</c:v>
                </c:pt>
                <c:pt idx="3">
                  <c:v>CAMBRIDGE CITY 4 PCN</c:v>
                </c:pt>
                <c:pt idx="4">
                  <c:v>CAMBRIDGE NORTH VILLAGES PCN</c:v>
                </c:pt>
                <c:pt idx="5">
                  <c:v>WISBECH PCN</c:v>
                </c:pt>
                <c:pt idx="6">
                  <c:v>SOUTH PETERBOROUGH PCN</c:v>
                </c:pt>
                <c:pt idx="7">
                  <c:v>ICS</c:v>
                </c:pt>
                <c:pt idx="8">
                  <c:v>BMC PASTON PCN</c:v>
                </c:pt>
                <c:pt idx="9">
                  <c:v>MERIDIAN PCN</c:v>
                </c:pt>
                <c:pt idx="10">
                  <c:v>ST IVES PCN</c:v>
                </c:pt>
                <c:pt idx="11">
                  <c:v>CAM MEDICAL PCN</c:v>
                </c:pt>
                <c:pt idx="12">
                  <c:v>CENTRAL THISTLEMOOR PCN</c:v>
                </c:pt>
                <c:pt idx="13">
                  <c:v>HUNTINGDON PCN</c:v>
                </c:pt>
                <c:pt idx="14">
                  <c:v>CAMBRIDGE CITY PCN</c:v>
                </c:pt>
                <c:pt idx="15">
                  <c:v>ST NEOTS PCN</c:v>
                </c:pt>
                <c:pt idx="16">
                  <c:v>CANTAB MEDICAL PRACTICES PCN</c:v>
                </c:pt>
                <c:pt idx="17">
                  <c:v>SOUTH FENLAND PCN</c:v>
                </c:pt>
                <c:pt idx="18">
                  <c:v>GRANTA PCN</c:v>
                </c:pt>
                <c:pt idx="19">
                  <c:v>A1 NETWORK PCN</c:v>
                </c:pt>
                <c:pt idx="20">
                  <c:v>ELY SOUTH PCN</c:v>
                </c:pt>
                <c:pt idx="21">
                  <c:v>ELY NORTH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2"/>
                <c:pt idx="0">
                  <c:v>FENLAND PCN</c:v>
                </c:pt>
                <c:pt idx="1">
                  <c:v>PETERBOROUGH PARTNERSHIPS PCN</c:v>
                </c:pt>
                <c:pt idx="2">
                  <c:v>OCTAGON NORTH PCN</c:v>
                </c:pt>
                <c:pt idx="3">
                  <c:v>CAMBRIDGE CITY 4 PCN</c:v>
                </c:pt>
                <c:pt idx="4">
                  <c:v>CAMBRIDGE NORTH VILLAGES PCN</c:v>
                </c:pt>
                <c:pt idx="5">
                  <c:v>WISBECH PCN</c:v>
                </c:pt>
                <c:pt idx="6">
                  <c:v>SOUTH PETERBOROUGH PCN</c:v>
                </c:pt>
                <c:pt idx="7">
                  <c:v>ICS</c:v>
                </c:pt>
                <c:pt idx="8">
                  <c:v>BMC PASTON PCN</c:v>
                </c:pt>
                <c:pt idx="9">
                  <c:v>MERIDIAN PCN</c:v>
                </c:pt>
                <c:pt idx="10">
                  <c:v>ST IVES PCN</c:v>
                </c:pt>
                <c:pt idx="11">
                  <c:v>CAM MEDICAL PCN</c:v>
                </c:pt>
                <c:pt idx="12">
                  <c:v>CENTRAL THISTLEMOOR PCN</c:v>
                </c:pt>
                <c:pt idx="13">
                  <c:v>HUNTINGDON PCN</c:v>
                </c:pt>
                <c:pt idx="14">
                  <c:v>CAMBRIDGE CITY PCN</c:v>
                </c:pt>
                <c:pt idx="15">
                  <c:v>ST NEOTS PCN</c:v>
                </c:pt>
                <c:pt idx="16">
                  <c:v>CANTAB MEDICAL PRACTICES PCN</c:v>
                </c:pt>
                <c:pt idx="17">
                  <c:v>SOUTH FENLAND PCN</c:v>
                </c:pt>
                <c:pt idx="18">
                  <c:v>GRANTA PCN</c:v>
                </c:pt>
                <c:pt idx="19">
                  <c:v>A1 NETWORK PCN</c:v>
                </c:pt>
                <c:pt idx="20">
                  <c:v>ELY SOUTH PCN</c:v>
                </c:pt>
                <c:pt idx="21">
                  <c:v>ELY NORTH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128448"/>
        <c:axId val="12112691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2"/>
                <c:pt idx="0">
                  <c:v>FENLAND PCN</c:v>
                </c:pt>
                <c:pt idx="1">
                  <c:v>PETERBOROUGH PARTNERSHIPS PCN</c:v>
                </c:pt>
                <c:pt idx="2">
                  <c:v>OCTAGON NORTH PCN</c:v>
                </c:pt>
                <c:pt idx="3">
                  <c:v>CAMBRIDGE CITY 4 PCN</c:v>
                </c:pt>
                <c:pt idx="4">
                  <c:v>CAMBRIDGE NORTH VILLAGES PCN</c:v>
                </c:pt>
                <c:pt idx="5">
                  <c:v>WISBECH PCN</c:v>
                </c:pt>
                <c:pt idx="6">
                  <c:v>SOUTH PETERBOROUGH PCN</c:v>
                </c:pt>
                <c:pt idx="7">
                  <c:v>ICS</c:v>
                </c:pt>
                <c:pt idx="8">
                  <c:v>BMC PASTON PCN</c:v>
                </c:pt>
                <c:pt idx="9">
                  <c:v>MERIDIAN PCN</c:v>
                </c:pt>
                <c:pt idx="10">
                  <c:v>ST IVES PCN</c:v>
                </c:pt>
                <c:pt idx="11">
                  <c:v>CAM MEDICAL PCN</c:v>
                </c:pt>
                <c:pt idx="12">
                  <c:v>CENTRAL THISTLEMOOR PCN</c:v>
                </c:pt>
                <c:pt idx="13">
                  <c:v>HUNTINGDON PCN</c:v>
                </c:pt>
                <c:pt idx="14">
                  <c:v>CAMBRIDGE CITY PCN</c:v>
                </c:pt>
                <c:pt idx="15">
                  <c:v>ST NEOTS PCN</c:v>
                </c:pt>
                <c:pt idx="16">
                  <c:v>CANTAB MEDICAL PRACTICES PCN</c:v>
                </c:pt>
                <c:pt idx="17">
                  <c:v>SOUTH FENLAND PCN</c:v>
                </c:pt>
                <c:pt idx="18">
                  <c:v>GRANTA PCN</c:v>
                </c:pt>
                <c:pt idx="19">
                  <c:v>A1 NETWORK PCN</c:v>
                </c:pt>
                <c:pt idx="20">
                  <c:v>ELY SOUTH PCN</c:v>
                </c:pt>
                <c:pt idx="21">
                  <c:v>ELY NORTH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2"/>
                <c:pt idx="0">
                  <c:v>FENLAND PCN</c:v>
                </c:pt>
                <c:pt idx="1">
                  <c:v>PETERBOROUGH PARTNERSHIPS PCN</c:v>
                </c:pt>
                <c:pt idx="2">
                  <c:v>OCTAGON NORTH PCN</c:v>
                </c:pt>
                <c:pt idx="3">
                  <c:v>CAMBRIDGE CITY 4 PCN</c:v>
                </c:pt>
                <c:pt idx="4">
                  <c:v>CAMBRIDGE NORTH VILLAGES PCN</c:v>
                </c:pt>
                <c:pt idx="5">
                  <c:v>WISBECH PCN</c:v>
                </c:pt>
                <c:pt idx="6">
                  <c:v>SOUTH PETERBOROUGH PCN</c:v>
                </c:pt>
                <c:pt idx="7">
                  <c:v>ICS</c:v>
                </c:pt>
                <c:pt idx="8">
                  <c:v>BMC PASTON PCN</c:v>
                </c:pt>
                <c:pt idx="9">
                  <c:v>MERIDIAN PCN</c:v>
                </c:pt>
                <c:pt idx="10">
                  <c:v>ST IVES PCN</c:v>
                </c:pt>
                <c:pt idx="11">
                  <c:v>CAM MEDICAL PCN</c:v>
                </c:pt>
                <c:pt idx="12">
                  <c:v>CENTRAL THISTLEMOOR PCN</c:v>
                </c:pt>
                <c:pt idx="13">
                  <c:v>HUNTINGDON PCN</c:v>
                </c:pt>
                <c:pt idx="14">
                  <c:v>CAMBRIDGE CITY PCN</c:v>
                </c:pt>
                <c:pt idx="15">
                  <c:v>ST NEOTS PCN</c:v>
                </c:pt>
                <c:pt idx="16">
                  <c:v>CANTAB MEDICAL PRACTICES PCN</c:v>
                </c:pt>
                <c:pt idx="17">
                  <c:v>SOUTH FENLAND PCN</c:v>
                </c:pt>
                <c:pt idx="18">
                  <c:v>GRANTA PCN</c:v>
                </c:pt>
                <c:pt idx="19">
                  <c:v>A1 NETWORK PCN</c:v>
                </c:pt>
                <c:pt idx="20">
                  <c:v>ELY SOUTH PCN</c:v>
                </c:pt>
                <c:pt idx="21">
                  <c:v>ELY NORTH PCN</c:v>
                </c:pt>
              </c:strCache>
            </c:strRef>
          </c:cat>
          <c:val>
            <c:numRef>
              <c:f>Sheet1!$C$2:$C$45</c:f>
              <c:numCache>
                <c:formatCode>0%</c:formatCode>
                <c:ptCount val="44"/>
                <c:pt idx="0">
                  <c:v>0.65</c:v>
                </c:pt>
                <c:pt idx="1">
                  <c:v>0.66</c:v>
                </c:pt>
                <c:pt idx="2">
                  <c:v>0.66</c:v>
                </c:pt>
                <c:pt idx="3">
                  <c:v>0.74</c:v>
                </c:pt>
                <c:pt idx="4">
                  <c:v>0.76</c:v>
                </c:pt>
                <c:pt idx="5">
                  <c:v>0.76</c:v>
                </c:pt>
                <c:pt idx="6">
                  <c:v>0.77</c:v>
                </c:pt>
                <c:pt idx="7">
                  <c:v>-10</c:v>
                </c:pt>
                <c:pt idx="8">
                  <c:v>0.78</c:v>
                </c:pt>
                <c:pt idx="9">
                  <c:v>0.78</c:v>
                </c:pt>
                <c:pt idx="10">
                  <c:v>0.78</c:v>
                </c:pt>
                <c:pt idx="11">
                  <c:v>0.78</c:v>
                </c:pt>
                <c:pt idx="12">
                  <c:v>0.78</c:v>
                </c:pt>
                <c:pt idx="13">
                  <c:v>0.79</c:v>
                </c:pt>
                <c:pt idx="14">
                  <c:v>0.81</c:v>
                </c:pt>
                <c:pt idx="15">
                  <c:v>0.82</c:v>
                </c:pt>
                <c:pt idx="16">
                  <c:v>0.82</c:v>
                </c:pt>
                <c:pt idx="17">
                  <c:v>0.83</c:v>
                </c:pt>
                <c:pt idx="18">
                  <c:v>0.83</c:v>
                </c:pt>
                <c:pt idx="19">
                  <c:v>0.83</c:v>
                </c:pt>
                <c:pt idx="20">
                  <c:v>0.88</c:v>
                </c:pt>
                <c:pt idx="21">
                  <c:v>0.89</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0.78</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122816"/>
        <c:axId val="121125120"/>
      </c:lineChart>
      <c:catAx>
        <c:axId val="12112281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125120"/>
        <c:crosses val="autoZero"/>
        <c:auto val="1"/>
        <c:lblAlgn val="ctr"/>
        <c:lblOffset val="100"/>
        <c:noMultiLvlLbl val="0"/>
      </c:catAx>
      <c:valAx>
        <c:axId val="12112512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122816"/>
        <c:crosses val="autoZero"/>
        <c:crossBetween val="between"/>
      </c:valAx>
      <c:valAx>
        <c:axId val="121126912"/>
        <c:scaling>
          <c:orientation val="minMax"/>
          <c:max val="1"/>
          <c:min val="0"/>
        </c:scaling>
        <c:delete val="0"/>
        <c:axPos val="r"/>
        <c:numFmt formatCode="0%" sourceLinked="1"/>
        <c:majorTickMark val="none"/>
        <c:minorTickMark val="none"/>
        <c:tickLblPos val="none"/>
        <c:spPr>
          <a:ln>
            <a:noFill/>
          </a:ln>
        </c:spPr>
        <c:crossAx val="121128448"/>
        <c:crosses val="max"/>
        <c:crossBetween val="between"/>
      </c:valAx>
      <c:catAx>
        <c:axId val="121128448"/>
        <c:scaling>
          <c:orientation val="minMax"/>
        </c:scaling>
        <c:delete val="1"/>
        <c:axPos val="b"/>
        <c:numFmt formatCode="General" sourceLinked="1"/>
        <c:majorTickMark val="out"/>
        <c:minorTickMark val="none"/>
        <c:tickLblPos val="nextTo"/>
        <c:crossAx val="12112691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15</c:v>
                </c:pt>
                <c:pt idx="1">
                  <c:v>41</c:v>
                </c:pt>
                <c:pt idx="2">
                  <c:v>9</c:v>
                </c:pt>
                <c:pt idx="3">
                  <c:v>23</c:v>
                </c:pt>
                <c:pt idx="4">
                  <c:v>31</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21743232"/>
        <c:axId val="121741696"/>
      </c:barChart>
      <c:valAx>
        <c:axId val="121741696"/>
        <c:scaling>
          <c:orientation val="minMax"/>
        </c:scaling>
        <c:delete val="1"/>
        <c:axPos val="t"/>
        <c:numFmt formatCode="General" sourceLinked="1"/>
        <c:majorTickMark val="out"/>
        <c:minorTickMark val="none"/>
        <c:tickLblPos val="nextTo"/>
        <c:crossAx val="121743232"/>
        <c:crosses val="autoZero"/>
        <c:crossBetween val="between"/>
      </c:valAx>
      <c:catAx>
        <c:axId val="121743232"/>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21741696"/>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2"/>
                <c:pt idx="0">
                  <c:v>OCTAGON NORTH PCN</c:v>
                </c:pt>
                <c:pt idx="1">
                  <c:v>PETERBOROUGH PARTNERSHIPS PCN</c:v>
                </c:pt>
                <c:pt idx="2">
                  <c:v>BMC PASTON PCN</c:v>
                </c:pt>
                <c:pt idx="3">
                  <c:v>SOUTH PETERBOROUGH PCN</c:v>
                </c:pt>
                <c:pt idx="4">
                  <c:v>ST NEOTS PCN</c:v>
                </c:pt>
                <c:pt idx="5">
                  <c:v>SOUTH FENLAND PCN</c:v>
                </c:pt>
                <c:pt idx="6">
                  <c:v>FENLAND PCN</c:v>
                </c:pt>
                <c:pt idx="7">
                  <c:v>WISBECH PCN</c:v>
                </c:pt>
                <c:pt idx="8">
                  <c:v>CAMBRIDGE NORTH VILLAGES PCN</c:v>
                </c:pt>
                <c:pt idx="9">
                  <c:v>ICS</c:v>
                </c:pt>
                <c:pt idx="10">
                  <c:v>MERIDIAN PCN</c:v>
                </c:pt>
                <c:pt idx="11">
                  <c:v>HUNTINGDON PCN</c:v>
                </c:pt>
                <c:pt idx="12">
                  <c:v>CAMBRIDGE CITY 4 PCN</c:v>
                </c:pt>
                <c:pt idx="13">
                  <c:v>ST IVES PCN</c:v>
                </c:pt>
                <c:pt idx="14">
                  <c:v>CENTRAL THISTLEMOOR PCN</c:v>
                </c:pt>
                <c:pt idx="15">
                  <c:v>CANTAB MEDICAL PRACTICES PCN</c:v>
                </c:pt>
                <c:pt idx="16">
                  <c:v>CAMBRIDGE CITY PCN</c:v>
                </c:pt>
                <c:pt idx="17">
                  <c:v>GRANTA PCN</c:v>
                </c:pt>
                <c:pt idx="18">
                  <c:v>CAM MEDICAL PCN</c:v>
                </c:pt>
                <c:pt idx="19">
                  <c:v>ELY NORTH PCN</c:v>
                </c:pt>
                <c:pt idx="20">
                  <c:v>ELY SOUTH PCN</c:v>
                </c:pt>
                <c:pt idx="21">
                  <c:v>A1 NETWORK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2"/>
                <c:pt idx="0">
                  <c:v>OCTAGON NORTH PCN</c:v>
                </c:pt>
                <c:pt idx="1">
                  <c:v>PETERBOROUGH PARTNERSHIPS PCN</c:v>
                </c:pt>
                <c:pt idx="2">
                  <c:v>BMC PASTON PCN</c:v>
                </c:pt>
                <c:pt idx="3">
                  <c:v>SOUTH PETERBOROUGH PCN</c:v>
                </c:pt>
                <c:pt idx="4">
                  <c:v>ST NEOTS PCN</c:v>
                </c:pt>
                <c:pt idx="5">
                  <c:v>SOUTH FENLAND PCN</c:v>
                </c:pt>
                <c:pt idx="6">
                  <c:v>FENLAND PCN</c:v>
                </c:pt>
                <c:pt idx="7">
                  <c:v>WISBECH PCN</c:v>
                </c:pt>
                <c:pt idx="8">
                  <c:v>CAMBRIDGE NORTH VILLAGES PCN</c:v>
                </c:pt>
                <c:pt idx="9">
                  <c:v>ICS</c:v>
                </c:pt>
                <c:pt idx="10">
                  <c:v>MERIDIAN PCN</c:v>
                </c:pt>
                <c:pt idx="11">
                  <c:v>HUNTINGDON PCN</c:v>
                </c:pt>
                <c:pt idx="12">
                  <c:v>CAMBRIDGE CITY 4 PCN</c:v>
                </c:pt>
                <c:pt idx="13">
                  <c:v>ST IVES PCN</c:v>
                </c:pt>
                <c:pt idx="14">
                  <c:v>CENTRAL THISTLEMOOR PCN</c:v>
                </c:pt>
                <c:pt idx="15">
                  <c:v>CANTAB MEDICAL PRACTICES PCN</c:v>
                </c:pt>
                <c:pt idx="16">
                  <c:v>CAMBRIDGE CITY PCN</c:v>
                </c:pt>
                <c:pt idx="17">
                  <c:v>GRANTA PCN</c:v>
                </c:pt>
                <c:pt idx="18">
                  <c:v>CAM MEDICAL PCN</c:v>
                </c:pt>
                <c:pt idx="19">
                  <c:v>ELY NORTH PCN</c:v>
                </c:pt>
                <c:pt idx="20">
                  <c:v>ELY SOUTH PCN</c:v>
                </c:pt>
                <c:pt idx="21">
                  <c:v>A1 NETWORK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2"/>
                <c:pt idx="0">
                  <c:v>OCTAGON NORTH PCN</c:v>
                </c:pt>
                <c:pt idx="1">
                  <c:v>PETERBOROUGH PARTNERSHIPS PCN</c:v>
                </c:pt>
                <c:pt idx="2">
                  <c:v>BMC PASTON PCN</c:v>
                </c:pt>
                <c:pt idx="3">
                  <c:v>SOUTH PETERBOROUGH PCN</c:v>
                </c:pt>
                <c:pt idx="4">
                  <c:v>ST NEOTS PCN</c:v>
                </c:pt>
                <c:pt idx="5">
                  <c:v>SOUTH FENLAND PCN</c:v>
                </c:pt>
                <c:pt idx="6">
                  <c:v>FENLAND PCN</c:v>
                </c:pt>
                <c:pt idx="7">
                  <c:v>WISBECH PCN</c:v>
                </c:pt>
                <c:pt idx="8">
                  <c:v>CAMBRIDGE NORTH VILLAGES PCN</c:v>
                </c:pt>
                <c:pt idx="9">
                  <c:v>ICS</c:v>
                </c:pt>
                <c:pt idx="10">
                  <c:v>MERIDIAN PCN</c:v>
                </c:pt>
                <c:pt idx="11">
                  <c:v>HUNTINGDON PCN</c:v>
                </c:pt>
                <c:pt idx="12">
                  <c:v>CAMBRIDGE CITY 4 PCN</c:v>
                </c:pt>
                <c:pt idx="13">
                  <c:v>ST IVES PCN</c:v>
                </c:pt>
                <c:pt idx="14">
                  <c:v>CENTRAL THISTLEMOOR PCN</c:v>
                </c:pt>
                <c:pt idx="15">
                  <c:v>CANTAB MEDICAL PRACTICES PCN</c:v>
                </c:pt>
                <c:pt idx="16">
                  <c:v>CAMBRIDGE CITY PCN</c:v>
                </c:pt>
                <c:pt idx="17">
                  <c:v>GRANTA PCN</c:v>
                </c:pt>
                <c:pt idx="18">
                  <c:v>CAM MEDICAL PCN</c:v>
                </c:pt>
                <c:pt idx="19">
                  <c:v>ELY NORTH PCN</c:v>
                </c:pt>
                <c:pt idx="20">
                  <c:v>ELY SOUTH PCN</c:v>
                </c:pt>
                <c:pt idx="21">
                  <c:v>A1 NETWORK PCN</c:v>
                </c:pt>
              </c:strCache>
            </c:strRef>
          </c:cat>
          <c:val>
            <c:numRef>
              <c:f>Sheet1!$F$2:$F$45</c:f>
              <c:numCache>
                <c:formatCode>General</c:formatCode>
                <c:ptCount val="44"/>
                <c:pt idx="0">
                  <c:v>0.55000000000000004</c:v>
                </c:pt>
                <c:pt idx="1">
                  <c:v>0.56000000000000005</c:v>
                </c:pt>
                <c:pt idx="2">
                  <c:v>0.6</c:v>
                </c:pt>
                <c:pt idx="3">
                  <c:v>0.61</c:v>
                </c:pt>
                <c:pt idx="4">
                  <c:v>0.62</c:v>
                </c:pt>
                <c:pt idx="5">
                  <c:v>0.63</c:v>
                </c:pt>
                <c:pt idx="6">
                  <c:v>0.64</c:v>
                </c:pt>
                <c:pt idx="7">
                  <c:v>0.66</c:v>
                </c:pt>
                <c:pt idx="8">
                  <c:v>0.67</c:v>
                </c:pt>
                <c:pt idx="9">
                  <c:v>0.69</c:v>
                </c:pt>
                <c:pt idx="10">
                  <c:v>0.7</c:v>
                </c:pt>
                <c:pt idx="11">
                  <c:v>0.71</c:v>
                </c:pt>
                <c:pt idx="12">
                  <c:v>0.72</c:v>
                </c:pt>
                <c:pt idx="13">
                  <c:v>0.73</c:v>
                </c:pt>
                <c:pt idx="14">
                  <c:v>0.74</c:v>
                </c:pt>
                <c:pt idx="15">
                  <c:v>0.76</c:v>
                </c:pt>
                <c:pt idx="16">
                  <c:v>0.76</c:v>
                </c:pt>
                <c:pt idx="17">
                  <c:v>0.76</c:v>
                </c:pt>
                <c:pt idx="18">
                  <c:v>0.76</c:v>
                </c:pt>
                <c:pt idx="19">
                  <c:v>0.82</c:v>
                </c:pt>
                <c:pt idx="20">
                  <c:v>0.83</c:v>
                </c:pt>
                <c:pt idx="21">
                  <c:v>0.83</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2"/>
                <c:pt idx="0">
                  <c:v>OCTAGON NORTH PCN</c:v>
                </c:pt>
                <c:pt idx="1">
                  <c:v>PETERBOROUGH PARTNERSHIPS PCN</c:v>
                </c:pt>
                <c:pt idx="2">
                  <c:v>BMC PASTON PCN</c:v>
                </c:pt>
                <c:pt idx="3">
                  <c:v>SOUTH PETERBOROUGH PCN</c:v>
                </c:pt>
                <c:pt idx="4">
                  <c:v>ST NEOTS PCN</c:v>
                </c:pt>
                <c:pt idx="5">
                  <c:v>SOUTH FENLAND PCN</c:v>
                </c:pt>
                <c:pt idx="6">
                  <c:v>FENLAND PCN</c:v>
                </c:pt>
                <c:pt idx="7">
                  <c:v>WISBECH PCN</c:v>
                </c:pt>
                <c:pt idx="8">
                  <c:v>CAMBRIDGE NORTH VILLAGES PCN</c:v>
                </c:pt>
                <c:pt idx="9">
                  <c:v>ICS</c:v>
                </c:pt>
                <c:pt idx="10">
                  <c:v>MERIDIAN PCN</c:v>
                </c:pt>
                <c:pt idx="11">
                  <c:v>HUNTINGDON PCN</c:v>
                </c:pt>
                <c:pt idx="12">
                  <c:v>CAMBRIDGE CITY 4 PCN</c:v>
                </c:pt>
                <c:pt idx="13">
                  <c:v>ST IVES PCN</c:v>
                </c:pt>
                <c:pt idx="14">
                  <c:v>CENTRAL THISTLEMOOR PCN</c:v>
                </c:pt>
                <c:pt idx="15">
                  <c:v>CANTAB MEDICAL PRACTICES PCN</c:v>
                </c:pt>
                <c:pt idx="16">
                  <c:v>CAMBRIDGE CITY PCN</c:v>
                </c:pt>
                <c:pt idx="17">
                  <c:v>GRANTA PCN</c:v>
                </c:pt>
                <c:pt idx="18">
                  <c:v>CAM MEDICAL PCN</c:v>
                </c:pt>
                <c:pt idx="19">
                  <c:v>ELY NORTH PCN</c:v>
                </c:pt>
                <c:pt idx="20">
                  <c:v>ELY SOUTH PCN</c:v>
                </c:pt>
                <c:pt idx="21">
                  <c:v>A1 NETWORK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2"/>
                <c:pt idx="0">
                  <c:v>OCTAGON NORTH PCN</c:v>
                </c:pt>
                <c:pt idx="1">
                  <c:v>PETERBOROUGH PARTNERSHIPS PCN</c:v>
                </c:pt>
                <c:pt idx="2">
                  <c:v>BMC PASTON PCN</c:v>
                </c:pt>
                <c:pt idx="3">
                  <c:v>SOUTH PETERBOROUGH PCN</c:v>
                </c:pt>
                <c:pt idx="4">
                  <c:v>ST NEOTS PCN</c:v>
                </c:pt>
                <c:pt idx="5">
                  <c:v>SOUTH FENLAND PCN</c:v>
                </c:pt>
                <c:pt idx="6">
                  <c:v>FENLAND PCN</c:v>
                </c:pt>
                <c:pt idx="7">
                  <c:v>WISBECH PCN</c:v>
                </c:pt>
                <c:pt idx="8">
                  <c:v>CAMBRIDGE NORTH VILLAGES PCN</c:v>
                </c:pt>
                <c:pt idx="9">
                  <c:v>ICS</c:v>
                </c:pt>
                <c:pt idx="10">
                  <c:v>MERIDIAN PCN</c:v>
                </c:pt>
                <c:pt idx="11">
                  <c:v>HUNTINGDON PCN</c:v>
                </c:pt>
                <c:pt idx="12">
                  <c:v>CAMBRIDGE CITY 4 PCN</c:v>
                </c:pt>
                <c:pt idx="13">
                  <c:v>ST IVES PCN</c:v>
                </c:pt>
                <c:pt idx="14">
                  <c:v>CENTRAL THISTLEMOOR PCN</c:v>
                </c:pt>
                <c:pt idx="15">
                  <c:v>CANTAB MEDICAL PRACTICES PCN</c:v>
                </c:pt>
                <c:pt idx="16">
                  <c:v>CAMBRIDGE CITY PCN</c:v>
                </c:pt>
                <c:pt idx="17">
                  <c:v>GRANTA PCN</c:v>
                </c:pt>
                <c:pt idx="18">
                  <c:v>CAM MEDICAL PCN</c:v>
                </c:pt>
                <c:pt idx="19">
                  <c:v>ELY NORTH PCN</c:v>
                </c:pt>
                <c:pt idx="20">
                  <c:v>ELY SOUTH PCN</c:v>
                </c:pt>
                <c:pt idx="21">
                  <c:v>A1 NETWORK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2079488"/>
        <c:axId val="12207795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2"/>
                <c:pt idx="0">
                  <c:v>OCTAGON NORTH PCN</c:v>
                </c:pt>
                <c:pt idx="1">
                  <c:v>PETERBOROUGH PARTNERSHIPS PCN</c:v>
                </c:pt>
                <c:pt idx="2">
                  <c:v>BMC PASTON PCN</c:v>
                </c:pt>
                <c:pt idx="3">
                  <c:v>SOUTH PETERBOROUGH PCN</c:v>
                </c:pt>
                <c:pt idx="4">
                  <c:v>ST NEOTS PCN</c:v>
                </c:pt>
                <c:pt idx="5">
                  <c:v>SOUTH FENLAND PCN</c:v>
                </c:pt>
                <c:pt idx="6">
                  <c:v>FENLAND PCN</c:v>
                </c:pt>
                <c:pt idx="7">
                  <c:v>WISBECH PCN</c:v>
                </c:pt>
                <c:pt idx="8">
                  <c:v>CAMBRIDGE NORTH VILLAGES PCN</c:v>
                </c:pt>
                <c:pt idx="9">
                  <c:v>ICS</c:v>
                </c:pt>
                <c:pt idx="10">
                  <c:v>MERIDIAN PCN</c:v>
                </c:pt>
                <c:pt idx="11">
                  <c:v>HUNTINGDON PCN</c:v>
                </c:pt>
                <c:pt idx="12">
                  <c:v>CAMBRIDGE CITY 4 PCN</c:v>
                </c:pt>
                <c:pt idx="13">
                  <c:v>ST IVES PCN</c:v>
                </c:pt>
                <c:pt idx="14">
                  <c:v>CENTRAL THISTLEMOOR PCN</c:v>
                </c:pt>
                <c:pt idx="15">
                  <c:v>CANTAB MEDICAL PRACTICES PCN</c:v>
                </c:pt>
                <c:pt idx="16">
                  <c:v>CAMBRIDGE CITY PCN</c:v>
                </c:pt>
                <c:pt idx="17">
                  <c:v>GRANTA PCN</c:v>
                </c:pt>
                <c:pt idx="18">
                  <c:v>CAM MEDICAL PCN</c:v>
                </c:pt>
                <c:pt idx="19">
                  <c:v>ELY NORTH PCN</c:v>
                </c:pt>
                <c:pt idx="20">
                  <c:v>ELY SOUTH PCN</c:v>
                </c:pt>
                <c:pt idx="21">
                  <c:v>A1 NETWORK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2"/>
                <c:pt idx="0">
                  <c:v>OCTAGON NORTH PCN</c:v>
                </c:pt>
                <c:pt idx="1">
                  <c:v>PETERBOROUGH PARTNERSHIPS PCN</c:v>
                </c:pt>
                <c:pt idx="2">
                  <c:v>BMC PASTON PCN</c:v>
                </c:pt>
                <c:pt idx="3">
                  <c:v>SOUTH PETERBOROUGH PCN</c:v>
                </c:pt>
                <c:pt idx="4">
                  <c:v>ST NEOTS PCN</c:v>
                </c:pt>
                <c:pt idx="5">
                  <c:v>SOUTH FENLAND PCN</c:v>
                </c:pt>
                <c:pt idx="6">
                  <c:v>FENLAND PCN</c:v>
                </c:pt>
                <c:pt idx="7">
                  <c:v>WISBECH PCN</c:v>
                </c:pt>
                <c:pt idx="8">
                  <c:v>CAMBRIDGE NORTH VILLAGES PCN</c:v>
                </c:pt>
                <c:pt idx="9">
                  <c:v>ICS</c:v>
                </c:pt>
                <c:pt idx="10">
                  <c:v>MERIDIAN PCN</c:v>
                </c:pt>
                <c:pt idx="11">
                  <c:v>HUNTINGDON PCN</c:v>
                </c:pt>
                <c:pt idx="12">
                  <c:v>CAMBRIDGE CITY 4 PCN</c:v>
                </c:pt>
                <c:pt idx="13">
                  <c:v>ST IVES PCN</c:v>
                </c:pt>
                <c:pt idx="14">
                  <c:v>CENTRAL THISTLEMOOR PCN</c:v>
                </c:pt>
                <c:pt idx="15">
                  <c:v>CANTAB MEDICAL PRACTICES PCN</c:v>
                </c:pt>
                <c:pt idx="16">
                  <c:v>CAMBRIDGE CITY PCN</c:v>
                </c:pt>
                <c:pt idx="17">
                  <c:v>GRANTA PCN</c:v>
                </c:pt>
                <c:pt idx="18">
                  <c:v>CAM MEDICAL PCN</c:v>
                </c:pt>
                <c:pt idx="19">
                  <c:v>ELY NORTH PCN</c:v>
                </c:pt>
                <c:pt idx="20">
                  <c:v>ELY SOUTH PCN</c:v>
                </c:pt>
                <c:pt idx="21">
                  <c:v>A1 NETWORK PCN</c:v>
                </c:pt>
              </c:strCache>
            </c:strRef>
          </c:cat>
          <c:val>
            <c:numRef>
              <c:f>Sheet1!$C$2:$C$45</c:f>
              <c:numCache>
                <c:formatCode>0%</c:formatCode>
                <c:ptCount val="44"/>
                <c:pt idx="0">
                  <c:v>0.55000000000000004</c:v>
                </c:pt>
                <c:pt idx="1">
                  <c:v>0.56000000000000005</c:v>
                </c:pt>
                <c:pt idx="2">
                  <c:v>0.6</c:v>
                </c:pt>
                <c:pt idx="3">
                  <c:v>0.61</c:v>
                </c:pt>
                <c:pt idx="4">
                  <c:v>0.62</c:v>
                </c:pt>
                <c:pt idx="5">
                  <c:v>0.63</c:v>
                </c:pt>
                <c:pt idx="6">
                  <c:v>0.64</c:v>
                </c:pt>
                <c:pt idx="7">
                  <c:v>0.66</c:v>
                </c:pt>
                <c:pt idx="8">
                  <c:v>0.67</c:v>
                </c:pt>
                <c:pt idx="9">
                  <c:v>-10</c:v>
                </c:pt>
                <c:pt idx="10">
                  <c:v>0.7</c:v>
                </c:pt>
                <c:pt idx="11">
                  <c:v>0.71</c:v>
                </c:pt>
                <c:pt idx="12">
                  <c:v>0.72</c:v>
                </c:pt>
                <c:pt idx="13">
                  <c:v>0.73</c:v>
                </c:pt>
                <c:pt idx="14">
                  <c:v>0.74</c:v>
                </c:pt>
                <c:pt idx="15">
                  <c:v>0.76</c:v>
                </c:pt>
                <c:pt idx="16">
                  <c:v>0.76</c:v>
                </c:pt>
                <c:pt idx="17">
                  <c:v>0.76</c:v>
                </c:pt>
                <c:pt idx="18">
                  <c:v>0.76</c:v>
                </c:pt>
                <c:pt idx="19">
                  <c:v>0.82</c:v>
                </c:pt>
                <c:pt idx="20">
                  <c:v>0.83</c:v>
                </c:pt>
                <c:pt idx="21">
                  <c:v>0.83</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0.69</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2065664"/>
        <c:axId val="122067968"/>
      </c:lineChart>
      <c:catAx>
        <c:axId val="12206566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2067968"/>
        <c:crosses val="autoZero"/>
        <c:auto val="1"/>
        <c:lblAlgn val="ctr"/>
        <c:lblOffset val="100"/>
        <c:noMultiLvlLbl val="0"/>
      </c:catAx>
      <c:valAx>
        <c:axId val="12206796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2065664"/>
        <c:crosses val="autoZero"/>
        <c:crossBetween val="between"/>
      </c:valAx>
      <c:valAx>
        <c:axId val="122077952"/>
        <c:scaling>
          <c:orientation val="minMax"/>
          <c:max val="1"/>
          <c:min val="0"/>
        </c:scaling>
        <c:delete val="0"/>
        <c:axPos val="r"/>
        <c:numFmt formatCode="0%" sourceLinked="1"/>
        <c:majorTickMark val="none"/>
        <c:minorTickMark val="none"/>
        <c:tickLblPos val="none"/>
        <c:spPr>
          <a:ln>
            <a:noFill/>
          </a:ln>
        </c:spPr>
        <c:crossAx val="122079488"/>
        <c:crosses val="max"/>
        <c:crossBetween val="between"/>
      </c:valAx>
      <c:catAx>
        <c:axId val="122079488"/>
        <c:scaling>
          <c:orientation val="minMax"/>
        </c:scaling>
        <c:delete val="1"/>
        <c:axPos val="b"/>
        <c:numFmt formatCode="General" sourceLinked="1"/>
        <c:majorTickMark val="out"/>
        <c:minorTickMark val="none"/>
        <c:tickLblPos val="nextTo"/>
        <c:crossAx val="12207795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84</c:v>
                </c:pt>
                <c:pt idx="1">
                  <c:v>14</c:v>
                </c:pt>
                <c:pt idx="2">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2"/>
                <c:pt idx="0">
                  <c:v>PETERBOROUGH PARTNERSHIPS PCN</c:v>
                </c:pt>
                <c:pt idx="1">
                  <c:v>OCTAGON NORTH PCN</c:v>
                </c:pt>
                <c:pt idx="2">
                  <c:v>BMC PASTON PCN</c:v>
                </c:pt>
                <c:pt idx="3">
                  <c:v>SOUTH FENLAND PCN</c:v>
                </c:pt>
                <c:pt idx="4">
                  <c:v>ST IVES PCN</c:v>
                </c:pt>
                <c:pt idx="5">
                  <c:v>WISBECH PCN</c:v>
                </c:pt>
                <c:pt idx="6">
                  <c:v>CAMBRIDGE NORTH VILLAGES PCN</c:v>
                </c:pt>
                <c:pt idx="7">
                  <c:v>ST NEOTS PCN</c:v>
                </c:pt>
                <c:pt idx="8">
                  <c:v>SOUTH PETERBOROUGH PCN</c:v>
                </c:pt>
                <c:pt idx="9">
                  <c:v>CENTRAL THISTLEMOOR PCN</c:v>
                </c:pt>
                <c:pt idx="10">
                  <c:v>ICS</c:v>
                </c:pt>
                <c:pt idx="11">
                  <c:v>MERIDIAN PCN</c:v>
                </c:pt>
                <c:pt idx="12">
                  <c:v>CANTAB MEDICAL PRACTICES PCN</c:v>
                </c:pt>
                <c:pt idx="13">
                  <c:v>CAMBRIDGE CITY 4 PCN</c:v>
                </c:pt>
                <c:pt idx="14">
                  <c:v>FENLAND PCN</c:v>
                </c:pt>
                <c:pt idx="15">
                  <c:v>GRANTA PCN</c:v>
                </c:pt>
                <c:pt idx="16">
                  <c:v>HUNTINGDON PCN</c:v>
                </c:pt>
                <c:pt idx="17">
                  <c:v>ELY SOUTH PCN</c:v>
                </c:pt>
                <c:pt idx="18">
                  <c:v>CAMBRIDGE CITY PCN</c:v>
                </c:pt>
                <c:pt idx="19">
                  <c:v>A1 NETWORK PCN</c:v>
                </c:pt>
                <c:pt idx="20">
                  <c:v>CAM MEDICAL PCN</c:v>
                </c:pt>
                <c:pt idx="21">
                  <c:v>ELY NORTH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2"/>
                <c:pt idx="0">
                  <c:v>PETERBOROUGH PARTNERSHIPS PCN</c:v>
                </c:pt>
                <c:pt idx="1">
                  <c:v>OCTAGON NORTH PCN</c:v>
                </c:pt>
                <c:pt idx="2">
                  <c:v>BMC PASTON PCN</c:v>
                </c:pt>
                <c:pt idx="3">
                  <c:v>SOUTH FENLAND PCN</c:v>
                </c:pt>
                <c:pt idx="4">
                  <c:v>ST IVES PCN</c:v>
                </c:pt>
                <c:pt idx="5">
                  <c:v>WISBECH PCN</c:v>
                </c:pt>
                <c:pt idx="6">
                  <c:v>CAMBRIDGE NORTH VILLAGES PCN</c:v>
                </c:pt>
                <c:pt idx="7">
                  <c:v>ST NEOTS PCN</c:v>
                </c:pt>
                <c:pt idx="8">
                  <c:v>SOUTH PETERBOROUGH PCN</c:v>
                </c:pt>
                <c:pt idx="9">
                  <c:v>CENTRAL THISTLEMOOR PCN</c:v>
                </c:pt>
                <c:pt idx="10">
                  <c:v>ICS</c:v>
                </c:pt>
                <c:pt idx="11">
                  <c:v>MERIDIAN PCN</c:v>
                </c:pt>
                <c:pt idx="12">
                  <c:v>CANTAB MEDICAL PRACTICES PCN</c:v>
                </c:pt>
                <c:pt idx="13">
                  <c:v>CAMBRIDGE CITY 4 PCN</c:v>
                </c:pt>
                <c:pt idx="14">
                  <c:v>FENLAND PCN</c:v>
                </c:pt>
                <c:pt idx="15">
                  <c:v>GRANTA PCN</c:v>
                </c:pt>
                <c:pt idx="16">
                  <c:v>HUNTINGDON PCN</c:v>
                </c:pt>
                <c:pt idx="17">
                  <c:v>ELY SOUTH PCN</c:v>
                </c:pt>
                <c:pt idx="18">
                  <c:v>CAMBRIDGE CITY PCN</c:v>
                </c:pt>
                <c:pt idx="19">
                  <c:v>A1 NETWORK PCN</c:v>
                </c:pt>
                <c:pt idx="20">
                  <c:v>CAM MEDICAL PCN</c:v>
                </c:pt>
                <c:pt idx="21">
                  <c:v>ELY NORTH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2"/>
                <c:pt idx="0">
                  <c:v>PETERBOROUGH PARTNERSHIPS PCN</c:v>
                </c:pt>
                <c:pt idx="1">
                  <c:v>OCTAGON NORTH PCN</c:v>
                </c:pt>
                <c:pt idx="2">
                  <c:v>BMC PASTON PCN</c:v>
                </c:pt>
                <c:pt idx="3">
                  <c:v>SOUTH FENLAND PCN</c:v>
                </c:pt>
                <c:pt idx="4">
                  <c:v>ST IVES PCN</c:v>
                </c:pt>
                <c:pt idx="5">
                  <c:v>WISBECH PCN</c:v>
                </c:pt>
                <c:pt idx="6">
                  <c:v>CAMBRIDGE NORTH VILLAGES PCN</c:v>
                </c:pt>
                <c:pt idx="7">
                  <c:v>ST NEOTS PCN</c:v>
                </c:pt>
                <c:pt idx="8">
                  <c:v>SOUTH PETERBOROUGH PCN</c:v>
                </c:pt>
                <c:pt idx="9">
                  <c:v>CENTRAL THISTLEMOOR PCN</c:v>
                </c:pt>
                <c:pt idx="10">
                  <c:v>ICS</c:v>
                </c:pt>
                <c:pt idx="11">
                  <c:v>MERIDIAN PCN</c:v>
                </c:pt>
                <c:pt idx="12">
                  <c:v>CANTAB MEDICAL PRACTICES PCN</c:v>
                </c:pt>
                <c:pt idx="13">
                  <c:v>CAMBRIDGE CITY 4 PCN</c:v>
                </c:pt>
                <c:pt idx="14">
                  <c:v>FENLAND PCN</c:v>
                </c:pt>
                <c:pt idx="15">
                  <c:v>GRANTA PCN</c:v>
                </c:pt>
                <c:pt idx="16">
                  <c:v>HUNTINGDON PCN</c:v>
                </c:pt>
                <c:pt idx="17">
                  <c:v>ELY SOUTH PCN</c:v>
                </c:pt>
                <c:pt idx="18">
                  <c:v>CAMBRIDGE CITY PCN</c:v>
                </c:pt>
                <c:pt idx="19">
                  <c:v>A1 NETWORK PCN</c:v>
                </c:pt>
                <c:pt idx="20">
                  <c:v>CAM MEDICAL PCN</c:v>
                </c:pt>
                <c:pt idx="21">
                  <c:v>ELY NORTH PCN</c:v>
                </c:pt>
              </c:strCache>
            </c:strRef>
          </c:cat>
          <c:val>
            <c:numRef>
              <c:f>Sheet1!$F$2:$F$45</c:f>
              <c:numCache>
                <c:formatCode>General</c:formatCode>
                <c:ptCount val="44"/>
                <c:pt idx="0">
                  <c:v>0.75</c:v>
                </c:pt>
                <c:pt idx="1">
                  <c:v>0.76</c:v>
                </c:pt>
                <c:pt idx="2">
                  <c:v>0.78</c:v>
                </c:pt>
                <c:pt idx="3">
                  <c:v>0.79</c:v>
                </c:pt>
                <c:pt idx="4">
                  <c:v>0.81</c:v>
                </c:pt>
                <c:pt idx="5">
                  <c:v>0.81</c:v>
                </c:pt>
                <c:pt idx="6">
                  <c:v>0.83</c:v>
                </c:pt>
                <c:pt idx="7">
                  <c:v>0.83</c:v>
                </c:pt>
                <c:pt idx="8">
                  <c:v>0.83</c:v>
                </c:pt>
                <c:pt idx="9">
                  <c:v>0.83</c:v>
                </c:pt>
                <c:pt idx="10">
                  <c:v>0.84</c:v>
                </c:pt>
                <c:pt idx="11">
                  <c:v>0.84</c:v>
                </c:pt>
                <c:pt idx="12">
                  <c:v>0.84</c:v>
                </c:pt>
                <c:pt idx="13">
                  <c:v>0.85</c:v>
                </c:pt>
                <c:pt idx="14">
                  <c:v>0.85</c:v>
                </c:pt>
                <c:pt idx="15">
                  <c:v>0.85</c:v>
                </c:pt>
                <c:pt idx="16">
                  <c:v>0.85</c:v>
                </c:pt>
                <c:pt idx="17">
                  <c:v>0.89</c:v>
                </c:pt>
                <c:pt idx="18">
                  <c:v>0.89</c:v>
                </c:pt>
                <c:pt idx="19">
                  <c:v>0.89</c:v>
                </c:pt>
                <c:pt idx="20">
                  <c:v>0.9</c:v>
                </c:pt>
                <c:pt idx="21">
                  <c:v>0.93</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2"/>
                <c:pt idx="0">
                  <c:v>PETERBOROUGH PARTNERSHIPS PCN</c:v>
                </c:pt>
                <c:pt idx="1">
                  <c:v>OCTAGON NORTH PCN</c:v>
                </c:pt>
                <c:pt idx="2">
                  <c:v>BMC PASTON PCN</c:v>
                </c:pt>
                <c:pt idx="3">
                  <c:v>SOUTH FENLAND PCN</c:v>
                </c:pt>
                <c:pt idx="4">
                  <c:v>ST IVES PCN</c:v>
                </c:pt>
                <c:pt idx="5">
                  <c:v>WISBECH PCN</c:v>
                </c:pt>
                <c:pt idx="6">
                  <c:v>CAMBRIDGE NORTH VILLAGES PCN</c:v>
                </c:pt>
                <c:pt idx="7">
                  <c:v>ST NEOTS PCN</c:v>
                </c:pt>
                <c:pt idx="8">
                  <c:v>SOUTH PETERBOROUGH PCN</c:v>
                </c:pt>
                <c:pt idx="9">
                  <c:v>CENTRAL THISTLEMOOR PCN</c:v>
                </c:pt>
                <c:pt idx="10">
                  <c:v>ICS</c:v>
                </c:pt>
                <c:pt idx="11">
                  <c:v>MERIDIAN PCN</c:v>
                </c:pt>
                <c:pt idx="12">
                  <c:v>CANTAB MEDICAL PRACTICES PCN</c:v>
                </c:pt>
                <c:pt idx="13">
                  <c:v>CAMBRIDGE CITY 4 PCN</c:v>
                </c:pt>
                <c:pt idx="14">
                  <c:v>FENLAND PCN</c:v>
                </c:pt>
                <c:pt idx="15">
                  <c:v>GRANTA PCN</c:v>
                </c:pt>
                <c:pt idx="16">
                  <c:v>HUNTINGDON PCN</c:v>
                </c:pt>
                <c:pt idx="17">
                  <c:v>ELY SOUTH PCN</c:v>
                </c:pt>
                <c:pt idx="18">
                  <c:v>CAMBRIDGE CITY PCN</c:v>
                </c:pt>
                <c:pt idx="19">
                  <c:v>A1 NETWORK PCN</c:v>
                </c:pt>
                <c:pt idx="20">
                  <c:v>CAM MEDICAL PCN</c:v>
                </c:pt>
                <c:pt idx="21">
                  <c:v>ELY NORTH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2"/>
                <c:pt idx="0">
                  <c:v>PETERBOROUGH PARTNERSHIPS PCN</c:v>
                </c:pt>
                <c:pt idx="1">
                  <c:v>OCTAGON NORTH PCN</c:v>
                </c:pt>
                <c:pt idx="2">
                  <c:v>BMC PASTON PCN</c:v>
                </c:pt>
                <c:pt idx="3">
                  <c:v>SOUTH FENLAND PCN</c:v>
                </c:pt>
                <c:pt idx="4">
                  <c:v>ST IVES PCN</c:v>
                </c:pt>
                <c:pt idx="5">
                  <c:v>WISBECH PCN</c:v>
                </c:pt>
                <c:pt idx="6">
                  <c:v>CAMBRIDGE NORTH VILLAGES PCN</c:v>
                </c:pt>
                <c:pt idx="7">
                  <c:v>ST NEOTS PCN</c:v>
                </c:pt>
                <c:pt idx="8">
                  <c:v>SOUTH PETERBOROUGH PCN</c:v>
                </c:pt>
                <c:pt idx="9">
                  <c:v>CENTRAL THISTLEMOOR PCN</c:v>
                </c:pt>
                <c:pt idx="10">
                  <c:v>ICS</c:v>
                </c:pt>
                <c:pt idx="11">
                  <c:v>MERIDIAN PCN</c:v>
                </c:pt>
                <c:pt idx="12">
                  <c:v>CANTAB MEDICAL PRACTICES PCN</c:v>
                </c:pt>
                <c:pt idx="13">
                  <c:v>CAMBRIDGE CITY 4 PCN</c:v>
                </c:pt>
                <c:pt idx="14">
                  <c:v>FENLAND PCN</c:v>
                </c:pt>
                <c:pt idx="15">
                  <c:v>GRANTA PCN</c:v>
                </c:pt>
                <c:pt idx="16">
                  <c:v>HUNTINGDON PCN</c:v>
                </c:pt>
                <c:pt idx="17">
                  <c:v>ELY SOUTH PCN</c:v>
                </c:pt>
                <c:pt idx="18">
                  <c:v>CAMBRIDGE CITY PCN</c:v>
                </c:pt>
                <c:pt idx="19">
                  <c:v>A1 NETWORK PCN</c:v>
                </c:pt>
                <c:pt idx="20">
                  <c:v>CAM MEDICAL PCN</c:v>
                </c:pt>
                <c:pt idx="21">
                  <c:v>ELY NORTH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6427520"/>
        <c:axId val="12634790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2"/>
                <c:pt idx="0">
                  <c:v>PETERBOROUGH PARTNERSHIPS PCN</c:v>
                </c:pt>
                <c:pt idx="1">
                  <c:v>OCTAGON NORTH PCN</c:v>
                </c:pt>
                <c:pt idx="2">
                  <c:v>BMC PASTON PCN</c:v>
                </c:pt>
                <c:pt idx="3">
                  <c:v>SOUTH FENLAND PCN</c:v>
                </c:pt>
                <c:pt idx="4">
                  <c:v>ST IVES PCN</c:v>
                </c:pt>
                <c:pt idx="5">
                  <c:v>WISBECH PCN</c:v>
                </c:pt>
                <c:pt idx="6">
                  <c:v>CAMBRIDGE NORTH VILLAGES PCN</c:v>
                </c:pt>
                <c:pt idx="7">
                  <c:v>ST NEOTS PCN</c:v>
                </c:pt>
                <c:pt idx="8">
                  <c:v>SOUTH PETERBOROUGH PCN</c:v>
                </c:pt>
                <c:pt idx="9">
                  <c:v>CENTRAL THISTLEMOOR PCN</c:v>
                </c:pt>
                <c:pt idx="10">
                  <c:v>ICS</c:v>
                </c:pt>
                <c:pt idx="11">
                  <c:v>MERIDIAN PCN</c:v>
                </c:pt>
                <c:pt idx="12">
                  <c:v>CANTAB MEDICAL PRACTICES PCN</c:v>
                </c:pt>
                <c:pt idx="13">
                  <c:v>CAMBRIDGE CITY 4 PCN</c:v>
                </c:pt>
                <c:pt idx="14">
                  <c:v>FENLAND PCN</c:v>
                </c:pt>
                <c:pt idx="15">
                  <c:v>GRANTA PCN</c:v>
                </c:pt>
                <c:pt idx="16">
                  <c:v>HUNTINGDON PCN</c:v>
                </c:pt>
                <c:pt idx="17">
                  <c:v>ELY SOUTH PCN</c:v>
                </c:pt>
                <c:pt idx="18">
                  <c:v>CAMBRIDGE CITY PCN</c:v>
                </c:pt>
                <c:pt idx="19">
                  <c:v>A1 NETWORK PCN</c:v>
                </c:pt>
                <c:pt idx="20">
                  <c:v>CAM MEDICAL PCN</c:v>
                </c:pt>
                <c:pt idx="21">
                  <c:v>ELY NORTH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2"/>
                <c:pt idx="0">
                  <c:v>PETERBOROUGH PARTNERSHIPS PCN</c:v>
                </c:pt>
                <c:pt idx="1">
                  <c:v>OCTAGON NORTH PCN</c:v>
                </c:pt>
                <c:pt idx="2">
                  <c:v>BMC PASTON PCN</c:v>
                </c:pt>
                <c:pt idx="3">
                  <c:v>SOUTH FENLAND PCN</c:v>
                </c:pt>
                <c:pt idx="4">
                  <c:v>ST IVES PCN</c:v>
                </c:pt>
                <c:pt idx="5">
                  <c:v>WISBECH PCN</c:v>
                </c:pt>
                <c:pt idx="6">
                  <c:v>CAMBRIDGE NORTH VILLAGES PCN</c:v>
                </c:pt>
                <c:pt idx="7">
                  <c:v>ST NEOTS PCN</c:v>
                </c:pt>
                <c:pt idx="8">
                  <c:v>SOUTH PETERBOROUGH PCN</c:v>
                </c:pt>
                <c:pt idx="9">
                  <c:v>CENTRAL THISTLEMOOR PCN</c:v>
                </c:pt>
                <c:pt idx="10">
                  <c:v>ICS</c:v>
                </c:pt>
                <c:pt idx="11">
                  <c:v>MERIDIAN PCN</c:v>
                </c:pt>
                <c:pt idx="12">
                  <c:v>CANTAB MEDICAL PRACTICES PCN</c:v>
                </c:pt>
                <c:pt idx="13">
                  <c:v>CAMBRIDGE CITY 4 PCN</c:v>
                </c:pt>
                <c:pt idx="14">
                  <c:v>FENLAND PCN</c:v>
                </c:pt>
                <c:pt idx="15">
                  <c:v>GRANTA PCN</c:v>
                </c:pt>
                <c:pt idx="16">
                  <c:v>HUNTINGDON PCN</c:v>
                </c:pt>
                <c:pt idx="17">
                  <c:v>ELY SOUTH PCN</c:v>
                </c:pt>
                <c:pt idx="18">
                  <c:v>CAMBRIDGE CITY PCN</c:v>
                </c:pt>
                <c:pt idx="19">
                  <c:v>A1 NETWORK PCN</c:v>
                </c:pt>
                <c:pt idx="20">
                  <c:v>CAM MEDICAL PCN</c:v>
                </c:pt>
                <c:pt idx="21">
                  <c:v>ELY NORTH PCN</c:v>
                </c:pt>
              </c:strCache>
            </c:strRef>
          </c:cat>
          <c:val>
            <c:numRef>
              <c:f>Sheet1!$C$2:$C$45</c:f>
              <c:numCache>
                <c:formatCode>0%</c:formatCode>
                <c:ptCount val="44"/>
                <c:pt idx="0">
                  <c:v>0.75</c:v>
                </c:pt>
                <c:pt idx="1">
                  <c:v>0.76</c:v>
                </c:pt>
                <c:pt idx="2">
                  <c:v>0.78</c:v>
                </c:pt>
                <c:pt idx="3">
                  <c:v>0.79</c:v>
                </c:pt>
                <c:pt idx="4">
                  <c:v>0.81</c:v>
                </c:pt>
                <c:pt idx="5">
                  <c:v>0.81</c:v>
                </c:pt>
                <c:pt idx="6">
                  <c:v>0.83</c:v>
                </c:pt>
                <c:pt idx="7">
                  <c:v>0.83</c:v>
                </c:pt>
                <c:pt idx="8">
                  <c:v>0.83</c:v>
                </c:pt>
                <c:pt idx="9">
                  <c:v>0.83</c:v>
                </c:pt>
                <c:pt idx="10">
                  <c:v>-10</c:v>
                </c:pt>
                <c:pt idx="11">
                  <c:v>0.84</c:v>
                </c:pt>
                <c:pt idx="12">
                  <c:v>0.84</c:v>
                </c:pt>
                <c:pt idx="13">
                  <c:v>0.85</c:v>
                </c:pt>
                <c:pt idx="14">
                  <c:v>0.85</c:v>
                </c:pt>
                <c:pt idx="15">
                  <c:v>0.85</c:v>
                </c:pt>
                <c:pt idx="16">
                  <c:v>0.85</c:v>
                </c:pt>
                <c:pt idx="17">
                  <c:v>0.89</c:v>
                </c:pt>
                <c:pt idx="18">
                  <c:v>0.89</c:v>
                </c:pt>
                <c:pt idx="19">
                  <c:v>0.89</c:v>
                </c:pt>
                <c:pt idx="20">
                  <c:v>0.9</c:v>
                </c:pt>
                <c:pt idx="21">
                  <c:v>0.93</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0.84</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6331520"/>
        <c:axId val="126346368"/>
      </c:lineChart>
      <c:catAx>
        <c:axId val="12633152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6346368"/>
        <c:crosses val="autoZero"/>
        <c:auto val="1"/>
        <c:lblAlgn val="ctr"/>
        <c:lblOffset val="100"/>
        <c:noMultiLvlLbl val="0"/>
      </c:catAx>
      <c:valAx>
        <c:axId val="12634636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6331520"/>
        <c:crosses val="autoZero"/>
        <c:crossBetween val="between"/>
      </c:valAx>
      <c:valAx>
        <c:axId val="126347904"/>
        <c:scaling>
          <c:orientation val="minMax"/>
          <c:max val="1"/>
          <c:min val="0"/>
        </c:scaling>
        <c:delete val="0"/>
        <c:axPos val="r"/>
        <c:numFmt formatCode="0%" sourceLinked="1"/>
        <c:majorTickMark val="none"/>
        <c:minorTickMark val="none"/>
        <c:tickLblPos val="none"/>
        <c:spPr>
          <a:ln>
            <a:noFill/>
          </a:ln>
        </c:spPr>
        <c:crossAx val="126427520"/>
        <c:crosses val="max"/>
        <c:crossBetween val="between"/>
      </c:valAx>
      <c:catAx>
        <c:axId val="126427520"/>
        <c:scaling>
          <c:orientation val="minMax"/>
        </c:scaling>
        <c:delete val="1"/>
        <c:axPos val="b"/>
        <c:numFmt formatCode="General" sourceLinked="1"/>
        <c:majorTickMark val="out"/>
        <c:minorTickMark val="none"/>
        <c:tickLblPos val="nextTo"/>
        <c:crossAx val="12634790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5</c:v>
                </c:pt>
                <c:pt idx="1">
                  <c:v>7</c:v>
                </c:pt>
                <c:pt idx="2">
                  <c:v>3</c:v>
                </c:pt>
                <c:pt idx="3">
                  <c:v>3</c:v>
                </c:pt>
                <c:pt idx="4">
                  <c:v>6</c:v>
                </c:pt>
                <c:pt idx="5">
                  <c:v>12</c:v>
                </c:pt>
                <c:pt idx="6">
                  <c:v>7</c:v>
                </c:pt>
                <c:pt idx="7">
                  <c:v>3</c:v>
                </c:pt>
                <c:pt idx="8">
                  <c:v>12</c:v>
                </c:pt>
                <c:pt idx="9">
                  <c:v>8</c:v>
                </c:pt>
                <c:pt idx="10">
                  <c:v>21</c:v>
                </c:pt>
                <c:pt idx="11">
                  <c:v>30</c:v>
                </c:pt>
                <c:pt idx="12">
                  <c:v>17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7527168"/>
        <c:axId val="127619072"/>
      </c:barChart>
      <c:catAx>
        <c:axId val="127527168"/>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7619072"/>
        <c:crosses val="autoZero"/>
        <c:auto val="1"/>
        <c:lblAlgn val="ctr"/>
        <c:lblOffset val="100"/>
        <c:noMultiLvlLbl val="0"/>
      </c:catAx>
      <c:valAx>
        <c:axId val="127619072"/>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7527168"/>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35</c:v>
                </c:pt>
                <c:pt idx="1">
                  <c:v>37</c:v>
                </c:pt>
                <c:pt idx="2">
                  <c:v>16</c:v>
                </c:pt>
                <c:pt idx="3">
                  <c:v>7</c:v>
                </c:pt>
                <c:pt idx="4">
                  <c:v>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68</c:v>
                </c:pt>
                <c:pt idx="1">
                  <c:v>73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14</c:v>
                </c:pt>
                <c:pt idx="1">
                  <c:v>11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8422656"/>
        <c:axId val="128424192"/>
      </c:lineChart>
      <c:catAx>
        <c:axId val="12842265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8424192"/>
        <c:crosses val="autoZero"/>
        <c:auto val="1"/>
        <c:lblAlgn val="ctr"/>
        <c:lblOffset val="100"/>
        <c:noMultiLvlLbl val="0"/>
      </c:catAx>
      <c:valAx>
        <c:axId val="12842419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842265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2"/>
                <c:pt idx="0">
                  <c:v>PETERBOROUGH PARTNERSHIPS PCN</c:v>
                </c:pt>
                <c:pt idx="1">
                  <c:v>OCTAGON NORTH PCN</c:v>
                </c:pt>
                <c:pt idx="2">
                  <c:v>BMC PASTON PCN</c:v>
                </c:pt>
                <c:pt idx="3">
                  <c:v>ST NEOTS PCN</c:v>
                </c:pt>
                <c:pt idx="4">
                  <c:v>SOUTH FENLAND PCN</c:v>
                </c:pt>
                <c:pt idx="5">
                  <c:v>FENLAND PCN</c:v>
                </c:pt>
                <c:pt idx="6">
                  <c:v>WISBECH PCN</c:v>
                </c:pt>
                <c:pt idx="7">
                  <c:v>SOUTH PETERBOROUGH PCN</c:v>
                </c:pt>
                <c:pt idx="8">
                  <c:v>CAMBRIDGE NORTH VILLAGES PCN</c:v>
                </c:pt>
                <c:pt idx="9">
                  <c:v>ST IVES PCN</c:v>
                </c:pt>
                <c:pt idx="10">
                  <c:v>ICS</c:v>
                </c:pt>
                <c:pt idx="11">
                  <c:v>CAMBRIDGE CITY 4 PCN</c:v>
                </c:pt>
                <c:pt idx="12">
                  <c:v>MERIDIAN PCN</c:v>
                </c:pt>
                <c:pt idx="13">
                  <c:v>CENTRAL THISTLEMOOR PCN</c:v>
                </c:pt>
                <c:pt idx="14">
                  <c:v>HUNTINGDON PCN</c:v>
                </c:pt>
                <c:pt idx="15">
                  <c:v>CANTAB MEDICAL PRACTICES PCN</c:v>
                </c:pt>
                <c:pt idx="16">
                  <c:v>ELY SOUTH PCN</c:v>
                </c:pt>
                <c:pt idx="17">
                  <c:v>CAMBRIDGE CITY PCN</c:v>
                </c:pt>
                <c:pt idx="18">
                  <c:v>ELY NORTH PCN</c:v>
                </c:pt>
                <c:pt idx="19">
                  <c:v>GRANTA PCN</c:v>
                </c:pt>
                <c:pt idx="20">
                  <c:v>CAM MEDICAL PCN</c:v>
                </c:pt>
                <c:pt idx="21">
                  <c:v>A1 NETWORK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22"/>
                <c:pt idx="0">
                  <c:v>PETERBOROUGH PARTNERSHIPS PCN</c:v>
                </c:pt>
                <c:pt idx="1">
                  <c:v>OCTAGON NORTH PCN</c:v>
                </c:pt>
                <c:pt idx="2">
                  <c:v>BMC PASTON PCN</c:v>
                </c:pt>
                <c:pt idx="3">
                  <c:v>ST NEOTS PCN</c:v>
                </c:pt>
                <c:pt idx="4">
                  <c:v>SOUTH FENLAND PCN</c:v>
                </c:pt>
                <c:pt idx="5">
                  <c:v>FENLAND PCN</c:v>
                </c:pt>
                <c:pt idx="6">
                  <c:v>WISBECH PCN</c:v>
                </c:pt>
                <c:pt idx="7">
                  <c:v>SOUTH PETERBOROUGH PCN</c:v>
                </c:pt>
                <c:pt idx="8">
                  <c:v>CAMBRIDGE NORTH VILLAGES PCN</c:v>
                </c:pt>
                <c:pt idx="9">
                  <c:v>ST IVES PCN</c:v>
                </c:pt>
                <c:pt idx="10">
                  <c:v>ICS</c:v>
                </c:pt>
                <c:pt idx="11">
                  <c:v>CAMBRIDGE CITY 4 PCN</c:v>
                </c:pt>
                <c:pt idx="12">
                  <c:v>MERIDIAN PCN</c:v>
                </c:pt>
                <c:pt idx="13">
                  <c:v>CENTRAL THISTLEMOOR PCN</c:v>
                </c:pt>
                <c:pt idx="14">
                  <c:v>HUNTINGDON PCN</c:v>
                </c:pt>
                <c:pt idx="15">
                  <c:v>CANTAB MEDICAL PRACTICES PCN</c:v>
                </c:pt>
                <c:pt idx="16">
                  <c:v>ELY SOUTH PCN</c:v>
                </c:pt>
                <c:pt idx="17">
                  <c:v>CAMBRIDGE CITY PCN</c:v>
                </c:pt>
                <c:pt idx="18">
                  <c:v>ELY NORTH PCN</c:v>
                </c:pt>
                <c:pt idx="19">
                  <c:v>GRANTA PCN</c:v>
                </c:pt>
                <c:pt idx="20">
                  <c:v>CAM MEDICAL PCN</c:v>
                </c:pt>
                <c:pt idx="21">
                  <c:v>A1 NETWORK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2"/>
                <c:pt idx="0">
                  <c:v>PETERBOROUGH PARTNERSHIPS PCN</c:v>
                </c:pt>
                <c:pt idx="1">
                  <c:v>OCTAGON NORTH PCN</c:v>
                </c:pt>
                <c:pt idx="2">
                  <c:v>BMC PASTON PCN</c:v>
                </c:pt>
                <c:pt idx="3">
                  <c:v>ST NEOTS PCN</c:v>
                </c:pt>
                <c:pt idx="4">
                  <c:v>SOUTH FENLAND PCN</c:v>
                </c:pt>
                <c:pt idx="5">
                  <c:v>FENLAND PCN</c:v>
                </c:pt>
                <c:pt idx="6">
                  <c:v>WISBECH PCN</c:v>
                </c:pt>
                <c:pt idx="7">
                  <c:v>SOUTH PETERBOROUGH PCN</c:v>
                </c:pt>
                <c:pt idx="8">
                  <c:v>CAMBRIDGE NORTH VILLAGES PCN</c:v>
                </c:pt>
                <c:pt idx="9">
                  <c:v>ST IVES PCN</c:v>
                </c:pt>
                <c:pt idx="10">
                  <c:v>ICS</c:v>
                </c:pt>
                <c:pt idx="11">
                  <c:v>CAMBRIDGE CITY 4 PCN</c:v>
                </c:pt>
                <c:pt idx="12">
                  <c:v>MERIDIAN PCN</c:v>
                </c:pt>
                <c:pt idx="13">
                  <c:v>CENTRAL THISTLEMOOR PCN</c:v>
                </c:pt>
                <c:pt idx="14">
                  <c:v>HUNTINGDON PCN</c:v>
                </c:pt>
                <c:pt idx="15">
                  <c:v>CANTAB MEDICAL PRACTICES PCN</c:v>
                </c:pt>
                <c:pt idx="16">
                  <c:v>ELY SOUTH PCN</c:v>
                </c:pt>
                <c:pt idx="17">
                  <c:v>CAMBRIDGE CITY PCN</c:v>
                </c:pt>
                <c:pt idx="18">
                  <c:v>ELY NORTH PCN</c:v>
                </c:pt>
                <c:pt idx="19">
                  <c:v>GRANTA PCN</c:v>
                </c:pt>
                <c:pt idx="20">
                  <c:v>CAM MEDICAL PCN</c:v>
                </c:pt>
                <c:pt idx="21">
                  <c:v>A1 NETWORK PCN</c:v>
                </c:pt>
              </c:strCache>
            </c:strRef>
          </c:cat>
          <c:val>
            <c:numRef>
              <c:f>Sheet1!$F$2:$F$45</c:f>
              <c:numCache>
                <c:formatCode>General</c:formatCode>
                <c:ptCount val="44"/>
                <c:pt idx="0">
                  <c:v>0.55000000000000004</c:v>
                </c:pt>
                <c:pt idx="1">
                  <c:v>0.59</c:v>
                </c:pt>
                <c:pt idx="2">
                  <c:v>0.61</c:v>
                </c:pt>
                <c:pt idx="3">
                  <c:v>0.63</c:v>
                </c:pt>
                <c:pt idx="4">
                  <c:v>0.63</c:v>
                </c:pt>
                <c:pt idx="5">
                  <c:v>0.67</c:v>
                </c:pt>
                <c:pt idx="6">
                  <c:v>0.68</c:v>
                </c:pt>
                <c:pt idx="7">
                  <c:v>0.7</c:v>
                </c:pt>
                <c:pt idx="8">
                  <c:v>0.71</c:v>
                </c:pt>
                <c:pt idx="9">
                  <c:v>0.72</c:v>
                </c:pt>
                <c:pt idx="10">
                  <c:v>0.73</c:v>
                </c:pt>
                <c:pt idx="11">
                  <c:v>0.73</c:v>
                </c:pt>
                <c:pt idx="12">
                  <c:v>0.75</c:v>
                </c:pt>
                <c:pt idx="13">
                  <c:v>0.75</c:v>
                </c:pt>
                <c:pt idx="14">
                  <c:v>0.76</c:v>
                </c:pt>
                <c:pt idx="15">
                  <c:v>0.77</c:v>
                </c:pt>
                <c:pt idx="16">
                  <c:v>0.83</c:v>
                </c:pt>
                <c:pt idx="17">
                  <c:v>0.83</c:v>
                </c:pt>
                <c:pt idx="18">
                  <c:v>0.85</c:v>
                </c:pt>
                <c:pt idx="19">
                  <c:v>0.85</c:v>
                </c:pt>
                <c:pt idx="20">
                  <c:v>0.85</c:v>
                </c:pt>
                <c:pt idx="21">
                  <c:v>0.87</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22"/>
                <c:pt idx="0">
                  <c:v>PETERBOROUGH PARTNERSHIPS PCN</c:v>
                </c:pt>
                <c:pt idx="1">
                  <c:v>OCTAGON NORTH PCN</c:v>
                </c:pt>
                <c:pt idx="2">
                  <c:v>BMC PASTON PCN</c:v>
                </c:pt>
                <c:pt idx="3">
                  <c:v>ST NEOTS PCN</c:v>
                </c:pt>
                <c:pt idx="4">
                  <c:v>SOUTH FENLAND PCN</c:v>
                </c:pt>
                <c:pt idx="5">
                  <c:v>FENLAND PCN</c:v>
                </c:pt>
                <c:pt idx="6">
                  <c:v>WISBECH PCN</c:v>
                </c:pt>
                <c:pt idx="7">
                  <c:v>SOUTH PETERBOROUGH PCN</c:v>
                </c:pt>
                <c:pt idx="8">
                  <c:v>CAMBRIDGE NORTH VILLAGES PCN</c:v>
                </c:pt>
                <c:pt idx="9">
                  <c:v>ST IVES PCN</c:v>
                </c:pt>
                <c:pt idx="10">
                  <c:v>ICS</c:v>
                </c:pt>
                <c:pt idx="11">
                  <c:v>CAMBRIDGE CITY 4 PCN</c:v>
                </c:pt>
                <c:pt idx="12">
                  <c:v>MERIDIAN PCN</c:v>
                </c:pt>
                <c:pt idx="13">
                  <c:v>CENTRAL THISTLEMOOR PCN</c:v>
                </c:pt>
                <c:pt idx="14">
                  <c:v>HUNTINGDON PCN</c:v>
                </c:pt>
                <c:pt idx="15">
                  <c:v>CANTAB MEDICAL PRACTICES PCN</c:v>
                </c:pt>
                <c:pt idx="16">
                  <c:v>ELY SOUTH PCN</c:v>
                </c:pt>
                <c:pt idx="17">
                  <c:v>CAMBRIDGE CITY PCN</c:v>
                </c:pt>
                <c:pt idx="18">
                  <c:v>ELY NORTH PCN</c:v>
                </c:pt>
                <c:pt idx="19">
                  <c:v>GRANTA PCN</c:v>
                </c:pt>
                <c:pt idx="20">
                  <c:v>CAM MEDICAL PCN</c:v>
                </c:pt>
                <c:pt idx="21">
                  <c:v>A1 NETWORK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22"/>
                <c:pt idx="0">
                  <c:v>PETERBOROUGH PARTNERSHIPS PCN</c:v>
                </c:pt>
                <c:pt idx="1">
                  <c:v>OCTAGON NORTH PCN</c:v>
                </c:pt>
                <c:pt idx="2">
                  <c:v>BMC PASTON PCN</c:v>
                </c:pt>
                <c:pt idx="3">
                  <c:v>ST NEOTS PCN</c:v>
                </c:pt>
                <c:pt idx="4">
                  <c:v>SOUTH FENLAND PCN</c:v>
                </c:pt>
                <c:pt idx="5">
                  <c:v>FENLAND PCN</c:v>
                </c:pt>
                <c:pt idx="6">
                  <c:v>WISBECH PCN</c:v>
                </c:pt>
                <c:pt idx="7">
                  <c:v>SOUTH PETERBOROUGH PCN</c:v>
                </c:pt>
                <c:pt idx="8">
                  <c:v>CAMBRIDGE NORTH VILLAGES PCN</c:v>
                </c:pt>
                <c:pt idx="9">
                  <c:v>ST IVES PCN</c:v>
                </c:pt>
                <c:pt idx="10">
                  <c:v>ICS</c:v>
                </c:pt>
                <c:pt idx="11">
                  <c:v>CAMBRIDGE CITY 4 PCN</c:v>
                </c:pt>
                <c:pt idx="12">
                  <c:v>MERIDIAN PCN</c:v>
                </c:pt>
                <c:pt idx="13">
                  <c:v>CENTRAL THISTLEMOOR PCN</c:v>
                </c:pt>
                <c:pt idx="14">
                  <c:v>HUNTINGDON PCN</c:v>
                </c:pt>
                <c:pt idx="15">
                  <c:v>CANTAB MEDICAL PRACTICES PCN</c:v>
                </c:pt>
                <c:pt idx="16">
                  <c:v>ELY SOUTH PCN</c:v>
                </c:pt>
                <c:pt idx="17">
                  <c:v>CAMBRIDGE CITY PCN</c:v>
                </c:pt>
                <c:pt idx="18">
                  <c:v>ELY NORTH PCN</c:v>
                </c:pt>
                <c:pt idx="19">
                  <c:v>GRANTA PCN</c:v>
                </c:pt>
                <c:pt idx="20">
                  <c:v>CAM MEDICAL PCN</c:v>
                </c:pt>
                <c:pt idx="21">
                  <c:v>A1 NETWORK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8818176"/>
        <c:axId val="12881664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2"/>
                <c:pt idx="0">
                  <c:v>PETERBOROUGH PARTNERSHIPS PCN</c:v>
                </c:pt>
                <c:pt idx="1">
                  <c:v>OCTAGON NORTH PCN</c:v>
                </c:pt>
                <c:pt idx="2">
                  <c:v>BMC PASTON PCN</c:v>
                </c:pt>
                <c:pt idx="3">
                  <c:v>ST NEOTS PCN</c:v>
                </c:pt>
                <c:pt idx="4">
                  <c:v>SOUTH FENLAND PCN</c:v>
                </c:pt>
                <c:pt idx="5">
                  <c:v>FENLAND PCN</c:v>
                </c:pt>
                <c:pt idx="6">
                  <c:v>WISBECH PCN</c:v>
                </c:pt>
                <c:pt idx="7">
                  <c:v>SOUTH PETERBOROUGH PCN</c:v>
                </c:pt>
                <c:pt idx="8">
                  <c:v>CAMBRIDGE NORTH VILLAGES PCN</c:v>
                </c:pt>
                <c:pt idx="9">
                  <c:v>ST IVES PCN</c:v>
                </c:pt>
                <c:pt idx="10">
                  <c:v>ICS</c:v>
                </c:pt>
                <c:pt idx="11">
                  <c:v>CAMBRIDGE CITY 4 PCN</c:v>
                </c:pt>
                <c:pt idx="12">
                  <c:v>MERIDIAN PCN</c:v>
                </c:pt>
                <c:pt idx="13">
                  <c:v>CENTRAL THISTLEMOOR PCN</c:v>
                </c:pt>
                <c:pt idx="14">
                  <c:v>HUNTINGDON PCN</c:v>
                </c:pt>
                <c:pt idx="15">
                  <c:v>CANTAB MEDICAL PRACTICES PCN</c:v>
                </c:pt>
                <c:pt idx="16">
                  <c:v>ELY SOUTH PCN</c:v>
                </c:pt>
                <c:pt idx="17">
                  <c:v>CAMBRIDGE CITY PCN</c:v>
                </c:pt>
                <c:pt idx="18">
                  <c:v>ELY NORTH PCN</c:v>
                </c:pt>
                <c:pt idx="19">
                  <c:v>GRANTA PCN</c:v>
                </c:pt>
                <c:pt idx="20">
                  <c:v>CAM MEDICAL PCN</c:v>
                </c:pt>
                <c:pt idx="21">
                  <c:v>A1 NETWORK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22"/>
                <c:pt idx="0">
                  <c:v>PETERBOROUGH PARTNERSHIPS PCN</c:v>
                </c:pt>
                <c:pt idx="1">
                  <c:v>OCTAGON NORTH PCN</c:v>
                </c:pt>
                <c:pt idx="2">
                  <c:v>BMC PASTON PCN</c:v>
                </c:pt>
                <c:pt idx="3">
                  <c:v>ST NEOTS PCN</c:v>
                </c:pt>
                <c:pt idx="4">
                  <c:v>SOUTH FENLAND PCN</c:v>
                </c:pt>
                <c:pt idx="5">
                  <c:v>FENLAND PCN</c:v>
                </c:pt>
                <c:pt idx="6">
                  <c:v>WISBECH PCN</c:v>
                </c:pt>
                <c:pt idx="7">
                  <c:v>SOUTH PETERBOROUGH PCN</c:v>
                </c:pt>
                <c:pt idx="8">
                  <c:v>CAMBRIDGE NORTH VILLAGES PCN</c:v>
                </c:pt>
                <c:pt idx="9">
                  <c:v>ST IVES PCN</c:v>
                </c:pt>
                <c:pt idx="10">
                  <c:v>ICS</c:v>
                </c:pt>
                <c:pt idx="11">
                  <c:v>CAMBRIDGE CITY 4 PCN</c:v>
                </c:pt>
                <c:pt idx="12">
                  <c:v>MERIDIAN PCN</c:v>
                </c:pt>
                <c:pt idx="13">
                  <c:v>CENTRAL THISTLEMOOR PCN</c:v>
                </c:pt>
                <c:pt idx="14">
                  <c:v>HUNTINGDON PCN</c:v>
                </c:pt>
                <c:pt idx="15">
                  <c:v>CANTAB MEDICAL PRACTICES PCN</c:v>
                </c:pt>
                <c:pt idx="16">
                  <c:v>ELY SOUTH PCN</c:v>
                </c:pt>
                <c:pt idx="17">
                  <c:v>CAMBRIDGE CITY PCN</c:v>
                </c:pt>
                <c:pt idx="18">
                  <c:v>ELY NORTH PCN</c:v>
                </c:pt>
                <c:pt idx="19">
                  <c:v>GRANTA PCN</c:v>
                </c:pt>
                <c:pt idx="20">
                  <c:v>CAM MEDICAL PCN</c:v>
                </c:pt>
                <c:pt idx="21">
                  <c:v>A1 NETWORK PCN</c:v>
                </c:pt>
              </c:strCache>
            </c:strRef>
          </c:cat>
          <c:val>
            <c:numRef>
              <c:f>Sheet1!$C$2:$C$45</c:f>
              <c:numCache>
                <c:formatCode>0%</c:formatCode>
                <c:ptCount val="44"/>
                <c:pt idx="0">
                  <c:v>0.55000000000000004</c:v>
                </c:pt>
                <c:pt idx="1">
                  <c:v>0.59</c:v>
                </c:pt>
                <c:pt idx="2">
                  <c:v>0.61</c:v>
                </c:pt>
                <c:pt idx="3">
                  <c:v>0.63</c:v>
                </c:pt>
                <c:pt idx="4">
                  <c:v>0.63</c:v>
                </c:pt>
                <c:pt idx="5">
                  <c:v>0.67</c:v>
                </c:pt>
                <c:pt idx="6">
                  <c:v>0.68</c:v>
                </c:pt>
                <c:pt idx="7">
                  <c:v>0.7</c:v>
                </c:pt>
                <c:pt idx="8">
                  <c:v>0.71</c:v>
                </c:pt>
                <c:pt idx="9">
                  <c:v>0.72</c:v>
                </c:pt>
                <c:pt idx="10">
                  <c:v>-10</c:v>
                </c:pt>
                <c:pt idx="11">
                  <c:v>0.73</c:v>
                </c:pt>
                <c:pt idx="12">
                  <c:v>0.75</c:v>
                </c:pt>
                <c:pt idx="13">
                  <c:v>0.75</c:v>
                </c:pt>
                <c:pt idx="14">
                  <c:v>0.76</c:v>
                </c:pt>
                <c:pt idx="15">
                  <c:v>0.77</c:v>
                </c:pt>
                <c:pt idx="16">
                  <c:v>0.83</c:v>
                </c:pt>
                <c:pt idx="17">
                  <c:v>0.83</c:v>
                </c:pt>
                <c:pt idx="18">
                  <c:v>0.85</c:v>
                </c:pt>
                <c:pt idx="19">
                  <c:v>0.85</c:v>
                </c:pt>
                <c:pt idx="20">
                  <c:v>0.85</c:v>
                </c:pt>
                <c:pt idx="21">
                  <c:v>0.87</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0.73</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8800256"/>
        <c:axId val="128815104"/>
      </c:lineChart>
      <c:catAx>
        <c:axId val="12880025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8815104"/>
        <c:crosses val="autoZero"/>
        <c:auto val="1"/>
        <c:lblAlgn val="ctr"/>
        <c:lblOffset val="100"/>
        <c:noMultiLvlLbl val="0"/>
      </c:catAx>
      <c:valAx>
        <c:axId val="12881510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8800256"/>
        <c:crosses val="autoZero"/>
        <c:crossBetween val="between"/>
      </c:valAx>
      <c:valAx>
        <c:axId val="128816640"/>
        <c:scaling>
          <c:orientation val="minMax"/>
          <c:max val="1"/>
          <c:min val="0"/>
        </c:scaling>
        <c:delete val="0"/>
        <c:axPos val="r"/>
        <c:numFmt formatCode="0%" sourceLinked="1"/>
        <c:majorTickMark val="none"/>
        <c:minorTickMark val="none"/>
        <c:tickLblPos val="none"/>
        <c:spPr>
          <a:ln>
            <a:noFill/>
          </a:ln>
        </c:spPr>
        <c:crossAx val="128818176"/>
        <c:crosses val="max"/>
        <c:crossBetween val="between"/>
      </c:valAx>
      <c:catAx>
        <c:axId val="128818176"/>
        <c:scaling>
          <c:orientation val="minMax"/>
        </c:scaling>
        <c:delete val="1"/>
        <c:axPos val="b"/>
        <c:numFmt formatCode="General" sourceLinked="1"/>
        <c:majorTickMark val="out"/>
        <c:minorTickMark val="none"/>
        <c:tickLblPos val="nextTo"/>
        <c:crossAx val="12881664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33</c:v>
                </c:pt>
                <c:pt idx="1">
                  <c:v>62</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9157376"/>
        <c:axId val="129159168"/>
      </c:barChart>
      <c:catAx>
        <c:axId val="129157376"/>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9159168"/>
        <c:crosses val="autoZero"/>
        <c:auto val="1"/>
        <c:lblAlgn val="ctr"/>
        <c:lblOffset val="100"/>
        <c:noMultiLvlLbl val="0"/>
      </c:catAx>
      <c:valAx>
        <c:axId val="129159168"/>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9157376"/>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39</c:v>
                </c:pt>
                <c:pt idx="1">
                  <c:v>68</c:v>
                </c:pt>
                <c:pt idx="2">
                  <c:v>5</c:v>
                </c:pt>
                <c:pt idx="3">
                  <c:v>10</c:v>
                </c:pt>
                <c:pt idx="4">
                  <c:v>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26</c:v>
                </c:pt>
                <c:pt idx="1">
                  <c:v>55</c:v>
                </c:pt>
                <c:pt idx="2">
                  <c:v>1</c:v>
                </c:pt>
                <c:pt idx="3">
                  <c:v>1</c:v>
                </c:pt>
                <c:pt idx="4">
                  <c:v>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9248640"/>
        <c:axId val="129254528"/>
      </c:stockChart>
      <c:catAx>
        <c:axId val="129248640"/>
        <c:scaling>
          <c:orientation val="minMax"/>
        </c:scaling>
        <c:delete val="1"/>
        <c:axPos val="b"/>
        <c:numFmt formatCode="m/d/yyyy" sourceLinked="1"/>
        <c:majorTickMark val="out"/>
        <c:minorTickMark val="none"/>
        <c:tickLblPos val="nextTo"/>
        <c:crossAx val="129254528"/>
        <c:crosses val="autoZero"/>
        <c:auto val="1"/>
        <c:lblAlgn val="ctr"/>
        <c:lblOffset val="100"/>
        <c:noMultiLvlLbl val="0"/>
      </c:catAx>
      <c:valAx>
        <c:axId val="129254528"/>
        <c:scaling>
          <c:orientation val="minMax"/>
          <c:max val="100"/>
          <c:min val="0"/>
        </c:scaling>
        <c:delete val="1"/>
        <c:axPos val="l"/>
        <c:numFmt formatCode="m/d/yyyy" sourceLinked="1"/>
        <c:majorTickMark val="out"/>
        <c:minorTickMark val="none"/>
        <c:tickLblPos val="nextTo"/>
        <c:crossAx val="1292486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72</c:v>
                </c:pt>
                <c:pt idx="1">
                  <c:v>18</c:v>
                </c:pt>
                <c:pt idx="2">
                  <c:v>11</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2"/>
                <c:pt idx="0">
                  <c:v>OCTAGON NORTH PCN</c:v>
                </c:pt>
                <c:pt idx="1">
                  <c:v>SOUTH PETERBOROUGH PCN</c:v>
                </c:pt>
                <c:pt idx="2">
                  <c:v>ELY SOUTH PCN</c:v>
                </c:pt>
                <c:pt idx="3">
                  <c:v>WISBECH PCN</c:v>
                </c:pt>
                <c:pt idx="4">
                  <c:v>PETERBOROUGH PARTNERSHIPS PCN</c:v>
                </c:pt>
                <c:pt idx="5">
                  <c:v>ELY NORTH PCN</c:v>
                </c:pt>
                <c:pt idx="6">
                  <c:v>SOUTH FENLAND PCN</c:v>
                </c:pt>
                <c:pt idx="7">
                  <c:v>CENTRAL THISTLEMOOR PCN</c:v>
                </c:pt>
                <c:pt idx="8">
                  <c:v>ST NEOTS PCN</c:v>
                </c:pt>
                <c:pt idx="9">
                  <c:v>ICS</c:v>
                </c:pt>
                <c:pt idx="10">
                  <c:v>GRANTA PCN</c:v>
                </c:pt>
                <c:pt idx="11">
                  <c:v>BMC PASTON PCN</c:v>
                </c:pt>
                <c:pt idx="12">
                  <c:v>FENLAND PCN</c:v>
                </c:pt>
                <c:pt idx="13">
                  <c:v>CANTAB MEDICAL PRACTICES PCN</c:v>
                </c:pt>
                <c:pt idx="14">
                  <c:v>CAMBRIDGE CITY PCN</c:v>
                </c:pt>
                <c:pt idx="15">
                  <c:v>HUNTINGDON PCN</c:v>
                </c:pt>
                <c:pt idx="16">
                  <c:v>ST IVES PCN</c:v>
                </c:pt>
                <c:pt idx="17">
                  <c:v>CAMBRIDGE NORTH VILLAGES PCN</c:v>
                </c:pt>
                <c:pt idx="18">
                  <c:v>CAM MEDICAL PCN</c:v>
                </c:pt>
                <c:pt idx="19">
                  <c:v>A1 NETWORK PCN</c:v>
                </c:pt>
                <c:pt idx="20">
                  <c:v>MERIDIAN PCN</c:v>
                </c:pt>
                <c:pt idx="21">
                  <c:v>CAMBRIDGE CITY 4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2"/>
                <c:pt idx="0">
                  <c:v>OCTAGON NORTH PCN</c:v>
                </c:pt>
                <c:pt idx="1">
                  <c:v>SOUTH PETERBOROUGH PCN</c:v>
                </c:pt>
                <c:pt idx="2">
                  <c:v>ELY SOUTH PCN</c:v>
                </c:pt>
                <c:pt idx="3">
                  <c:v>WISBECH PCN</c:v>
                </c:pt>
                <c:pt idx="4">
                  <c:v>PETERBOROUGH PARTNERSHIPS PCN</c:v>
                </c:pt>
                <c:pt idx="5">
                  <c:v>ELY NORTH PCN</c:v>
                </c:pt>
                <c:pt idx="6">
                  <c:v>SOUTH FENLAND PCN</c:v>
                </c:pt>
                <c:pt idx="7">
                  <c:v>CENTRAL THISTLEMOOR PCN</c:v>
                </c:pt>
                <c:pt idx="8">
                  <c:v>ST NEOTS PCN</c:v>
                </c:pt>
                <c:pt idx="9">
                  <c:v>ICS</c:v>
                </c:pt>
                <c:pt idx="10">
                  <c:v>GRANTA PCN</c:v>
                </c:pt>
                <c:pt idx="11">
                  <c:v>BMC PASTON PCN</c:v>
                </c:pt>
                <c:pt idx="12">
                  <c:v>FENLAND PCN</c:v>
                </c:pt>
                <c:pt idx="13">
                  <c:v>CANTAB MEDICAL PRACTICES PCN</c:v>
                </c:pt>
                <c:pt idx="14">
                  <c:v>CAMBRIDGE CITY PCN</c:v>
                </c:pt>
                <c:pt idx="15">
                  <c:v>HUNTINGDON PCN</c:v>
                </c:pt>
                <c:pt idx="16">
                  <c:v>ST IVES PCN</c:v>
                </c:pt>
                <c:pt idx="17">
                  <c:v>CAMBRIDGE NORTH VILLAGES PCN</c:v>
                </c:pt>
                <c:pt idx="18">
                  <c:v>CAM MEDICAL PCN</c:v>
                </c:pt>
                <c:pt idx="19">
                  <c:v>A1 NETWORK PCN</c:v>
                </c:pt>
                <c:pt idx="20">
                  <c:v>MERIDIAN PCN</c:v>
                </c:pt>
                <c:pt idx="21">
                  <c:v>CAMBRIDGE CITY 4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2"/>
                <c:pt idx="0">
                  <c:v>OCTAGON NORTH PCN</c:v>
                </c:pt>
                <c:pt idx="1">
                  <c:v>SOUTH PETERBOROUGH PCN</c:v>
                </c:pt>
                <c:pt idx="2">
                  <c:v>ELY SOUTH PCN</c:v>
                </c:pt>
                <c:pt idx="3">
                  <c:v>WISBECH PCN</c:v>
                </c:pt>
                <c:pt idx="4">
                  <c:v>PETERBOROUGH PARTNERSHIPS PCN</c:v>
                </c:pt>
                <c:pt idx="5">
                  <c:v>ELY NORTH PCN</c:v>
                </c:pt>
                <c:pt idx="6">
                  <c:v>SOUTH FENLAND PCN</c:v>
                </c:pt>
                <c:pt idx="7">
                  <c:v>CENTRAL THISTLEMOOR PCN</c:v>
                </c:pt>
                <c:pt idx="8">
                  <c:v>ST NEOTS PCN</c:v>
                </c:pt>
                <c:pt idx="9">
                  <c:v>ICS</c:v>
                </c:pt>
                <c:pt idx="10">
                  <c:v>GRANTA PCN</c:v>
                </c:pt>
                <c:pt idx="11">
                  <c:v>BMC PASTON PCN</c:v>
                </c:pt>
                <c:pt idx="12">
                  <c:v>FENLAND PCN</c:v>
                </c:pt>
                <c:pt idx="13">
                  <c:v>CANTAB MEDICAL PRACTICES PCN</c:v>
                </c:pt>
                <c:pt idx="14">
                  <c:v>CAMBRIDGE CITY PCN</c:v>
                </c:pt>
                <c:pt idx="15">
                  <c:v>HUNTINGDON PCN</c:v>
                </c:pt>
                <c:pt idx="16">
                  <c:v>ST IVES PCN</c:v>
                </c:pt>
                <c:pt idx="17">
                  <c:v>CAMBRIDGE NORTH VILLAGES PCN</c:v>
                </c:pt>
                <c:pt idx="18">
                  <c:v>CAM MEDICAL PCN</c:v>
                </c:pt>
                <c:pt idx="19">
                  <c:v>A1 NETWORK PCN</c:v>
                </c:pt>
                <c:pt idx="20">
                  <c:v>MERIDIAN PCN</c:v>
                </c:pt>
                <c:pt idx="21">
                  <c:v>CAMBRIDGE CITY 4 PCN</c:v>
                </c:pt>
              </c:strCache>
            </c:strRef>
          </c:cat>
          <c:val>
            <c:numRef>
              <c:f>Sheet1!$F$2:$F$45</c:f>
              <c:numCache>
                <c:formatCode>General</c:formatCode>
                <c:ptCount val="44"/>
                <c:pt idx="0">
                  <c:v>0.81</c:v>
                </c:pt>
                <c:pt idx="1">
                  <c:v>0.84</c:v>
                </c:pt>
                <c:pt idx="2">
                  <c:v>0.85</c:v>
                </c:pt>
                <c:pt idx="3">
                  <c:v>0.85</c:v>
                </c:pt>
                <c:pt idx="4">
                  <c:v>0.87</c:v>
                </c:pt>
                <c:pt idx="5">
                  <c:v>0.87</c:v>
                </c:pt>
                <c:pt idx="6">
                  <c:v>0.87</c:v>
                </c:pt>
                <c:pt idx="7">
                  <c:v>0.87</c:v>
                </c:pt>
                <c:pt idx="8">
                  <c:v>0.88</c:v>
                </c:pt>
                <c:pt idx="9">
                  <c:v>0.89</c:v>
                </c:pt>
                <c:pt idx="10">
                  <c:v>0.89</c:v>
                </c:pt>
                <c:pt idx="11">
                  <c:v>0.9</c:v>
                </c:pt>
                <c:pt idx="12">
                  <c:v>0.9</c:v>
                </c:pt>
                <c:pt idx="13">
                  <c:v>0.92</c:v>
                </c:pt>
                <c:pt idx="14">
                  <c:v>0.92</c:v>
                </c:pt>
                <c:pt idx="15">
                  <c:v>0.92</c:v>
                </c:pt>
                <c:pt idx="16">
                  <c:v>0.93</c:v>
                </c:pt>
                <c:pt idx="17">
                  <c:v>0.94</c:v>
                </c:pt>
                <c:pt idx="18">
                  <c:v>0.94</c:v>
                </c:pt>
                <c:pt idx="19">
                  <c:v>0.95</c:v>
                </c:pt>
                <c:pt idx="20">
                  <c:v>0.96</c:v>
                </c:pt>
                <c:pt idx="21">
                  <c:v>0.96</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2"/>
                <c:pt idx="0">
                  <c:v>OCTAGON NORTH PCN</c:v>
                </c:pt>
                <c:pt idx="1">
                  <c:v>SOUTH PETERBOROUGH PCN</c:v>
                </c:pt>
                <c:pt idx="2">
                  <c:v>ELY SOUTH PCN</c:v>
                </c:pt>
                <c:pt idx="3">
                  <c:v>WISBECH PCN</c:v>
                </c:pt>
                <c:pt idx="4">
                  <c:v>PETERBOROUGH PARTNERSHIPS PCN</c:v>
                </c:pt>
                <c:pt idx="5">
                  <c:v>ELY NORTH PCN</c:v>
                </c:pt>
                <c:pt idx="6">
                  <c:v>SOUTH FENLAND PCN</c:v>
                </c:pt>
                <c:pt idx="7">
                  <c:v>CENTRAL THISTLEMOOR PCN</c:v>
                </c:pt>
                <c:pt idx="8">
                  <c:v>ST NEOTS PCN</c:v>
                </c:pt>
                <c:pt idx="9">
                  <c:v>ICS</c:v>
                </c:pt>
                <c:pt idx="10">
                  <c:v>GRANTA PCN</c:v>
                </c:pt>
                <c:pt idx="11">
                  <c:v>BMC PASTON PCN</c:v>
                </c:pt>
                <c:pt idx="12">
                  <c:v>FENLAND PCN</c:v>
                </c:pt>
                <c:pt idx="13">
                  <c:v>CANTAB MEDICAL PRACTICES PCN</c:v>
                </c:pt>
                <c:pt idx="14">
                  <c:v>CAMBRIDGE CITY PCN</c:v>
                </c:pt>
                <c:pt idx="15">
                  <c:v>HUNTINGDON PCN</c:v>
                </c:pt>
                <c:pt idx="16">
                  <c:v>ST IVES PCN</c:v>
                </c:pt>
                <c:pt idx="17">
                  <c:v>CAMBRIDGE NORTH VILLAGES PCN</c:v>
                </c:pt>
                <c:pt idx="18">
                  <c:v>CAM MEDICAL PCN</c:v>
                </c:pt>
                <c:pt idx="19">
                  <c:v>A1 NETWORK PCN</c:v>
                </c:pt>
                <c:pt idx="20">
                  <c:v>MERIDIAN PCN</c:v>
                </c:pt>
                <c:pt idx="21">
                  <c:v>CAMBRIDGE CITY 4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2"/>
                <c:pt idx="0">
                  <c:v>OCTAGON NORTH PCN</c:v>
                </c:pt>
                <c:pt idx="1">
                  <c:v>SOUTH PETERBOROUGH PCN</c:v>
                </c:pt>
                <c:pt idx="2">
                  <c:v>ELY SOUTH PCN</c:v>
                </c:pt>
                <c:pt idx="3">
                  <c:v>WISBECH PCN</c:v>
                </c:pt>
                <c:pt idx="4">
                  <c:v>PETERBOROUGH PARTNERSHIPS PCN</c:v>
                </c:pt>
                <c:pt idx="5">
                  <c:v>ELY NORTH PCN</c:v>
                </c:pt>
                <c:pt idx="6">
                  <c:v>SOUTH FENLAND PCN</c:v>
                </c:pt>
                <c:pt idx="7">
                  <c:v>CENTRAL THISTLEMOOR PCN</c:v>
                </c:pt>
                <c:pt idx="8">
                  <c:v>ST NEOTS PCN</c:v>
                </c:pt>
                <c:pt idx="9">
                  <c:v>ICS</c:v>
                </c:pt>
                <c:pt idx="10">
                  <c:v>GRANTA PCN</c:v>
                </c:pt>
                <c:pt idx="11">
                  <c:v>BMC PASTON PCN</c:v>
                </c:pt>
                <c:pt idx="12">
                  <c:v>FENLAND PCN</c:v>
                </c:pt>
                <c:pt idx="13">
                  <c:v>CANTAB MEDICAL PRACTICES PCN</c:v>
                </c:pt>
                <c:pt idx="14">
                  <c:v>CAMBRIDGE CITY PCN</c:v>
                </c:pt>
                <c:pt idx="15">
                  <c:v>HUNTINGDON PCN</c:v>
                </c:pt>
                <c:pt idx="16">
                  <c:v>ST IVES PCN</c:v>
                </c:pt>
                <c:pt idx="17">
                  <c:v>CAMBRIDGE NORTH VILLAGES PCN</c:v>
                </c:pt>
                <c:pt idx="18">
                  <c:v>CAM MEDICAL PCN</c:v>
                </c:pt>
                <c:pt idx="19">
                  <c:v>A1 NETWORK PCN</c:v>
                </c:pt>
                <c:pt idx="20">
                  <c:v>MERIDIAN PCN</c:v>
                </c:pt>
                <c:pt idx="21">
                  <c:v>CAMBRIDGE CITY 4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43623680"/>
        <c:axId val="14362214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2"/>
                <c:pt idx="0">
                  <c:v>OCTAGON NORTH PCN</c:v>
                </c:pt>
                <c:pt idx="1">
                  <c:v>SOUTH PETERBOROUGH PCN</c:v>
                </c:pt>
                <c:pt idx="2">
                  <c:v>ELY SOUTH PCN</c:v>
                </c:pt>
                <c:pt idx="3">
                  <c:v>WISBECH PCN</c:v>
                </c:pt>
                <c:pt idx="4">
                  <c:v>PETERBOROUGH PARTNERSHIPS PCN</c:v>
                </c:pt>
                <c:pt idx="5">
                  <c:v>ELY NORTH PCN</c:v>
                </c:pt>
                <c:pt idx="6">
                  <c:v>SOUTH FENLAND PCN</c:v>
                </c:pt>
                <c:pt idx="7">
                  <c:v>CENTRAL THISTLEMOOR PCN</c:v>
                </c:pt>
                <c:pt idx="8">
                  <c:v>ST NEOTS PCN</c:v>
                </c:pt>
                <c:pt idx="9">
                  <c:v>ICS</c:v>
                </c:pt>
                <c:pt idx="10">
                  <c:v>GRANTA PCN</c:v>
                </c:pt>
                <c:pt idx="11">
                  <c:v>BMC PASTON PCN</c:v>
                </c:pt>
                <c:pt idx="12">
                  <c:v>FENLAND PCN</c:v>
                </c:pt>
                <c:pt idx="13">
                  <c:v>CANTAB MEDICAL PRACTICES PCN</c:v>
                </c:pt>
                <c:pt idx="14">
                  <c:v>CAMBRIDGE CITY PCN</c:v>
                </c:pt>
                <c:pt idx="15">
                  <c:v>HUNTINGDON PCN</c:v>
                </c:pt>
                <c:pt idx="16">
                  <c:v>ST IVES PCN</c:v>
                </c:pt>
                <c:pt idx="17">
                  <c:v>CAMBRIDGE NORTH VILLAGES PCN</c:v>
                </c:pt>
                <c:pt idx="18">
                  <c:v>CAM MEDICAL PCN</c:v>
                </c:pt>
                <c:pt idx="19">
                  <c:v>A1 NETWORK PCN</c:v>
                </c:pt>
                <c:pt idx="20">
                  <c:v>MERIDIAN PCN</c:v>
                </c:pt>
                <c:pt idx="21">
                  <c:v>CAMBRIDGE CITY 4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2"/>
                <c:pt idx="0">
                  <c:v>OCTAGON NORTH PCN</c:v>
                </c:pt>
                <c:pt idx="1">
                  <c:v>SOUTH PETERBOROUGH PCN</c:v>
                </c:pt>
                <c:pt idx="2">
                  <c:v>ELY SOUTH PCN</c:v>
                </c:pt>
                <c:pt idx="3">
                  <c:v>WISBECH PCN</c:v>
                </c:pt>
                <c:pt idx="4">
                  <c:v>PETERBOROUGH PARTNERSHIPS PCN</c:v>
                </c:pt>
                <c:pt idx="5">
                  <c:v>ELY NORTH PCN</c:v>
                </c:pt>
                <c:pt idx="6">
                  <c:v>SOUTH FENLAND PCN</c:v>
                </c:pt>
                <c:pt idx="7">
                  <c:v>CENTRAL THISTLEMOOR PCN</c:v>
                </c:pt>
                <c:pt idx="8">
                  <c:v>ST NEOTS PCN</c:v>
                </c:pt>
                <c:pt idx="9">
                  <c:v>ICS</c:v>
                </c:pt>
                <c:pt idx="10">
                  <c:v>GRANTA PCN</c:v>
                </c:pt>
                <c:pt idx="11">
                  <c:v>BMC PASTON PCN</c:v>
                </c:pt>
                <c:pt idx="12">
                  <c:v>FENLAND PCN</c:v>
                </c:pt>
                <c:pt idx="13">
                  <c:v>CANTAB MEDICAL PRACTICES PCN</c:v>
                </c:pt>
                <c:pt idx="14">
                  <c:v>CAMBRIDGE CITY PCN</c:v>
                </c:pt>
                <c:pt idx="15">
                  <c:v>HUNTINGDON PCN</c:v>
                </c:pt>
                <c:pt idx="16">
                  <c:v>ST IVES PCN</c:v>
                </c:pt>
                <c:pt idx="17">
                  <c:v>CAMBRIDGE NORTH VILLAGES PCN</c:v>
                </c:pt>
                <c:pt idx="18">
                  <c:v>CAM MEDICAL PCN</c:v>
                </c:pt>
                <c:pt idx="19">
                  <c:v>A1 NETWORK PCN</c:v>
                </c:pt>
                <c:pt idx="20">
                  <c:v>MERIDIAN PCN</c:v>
                </c:pt>
                <c:pt idx="21">
                  <c:v>CAMBRIDGE CITY 4 PCN</c:v>
                </c:pt>
              </c:strCache>
            </c:strRef>
          </c:cat>
          <c:val>
            <c:numRef>
              <c:f>Sheet1!$C$2:$C$45</c:f>
              <c:numCache>
                <c:formatCode>0%</c:formatCode>
                <c:ptCount val="44"/>
                <c:pt idx="0">
                  <c:v>0.81</c:v>
                </c:pt>
                <c:pt idx="1">
                  <c:v>0.84</c:v>
                </c:pt>
                <c:pt idx="2">
                  <c:v>0.85</c:v>
                </c:pt>
                <c:pt idx="3">
                  <c:v>0.85</c:v>
                </c:pt>
                <c:pt idx="4">
                  <c:v>0.87</c:v>
                </c:pt>
                <c:pt idx="5">
                  <c:v>0.87</c:v>
                </c:pt>
                <c:pt idx="6">
                  <c:v>0.87</c:v>
                </c:pt>
                <c:pt idx="7">
                  <c:v>0.87</c:v>
                </c:pt>
                <c:pt idx="8">
                  <c:v>0.88</c:v>
                </c:pt>
                <c:pt idx="9">
                  <c:v>-10</c:v>
                </c:pt>
                <c:pt idx="10">
                  <c:v>0.89</c:v>
                </c:pt>
                <c:pt idx="11">
                  <c:v>0.9</c:v>
                </c:pt>
                <c:pt idx="12">
                  <c:v>0.9</c:v>
                </c:pt>
                <c:pt idx="13">
                  <c:v>0.92</c:v>
                </c:pt>
                <c:pt idx="14">
                  <c:v>0.92</c:v>
                </c:pt>
                <c:pt idx="15">
                  <c:v>0.92</c:v>
                </c:pt>
                <c:pt idx="16">
                  <c:v>0.93</c:v>
                </c:pt>
                <c:pt idx="17">
                  <c:v>0.94</c:v>
                </c:pt>
                <c:pt idx="18">
                  <c:v>0.94</c:v>
                </c:pt>
                <c:pt idx="19">
                  <c:v>0.95</c:v>
                </c:pt>
                <c:pt idx="20">
                  <c:v>0.96</c:v>
                </c:pt>
                <c:pt idx="21">
                  <c:v>0.96</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0.89</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43613952"/>
        <c:axId val="143616256"/>
      </c:lineChart>
      <c:catAx>
        <c:axId val="14361395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43616256"/>
        <c:crosses val="autoZero"/>
        <c:auto val="1"/>
        <c:lblAlgn val="ctr"/>
        <c:lblOffset val="100"/>
        <c:noMultiLvlLbl val="0"/>
      </c:catAx>
      <c:valAx>
        <c:axId val="14361625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3613952"/>
        <c:crosses val="autoZero"/>
        <c:crossBetween val="between"/>
      </c:valAx>
      <c:valAx>
        <c:axId val="143622144"/>
        <c:scaling>
          <c:orientation val="minMax"/>
          <c:max val="1"/>
          <c:min val="0"/>
        </c:scaling>
        <c:delete val="0"/>
        <c:axPos val="r"/>
        <c:numFmt formatCode="0%" sourceLinked="1"/>
        <c:majorTickMark val="none"/>
        <c:minorTickMark val="none"/>
        <c:tickLblPos val="none"/>
        <c:spPr>
          <a:ln>
            <a:noFill/>
          </a:ln>
        </c:spPr>
        <c:crossAx val="143623680"/>
        <c:crosses val="max"/>
        <c:crossBetween val="between"/>
      </c:valAx>
      <c:catAx>
        <c:axId val="143623680"/>
        <c:scaling>
          <c:orientation val="minMax"/>
        </c:scaling>
        <c:delete val="1"/>
        <c:axPos val="b"/>
        <c:numFmt formatCode="General" sourceLinked="1"/>
        <c:majorTickMark val="out"/>
        <c:minorTickMark val="none"/>
        <c:tickLblPos val="nextTo"/>
        <c:crossAx val="14362214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54</c:v>
                </c:pt>
                <c:pt idx="1">
                  <c:v>55</c:v>
                </c:pt>
                <c:pt idx="2">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35</c:v>
                </c:pt>
                <c:pt idx="1">
                  <c:v>34</c:v>
                </c:pt>
                <c:pt idx="2">
                  <c:v>33</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8</c:v>
                </c:pt>
                <c:pt idx="1">
                  <c:v>7</c:v>
                </c:pt>
                <c:pt idx="2">
                  <c:v>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2</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1</c:v>
                </c:pt>
                <c:pt idx="1">
                  <c:v>1</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44556032"/>
        <c:axId val="144557568"/>
      </c:barChart>
      <c:catAx>
        <c:axId val="144556032"/>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44557568"/>
        <c:crosses val="autoZero"/>
        <c:auto val="1"/>
        <c:lblAlgn val="ctr"/>
        <c:lblOffset val="100"/>
        <c:noMultiLvlLbl val="0"/>
      </c:catAx>
      <c:valAx>
        <c:axId val="144557568"/>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44556032"/>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63</c:v>
                </c:pt>
                <c:pt idx="1">
                  <c:v>72</c:v>
                </c:pt>
                <c:pt idx="2">
                  <c:v>65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31</c:v>
                </c:pt>
                <c:pt idx="1">
                  <c:v>24</c:v>
                </c:pt>
                <c:pt idx="2">
                  <c:v>29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7</c:v>
                </c:pt>
                <c:pt idx="1">
                  <c:v>4</c:v>
                </c:pt>
                <c:pt idx="2">
                  <c:v>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45223680"/>
        <c:axId val="145225216"/>
      </c:barChart>
      <c:catAx>
        <c:axId val="145223680"/>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45225216"/>
        <c:crosses val="autoZero"/>
        <c:auto val="1"/>
        <c:lblAlgn val="ctr"/>
        <c:lblOffset val="100"/>
        <c:noMultiLvlLbl val="0"/>
      </c:catAx>
      <c:valAx>
        <c:axId val="145225216"/>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45223680"/>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56</c:v>
                </c:pt>
                <c:pt idx="1">
                  <c:v>30</c:v>
                </c:pt>
                <c:pt idx="2">
                  <c:v>13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85</c:v>
                </c:pt>
                <c:pt idx="1">
                  <c:v>87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15</c:v>
                </c:pt>
                <c:pt idx="1">
                  <c:v>13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835904"/>
        <c:axId val="145837440"/>
      </c:lineChart>
      <c:catAx>
        <c:axId val="14583590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837440"/>
        <c:crosses val="autoZero"/>
        <c:auto val="1"/>
        <c:lblAlgn val="ctr"/>
        <c:lblOffset val="100"/>
        <c:noMultiLvlLbl val="0"/>
      </c:catAx>
      <c:valAx>
        <c:axId val="14583744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83590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39</c:v>
                </c:pt>
                <c:pt idx="1">
                  <c:v>35</c:v>
                </c:pt>
                <c:pt idx="2">
                  <c:v>26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79</c:v>
                </c:pt>
                <c:pt idx="1">
                  <c:v>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21</c:v>
                </c:pt>
                <c:pt idx="1">
                  <c:v>26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55645824"/>
        <c:axId val="155647360"/>
      </c:lineChart>
      <c:catAx>
        <c:axId val="15564582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55647360"/>
        <c:crosses val="autoZero"/>
        <c:auto val="1"/>
        <c:lblAlgn val="ctr"/>
        <c:lblOffset val="100"/>
        <c:noMultiLvlLbl val="0"/>
      </c:catAx>
      <c:valAx>
        <c:axId val="15564736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5564582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2"/>
                <c:pt idx="0">
                  <c:v>OCTAGON NORTH PCN</c:v>
                </c:pt>
                <c:pt idx="1">
                  <c:v>PETERBOROUGH PARTNERSHIPS PCN</c:v>
                </c:pt>
                <c:pt idx="2">
                  <c:v>BMC PASTON PCN</c:v>
                </c:pt>
                <c:pt idx="3">
                  <c:v>CENTRAL THISTLEMOOR PCN</c:v>
                </c:pt>
                <c:pt idx="4">
                  <c:v>FENLAND PCN</c:v>
                </c:pt>
                <c:pt idx="5">
                  <c:v>WISBECH PCN</c:v>
                </c:pt>
                <c:pt idx="6">
                  <c:v>SOUTH PETERBOROUGH PCN</c:v>
                </c:pt>
                <c:pt idx="7">
                  <c:v>SOUTH FENLAND PCN</c:v>
                </c:pt>
                <c:pt idx="8">
                  <c:v>ICS</c:v>
                </c:pt>
                <c:pt idx="9">
                  <c:v>CAM MEDICAL PCN</c:v>
                </c:pt>
                <c:pt idx="10">
                  <c:v>CAMBRIDGE NORTH VILLAGES PCN</c:v>
                </c:pt>
                <c:pt idx="11">
                  <c:v>ELY SOUTH PCN</c:v>
                </c:pt>
                <c:pt idx="12">
                  <c:v>ST NEOTS PCN</c:v>
                </c:pt>
                <c:pt idx="13">
                  <c:v>CANTAB MEDICAL PRACTICES PCN</c:v>
                </c:pt>
                <c:pt idx="14">
                  <c:v>GRANTA PCN</c:v>
                </c:pt>
                <c:pt idx="15">
                  <c:v>ST IVES PCN</c:v>
                </c:pt>
                <c:pt idx="16">
                  <c:v>CAMBRIDGE CITY 4 PCN</c:v>
                </c:pt>
                <c:pt idx="17">
                  <c:v>CAMBRIDGE CITY PCN</c:v>
                </c:pt>
                <c:pt idx="18">
                  <c:v>HUNTINGDON PCN</c:v>
                </c:pt>
                <c:pt idx="19">
                  <c:v>ELY NORTH PCN</c:v>
                </c:pt>
                <c:pt idx="20">
                  <c:v>MERIDIAN PCN</c:v>
                </c:pt>
                <c:pt idx="21">
                  <c:v>A1 NETWORK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2"/>
                <c:pt idx="0">
                  <c:v>OCTAGON NORTH PCN</c:v>
                </c:pt>
                <c:pt idx="1">
                  <c:v>PETERBOROUGH PARTNERSHIPS PCN</c:v>
                </c:pt>
                <c:pt idx="2">
                  <c:v>BMC PASTON PCN</c:v>
                </c:pt>
                <c:pt idx="3">
                  <c:v>CENTRAL THISTLEMOOR PCN</c:v>
                </c:pt>
                <c:pt idx="4">
                  <c:v>FENLAND PCN</c:v>
                </c:pt>
                <c:pt idx="5">
                  <c:v>WISBECH PCN</c:v>
                </c:pt>
                <c:pt idx="6">
                  <c:v>SOUTH PETERBOROUGH PCN</c:v>
                </c:pt>
                <c:pt idx="7">
                  <c:v>SOUTH FENLAND PCN</c:v>
                </c:pt>
                <c:pt idx="8">
                  <c:v>ICS</c:v>
                </c:pt>
                <c:pt idx="9">
                  <c:v>CAM MEDICAL PCN</c:v>
                </c:pt>
                <c:pt idx="10">
                  <c:v>CAMBRIDGE NORTH VILLAGES PCN</c:v>
                </c:pt>
                <c:pt idx="11">
                  <c:v>ELY SOUTH PCN</c:v>
                </c:pt>
                <c:pt idx="12">
                  <c:v>ST NEOTS PCN</c:v>
                </c:pt>
                <c:pt idx="13">
                  <c:v>CANTAB MEDICAL PRACTICES PCN</c:v>
                </c:pt>
                <c:pt idx="14">
                  <c:v>GRANTA PCN</c:v>
                </c:pt>
                <c:pt idx="15">
                  <c:v>ST IVES PCN</c:v>
                </c:pt>
                <c:pt idx="16">
                  <c:v>CAMBRIDGE CITY 4 PCN</c:v>
                </c:pt>
                <c:pt idx="17">
                  <c:v>CAMBRIDGE CITY PCN</c:v>
                </c:pt>
                <c:pt idx="18">
                  <c:v>HUNTINGDON PCN</c:v>
                </c:pt>
                <c:pt idx="19">
                  <c:v>ELY NORTH PCN</c:v>
                </c:pt>
                <c:pt idx="20">
                  <c:v>MERIDIAN PCN</c:v>
                </c:pt>
                <c:pt idx="21">
                  <c:v>A1 NETWORK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2"/>
                <c:pt idx="0">
                  <c:v>OCTAGON NORTH PCN</c:v>
                </c:pt>
                <c:pt idx="1">
                  <c:v>PETERBOROUGH PARTNERSHIPS PCN</c:v>
                </c:pt>
                <c:pt idx="2">
                  <c:v>BMC PASTON PCN</c:v>
                </c:pt>
                <c:pt idx="3">
                  <c:v>CENTRAL THISTLEMOOR PCN</c:v>
                </c:pt>
                <c:pt idx="4">
                  <c:v>FENLAND PCN</c:v>
                </c:pt>
                <c:pt idx="5">
                  <c:v>WISBECH PCN</c:v>
                </c:pt>
                <c:pt idx="6">
                  <c:v>SOUTH PETERBOROUGH PCN</c:v>
                </c:pt>
                <c:pt idx="7">
                  <c:v>SOUTH FENLAND PCN</c:v>
                </c:pt>
                <c:pt idx="8">
                  <c:v>ICS</c:v>
                </c:pt>
                <c:pt idx="9">
                  <c:v>CAM MEDICAL PCN</c:v>
                </c:pt>
                <c:pt idx="10">
                  <c:v>CAMBRIDGE NORTH VILLAGES PCN</c:v>
                </c:pt>
                <c:pt idx="11">
                  <c:v>ELY SOUTH PCN</c:v>
                </c:pt>
                <c:pt idx="12">
                  <c:v>ST NEOTS PCN</c:v>
                </c:pt>
                <c:pt idx="13">
                  <c:v>CANTAB MEDICAL PRACTICES PCN</c:v>
                </c:pt>
                <c:pt idx="14">
                  <c:v>GRANTA PCN</c:v>
                </c:pt>
                <c:pt idx="15">
                  <c:v>ST IVES PCN</c:v>
                </c:pt>
                <c:pt idx="16">
                  <c:v>CAMBRIDGE CITY 4 PCN</c:v>
                </c:pt>
                <c:pt idx="17">
                  <c:v>CAMBRIDGE CITY PCN</c:v>
                </c:pt>
                <c:pt idx="18">
                  <c:v>HUNTINGDON PCN</c:v>
                </c:pt>
                <c:pt idx="19">
                  <c:v>ELY NORTH PCN</c:v>
                </c:pt>
                <c:pt idx="20">
                  <c:v>MERIDIAN PCN</c:v>
                </c:pt>
                <c:pt idx="21">
                  <c:v>A1 NETWORK PCN</c:v>
                </c:pt>
              </c:strCache>
            </c:strRef>
          </c:cat>
          <c:val>
            <c:numRef>
              <c:f>Sheet1!$F$2:$F$45</c:f>
              <c:numCache>
                <c:formatCode>General</c:formatCode>
                <c:ptCount val="44"/>
                <c:pt idx="0">
                  <c:v>0.61</c:v>
                </c:pt>
                <c:pt idx="1">
                  <c:v>0.63</c:v>
                </c:pt>
                <c:pt idx="2">
                  <c:v>0.64</c:v>
                </c:pt>
                <c:pt idx="3">
                  <c:v>0.65</c:v>
                </c:pt>
                <c:pt idx="4">
                  <c:v>0.69</c:v>
                </c:pt>
                <c:pt idx="5">
                  <c:v>0.69</c:v>
                </c:pt>
                <c:pt idx="6">
                  <c:v>0.72</c:v>
                </c:pt>
                <c:pt idx="7">
                  <c:v>0.73</c:v>
                </c:pt>
                <c:pt idx="8">
                  <c:v>0.74</c:v>
                </c:pt>
                <c:pt idx="9">
                  <c:v>0.75</c:v>
                </c:pt>
                <c:pt idx="10">
                  <c:v>0.76</c:v>
                </c:pt>
                <c:pt idx="11">
                  <c:v>0.76</c:v>
                </c:pt>
                <c:pt idx="12">
                  <c:v>0.76</c:v>
                </c:pt>
                <c:pt idx="13">
                  <c:v>0.78</c:v>
                </c:pt>
                <c:pt idx="14">
                  <c:v>0.78</c:v>
                </c:pt>
                <c:pt idx="15">
                  <c:v>0.79</c:v>
                </c:pt>
                <c:pt idx="16">
                  <c:v>0.79</c:v>
                </c:pt>
                <c:pt idx="17">
                  <c:v>0.79</c:v>
                </c:pt>
                <c:pt idx="18">
                  <c:v>0.79</c:v>
                </c:pt>
                <c:pt idx="19">
                  <c:v>0.8</c:v>
                </c:pt>
                <c:pt idx="20">
                  <c:v>0.82</c:v>
                </c:pt>
                <c:pt idx="21">
                  <c:v>0.86</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2"/>
                <c:pt idx="0">
                  <c:v>OCTAGON NORTH PCN</c:v>
                </c:pt>
                <c:pt idx="1">
                  <c:v>PETERBOROUGH PARTNERSHIPS PCN</c:v>
                </c:pt>
                <c:pt idx="2">
                  <c:v>BMC PASTON PCN</c:v>
                </c:pt>
                <c:pt idx="3">
                  <c:v>CENTRAL THISTLEMOOR PCN</c:v>
                </c:pt>
                <c:pt idx="4">
                  <c:v>FENLAND PCN</c:v>
                </c:pt>
                <c:pt idx="5">
                  <c:v>WISBECH PCN</c:v>
                </c:pt>
                <c:pt idx="6">
                  <c:v>SOUTH PETERBOROUGH PCN</c:v>
                </c:pt>
                <c:pt idx="7">
                  <c:v>SOUTH FENLAND PCN</c:v>
                </c:pt>
                <c:pt idx="8">
                  <c:v>ICS</c:v>
                </c:pt>
                <c:pt idx="9">
                  <c:v>CAM MEDICAL PCN</c:v>
                </c:pt>
                <c:pt idx="10">
                  <c:v>CAMBRIDGE NORTH VILLAGES PCN</c:v>
                </c:pt>
                <c:pt idx="11">
                  <c:v>ELY SOUTH PCN</c:v>
                </c:pt>
                <c:pt idx="12">
                  <c:v>ST NEOTS PCN</c:v>
                </c:pt>
                <c:pt idx="13">
                  <c:v>CANTAB MEDICAL PRACTICES PCN</c:v>
                </c:pt>
                <c:pt idx="14">
                  <c:v>GRANTA PCN</c:v>
                </c:pt>
                <c:pt idx="15">
                  <c:v>ST IVES PCN</c:v>
                </c:pt>
                <c:pt idx="16">
                  <c:v>CAMBRIDGE CITY 4 PCN</c:v>
                </c:pt>
                <c:pt idx="17">
                  <c:v>CAMBRIDGE CITY PCN</c:v>
                </c:pt>
                <c:pt idx="18">
                  <c:v>HUNTINGDON PCN</c:v>
                </c:pt>
                <c:pt idx="19">
                  <c:v>ELY NORTH PCN</c:v>
                </c:pt>
                <c:pt idx="20">
                  <c:v>MERIDIAN PCN</c:v>
                </c:pt>
                <c:pt idx="21">
                  <c:v>A1 NETWORK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2"/>
                <c:pt idx="0">
                  <c:v>OCTAGON NORTH PCN</c:v>
                </c:pt>
                <c:pt idx="1">
                  <c:v>PETERBOROUGH PARTNERSHIPS PCN</c:v>
                </c:pt>
                <c:pt idx="2">
                  <c:v>BMC PASTON PCN</c:v>
                </c:pt>
                <c:pt idx="3">
                  <c:v>CENTRAL THISTLEMOOR PCN</c:v>
                </c:pt>
                <c:pt idx="4">
                  <c:v>FENLAND PCN</c:v>
                </c:pt>
                <c:pt idx="5">
                  <c:v>WISBECH PCN</c:v>
                </c:pt>
                <c:pt idx="6">
                  <c:v>SOUTH PETERBOROUGH PCN</c:v>
                </c:pt>
                <c:pt idx="7">
                  <c:v>SOUTH FENLAND PCN</c:v>
                </c:pt>
                <c:pt idx="8">
                  <c:v>ICS</c:v>
                </c:pt>
                <c:pt idx="9">
                  <c:v>CAM MEDICAL PCN</c:v>
                </c:pt>
                <c:pt idx="10">
                  <c:v>CAMBRIDGE NORTH VILLAGES PCN</c:v>
                </c:pt>
                <c:pt idx="11">
                  <c:v>ELY SOUTH PCN</c:v>
                </c:pt>
                <c:pt idx="12">
                  <c:v>ST NEOTS PCN</c:v>
                </c:pt>
                <c:pt idx="13">
                  <c:v>CANTAB MEDICAL PRACTICES PCN</c:v>
                </c:pt>
                <c:pt idx="14">
                  <c:v>GRANTA PCN</c:v>
                </c:pt>
                <c:pt idx="15">
                  <c:v>ST IVES PCN</c:v>
                </c:pt>
                <c:pt idx="16">
                  <c:v>CAMBRIDGE CITY 4 PCN</c:v>
                </c:pt>
                <c:pt idx="17">
                  <c:v>CAMBRIDGE CITY PCN</c:v>
                </c:pt>
                <c:pt idx="18">
                  <c:v>HUNTINGDON PCN</c:v>
                </c:pt>
                <c:pt idx="19">
                  <c:v>ELY NORTH PCN</c:v>
                </c:pt>
                <c:pt idx="20">
                  <c:v>MERIDIAN PCN</c:v>
                </c:pt>
                <c:pt idx="21">
                  <c:v>A1 NETWORK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62791424"/>
        <c:axId val="16042214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2"/>
                <c:pt idx="0">
                  <c:v>OCTAGON NORTH PCN</c:v>
                </c:pt>
                <c:pt idx="1">
                  <c:v>PETERBOROUGH PARTNERSHIPS PCN</c:v>
                </c:pt>
                <c:pt idx="2">
                  <c:v>BMC PASTON PCN</c:v>
                </c:pt>
                <c:pt idx="3">
                  <c:v>CENTRAL THISTLEMOOR PCN</c:v>
                </c:pt>
                <c:pt idx="4">
                  <c:v>FENLAND PCN</c:v>
                </c:pt>
                <c:pt idx="5">
                  <c:v>WISBECH PCN</c:v>
                </c:pt>
                <c:pt idx="6">
                  <c:v>SOUTH PETERBOROUGH PCN</c:v>
                </c:pt>
                <c:pt idx="7">
                  <c:v>SOUTH FENLAND PCN</c:v>
                </c:pt>
                <c:pt idx="8">
                  <c:v>ICS</c:v>
                </c:pt>
                <c:pt idx="9">
                  <c:v>CAM MEDICAL PCN</c:v>
                </c:pt>
                <c:pt idx="10">
                  <c:v>CAMBRIDGE NORTH VILLAGES PCN</c:v>
                </c:pt>
                <c:pt idx="11">
                  <c:v>ELY SOUTH PCN</c:v>
                </c:pt>
                <c:pt idx="12">
                  <c:v>ST NEOTS PCN</c:v>
                </c:pt>
                <c:pt idx="13">
                  <c:v>CANTAB MEDICAL PRACTICES PCN</c:v>
                </c:pt>
                <c:pt idx="14">
                  <c:v>GRANTA PCN</c:v>
                </c:pt>
                <c:pt idx="15">
                  <c:v>ST IVES PCN</c:v>
                </c:pt>
                <c:pt idx="16">
                  <c:v>CAMBRIDGE CITY 4 PCN</c:v>
                </c:pt>
                <c:pt idx="17">
                  <c:v>CAMBRIDGE CITY PCN</c:v>
                </c:pt>
                <c:pt idx="18">
                  <c:v>HUNTINGDON PCN</c:v>
                </c:pt>
                <c:pt idx="19">
                  <c:v>ELY NORTH PCN</c:v>
                </c:pt>
                <c:pt idx="20">
                  <c:v>MERIDIAN PCN</c:v>
                </c:pt>
                <c:pt idx="21">
                  <c:v>A1 NETWORK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2"/>
                <c:pt idx="0">
                  <c:v>OCTAGON NORTH PCN</c:v>
                </c:pt>
                <c:pt idx="1">
                  <c:v>PETERBOROUGH PARTNERSHIPS PCN</c:v>
                </c:pt>
                <c:pt idx="2">
                  <c:v>BMC PASTON PCN</c:v>
                </c:pt>
                <c:pt idx="3">
                  <c:v>CENTRAL THISTLEMOOR PCN</c:v>
                </c:pt>
                <c:pt idx="4">
                  <c:v>FENLAND PCN</c:v>
                </c:pt>
                <c:pt idx="5">
                  <c:v>WISBECH PCN</c:v>
                </c:pt>
                <c:pt idx="6">
                  <c:v>SOUTH PETERBOROUGH PCN</c:v>
                </c:pt>
                <c:pt idx="7">
                  <c:v>SOUTH FENLAND PCN</c:v>
                </c:pt>
                <c:pt idx="8">
                  <c:v>ICS</c:v>
                </c:pt>
                <c:pt idx="9">
                  <c:v>CAM MEDICAL PCN</c:v>
                </c:pt>
                <c:pt idx="10">
                  <c:v>CAMBRIDGE NORTH VILLAGES PCN</c:v>
                </c:pt>
                <c:pt idx="11">
                  <c:v>ELY SOUTH PCN</c:v>
                </c:pt>
                <c:pt idx="12">
                  <c:v>ST NEOTS PCN</c:v>
                </c:pt>
                <c:pt idx="13">
                  <c:v>CANTAB MEDICAL PRACTICES PCN</c:v>
                </c:pt>
                <c:pt idx="14">
                  <c:v>GRANTA PCN</c:v>
                </c:pt>
                <c:pt idx="15">
                  <c:v>ST IVES PCN</c:v>
                </c:pt>
                <c:pt idx="16">
                  <c:v>CAMBRIDGE CITY 4 PCN</c:v>
                </c:pt>
                <c:pt idx="17">
                  <c:v>CAMBRIDGE CITY PCN</c:v>
                </c:pt>
                <c:pt idx="18">
                  <c:v>HUNTINGDON PCN</c:v>
                </c:pt>
                <c:pt idx="19">
                  <c:v>ELY NORTH PCN</c:v>
                </c:pt>
                <c:pt idx="20">
                  <c:v>MERIDIAN PCN</c:v>
                </c:pt>
                <c:pt idx="21">
                  <c:v>A1 NETWORK PCN</c:v>
                </c:pt>
              </c:strCache>
            </c:strRef>
          </c:cat>
          <c:val>
            <c:numRef>
              <c:f>Sheet1!$C$2:$C$45</c:f>
              <c:numCache>
                <c:formatCode>0%</c:formatCode>
                <c:ptCount val="44"/>
                <c:pt idx="0">
                  <c:v>0.61</c:v>
                </c:pt>
                <c:pt idx="1">
                  <c:v>0.63</c:v>
                </c:pt>
                <c:pt idx="2">
                  <c:v>0.64</c:v>
                </c:pt>
                <c:pt idx="3">
                  <c:v>0.65</c:v>
                </c:pt>
                <c:pt idx="4">
                  <c:v>0.69</c:v>
                </c:pt>
                <c:pt idx="5">
                  <c:v>0.69</c:v>
                </c:pt>
                <c:pt idx="6">
                  <c:v>0.72</c:v>
                </c:pt>
                <c:pt idx="7">
                  <c:v>0.73</c:v>
                </c:pt>
                <c:pt idx="8">
                  <c:v>-10</c:v>
                </c:pt>
                <c:pt idx="9">
                  <c:v>0.75</c:v>
                </c:pt>
                <c:pt idx="10">
                  <c:v>0.76</c:v>
                </c:pt>
                <c:pt idx="11">
                  <c:v>0.76</c:v>
                </c:pt>
                <c:pt idx="12">
                  <c:v>0.76</c:v>
                </c:pt>
                <c:pt idx="13">
                  <c:v>0.78</c:v>
                </c:pt>
                <c:pt idx="14">
                  <c:v>0.78</c:v>
                </c:pt>
                <c:pt idx="15">
                  <c:v>0.79</c:v>
                </c:pt>
                <c:pt idx="16">
                  <c:v>0.79</c:v>
                </c:pt>
                <c:pt idx="17">
                  <c:v>0.79</c:v>
                </c:pt>
                <c:pt idx="18">
                  <c:v>0.79</c:v>
                </c:pt>
                <c:pt idx="19">
                  <c:v>0.8</c:v>
                </c:pt>
                <c:pt idx="20">
                  <c:v>0.82</c:v>
                </c:pt>
                <c:pt idx="21">
                  <c:v>0.86</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0.74</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60409856"/>
        <c:axId val="160420608"/>
      </c:lineChart>
      <c:catAx>
        <c:axId val="16040985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60420608"/>
        <c:crosses val="autoZero"/>
        <c:auto val="1"/>
        <c:lblAlgn val="ctr"/>
        <c:lblOffset val="100"/>
        <c:noMultiLvlLbl val="0"/>
      </c:catAx>
      <c:valAx>
        <c:axId val="16042060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60409856"/>
        <c:crosses val="autoZero"/>
        <c:crossBetween val="between"/>
      </c:valAx>
      <c:valAx>
        <c:axId val="160422144"/>
        <c:scaling>
          <c:orientation val="minMax"/>
          <c:max val="1"/>
          <c:min val="0"/>
        </c:scaling>
        <c:delete val="0"/>
        <c:axPos val="r"/>
        <c:numFmt formatCode="0%" sourceLinked="1"/>
        <c:majorTickMark val="none"/>
        <c:minorTickMark val="none"/>
        <c:tickLblPos val="none"/>
        <c:spPr>
          <a:ln>
            <a:noFill/>
          </a:ln>
        </c:spPr>
        <c:crossAx val="162791424"/>
        <c:crosses val="max"/>
        <c:crossBetween val="between"/>
      </c:valAx>
      <c:catAx>
        <c:axId val="162791424"/>
        <c:scaling>
          <c:orientation val="minMax"/>
        </c:scaling>
        <c:delete val="1"/>
        <c:axPos val="b"/>
        <c:numFmt formatCode="General" sourceLinked="1"/>
        <c:majorTickMark val="out"/>
        <c:minorTickMark val="none"/>
        <c:tickLblPos val="nextTo"/>
        <c:crossAx val="16042214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26</c:v>
                </c:pt>
                <c:pt idx="1">
                  <c:v>43</c:v>
                </c:pt>
                <c:pt idx="2">
                  <c:v>21</c:v>
                </c:pt>
                <c:pt idx="3">
                  <c:v>7</c:v>
                </c:pt>
                <c:pt idx="4">
                  <c:v>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64</c:v>
                </c:pt>
                <c:pt idx="1">
                  <c:v>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17</c:v>
                </c:pt>
                <c:pt idx="1">
                  <c:v>11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67334656"/>
        <c:axId val="167336192"/>
      </c:lineChart>
      <c:catAx>
        <c:axId val="16733465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67336192"/>
        <c:crosses val="autoZero"/>
        <c:auto val="1"/>
        <c:lblAlgn val="ctr"/>
        <c:lblOffset val="100"/>
        <c:noMultiLvlLbl val="0"/>
      </c:catAx>
      <c:valAx>
        <c:axId val="16733619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6733465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2"/>
                <c:pt idx="0">
                  <c:v>PETERBOROUGH PARTNERSHIPS PCN</c:v>
                </c:pt>
                <c:pt idx="1">
                  <c:v>ST NEOTS PCN</c:v>
                </c:pt>
                <c:pt idx="2">
                  <c:v>SOUTH PETERBOROUGH PCN</c:v>
                </c:pt>
                <c:pt idx="3">
                  <c:v>OCTAGON NORTH PCN</c:v>
                </c:pt>
                <c:pt idx="4">
                  <c:v>CAMBRIDGE NORTH VILLAGES PCN</c:v>
                </c:pt>
                <c:pt idx="5">
                  <c:v>CAMBRIDGE CITY 4 PCN</c:v>
                </c:pt>
                <c:pt idx="6">
                  <c:v>SOUTH FENLAND PCN</c:v>
                </c:pt>
                <c:pt idx="7">
                  <c:v>ST IVES PCN</c:v>
                </c:pt>
                <c:pt idx="8">
                  <c:v>FENLAND PCN</c:v>
                </c:pt>
                <c:pt idx="9">
                  <c:v>BMC PASTON PCN</c:v>
                </c:pt>
                <c:pt idx="10">
                  <c:v>ICS</c:v>
                </c:pt>
                <c:pt idx="11">
                  <c:v>WISBECH PCN</c:v>
                </c:pt>
                <c:pt idx="12">
                  <c:v>MERIDIAN PCN</c:v>
                </c:pt>
                <c:pt idx="13">
                  <c:v>CAMBRIDGE CITY PCN</c:v>
                </c:pt>
                <c:pt idx="14">
                  <c:v>CANTAB MEDICAL PRACTICES PCN</c:v>
                </c:pt>
                <c:pt idx="15">
                  <c:v>HUNTINGDON PCN</c:v>
                </c:pt>
                <c:pt idx="16">
                  <c:v>CENTRAL THISTLEMOOR PCN</c:v>
                </c:pt>
                <c:pt idx="17">
                  <c:v>GRANTA PCN</c:v>
                </c:pt>
                <c:pt idx="18">
                  <c:v>CAM MEDICAL PCN</c:v>
                </c:pt>
                <c:pt idx="19">
                  <c:v>ELY NORTH PCN</c:v>
                </c:pt>
                <c:pt idx="20">
                  <c:v>A1 NETWORK PCN</c:v>
                </c:pt>
                <c:pt idx="21">
                  <c:v>ELY SOUTH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22"/>
                <c:pt idx="0">
                  <c:v>PETERBOROUGH PARTNERSHIPS PCN</c:v>
                </c:pt>
                <c:pt idx="1">
                  <c:v>ST NEOTS PCN</c:v>
                </c:pt>
                <c:pt idx="2">
                  <c:v>SOUTH PETERBOROUGH PCN</c:v>
                </c:pt>
                <c:pt idx="3">
                  <c:v>OCTAGON NORTH PCN</c:v>
                </c:pt>
                <c:pt idx="4">
                  <c:v>CAMBRIDGE NORTH VILLAGES PCN</c:v>
                </c:pt>
                <c:pt idx="5">
                  <c:v>CAMBRIDGE CITY 4 PCN</c:v>
                </c:pt>
                <c:pt idx="6">
                  <c:v>SOUTH FENLAND PCN</c:v>
                </c:pt>
                <c:pt idx="7">
                  <c:v>ST IVES PCN</c:v>
                </c:pt>
                <c:pt idx="8">
                  <c:v>FENLAND PCN</c:v>
                </c:pt>
                <c:pt idx="9">
                  <c:v>BMC PASTON PCN</c:v>
                </c:pt>
                <c:pt idx="10">
                  <c:v>ICS</c:v>
                </c:pt>
                <c:pt idx="11">
                  <c:v>WISBECH PCN</c:v>
                </c:pt>
                <c:pt idx="12">
                  <c:v>MERIDIAN PCN</c:v>
                </c:pt>
                <c:pt idx="13">
                  <c:v>CAMBRIDGE CITY PCN</c:v>
                </c:pt>
                <c:pt idx="14">
                  <c:v>CANTAB MEDICAL PRACTICES PCN</c:v>
                </c:pt>
                <c:pt idx="15">
                  <c:v>HUNTINGDON PCN</c:v>
                </c:pt>
                <c:pt idx="16">
                  <c:v>CENTRAL THISTLEMOOR PCN</c:v>
                </c:pt>
                <c:pt idx="17">
                  <c:v>GRANTA PCN</c:v>
                </c:pt>
                <c:pt idx="18">
                  <c:v>CAM MEDICAL PCN</c:v>
                </c:pt>
                <c:pt idx="19">
                  <c:v>ELY NORTH PCN</c:v>
                </c:pt>
                <c:pt idx="20">
                  <c:v>A1 NETWORK PCN</c:v>
                </c:pt>
                <c:pt idx="21">
                  <c:v>ELY SOUTH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2"/>
                <c:pt idx="0">
                  <c:v>PETERBOROUGH PARTNERSHIPS PCN</c:v>
                </c:pt>
                <c:pt idx="1">
                  <c:v>ST NEOTS PCN</c:v>
                </c:pt>
                <c:pt idx="2">
                  <c:v>SOUTH PETERBOROUGH PCN</c:v>
                </c:pt>
                <c:pt idx="3">
                  <c:v>OCTAGON NORTH PCN</c:v>
                </c:pt>
                <c:pt idx="4">
                  <c:v>CAMBRIDGE NORTH VILLAGES PCN</c:v>
                </c:pt>
                <c:pt idx="5">
                  <c:v>CAMBRIDGE CITY 4 PCN</c:v>
                </c:pt>
                <c:pt idx="6">
                  <c:v>SOUTH FENLAND PCN</c:v>
                </c:pt>
                <c:pt idx="7">
                  <c:v>ST IVES PCN</c:v>
                </c:pt>
                <c:pt idx="8">
                  <c:v>FENLAND PCN</c:v>
                </c:pt>
                <c:pt idx="9">
                  <c:v>BMC PASTON PCN</c:v>
                </c:pt>
                <c:pt idx="10">
                  <c:v>ICS</c:v>
                </c:pt>
                <c:pt idx="11">
                  <c:v>WISBECH PCN</c:v>
                </c:pt>
                <c:pt idx="12">
                  <c:v>MERIDIAN PCN</c:v>
                </c:pt>
                <c:pt idx="13">
                  <c:v>CAMBRIDGE CITY PCN</c:v>
                </c:pt>
                <c:pt idx="14">
                  <c:v>CANTAB MEDICAL PRACTICES PCN</c:v>
                </c:pt>
                <c:pt idx="15">
                  <c:v>HUNTINGDON PCN</c:v>
                </c:pt>
                <c:pt idx="16">
                  <c:v>CENTRAL THISTLEMOOR PCN</c:v>
                </c:pt>
                <c:pt idx="17">
                  <c:v>GRANTA PCN</c:v>
                </c:pt>
                <c:pt idx="18">
                  <c:v>CAM MEDICAL PCN</c:v>
                </c:pt>
                <c:pt idx="19">
                  <c:v>ELY NORTH PCN</c:v>
                </c:pt>
                <c:pt idx="20">
                  <c:v>A1 NETWORK PCN</c:v>
                </c:pt>
                <c:pt idx="21">
                  <c:v>ELY SOUTH PCN</c:v>
                </c:pt>
              </c:strCache>
            </c:strRef>
          </c:cat>
          <c:val>
            <c:numRef>
              <c:f>Sheet1!$F$2:$F$45</c:f>
              <c:numCache>
                <c:formatCode>General</c:formatCode>
                <c:ptCount val="44"/>
                <c:pt idx="0">
                  <c:v>0.51</c:v>
                </c:pt>
                <c:pt idx="1">
                  <c:v>0.6</c:v>
                </c:pt>
                <c:pt idx="2">
                  <c:v>0.6</c:v>
                </c:pt>
                <c:pt idx="3">
                  <c:v>0.61</c:v>
                </c:pt>
                <c:pt idx="4">
                  <c:v>0.64</c:v>
                </c:pt>
                <c:pt idx="5">
                  <c:v>0.65</c:v>
                </c:pt>
                <c:pt idx="6">
                  <c:v>0.66</c:v>
                </c:pt>
                <c:pt idx="7">
                  <c:v>0.66</c:v>
                </c:pt>
                <c:pt idx="8">
                  <c:v>0.67</c:v>
                </c:pt>
                <c:pt idx="9">
                  <c:v>0.68</c:v>
                </c:pt>
                <c:pt idx="10">
                  <c:v>0.69</c:v>
                </c:pt>
                <c:pt idx="11">
                  <c:v>0.69</c:v>
                </c:pt>
                <c:pt idx="12">
                  <c:v>0.71</c:v>
                </c:pt>
                <c:pt idx="13">
                  <c:v>0.71</c:v>
                </c:pt>
                <c:pt idx="14">
                  <c:v>0.72</c:v>
                </c:pt>
                <c:pt idx="15">
                  <c:v>0.72</c:v>
                </c:pt>
                <c:pt idx="16">
                  <c:v>0.74</c:v>
                </c:pt>
                <c:pt idx="17">
                  <c:v>0.76</c:v>
                </c:pt>
                <c:pt idx="18">
                  <c:v>0.76</c:v>
                </c:pt>
                <c:pt idx="19">
                  <c:v>0.78</c:v>
                </c:pt>
                <c:pt idx="20">
                  <c:v>0.8</c:v>
                </c:pt>
                <c:pt idx="21">
                  <c:v>0.82</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22"/>
                <c:pt idx="0">
                  <c:v>PETERBOROUGH PARTNERSHIPS PCN</c:v>
                </c:pt>
                <c:pt idx="1">
                  <c:v>ST NEOTS PCN</c:v>
                </c:pt>
                <c:pt idx="2">
                  <c:v>SOUTH PETERBOROUGH PCN</c:v>
                </c:pt>
                <c:pt idx="3">
                  <c:v>OCTAGON NORTH PCN</c:v>
                </c:pt>
                <c:pt idx="4">
                  <c:v>CAMBRIDGE NORTH VILLAGES PCN</c:v>
                </c:pt>
                <c:pt idx="5">
                  <c:v>CAMBRIDGE CITY 4 PCN</c:v>
                </c:pt>
                <c:pt idx="6">
                  <c:v>SOUTH FENLAND PCN</c:v>
                </c:pt>
                <c:pt idx="7">
                  <c:v>ST IVES PCN</c:v>
                </c:pt>
                <c:pt idx="8">
                  <c:v>FENLAND PCN</c:v>
                </c:pt>
                <c:pt idx="9">
                  <c:v>BMC PASTON PCN</c:v>
                </c:pt>
                <c:pt idx="10">
                  <c:v>ICS</c:v>
                </c:pt>
                <c:pt idx="11">
                  <c:v>WISBECH PCN</c:v>
                </c:pt>
                <c:pt idx="12">
                  <c:v>MERIDIAN PCN</c:v>
                </c:pt>
                <c:pt idx="13">
                  <c:v>CAMBRIDGE CITY PCN</c:v>
                </c:pt>
                <c:pt idx="14">
                  <c:v>CANTAB MEDICAL PRACTICES PCN</c:v>
                </c:pt>
                <c:pt idx="15">
                  <c:v>HUNTINGDON PCN</c:v>
                </c:pt>
                <c:pt idx="16">
                  <c:v>CENTRAL THISTLEMOOR PCN</c:v>
                </c:pt>
                <c:pt idx="17">
                  <c:v>GRANTA PCN</c:v>
                </c:pt>
                <c:pt idx="18">
                  <c:v>CAM MEDICAL PCN</c:v>
                </c:pt>
                <c:pt idx="19">
                  <c:v>ELY NORTH PCN</c:v>
                </c:pt>
                <c:pt idx="20">
                  <c:v>A1 NETWORK PCN</c:v>
                </c:pt>
                <c:pt idx="21">
                  <c:v>ELY SOUTH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22"/>
                <c:pt idx="0">
                  <c:v>PETERBOROUGH PARTNERSHIPS PCN</c:v>
                </c:pt>
                <c:pt idx="1">
                  <c:v>ST NEOTS PCN</c:v>
                </c:pt>
                <c:pt idx="2">
                  <c:v>SOUTH PETERBOROUGH PCN</c:v>
                </c:pt>
                <c:pt idx="3">
                  <c:v>OCTAGON NORTH PCN</c:v>
                </c:pt>
                <c:pt idx="4">
                  <c:v>CAMBRIDGE NORTH VILLAGES PCN</c:v>
                </c:pt>
                <c:pt idx="5">
                  <c:v>CAMBRIDGE CITY 4 PCN</c:v>
                </c:pt>
                <c:pt idx="6">
                  <c:v>SOUTH FENLAND PCN</c:v>
                </c:pt>
                <c:pt idx="7">
                  <c:v>ST IVES PCN</c:v>
                </c:pt>
                <c:pt idx="8">
                  <c:v>FENLAND PCN</c:v>
                </c:pt>
                <c:pt idx="9">
                  <c:v>BMC PASTON PCN</c:v>
                </c:pt>
                <c:pt idx="10">
                  <c:v>ICS</c:v>
                </c:pt>
                <c:pt idx="11">
                  <c:v>WISBECH PCN</c:v>
                </c:pt>
                <c:pt idx="12">
                  <c:v>MERIDIAN PCN</c:v>
                </c:pt>
                <c:pt idx="13">
                  <c:v>CAMBRIDGE CITY PCN</c:v>
                </c:pt>
                <c:pt idx="14">
                  <c:v>CANTAB MEDICAL PRACTICES PCN</c:v>
                </c:pt>
                <c:pt idx="15">
                  <c:v>HUNTINGDON PCN</c:v>
                </c:pt>
                <c:pt idx="16">
                  <c:v>CENTRAL THISTLEMOOR PCN</c:v>
                </c:pt>
                <c:pt idx="17">
                  <c:v>GRANTA PCN</c:v>
                </c:pt>
                <c:pt idx="18">
                  <c:v>CAM MEDICAL PCN</c:v>
                </c:pt>
                <c:pt idx="19">
                  <c:v>ELY NORTH PCN</c:v>
                </c:pt>
                <c:pt idx="20">
                  <c:v>A1 NETWORK PCN</c:v>
                </c:pt>
                <c:pt idx="21">
                  <c:v>ELY SOUTH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67944576"/>
        <c:axId val="16794278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2"/>
                <c:pt idx="0">
                  <c:v>PETERBOROUGH PARTNERSHIPS PCN</c:v>
                </c:pt>
                <c:pt idx="1">
                  <c:v>ST NEOTS PCN</c:v>
                </c:pt>
                <c:pt idx="2">
                  <c:v>SOUTH PETERBOROUGH PCN</c:v>
                </c:pt>
                <c:pt idx="3">
                  <c:v>OCTAGON NORTH PCN</c:v>
                </c:pt>
                <c:pt idx="4">
                  <c:v>CAMBRIDGE NORTH VILLAGES PCN</c:v>
                </c:pt>
                <c:pt idx="5">
                  <c:v>CAMBRIDGE CITY 4 PCN</c:v>
                </c:pt>
                <c:pt idx="6">
                  <c:v>SOUTH FENLAND PCN</c:v>
                </c:pt>
                <c:pt idx="7">
                  <c:v>ST IVES PCN</c:v>
                </c:pt>
                <c:pt idx="8">
                  <c:v>FENLAND PCN</c:v>
                </c:pt>
                <c:pt idx="9">
                  <c:v>BMC PASTON PCN</c:v>
                </c:pt>
                <c:pt idx="10">
                  <c:v>ICS</c:v>
                </c:pt>
                <c:pt idx="11">
                  <c:v>WISBECH PCN</c:v>
                </c:pt>
                <c:pt idx="12">
                  <c:v>MERIDIAN PCN</c:v>
                </c:pt>
                <c:pt idx="13">
                  <c:v>CAMBRIDGE CITY PCN</c:v>
                </c:pt>
                <c:pt idx="14">
                  <c:v>CANTAB MEDICAL PRACTICES PCN</c:v>
                </c:pt>
                <c:pt idx="15">
                  <c:v>HUNTINGDON PCN</c:v>
                </c:pt>
                <c:pt idx="16">
                  <c:v>CENTRAL THISTLEMOOR PCN</c:v>
                </c:pt>
                <c:pt idx="17">
                  <c:v>GRANTA PCN</c:v>
                </c:pt>
                <c:pt idx="18">
                  <c:v>CAM MEDICAL PCN</c:v>
                </c:pt>
                <c:pt idx="19">
                  <c:v>ELY NORTH PCN</c:v>
                </c:pt>
                <c:pt idx="20">
                  <c:v>A1 NETWORK PCN</c:v>
                </c:pt>
                <c:pt idx="21">
                  <c:v>ELY SOUTH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22"/>
                <c:pt idx="0">
                  <c:v>PETERBOROUGH PARTNERSHIPS PCN</c:v>
                </c:pt>
                <c:pt idx="1">
                  <c:v>ST NEOTS PCN</c:v>
                </c:pt>
                <c:pt idx="2">
                  <c:v>SOUTH PETERBOROUGH PCN</c:v>
                </c:pt>
                <c:pt idx="3">
                  <c:v>OCTAGON NORTH PCN</c:v>
                </c:pt>
                <c:pt idx="4">
                  <c:v>CAMBRIDGE NORTH VILLAGES PCN</c:v>
                </c:pt>
                <c:pt idx="5">
                  <c:v>CAMBRIDGE CITY 4 PCN</c:v>
                </c:pt>
                <c:pt idx="6">
                  <c:v>SOUTH FENLAND PCN</c:v>
                </c:pt>
                <c:pt idx="7">
                  <c:v>ST IVES PCN</c:v>
                </c:pt>
                <c:pt idx="8">
                  <c:v>FENLAND PCN</c:v>
                </c:pt>
                <c:pt idx="9">
                  <c:v>BMC PASTON PCN</c:v>
                </c:pt>
                <c:pt idx="10">
                  <c:v>ICS</c:v>
                </c:pt>
                <c:pt idx="11">
                  <c:v>WISBECH PCN</c:v>
                </c:pt>
                <c:pt idx="12">
                  <c:v>MERIDIAN PCN</c:v>
                </c:pt>
                <c:pt idx="13">
                  <c:v>CAMBRIDGE CITY PCN</c:v>
                </c:pt>
                <c:pt idx="14">
                  <c:v>CANTAB MEDICAL PRACTICES PCN</c:v>
                </c:pt>
                <c:pt idx="15">
                  <c:v>HUNTINGDON PCN</c:v>
                </c:pt>
                <c:pt idx="16">
                  <c:v>CENTRAL THISTLEMOOR PCN</c:v>
                </c:pt>
                <c:pt idx="17">
                  <c:v>GRANTA PCN</c:v>
                </c:pt>
                <c:pt idx="18">
                  <c:v>CAM MEDICAL PCN</c:v>
                </c:pt>
                <c:pt idx="19">
                  <c:v>ELY NORTH PCN</c:v>
                </c:pt>
                <c:pt idx="20">
                  <c:v>A1 NETWORK PCN</c:v>
                </c:pt>
                <c:pt idx="21">
                  <c:v>ELY SOUTH PCN</c:v>
                </c:pt>
              </c:strCache>
            </c:strRef>
          </c:cat>
          <c:val>
            <c:numRef>
              <c:f>Sheet1!$C$2:$C$45</c:f>
              <c:numCache>
                <c:formatCode>0%</c:formatCode>
                <c:ptCount val="44"/>
                <c:pt idx="0">
                  <c:v>0.51</c:v>
                </c:pt>
                <c:pt idx="1">
                  <c:v>0.6</c:v>
                </c:pt>
                <c:pt idx="2">
                  <c:v>0.6</c:v>
                </c:pt>
                <c:pt idx="3">
                  <c:v>0.61</c:v>
                </c:pt>
                <c:pt idx="4">
                  <c:v>0.64</c:v>
                </c:pt>
                <c:pt idx="5">
                  <c:v>0.65</c:v>
                </c:pt>
                <c:pt idx="6">
                  <c:v>0.66</c:v>
                </c:pt>
                <c:pt idx="7">
                  <c:v>0.66</c:v>
                </c:pt>
                <c:pt idx="8">
                  <c:v>0.67</c:v>
                </c:pt>
                <c:pt idx="9">
                  <c:v>0.68</c:v>
                </c:pt>
                <c:pt idx="10">
                  <c:v>-10</c:v>
                </c:pt>
                <c:pt idx="11">
                  <c:v>0.69</c:v>
                </c:pt>
                <c:pt idx="12">
                  <c:v>0.71</c:v>
                </c:pt>
                <c:pt idx="13">
                  <c:v>0.71</c:v>
                </c:pt>
                <c:pt idx="14">
                  <c:v>0.72</c:v>
                </c:pt>
                <c:pt idx="15">
                  <c:v>0.72</c:v>
                </c:pt>
                <c:pt idx="16">
                  <c:v>0.74</c:v>
                </c:pt>
                <c:pt idx="17">
                  <c:v>0.76</c:v>
                </c:pt>
                <c:pt idx="18">
                  <c:v>0.76</c:v>
                </c:pt>
                <c:pt idx="19">
                  <c:v>0.78</c:v>
                </c:pt>
                <c:pt idx="20">
                  <c:v>0.8</c:v>
                </c:pt>
                <c:pt idx="21">
                  <c:v>0.82</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0.69</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67922304"/>
        <c:axId val="167941248"/>
      </c:lineChart>
      <c:catAx>
        <c:axId val="16792230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67941248"/>
        <c:crosses val="autoZero"/>
        <c:auto val="1"/>
        <c:lblAlgn val="ctr"/>
        <c:lblOffset val="100"/>
        <c:noMultiLvlLbl val="0"/>
      </c:catAx>
      <c:valAx>
        <c:axId val="16794124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67922304"/>
        <c:crosses val="autoZero"/>
        <c:crossBetween val="between"/>
      </c:valAx>
      <c:valAx>
        <c:axId val="167942784"/>
        <c:scaling>
          <c:orientation val="minMax"/>
          <c:max val="1"/>
          <c:min val="0"/>
        </c:scaling>
        <c:delete val="0"/>
        <c:axPos val="r"/>
        <c:numFmt formatCode="0%" sourceLinked="1"/>
        <c:majorTickMark val="none"/>
        <c:minorTickMark val="none"/>
        <c:tickLblPos val="none"/>
        <c:spPr>
          <a:ln>
            <a:noFill/>
          </a:ln>
        </c:spPr>
        <c:crossAx val="167944576"/>
        <c:crosses val="max"/>
        <c:crossBetween val="between"/>
      </c:valAx>
      <c:catAx>
        <c:axId val="167944576"/>
        <c:scaling>
          <c:orientation val="minMax"/>
        </c:scaling>
        <c:delete val="1"/>
        <c:axPos val="b"/>
        <c:numFmt formatCode="General" sourceLinked="1"/>
        <c:majorTickMark val="out"/>
        <c:minorTickMark val="none"/>
        <c:tickLblPos val="nextTo"/>
        <c:crossAx val="16794278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59</c:v>
                </c:pt>
                <c:pt idx="1">
                  <c:v>18</c:v>
                </c:pt>
                <c:pt idx="2">
                  <c:v>9</c:v>
                </c:pt>
                <c:pt idx="3">
                  <c:v>25</c:v>
                </c:pt>
                <c:pt idx="4">
                  <c:v>4</c:v>
                </c:pt>
                <c:pt idx="5">
                  <c:v>27</c:v>
                </c:pt>
                <c:pt idx="6">
                  <c:v>12</c:v>
                </c:pt>
                <c:pt idx="7">
                  <c:v>4</c:v>
                </c:pt>
                <c:pt idx="8">
                  <c:v>7</c:v>
                </c:pt>
                <c:pt idx="9">
                  <c:v>1</c:v>
                </c:pt>
                <c:pt idx="10">
                  <c:v>11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87619968"/>
        <c:axId val="187634048"/>
      </c:barChart>
      <c:catAx>
        <c:axId val="187619968"/>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87634048"/>
        <c:crosses val="autoZero"/>
        <c:auto val="1"/>
        <c:lblAlgn val="ctr"/>
        <c:lblOffset val="100"/>
        <c:noMultiLvlLbl val="0"/>
      </c:catAx>
      <c:valAx>
        <c:axId val="187634048"/>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87619968"/>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73</c:v>
                </c:pt>
                <c:pt idx="1">
                  <c:v>27</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66</c:v>
                </c:pt>
                <c:pt idx="1">
                  <c:v>73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34</c:v>
                </c:pt>
                <c:pt idx="1">
                  <c:v>27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88014592"/>
        <c:axId val="188016128"/>
      </c:lineChart>
      <c:catAx>
        <c:axId val="18801459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88016128"/>
        <c:crosses val="autoZero"/>
        <c:auto val="1"/>
        <c:lblAlgn val="ctr"/>
        <c:lblOffset val="100"/>
        <c:noMultiLvlLbl val="0"/>
      </c:catAx>
      <c:valAx>
        <c:axId val="18801612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8801459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30</c:v>
                </c:pt>
                <c:pt idx="1">
                  <c:v>34</c:v>
                </c:pt>
                <c:pt idx="2">
                  <c:v>17</c:v>
                </c:pt>
                <c:pt idx="3">
                  <c:v>9</c:v>
                </c:pt>
                <c:pt idx="4">
                  <c:v>10</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67</c:v>
                </c:pt>
                <c:pt idx="1">
                  <c:v>64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16</c:v>
                </c:pt>
                <c:pt idx="1">
                  <c:v>19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92087552"/>
        <c:axId val="192089088"/>
      </c:lineChart>
      <c:catAx>
        <c:axId val="19208755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92089088"/>
        <c:crosses val="autoZero"/>
        <c:auto val="1"/>
        <c:lblAlgn val="ctr"/>
        <c:lblOffset val="100"/>
        <c:noMultiLvlLbl val="0"/>
      </c:catAx>
      <c:valAx>
        <c:axId val="19208908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9208755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gp-patient.co.uk/pcn-report" TargetMode="External"/><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hyperlink" Target="https://gp-patient.co.uk/downloads/slidepacks/2021/06H%20-%20NHS%20CAMBRIDGESHIRE%20AND%20PETERBOROUGH%20CCG.pptm" TargetMode="External"/><Relationship Id="rId4" Type="http://schemas.openxmlformats.org/officeDocument/2006/relationships/hyperlink" Target="https://www.gp-patient.co.uk/Slidepacks2021" TargetMode="External"/><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CAMBRIDGESHIRE AND PETERBOROUGH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21</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370427"/>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CAMBRIDGESHIRE AND PETERBOROUGH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CAMBRIDGESHIRE AND PETERBOROUGH ICS, 27,733</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10,892</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39%</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575751726"/>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CAMBRIDGESHIRE AND PETERBOROUGH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350119078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CAMBRIDGESHIRE AND PETERBOROUGH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7"/>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8"/>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9"/>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CAMBRIDGESHIRE AND PETERBOROUGH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562736132"/>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3890107966"/>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2500451980"/>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4224267328"/>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324424052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333919014"/>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477669897"/>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(10,724); ICS 2020 (9,660); PCN bases range from 134 to 1,021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35845068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1345793460"/>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2799396125"/>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3175165272"/>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2990441315"/>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206961160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60904135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171544915"/>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4018093330"/>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78%</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85%</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3725386140"/>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221981710"/>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10,724 to 19,036</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2295427298"/>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3738654244"/>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(10,724); PCN bases range from 134 to 1,021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226607913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1119583924"/>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754491822"/>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2488121688"/>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1485756355"/>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17880219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235452825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3014463499"/>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(10,332); ICS 2020 (9,471); PCN bases range from 128 to 975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1824379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256802909"/>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2366877969"/>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2487420238"/>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2478224796"/>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66244017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964547864"/>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49951509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479367463"/>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1130681106"/>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1908929452"/>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(10,332); PCN bases range from 128 to 975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272743534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3823067562"/>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3255874466"/>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1975672918"/>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222956641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336296626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173565033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(10,408); ICS 2020 (9,643); PCN bases range from 128 to 991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4080293560"/>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90%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4018782521"/>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1556801596"/>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1254010444"/>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3335837340"/>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200501979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81257709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87683879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034272035"/>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1377215144"/>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4233893332"/>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(10,408); PCN bases range from 128 to 991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240677406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776454510"/>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526108588"/>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383065391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3127061657"/>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(10,704); PCN bases range from 134 to 1,014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338361718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1998615510"/>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419928025"/>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1509661616"/>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142846758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1562021802"/>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(5,534); ICS 2020 (4,231); PCN bases range from 74 to 517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3571034203"/>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1702146281"/>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3861590001"/>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3874806659"/>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3636141638"/>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3049966557"/>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24728158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280187633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425647100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665331554"/>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(46%)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3160212432"/>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376915469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3058412545"/>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(5,534); PCN bases range from 74 to 517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209565218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2859442"/>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(7,407); PCN bases range from 92 to 702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4062714215"/>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345913868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2896821846"/>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4114007013"/>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1101981070"/>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2485486952"/>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2925490475"/>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182899597"/>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1815113313"/>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1228767891"/>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985072940"/>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129093178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2849548863"/>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(7,407); PCN bases range from 92 to 702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294165818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3394602660"/>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(9,110); PCN bases range from 117 to 860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198372685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1565899120"/>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84%</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2741579798"/>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1033417162"/>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2288382654"/>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1629033589"/>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759024847"/>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162962237"/>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14%</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3730793397"/>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3209843910"/>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3703756811"/>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2939040032"/>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(8%)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4182987194"/>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209371636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1162642719"/>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(9,110); PCN bases range from 117 to 860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302749355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(918)</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783924752"/>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3538228891"/>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312696784"/>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3422040314"/>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55448202"/>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354094087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1878728591"/>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31230379"/>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437242137"/>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1902785039"/>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2327896788"/>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(9,910); ICS 2020 (9,155); PCN bases range from 125 to 927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2948340163"/>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174005381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494210527"/>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28648754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090689659"/>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2094672682"/>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(9,910); PCN bases range from 125 to 927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2036602811"/>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271538510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320573961"/>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601367253"/>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91272942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3582568801"/>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(9,905); PCN bases range from 125 to 939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384012905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307581116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409588982"/>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3870679953"/>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(9,562); PCN bases range from 119 to 918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26606853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470719151"/>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1277390015"/>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463556922"/>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726488019"/>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704674152"/>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11%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2666989524"/>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3282577648"/>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89%</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3552874829"/>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3752834341"/>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237399780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1446437848"/>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(9,562); PCN bases range from 119 to 918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(9,916; 9,760; 9,864)</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31304513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3798750404"/>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4158571393"/>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3722581281"/>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(8,738; 9,788; 9,800)</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281136338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3863588523"/>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1994419137"/>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1361324564"/>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3292871679"/>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1180563543"/>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3916181785"/>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1029402230"/>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4534543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4169654899"/>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(4,198); ICS 2020 (3,578); PCN bases range from 58 to 379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4041887375"/>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3384034929"/>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10424051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212871708"/>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45524423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528038868"/>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3916043315"/>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2789464205"/>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2330978616"/>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2024570956"/>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206190125"/>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3647445887"/>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415832118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353209505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259408432"/>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(3,767); ICS 2020 (3,663); PCN bases range from 41 to 342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3028804792"/>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346435966"/>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3607249896"/>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1316720179"/>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2431008374"/>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34115170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97659061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332554426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1676197859"/>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3447899518"/>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381536996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2367521302"/>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(3,767); PCN bases range from 41 to 342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1101161721"/>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2056039463"/>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4166665595"/>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4079322994"/>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428317848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29297941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(9,348); ICS 2020 (8,964); PCN bases range from 115 to 899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2029106307"/>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1881332887"/>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327975672"/>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542782040"/>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4294261130"/>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383031006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186773356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2423409032"/>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841578041"/>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(7%)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2311829537"/>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(9,348); 
PCN bases range from 115 to 899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3345625761"/>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47791241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(1,839)</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723343205"/>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228169869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4208241654"/>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1287375189"/>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27%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2996527774"/>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3125804211"/>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4041400598"/>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(1,691); ICS 2020 (1,742)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38077230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3085538890"/>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1096111946"/>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61547109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2478095598"/>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149439681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2141280970"/>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3898076733"/>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3946247602"/>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2221592038"/>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2757720583"/>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(1,761); ICS 2020 (1,772)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428553532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384326393"/>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978806263"/>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216175211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3148149558"/>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754069FE-2210-4459-BE1E-C66AD55A2C2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49885</TotalTime>
  <Words>5909</Words>
  <Application>Microsoft Office PowerPoint</Application>
  <PresentationFormat>A4 Paper (210x297 mm)</PresentationFormat>
  <Paragraphs>686</Paragraphs>
  <Slides>52</Slides>
  <Notes>52</Notes>
  <HiddenSlides>0</HiddenSlides>
  <MMClips>0</MMClips>
  <ScaleCrop>false</ScaleCrop>
  <HeadingPairs>
    <vt:vector size="4" baseType="variant">
      <vt:variant>
        <vt:lpstr>Theme</vt:lpstr>
      </vt:variant>
      <vt:variant>
        <vt:i4>2</vt:i4>
      </vt:variant>
      <vt:variant>
        <vt:lpstr>Slide Titles</vt:lpstr>
      </vt:variant>
      <vt:variant>
        <vt:i4>52</vt:i4>
      </vt:variant>
    </vt:vector>
  </HeadingPairs>
  <TitlesOfParts>
    <vt:vector size="54" baseType="lpstr">
      <vt:lpstr>UK - Ipsos SRI</vt:lpstr>
      <vt:lpstr>1_UK - Ipsos SRI</vt:lpstr>
      <vt:lpstr>CAMBRIDGESHIRE AND PETERBOROUGH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2021-11-15T20:34:16Z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