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theme/themeOverride1.xml" ContentType="application/vnd.openxmlformats-officedocument.themeOverride+xml"/>
  <Override PartName="/ppt/charts/chart8.xml" ContentType="application/vnd.openxmlformats-officedocument.drawingml.chart+xml"/>
  <Override PartName="/ppt/theme/themeOverride2.xml" ContentType="application/vnd.openxmlformats-officedocument.themeOverride+xml"/>
  <Override PartName="/ppt/notesSlides/notesSlide13.xml" ContentType="application/vnd.openxmlformats-officedocument.presentationml.notesSlide+xml"/>
  <Override PartName="/ppt/media/image30.bin" ContentType="image/jpeg"/>
  <Override PartName="/ppt/charts/chart9.xml" ContentType="application/vnd.openxmlformats-officedocument.drawingml.chart+xml"/>
  <Override PartName="/ppt/charts/chart10.xml" ContentType="application/vnd.openxmlformats-officedocument.drawingml.chart+xml"/>
  <Override PartName="/ppt/notesSlides/notesSlide14.xml" ContentType="application/vnd.openxmlformats-officedocument.presentationml.notesSlide+xml"/>
  <Override PartName="/ppt/charts/chart11.xml" ContentType="application/vnd.openxmlformats-officedocument.drawingml.chart+xml"/>
  <Override PartName="/ppt/charts/style1.xml" ContentType="application/vnd.ms-office.chartstyle+xml"/>
  <Override PartName="/ppt/charts/colors1.xml" ContentType="application/vnd.ms-office.chartcolorstyle+xml"/>
  <Override PartName="/ppt/charts/chart12.xml" ContentType="application/vnd.openxmlformats-officedocument.drawingml.chart+xml"/>
  <Override PartName="/ppt/charts/chart13.xml" ContentType="application/vnd.openxmlformats-officedocument.drawingml.chart+xml"/>
  <Override PartName="/ppt/charts/chart14.xml" ContentType="application/vnd.openxmlformats-officedocument.drawingml.chart+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15.xml" ContentType="application/vnd.openxmlformats-officedocument.drawingml.chart+xml"/>
  <Override PartName="/ppt/charts/style2.xml" ContentType="application/vnd.ms-office.chartstyle+xml"/>
  <Override PartName="/ppt/charts/colors2.xml" ContentType="application/vnd.ms-office.chartcolorstyle+xml"/>
  <Override PartName="/ppt/charts/chart16.xml" ContentType="application/vnd.openxmlformats-officedocument.drawingml.chart+xml"/>
  <Override PartName="/ppt/charts/chart17.xml" ContentType="application/vnd.openxmlformats-officedocument.drawingml.chart+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charts/chart24.xml" ContentType="application/vnd.openxmlformats-officedocument.drawingml.chart+xml"/>
  <Override PartName="/ppt/theme/themeOverride3.xml" ContentType="application/vnd.openxmlformats-officedocument.themeOverride+xml"/>
  <Override PartName="/ppt/charts/chart25.xml" ContentType="application/vnd.openxmlformats-officedocument.drawingml.chart+xml"/>
  <Override PartName="/ppt/notesSlides/notesSlide19.xml" ContentType="application/vnd.openxmlformats-officedocument.presentationml.notesSlide+xml"/>
  <Override PartName="/ppt/charts/chart26.xml" ContentType="application/vnd.openxmlformats-officedocument.drawingml.chart+xml"/>
  <Override PartName="/ppt/charts/style3.xml" ContentType="application/vnd.ms-office.chartstyle+xml"/>
  <Override PartName="/ppt/charts/colors3.xml" ContentType="application/vnd.ms-office.chartcolorstyle+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notesSlides/notesSlide20.xml" ContentType="application/vnd.openxmlformats-officedocument.presentationml.notesSlide+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chart34.xml" ContentType="application/vnd.openxmlformats-officedocument.drawingml.chart+xml"/>
  <Override PartName="/ppt/charts/chart35.xml" ContentType="application/vnd.openxmlformats-officedocument.drawingml.chart+xml"/>
  <Override PartName="/ppt/charts/chart36.xml" ContentType="application/vnd.openxmlformats-officedocument.drawingml.chart+xml"/>
  <Override PartName="/ppt/theme/themeOverride4.xml" ContentType="application/vnd.openxmlformats-officedocument.themeOverride+xml"/>
  <Override PartName="/ppt/charts/chart37.xml" ContentType="application/vnd.openxmlformats-officedocument.drawingml.chart+xml"/>
  <Override PartName="/ppt/notesSlides/notesSlide21.xml" ContentType="application/vnd.openxmlformats-officedocument.presentationml.notesSlide+xml"/>
  <Override PartName="/ppt/charts/chart38.xml" ContentType="application/vnd.openxmlformats-officedocument.drawingml.chart+xml"/>
  <Override PartName="/ppt/charts/style4.xml" ContentType="application/vnd.ms-office.chartstyle+xml"/>
  <Override PartName="/ppt/charts/colors4.xml" ContentType="application/vnd.ms-office.chartcolorstyle+xml"/>
  <Override PartName="/ppt/charts/chart39.xml" ContentType="application/vnd.openxmlformats-officedocument.drawingml.chart+xml"/>
  <Override PartName="/ppt/charts/chart40.xml" ContentType="application/vnd.openxmlformats-officedocument.drawingml.chart+xml"/>
  <Override PartName="/ppt/charts/chart41.xml" ContentType="application/vnd.openxmlformats-officedocument.drawingml.chart+xml"/>
  <Override PartName="/ppt/notesSlides/notesSlide22.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chart47.xml" ContentType="application/vnd.openxmlformats-officedocument.drawingml.chart+xml"/>
  <Override PartName="/ppt/charts/chart48.xml" ContentType="application/vnd.openxmlformats-officedocument.drawingml.chart+xml"/>
  <Override PartName="/ppt/theme/themeOverride5.xml" ContentType="application/vnd.openxmlformats-officedocument.themeOverride+xml"/>
  <Override PartName="/ppt/charts/chart49.xml" ContentType="application/vnd.openxmlformats-officedocument.drawingml.chart+xml"/>
  <Override PartName="/ppt/notesSlides/notesSlide23.xml" ContentType="application/vnd.openxmlformats-officedocument.presentationml.notesSlide+xml"/>
  <Override PartName="/ppt/charts/chart50.xml" ContentType="application/vnd.openxmlformats-officedocument.drawingml.chart+xml"/>
  <Override PartName="/ppt/charts/style5.xml" ContentType="application/vnd.ms-office.chartstyle+xml"/>
  <Override PartName="/ppt/charts/colors5.xml" ContentType="application/vnd.ms-office.chartcolorstyle+xml"/>
  <Override PartName="/ppt/charts/chart51.xml" ContentType="application/vnd.openxmlformats-officedocument.drawingml.chart+xml"/>
  <Override PartName="/ppt/charts/chart52.xml" ContentType="application/vnd.openxmlformats-officedocument.drawingml.chart+xml"/>
  <Override PartName="/ppt/charts/chart53.xml" ContentType="application/vnd.openxmlformats-officedocument.drawingml.chart+xml"/>
  <Override PartName="/ppt/notesSlides/notesSlide24.xml" ContentType="application/vnd.openxmlformats-officedocument.presentationml.notesSlide+xml"/>
  <Override PartName="/ppt/charts/chart54.xml" ContentType="application/vnd.openxmlformats-officedocument.drawingml.chart+xml"/>
  <Override PartName="/ppt/charts/style6.xml" ContentType="application/vnd.ms-office.chartstyle+xml"/>
  <Override PartName="/ppt/charts/colors6.xml" ContentType="application/vnd.ms-office.chartcolorstyle+xml"/>
  <Override PartName="/ppt/charts/chart55.xml" ContentType="application/vnd.openxmlformats-officedocument.drawingml.chart+xml"/>
  <Override PartName="/ppt/charts/chart56.xml" ContentType="application/vnd.openxmlformats-officedocument.drawingml.chart+xml"/>
  <Override PartName="/ppt/notesSlides/notesSlide25.xml" ContentType="application/vnd.openxmlformats-officedocument.presentationml.notesSlide+xml"/>
  <Override PartName="/ppt/charts/chart57.xml" ContentType="application/vnd.openxmlformats-officedocument.drawingml.chart+xml"/>
  <Override PartName="/ppt/charts/style7.xml" ContentType="application/vnd.ms-office.chartstyle+xml"/>
  <Override PartName="/ppt/charts/colors7.xml" ContentType="application/vnd.ms-office.chartcolorstyle+xml"/>
  <Override PartName="/ppt/charts/chart58.xml" ContentType="application/vnd.openxmlformats-officedocument.drawingml.chart+xml"/>
  <Override PartName="/ppt/charts/chart59.xml" ContentType="application/vnd.openxmlformats-officedocument.drawingml.chart+xml"/>
  <Override PartName="/ppt/notesSlides/notesSlide26.xml" ContentType="application/vnd.openxmlformats-officedocument.presentationml.notesSlide+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chart66.xml" ContentType="application/vnd.openxmlformats-officedocument.drawingml.chart+xml"/>
  <Override PartName="/ppt/theme/themeOverride6.xml" ContentType="application/vnd.openxmlformats-officedocument.themeOverride+xml"/>
  <Override PartName="/ppt/charts/chart67.xml" ContentType="application/vnd.openxmlformats-officedocument.drawingml.chart+xml"/>
  <Override PartName="/ppt/notesSlides/notesSlide27.xml" ContentType="application/vnd.openxmlformats-officedocument.presentationml.notesSlide+xml"/>
  <Override PartName="/ppt/charts/chart68.xml" ContentType="application/vnd.openxmlformats-officedocument.drawingml.chart+xml"/>
  <Override PartName="/ppt/charts/style8.xml" ContentType="application/vnd.ms-office.chartstyle+xml"/>
  <Override PartName="/ppt/charts/colors8.xml" ContentType="application/vnd.ms-office.chartcolorstyle+xml"/>
  <Override PartName="/ppt/charts/chart69.xml" ContentType="application/vnd.openxmlformats-officedocument.drawingml.chart+xml"/>
  <Override PartName="/ppt/charts/chart70.xml" ContentType="application/vnd.openxmlformats-officedocument.drawingml.chart+xml"/>
  <Override PartName="/ppt/charts/chart71.xml" ContentType="application/vnd.openxmlformats-officedocument.drawingml.chart+xml"/>
  <Override PartName="/ppt/notesSlides/notesSlide28.xml" ContentType="application/vnd.openxmlformats-officedocument.presentationml.notesSlide+xml"/>
  <Override PartName="/ppt/charts/chart72.xml" ContentType="application/vnd.openxmlformats-officedocument.drawingml.chart+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charts/chart77.xml" ContentType="application/vnd.openxmlformats-officedocument.drawingml.chart+xml"/>
  <Override PartName="/ppt/charts/chart78.xml" ContentType="application/vnd.openxmlformats-officedocument.drawingml.chart+xml"/>
  <Override PartName="/ppt/theme/themeOverride7.xml" ContentType="application/vnd.openxmlformats-officedocument.themeOverride+xml"/>
  <Override PartName="/ppt/charts/chart79.xml" ContentType="application/vnd.openxmlformats-officedocument.drawingml.chart+xml"/>
  <Override PartName="/ppt/notesSlides/notesSlide29.xml" ContentType="application/vnd.openxmlformats-officedocument.presentationml.notesSlide+xml"/>
  <Override PartName="/ppt/charts/chart80.xml" ContentType="application/vnd.openxmlformats-officedocument.drawingml.chart+xml"/>
  <Override PartName="/ppt/charts/style9.xml" ContentType="application/vnd.ms-office.chartstyle+xml"/>
  <Override PartName="/ppt/charts/colors9.xml" ContentType="application/vnd.ms-office.chartcolorstyle+xml"/>
  <Override PartName="/ppt/charts/chart81.xml" ContentType="application/vnd.openxmlformats-officedocument.drawingml.chart+xml"/>
  <Override PartName="/ppt/charts/chart82.xml" ContentType="application/vnd.openxmlformats-officedocument.drawingml.chart+xml"/>
  <Override PartName="/ppt/charts/chart83.xml" ContentType="application/vnd.openxmlformats-officedocument.drawingml.chart+xml"/>
  <Override PartName="/ppt/notesSlides/notesSlide30.xml" ContentType="application/vnd.openxmlformats-officedocument.presentationml.notesSlide+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chart87.xml" ContentType="application/vnd.openxmlformats-officedocument.drawingml.chart+xml"/>
  <Override PartName="/ppt/charts/chart88.xml" ContentType="application/vnd.openxmlformats-officedocument.drawingml.chart+xml"/>
  <Override PartName="/ppt/charts/chart89.xml" ContentType="application/vnd.openxmlformats-officedocument.drawingml.chart+xml"/>
  <Override PartName="/ppt/charts/chart90.xml" ContentType="application/vnd.openxmlformats-officedocument.drawingml.chart+xml"/>
  <Override PartName="/ppt/theme/themeOverride8.xml" ContentType="application/vnd.openxmlformats-officedocument.themeOverride+xml"/>
  <Override PartName="/ppt/charts/chart91.xml" ContentType="application/vnd.openxmlformats-officedocument.drawingml.chart+xml"/>
  <Override PartName="/ppt/theme/themeOverride9.xml" ContentType="application/vnd.openxmlformats-officedocument.themeOverride+xml"/>
  <Override PartName="/ppt/notesSlides/notesSlide31.xml" ContentType="application/vnd.openxmlformats-officedocument.presentationml.notesSlide+xml"/>
  <Override PartName="/ppt/charts/chart92.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93.xml" ContentType="application/vnd.openxmlformats-officedocument.drawingml.chart+xml"/>
  <Override PartName="/ppt/charts/chart94.xml" ContentType="application/vnd.openxmlformats-officedocument.drawingml.chart+xml"/>
  <Override PartName="/ppt/charts/chart95.xml" ContentType="application/vnd.openxmlformats-officedocument.drawingml.chart+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charts/chart96.xml" ContentType="application/vnd.openxmlformats-officedocument.drawingml.chart+xml"/>
  <Override PartName="/ppt/charts/chart97.xml" ContentType="application/vnd.openxmlformats-officedocument.drawingml.chart+xml"/>
  <Override PartName="/ppt/charts/chart98.xml" ContentType="application/vnd.openxmlformats-officedocument.drawingml.chart+xml"/>
  <Override PartName="/ppt/charts/chart99.xml" ContentType="application/vnd.openxmlformats-officedocument.drawingml.chart+xml"/>
  <Override PartName="/ppt/charts/chart100.xml" ContentType="application/vnd.openxmlformats-officedocument.drawingml.chart+xml"/>
  <Override PartName="/ppt/charts/chart101.xml" ContentType="application/vnd.openxmlformats-officedocument.drawingml.chart+xml"/>
  <Override PartName="/ppt/charts/chart102.xml" ContentType="application/vnd.openxmlformats-officedocument.drawingml.chart+xml"/>
  <Override PartName="/ppt/theme/themeOverride10.xml" ContentType="application/vnd.openxmlformats-officedocument.themeOverride+xml"/>
  <Override PartName="/ppt/charts/chart103.xml" ContentType="application/vnd.openxmlformats-officedocument.drawingml.chart+xml"/>
  <Override PartName="/ppt/notesSlides/notesSlide34.xml" ContentType="application/vnd.openxmlformats-officedocument.presentationml.notesSlide+xml"/>
  <Override PartName="/ppt/charts/chart104.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105.xml" ContentType="application/vnd.openxmlformats-officedocument.drawingml.chart+xml"/>
  <Override PartName="/ppt/charts/chart106.xml" ContentType="application/vnd.openxmlformats-officedocument.drawingml.chart+xml"/>
  <Override PartName="/ppt/charts/chart107.xml" ContentType="application/vnd.openxmlformats-officedocument.drawingml.chart+xml"/>
  <Override PartName="/ppt/notesSlides/notesSlide35.xml" ContentType="application/vnd.openxmlformats-officedocument.presentationml.notesSlide+xml"/>
  <Override PartName="/ppt/charts/chart108.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109.xml" ContentType="application/vnd.openxmlformats-officedocument.drawingml.chart+xml"/>
  <Override PartName="/ppt/charts/chart110.xml" ContentType="application/vnd.openxmlformats-officedocument.drawingml.chart+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charts/chart114.xml" ContentType="application/vnd.openxmlformats-officedocument.drawingml.chart+xml"/>
  <Override PartName="/ppt/charts/chart115.xml" ContentType="application/vnd.openxmlformats-officedocument.drawingml.chart+xml"/>
  <Override PartName="/ppt/charts/chart116.xml" ContentType="application/vnd.openxmlformats-officedocument.drawingml.chart+xml"/>
  <Override PartName="/ppt/charts/chart117.xml" ContentType="application/vnd.openxmlformats-officedocument.drawingml.chart+xml"/>
  <Override PartName="/ppt/theme/themeOverride11.xml" ContentType="application/vnd.openxmlformats-officedocument.themeOverride+xml"/>
  <Override PartName="/ppt/charts/chart118.xml" ContentType="application/vnd.openxmlformats-officedocument.drawingml.chart+xml"/>
  <Override PartName="/ppt/theme/themeOverride12.xml" ContentType="application/vnd.openxmlformats-officedocument.themeOverride+xml"/>
  <Override PartName="/ppt/notesSlides/notesSlide38.xml" ContentType="application/vnd.openxmlformats-officedocument.presentationml.notesSlide+xml"/>
  <Override PartName="/ppt/charts/chart119.xml" ContentType="application/vnd.openxmlformats-officedocument.drawingml.chart+xml"/>
  <Override PartName="/ppt/charts/chart120.xml" ContentType="application/vnd.openxmlformats-officedocument.drawingml.chart+xml"/>
  <Override PartName="/ppt/charts/chart121.xml" ContentType="application/vnd.openxmlformats-officedocument.drawingml.chart+xml"/>
  <Override PartName="/ppt/charts/chart122.xml" ContentType="application/vnd.openxmlformats-officedocument.drawingml.chart+xml"/>
  <Override PartName="/ppt/charts/chart123.xml" ContentType="application/vnd.openxmlformats-officedocument.drawingml.chart+xml"/>
  <Override PartName="/ppt/charts/chart124.xml" ContentType="application/vnd.openxmlformats-officedocument.drawingml.chart+xml"/>
  <Override PartName="/ppt/theme/themeOverride13.xml" ContentType="application/vnd.openxmlformats-officedocument.themeOverride+xml"/>
  <Override PartName="/ppt/charts/chart125.xml" ContentType="application/vnd.openxmlformats-officedocument.drawingml.chart+xml"/>
  <Override PartName="/ppt/charts/chart126.xml" ContentType="application/vnd.openxmlformats-officedocument.drawingml.chart+xml"/>
  <Override PartName="/ppt/theme/themeOverride14.xml" ContentType="application/vnd.openxmlformats-officedocument.themeOverride+xml"/>
  <Override PartName="/ppt/notesSlides/notesSlide39.xml" ContentType="application/vnd.openxmlformats-officedocument.presentationml.notesSlide+xml"/>
  <Override PartName="/ppt/charts/chart127.xml" ContentType="application/vnd.openxmlformats-officedocument.drawingml.chart+xml"/>
  <Override PartName="/ppt/charts/chart128.xml" ContentType="application/vnd.openxmlformats-officedocument.drawingml.chart+xml"/>
  <Override PartName="/ppt/charts/chart129.xml" ContentType="application/vnd.openxmlformats-officedocument.drawingml.chart+xml"/>
  <Override PartName="/ppt/charts/chart130.xml" ContentType="application/vnd.openxmlformats-officedocument.drawingml.chart+xml"/>
  <Override PartName="/ppt/charts/chart131.xml" ContentType="application/vnd.openxmlformats-officedocument.drawingml.chart+xml"/>
  <Override PartName="/ppt/charts/chart132.xml" ContentType="application/vnd.openxmlformats-officedocument.drawingml.chart+xml"/>
  <Override PartName="/ppt/theme/themeOverride15.xml" ContentType="application/vnd.openxmlformats-officedocument.themeOverride+xml"/>
  <Override PartName="/ppt/charts/chart133.xml" ContentType="application/vnd.openxmlformats-officedocument.drawingml.chart+xml"/>
  <Override PartName="/ppt/charts/chart134.xml" ContentType="application/vnd.openxmlformats-officedocument.drawingml.chart+xml"/>
  <Override PartName="/ppt/theme/themeOverride16.xml" ContentType="application/vnd.openxmlformats-officedocument.themeOverride+xml"/>
  <Override PartName="/ppt/notesSlides/notesSlide40.xml" ContentType="application/vnd.openxmlformats-officedocument.presentationml.notesSlide+xml"/>
  <Override PartName="/ppt/charts/chart135.xml" ContentType="application/vnd.openxmlformats-officedocument.drawingml.chart+xml"/>
  <Override PartName="/ppt/charts/chart136.xml" ContentType="application/vnd.openxmlformats-officedocument.drawingml.chart+xml"/>
  <Override PartName="/ppt/charts/chart137.xml" ContentType="application/vnd.openxmlformats-officedocument.drawingml.chart+xml"/>
  <Override PartName="/ppt/charts/chart138.xml" ContentType="application/vnd.openxmlformats-officedocument.drawingml.chart+xml"/>
  <Override PartName="/ppt/charts/chart139.xml" ContentType="application/vnd.openxmlformats-officedocument.drawingml.chart+xml"/>
  <Override PartName="/ppt/charts/chart140.xml" ContentType="application/vnd.openxmlformats-officedocument.drawingml.chart+xml"/>
  <Override PartName="/ppt/theme/themeOverride17.xml" ContentType="application/vnd.openxmlformats-officedocument.themeOverride+xml"/>
  <Override PartName="/ppt/charts/chart141.xml" ContentType="application/vnd.openxmlformats-officedocument.drawingml.chart+xml"/>
  <Override PartName="/ppt/charts/chart142.xml" ContentType="application/vnd.openxmlformats-officedocument.drawingml.chart+xml"/>
  <Override PartName="/ppt/theme/themeOverride18.xml" ContentType="application/vnd.openxmlformats-officedocument.themeOverride+xml"/>
  <Override PartName="/ppt/notesSlides/notesSlide41.xml" ContentType="application/vnd.openxmlformats-officedocument.presentationml.notesSlide+xml"/>
  <Override PartName="/ppt/charts/chart143.xml" ContentType="application/vnd.openxmlformats-officedocument.drawingml.chart+xml"/>
  <Override PartName="/ppt/charts/chart144.xml" ContentType="application/vnd.openxmlformats-officedocument.drawingml.chart+xml"/>
  <Override PartName="/ppt/charts/chart145.xml" ContentType="application/vnd.openxmlformats-officedocument.drawingml.chart+xml"/>
  <Override PartName="/ppt/charts/chart146.xml" ContentType="application/vnd.openxmlformats-officedocument.drawingml.chart+xml"/>
  <Override PartName="/ppt/charts/chart147.xml" ContentType="application/vnd.openxmlformats-officedocument.drawingml.chart+xml"/>
  <Override PartName="/ppt/charts/chart148.xml" ContentType="application/vnd.openxmlformats-officedocument.drawingml.chart+xml"/>
  <Override PartName="/ppt/theme/themeOverride19.xml" ContentType="application/vnd.openxmlformats-officedocument.themeOverride+xml"/>
  <Override PartName="/ppt/charts/chart149.xml" ContentType="application/vnd.openxmlformats-officedocument.drawingml.chart+xml"/>
  <Override PartName="/ppt/charts/chart150.xml" ContentType="application/vnd.openxmlformats-officedocument.drawingml.chart+xml"/>
  <Override PartName="/ppt/theme/themeOverride20.xml" ContentType="application/vnd.openxmlformats-officedocument.themeOverride+xml"/>
  <Override PartName="/ppt/notesSlides/notesSlide42.xml" ContentType="application/vnd.openxmlformats-officedocument.presentationml.notesSlide+xml"/>
  <Override PartName="/ppt/charts/chart151.xml" ContentType="application/vnd.openxmlformats-officedocument.drawingml.chart+xml"/>
  <Override PartName="/ppt/charts/chart152.xml" ContentType="application/vnd.openxmlformats-officedocument.drawingml.chart+xml"/>
  <Override PartName="/ppt/charts/chart153.xml" ContentType="application/vnd.openxmlformats-officedocument.drawingml.chart+xml"/>
  <Override PartName="/ppt/charts/chart154.xml" ContentType="application/vnd.openxmlformats-officedocument.drawingml.chart+xml"/>
  <Override PartName="/ppt/charts/chart155.xml" ContentType="application/vnd.openxmlformats-officedocument.drawingml.chart+xml"/>
  <Override PartName="/ppt/charts/chart156.xml" ContentType="application/vnd.openxmlformats-officedocument.drawingml.chart+xml"/>
  <Override PartName="/ppt/theme/themeOverride21.xml" ContentType="application/vnd.openxmlformats-officedocument.themeOverride+xml"/>
  <Override PartName="/ppt/charts/chart157.xml" ContentType="application/vnd.openxmlformats-officedocument.drawingml.chart+xml"/>
  <Override PartName="/ppt/charts/chart158.xml" ContentType="application/vnd.openxmlformats-officedocument.drawingml.chart+xml"/>
  <Override PartName="/ppt/theme/themeOverride22.xml" ContentType="application/vnd.openxmlformats-officedocument.themeOverride+xml"/>
  <Override PartName="/ppt/notesSlides/notesSlide43.xml" ContentType="application/vnd.openxmlformats-officedocument.presentationml.notesSlide+xml"/>
  <Override PartName="/ppt/charts/chart159.xml" ContentType="application/vnd.openxmlformats-officedocument.drawingml.chart+xml"/>
  <Override PartName="/ppt/charts/chart160.xml" ContentType="application/vnd.openxmlformats-officedocument.drawingml.chart+xml"/>
  <Override PartName="/ppt/charts/chart161.xml" ContentType="application/vnd.openxmlformats-officedocument.drawingml.chart+xml"/>
  <Override PartName="/ppt/charts/chart162.xml" ContentType="application/vnd.openxmlformats-officedocument.drawingml.chart+xml"/>
  <Override PartName="/ppt/charts/chart163.xml" ContentType="application/vnd.openxmlformats-officedocument.drawingml.chart+xml"/>
  <Override PartName="/ppt/charts/chart164.xml" ContentType="application/vnd.openxmlformats-officedocument.drawingml.chart+xml"/>
  <Override PartName="/ppt/theme/themeOverride23.xml" ContentType="application/vnd.openxmlformats-officedocument.themeOverride+xml"/>
  <Override PartName="/ppt/charts/chart165.xml" ContentType="application/vnd.openxmlformats-officedocument.drawingml.chart+xml"/>
  <Override PartName="/ppt/charts/chart166.xml" ContentType="application/vnd.openxmlformats-officedocument.drawingml.chart+xml"/>
  <Override PartName="/ppt/theme/themeOverride24.xml" ContentType="application/vnd.openxmlformats-officedocument.themeOverr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charts/chart167.xml" ContentType="application/vnd.openxmlformats-officedocument.drawingml.chart+xml"/>
  <Override PartName="/ppt/charts/chart168.xml" ContentType="application/vnd.openxmlformats-officedocument.drawingml.chart+xml"/>
  <Override PartName="/ppt/charts/chart169.xml" ContentType="application/vnd.openxmlformats-officedocument.drawingml.chart+xml"/>
  <Override PartName="/ppt/charts/chart170.xml" ContentType="application/vnd.openxmlformats-officedocument.drawingml.chart+xml"/>
  <Override PartName="/ppt/charts/chart171.xml" ContentType="application/vnd.openxmlformats-officedocument.drawingml.chart+xml"/>
  <Override PartName="/ppt/charts/chart172.xml" ContentType="application/vnd.openxmlformats-officedocument.drawingml.chart+xml"/>
  <Override PartName="/ppt/charts/chart173.xml" ContentType="application/vnd.openxmlformats-officedocument.drawingml.chart+xml"/>
  <Override PartName="/ppt/notesSlides/notesSlide47.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48.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charts/chart181.xml" ContentType="application/vnd.openxmlformats-officedocument.drawingml.chart+xml"/>
  <Override PartName="/ppt/charts/chart182.xml" ContentType="application/vnd.openxmlformats-officedocument.drawingml.chart+xml"/>
  <Override PartName="/ppt/charts/chart183.xml" ContentType="application/vnd.openxmlformats-officedocument.drawingml.chart+xml"/>
  <Override PartName="/ppt/charts/chart184.xml" ContentType="application/vnd.openxmlformats-officedocument.drawingml.chart+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charts/chart185.xml" ContentType="application/vnd.openxmlformats-officedocument.drawingml.chart+xml"/>
  <Override PartName="/ppt/charts/chart186.xml" ContentType="application/vnd.openxmlformats-officedocument.drawingml.chart+xml"/>
  <Override PartName="/ppt/charts/chart187.xml" ContentType="application/vnd.openxmlformats-officedocument.drawingml.chart+xml"/>
  <Override PartName="/ppt/charts/chart188.xml" ContentType="application/vnd.openxmlformats-officedocument.drawingml.chart+xml"/>
  <Override PartName="/ppt/charts/chart189.xml" ContentType="application/vnd.openxmlformats-officedocument.drawingml.chart+xml"/>
  <Override PartName="/ppt/theme/themeOverride25.xml" ContentType="application/vnd.openxmlformats-officedocument.themeOverride+xml"/>
  <Override PartName="/ppt/charts/chart190.xml" ContentType="application/vnd.openxmlformats-officedocument.drawingml.chart+xml"/>
  <Override PartName="/ppt/theme/themeOverride26.xml" ContentType="application/vnd.openxmlformats-officedocument.themeOverr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charts/chart191.xml" ContentType="application/vnd.openxmlformats-officedocument.drawingml.chart+xml"/>
  <Override PartName="/ppt/charts/chart192.xml" ContentType="application/vnd.openxmlformats-officedocument.drawingml.chart+xml"/>
  <Override PartName="/ppt/charts/chart193.xml" ContentType="application/vnd.openxmlformats-officedocument.drawingml.chart+xml"/>
  <Override PartName="/ppt/charts/chart194.xml" ContentType="application/vnd.openxmlformats-officedocument.drawingml.chart+xml"/>
  <Override PartName="/ppt/theme/themeOverride27.xml" ContentType="application/vnd.openxmlformats-officedocument.themeOverride+xml"/>
  <Override PartName="/ppt/charts/chart195.xml" ContentType="application/vnd.openxmlformats-officedocument.drawingml.chart+xml"/>
  <Override PartName="/ppt/charts/chart196.xml" ContentType="application/vnd.openxmlformats-officedocument.drawingml.chart+xml"/>
  <Override PartName="/ppt/charts/chart197.xml" ContentType="application/vnd.openxmlformats-officedocument.drawingml.chart+xml"/>
  <Override PartName="/ppt/charts/chart198.xml" ContentType="application/vnd.openxmlformats-officedocument.drawingml.chart+xml"/>
  <Override PartName="/ppt/theme/themeOverride28.xml" ContentType="application/vnd.openxmlformats-officedocument.themeOverride+xml"/>
  <Override PartName="/ppt/notesSlides/notesSlide53.xml" ContentType="application/vnd.openxmlformats-officedocument.presentationml.notesSlide+xml"/>
  <Override PartName="/ppt/charts/chart199.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200.xml" ContentType="application/vnd.openxmlformats-officedocument.drawingml.chart+xml"/>
  <Override PartName="/ppt/charts/chart201.xml" ContentType="application/vnd.openxmlformats-officedocument.drawingml.chart+xml"/>
  <Override PartName="/ppt/charts/chart202.xml" ContentType="application/vnd.openxmlformats-officedocument.drawingml.chart+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charts/chart203.xml" ContentType="application/vnd.openxmlformats-officedocument.drawingml.chart+xml"/>
  <Override PartName="/ppt/charts/style14.xml" ContentType="application/vnd.ms-office.chartstyle+xml"/>
  <Override PartName="/ppt/charts/colors14.xml" ContentType="application/vnd.ms-office.chartcolorstyle+xml"/>
  <Override PartName="/ppt/charts/chart204.xml" ContentType="application/vnd.openxmlformats-officedocument.drawingml.chart+xml"/>
  <Override PartName="/ppt/charts/chart205.xml" ContentType="application/vnd.openxmlformats-officedocument.drawingml.chart+xml"/>
  <Override PartName="/ppt/notesSlides/notesSlide56.xml" ContentType="application/vnd.openxmlformats-officedocument.presentationml.notesSlide+xml"/>
  <Override PartName="/ppt/charts/chart206.xml" ContentType="application/vnd.openxmlformats-officedocument.drawingml.chart+xml"/>
  <Override PartName="/ppt/charts/chart207.xml" ContentType="application/vnd.openxmlformats-officedocument.drawingml.chart+xml"/>
  <Override PartName="/ppt/charts/chart208.xml" ContentType="application/vnd.openxmlformats-officedocument.drawingml.chart+xml"/>
  <Override PartName="/ppt/charts/chart209.xml" ContentType="application/vnd.openxmlformats-officedocument.drawingml.chart+xml"/>
  <Override PartName="/ppt/charts/chart210.xml" ContentType="application/vnd.openxmlformats-officedocument.drawingml.chart+xml"/>
  <Override PartName="/ppt/charts/chart211.xml" ContentType="application/vnd.openxmlformats-officedocument.drawingml.chart+xml"/>
  <Override PartName="/ppt/charts/chart212.xml" ContentType="application/vnd.openxmlformats-officedocument.drawingml.chart+xml"/>
  <Override PartName="/ppt/theme/themeOverride29.xml" ContentType="application/vnd.openxmlformats-officedocument.themeOverride+xml"/>
  <Override PartName="/ppt/charts/chart213.xml" ContentType="application/vnd.openxmlformats-officedocument.drawingml.chart+xml"/>
  <Override PartName="/ppt/theme/themeOverride30.xml" ContentType="application/vnd.openxmlformats-officedocument.themeOverride+xml"/>
  <Override PartName="/ppt/notesSlides/notesSlide57.xml" ContentType="application/vnd.openxmlformats-officedocument.presentationml.notesSlide+xml"/>
  <Override PartName="/ppt/charts/chart214.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215.xml" ContentType="application/vnd.openxmlformats-officedocument.drawingml.chart+xml"/>
  <Override PartName="/ppt/charts/chart216.xml" ContentType="application/vnd.openxmlformats-officedocument.drawingml.chart+xml"/>
  <Override PartName="/ppt/charts/chart217.xml" ContentType="application/vnd.openxmlformats-officedocument.drawingml.chart+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charts/chart218.xml" ContentType="application/vnd.openxmlformats-officedocument.drawingml.chart+xml"/>
  <Override PartName="/ppt/charts/chart219.xml" ContentType="application/vnd.openxmlformats-officedocument.drawingml.chart+xml"/>
  <Override PartName="/ppt/charts/chart220.xml" ContentType="application/vnd.openxmlformats-officedocument.drawingml.chart+xml"/>
  <Override PartName="/ppt/charts/chart221.xml" ContentType="application/vnd.openxmlformats-officedocument.drawingml.chart+xml"/>
  <Override PartName="/ppt/charts/chart222.xml" ContentType="application/vnd.openxmlformats-officedocument.drawingml.chart+xml"/>
  <Override PartName="/ppt/theme/themeOverride31.xml" ContentType="application/vnd.openxmlformats-officedocument.themeOverride+xml"/>
  <Override PartName="/ppt/charts/chart223.xml" ContentType="application/vnd.openxmlformats-officedocument.drawingml.chart+xml"/>
  <Override PartName="/ppt/theme/themeOverride32.xml" ContentType="application/vnd.openxmlformats-officedocument.themeOverr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vbaProject.bin" ContentType="application/vnd.ms-office.vbaProject"/>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69"/>
  </p:notesMasterIdLst>
  <p:handoutMasterIdLst>
    <p:handoutMasterId r:id="rId70"/>
  </p:handoutMasterIdLst>
  <p:sldIdLst>
    <p:sldId id="1543" r:id="rId5"/>
    <p:sldId id="1774" r:id="rId6"/>
    <p:sldId id="1496" r:id="rId7"/>
    <p:sldId id="1703" r:id="rId8"/>
    <p:sldId id="1728" r:id="rId9"/>
    <p:sldId id="1729" r:id="rId10"/>
    <p:sldId id="1730" r:id="rId11"/>
    <p:sldId id="1775" r:id="rId12"/>
    <p:sldId id="1552" r:id="rId13"/>
    <p:sldId id="1776" r:id="rId14"/>
    <p:sldId id="1573" r:id="rId15"/>
    <p:sldId id="1558" r:id="rId16"/>
    <p:sldId id="1717" r:id="rId17"/>
    <p:sldId id="1560" r:id="rId18"/>
    <p:sldId id="1572" r:id="rId19"/>
    <p:sldId id="1651" r:id="rId20"/>
    <p:sldId id="1650" r:id="rId21"/>
    <p:sldId id="1646" r:id="rId22"/>
    <p:sldId id="1647" r:id="rId23"/>
    <p:sldId id="1648" r:id="rId24"/>
    <p:sldId id="1649" r:id="rId25"/>
    <p:sldId id="1731" r:id="rId26"/>
    <p:sldId id="1732" r:id="rId27"/>
    <p:sldId id="1770" r:id="rId28"/>
    <p:sldId id="1771" r:id="rId29"/>
    <p:sldId id="1737" r:id="rId30"/>
    <p:sldId id="1738" r:id="rId31"/>
    <p:sldId id="1740" r:id="rId32"/>
    <p:sldId id="1741" r:id="rId33"/>
    <p:sldId id="1743" r:id="rId34"/>
    <p:sldId id="1744" r:id="rId35"/>
    <p:sldId id="1645" r:id="rId36"/>
    <p:sldId id="1756" r:id="rId37"/>
    <p:sldId id="1757" r:id="rId38"/>
    <p:sldId id="1773" r:id="rId39"/>
    <p:sldId id="1580" r:id="rId40"/>
    <p:sldId id="1718" r:id="rId41"/>
    <p:sldId id="1719" r:id="rId42"/>
    <p:sldId id="1720" r:id="rId43"/>
    <p:sldId id="1766" r:id="rId44"/>
    <p:sldId id="1767" r:id="rId45"/>
    <p:sldId id="1768" r:id="rId46"/>
    <p:sldId id="1769" r:id="rId47"/>
    <p:sldId id="1550" r:id="rId48"/>
    <p:sldId id="1725" r:id="rId49"/>
    <p:sldId id="1680" r:id="rId50"/>
    <p:sldId id="1710" r:id="rId51"/>
    <p:sldId id="1707" r:id="rId52"/>
    <p:sldId id="1671" r:id="rId53"/>
    <p:sldId id="1762" r:id="rId54"/>
    <p:sldId id="1665" r:id="rId55"/>
    <p:sldId id="1666" r:id="rId56"/>
    <p:sldId id="1667" r:id="rId57"/>
    <p:sldId id="1748" r:id="rId58"/>
    <p:sldId id="1772" r:id="rId59"/>
    <p:sldId id="1763" r:id="rId60"/>
    <p:sldId id="1750" r:id="rId61"/>
    <p:sldId id="1752" r:id="rId62"/>
    <p:sldId id="1764" r:id="rId63"/>
    <p:sldId id="1675" r:id="rId64"/>
    <p:sldId id="1712" r:id="rId65"/>
    <p:sldId id="1569" r:id="rId66"/>
    <p:sldId id="1713" r:id="rId67"/>
    <p:sldId id="1714" r:id="rId68"/>
  </p:sldIdLst>
  <p:sldSz cx="12192000" cy="6858000"/>
  <p:notesSz cx="6858000" cy="9144000"/>
  <p:custDataLst>
    <p:tags r:id="rId71"/>
  </p:custDataLst>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7514" userDrawn="1">
          <p15:clr>
            <a:srgbClr val="A4A3A4"/>
          </p15:clr>
        </p15:guide>
        <p15:guide id="3" orient="horz" pos="3158" userDrawn="1">
          <p15:clr>
            <a:srgbClr val="A4A3A4"/>
          </p15:clr>
        </p15:guide>
        <p15:guide id="4" orient="horz" pos="3362" userDrawn="1">
          <p15:clr>
            <a:srgbClr val="A4A3A4"/>
          </p15:clr>
        </p15:guide>
        <p15:guide id="5" pos="3940" userDrawn="1">
          <p15:clr>
            <a:srgbClr val="A4A3A4"/>
          </p15:clr>
        </p15:guide>
        <p15:guide id="6" pos="7106" userDrawn="1">
          <p15:clr>
            <a:srgbClr val="A4A3A4"/>
          </p15:clr>
        </p15:guide>
        <p15:guide id="7" orient="horz" pos="3702" userDrawn="1">
          <p15:clr>
            <a:srgbClr val="A4A3A4"/>
          </p15:clr>
        </p15:guide>
        <p15:guide id="8" pos="574" userDrawn="1">
          <p15:clr>
            <a:srgbClr val="A4A3A4"/>
          </p15:clr>
        </p15:guide>
        <p15:guide id="9" orient="horz" pos="1480" userDrawn="1">
          <p15:clr>
            <a:srgbClr val="A4A3A4"/>
          </p15:clr>
        </p15:guide>
        <p15:guide id="10" pos="3500" userDrawn="1">
          <p15:clr>
            <a:srgbClr val="A4A3A4"/>
          </p15:clr>
        </p15:guide>
        <p15:guide id="11" pos="5541" userDrawn="1">
          <p15:clr>
            <a:srgbClr val="A4A3A4"/>
          </p15:clr>
        </p15:guide>
        <p15:guide id="12" pos="2797"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B8464B12-1824-3867-6C59-401F021D3A4A}" name="Vishen Thumbadoo" initials="VT" userId="S::vishen.thumbadoo@Ipsos.com::432dd68c-34aa-4f0d-a24e-3202072018f0" providerId="AD"/>
  <p188:author id="{30F29026-DF6C-CC20-9E7A-6B22D6DD7274}" name="Nina Makojnik" initials="NM" userId="S::Nina.Makojnik@england.nhs.uk::de84b4a8-0972-436d-897d-c181300ead3f" providerId="AD"/>
  <p188:author id="{AB5AD32F-1F29-F6B3-F771-C95D65E28A50}" name="Amun Rehsi" initials="AR" userId="S::Amun.Rehsi@ipsos.com::aa77b789-9dbf-4411-a2e6-af9044680f15" providerId="AD"/>
  <p188:author id="{D224DB45-C0C7-199B-F00D-593116CC0ED5}" name="SHUTTLEWORTH, Louise (NHS ENGLAND - X24)" initials="LS" userId="S::l.shuttleworth@nhs.net::837196aa-ea02-4854-99e1-ee90f9b40610" providerId="AD"/>
  <p188:author id="{CC542156-887B-834B-D1F8-7356075A299A}" name="Richard Ashworth" initials="RA" userId="S::richard.ashworth@england.nhs.uk::f6d67b0f-78c6-418d-bd48-96fa5971dcb5" providerId="AD"/>
  <p188:author id="{6FAA3267-6462-CD6D-D8E0-1F4B69AE0493}" name="Laura Threadgold" initials="LT" userId="S::Laura.Threadgold@ipsos.com::a460b09e-317e-4ddb-a98a-cb532c94756f" providerId="AD"/>
  <p188:author id="{715AAA67-D5F4-D1CF-2A10-745DFF9E8BFA}" name="Thomas Cadman" initials="TC" userId="S::thomas.cadman@england.nhs.uk::d69806a3-e01f-4772-8a4c-4a38aba3e8ad" providerId="AD"/>
  <p188:author id="{C9C97376-8123-EB5B-1CF7-9D0E3C4A742B}" name="ASHWORTH, Richard (NHS ENGLAND - X24)" initials="RA" userId="S::richard.ashworth@nhs.net::13ac2cc9-40d4-46d6-a225-99e4697bc015" providerId="AD"/>
  <p188:author id="{588E2684-D402-31E1-F9D4-07AF328C146D}" name="Rachel Williams" initials="RW" userId="S::Rachel.Williams@Ipsos.com::83788b9c-359d-4d78-afb7-f1cbf12a6566" providerId="AD"/>
  <p188:author id="{1A47F58E-52CF-0411-FCD3-9CBCE186EF8B}" name="Katherine Fisher" initials="KF" userId="S::Katherine.Fisher@ipsos.com::cccb9a01-84e3-4c67-b7b6-0bcbef4b31d6" providerId="AD"/>
  <p188:author id="{72CA06B0-89CA-0EEB-6573-C716C3CFC070}" name="Hayley Lepps" initials="HL" userId="S::Hayley.Lepps@ipsos.com::a76659a1-f47b-4077-a70a-fa9a3552dc0a" providerId="AD"/>
  <p188:author id="{E33A2DE0-F613-2C90-E2BD-BA3A550FA5FC}" name="JOANNE PERKINS" initials="JP" userId="JOANNE PERKINS" providerId="None"/>
  <p188:author id="{050EE8E2-FDD4-3EDD-F4E2-A5439789457E}" name="Toni Aroloye" initials="TA" userId="S::Toni.Aroloye@ipsos.com::26b78b07-833e-469f-8a9a-68a92ef6ecce" providerId="AD"/>
  <p188:author id="{73A8C4F0-3AA2-8182-2B29-219171BB48FA}" name="Molly Dawson" initials="MD" userId="S::Molly.Dawson@ipsos.com::f9f1830d-074d-452e-8e8f-c0b7e9a5a2df" providerId="AD"/>
  <p188:author id="{616E2BF6-C723-7FFA-3B31-502A6DF84047}" name="MAKOJNIK, Nina (NHS ENGLAND - X24)" initials="MX" userId="S::nina.makojnik@nhs.net::cb111d03-51ba-4bab-a25b-911c3a4d6892"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7" name="Garry Levett" initials="GL" lastIdx="21" clrIdx="6">
    <p:extLst>
      <p:ext uri="{19B8F6BF-5375-455C-9EA6-DF929625EA0E}">
        <p15:presenceInfo xmlns:p15="http://schemas.microsoft.com/office/powerpoint/2012/main" userId="S::Garry.Levett@Ipsos.com::2b822d05-df0d-4636-b9b1-3c36ee20f37e" providerId="AD"/>
      </p:ext>
    </p:extLst>
  </p:cmAuthor>
  <p:cmAuthor id="1" name="Romain Carette" initials="RC" lastIdx="1" clrIdx="0">
    <p:extLst>
      <p:ext uri="{19B8F6BF-5375-455C-9EA6-DF929625EA0E}">
        <p15:presenceInfo xmlns:p15="http://schemas.microsoft.com/office/powerpoint/2012/main" userId="f5b5fcd6593eb51e" providerId="Windows Live"/>
      </p:ext>
    </p:extLst>
  </p:cmAuthor>
  <p:cmAuthor id="8" name="Holly Triggs" initials="HT" lastIdx="25" clrIdx="7">
    <p:extLst>
      <p:ext uri="{19B8F6BF-5375-455C-9EA6-DF929625EA0E}">
        <p15:presenceInfo xmlns:p15="http://schemas.microsoft.com/office/powerpoint/2012/main" userId="S::Holly.Triggs@ipsos.com::975b7a7a-bf12-4957-b0d0-5d105396a604" providerId="AD"/>
      </p:ext>
    </p:extLst>
  </p:cmAuthor>
  <p:cmAuthor id="2" name="Julia Nurse" initials="JN" lastIdx="80" clrIdx="1">
    <p:extLst>
      <p:ext uri="{19B8F6BF-5375-455C-9EA6-DF929625EA0E}">
        <p15:presenceInfo xmlns:p15="http://schemas.microsoft.com/office/powerpoint/2012/main" userId="S::julia.nurse@Ipsos.com::a0f02c22-5676-46e0-8925-6d7c362befa2" providerId="AD"/>
      </p:ext>
    </p:extLst>
  </p:cmAuthor>
  <p:cmAuthor id="9" name="Hayley Lepps" initials="HL" lastIdx="2" clrIdx="8">
    <p:extLst>
      <p:ext uri="{19B8F6BF-5375-455C-9EA6-DF929625EA0E}">
        <p15:presenceInfo xmlns:p15="http://schemas.microsoft.com/office/powerpoint/2012/main" userId="S::Hayley.Lepps@ipsos.com::a76659a1-f47b-4077-a70a-fa9a3552dc0a" providerId="AD"/>
      </p:ext>
    </p:extLst>
  </p:cmAuthor>
  <p:cmAuthor id="3" name="Ian Jarvis" initials="IJ" lastIdx="14" clrIdx="2">
    <p:extLst>
      <p:ext uri="{19B8F6BF-5375-455C-9EA6-DF929625EA0E}">
        <p15:presenceInfo xmlns:p15="http://schemas.microsoft.com/office/powerpoint/2012/main" userId="S-1-5-21-3343930222-3471731563-1258133589-336814" providerId="AD"/>
      </p:ext>
    </p:extLst>
  </p:cmAuthor>
  <p:cmAuthor id="4" name="Hannah Williams" initials="HW" lastIdx="3" clrIdx="3">
    <p:extLst>
      <p:ext uri="{19B8F6BF-5375-455C-9EA6-DF929625EA0E}">
        <p15:presenceInfo xmlns:p15="http://schemas.microsoft.com/office/powerpoint/2012/main" userId="S::hannah.williams@ipsos.com::5910482a-1124-4d8f-8118-860f2cd0264e" providerId="AD"/>
      </p:ext>
    </p:extLst>
  </p:cmAuthor>
  <p:cmAuthor id="5" name="Rachel Williams" initials="RW" lastIdx="63" clrIdx="4">
    <p:extLst>
      <p:ext uri="{19B8F6BF-5375-455C-9EA6-DF929625EA0E}">
        <p15:presenceInfo xmlns:p15="http://schemas.microsoft.com/office/powerpoint/2012/main" userId="S::rachel.williams@Ipsos.com::83788b9c-359d-4d78-afb7-f1cbf12a6566" providerId="AD"/>
      </p:ext>
    </p:extLst>
  </p:cmAuthor>
  <p:cmAuthor id="6" name="Devina Sanichar" initials="DS" lastIdx="11" clrIdx="5">
    <p:extLst>
      <p:ext uri="{19B8F6BF-5375-455C-9EA6-DF929625EA0E}">
        <p15:presenceInfo xmlns:p15="http://schemas.microsoft.com/office/powerpoint/2012/main" userId="S::Devina.Sanichar@ipsos.com::b50f04ea-58ec-4738-8fba-28f49385813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96969"/>
    <a:srgbClr val="005EB8"/>
    <a:srgbClr val="243A66"/>
    <a:srgbClr val="003087"/>
    <a:srgbClr val="425563"/>
    <a:srgbClr val="768692"/>
    <a:srgbClr val="F2F2F2"/>
    <a:srgbClr val="41B6E6"/>
    <a:srgbClr val="3877AB"/>
    <a:srgbClr val="0563C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844" autoAdjust="0"/>
    <p:restoredTop sz="96106" autoAdjust="0"/>
  </p:normalViewPr>
  <p:slideViewPr>
    <p:cSldViewPr snapToGrid="0" showGuides="1">
      <p:cViewPr varScale="1">
        <p:scale>
          <a:sx n="106" d="100"/>
          <a:sy n="106" d="100"/>
        </p:scale>
        <p:origin x="798" y="114"/>
      </p:cViewPr>
      <p:guideLst>
        <p:guide pos="7514"/>
        <p:guide orient="horz" pos="3158"/>
        <p:guide orient="horz" pos="3362"/>
        <p:guide pos="3940"/>
        <p:guide pos="7106"/>
        <p:guide orient="horz" pos="3702"/>
        <p:guide pos="574"/>
        <p:guide orient="horz" pos="1480"/>
        <p:guide pos="3500"/>
        <p:guide pos="5541"/>
        <p:guide pos="2797"/>
      </p:guideLst>
    </p:cSldViewPr>
  </p:slideViewPr>
  <p:outlineViewPr>
    <p:cViewPr>
      <p:scale>
        <a:sx n="33" d="100"/>
        <a:sy n="33" d="100"/>
      </p:scale>
      <p:origin x="0" y="-2298"/>
    </p:cViewPr>
  </p:outlineViewPr>
  <p:notesTextViewPr>
    <p:cViewPr>
      <p:scale>
        <a:sx n="75" d="100"/>
        <a:sy n="75" d="100"/>
      </p:scale>
      <p:origin x="0" y="0"/>
    </p:cViewPr>
  </p:notesTextViewPr>
  <p:sorterViewPr>
    <p:cViewPr>
      <p:scale>
        <a:sx n="80" d="100"/>
        <a:sy n="80" d="100"/>
      </p:scale>
      <p:origin x="0" y="0"/>
    </p:cViewPr>
  </p:sorterViewPr>
  <p:notesViewPr>
    <p:cSldViewPr snapToGrid="0" showGuides="1">
      <p:cViewPr varScale="1">
        <p:scale>
          <a:sx n="81" d="100"/>
          <a:sy n="81" d="100"/>
        </p:scale>
        <p:origin x="3978" y="96"/>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16" Type="http://schemas.openxmlformats.org/officeDocument/2006/relationships/slide" Target="slides/slide1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viewProps" Target="viewProps.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notesMaster" Target="notesMasters/notesMaster1.xml"/><Relationship Id="rId77" Type="http://schemas.microsoft.com/office/2006/relationships/vbaProject" Target="vbaProject.bin"/><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commentAuthors" Target="commentAuthor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handoutMaster" Target="handoutMasters/handoutMaster1.xml"/><Relationship Id="rId75"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presProps" Target="presProps.xml"/><Relationship Id="rId78"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tableStyles" Target="tableStyles.xml"/><Relationship Id="rId7" Type="http://schemas.openxmlformats.org/officeDocument/2006/relationships/slide" Target="slides/slide3.xml"/><Relationship Id="rId71" Type="http://schemas.openxmlformats.org/officeDocument/2006/relationships/tags" Target="tags/tag1.xml"/><Relationship Id="rId2" Type="http://schemas.openxmlformats.org/officeDocument/2006/relationships/customXml" Target="../customXml/item2.xml"/><Relationship Id="rId29" Type="http://schemas.openxmlformats.org/officeDocument/2006/relationships/slide" Target="slides/slide25.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2" Type="http://schemas.openxmlformats.org/officeDocument/2006/relationships/package" Target="../embeddings/Microsoft_Excel_Worksheet6.xlsx"/><Relationship Id="rId1" Type="http://schemas.openxmlformats.org/officeDocument/2006/relationships/themeOverride" Target="../theme/themeOverride1.xml"/></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2.xml"/></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xml"/><Relationship Id="rId1" Type="http://schemas.microsoft.com/office/2011/relationships/chartStyle" Target="style1.xml"/></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5.xml.rels><?xml version="1.0" encoding="UTF-8" standalone="yes"?>
<Relationships xmlns="http://schemas.openxmlformats.org/package/2006/relationships"><Relationship Id="rId3" Type="http://schemas.openxmlformats.org/officeDocument/2006/relationships/package" Target="../embeddings/Microsoft_Excel_Worksheet14.xlsx"/><Relationship Id="rId2" Type="http://schemas.microsoft.com/office/2011/relationships/chartColorStyle" Target="colors2.xml"/><Relationship Id="rId1" Type="http://schemas.microsoft.com/office/2011/relationships/chartStyle" Target="style2.xml"/></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3.xml.rels><?xml version="1.0" encoding="UTF-8" standalone="yes"?>
<Relationships xmlns="http://schemas.openxmlformats.org/package/2006/relationships"><Relationship Id="rId1" Type="http://schemas.openxmlformats.org/officeDocument/2006/relationships/package" Target="../embeddings/Microsoft_Excel_Worksheet22.xlsx"/></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themeOverride" Target="../theme/themeOverride3.xml"/></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4.xlsx"/></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3.xml"/><Relationship Id="rId1" Type="http://schemas.microsoft.com/office/2011/relationships/chartStyle" Target="style3.xml"/></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4.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5.xml.rels><?xml version="1.0" encoding="UTF-8" standalone="yes"?>
<Relationships xmlns="http://schemas.openxmlformats.org/package/2006/relationships"><Relationship Id="rId1" Type="http://schemas.openxmlformats.org/officeDocument/2006/relationships/package" Target="../embeddings/Microsoft_Excel_Worksheet34.xlsx"/></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themeOverride" Target="../theme/themeOverride4.xml"/></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8.xml.rels><?xml version="1.0" encoding="UTF-8" standalone="yes"?>
<Relationships xmlns="http://schemas.openxmlformats.org/package/2006/relationships"><Relationship Id="rId3" Type="http://schemas.openxmlformats.org/officeDocument/2006/relationships/package" Target="../embeddings/Microsoft_Excel_Worksheet37.xlsx"/><Relationship Id="rId2" Type="http://schemas.microsoft.com/office/2011/relationships/chartColorStyle" Target="colors4.xml"/><Relationship Id="rId1" Type="http://schemas.microsoft.com/office/2011/relationships/chartStyle" Target="style4.xml"/></Relationships>
</file>

<file path=ppt/charts/_rels/chart39.xml.rels><?xml version="1.0" encoding="UTF-8" standalone="yes"?>
<Relationships xmlns="http://schemas.openxmlformats.org/package/2006/relationships"><Relationship Id="rId1" Type="http://schemas.openxmlformats.org/officeDocument/2006/relationships/package" Target="../embeddings/Microsoft_Excel_Worksheet38.xlsx"/></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8.xml.rels><?xml version="1.0" encoding="UTF-8" standalone="yes"?>
<Relationships xmlns="http://schemas.openxmlformats.org/package/2006/relationships"><Relationship Id="rId2" Type="http://schemas.openxmlformats.org/officeDocument/2006/relationships/package" Target="../embeddings/Microsoft_Excel_Worksheet47.xlsx"/><Relationship Id="rId1" Type="http://schemas.openxmlformats.org/officeDocument/2006/relationships/themeOverride" Target="../theme/themeOverride5.xml"/></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50.xml.rels><?xml version="1.0" encoding="UTF-8" standalone="yes"?>
<Relationships xmlns="http://schemas.openxmlformats.org/package/2006/relationships"><Relationship Id="rId3" Type="http://schemas.openxmlformats.org/officeDocument/2006/relationships/package" Target="../embeddings/Microsoft_Excel_Worksheet49.xlsx"/><Relationship Id="rId2" Type="http://schemas.microsoft.com/office/2011/relationships/chartColorStyle" Target="colors5.xml"/><Relationship Id="rId1" Type="http://schemas.microsoft.com/office/2011/relationships/chartStyle" Target="style5.xml"/></Relationships>
</file>

<file path=ppt/charts/_rels/chart51.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1.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4.xml.rels><?xml version="1.0" encoding="UTF-8" standalone="yes"?>
<Relationships xmlns="http://schemas.openxmlformats.org/package/2006/relationships"><Relationship Id="rId3" Type="http://schemas.openxmlformats.org/officeDocument/2006/relationships/package" Target="../embeddings/Microsoft_Excel_Worksheet53.xlsx"/><Relationship Id="rId2" Type="http://schemas.microsoft.com/office/2011/relationships/chartColorStyle" Target="colors6.xml"/><Relationship Id="rId1" Type="http://schemas.microsoft.com/office/2011/relationships/chartStyle" Target="style6.xml"/></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6.xml.rels><?xml version="1.0" encoding="UTF-8" standalone="yes"?>
<Relationships xmlns="http://schemas.openxmlformats.org/package/2006/relationships"><Relationship Id="rId1" Type="http://schemas.openxmlformats.org/officeDocument/2006/relationships/package" Target="../embeddings/Microsoft_Excel_Worksheet55.xlsx"/></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7.xml"/><Relationship Id="rId1" Type="http://schemas.microsoft.com/office/2011/relationships/chartStyle" Target="style7.xml"/></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60.xml.rels><?xml version="1.0" encoding="UTF-8" standalone="yes"?>
<Relationships xmlns="http://schemas.openxmlformats.org/package/2006/relationships"><Relationship Id="rId1" Type="http://schemas.openxmlformats.org/officeDocument/2006/relationships/package" Target="../embeddings/Microsoft_Excel_Worksheet59.xlsx"/></Relationships>
</file>

<file path=ppt/charts/_rels/chart61.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2.xml.rels><?xml version="1.0" encoding="UTF-8" standalone="yes"?>
<Relationships xmlns="http://schemas.openxmlformats.org/package/2006/relationships"><Relationship Id="rId1" Type="http://schemas.openxmlformats.org/officeDocument/2006/relationships/package" Target="../embeddings/Microsoft_Excel_Worksheet61.xlsx"/></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6.xml.rels><?xml version="1.0" encoding="UTF-8" standalone="yes"?>
<Relationships xmlns="http://schemas.openxmlformats.org/package/2006/relationships"><Relationship Id="rId2" Type="http://schemas.openxmlformats.org/officeDocument/2006/relationships/package" Target="../embeddings/Microsoft_Excel_Worksheet65.xlsx"/><Relationship Id="rId1" Type="http://schemas.openxmlformats.org/officeDocument/2006/relationships/themeOverride" Target="../theme/themeOverride6.xml"/></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6.xlsx"/></Relationships>
</file>

<file path=ppt/charts/_rels/chart68.xml.rels><?xml version="1.0" encoding="UTF-8" standalone="yes"?>
<Relationships xmlns="http://schemas.openxmlformats.org/package/2006/relationships"><Relationship Id="rId3" Type="http://schemas.openxmlformats.org/officeDocument/2006/relationships/package" Target="../embeddings/Microsoft_Excel_Worksheet67.xlsx"/><Relationship Id="rId2" Type="http://schemas.microsoft.com/office/2011/relationships/chartColorStyle" Target="colors8.xml"/><Relationship Id="rId1" Type="http://schemas.microsoft.com/office/2011/relationships/chartStyle" Target="style8.xml"/></Relationships>
</file>

<file path=ppt/charts/_rels/chart69.xml.rels><?xml version="1.0" encoding="UTF-8" standalone="yes"?>
<Relationships xmlns="http://schemas.openxmlformats.org/package/2006/relationships"><Relationship Id="rId1" Type="http://schemas.openxmlformats.org/officeDocument/2006/relationships/package" Target="../embeddings/Microsoft_Excel_Worksheet68.xlsx"/></Relationships>
</file>

<file path=ppt/charts/_rels/chart70.xml.rels><?xml version="1.0" encoding="UTF-8" standalone="yes"?>
<Relationships xmlns="http://schemas.openxmlformats.org/package/2006/relationships"><Relationship Id="rId1" Type="http://schemas.openxmlformats.org/officeDocument/2006/relationships/package" Target="../embeddings/Microsoft_Excel_Worksheet69.xlsx"/></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2.xml.rels><?xml version="1.0" encoding="UTF-8" standalone="yes"?>
<Relationships xmlns="http://schemas.openxmlformats.org/package/2006/relationships"><Relationship Id="rId1" Type="http://schemas.openxmlformats.org/officeDocument/2006/relationships/package" Target="../embeddings/Microsoft_Excel_Worksheet71.xlsx"/></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4.xml.rels><?xml version="1.0" encoding="UTF-8" standalone="yes"?>
<Relationships xmlns="http://schemas.openxmlformats.org/package/2006/relationships"><Relationship Id="rId1" Type="http://schemas.openxmlformats.org/officeDocument/2006/relationships/package" Target="../embeddings/Microsoft_Excel_Worksheet73.xlsx"/></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themeOverride" Target="../theme/themeOverride7.xml"/></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80.xml.rels><?xml version="1.0" encoding="UTF-8" standalone="yes"?>
<Relationships xmlns="http://schemas.openxmlformats.org/package/2006/relationships"><Relationship Id="rId3" Type="http://schemas.openxmlformats.org/officeDocument/2006/relationships/package" Target="../embeddings/Microsoft_Excel_Worksheet79.xlsx"/><Relationship Id="rId2" Type="http://schemas.microsoft.com/office/2011/relationships/chartColorStyle" Target="colors9.xml"/><Relationship Id="rId1" Type="http://schemas.microsoft.com/office/2011/relationships/chartStyle" Target="style9.xml"/></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2.xml.rels><?xml version="1.0" encoding="UTF-8" standalone="yes"?>
<Relationships xmlns="http://schemas.openxmlformats.org/package/2006/relationships"><Relationship Id="rId1" Type="http://schemas.openxmlformats.org/officeDocument/2006/relationships/package" Target="../embeddings/Microsoft_Excel_Worksheet81.xlsx"/></Relationships>
</file>

<file path=ppt/charts/_rels/chart83.xml.rels><?xml version="1.0" encoding="UTF-8" standalone="yes"?>
<Relationships xmlns="http://schemas.openxmlformats.org/package/2006/relationships"><Relationship Id="rId1" Type="http://schemas.openxmlformats.org/officeDocument/2006/relationships/package" Target="../embeddings/Microsoft_Excel_Worksheet82.xlsx"/></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5.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6.xml.rels><?xml version="1.0" encoding="UTF-8" standalone="yes"?>
<Relationships xmlns="http://schemas.openxmlformats.org/package/2006/relationships"><Relationship Id="rId1" Type="http://schemas.openxmlformats.org/officeDocument/2006/relationships/package" Target="../embeddings/Microsoft_Excel_Worksheet85.xlsx"/></Relationships>
</file>

<file path=ppt/charts/_rels/chart87.xml.rels><?xml version="1.0" encoding="UTF-8" standalone="yes"?>
<Relationships xmlns="http://schemas.openxmlformats.org/package/2006/relationships"><Relationship Id="rId1" Type="http://schemas.openxmlformats.org/officeDocument/2006/relationships/package" Target="../embeddings/Microsoft_Excel_Worksheet86.xlsx"/></Relationships>
</file>

<file path=ppt/charts/_rels/chart88.xml.rels><?xml version="1.0" encoding="UTF-8" standalone="yes"?>
<Relationships xmlns="http://schemas.openxmlformats.org/package/2006/relationships"><Relationship Id="rId1" Type="http://schemas.openxmlformats.org/officeDocument/2006/relationships/package" Target="../embeddings/Microsoft_Excel_Worksheet87.xlsx"/></Relationships>
</file>

<file path=ppt/charts/_rels/chart89.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90.xml.rels><?xml version="1.0" encoding="UTF-8" standalone="yes"?>
<Relationships xmlns="http://schemas.openxmlformats.org/package/2006/relationships"><Relationship Id="rId2" Type="http://schemas.openxmlformats.org/officeDocument/2006/relationships/package" Target="../embeddings/Microsoft_Excel_Worksheet89.xlsx"/><Relationship Id="rId1" Type="http://schemas.openxmlformats.org/officeDocument/2006/relationships/themeOverride" Target="../theme/themeOverride8.xml"/></Relationships>
</file>

<file path=ppt/charts/_rels/chart91.xml.rels><?xml version="1.0" encoding="UTF-8" standalone="yes"?>
<Relationships xmlns="http://schemas.openxmlformats.org/package/2006/relationships"><Relationship Id="rId2" Type="http://schemas.openxmlformats.org/officeDocument/2006/relationships/package" Target="../embeddings/Microsoft_Excel_Worksheet90.xlsx"/><Relationship Id="rId1" Type="http://schemas.openxmlformats.org/officeDocument/2006/relationships/themeOverride" Target="../theme/themeOverride9.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10.xml"/><Relationship Id="rId1" Type="http://schemas.microsoft.com/office/2011/relationships/chartStyle" Target="style10.xml"/></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2.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6.xml.rels><?xml version="1.0" encoding="UTF-8" standalone="yes"?>
<Relationships xmlns="http://schemas.openxmlformats.org/package/2006/relationships"><Relationship Id="rId1" Type="http://schemas.openxmlformats.org/officeDocument/2006/relationships/package" Target="../embeddings/Microsoft_Excel_Worksheet95.xlsx"/></Relationships>
</file>

<file path=ppt/charts/_rels/chart97.xml.rels><?xml version="1.0" encoding="UTF-8" standalone="yes"?>
<Relationships xmlns="http://schemas.openxmlformats.org/package/2006/relationships"><Relationship Id="rId1" Type="http://schemas.openxmlformats.org/officeDocument/2006/relationships/package" Target="../embeddings/Microsoft_Excel_Worksheet96.xlsx"/></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100.xml.rels><?xml version="1.0" encoding="UTF-8" standalone="yes"?>
<Relationships xmlns="http://schemas.openxmlformats.org/package/2006/relationships"><Relationship Id="rId1" Type="http://schemas.openxmlformats.org/officeDocument/2006/relationships/package" Target="../embeddings/Microsoft_Excel_Worksheet99.xlsx"/></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0.xlsx"/></Relationships>
</file>

<file path=ppt/charts/_rels/chart102.xml.rels><?xml version="1.0" encoding="UTF-8" standalone="yes"?>
<Relationships xmlns="http://schemas.openxmlformats.org/package/2006/relationships"><Relationship Id="rId2" Type="http://schemas.openxmlformats.org/officeDocument/2006/relationships/package" Target="../embeddings/Microsoft_Excel_Worksheet101.xlsx"/><Relationship Id="rId1" Type="http://schemas.openxmlformats.org/officeDocument/2006/relationships/themeOverride" Target="../theme/themeOverride10.xml"/></Relationships>
</file>

<file path=ppt/charts/_rels/chart103.xml.rels><?xml version="1.0" encoding="UTF-8" standalone="yes"?>
<Relationships xmlns="http://schemas.openxmlformats.org/package/2006/relationships"><Relationship Id="rId1" Type="http://schemas.openxmlformats.org/officeDocument/2006/relationships/package" Target="../embeddings/Microsoft_Excel_Worksheet102.xlsx"/></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11.xml"/><Relationship Id="rId1" Type="http://schemas.microsoft.com/office/2011/relationships/chartStyle" Target="style11.xml"/></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12.xml"/><Relationship Id="rId1" Type="http://schemas.microsoft.com/office/2011/relationships/chartStyle" Target="style12.xml"/></Relationships>
</file>

<file path=ppt/charts/_rels/chart109.xml.rels><?xml version="1.0" encoding="UTF-8" standalone="yes"?>
<Relationships xmlns="http://schemas.openxmlformats.org/package/2006/relationships"><Relationship Id="rId1" Type="http://schemas.openxmlformats.org/officeDocument/2006/relationships/package" Target="../embeddings/Microsoft_Excel_Worksheet108.xlsx"/></Relationships>
</file>

<file path=ppt/charts/_rels/chart110.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0.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4.xml.rels><?xml version="1.0" encoding="UTF-8" standalone="yes"?>
<Relationships xmlns="http://schemas.openxmlformats.org/package/2006/relationships"><Relationship Id="rId1" Type="http://schemas.openxmlformats.org/officeDocument/2006/relationships/package" Target="../embeddings/Microsoft_Excel_Worksheet113.xlsx"/></Relationships>
</file>

<file path=ppt/charts/_rels/chart115.xml.rels><?xml version="1.0" encoding="UTF-8" standalone="yes"?>
<Relationships xmlns="http://schemas.openxmlformats.org/package/2006/relationships"><Relationship Id="rId1" Type="http://schemas.openxmlformats.org/officeDocument/2006/relationships/package" Target="../embeddings/Microsoft_Excel_Worksheet114.xlsx"/></Relationships>
</file>

<file path=ppt/charts/_rels/chart116.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7.xml.rels><?xml version="1.0" encoding="UTF-8" standalone="yes"?>
<Relationships xmlns="http://schemas.openxmlformats.org/package/2006/relationships"><Relationship Id="rId2" Type="http://schemas.openxmlformats.org/officeDocument/2006/relationships/package" Target="../embeddings/Microsoft_Excel_Worksheet116.xlsx"/><Relationship Id="rId1" Type="http://schemas.openxmlformats.org/officeDocument/2006/relationships/themeOverride" Target="../theme/themeOverride11.xml"/></Relationships>
</file>

<file path=ppt/charts/_rels/chart118.xml.rels><?xml version="1.0" encoding="UTF-8" standalone="yes"?>
<Relationships xmlns="http://schemas.openxmlformats.org/package/2006/relationships"><Relationship Id="rId2" Type="http://schemas.openxmlformats.org/officeDocument/2006/relationships/package" Target="../embeddings/Microsoft_Excel_Worksheet117.xlsx"/><Relationship Id="rId1" Type="http://schemas.openxmlformats.org/officeDocument/2006/relationships/themeOverride" Target="../theme/themeOverride12.xml"/></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1.xml.rels><?xml version="1.0" encoding="UTF-8" standalone="yes"?>
<Relationships xmlns="http://schemas.openxmlformats.org/package/2006/relationships"><Relationship Id="rId1" Type="http://schemas.openxmlformats.org/officeDocument/2006/relationships/package" Target="../embeddings/Microsoft_Excel_Worksheet120.xlsx"/></Relationships>
</file>

<file path=ppt/charts/_rels/chart122.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2.xlsx"/></Relationships>
</file>

<file path=ppt/charts/_rels/chart124.xml.rels><?xml version="1.0" encoding="UTF-8" standalone="yes"?>
<Relationships xmlns="http://schemas.openxmlformats.org/package/2006/relationships"><Relationship Id="rId2" Type="http://schemas.openxmlformats.org/officeDocument/2006/relationships/package" Target="../embeddings/Microsoft_Excel_Worksheet123.xlsx"/><Relationship Id="rId1" Type="http://schemas.openxmlformats.org/officeDocument/2006/relationships/themeOverride" Target="../theme/themeOverride13.xml"/></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6.xml.rels><?xml version="1.0" encoding="UTF-8" standalone="yes"?>
<Relationships xmlns="http://schemas.openxmlformats.org/package/2006/relationships"><Relationship Id="rId2" Type="http://schemas.openxmlformats.org/officeDocument/2006/relationships/package" Target="../embeddings/Microsoft_Excel_Worksheet125.xlsx"/><Relationship Id="rId1" Type="http://schemas.openxmlformats.org/officeDocument/2006/relationships/themeOverride" Target="../theme/themeOverride14.xml"/></Relationships>
</file>

<file path=ppt/charts/_rels/chart127.xml.rels><?xml version="1.0" encoding="UTF-8" standalone="yes"?>
<Relationships xmlns="http://schemas.openxmlformats.org/package/2006/relationships"><Relationship Id="rId1" Type="http://schemas.openxmlformats.org/officeDocument/2006/relationships/package" Target="../embeddings/Microsoft_Excel_Worksheet126.xlsx"/></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7.xlsx"/></Relationships>
</file>

<file path=ppt/charts/_rels/chart129.xml.rels><?xml version="1.0" encoding="UTF-8" standalone="yes"?>
<Relationships xmlns="http://schemas.openxmlformats.org/package/2006/relationships"><Relationship Id="rId1" Type="http://schemas.openxmlformats.org/officeDocument/2006/relationships/package" Target="../embeddings/Microsoft_Excel_Worksheet128.xlsx"/></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1.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_rels/chart132.xml.rels><?xml version="1.0" encoding="UTF-8" standalone="yes"?>
<Relationships xmlns="http://schemas.openxmlformats.org/package/2006/relationships"><Relationship Id="rId2" Type="http://schemas.openxmlformats.org/officeDocument/2006/relationships/package" Target="../embeddings/Microsoft_Excel_Worksheet131.xlsx"/><Relationship Id="rId1" Type="http://schemas.openxmlformats.org/officeDocument/2006/relationships/themeOverride" Target="../theme/themeOverride15.xml"/></Relationships>
</file>

<file path=ppt/charts/_rels/chart133.xml.rels><?xml version="1.0" encoding="UTF-8" standalone="yes"?>
<Relationships xmlns="http://schemas.openxmlformats.org/package/2006/relationships"><Relationship Id="rId1" Type="http://schemas.openxmlformats.org/officeDocument/2006/relationships/package" Target="../embeddings/Microsoft_Excel_Worksheet132.xlsx"/></Relationships>
</file>

<file path=ppt/charts/_rels/chart134.xml.rels><?xml version="1.0" encoding="UTF-8" standalone="yes"?>
<Relationships xmlns="http://schemas.openxmlformats.org/package/2006/relationships"><Relationship Id="rId2" Type="http://schemas.openxmlformats.org/officeDocument/2006/relationships/package" Target="../embeddings/Microsoft_Excel_Worksheet133.xlsx"/><Relationship Id="rId1" Type="http://schemas.openxmlformats.org/officeDocument/2006/relationships/themeOverride" Target="../theme/themeOverride16.xml"/></Relationships>
</file>

<file path=ppt/charts/_rels/chart135.xml.rels><?xml version="1.0" encoding="UTF-8" standalone="yes"?>
<Relationships xmlns="http://schemas.openxmlformats.org/package/2006/relationships"><Relationship Id="rId1" Type="http://schemas.openxmlformats.org/officeDocument/2006/relationships/package" Target="../embeddings/Microsoft_Excel_Worksheet134.xlsx"/></Relationships>
</file>

<file path=ppt/charts/_rels/chart136.xml.rels><?xml version="1.0" encoding="UTF-8" standalone="yes"?>
<Relationships xmlns="http://schemas.openxmlformats.org/package/2006/relationships"><Relationship Id="rId1" Type="http://schemas.openxmlformats.org/officeDocument/2006/relationships/package" Target="../embeddings/Microsoft_Excel_Worksheet135.xlsx"/></Relationships>
</file>

<file path=ppt/charts/_rels/chart137.xml.rels><?xml version="1.0" encoding="UTF-8" standalone="yes"?>
<Relationships xmlns="http://schemas.openxmlformats.org/package/2006/relationships"><Relationship Id="rId1" Type="http://schemas.openxmlformats.org/officeDocument/2006/relationships/package" Target="../embeddings/Microsoft_Excel_Worksheet136.xlsx"/></Relationships>
</file>

<file path=ppt/charts/_rels/chart138.xml.rels><?xml version="1.0" encoding="UTF-8" standalone="yes"?>
<Relationships xmlns="http://schemas.openxmlformats.org/package/2006/relationships"><Relationship Id="rId1" Type="http://schemas.openxmlformats.org/officeDocument/2006/relationships/package" Target="../embeddings/Microsoft_Excel_Worksheet137.xlsx"/></Relationships>
</file>

<file path=ppt/charts/_rels/chart139.xml.rels><?xml version="1.0" encoding="UTF-8" standalone="yes"?>
<Relationships xmlns="http://schemas.openxmlformats.org/package/2006/relationships"><Relationship Id="rId1" Type="http://schemas.openxmlformats.org/officeDocument/2006/relationships/package" Target="../embeddings/Microsoft_Excel_Worksheet138.xlsx"/></Relationships>
</file>

<file path=ppt/charts/_rels/chart140.xml.rels><?xml version="1.0" encoding="UTF-8" standalone="yes"?>
<Relationships xmlns="http://schemas.openxmlformats.org/package/2006/relationships"><Relationship Id="rId2" Type="http://schemas.openxmlformats.org/officeDocument/2006/relationships/package" Target="../embeddings/Microsoft_Excel_Worksheet139.xlsx"/><Relationship Id="rId1" Type="http://schemas.openxmlformats.org/officeDocument/2006/relationships/themeOverride" Target="../theme/themeOverride17.xml"/></Relationships>
</file>

<file path=ppt/charts/_rels/chart141.xml.rels><?xml version="1.0" encoding="UTF-8" standalone="yes"?>
<Relationships xmlns="http://schemas.openxmlformats.org/package/2006/relationships"><Relationship Id="rId1" Type="http://schemas.openxmlformats.org/officeDocument/2006/relationships/package" Target="../embeddings/Microsoft_Excel_Worksheet140.xlsx"/></Relationships>
</file>

<file path=ppt/charts/_rels/chart142.xml.rels><?xml version="1.0" encoding="UTF-8" standalone="yes"?>
<Relationships xmlns="http://schemas.openxmlformats.org/package/2006/relationships"><Relationship Id="rId2" Type="http://schemas.openxmlformats.org/officeDocument/2006/relationships/package" Target="../embeddings/Microsoft_Excel_Worksheet141.xlsx"/><Relationship Id="rId1" Type="http://schemas.openxmlformats.org/officeDocument/2006/relationships/themeOverride" Target="../theme/themeOverride18.xml"/></Relationships>
</file>

<file path=ppt/charts/_rels/chart143.xml.rels><?xml version="1.0" encoding="UTF-8" standalone="yes"?>
<Relationships xmlns="http://schemas.openxmlformats.org/package/2006/relationships"><Relationship Id="rId1" Type="http://schemas.openxmlformats.org/officeDocument/2006/relationships/package" Target="../embeddings/Microsoft_Excel_Worksheet142.xlsx"/></Relationships>
</file>

<file path=ppt/charts/_rels/chart144.xml.rels><?xml version="1.0" encoding="UTF-8" standalone="yes"?>
<Relationships xmlns="http://schemas.openxmlformats.org/package/2006/relationships"><Relationship Id="rId1" Type="http://schemas.openxmlformats.org/officeDocument/2006/relationships/package" Target="../embeddings/Microsoft_Excel_Worksheet143.xlsx"/></Relationships>
</file>

<file path=ppt/charts/_rels/chart145.xml.rels><?xml version="1.0" encoding="UTF-8" standalone="yes"?>
<Relationships xmlns="http://schemas.openxmlformats.org/package/2006/relationships"><Relationship Id="rId1" Type="http://schemas.openxmlformats.org/officeDocument/2006/relationships/package" Target="../embeddings/Microsoft_Excel_Worksheet144.xlsx"/></Relationships>
</file>

<file path=ppt/charts/_rels/chart146.xml.rels><?xml version="1.0" encoding="UTF-8" standalone="yes"?>
<Relationships xmlns="http://schemas.openxmlformats.org/package/2006/relationships"><Relationship Id="rId1" Type="http://schemas.openxmlformats.org/officeDocument/2006/relationships/package" Target="../embeddings/Microsoft_Excel_Worksheet145.xlsx"/></Relationships>
</file>

<file path=ppt/charts/_rels/chart147.xml.rels><?xml version="1.0" encoding="UTF-8" standalone="yes"?>
<Relationships xmlns="http://schemas.openxmlformats.org/package/2006/relationships"><Relationship Id="rId1" Type="http://schemas.openxmlformats.org/officeDocument/2006/relationships/package" Target="../embeddings/Microsoft_Excel_Worksheet146.xlsx"/></Relationships>
</file>

<file path=ppt/charts/_rels/chart148.xml.rels><?xml version="1.0" encoding="UTF-8" standalone="yes"?>
<Relationships xmlns="http://schemas.openxmlformats.org/package/2006/relationships"><Relationship Id="rId2" Type="http://schemas.openxmlformats.org/officeDocument/2006/relationships/package" Target="../embeddings/Microsoft_Excel_Worksheet147.xlsx"/><Relationship Id="rId1" Type="http://schemas.openxmlformats.org/officeDocument/2006/relationships/themeOverride" Target="../theme/themeOverride1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2" Type="http://schemas.openxmlformats.org/officeDocument/2006/relationships/package" Target="../embeddings/Microsoft_Excel_Worksheet149.xlsx"/><Relationship Id="rId1" Type="http://schemas.openxmlformats.org/officeDocument/2006/relationships/themeOverride" Target="../theme/themeOverride20.xml"/></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2" Type="http://schemas.openxmlformats.org/officeDocument/2006/relationships/package" Target="../embeddings/Microsoft_Excel_Worksheet155.xlsx"/><Relationship Id="rId1" Type="http://schemas.openxmlformats.org/officeDocument/2006/relationships/themeOverride" Target="../theme/themeOverride21.xml"/></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2" Type="http://schemas.openxmlformats.org/officeDocument/2006/relationships/package" Target="../embeddings/Microsoft_Excel_Worksheet157.xlsx"/><Relationship Id="rId1" Type="http://schemas.openxmlformats.org/officeDocument/2006/relationships/themeOverride" Target="../theme/themeOverride22.xml"/></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2" Type="http://schemas.openxmlformats.org/officeDocument/2006/relationships/package" Target="../embeddings/Microsoft_Excel_Worksheet163.xlsx"/><Relationship Id="rId1" Type="http://schemas.openxmlformats.org/officeDocument/2006/relationships/themeOverride" Target="../theme/themeOverride23.xml"/></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2" Type="http://schemas.openxmlformats.org/officeDocument/2006/relationships/package" Target="../embeddings/Microsoft_Excel_Worksheet165.xlsx"/><Relationship Id="rId1" Type="http://schemas.openxmlformats.org/officeDocument/2006/relationships/themeOverride" Target="../theme/themeOverride24.xml"/></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2" Type="http://schemas.openxmlformats.org/officeDocument/2006/relationships/package" Target="../embeddings/Microsoft_Excel_Worksheet188.xlsx"/><Relationship Id="rId1" Type="http://schemas.openxmlformats.org/officeDocument/2006/relationships/themeOverride" Target="../theme/themeOverride25.xml"/></Relationships>
</file>

<file path=ppt/charts/_rels/chart190.xml.rels><?xml version="1.0" encoding="UTF-8" standalone="yes"?>
<Relationships xmlns="http://schemas.openxmlformats.org/package/2006/relationships"><Relationship Id="rId2" Type="http://schemas.openxmlformats.org/officeDocument/2006/relationships/package" Target="../embeddings/Microsoft_Excel_Worksheet189.xlsx"/><Relationship Id="rId1" Type="http://schemas.openxmlformats.org/officeDocument/2006/relationships/themeOverride" Target="../theme/themeOverride26.xml"/></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_rels/chart192.xml.rels><?xml version="1.0" encoding="UTF-8" standalone="yes"?>
<Relationships xmlns="http://schemas.openxmlformats.org/package/2006/relationships"><Relationship Id="rId1" Type="http://schemas.openxmlformats.org/officeDocument/2006/relationships/package" Target="../embeddings/Microsoft_Excel_Worksheet191.xlsx"/></Relationships>
</file>

<file path=ppt/charts/_rels/chart193.xml.rels><?xml version="1.0" encoding="UTF-8" standalone="yes"?>
<Relationships xmlns="http://schemas.openxmlformats.org/package/2006/relationships"><Relationship Id="rId1" Type="http://schemas.openxmlformats.org/officeDocument/2006/relationships/package" Target="../embeddings/Microsoft_Excel_Worksheet192.xlsx"/></Relationships>
</file>

<file path=ppt/charts/_rels/chart194.xml.rels><?xml version="1.0" encoding="UTF-8" standalone="yes"?>
<Relationships xmlns="http://schemas.openxmlformats.org/package/2006/relationships"><Relationship Id="rId2" Type="http://schemas.openxmlformats.org/officeDocument/2006/relationships/package" Target="../embeddings/Microsoft_Excel_Worksheet193.xlsx"/><Relationship Id="rId1" Type="http://schemas.openxmlformats.org/officeDocument/2006/relationships/themeOverride" Target="../theme/themeOverride27.xml"/></Relationships>
</file>

<file path=ppt/charts/_rels/chart195.xml.rels><?xml version="1.0" encoding="UTF-8" standalone="yes"?>
<Relationships xmlns="http://schemas.openxmlformats.org/package/2006/relationships"><Relationship Id="rId1" Type="http://schemas.openxmlformats.org/officeDocument/2006/relationships/package" Target="../embeddings/Microsoft_Excel_Worksheet194.xlsx"/></Relationships>
</file>

<file path=ppt/charts/_rels/chart196.xml.rels><?xml version="1.0" encoding="UTF-8" standalone="yes"?>
<Relationships xmlns="http://schemas.openxmlformats.org/package/2006/relationships"><Relationship Id="rId1" Type="http://schemas.openxmlformats.org/officeDocument/2006/relationships/package" Target="../embeddings/Microsoft_Excel_Worksheet195.xlsx"/></Relationships>
</file>

<file path=ppt/charts/_rels/chart197.xml.rels><?xml version="1.0" encoding="UTF-8" standalone="yes"?>
<Relationships xmlns="http://schemas.openxmlformats.org/package/2006/relationships"><Relationship Id="rId1" Type="http://schemas.openxmlformats.org/officeDocument/2006/relationships/package" Target="../embeddings/Microsoft_Excel_Worksheet196.xlsx"/></Relationships>
</file>

<file path=ppt/charts/_rels/chart198.xml.rels><?xml version="1.0" encoding="UTF-8" standalone="yes"?>
<Relationships xmlns="http://schemas.openxmlformats.org/package/2006/relationships"><Relationship Id="rId2" Type="http://schemas.openxmlformats.org/officeDocument/2006/relationships/package" Target="../embeddings/Microsoft_Excel_Worksheet197.xlsx"/><Relationship Id="rId1" Type="http://schemas.openxmlformats.org/officeDocument/2006/relationships/themeOverride" Target="../theme/themeOverride28.xml"/></Relationships>
</file>

<file path=ppt/charts/_rels/chart199.xml.rels><?xml version="1.0" encoding="UTF-8" standalone="yes"?>
<Relationships xmlns="http://schemas.openxmlformats.org/package/2006/relationships"><Relationship Id="rId3" Type="http://schemas.openxmlformats.org/officeDocument/2006/relationships/package" Target="../embeddings/Microsoft_Excel_Worksheet198.xlsx"/><Relationship Id="rId2" Type="http://schemas.microsoft.com/office/2011/relationships/chartColorStyle" Target="colors13.xml"/><Relationship Id="rId1" Type="http://schemas.microsoft.com/office/2011/relationships/chartStyle" Target="style13.xml"/></Relationships>
</file>

<file path=ppt/charts/_rels/chart200.xml.rels><?xml version="1.0" encoding="UTF-8" standalone="yes"?>
<Relationships xmlns="http://schemas.openxmlformats.org/package/2006/relationships"><Relationship Id="rId1" Type="http://schemas.openxmlformats.org/officeDocument/2006/relationships/package" Target="../embeddings/Microsoft_Excel_Worksheet199.xlsx"/></Relationships>
</file>

<file path=ppt/charts/_rels/chart201.xml.rels><?xml version="1.0" encoding="UTF-8" standalone="yes"?>
<Relationships xmlns="http://schemas.openxmlformats.org/package/2006/relationships"><Relationship Id="rId1" Type="http://schemas.openxmlformats.org/officeDocument/2006/relationships/package" Target="../embeddings/Microsoft_Excel_Worksheet200.xlsx"/></Relationships>
</file>

<file path=ppt/charts/_rels/chart202.xml.rels><?xml version="1.0" encoding="UTF-8" standalone="yes"?>
<Relationships xmlns="http://schemas.openxmlformats.org/package/2006/relationships"><Relationship Id="rId1" Type="http://schemas.openxmlformats.org/officeDocument/2006/relationships/package" Target="../embeddings/Microsoft_Excel_Worksheet201.xlsx"/></Relationships>
</file>

<file path=ppt/charts/_rels/chart203.xml.rels><?xml version="1.0" encoding="UTF-8" standalone="yes"?>
<Relationships xmlns="http://schemas.openxmlformats.org/package/2006/relationships"><Relationship Id="rId3" Type="http://schemas.openxmlformats.org/officeDocument/2006/relationships/package" Target="../embeddings/Microsoft_Excel_Worksheet202.xlsx"/><Relationship Id="rId2" Type="http://schemas.microsoft.com/office/2011/relationships/chartColorStyle" Target="colors14.xml"/><Relationship Id="rId1" Type="http://schemas.microsoft.com/office/2011/relationships/chartStyle" Target="style14.xml"/></Relationships>
</file>

<file path=ppt/charts/_rels/chart204.xml.rels><?xml version="1.0" encoding="UTF-8" standalone="yes"?>
<Relationships xmlns="http://schemas.openxmlformats.org/package/2006/relationships"><Relationship Id="rId1" Type="http://schemas.openxmlformats.org/officeDocument/2006/relationships/package" Target="../embeddings/Microsoft_Excel_Worksheet203.xlsx"/></Relationships>
</file>

<file path=ppt/charts/_rels/chart205.xml.rels><?xml version="1.0" encoding="UTF-8" standalone="yes"?>
<Relationships xmlns="http://schemas.openxmlformats.org/package/2006/relationships"><Relationship Id="rId1" Type="http://schemas.openxmlformats.org/officeDocument/2006/relationships/package" Target="../embeddings/Microsoft_Excel_Worksheet204.xlsx"/></Relationships>
</file>

<file path=ppt/charts/_rels/chart206.xml.rels><?xml version="1.0" encoding="UTF-8" standalone="yes"?>
<Relationships xmlns="http://schemas.openxmlformats.org/package/2006/relationships"><Relationship Id="rId1" Type="http://schemas.openxmlformats.org/officeDocument/2006/relationships/package" Target="../embeddings/Microsoft_Excel_Worksheet205.xlsx"/></Relationships>
</file>

<file path=ppt/charts/_rels/chart207.xml.rels><?xml version="1.0" encoding="UTF-8" standalone="yes"?>
<Relationships xmlns="http://schemas.openxmlformats.org/package/2006/relationships"><Relationship Id="rId1" Type="http://schemas.openxmlformats.org/officeDocument/2006/relationships/package" Target="../embeddings/Microsoft_Excel_Worksheet206.xlsx"/></Relationships>
</file>

<file path=ppt/charts/_rels/chart208.xml.rels><?xml version="1.0" encoding="UTF-8" standalone="yes"?>
<Relationships xmlns="http://schemas.openxmlformats.org/package/2006/relationships"><Relationship Id="rId1" Type="http://schemas.openxmlformats.org/officeDocument/2006/relationships/package" Target="../embeddings/Microsoft_Excel_Worksheet207.xlsx"/></Relationships>
</file>

<file path=ppt/charts/_rels/chart209.xml.rels><?xml version="1.0" encoding="UTF-8" standalone="yes"?>
<Relationships xmlns="http://schemas.openxmlformats.org/package/2006/relationships"><Relationship Id="rId1" Type="http://schemas.openxmlformats.org/officeDocument/2006/relationships/package" Target="../embeddings/Microsoft_Excel_Worksheet208.xlsx"/></Relationships>
</file>

<file path=ppt/charts/_rels/chart210.xml.rels><?xml version="1.0" encoding="UTF-8" standalone="yes"?>
<Relationships xmlns="http://schemas.openxmlformats.org/package/2006/relationships"><Relationship Id="rId1" Type="http://schemas.openxmlformats.org/officeDocument/2006/relationships/package" Target="../embeddings/Microsoft_Excel_Worksheet209.xlsx"/></Relationships>
</file>

<file path=ppt/charts/_rels/chart211.xml.rels><?xml version="1.0" encoding="UTF-8" standalone="yes"?>
<Relationships xmlns="http://schemas.openxmlformats.org/package/2006/relationships"><Relationship Id="rId1" Type="http://schemas.openxmlformats.org/officeDocument/2006/relationships/package" Target="../embeddings/Microsoft_Excel_Worksheet210.xlsx"/></Relationships>
</file>

<file path=ppt/charts/_rels/chart212.xml.rels><?xml version="1.0" encoding="UTF-8" standalone="yes"?>
<Relationships xmlns="http://schemas.openxmlformats.org/package/2006/relationships"><Relationship Id="rId2" Type="http://schemas.openxmlformats.org/officeDocument/2006/relationships/package" Target="../embeddings/Microsoft_Excel_Worksheet211.xlsx"/><Relationship Id="rId1" Type="http://schemas.openxmlformats.org/officeDocument/2006/relationships/themeOverride" Target="../theme/themeOverride29.xml"/></Relationships>
</file>

<file path=ppt/charts/_rels/chart213.xml.rels><?xml version="1.0" encoding="UTF-8" standalone="yes"?>
<Relationships xmlns="http://schemas.openxmlformats.org/package/2006/relationships"><Relationship Id="rId2" Type="http://schemas.openxmlformats.org/officeDocument/2006/relationships/package" Target="../embeddings/Microsoft_Excel_Worksheet212.xlsx"/><Relationship Id="rId1" Type="http://schemas.openxmlformats.org/officeDocument/2006/relationships/themeOverride" Target="../theme/themeOverride30.xml"/></Relationships>
</file>

<file path=ppt/charts/_rels/chart214.xml.rels><?xml version="1.0" encoding="UTF-8" standalone="yes"?>
<Relationships xmlns="http://schemas.openxmlformats.org/package/2006/relationships"><Relationship Id="rId3" Type="http://schemas.openxmlformats.org/officeDocument/2006/relationships/package" Target="../embeddings/Microsoft_Excel_Worksheet213.xlsx"/><Relationship Id="rId2" Type="http://schemas.microsoft.com/office/2011/relationships/chartColorStyle" Target="colors15.xml"/><Relationship Id="rId1" Type="http://schemas.microsoft.com/office/2011/relationships/chartStyle" Target="style15.xml"/></Relationships>
</file>

<file path=ppt/charts/_rels/chart215.xml.rels><?xml version="1.0" encoding="UTF-8" standalone="yes"?>
<Relationships xmlns="http://schemas.openxmlformats.org/package/2006/relationships"><Relationship Id="rId1" Type="http://schemas.openxmlformats.org/officeDocument/2006/relationships/package" Target="../embeddings/Microsoft_Excel_Worksheet214.xlsx"/></Relationships>
</file>

<file path=ppt/charts/_rels/chart216.xml.rels><?xml version="1.0" encoding="UTF-8" standalone="yes"?>
<Relationships xmlns="http://schemas.openxmlformats.org/package/2006/relationships"><Relationship Id="rId1" Type="http://schemas.openxmlformats.org/officeDocument/2006/relationships/package" Target="../embeddings/Microsoft_Excel_Worksheet215.xlsx"/></Relationships>
</file>

<file path=ppt/charts/_rels/chart217.xml.rels><?xml version="1.0" encoding="UTF-8" standalone="yes"?>
<Relationships xmlns="http://schemas.openxmlformats.org/package/2006/relationships"><Relationship Id="rId1" Type="http://schemas.openxmlformats.org/officeDocument/2006/relationships/package" Target="../embeddings/Microsoft_Excel_Worksheet216.xlsx"/></Relationships>
</file>

<file path=ppt/charts/_rels/chart218.xml.rels><?xml version="1.0" encoding="UTF-8" standalone="yes"?>
<Relationships xmlns="http://schemas.openxmlformats.org/package/2006/relationships"><Relationship Id="rId1" Type="http://schemas.openxmlformats.org/officeDocument/2006/relationships/package" Target="../embeddings/Microsoft_Excel_Worksheet217.xlsx"/></Relationships>
</file>

<file path=ppt/charts/_rels/chart219.xml.rels><?xml version="1.0" encoding="UTF-8" standalone="yes"?>
<Relationships xmlns="http://schemas.openxmlformats.org/package/2006/relationships"><Relationship Id="rId1" Type="http://schemas.openxmlformats.org/officeDocument/2006/relationships/package" Target="../embeddings/Microsoft_Excel_Worksheet218.xlsx"/></Relationships>
</file>

<file path=ppt/charts/_rels/chart220.xml.rels><?xml version="1.0" encoding="UTF-8" standalone="yes"?>
<Relationships xmlns="http://schemas.openxmlformats.org/package/2006/relationships"><Relationship Id="rId1" Type="http://schemas.openxmlformats.org/officeDocument/2006/relationships/package" Target="../embeddings/Microsoft_Excel_Worksheet219.xlsx"/></Relationships>
</file>

<file path=ppt/charts/_rels/chart221.xml.rels><?xml version="1.0" encoding="UTF-8" standalone="yes"?>
<Relationships xmlns="http://schemas.openxmlformats.org/package/2006/relationships"><Relationship Id="rId1" Type="http://schemas.openxmlformats.org/officeDocument/2006/relationships/package" Target="../embeddings/Microsoft_Excel_Worksheet220.xlsx"/></Relationships>
</file>

<file path=ppt/charts/_rels/chart222.xml.rels><?xml version="1.0" encoding="UTF-8" standalone="yes"?>
<Relationships xmlns="http://schemas.openxmlformats.org/package/2006/relationships"><Relationship Id="rId2" Type="http://schemas.openxmlformats.org/officeDocument/2006/relationships/package" Target="../embeddings/Microsoft_Excel_Worksheet221.xlsx"/><Relationship Id="rId1" Type="http://schemas.openxmlformats.org/officeDocument/2006/relationships/themeOverride" Target="../theme/themeOverride31.xml"/></Relationships>
</file>

<file path=ppt/charts/_rels/chart223.xml.rels><?xml version="1.0" encoding="UTF-8" standalone="yes"?>
<Relationships xmlns="http://schemas.openxmlformats.org/package/2006/relationships"><Relationship Id="rId2" Type="http://schemas.openxmlformats.org/officeDocument/2006/relationships/package" Target="../embeddings/Microsoft_Excel_Worksheet222.xlsx"/><Relationship Id="rId1" Type="http://schemas.openxmlformats.org/officeDocument/2006/relationships/themeOverride" Target="../theme/themeOverride3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70E-40DE-A4F3-AF90BF907964}"/>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53</c:v>
                </c:pt>
                <c:pt idx="1">
                  <c:v>47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0555555555555552E-2"/>
          <c:y val="7.4964554735213282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91</c:v>
                </c:pt>
                <c:pt idx="1">
                  <c:v>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3C7-40B0-8EE9-5F0DE1F64B4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AF1-4A5B-94DD-236FE45013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78</c:v>
                </c:pt>
                <c:pt idx="1">
                  <c:v>79</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10</c:v>
                </c:pt>
                <c:pt idx="1">
                  <c:v>10</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66267210270126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CCB-4F9B-97E1-AE334326DACC}"/>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CCB-4F9B-97E1-AE334326DACC}"/>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CCB-4F9B-97E1-AE334326DACC}"/>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CCB-4F9B-97E1-AE334326DACC}"/>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CCB-4F9B-97E1-AE334326DACC}"/>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CCB-4F9B-97E1-AE334326DACC}"/>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1CCB-4F9B-97E1-AE334326DACC}"/>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CCB-4F9B-97E1-AE334326DACC}"/>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50</c:v>
                </c:pt>
                <c:pt idx="1">
                  <c:v>29</c:v>
                </c:pt>
                <c:pt idx="2">
                  <c:v>11</c:v>
                </c:pt>
                <c:pt idx="3">
                  <c:v>6</c:v>
                </c:pt>
                <c:pt idx="4">
                  <c:v>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CCB-4F9B-97E1-AE334326DACC}"/>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F6F-48A5-B858-A1609FE217B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47E-46A0-9697-154CFB47219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Sheet1!$B$2:$B$46</c:f>
              <c:numCache>
                <c:formatCode>0%</c:formatCode>
                <c:ptCount val="45"/>
                <c:pt idx="0">
                  <c:v>0.53</c:v>
                </c:pt>
                <c:pt idx="1">
                  <c:v>0.65</c:v>
                </c:pt>
                <c:pt idx="2">
                  <c:v>0.68</c:v>
                </c:pt>
                <c:pt idx="3">
                  <c:v>0.72</c:v>
                </c:pt>
                <c:pt idx="4">
                  <c:v>0.73</c:v>
                </c:pt>
                <c:pt idx="5">
                  <c:v>0.74</c:v>
                </c:pt>
                <c:pt idx="6">
                  <c:v>0.75</c:v>
                </c:pt>
                <c:pt idx="7">
                  <c:v>0.75</c:v>
                </c:pt>
                <c:pt idx="8">
                  <c:v>0.76</c:v>
                </c:pt>
                <c:pt idx="9">
                  <c:v>0.77</c:v>
                </c:pt>
                <c:pt idx="10">
                  <c:v>0.77</c:v>
                </c:pt>
                <c:pt idx="11">
                  <c:v>0.78</c:v>
                </c:pt>
                <c:pt idx="12">
                  <c:v>0.78</c:v>
                </c:pt>
                <c:pt idx="13">
                  <c:v>0.78</c:v>
                </c:pt>
                <c:pt idx="14">
                  <c:v>0.79</c:v>
                </c:pt>
                <c:pt idx="15">
                  <c:v>0.8</c:v>
                </c:pt>
                <c:pt idx="16">
                  <c:v>0.8</c:v>
                </c:pt>
                <c:pt idx="17">
                  <c:v>0.81</c:v>
                </c:pt>
                <c:pt idx="18">
                  <c:v>0.81</c:v>
                </c:pt>
                <c:pt idx="19">
                  <c:v>0.81</c:v>
                </c:pt>
                <c:pt idx="20">
                  <c:v>0.83</c:v>
                </c:pt>
                <c:pt idx="21">
                  <c:v>0.84</c:v>
                </c:pt>
                <c:pt idx="22">
                  <c:v>0.85</c:v>
                </c:pt>
                <c:pt idx="23">
                  <c:v>0.85</c:v>
                </c:pt>
                <c:pt idx="24">
                  <c:v>0.86</c:v>
                </c:pt>
                <c:pt idx="25">
                  <c:v>0.86</c:v>
                </c:pt>
                <c:pt idx="26">
                  <c:v>0.87</c:v>
                </c:pt>
                <c:pt idx="27">
                  <c:v>0.88</c:v>
                </c:pt>
                <c:pt idx="28">
                  <c:v>0.88</c:v>
                </c:pt>
                <c:pt idx="29">
                  <c:v>0.88</c:v>
                </c:pt>
                <c:pt idx="30">
                  <c:v>0.91</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Sheet1!$C$2:$C$46</c:f>
              <c:numCache>
                <c:formatCode>0%</c:formatCode>
                <c:ptCount val="45"/>
                <c:pt idx="0">
                  <c:v>0.79</c:v>
                </c:pt>
                <c:pt idx="1">
                  <c:v>0.79</c:v>
                </c:pt>
                <c:pt idx="2">
                  <c:v>0.79</c:v>
                </c:pt>
                <c:pt idx="3">
                  <c:v>0.79</c:v>
                </c:pt>
                <c:pt idx="4">
                  <c:v>0.79</c:v>
                </c:pt>
                <c:pt idx="5">
                  <c:v>0.79</c:v>
                </c:pt>
                <c:pt idx="6">
                  <c:v>0.79</c:v>
                </c:pt>
                <c:pt idx="7">
                  <c:v>0.79</c:v>
                </c:pt>
                <c:pt idx="8">
                  <c:v>0.79</c:v>
                </c:pt>
                <c:pt idx="9">
                  <c:v>0.79</c:v>
                </c:pt>
                <c:pt idx="10">
                  <c:v>0.79</c:v>
                </c:pt>
                <c:pt idx="11">
                  <c:v>0.79</c:v>
                </c:pt>
                <c:pt idx="12">
                  <c:v>0.79</c:v>
                </c:pt>
                <c:pt idx="13">
                  <c:v>0.79</c:v>
                </c:pt>
                <c:pt idx="14">
                  <c:v>0.79</c:v>
                </c:pt>
                <c:pt idx="15">
                  <c:v>0.79</c:v>
                </c:pt>
                <c:pt idx="16">
                  <c:v>0.79</c:v>
                </c:pt>
                <c:pt idx="17">
                  <c:v>0.79</c:v>
                </c:pt>
                <c:pt idx="18">
                  <c:v>0.79</c:v>
                </c:pt>
                <c:pt idx="19">
                  <c:v>0.79</c:v>
                </c:pt>
                <c:pt idx="20">
                  <c:v>0.79</c:v>
                </c:pt>
                <c:pt idx="21">
                  <c:v>0.79</c:v>
                </c:pt>
                <c:pt idx="22">
                  <c:v>0.79</c:v>
                </c:pt>
                <c:pt idx="23">
                  <c:v>0.79</c:v>
                </c:pt>
                <c:pt idx="24">
                  <c:v>0.79</c:v>
                </c:pt>
                <c:pt idx="25">
                  <c:v>0.79</c:v>
                </c:pt>
                <c:pt idx="26">
                  <c:v>0.79</c:v>
                </c:pt>
                <c:pt idx="27">
                  <c:v>0.79</c:v>
                </c:pt>
                <c:pt idx="28">
                  <c:v>0.79</c:v>
                </c:pt>
                <c:pt idx="29">
                  <c:v>0.79</c:v>
                </c:pt>
                <c:pt idx="30">
                  <c:v>0.79</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Sheet1!$D$2:$D$46</c:f>
              <c:numCache>
                <c:formatCode>0%</c:formatCode>
                <c:ptCount val="45"/>
                <c:pt idx="0">
                  <c:v>0.75</c:v>
                </c:pt>
                <c:pt idx="1">
                  <c:v>0.75</c:v>
                </c:pt>
                <c:pt idx="2">
                  <c:v>0.75</c:v>
                </c:pt>
                <c:pt idx="3">
                  <c:v>0.75</c:v>
                </c:pt>
                <c:pt idx="4">
                  <c:v>0.75</c:v>
                </c:pt>
                <c:pt idx="5">
                  <c:v>0.75</c:v>
                </c:pt>
                <c:pt idx="6">
                  <c:v>0.75</c:v>
                </c:pt>
                <c:pt idx="7">
                  <c:v>0.75</c:v>
                </c:pt>
                <c:pt idx="8">
                  <c:v>0.75</c:v>
                </c:pt>
                <c:pt idx="9">
                  <c:v>0.75</c:v>
                </c:pt>
                <c:pt idx="10">
                  <c:v>0.75</c:v>
                </c:pt>
                <c:pt idx="11">
                  <c:v>0.75</c:v>
                </c:pt>
                <c:pt idx="12">
                  <c:v>0.75</c:v>
                </c:pt>
                <c:pt idx="13">
                  <c:v>0.75</c:v>
                </c:pt>
                <c:pt idx="14">
                  <c:v>0.75</c:v>
                </c:pt>
                <c:pt idx="15">
                  <c:v>0.75</c:v>
                </c:pt>
                <c:pt idx="16">
                  <c:v>0.75</c:v>
                </c:pt>
                <c:pt idx="17">
                  <c:v>0.75</c:v>
                </c:pt>
                <c:pt idx="18">
                  <c:v>0.75</c:v>
                </c:pt>
                <c:pt idx="19">
                  <c:v>0.75</c:v>
                </c:pt>
                <c:pt idx="20">
                  <c:v>0.75</c:v>
                </c:pt>
                <c:pt idx="21">
                  <c:v>0.75</c:v>
                </c:pt>
                <c:pt idx="22">
                  <c:v>0.75</c:v>
                </c:pt>
                <c:pt idx="23">
                  <c:v>0.75</c:v>
                </c:pt>
                <c:pt idx="24">
                  <c:v>0.75</c:v>
                </c:pt>
                <c:pt idx="25">
                  <c:v>0.75</c:v>
                </c:pt>
                <c:pt idx="26">
                  <c:v>0.75</c:v>
                </c:pt>
                <c:pt idx="27">
                  <c:v>0.75</c:v>
                </c:pt>
                <c:pt idx="28">
                  <c:v>0.75</c:v>
                </c:pt>
                <c:pt idx="29">
                  <c:v>0.75</c:v>
                </c:pt>
                <c:pt idx="30">
                  <c:v>0.75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C17-4C5F-A0ED-AF4446DFD3B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ABC-4A10-AB30-21F9B9F4FDF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Booking appointments</c:v>
                </c:pt>
                <c:pt idx="1">
                  <c:v>Filling in an online form to give information about a health issue</c:v>
                </c:pt>
                <c:pt idx="2">
                  <c:v>Ordering repeat prescriptions</c:v>
                </c:pt>
                <c:pt idx="3">
                  <c:v>Accessing medical records</c:v>
                </c:pt>
                <c:pt idx="4">
                  <c:v>Registering with a practice</c:v>
                </c:pt>
                <c:pt idx="5">
                  <c:v>Finding out test results</c:v>
                </c:pt>
                <c:pt idx="6">
                  <c:v>Making an administrative request</c:v>
                </c:pt>
                <c:pt idx="7">
                  <c:v>None of these</c:v>
                </c:pt>
              </c:strCache>
            </c:strRef>
          </c:cat>
          <c:val>
            <c:numRef>
              <c:f>Sheet1!$B$2:$B$9</c:f>
              <c:numCache>
                <c:formatCode>0%</c:formatCode>
                <c:ptCount val="8"/>
                <c:pt idx="0">
                  <c:v>0.41</c:v>
                </c:pt>
                <c:pt idx="1">
                  <c:v>0.34</c:v>
                </c:pt>
                <c:pt idx="2">
                  <c:v>0.46</c:v>
                </c:pt>
                <c:pt idx="3">
                  <c:v>0.21</c:v>
                </c:pt>
                <c:pt idx="4">
                  <c:v>0.03</c:v>
                </c:pt>
                <c:pt idx="5">
                  <c:v>0.28999999999999998</c:v>
                </c:pt>
                <c:pt idx="6">
                  <c:v>0.1</c:v>
                </c:pt>
                <c:pt idx="7">
                  <c:v>0.25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Booking appointments</c:v>
                </c:pt>
                <c:pt idx="1">
                  <c:v>Filling in an online form to give information about a health issue</c:v>
                </c:pt>
                <c:pt idx="2">
                  <c:v>Ordering repeat prescriptions</c:v>
                </c:pt>
                <c:pt idx="3">
                  <c:v>Accessing medical records</c:v>
                </c:pt>
                <c:pt idx="4">
                  <c:v>Registering with a practice</c:v>
                </c:pt>
                <c:pt idx="5">
                  <c:v>Finding out test results</c:v>
                </c:pt>
                <c:pt idx="6">
                  <c:v>Making an administrative request</c:v>
                </c:pt>
                <c:pt idx="7">
                  <c:v>None of these</c:v>
                </c:pt>
              </c:strCache>
            </c:strRef>
          </c:cat>
          <c:val>
            <c:numRef>
              <c:f>Sheet1!$C$2:$C$9</c:f>
              <c:numCache>
                <c:formatCode>0%</c:formatCode>
                <c:ptCount val="8"/>
                <c:pt idx="0">
                  <c:v>0.45</c:v>
                </c:pt>
                <c:pt idx="1">
                  <c:v>0.24</c:v>
                </c:pt>
                <c:pt idx="2">
                  <c:v>0.43</c:v>
                </c:pt>
                <c:pt idx="3">
                  <c:v>0.23</c:v>
                </c:pt>
                <c:pt idx="4">
                  <c:v>0.04</c:v>
                </c:pt>
                <c:pt idx="5">
                  <c:v>0.28000000000000003</c:v>
                </c:pt>
                <c:pt idx="6">
                  <c:v>0.09</c:v>
                </c:pt>
                <c:pt idx="7">
                  <c:v>0.26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Sheet1!$A$2:$A$9</c:f>
              <c:numCache>
                <c:formatCode>General</c:formatCode>
                <c:ptCount val="8"/>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8"/>
              <c:pt idx="0">
                <c:v>1</c:v>
              </c:pt>
              <c:pt idx="1">
                <c:v>2</c:v>
              </c:pt>
              <c:pt idx="2">
                <c:v>3</c:v>
              </c:pt>
              <c:pt idx="3">
                <c:v>4</c:v>
              </c:pt>
              <c:pt idx="4">
                <c:v>5</c:v>
              </c:pt>
              <c:pt idx="5">
                <c:v>6</c:v>
              </c:pt>
              <c:pt idx="6">
                <c:v>7</c:v>
              </c:pt>
              <c:pt idx="7">
                <c:v>8</c:v>
              </c:pt>
              <c:extLst>
                <c:ext xmlns:c15="http://schemas.microsoft.com/office/drawing/2012/chart" uri="{02D57815-91ED-43cb-92C2-25804820EDAC}">
                  <c15:autoCat val="1"/>
                </c:ext>
              </c:extLst>
            </c:strLit>
          </c:cat>
          <c:val>
            <c:numRef>
              <c:f>Sheet1!$B$2:$B$9</c:f>
              <c:numCache>
                <c:formatCode>General</c:formatCode>
                <c:ptCount val="8"/>
                <c:pt idx="0">
                  <c:v>56</c:v>
                </c:pt>
                <c:pt idx="1">
                  <c:v>53</c:v>
                </c:pt>
                <c:pt idx="2">
                  <c:v>67</c:v>
                </c:pt>
                <c:pt idx="3">
                  <c:v>30</c:v>
                </c:pt>
                <c:pt idx="4">
                  <c:v>7</c:v>
                </c:pt>
                <c:pt idx="5">
                  <c:v>41</c:v>
                </c:pt>
                <c:pt idx="6">
                  <c:v>16</c:v>
                </c:pt>
                <c:pt idx="7">
                  <c:v>38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Sheet1!$C$2:$C$9</c:f>
              <c:numCache>
                <c:formatCode>General</c:formatCode>
                <c:ptCount val="8"/>
                <c:pt idx="0">
                  <c:v>29</c:v>
                </c:pt>
                <c:pt idx="1">
                  <c:v>19</c:v>
                </c:pt>
                <c:pt idx="2">
                  <c:v>30</c:v>
                </c:pt>
                <c:pt idx="3">
                  <c:v>15</c:v>
                </c:pt>
                <c:pt idx="4">
                  <c:v>1</c:v>
                </c:pt>
                <c:pt idx="5">
                  <c:v>19</c:v>
                </c:pt>
                <c:pt idx="6">
                  <c:v>5</c:v>
                </c:pt>
                <c:pt idx="7">
                  <c:v>12</c:v>
                </c:pt>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19</c:v>
                </c:pt>
                <c:pt idx="1">
                  <c:v>81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79</c:v>
                </c:pt>
                <c:pt idx="1">
                  <c:v>21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9D2-47CE-85CE-05EEA5EC460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F72-4698-866D-85770E89A22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281-4C5C-8774-9AE696342C40}"/>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55</c:v>
                </c:pt>
                <c:pt idx="1">
                  <c:v>57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Difficult</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33</c:v>
                </c:pt>
                <c:pt idx="1">
                  <c:v>32</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1619264138452011E-2"/>
          <c:y val="0.1847149588756148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7B50-4426-942C-FD265573BB2E}"/>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7B50-4426-942C-FD265573BB2E}"/>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B50-4426-942C-FD265573BB2E}"/>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7B50-4426-942C-FD265573BB2E}"/>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7B50-4426-942C-FD265573BB2E}"/>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B50-4426-942C-FD265573BB2E}"/>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B50-4426-942C-FD265573BB2E}"/>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22</c:v>
                </c:pt>
                <c:pt idx="1">
                  <c:v>34</c:v>
                </c:pt>
                <c:pt idx="2">
                  <c:v>12</c:v>
                </c:pt>
                <c:pt idx="3">
                  <c:v>21</c:v>
                </c:pt>
                <c:pt idx="4">
                  <c:v>11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7B50-4426-942C-FD265573BB2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4496613763074753"/>
          <c:y val="0.2320083204706775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Sheet1!$B$2:$B$46</c:f>
              <c:numCache>
                <c:formatCode>0%</c:formatCode>
                <c:ptCount val="45"/>
                <c:pt idx="0">
                  <c:v>0.19</c:v>
                </c:pt>
                <c:pt idx="1">
                  <c:v>0.31</c:v>
                </c:pt>
                <c:pt idx="2">
                  <c:v>0.31</c:v>
                </c:pt>
                <c:pt idx="3">
                  <c:v>0.35</c:v>
                </c:pt>
                <c:pt idx="4">
                  <c:v>0.37</c:v>
                </c:pt>
                <c:pt idx="5">
                  <c:v>0.4</c:v>
                </c:pt>
                <c:pt idx="6">
                  <c:v>0.43</c:v>
                </c:pt>
                <c:pt idx="7">
                  <c:v>0.44</c:v>
                </c:pt>
                <c:pt idx="8">
                  <c:v>0.45</c:v>
                </c:pt>
                <c:pt idx="9">
                  <c:v>0.46</c:v>
                </c:pt>
                <c:pt idx="10">
                  <c:v>0.47</c:v>
                </c:pt>
                <c:pt idx="11">
                  <c:v>0.56000000000000005</c:v>
                </c:pt>
                <c:pt idx="12">
                  <c:v>0.57999999999999996</c:v>
                </c:pt>
                <c:pt idx="13">
                  <c:v>0.61</c:v>
                </c:pt>
                <c:pt idx="14">
                  <c:v>0.61</c:v>
                </c:pt>
                <c:pt idx="15">
                  <c:v>0.62</c:v>
                </c:pt>
                <c:pt idx="16">
                  <c:v>0.62</c:v>
                </c:pt>
                <c:pt idx="17">
                  <c:v>0.63</c:v>
                </c:pt>
                <c:pt idx="18">
                  <c:v>0.64</c:v>
                </c:pt>
                <c:pt idx="19">
                  <c:v>0.65</c:v>
                </c:pt>
                <c:pt idx="20">
                  <c:v>0.67</c:v>
                </c:pt>
                <c:pt idx="21">
                  <c:v>0.67</c:v>
                </c:pt>
                <c:pt idx="22">
                  <c:v>0.68</c:v>
                </c:pt>
                <c:pt idx="23">
                  <c:v>0.7</c:v>
                </c:pt>
                <c:pt idx="24">
                  <c:v>0.73</c:v>
                </c:pt>
                <c:pt idx="25">
                  <c:v>0.75</c:v>
                </c:pt>
                <c:pt idx="26">
                  <c:v>0.75</c:v>
                </c:pt>
                <c:pt idx="27">
                  <c:v>0.77</c:v>
                </c:pt>
                <c:pt idx="28">
                  <c:v>0.78</c:v>
                </c:pt>
                <c:pt idx="29">
                  <c:v>0.79</c:v>
                </c:pt>
                <c:pt idx="30">
                  <c:v>0.79</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Sheet1!$C$2:$C$46</c:f>
              <c:numCache>
                <c:formatCode>0%</c:formatCode>
                <c:ptCount val="45"/>
                <c:pt idx="0">
                  <c:v>0.56999999999999995</c:v>
                </c:pt>
                <c:pt idx="1">
                  <c:v>0.56999999999999995</c:v>
                </c:pt>
                <c:pt idx="2">
                  <c:v>0.56999999999999995</c:v>
                </c:pt>
                <c:pt idx="3">
                  <c:v>0.56999999999999995</c:v>
                </c:pt>
                <c:pt idx="4">
                  <c:v>0.56999999999999995</c:v>
                </c:pt>
                <c:pt idx="5">
                  <c:v>0.56999999999999995</c:v>
                </c:pt>
                <c:pt idx="6">
                  <c:v>0.56999999999999995</c:v>
                </c:pt>
                <c:pt idx="7">
                  <c:v>0.56999999999999995</c:v>
                </c:pt>
                <c:pt idx="8">
                  <c:v>0.56999999999999995</c:v>
                </c:pt>
                <c:pt idx="9">
                  <c:v>0.56999999999999995</c:v>
                </c:pt>
                <c:pt idx="10">
                  <c:v>0.56999999999999995</c:v>
                </c:pt>
                <c:pt idx="11">
                  <c:v>0.56999999999999995</c:v>
                </c:pt>
                <c:pt idx="12">
                  <c:v>0.56999999999999995</c:v>
                </c:pt>
                <c:pt idx="13">
                  <c:v>0.56999999999999995</c:v>
                </c:pt>
                <c:pt idx="14">
                  <c:v>0.56999999999999995</c:v>
                </c:pt>
                <c:pt idx="15">
                  <c:v>0.56999999999999995</c:v>
                </c:pt>
                <c:pt idx="16">
                  <c:v>0.56999999999999995</c:v>
                </c:pt>
                <c:pt idx="17">
                  <c:v>0.56999999999999995</c:v>
                </c:pt>
                <c:pt idx="18">
                  <c:v>0.56999999999999995</c:v>
                </c:pt>
                <c:pt idx="19">
                  <c:v>0.56999999999999995</c:v>
                </c:pt>
                <c:pt idx="20">
                  <c:v>0.56999999999999995</c:v>
                </c:pt>
                <c:pt idx="21">
                  <c:v>0.56999999999999995</c:v>
                </c:pt>
                <c:pt idx="22">
                  <c:v>0.56999999999999995</c:v>
                </c:pt>
                <c:pt idx="23">
                  <c:v>0.56999999999999995</c:v>
                </c:pt>
                <c:pt idx="24">
                  <c:v>0.56999999999999995</c:v>
                </c:pt>
                <c:pt idx="25">
                  <c:v>0.56999999999999995</c:v>
                </c:pt>
                <c:pt idx="26">
                  <c:v>0.56999999999999995</c:v>
                </c:pt>
                <c:pt idx="27">
                  <c:v>0.56999999999999995</c:v>
                </c:pt>
                <c:pt idx="28">
                  <c:v>0.56999999999999995</c:v>
                </c:pt>
                <c:pt idx="29">
                  <c:v>0.56999999999999995</c:v>
                </c:pt>
                <c:pt idx="30">
                  <c:v>0.56999999999999995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Sheet1!$D$2:$D$46</c:f>
              <c:numCache>
                <c:formatCode>0%</c:formatCode>
                <c:ptCount val="45"/>
                <c:pt idx="0">
                  <c:v>0.53</c:v>
                </c:pt>
                <c:pt idx="1">
                  <c:v>0.53</c:v>
                </c:pt>
                <c:pt idx="2">
                  <c:v>0.53</c:v>
                </c:pt>
                <c:pt idx="3">
                  <c:v>0.53</c:v>
                </c:pt>
                <c:pt idx="4">
                  <c:v>0.53</c:v>
                </c:pt>
                <c:pt idx="5">
                  <c:v>0.53</c:v>
                </c:pt>
                <c:pt idx="6">
                  <c:v>0.53</c:v>
                </c:pt>
                <c:pt idx="7">
                  <c:v>0.53</c:v>
                </c:pt>
                <c:pt idx="8">
                  <c:v>0.53</c:v>
                </c:pt>
                <c:pt idx="9">
                  <c:v>0.53</c:v>
                </c:pt>
                <c:pt idx="10">
                  <c:v>0.53</c:v>
                </c:pt>
                <c:pt idx="11">
                  <c:v>0.53</c:v>
                </c:pt>
                <c:pt idx="12">
                  <c:v>0.53</c:v>
                </c:pt>
                <c:pt idx="13">
                  <c:v>0.53</c:v>
                </c:pt>
                <c:pt idx="14">
                  <c:v>0.53</c:v>
                </c:pt>
                <c:pt idx="15">
                  <c:v>0.53</c:v>
                </c:pt>
                <c:pt idx="16">
                  <c:v>0.53</c:v>
                </c:pt>
                <c:pt idx="17">
                  <c:v>0.53</c:v>
                </c:pt>
                <c:pt idx="18">
                  <c:v>0.53</c:v>
                </c:pt>
                <c:pt idx="19">
                  <c:v>0.53</c:v>
                </c:pt>
                <c:pt idx="20">
                  <c:v>0.53</c:v>
                </c:pt>
                <c:pt idx="21">
                  <c:v>0.53</c:v>
                </c:pt>
                <c:pt idx="22">
                  <c:v>0.53</c:v>
                </c:pt>
                <c:pt idx="23">
                  <c:v>0.53</c:v>
                </c:pt>
                <c:pt idx="24">
                  <c:v>0.53</c:v>
                </c:pt>
                <c:pt idx="25">
                  <c:v>0.53</c:v>
                </c:pt>
                <c:pt idx="26">
                  <c:v>0.53</c:v>
                </c:pt>
                <c:pt idx="27">
                  <c:v>0.53</c:v>
                </c:pt>
                <c:pt idx="28">
                  <c:v>0.53</c:v>
                </c:pt>
                <c:pt idx="29">
                  <c:v>0.53</c:v>
                </c:pt>
                <c:pt idx="30">
                  <c:v>0.53</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19</c:v>
                </c:pt>
                <c:pt idx="1">
                  <c:v>81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78</c:v>
                </c:pt>
                <c:pt idx="1">
                  <c:v>22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318-4E3F-ABC9-FBE673C7030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58</c:v>
                </c:pt>
                <c:pt idx="1">
                  <c:v>58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Difficult</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28</c:v>
                </c:pt>
                <c:pt idx="1">
                  <c:v>29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426514490565439"/>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0F8C-4480-8A70-85B040F80D4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0F8C-4480-8A70-85B040F80D4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F8C-4480-8A70-85B040F80D4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0F8C-4480-8A70-85B040F80D4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0F8C-4480-8A70-85B040F80D4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F8C-4480-8A70-85B040F80D4D}"/>
              </c:ext>
            </c:extLst>
          </c:dPt>
          <c:dLbls>
            <c:dLbl>
              <c:idx val="4"/>
              <c:layout>
                <c:manualLayout>
                  <c:x val="6.5445298835259003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F8C-4480-8A70-85B040F80D4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24</c:v>
                </c:pt>
                <c:pt idx="1">
                  <c:v>33</c:v>
                </c:pt>
                <c:pt idx="2">
                  <c:v>13</c:v>
                </c:pt>
                <c:pt idx="3">
                  <c:v>19</c:v>
                </c:pt>
                <c:pt idx="4">
                  <c:v>10</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0F8C-4480-8A70-85B040F80D4D}"/>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8145632730071961"/>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Sheet1!$B$2:$B$46</c:f>
              <c:numCache>
                <c:formatCode>0%</c:formatCode>
                <c:ptCount val="45"/>
                <c:pt idx="0">
                  <c:v>0.19</c:v>
                </c:pt>
                <c:pt idx="1">
                  <c:v>0.23</c:v>
                </c:pt>
                <c:pt idx="2">
                  <c:v>0.42</c:v>
                </c:pt>
                <c:pt idx="3">
                  <c:v>0.49</c:v>
                </c:pt>
                <c:pt idx="4">
                  <c:v>0.5</c:v>
                </c:pt>
                <c:pt idx="5">
                  <c:v>0.51</c:v>
                </c:pt>
                <c:pt idx="6">
                  <c:v>0.53</c:v>
                </c:pt>
                <c:pt idx="7">
                  <c:v>0.54</c:v>
                </c:pt>
                <c:pt idx="8">
                  <c:v>0.55000000000000004</c:v>
                </c:pt>
                <c:pt idx="9">
                  <c:v>0.56000000000000005</c:v>
                </c:pt>
                <c:pt idx="10">
                  <c:v>0.56000000000000005</c:v>
                </c:pt>
                <c:pt idx="11">
                  <c:v>0.56000000000000005</c:v>
                </c:pt>
                <c:pt idx="12">
                  <c:v>0.56999999999999995</c:v>
                </c:pt>
                <c:pt idx="13">
                  <c:v>0.57999999999999996</c:v>
                </c:pt>
                <c:pt idx="14">
                  <c:v>0.59</c:v>
                </c:pt>
                <c:pt idx="15">
                  <c:v>0.6</c:v>
                </c:pt>
                <c:pt idx="16">
                  <c:v>0.61</c:v>
                </c:pt>
                <c:pt idx="17">
                  <c:v>0.61</c:v>
                </c:pt>
                <c:pt idx="18">
                  <c:v>0.61</c:v>
                </c:pt>
                <c:pt idx="19">
                  <c:v>0.62</c:v>
                </c:pt>
                <c:pt idx="20">
                  <c:v>0.62</c:v>
                </c:pt>
                <c:pt idx="21">
                  <c:v>0.62</c:v>
                </c:pt>
                <c:pt idx="22">
                  <c:v>0.64</c:v>
                </c:pt>
                <c:pt idx="23">
                  <c:v>0.64</c:v>
                </c:pt>
                <c:pt idx="24">
                  <c:v>0.67</c:v>
                </c:pt>
                <c:pt idx="25">
                  <c:v>0.69</c:v>
                </c:pt>
                <c:pt idx="26">
                  <c:v>0.7</c:v>
                </c:pt>
                <c:pt idx="27">
                  <c:v>0.71</c:v>
                </c:pt>
                <c:pt idx="28">
                  <c:v>0.76</c:v>
                </c:pt>
                <c:pt idx="29">
                  <c:v>0.76</c:v>
                </c:pt>
                <c:pt idx="30">
                  <c:v>0.78</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Sheet1!$C$2:$C$46</c:f>
              <c:numCache>
                <c:formatCode>0%</c:formatCode>
                <c:ptCount val="45"/>
                <c:pt idx="0">
                  <c:v>0.57999999999999996</c:v>
                </c:pt>
                <c:pt idx="1">
                  <c:v>0.57999999999999996</c:v>
                </c:pt>
                <c:pt idx="2">
                  <c:v>0.57999999999999996</c:v>
                </c:pt>
                <c:pt idx="3">
                  <c:v>0.57999999999999996</c:v>
                </c:pt>
                <c:pt idx="4">
                  <c:v>0.57999999999999996</c:v>
                </c:pt>
                <c:pt idx="5">
                  <c:v>0.57999999999999996</c:v>
                </c:pt>
                <c:pt idx="6">
                  <c:v>0.57999999999999996</c:v>
                </c:pt>
                <c:pt idx="7">
                  <c:v>0.57999999999999996</c:v>
                </c:pt>
                <c:pt idx="8">
                  <c:v>0.57999999999999996</c:v>
                </c:pt>
                <c:pt idx="9">
                  <c:v>0.57999999999999996</c:v>
                </c:pt>
                <c:pt idx="10">
                  <c:v>0.57999999999999996</c:v>
                </c:pt>
                <c:pt idx="11">
                  <c:v>0.57999999999999996</c:v>
                </c:pt>
                <c:pt idx="12">
                  <c:v>0.57999999999999996</c:v>
                </c:pt>
                <c:pt idx="13">
                  <c:v>0.57999999999999996</c:v>
                </c:pt>
                <c:pt idx="14">
                  <c:v>0.57999999999999996</c:v>
                </c:pt>
                <c:pt idx="15">
                  <c:v>0.57999999999999996</c:v>
                </c:pt>
                <c:pt idx="16">
                  <c:v>0.57999999999999996</c:v>
                </c:pt>
                <c:pt idx="17">
                  <c:v>0.57999999999999996</c:v>
                </c:pt>
                <c:pt idx="18">
                  <c:v>0.57999999999999996</c:v>
                </c:pt>
                <c:pt idx="19">
                  <c:v>0.57999999999999996</c:v>
                </c:pt>
                <c:pt idx="20">
                  <c:v>0.57999999999999996</c:v>
                </c:pt>
                <c:pt idx="21">
                  <c:v>0.57999999999999996</c:v>
                </c:pt>
                <c:pt idx="22">
                  <c:v>0.57999999999999996</c:v>
                </c:pt>
                <c:pt idx="23">
                  <c:v>0.57999999999999996</c:v>
                </c:pt>
                <c:pt idx="24">
                  <c:v>0.57999999999999996</c:v>
                </c:pt>
                <c:pt idx="25">
                  <c:v>0.57999999999999996</c:v>
                </c:pt>
                <c:pt idx="26">
                  <c:v>0.57999999999999996</c:v>
                </c:pt>
                <c:pt idx="27">
                  <c:v>0.57999999999999996</c:v>
                </c:pt>
                <c:pt idx="28">
                  <c:v>0.57999999999999996</c:v>
                </c:pt>
                <c:pt idx="29">
                  <c:v>0.57999999999999996</c:v>
                </c:pt>
                <c:pt idx="30">
                  <c:v>0.57999999999999996</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Sheet1!$D$2:$D$46</c:f>
              <c:numCache>
                <c:formatCode>0%</c:formatCode>
                <c:ptCount val="45"/>
                <c:pt idx="0">
                  <c:v>0.51</c:v>
                </c:pt>
                <c:pt idx="1">
                  <c:v>0.51</c:v>
                </c:pt>
                <c:pt idx="2">
                  <c:v>0.51</c:v>
                </c:pt>
                <c:pt idx="3">
                  <c:v>0.51</c:v>
                </c:pt>
                <c:pt idx="4">
                  <c:v>0.51</c:v>
                </c:pt>
                <c:pt idx="5">
                  <c:v>0.51</c:v>
                </c:pt>
                <c:pt idx="6">
                  <c:v>0.51</c:v>
                </c:pt>
                <c:pt idx="7">
                  <c:v>0.51</c:v>
                </c:pt>
                <c:pt idx="8">
                  <c:v>0.51</c:v>
                </c:pt>
                <c:pt idx="9">
                  <c:v>0.51</c:v>
                </c:pt>
                <c:pt idx="10">
                  <c:v>0.51</c:v>
                </c:pt>
                <c:pt idx="11">
                  <c:v>0.51</c:v>
                </c:pt>
                <c:pt idx="12">
                  <c:v>0.51</c:v>
                </c:pt>
                <c:pt idx="13">
                  <c:v>0.51</c:v>
                </c:pt>
                <c:pt idx="14">
                  <c:v>0.51</c:v>
                </c:pt>
                <c:pt idx="15">
                  <c:v>0.51</c:v>
                </c:pt>
                <c:pt idx="16">
                  <c:v>0.51</c:v>
                </c:pt>
                <c:pt idx="17">
                  <c:v>0.51</c:v>
                </c:pt>
                <c:pt idx="18">
                  <c:v>0.51</c:v>
                </c:pt>
                <c:pt idx="19">
                  <c:v>0.51</c:v>
                </c:pt>
                <c:pt idx="20">
                  <c:v>0.51</c:v>
                </c:pt>
                <c:pt idx="21">
                  <c:v>0.51</c:v>
                </c:pt>
                <c:pt idx="22">
                  <c:v>0.51</c:v>
                </c:pt>
                <c:pt idx="23">
                  <c:v>0.51</c:v>
                </c:pt>
                <c:pt idx="24">
                  <c:v>0.51</c:v>
                </c:pt>
                <c:pt idx="25">
                  <c:v>0.51</c:v>
                </c:pt>
                <c:pt idx="26">
                  <c:v>0.51</c:v>
                </c:pt>
                <c:pt idx="27">
                  <c:v>0.51</c:v>
                </c:pt>
                <c:pt idx="28">
                  <c:v>0.51</c:v>
                </c:pt>
                <c:pt idx="29">
                  <c:v>0.51</c:v>
                </c:pt>
                <c:pt idx="30">
                  <c:v>0.51</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5D1-4723-B08C-0EAC8CD9ADC0}"/>
            </c:ext>
          </c:extLst>
        </c:ser>
        <c:dLbls>
          <c:showLegendKey val="0"/>
          <c:showVal val="0"/>
          <c:showCatName val="0"/>
          <c:showSerName val="0"/>
          <c:showPercent val="0"/>
          <c:showBubbleSize val="0"/>
          <c:showLeaderLines val="1"/>
        </c:dLbls>
      </c:pie3DChart>
    </c:plotArea>
    <c:legend>
      <c:legendPos val="r"/>
      <c:layout>
        <c:manualLayout>
          <c:xMode val="edge"/>
          <c:yMode val="edge"/>
          <c:x val="0.53681840551181104"/>
          <c:y val="0.86125196850393704"/>
          <c:w val="0.21318159448818896"/>
          <c:h val="0.13874803149606299"/>
        </c:manualLayout>
      </c:layout>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20</c:v>
                </c:pt>
                <c:pt idx="1">
                  <c:v>80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79</c:v>
                </c:pt>
                <c:pt idx="1">
                  <c:v>21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031-4282-979F-B4F14322148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47</c:v>
                </c:pt>
                <c:pt idx="1">
                  <c:v>50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Difficult</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b"/>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36</c:v>
                </c:pt>
                <c:pt idx="1">
                  <c:v>36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8E0-4579-9EFD-6474EFF8ED99}"/>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8E0-4579-9EFD-6474EFF8ED99}"/>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8E0-4579-9EFD-6474EFF8ED99}"/>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8E0-4579-9EFD-6474EFF8ED99}"/>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8E0-4579-9EFD-6474EFF8ED99}"/>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8E0-4579-9EFD-6474EFF8ED99}"/>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28E0-4579-9EFD-6474EFF8ED99}"/>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22</c:v>
                </c:pt>
                <c:pt idx="1">
                  <c:v>28</c:v>
                </c:pt>
                <c:pt idx="2">
                  <c:v>14</c:v>
                </c:pt>
                <c:pt idx="3">
                  <c:v>19</c:v>
                </c:pt>
                <c:pt idx="4">
                  <c:v>17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8E0-4579-9EFD-6474EFF8ED99}"/>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8449717643988397"/>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Sheet1!$B$2:$B$46</c:f>
              <c:numCache>
                <c:formatCode>0%</c:formatCode>
                <c:ptCount val="45"/>
                <c:pt idx="0">
                  <c:v>0.2</c:v>
                </c:pt>
                <c:pt idx="1">
                  <c:v>0.33</c:v>
                </c:pt>
                <c:pt idx="2">
                  <c:v>0.37</c:v>
                </c:pt>
                <c:pt idx="3">
                  <c:v>0.39</c:v>
                </c:pt>
                <c:pt idx="4">
                  <c:v>0.41</c:v>
                </c:pt>
                <c:pt idx="5">
                  <c:v>0.42</c:v>
                </c:pt>
                <c:pt idx="6">
                  <c:v>0.42</c:v>
                </c:pt>
                <c:pt idx="7">
                  <c:v>0.46</c:v>
                </c:pt>
                <c:pt idx="8">
                  <c:v>0.46</c:v>
                </c:pt>
                <c:pt idx="9">
                  <c:v>0.47</c:v>
                </c:pt>
                <c:pt idx="10">
                  <c:v>0.47</c:v>
                </c:pt>
                <c:pt idx="11">
                  <c:v>0.47</c:v>
                </c:pt>
                <c:pt idx="12">
                  <c:v>0.47</c:v>
                </c:pt>
                <c:pt idx="13">
                  <c:v>0.49</c:v>
                </c:pt>
                <c:pt idx="14">
                  <c:v>0.5</c:v>
                </c:pt>
                <c:pt idx="15">
                  <c:v>0.51</c:v>
                </c:pt>
                <c:pt idx="16">
                  <c:v>0.53</c:v>
                </c:pt>
                <c:pt idx="17">
                  <c:v>0.53</c:v>
                </c:pt>
                <c:pt idx="18">
                  <c:v>0.54</c:v>
                </c:pt>
                <c:pt idx="19">
                  <c:v>0.55000000000000004</c:v>
                </c:pt>
                <c:pt idx="20">
                  <c:v>0.56000000000000005</c:v>
                </c:pt>
                <c:pt idx="21">
                  <c:v>0.56000000000000005</c:v>
                </c:pt>
                <c:pt idx="22">
                  <c:v>0.59</c:v>
                </c:pt>
                <c:pt idx="23">
                  <c:v>0.59</c:v>
                </c:pt>
                <c:pt idx="24">
                  <c:v>0.6</c:v>
                </c:pt>
                <c:pt idx="25">
                  <c:v>0.61</c:v>
                </c:pt>
                <c:pt idx="26">
                  <c:v>0.63</c:v>
                </c:pt>
                <c:pt idx="27">
                  <c:v>0.63</c:v>
                </c:pt>
                <c:pt idx="28">
                  <c:v>0.65</c:v>
                </c:pt>
                <c:pt idx="29">
                  <c:v>0.72</c:v>
                </c:pt>
                <c:pt idx="30">
                  <c:v>0.79</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Sheet1!$C$2:$C$46</c:f>
              <c:numCache>
                <c:formatCode>0%</c:formatCode>
                <c:ptCount val="45"/>
                <c:pt idx="0">
                  <c:v>0.5</c:v>
                </c:pt>
                <c:pt idx="1">
                  <c:v>0.5</c:v>
                </c:pt>
                <c:pt idx="2">
                  <c:v>0.5</c:v>
                </c:pt>
                <c:pt idx="3">
                  <c:v>0.5</c:v>
                </c:pt>
                <c:pt idx="4">
                  <c:v>0.5</c:v>
                </c:pt>
                <c:pt idx="5">
                  <c:v>0.5</c:v>
                </c:pt>
                <c:pt idx="6">
                  <c:v>0.5</c:v>
                </c:pt>
                <c:pt idx="7">
                  <c:v>0.5</c:v>
                </c:pt>
                <c:pt idx="8">
                  <c:v>0.5</c:v>
                </c:pt>
                <c:pt idx="9">
                  <c:v>0.5</c:v>
                </c:pt>
                <c:pt idx="10">
                  <c:v>0.5</c:v>
                </c:pt>
                <c:pt idx="11">
                  <c:v>0.5</c:v>
                </c:pt>
                <c:pt idx="12">
                  <c:v>0.5</c:v>
                </c:pt>
                <c:pt idx="13">
                  <c:v>0.5</c:v>
                </c:pt>
                <c:pt idx="14">
                  <c:v>0.5</c:v>
                </c:pt>
                <c:pt idx="15">
                  <c:v>0.5</c:v>
                </c:pt>
                <c:pt idx="16">
                  <c:v>0.5</c:v>
                </c:pt>
                <c:pt idx="17">
                  <c:v>0.5</c:v>
                </c:pt>
                <c:pt idx="18">
                  <c:v>0.5</c:v>
                </c:pt>
                <c:pt idx="19">
                  <c:v>0.5</c:v>
                </c:pt>
                <c:pt idx="20">
                  <c:v>0.5</c:v>
                </c:pt>
                <c:pt idx="21">
                  <c:v>0.5</c:v>
                </c:pt>
                <c:pt idx="22">
                  <c:v>0.5</c:v>
                </c:pt>
                <c:pt idx="23">
                  <c:v>0.5</c:v>
                </c:pt>
                <c:pt idx="24">
                  <c:v>0.5</c:v>
                </c:pt>
                <c:pt idx="25">
                  <c:v>0.5</c:v>
                </c:pt>
                <c:pt idx="26">
                  <c:v>0.5</c:v>
                </c:pt>
                <c:pt idx="27">
                  <c:v>0.5</c:v>
                </c:pt>
                <c:pt idx="28">
                  <c:v>0.5</c:v>
                </c:pt>
                <c:pt idx="29">
                  <c:v>0.5</c:v>
                </c:pt>
                <c:pt idx="30">
                  <c:v>0.5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Sheet1!$D$2:$D$46</c:f>
              <c:numCache>
                <c:formatCode>0%</c:formatCode>
                <c:ptCount val="45"/>
                <c:pt idx="0">
                  <c:v>0.49</c:v>
                </c:pt>
                <c:pt idx="1">
                  <c:v>0.49</c:v>
                </c:pt>
                <c:pt idx="2">
                  <c:v>0.49</c:v>
                </c:pt>
                <c:pt idx="3">
                  <c:v>0.49</c:v>
                </c:pt>
                <c:pt idx="4">
                  <c:v>0.49</c:v>
                </c:pt>
                <c:pt idx="5">
                  <c:v>0.49</c:v>
                </c:pt>
                <c:pt idx="6">
                  <c:v>0.49</c:v>
                </c:pt>
                <c:pt idx="7">
                  <c:v>0.49</c:v>
                </c:pt>
                <c:pt idx="8">
                  <c:v>0.49</c:v>
                </c:pt>
                <c:pt idx="9">
                  <c:v>0.49</c:v>
                </c:pt>
                <c:pt idx="10">
                  <c:v>0.49</c:v>
                </c:pt>
                <c:pt idx="11">
                  <c:v>0.49</c:v>
                </c:pt>
                <c:pt idx="12">
                  <c:v>0.49</c:v>
                </c:pt>
                <c:pt idx="13">
                  <c:v>0.49</c:v>
                </c:pt>
                <c:pt idx="14">
                  <c:v>0.49</c:v>
                </c:pt>
                <c:pt idx="15">
                  <c:v>0.49</c:v>
                </c:pt>
                <c:pt idx="16">
                  <c:v>0.49</c:v>
                </c:pt>
                <c:pt idx="17">
                  <c:v>0.49</c:v>
                </c:pt>
                <c:pt idx="18">
                  <c:v>0.49</c:v>
                </c:pt>
                <c:pt idx="19">
                  <c:v>0.49</c:v>
                </c:pt>
                <c:pt idx="20">
                  <c:v>0.49</c:v>
                </c:pt>
                <c:pt idx="21">
                  <c:v>0.49</c:v>
                </c:pt>
                <c:pt idx="22">
                  <c:v>0.49</c:v>
                </c:pt>
                <c:pt idx="23">
                  <c:v>0.49</c:v>
                </c:pt>
                <c:pt idx="24">
                  <c:v>0.49</c:v>
                </c:pt>
                <c:pt idx="25">
                  <c:v>0.49</c:v>
                </c:pt>
                <c:pt idx="26">
                  <c:v>0.49</c:v>
                </c:pt>
                <c:pt idx="27">
                  <c:v>0.49</c:v>
                </c:pt>
                <c:pt idx="28">
                  <c:v>0.49</c:v>
                </c:pt>
                <c:pt idx="29">
                  <c:v>0.49</c:v>
                </c:pt>
                <c:pt idx="30">
                  <c:v>0.49</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887-4D66-84EB-439E93C4DA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I phoned the practice</c:v>
                </c:pt>
                <c:pt idx="1">
                  <c:v>I visited in person</c:v>
                </c:pt>
                <c:pt idx="2">
                  <c:v>Online, using the practice website</c:v>
                </c:pt>
                <c:pt idx="3">
                  <c:v>Online, using the NHS App</c:v>
                </c:pt>
                <c:pt idx="4">
                  <c:v>Online, using a different website or app</c:v>
                </c:pt>
                <c:pt idx="5">
                  <c:v>Another way</c:v>
                </c:pt>
              </c:strCache>
            </c:strRef>
          </c:cat>
          <c:val>
            <c:numRef>
              <c:f>Sheet1!$B$2:$B$7</c:f>
              <c:numCache>
                <c:formatCode>0%</c:formatCode>
                <c:ptCount val="6"/>
                <c:pt idx="0">
                  <c:v>0.57999999999999996</c:v>
                </c:pt>
                <c:pt idx="1">
                  <c:v>0.13</c:v>
                </c:pt>
                <c:pt idx="2">
                  <c:v>0.21</c:v>
                </c:pt>
                <c:pt idx="3">
                  <c:v>0.05</c:v>
                </c:pt>
                <c:pt idx="4">
                  <c:v>0.01</c:v>
                </c:pt>
                <c:pt idx="5">
                  <c:v>0.01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I phoned the practice</c:v>
                </c:pt>
                <c:pt idx="1">
                  <c:v>I visited in person</c:v>
                </c:pt>
                <c:pt idx="2">
                  <c:v>Online, using the practice website</c:v>
                </c:pt>
                <c:pt idx="3">
                  <c:v>Online, using the NHS App</c:v>
                </c:pt>
                <c:pt idx="4">
                  <c:v>Online, using a different website or app</c:v>
                </c:pt>
                <c:pt idx="5">
                  <c:v>Another way</c:v>
                </c:pt>
              </c:strCache>
            </c:strRef>
          </c:cat>
          <c:val>
            <c:numRef>
              <c:f>Sheet1!$C$2:$C$7</c:f>
              <c:numCache>
                <c:formatCode>0%</c:formatCode>
                <c:ptCount val="6"/>
                <c:pt idx="0">
                  <c:v>0.62</c:v>
                </c:pt>
                <c:pt idx="1">
                  <c:v>0.14000000000000001</c:v>
                </c:pt>
                <c:pt idx="2">
                  <c:v>0.14000000000000001</c:v>
                </c:pt>
                <c:pt idx="3">
                  <c:v>0.06</c:v>
                </c:pt>
                <c:pt idx="4">
                  <c:v>0.02</c:v>
                </c:pt>
                <c:pt idx="5">
                  <c:v>0.02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Sheet1!$A$2:$A$7</c:f>
              <c:numCache>
                <c:formatCode>General</c:formatCode>
                <c:ptCount val="6"/>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6"/>
              <c:pt idx="0">
                <c:v>1</c:v>
              </c:pt>
              <c:pt idx="1">
                <c:v>2</c:v>
              </c:pt>
              <c:pt idx="2">
                <c:v>3</c:v>
              </c:pt>
              <c:pt idx="3">
                <c:v>4</c:v>
              </c:pt>
              <c:pt idx="4">
                <c:v>5</c:v>
              </c:pt>
              <c:pt idx="5">
                <c:v>6</c:v>
              </c:pt>
              <c:extLst>
                <c:ext xmlns:c15="http://schemas.microsoft.com/office/drawing/2012/chart" uri="{02D57815-91ED-43cb-92C2-25804820EDAC}">
                  <c15:autoCat val="1"/>
                </c:ext>
              </c:extLst>
            </c:strLit>
          </c:cat>
          <c:val>
            <c:numRef>
              <c:f>Sheet1!$B$2:$B$7</c:f>
              <c:numCache>
                <c:formatCode>General</c:formatCode>
                <c:ptCount val="6"/>
                <c:pt idx="0">
                  <c:v>78</c:v>
                </c:pt>
                <c:pt idx="1">
                  <c:v>23</c:v>
                </c:pt>
                <c:pt idx="2">
                  <c:v>43</c:v>
                </c:pt>
                <c:pt idx="3">
                  <c:v>10</c:v>
                </c:pt>
                <c:pt idx="4">
                  <c:v>7</c:v>
                </c:pt>
                <c:pt idx="5">
                  <c:v>5</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Sheet1!$C$2:$C$7</c:f>
              <c:numCache>
                <c:formatCode>General</c:formatCode>
                <c:ptCount val="6"/>
                <c:pt idx="0">
                  <c:v>34</c:v>
                </c:pt>
                <c:pt idx="1">
                  <c:v>5</c:v>
                </c:pt>
                <c:pt idx="2">
                  <c:v>7</c:v>
                </c:pt>
                <c:pt idx="3">
                  <c:v>2</c:v>
                </c:pt>
                <c:pt idx="4">
                  <c:v>0</c:v>
                </c:pt>
                <c:pt idx="5">
                  <c:v>1</c:v>
                </c:pt>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My call was answered straight away</c:v>
                </c:pt>
                <c:pt idx="1">
                  <c:v>My call was held in a queue and I waited until someone answered</c:v>
                </c:pt>
                <c:pt idx="2">
                  <c:v>My call was held in a queue and I asked for a call-back through an automated system</c:v>
                </c:pt>
                <c:pt idx="3">
                  <c:v>My call was held in a queue but I didn't wait for anybody to answer</c:v>
                </c:pt>
                <c:pt idx="4">
                  <c:v>My call wasn't answered at all</c:v>
                </c:pt>
              </c:strCache>
            </c:strRef>
          </c:cat>
          <c:val>
            <c:numRef>
              <c:f>Sheet1!$B$2:$B$6</c:f>
              <c:numCache>
                <c:formatCode>0%</c:formatCode>
                <c:ptCount val="5"/>
                <c:pt idx="0">
                  <c:v>0.14000000000000001</c:v>
                </c:pt>
                <c:pt idx="1">
                  <c:v>0.75</c:v>
                </c:pt>
                <c:pt idx="2">
                  <c:v>0.08</c:v>
                </c:pt>
                <c:pt idx="3">
                  <c:v>0.01</c:v>
                </c:pt>
                <c:pt idx="4">
                  <c:v>0.03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My call was answered straight away</c:v>
                </c:pt>
                <c:pt idx="1">
                  <c:v>My call was held in a queue and I waited until someone answered</c:v>
                </c:pt>
                <c:pt idx="2">
                  <c:v>My call was held in a queue and I asked for a call-back through an automated system</c:v>
                </c:pt>
                <c:pt idx="3">
                  <c:v>My call was held in a queue but I didn't wait for anybody to answer</c:v>
                </c:pt>
                <c:pt idx="4">
                  <c:v>My call wasn't answered at all</c:v>
                </c:pt>
              </c:strCache>
            </c:strRef>
          </c:cat>
          <c:val>
            <c:numRef>
              <c:f>Sheet1!$C$2:$C$6</c:f>
              <c:numCache>
                <c:formatCode>0%</c:formatCode>
                <c:ptCount val="5"/>
                <c:pt idx="0">
                  <c:v>0.12</c:v>
                </c:pt>
                <c:pt idx="1">
                  <c:v>0.73</c:v>
                </c:pt>
                <c:pt idx="2">
                  <c:v>0.11</c:v>
                </c:pt>
                <c:pt idx="3">
                  <c:v>0.01</c:v>
                </c:pt>
                <c:pt idx="4">
                  <c:v>0.03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Sheet1!$A$2:$A$6</c:f>
              <c:numCache>
                <c:formatCode>General</c:formatCode>
                <c:ptCount val="5"/>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5"/>
              <c:pt idx="0">
                <c:v>1</c:v>
              </c:pt>
              <c:pt idx="1">
                <c:v>2</c:v>
              </c:pt>
              <c:pt idx="2">
                <c:v>3</c:v>
              </c:pt>
              <c:pt idx="3">
                <c:v>4</c:v>
              </c:pt>
              <c:pt idx="4">
                <c:v>5</c:v>
              </c:pt>
              <c:extLst>
                <c:ext xmlns:c15="http://schemas.microsoft.com/office/drawing/2012/chart" uri="{02D57815-91ED-43cb-92C2-25804820EDAC}">
                  <c15:autoCat val="1"/>
                </c:ext>
              </c:extLst>
            </c:strLit>
          </c:cat>
          <c:val>
            <c:numRef>
              <c:f>Sheet1!$B$2:$B$6</c:f>
              <c:numCache>
                <c:formatCode>General</c:formatCode>
                <c:ptCount val="5"/>
                <c:pt idx="0">
                  <c:v>44</c:v>
                </c:pt>
                <c:pt idx="1">
                  <c:v>89</c:v>
                </c:pt>
                <c:pt idx="2">
                  <c:v>23</c:v>
                </c:pt>
                <c:pt idx="3">
                  <c:v>4</c:v>
                </c:pt>
                <c:pt idx="4">
                  <c:v>20</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Sheet1!$C$2:$C$6</c:f>
              <c:numCache>
                <c:formatCode>General</c:formatCode>
                <c:ptCount val="5"/>
                <c:pt idx="0">
                  <c:v>1</c:v>
                </c:pt>
                <c:pt idx="1">
                  <c:v>45</c:v>
                </c:pt>
                <c:pt idx="2">
                  <c:v>1</c:v>
                </c:pt>
                <c:pt idx="3">
                  <c:v>0</c:v>
                </c:pt>
                <c:pt idx="4">
                  <c:v>0</c:v>
                </c:pt>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64</c:v>
                </c:pt>
                <c:pt idx="1">
                  <c:v>36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88</c:v>
                </c:pt>
                <c:pt idx="1">
                  <c:v>87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7</c:v>
                </c:pt>
                <c:pt idx="1">
                  <c:v>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8-1110-4235-9539-B109DBE20388}"/>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108-49FA-A063-1EA01A0F4F65}"/>
              </c:ext>
            </c:extLst>
          </c:dPt>
          <c:dLbls>
            <c:dLbl>
              <c:idx val="1"/>
              <c:layout>
                <c:manualLayout>
                  <c:x val="-3.6490189669972105E-2"/>
                  <c:y val="-0.10521673628008174"/>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1108-49FA-A063-1EA01A0F4F65}"/>
                </c:ext>
              </c:extLst>
            </c:dLbl>
            <c:dLbl>
              <c:idx val="2"/>
              <c:layout>
                <c:manualLayout>
                  <c:x val="-9.1225474174930227E-3"/>
                  <c:y val="-0.11735712892778347"/>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8-1110-4235-9539-B109DBE20388}"/>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Sheet1!$A$2:$A$4</c:f>
              <c:strCache>
                <c:ptCount val="3"/>
                <c:pt idx="0">
                  <c:v>Yes</c:v>
                </c:pt>
                <c:pt idx="1">
                  <c:v>No</c:v>
                </c:pt>
                <c:pt idx="2">
                  <c:v>I was told to contact my practice again another day, as they couldn't help that day</c:v>
                </c:pt>
              </c:strCache>
            </c:strRef>
          </c:cat>
          <c:val>
            <c:numRef>
              <c:f>Sheet1!$B$2:$B$4</c:f>
              <c:numCache>
                <c:formatCode>General</c:formatCode>
                <c:ptCount val="3"/>
                <c:pt idx="0">
                  <c:v>87</c:v>
                </c:pt>
                <c:pt idx="1">
                  <c:v>8</c:v>
                </c:pt>
                <c:pt idx="2">
                  <c:v>5</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49327170226495382"/>
          <c:y val="0.22391472537220977"/>
          <c:w val="0.39793492579135781"/>
          <c:h val="0.58883134859687647"/>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Sheet1!$B$2:$B$46</c:f>
              <c:numCache>
                <c:formatCode>0%</c:formatCode>
                <c:ptCount val="45"/>
                <c:pt idx="0">
                  <c:v>0.64</c:v>
                </c:pt>
                <c:pt idx="1">
                  <c:v>0.8</c:v>
                </c:pt>
                <c:pt idx="2">
                  <c:v>0.8</c:v>
                </c:pt>
                <c:pt idx="3">
                  <c:v>0.81</c:v>
                </c:pt>
                <c:pt idx="4">
                  <c:v>0.81</c:v>
                </c:pt>
                <c:pt idx="5">
                  <c:v>0.82</c:v>
                </c:pt>
                <c:pt idx="6">
                  <c:v>0.83</c:v>
                </c:pt>
                <c:pt idx="7">
                  <c:v>0.84</c:v>
                </c:pt>
                <c:pt idx="8">
                  <c:v>0.86</c:v>
                </c:pt>
                <c:pt idx="9">
                  <c:v>0.86</c:v>
                </c:pt>
                <c:pt idx="10">
                  <c:v>0.86</c:v>
                </c:pt>
                <c:pt idx="11">
                  <c:v>0.87</c:v>
                </c:pt>
                <c:pt idx="12">
                  <c:v>0.87</c:v>
                </c:pt>
                <c:pt idx="13">
                  <c:v>0.87</c:v>
                </c:pt>
                <c:pt idx="14">
                  <c:v>0.88</c:v>
                </c:pt>
                <c:pt idx="15">
                  <c:v>0.88</c:v>
                </c:pt>
                <c:pt idx="16">
                  <c:v>0.89</c:v>
                </c:pt>
                <c:pt idx="17">
                  <c:v>0.89</c:v>
                </c:pt>
                <c:pt idx="18">
                  <c:v>0.89</c:v>
                </c:pt>
                <c:pt idx="19">
                  <c:v>0.89</c:v>
                </c:pt>
                <c:pt idx="20">
                  <c:v>0.9</c:v>
                </c:pt>
                <c:pt idx="21">
                  <c:v>0.9</c:v>
                </c:pt>
                <c:pt idx="22">
                  <c:v>0.9</c:v>
                </c:pt>
                <c:pt idx="23">
                  <c:v>0.91</c:v>
                </c:pt>
                <c:pt idx="24">
                  <c:v>0.91</c:v>
                </c:pt>
                <c:pt idx="25">
                  <c:v>0.92</c:v>
                </c:pt>
                <c:pt idx="26">
                  <c:v>0.93</c:v>
                </c:pt>
                <c:pt idx="27">
                  <c:v>0.93</c:v>
                </c:pt>
                <c:pt idx="28">
                  <c:v>0.94</c:v>
                </c:pt>
                <c:pt idx="29">
                  <c:v>0.94</c:v>
                </c:pt>
                <c:pt idx="30">
                  <c:v>0.95</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Sheet1!$C$2:$C$46</c:f>
              <c:numCache>
                <c:formatCode>0%</c:formatCode>
                <c:ptCount val="45"/>
                <c:pt idx="0">
                  <c:v>0.87</c:v>
                </c:pt>
                <c:pt idx="1">
                  <c:v>0.87</c:v>
                </c:pt>
                <c:pt idx="2">
                  <c:v>0.87</c:v>
                </c:pt>
                <c:pt idx="3">
                  <c:v>0.87</c:v>
                </c:pt>
                <c:pt idx="4">
                  <c:v>0.87</c:v>
                </c:pt>
                <c:pt idx="5">
                  <c:v>0.87</c:v>
                </c:pt>
                <c:pt idx="6">
                  <c:v>0.87</c:v>
                </c:pt>
                <c:pt idx="7">
                  <c:v>0.87</c:v>
                </c:pt>
                <c:pt idx="8">
                  <c:v>0.87</c:v>
                </c:pt>
                <c:pt idx="9">
                  <c:v>0.87</c:v>
                </c:pt>
                <c:pt idx="10">
                  <c:v>0.87</c:v>
                </c:pt>
                <c:pt idx="11">
                  <c:v>0.87</c:v>
                </c:pt>
                <c:pt idx="12">
                  <c:v>0.87</c:v>
                </c:pt>
                <c:pt idx="13">
                  <c:v>0.87</c:v>
                </c:pt>
                <c:pt idx="14">
                  <c:v>0.87</c:v>
                </c:pt>
                <c:pt idx="15">
                  <c:v>0.87</c:v>
                </c:pt>
                <c:pt idx="16">
                  <c:v>0.87</c:v>
                </c:pt>
                <c:pt idx="17">
                  <c:v>0.87</c:v>
                </c:pt>
                <c:pt idx="18">
                  <c:v>0.87</c:v>
                </c:pt>
                <c:pt idx="19">
                  <c:v>0.87</c:v>
                </c:pt>
                <c:pt idx="20">
                  <c:v>0.87</c:v>
                </c:pt>
                <c:pt idx="21">
                  <c:v>0.87</c:v>
                </c:pt>
                <c:pt idx="22">
                  <c:v>0.87</c:v>
                </c:pt>
                <c:pt idx="23">
                  <c:v>0.87</c:v>
                </c:pt>
                <c:pt idx="24">
                  <c:v>0.87</c:v>
                </c:pt>
                <c:pt idx="25">
                  <c:v>0.87</c:v>
                </c:pt>
                <c:pt idx="26">
                  <c:v>0.87</c:v>
                </c:pt>
                <c:pt idx="27">
                  <c:v>0.87</c:v>
                </c:pt>
                <c:pt idx="28">
                  <c:v>0.87</c:v>
                </c:pt>
                <c:pt idx="29">
                  <c:v>0.87</c:v>
                </c:pt>
                <c:pt idx="30">
                  <c:v>0.87</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Sheet1!$D$2:$D$46</c:f>
              <c:numCache>
                <c:formatCode>0%</c:formatCode>
                <c:ptCount val="45"/>
                <c:pt idx="0">
                  <c:v>0.83</c:v>
                </c:pt>
                <c:pt idx="1">
                  <c:v>0.83</c:v>
                </c:pt>
                <c:pt idx="2">
                  <c:v>0.83</c:v>
                </c:pt>
                <c:pt idx="3">
                  <c:v>0.83</c:v>
                </c:pt>
                <c:pt idx="4">
                  <c:v>0.83</c:v>
                </c:pt>
                <c:pt idx="5">
                  <c:v>0.83</c:v>
                </c:pt>
                <c:pt idx="6">
                  <c:v>0.83</c:v>
                </c:pt>
                <c:pt idx="7">
                  <c:v>0.83</c:v>
                </c:pt>
                <c:pt idx="8">
                  <c:v>0.83</c:v>
                </c:pt>
                <c:pt idx="9">
                  <c:v>0.83</c:v>
                </c:pt>
                <c:pt idx="10">
                  <c:v>0.83</c:v>
                </c:pt>
                <c:pt idx="11">
                  <c:v>0.83</c:v>
                </c:pt>
                <c:pt idx="12">
                  <c:v>0.83</c:v>
                </c:pt>
                <c:pt idx="13">
                  <c:v>0.83</c:v>
                </c:pt>
                <c:pt idx="14">
                  <c:v>0.83</c:v>
                </c:pt>
                <c:pt idx="15">
                  <c:v>0.83</c:v>
                </c:pt>
                <c:pt idx="16">
                  <c:v>0.83</c:v>
                </c:pt>
                <c:pt idx="17">
                  <c:v>0.83</c:v>
                </c:pt>
                <c:pt idx="18">
                  <c:v>0.83</c:v>
                </c:pt>
                <c:pt idx="19">
                  <c:v>0.83</c:v>
                </c:pt>
                <c:pt idx="20">
                  <c:v>0.83</c:v>
                </c:pt>
                <c:pt idx="21">
                  <c:v>0.83</c:v>
                </c:pt>
                <c:pt idx="22">
                  <c:v>0.83</c:v>
                </c:pt>
                <c:pt idx="23">
                  <c:v>0.83</c:v>
                </c:pt>
                <c:pt idx="24">
                  <c:v>0.83</c:v>
                </c:pt>
                <c:pt idx="25">
                  <c:v>0.83</c:v>
                </c:pt>
                <c:pt idx="26">
                  <c:v>0.83</c:v>
                </c:pt>
                <c:pt idx="27">
                  <c:v>0.83</c:v>
                </c:pt>
                <c:pt idx="28">
                  <c:v>0.83</c:v>
                </c:pt>
                <c:pt idx="29">
                  <c:v>0.83</c:v>
                </c:pt>
                <c:pt idx="30">
                  <c:v>0.83</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81</c:v>
                </c:pt>
                <c:pt idx="1">
                  <c:v>19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Less than two days</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92</c:v>
                </c:pt>
                <c:pt idx="1">
                  <c:v>92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After two or more days</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8</c:v>
                </c:pt>
                <c:pt idx="1">
                  <c:v>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754459329663335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108-49FA-A063-1EA01A0F4F65}"/>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108-49FA-A063-1EA01A0F4F65}"/>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108-49FA-A063-1EA01A0F4F65}"/>
              </c:ext>
            </c:extLst>
          </c:dPt>
          <c:dLbls>
            <c:dLbl>
              <c:idx val="2"/>
              <c:layout>
                <c:manualLayout>
                  <c:x val="-5.4735284504958154E-2"/>
                  <c:y val="-0.10521673628008174"/>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1108-49FA-A063-1EA01A0F4F65}"/>
                </c:ext>
              </c:extLst>
            </c:dLbl>
            <c:dLbl>
              <c:idx val="3"/>
              <c:layout>
                <c:manualLayout>
                  <c:x val="-1.2163396556657364E-2"/>
                  <c:y val="-0.11331033137854955"/>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7-1108-49FA-A063-1EA01A0F4F65}"/>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There and then</c:v>
                </c:pt>
                <c:pt idx="1">
                  <c:v>Later on the same day</c:v>
                </c:pt>
                <c:pt idx="2">
                  <c:v>The next day</c:v>
                </c:pt>
                <c:pt idx="3">
                  <c:v>After two or more days</c:v>
                </c:pt>
              </c:strCache>
            </c:strRef>
          </c:cat>
          <c:val>
            <c:numRef>
              <c:f>Sheet1!$B$2:$B$5</c:f>
              <c:numCache>
                <c:formatCode>General</c:formatCode>
                <c:ptCount val="4"/>
                <c:pt idx="0">
                  <c:v>59</c:v>
                </c:pt>
                <c:pt idx="1">
                  <c:v>28</c:v>
                </c:pt>
                <c:pt idx="2">
                  <c:v>6</c:v>
                </c:pt>
                <c:pt idx="3">
                  <c:v>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327170226495382"/>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Sheet1!$B$2:$B$46</c:f>
              <c:numCache>
                <c:formatCode>0%</c:formatCode>
                <c:ptCount val="45"/>
                <c:pt idx="0">
                  <c:v>0.81</c:v>
                </c:pt>
                <c:pt idx="1">
                  <c:v>0.83</c:v>
                </c:pt>
                <c:pt idx="2">
                  <c:v>0.87</c:v>
                </c:pt>
                <c:pt idx="3">
                  <c:v>0.88</c:v>
                </c:pt>
                <c:pt idx="4">
                  <c:v>0.89</c:v>
                </c:pt>
                <c:pt idx="5">
                  <c:v>0.89</c:v>
                </c:pt>
                <c:pt idx="6">
                  <c:v>0.91</c:v>
                </c:pt>
                <c:pt idx="7">
                  <c:v>0.91</c:v>
                </c:pt>
                <c:pt idx="8">
                  <c:v>0.91</c:v>
                </c:pt>
                <c:pt idx="9">
                  <c:v>0.92</c:v>
                </c:pt>
                <c:pt idx="10">
                  <c:v>0.92</c:v>
                </c:pt>
                <c:pt idx="11">
                  <c:v>0.92</c:v>
                </c:pt>
                <c:pt idx="12">
                  <c:v>0.92</c:v>
                </c:pt>
                <c:pt idx="13">
                  <c:v>0.93</c:v>
                </c:pt>
                <c:pt idx="14">
                  <c:v>0.93</c:v>
                </c:pt>
                <c:pt idx="15">
                  <c:v>0.93</c:v>
                </c:pt>
                <c:pt idx="16">
                  <c:v>0.94</c:v>
                </c:pt>
                <c:pt idx="17">
                  <c:v>0.94</c:v>
                </c:pt>
                <c:pt idx="18">
                  <c:v>0.94</c:v>
                </c:pt>
                <c:pt idx="19">
                  <c:v>0.94</c:v>
                </c:pt>
                <c:pt idx="20">
                  <c:v>0.94</c:v>
                </c:pt>
                <c:pt idx="21">
                  <c:v>0.95</c:v>
                </c:pt>
                <c:pt idx="22">
                  <c:v>0.95</c:v>
                </c:pt>
                <c:pt idx="23">
                  <c:v>0.95</c:v>
                </c:pt>
                <c:pt idx="24">
                  <c:v>0.95</c:v>
                </c:pt>
                <c:pt idx="25">
                  <c:v>0.95</c:v>
                </c:pt>
                <c:pt idx="26">
                  <c:v>0.96</c:v>
                </c:pt>
                <c:pt idx="27">
                  <c:v>0.96</c:v>
                </c:pt>
                <c:pt idx="28">
                  <c:v>0.96</c:v>
                </c:pt>
                <c:pt idx="29">
                  <c:v>0.97</c:v>
                </c:pt>
                <c:pt idx="30">
                  <c:v>0.97</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Sheet1!$C$2:$C$46</c:f>
              <c:numCache>
                <c:formatCode>0%</c:formatCode>
                <c:ptCount val="45"/>
                <c:pt idx="0">
                  <c:v>0.92</c:v>
                </c:pt>
                <c:pt idx="1">
                  <c:v>0.92</c:v>
                </c:pt>
                <c:pt idx="2">
                  <c:v>0.92</c:v>
                </c:pt>
                <c:pt idx="3">
                  <c:v>0.92</c:v>
                </c:pt>
                <c:pt idx="4">
                  <c:v>0.92</c:v>
                </c:pt>
                <c:pt idx="5">
                  <c:v>0.92</c:v>
                </c:pt>
                <c:pt idx="6">
                  <c:v>0.92</c:v>
                </c:pt>
                <c:pt idx="7">
                  <c:v>0.92</c:v>
                </c:pt>
                <c:pt idx="8">
                  <c:v>0.92</c:v>
                </c:pt>
                <c:pt idx="9">
                  <c:v>0.92</c:v>
                </c:pt>
                <c:pt idx="10">
                  <c:v>0.92</c:v>
                </c:pt>
                <c:pt idx="11">
                  <c:v>0.92</c:v>
                </c:pt>
                <c:pt idx="12">
                  <c:v>0.92</c:v>
                </c:pt>
                <c:pt idx="13">
                  <c:v>0.92</c:v>
                </c:pt>
                <c:pt idx="14">
                  <c:v>0.92</c:v>
                </c:pt>
                <c:pt idx="15">
                  <c:v>0.92</c:v>
                </c:pt>
                <c:pt idx="16">
                  <c:v>0.92</c:v>
                </c:pt>
                <c:pt idx="17">
                  <c:v>0.92</c:v>
                </c:pt>
                <c:pt idx="18">
                  <c:v>0.92</c:v>
                </c:pt>
                <c:pt idx="19">
                  <c:v>0.92</c:v>
                </c:pt>
                <c:pt idx="20">
                  <c:v>0.92</c:v>
                </c:pt>
                <c:pt idx="21">
                  <c:v>0.92</c:v>
                </c:pt>
                <c:pt idx="22">
                  <c:v>0.92</c:v>
                </c:pt>
                <c:pt idx="23">
                  <c:v>0.92</c:v>
                </c:pt>
                <c:pt idx="24">
                  <c:v>0.92</c:v>
                </c:pt>
                <c:pt idx="25">
                  <c:v>0.92</c:v>
                </c:pt>
                <c:pt idx="26">
                  <c:v>0.92</c:v>
                </c:pt>
                <c:pt idx="27">
                  <c:v>0.92</c:v>
                </c:pt>
                <c:pt idx="28">
                  <c:v>0.92</c:v>
                </c:pt>
                <c:pt idx="29">
                  <c:v>0.92</c:v>
                </c:pt>
                <c:pt idx="30">
                  <c:v>0.92</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Sheet1!$D$2:$D$46</c:f>
              <c:numCache>
                <c:formatCode>0%</c:formatCode>
                <c:ptCount val="45"/>
                <c:pt idx="0">
                  <c:v>0.93</c:v>
                </c:pt>
                <c:pt idx="1">
                  <c:v>0.93</c:v>
                </c:pt>
                <c:pt idx="2">
                  <c:v>0.93</c:v>
                </c:pt>
                <c:pt idx="3">
                  <c:v>0.93</c:v>
                </c:pt>
                <c:pt idx="4">
                  <c:v>0.93</c:v>
                </c:pt>
                <c:pt idx="5">
                  <c:v>0.93</c:v>
                </c:pt>
                <c:pt idx="6">
                  <c:v>0.93</c:v>
                </c:pt>
                <c:pt idx="7">
                  <c:v>0.93</c:v>
                </c:pt>
                <c:pt idx="8">
                  <c:v>0.93</c:v>
                </c:pt>
                <c:pt idx="9">
                  <c:v>0.93</c:v>
                </c:pt>
                <c:pt idx="10">
                  <c:v>0.93</c:v>
                </c:pt>
                <c:pt idx="11">
                  <c:v>0.93</c:v>
                </c:pt>
                <c:pt idx="12">
                  <c:v>0.93</c:v>
                </c:pt>
                <c:pt idx="13">
                  <c:v>0.93</c:v>
                </c:pt>
                <c:pt idx="14">
                  <c:v>0.93</c:v>
                </c:pt>
                <c:pt idx="15">
                  <c:v>0.93</c:v>
                </c:pt>
                <c:pt idx="16">
                  <c:v>0.93</c:v>
                </c:pt>
                <c:pt idx="17">
                  <c:v>0.93</c:v>
                </c:pt>
                <c:pt idx="18">
                  <c:v>0.93</c:v>
                </c:pt>
                <c:pt idx="19">
                  <c:v>0.93</c:v>
                </c:pt>
                <c:pt idx="20">
                  <c:v>0.93</c:v>
                </c:pt>
                <c:pt idx="21">
                  <c:v>0.93</c:v>
                </c:pt>
                <c:pt idx="22">
                  <c:v>0.93</c:v>
                </c:pt>
                <c:pt idx="23">
                  <c:v>0.93</c:v>
                </c:pt>
                <c:pt idx="24">
                  <c:v>0.93</c:v>
                </c:pt>
                <c:pt idx="25">
                  <c:v>0.93</c:v>
                </c:pt>
                <c:pt idx="26">
                  <c:v>0.93</c:v>
                </c:pt>
                <c:pt idx="27">
                  <c:v>0.93</c:v>
                </c:pt>
                <c:pt idx="28">
                  <c:v>0.93</c:v>
                </c:pt>
                <c:pt idx="29">
                  <c:v>0.93</c:v>
                </c:pt>
                <c:pt idx="30">
                  <c:v>0.93</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38</c:v>
                </c:pt>
                <c:pt idx="1">
                  <c:v>62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87</c:v>
                </c:pt>
                <c:pt idx="1">
                  <c:v>13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73</c:v>
                </c:pt>
                <c:pt idx="1">
                  <c:v>74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14</c:v>
                </c:pt>
                <c:pt idx="1">
                  <c:v>15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426514490565439"/>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E344-42B4-A449-679FC0A2DE86}"/>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E344-42B4-A449-679FC0A2DE86}"/>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344-42B4-A449-679FC0A2DE86}"/>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E344-42B4-A449-679FC0A2DE86}"/>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E344-42B4-A449-679FC0A2DE86}"/>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344-42B4-A449-679FC0A2DE86}"/>
              </c:ext>
            </c:extLst>
          </c:dPt>
          <c:dLbls>
            <c:dLbl>
              <c:idx val="3"/>
              <c:layout>
                <c:manualLayout>
                  <c:x val="-5.2209319956075521E-2"/>
                  <c:y val="-9.0516308229411355E-2"/>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E344-42B4-A449-679FC0A2DE86}"/>
                </c:ext>
              </c:extLst>
            </c:dLbl>
            <c:dLbl>
              <c:idx val="4"/>
              <c:layout>
                <c:manualLayout>
                  <c:x val="3.7192188092841181E-4"/>
                  <c:y val="-0.12068841097254845"/>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9-E344-42B4-A449-679FC0A2DE86}"/>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45</c:v>
                </c:pt>
                <c:pt idx="1">
                  <c:v>29</c:v>
                </c:pt>
                <c:pt idx="2">
                  <c:v>12</c:v>
                </c:pt>
                <c:pt idx="3">
                  <c:v>8</c:v>
                </c:pt>
                <c:pt idx="4">
                  <c:v>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E344-42B4-A449-679FC0A2DE86}"/>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Sheet1!$B$2:$B$46</c:f>
              <c:numCache>
                <c:formatCode>0%</c:formatCode>
                <c:ptCount val="45"/>
                <c:pt idx="0">
                  <c:v>0.38</c:v>
                </c:pt>
                <c:pt idx="1">
                  <c:v>0.55000000000000004</c:v>
                </c:pt>
                <c:pt idx="2">
                  <c:v>0.62</c:v>
                </c:pt>
                <c:pt idx="3">
                  <c:v>0.64</c:v>
                </c:pt>
                <c:pt idx="4">
                  <c:v>0.64</c:v>
                </c:pt>
                <c:pt idx="5">
                  <c:v>0.64</c:v>
                </c:pt>
                <c:pt idx="6">
                  <c:v>0.66</c:v>
                </c:pt>
                <c:pt idx="7">
                  <c:v>0.67</c:v>
                </c:pt>
                <c:pt idx="8">
                  <c:v>0.69</c:v>
                </c:pt>
                <c:pt idx="9">
                  <c:v>0.7</c:v>
                </c:pt>
                <c:pt idx="10">
                  <c:v>0.7</c:v>
                </c:pt>
                <c:pt idx="11">
                  <c:v>0.73</c:v>
                </c:pt>
                <c:pt idx="12">
                  <c:v>0.74</c:v>
                </c:pt>
                <c:pt idx="13">
                  <c:v>0.76</c:v>
                </c:pt>
                <c:pt idx="14">
                  <c:v>0.76</c:v>
                </c:pt>
                <c:pt idx="15">
                  <c:v>0.76</c:v>
                </c:pt>
                <c:pt idx="16">
                  <c:v>0.76</c:v>
                </c:pt>
                <c:pt idx="17">
                  <c:v>0.77</c:v>
                </c:pt>
                <c:pt idx="18">
                  <c:v>0.78</c:v>
                </c:pt>
                <c:pt idx="19">
                  <c:v>0.78</c:v>
                </c:pt>
                <c:pt idx="20">
                  <c:v>0.78</c:v>
                </c:pt>
                <c:pt idx="21">
                  <c:v>0.8</c:v>
                </c:pt>
                <c:pt idx="22">
                  <c:v>0.8</c:v>
                </c:pt>
                <c:pt idx="23">
                  <c:v>0.83</c:v>
                </c:pt>
                <c:pt idx="24">
                  <c:v>0.83</c:v>
                </c:pt>
                <c:pt idx="25">
                  <c:v>0.83</c:v>
                </c:pt>
                <c:pt idx="26">
                  <c:v>0.83</c:v>
                </c:pt>
                <c:pt idx="27">
                  <c:v>0.84</c:v>
                </c:pt>
                <c:pt idx="28">
                  <c:v>0.85</c:v>
                </c:pt>
                <c:pt idx="29">
                  <c:v>0.86</c:v>
                </c:pt>
                <c:pt idx="30">
                  <c:v>0.87</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Sheet1!$C$2:$C$46</c:f>
              <c:numCache>
                <c:formatCode>0%</c:formatCode>
                <c:ptCount val="45"/>
                <c:pt idx="0">
                  <c:v>0.74</c:v>
                </c:pt>
                <c:pt idx="1">
                  <c:v>0.74</c:v>
                </c:pt>
                <c:pt idx="2">
                  <c:v>0.74</c:v>
                </c:pt>
                <c:pt idx="3">
                  <c:v>0.74</c:v>
                </c:pt>
                <c:pt idx="4">
                  <c:v>0.74</c:v>
                </c:pt>
                <c:pt idx="5">
                  <c:v>0.74</c:v>
                </c:pt>
                <c:pt idx="6">
                  <c:v>0.74</c:v>
                </c:pt>
                <c:pt idx="7">
                  <c:v>0.74</c:v>
                </c:pt>
                <c:pt idx="8">
                  <c:v>0.74</c:v>
                </c:pt>
                <c:pt idx="9">
                  <c:v>0.74</c:v>
                </c:pt>
                <c:pt idx="10">
                  <c:v>0.74</c:v>
                </c:pt>
                <c:pt idx="11">
                  <c:v>0.74</c:v>
                </c:pt>
                <c:pt idx="12">
                  <c:v>0.74</c:v>
                </c:pt>
                <c:pt idx="13">
                  <c:v>0.74</c:v>
                </c:pt>
                <c:pt idx="14">
                  <c:v>0.74</c:v>
                </c:pt>
                <c:pt idx="15">
                  <c:v>0.74</c:v>
                </c:pt>
                <c:pt idx="16">
                  <c:v>0.74</c:v>
                </c:pt>
                <c:pt idx="17">
                  <c:v>0.74</c:v>
                </c:pt>
                <c:pt idx="18">
                  <c:v>0.74</c:v>
                </c:pt>
                <c:pt idx="19">
                  <c:v>0.74</c:v>
                </c:pt>
                <c:pt idx="20">
                  <c:v>0.74</c:v>
                </c:pt>
                <c:pt idx="21">
                  <c:v>0.74</c:v>
                </c:pt>
                <c:pt idx="22">
                  <c:v>0.74</c:v>
                </c:pt>
                <c:pt idx="23">
                  <c:v>0.74</c:v>
                </c:pt>
                <c:pt idx="24">
                  <c:v>0.74</c:v>
                </c:pt>
                <c:pt idx="25">
                  <c:v>0.74</c:v>
                </c:pt>
                <c:pt idx="26">
                  <c:v>0.74</c:v>
                </c:pt>
                <c:pt idx="27">
                  <c:v>0.74</c:v>
                </c:pt>
                <c:pt idx="28">
                  <c:v>0.74</c:v>
                </c:pt>
                <c:pt idx="29">
                  <c:v>0.74</c:v>
                </c:pt>
                <c:pt idx="30">
                  <c:v>0.74</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Sheet1!$D$2:$D$46</c:f>
              <c:numCache>
                <c:formatCode>0%</c:formatCode>
                <c:ptCount val="45"/>
                <c:pt idx="0">
                  <c:v>0.7</c:v>
                </c:pt>
                <c:pt idx="1">
                  <c:v>0.7</c:v>
                </c:pt>
                <c:pt idx="2">
                  <c:v>0.7</c:v>
                </c:pt>
                <c:pt idx="3">
                  <c:v>0.7</c:v>
                </c:pt>
                <c:pt idx="4">
                  <c:v>0.7</c:v>
                </c:pt>
                <c:pt idx="5">
                  <c:v>0.7</c:v>
                </c:pt>
                <c:pt idx="6">
                  <c:v>0.7</c:v>
                </c:pt>
                <c:pt idx="7">
                  <c:v>0.7</c:v>
                </c:pt>
                <c:pt idx="8">
                  <c:v>0.7</c:v>
                </c:pt>
                <c:pt idx="9">
                  <c:v>0.7</c:v>
                </c:pt>
                <c:pt idx="10">
                  <c:v>0.7</c:v>
                </c:pt>
                <c:pt idx="11">
                  <c:v>0.7</c:v>
                </c:pt>
                <c:pt idx="12">
                  <c:v>0.7</c:v>
                </c:pt>
                <c:pt idx="13">
                  <c:v>0.7</c:v>
                </c:pt>
                <c:pt idx="14">
                  <c:v>0.7</c:v>
                </c:pt>
                <c:pt idx="15">
                  <c:v>0.7</c:v>
                </c:pt>
                <c:pt idx="16">
                  <c:v>0.7</c:v>
                </c:pt>
                <c:pt idx="17">
                  <c:v>0.7</c:v>
                </c:pt>
                <c:pt idx="18">
                  <c:v>0.7</c:v>
                </c:pt>
                <c:pt idx="19">
                  <c:v>0.7</c:v>
                </c:pt>
                <c:pt idx="20">
                  <c:v>0.7</c:v>
                </c:pt>
                <c:pt idx="21">
                  <c:v>0.7</c:v>
                </c:pt>
                <c:pt idx="22">
                  <c:v>0.7</c:v>
                </c:pt>
                <c:pt idx="23">
                  <c:v>0.7</c:v>
                </c:pt>
                <c:pt idx="24">
                  <c:v>0.7</c:v>
                </c:pt>
                <c:pt idx="25">
                  <c:v>0.7</c:v>
                </c:pt>
                <c:pt idx="26">
                  <c:v>0.7</c:v>
                </c:pt>
                <c:pt idx="27">
                  <c:v>0.7</c:v>
                </c:pt>
                <c:pt idx="28">
                  <c:v>0.7</c:v>
                </c:pt>
                <c:pt idx="29">
                  <c:v>0.7</c:v>
                </c:pt>
                <c:pt idx="30">
                  <c:v>0.7</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40</c:v>
                </c:pt>
                <c:pt idx="1">
                  <c:v>60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85</c:v>
                </c:pt>
                <c:pt idx="1">
                  <c:v>15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68</c:v>
                </c:pt>
                <c:pt idx="1">
                  <c:v>68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Too long</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32</c:v>
                </c:pt>
                <c:pt idx="1">
                  <c:v>32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egendEntry>
        <c:idx val="0"/>
        <c:txPr>
          <a:bodyPr/>
          <a:lstStyle/>
          <a:p>
            <a:pPr>
              <a:defRPr lang="en-US" sz="1050" b="1" i="0" u="none" strike="noStrike" kern="1200" baseline="0">
                <a:solidFill>
                  <a:schemeClr val="tx1"/>
                </a:solidFill>
                <a:latin typeface="+mn-lt"/>
                <a:ea typeface="+mn-ea"/>
                <a:cs typeface="+mn-cs"/>
              </a:defRPr>
            </a:pPr>
            <a:endParaRPr lang="en-US"/>
          </a:p>
        </c:txPr>
      </c:legendEntry>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108-49FA-A063-1EA01A0F4F65}"/>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108-49FA-A063-1EA01A0F4F65}"/>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68</c:v>
                </c:pt>
                <c:pt idx="1">
                  <c:v>32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r"/>
      <c:layout>
        <c:manualLayout>
          <c:xMode val="edge"/>
          <c:yMode val="edge"/>
          <c:x val="0.59493614815400109"/>
          <c:y val="0.44308896199324216"/>
          <c:w val="0.28038903714026098"/>
          <c:h val="0.13810286130891913"/>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Sheet1!$B$2:$B$46</c:f>
              <c:numCache>
                <c:formatCode>0%</c:formatCode>
                <c:ptCount val="45"/>
                <c:pt idx="0">
                  <c:v>0.4</c:v>
                </c:pt>
                <c:pt idx="1">
                  <c:v>0.56999999999999995</c:v>
                </c:pt>
                <c:pt idx="2">
                  <c:v>0.56999999999999995</c:v>
                </c:pt>
                <c:pt idx="3">
                  <c:v>0.57999999999999996</c:v>
                </c:pt>
                <c:pt idx="4">
                  <c:v>0.57999999999999996</c:v>
                </c:pt>
                <c:pt idx="5">
                  <c:v>0.62</c:v>
                </c:pt>
                <c:pt idx="6">
                  <c:v>0.62</c:v>
                </c:pt>
                <c:pt idx="7">
                  <c:v>0.63</c:v>
                </c:pt>
                <c:pt idx="8">
                  <c:v>0.64</c:v>
                </c:pt>
                <c:pt idx="9">
                  <c:v>0.64</c:v>
                </c:pt>
                <c:pt idx="10">
                  <c:v>0.64</c:v>
                </c:pt>
                <c:pt idx="11">
                  <c:v>0.65</c:v>
                </c:pt>
                <c:pt idx="12">
                  <c:v>0.65</c:v>
                </c:pt>
                <c:pt idx="13">
                  <c:v>0.66</c:v>
                </c:pt>
                <c:pt idx="14">
                  <c:v>0.66</c:v>
                </c:pt>
                <c:pt idx="15">
                  <c:v>0.67</c:v>
                </c:pt>
                <c:pt idx="16">
                  <c:v>0.68</c:v>
                </c:pt>
                <c:pt idx="17">
                  <c:v>0.69</c:v>
                </c:pt>
                <c:pt idx="18">
                  <c:v>0.71</c:v>
                </c:pt>
                <c:pt idx="19">
                  <c:v>0.72</c:v>
                </c:pt>
                <c:pt idx="20">
                  <c:v>0.72</c:v>
                </c:pt>
                <c:pt idx="21">
                  <c:v>0.72</c:v>
                </c:pt>
                <c:pt idx="22">
                  <c:v>0.72</c:v>
                </c:pt>
                <c:pt idx="23">
                  <c:v>0.73</c:v>
                </c:pt>
                <c:pt idx="24">
                  <c:v>0.73</c:v>
                </c:pt>
                <c:pt idx="25">
                  <c:v>0.75</c:v>
                </c:pt>
                <c:pt idx="26">
                  <c:v>0.75</c:v>
                </c:pt>
                <c:pt idx="27">
                  <c:v>0.8</c:v>
                </c:pt>
                <c:pt idx="28">
                  <c:v>0.81</c:v>
                </c:pt>
                <c:pt idx="29">
                  <c:v>0.85</c:v>
                </c:pt>
                <c:pt idx="30">
                  <c:v>0.85</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Sheet1!$C$2:$C$46</c:f>
              <c:numCache>
                <c:formatCode>0%</c:formatCode>
                <c:ptCount val="45"/>
                <c:pt idx="0">
                  <c:v>0.68</c:v>
                </c:pt>
                <c:pt idx="1">
                  <c:v>0.68</c:v>
                </c:pt>
                <c:pt idx="2">
                  <c:v>0.68</c:v>
                </c:pt>
                <c:pt idx="3">
                  <c:v>0.68</c:v>
                </c:pt>
                <c:pt idx="4">
                  <c:v>0.68</c:v>
                </c:pt>
                <c:pt idx="5">
                  <c:v>0.68</c:v>
                </c:pt>
                <c:pt idx="6">
                  <c:v>0.68</c:v>
                </c:pt>
                <c:pt idx="7">
                  <c:v>0.68</c:v>
                </c:pt>
                <c:pt idx="8">
                  <c:v>0.68</c:v>
                </c:pt>
                <c:pt idx="9">
                  <c:v>0.68</c:v>
                </c:pt>
                <c:pt idx="10">
                  <c:v>0.68</c:v>
                </c:pt>
                <c:pt idx="11">
                  <c:v>0.68</c:v>
                </c:pt>
                <c:pt idx="12">
                  <c:v>0.68</c:v>
                </c:pt>
                <c:pt idx="13">
                  <c:v>0.68</c:v>
                </c:pt>
                <c:pt idx="14">
                  <c:v>0.68</c:v>
                </c:pt>
                <c:pt idx="15">
                  <c:v>0.68</c:v>
                </c:pt>
                <c:pt idx="16">
                  <c:v>0.68</c:v>
                </c:pt>
                <c:pt idx="17">
                  <c:v>0.68</c:v>
                </c:pt>
                <c:pt idx="18">
                  <c:v>0.68</c:v>
                </c:pt>
                <c:pt idx="19">
                  <c:v>0.68</c:v>
                </c:pt>
                <c:pt idx="20">
                  <c:v>0.68</c:v>
                </c:pt>
                <c:pt idx="21">
                  <c:v>0.68</c:v>
                </c:pt>
                <c:pt idx="22">
                  <c:v>0.68</c:v>
                </c:pt>
                <c:pt idx="23">
                  <c:v>0.68</c:v>
                </c:pt>
                <c:pt idx="24">
                  <c:v>0.68</c:v>
                </c:pt>
                <c:pt idx="25">
                  <c:v>0.68</c:v>
                </c:pt>
                <c:pt idx="26">
                  <c:v>0.68</c:v>
                </c:pt>
                <c:pt idx="27">
                  <c:v>0.68</c:v>
                </c:pt>
                <c:pt idx="28">
                  <c:v>0.68</c:v>
                </c:pt>
                <c:pt idx="29">
                  <c:v>0.68</c:v>
                </c:pt>
                <c:pt idx="30">
                  <c:v>0.68</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Sheet1!$D$2:$D$46</c:f>
              <c:numCache>
                <c:formatCode>0%</c:formatCode>
                <c:ptCount val="45"/>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pt idx="15">
                  <c:v>0.67</c:v>
                </c:pt>
                <c:pt idx="16">
                  <c:v>0.67</c:v>
                </c:pt>
                <c:pt idx="17">
                  <c:v>0.67</c:v>
                </c:pt>
                <c:pt idx="18">
                  <c:v>0.67</c:v>
                </c:pt>
                <c:pt idx="19">
                  <c:v>0.67</c:v>
                </c:pt>
                <c:pt idx="20">
                  <c:v>0.67</c:v>
                </c:pt>
                <c:pt idx="21">
                  <c:v>0.67</c:v>
                </c:pt>
                <c:pt idx="22">
                  <c:v>0.67</c:v>
                </c:pt>
                <c:pt idx="23">
                  <c:v>0.67</c:v>
                </c:pt>
                <c:pt idx="24">
                  <c:v>0.67</c:v>
                </c:pt>
                <c:pt idx="25">
                  <c:v>0.67</c:v>
                </c:pt>
                <c:pt idx="26">
                  <c:v>0.67</c:v>
                </c:pt>
                <c:pt idx="27">
                  <c:v>0.67</c:v>
                </c:pt>
                <c:pt idx="28">
                  <c:v>0.67</c:v>
                </c:pt>
                <c:pt idx="29">
                  <c:v>0.67</c:v>
                </c:pt>
                <c:pt idx="30">
                  <c:v>0.67</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Over the phone</c:v>
                </c:pt>
                <c:pt idx="1">
                  <c:v>Face-to-face at my GP practice</c:v>
                </c:pt>
                <c:pt idx="2">
                  <c:v>Face-to-face at a different general practice location</c:v>
                </c:pt>
                <c:pt idx="3">
                  <c:v>Face-to-face at my home</c:v>
                </c:pt>
                <c:pt idx="4">
                  <c:v>Over a video call</c:v>
                </c:pt>
                <c:pt idx="5">
                  <c:v>By text message</c:v>
                </c:pt>
                <c:pt idx="6">
                  <c:v>By online message</c:v>
                </c:pt>
              </c:strCache>
            </c:strRef>
          </c:cat>
          <c:val>
            <c:numRef>
              <c:f>Sheet1!$B$2:$B$8</c:f>
              <c:numCache>
                <c:formatCode>0%</c:formatCode>
                <c:ptCount val="7"/>
                <c:pt idx="0">
                  <c:v>0.27</c:v>
                </c:pt>
                <c:pt idx="1">
                  <c:v>0.65</c:v>
                </c:pt>
                <c:pt idx="2">
                  <c:v>0.04</c:v>
                </c:pt>
                <c:pt idx="3">
                  <c:v>0.01</c:v>
                </c:pt>
                <c:pt idx="4">
                  <c:v>0</c:v>
                </c:pt>
                <c:pt idx="5">
                  <c:v>0.02</c:v>
                </c:pt>
                <c:pt idx="6">
                  <c:v>0.01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Over the phone</c:v>
                </c:pt>
                <c:pt idx="1">
                  <c:v>Face-to-face at my GP practice</c:v>
                </c:pt>
                <c:pt idx="2">
                  <c:v>Face-to-face at a different general practice location</c:v>
                </c:pt>
                <c:pt idx="3">
                  <c:v>Face-to-face at my home</c:v>
                </c:pt>
                <c:pt idx="4">
                  <c:v>Over a video call</c:v>
                </c:pt>
                <c:pt idx="5">
                  <c:v>By text message</c:v>
                </c:pt>
                <c:pt idx="6">
                  <c:v>By online message</c:v>
                </c:pt>
              </c:strCache>
            </c:strRef>
          </c:cat>
          <c:val>
            <c:numRef>
              <c:f>Sheet1!$C$2:$C$8</c:f>
              <c:numCache>
                <c:formatCode>0%</c:formatCode>
                <c:ptCount val="7"/>
                <c:pt idx="0">
                  <c:v>0.25</c:v>
                </c:pt>
                <c:pt idx="1">
                  <c:v>0.67</c:v>
                </c:pt>
                <c:pt idx="2">
                  <c:v>0.05</c:v>
                </c:pt>
                <c:pt idx="3">
                  <c:v>0</c:v>
                </c:pt>
                <c:pt idx="4">
                  <c:v>0</c:v>
                </c:pt>
                <c:pt idx="5">
                  <c:v>0.01</c:v>
                </c:pt>
                <c:pt idx="6">
                  <c:v>0.01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Sheet1!$A$2:$A$8</c:f>
              <c:numCache>
                <c:formatCode>General</c:formatCode>
                <c:ptCount val="7"/>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7"/>
              <c:pt idx="0">
                <c:v>1</c:v>
              </c:pt>
              <c:pt idx="1">
                <c:v>2</c:v>
              </c:pt>
              <c:pt idx="2">
                <c:v>3</c:v>
              </c:pt>
              <c:pt idx="3">
                <c:v>4</c:v>
              </c:pt>
              <c:pt idx="4">
                <c:v>5</c:v>
              </c:pt>
              <c:pt idx="5">
                <c:v>6</c:v>
              </c:pt>
              <c:pt idx="6">
                <c:v>7</c:v>
              </c:pt>
              <c:extLst>
                <c:ext xmlns:c15="http://schemas.microsoft.com/office/drawing/2012/chart" uri="{02D57815-91ED-43cb-92C2-25804820EDAC}">
                  <c15:autoCat val="1"/>
                </c:ext>
              </c:extLst>
            </c:strLit>
          </c:cat>
          <c:val>
            <c:numRef>
              <c:f>Sheet1!$B$2:$B$8</c:f>
              <c:numCache>
                <c:formatCode>General</c:formatCode>
                <c:ptCount val="7"/>
                <c:pt idx="0">
                  <c:v>47</c:v>
                </c:pt>
                <c:pt idx="1">
                  <c:v>80</c:v>
                </c:pt>
                <c:pt idx="2">
                  <c:v>19</c:v>
                </c:pt>
                <c:pt idx="3">
                  <c:v>1</c:v>
                </c:pt>
                <c:pt idx="4">
                  <c:v>3</c:v>
                </c:pt>
                <c:pt idx="5">
                  <c:v>5</c:v>
                </c:pt>
                <c:pt idx="6">
                  <c:v>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Sheet1!$C$2:$C$8</c:f>
              <c:numCache>
                <c:formatCode>General</c:formatCode>
                <c:ptCount val="7"/>
                <c:pt idx="0">
                  <c:v>15</c:v>
                </c:pt>
                <c:pt idx="1">
                  <c:v>37</c:v>
                </c:pt>
                <c:pt idx="2">
                  <c:v>1</c:v>
                </c:pt>
                <c:pt idx="3">
                  <c:v>0</c:v>
                </c:pt>
                <c:pt idx="4">
                  <c:v>0</c:v>
                </c:pt>
                <c:pt idx="5">
                  <c:v>1</c:v>
                </c:pt>
                <c:pt idx="6">
                  <c:v>1</c:v>
                </c:pt>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76</c:v>
                </c:pt>
                <c:pt idx="1">
                  <c:v>24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34C-49BB-8626-DD2840BAB6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EBF-4FD3-BF7E-F956A0527C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685-40C3-9AFF-B31228EAA82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90</c:v>
                </c:pt>
                <c:pt idx="1">
                  <c:v>89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5</c:v>
                </c:pt>
                <c:pt idx="1">
                  <c:v>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10363269966730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6EC-4F61-9347-E98E5E3470DF}"/>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6EC-4F61-9347-E98E5E3470DF}"/>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6EC-4F61-9347-E98E5E3470DF}"/>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6EC-4F61-9347-E98E5E3470DF}"/>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6EC-4F61-9347-E98E5E3470DF}"/>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6EC-4F61-9347-E98E5E3470DF}"/>
              </c:ext>
            </c:extLst>
          </c:dPt>
          <c:dLbls>
            <c:dLbl>
              <c:idx val="2"/>
              <c:layout>
                <c:manualLayout>
                  <c:x val="-4.6067047020066615E-2"/>
                  <c:y val="-9.0516308229411327E-2"/>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D6EC-4F61-9347-E98E5E3470DF}"/>
                </c:ext>
              </c:extLst>
            </c:dLbl>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D6EC-4F61-9347-E98E5E3470DF}"/>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6EC-4F61-9347-E98E5E3470D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68</c:v>
                </c:pt>
                <c:pt idx="1">
                  <c:v>22</c:v>
                </c:pt>
                <c:pt idx="2">
                  <c:v>6</c:v>
                </c:pt>
                <c:pt idx="3">
                  <c:v>3</c:v>
                </c:pt>
                <c:pt idx="4">
                  <c:v>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6EC-4F61-9347-E98E5E3470DF}"/>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79</c:v>
                </c:pt>
                <c:pt idx="1">
                  <c:v>21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72C-4F1E-A409-BE28143D5FA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1A9-48B4-86C5-E137D259D5E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B01-4294-AA45-7C5C978F329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17C-4594-8F03-39414FD4B5F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17C-4594-8F03-39414FD4B5F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17C-4594-8F03-39414FD4B5F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17C-4594-8F03-39414FD4B5F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17C-4594-8F03-39414FD4B5F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17C-4594-8F03-39414FD4B5FD}"/>
              </c:ext>
            </c:extLst>
          </c:dPt>
          <c:dLbls>
            <c:dLbl>
              <c:idx val="2"/>
              <c:layout>
                <c:manualLayout>
                  <c:x val="-4.6067047020066615E-2"/>
                  <c:y val="-9.4287821072303463E-2"/>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D17C-4594-8F03-39414FD4B5FD}"/>
                </c:ext>
              </c:extLst>
            </c:dLbl>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D17C-4594-8F03-39414FD4B5F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17C-4594-8F03-39414FD4B5F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67</c:v>
                </c:pt>
                <c:pt idx="1">
                  <c:v>21</c:v>
                </c:pt>
                <c:pt idx="2">
                  <c:v>6</c:v>
                </c:pt>
                <c:pt idx="3">
                  <c:v>3</c:v>
                </c:pt>
                <c:pt idx="4">
                  <c:v>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17C-4594-8F03-39414FD4B5F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88</c:v>
                </c:pt>
                <c:pt idx="1">
                  <c:v>88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5</c:v>
                </c:pt>
                <c:pt idx="1">
                  <c:v>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10363269966730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58</c:v>
                </c:pt>
                <c:pt idx="1">
                  <c:v>42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89</c:v>
                </c:pt>
                <c:pt idx="1">
                  <c:v>11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23F-436A-A8BA-757C34C4891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D23F-436A-A8BA-757C34C4891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57</c:v>
                </c:pt>
                <c:pt idx="1">
                  <c:v>19</c:v>
                </c:pt>
                <c:pt idx="2">
                  <c:v>16</c:v>
                </c:pt>
                <c:pt idx="3">
                  <c:v>4</c:v>
                </c:pt>
                <c:pt idx="4">
                  <c:v>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75</c:v>
                </c:pt>
                <c:pt idx="1">
                  <c:v>76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8</c:v>
                </c:pt>
                <c:pt idx="1">
                  <c:v>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754459329663335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84</c:v>
                </c:pt>
                <c:pt idx="1">
                  <c:v>16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dLbl>
              <c:idx val="2"/>
              <c:layout>
                <c:manualLayout>
                  <c:x val="-2.7640228212040024E-2"/>
                  <c:y val="-0.1056023596009799"/>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60</c:v>
                </c:pt>
                <c:pt idx="1">
                  <c:v>32</c:v>
                </c:pt>
                <c:pt idx="2">
                  <c:v>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933347149417075"/>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93</c:v>
                </c:pt>
                <c:pt idx="1">
                  <c:v>93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7</c:v>
                </c:pt>
                <c:pt idx="1">
                  <c:v>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86</c:v>
                </c:pt>
                <c:pt idx="1">
                  <c:v>14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99</c:v>
                </c:pt>
                <c:pt idx="1">
                  <c:v>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dLbl>
              <c:idx val="2"/>
              <c:layout>
                <c:manualLayout>
                  <c:x val="-2.1497955276031086E-2"/>
                  <c:y val="-0.10560235960097994"/>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68</c:v>
                </c:pt>
                <c:pt idx="1">
                  <c:v>25</c:v>
                </c:pt>
                <c:pt idx="2">
                  <c:v>7</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94</c:v>
                </c:pt>
                <c:pt idx="1">
                  <c:v>93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6</c:v>
                </c:pt>
                <c:pt idx="1">
                  <c:v>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10363269966730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87</c:v>
                </c:pt>
                <c:pt idx="1">
                  <c:v>13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dLbl>
              <c:idx val="2"/>
              <c:layout>
                <c:manualLayout>
                  <c:x val="-2.4569091744035525E-2"/>
                  <c:y val="-0.10560235960097994"/>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67</c:v>
                </c:pt>
                <c:pt idx="1">
                  <c:v>26</c:v>
                </c:pt>
                <c:pt idx="2">
                  <c:v>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93</c:v>
                </c:pt>
                <c:pt idx="1">
                  <c:v>93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7</c:v>
                </c:pt>
                <c:pt idx="1">
                  <c:v>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66267210270126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83</c:v>
                </c:pt>
                <c:pt idx="1">
                  <c:v>17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dLbl>
              <c:idx val="2"/>
              <c:layout>
                <c:manualLayout>
                  <c:x val="-2.4569091744035525E-2"/>
                  <c:y val="-9.4287821072303504E-2"/>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61</c:v>
                </c:pt>
                <c:pt idx="1">
                  <c:v>30</c:v>
                </c:pt>
                <c:pt idx="2">
                  <c:v>9</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92</c:v>
                </c:pt>
                <c:pt idx="1">
                  <c:v>91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8</c:v>
                </c:pt>
                <c:pt idx="1">
                  <c:v>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10363269966730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D859-44F3-ADF8-81FF7F34856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7FA-4F58-8CD1-B9E42314C27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482-476F-9FCB-12989C4392C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43D-4271-9765-3A8715538B9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584-4E53-9E4A-A649F5B6BD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40200"/>
    </a:solidFill>
  </c:spPr>
  <c:txPr>
    <a:bodyPr/>
    <a:lstStyle/>
    <a:p>
      <a:pPr>
        <a:defRPr sz="1800"/>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8796589856875"/>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9AD96BB-C25C-4491-8075-18504246F38C}" type="CELLRANGE">
                      <a:rPr lang="en-US" dirty="0"/>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EEA-4E9E-A05E-16308F5C3D26}"/>
                </c:ext>
              </c:extLst>
            </c:dLbl>
            <c:dLbl>
              <c:idx val="1"/>
              <c:tx>
                <c:rich>
                  <a:bodyPr/>
                  <a:lstStyle/>
                  <a:p>
                    <a:fld id="{7BDD1A0B-7DA5-4C3D-BC0E-359C405432F8}"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1-1EEA-4E9E-A05E-16308F5C3D26}"/>
                </c:ext>
              </c:extLst>
            </c:dLbl>
            <c:dLbl>
              <c:idx val="2"/>
              <c:tx>
                <c:rich>
                  <a:bodyPr/>
                  <a:lstStyle/>
                  <a:p>
                    <a:fld id="{7896E25F-5D1C-4C3D-A77D-B7FEA7E72494}"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2-1EEA-4E9E-A05E-16308F5C3D26}"/>
                </c:ext>
              </c:extLst>
            </c:dLbl>
            <c:dLbl>
              <c:idx val="3"/>
              <c:tx>
                <c:rich>
                  <a:bodyPr wrap="none" lIns="108000" tIns="19050" rIns="38100" bIns="19050" anchor="ctr">
                    <a:spAutoFit/>
                  </a:bodyPr>
                  <a:lstStyle/>
                  <a:p>
                    <a:pPr>
                      <a:defRPr sz="1000" b="1">
                        <a:solidFill>
                          <a:schemeClr val="tx1"/>
                        </a:solidFill>
                      </a:defRPr>
                    </a:pPr>
                    <a:fld id="{51190C52-CF41-484C-9EEC-EA6023DC0B44}"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EEA-4E9E-A05E-16308F5C3D26}"/>
                </c:ext>
              </c:extLst>
            </c:dLbl>
            <c:dLbl>
              <c:idx val="4"/>
              <c:tx>
                <c:rich>
                  <a:bodyPr/>
                  <a:lstStyle/>
                  <a:p>
                    <a:fld id="{37FB74A1-F416-4A93-AEBF-84222D676F0B}"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EEA-4E9E-A05E-16308F5C3D26}"/>
                </c:ext>
              </c:extLst>
            </c:dLbl>
            <c:dLbl>
              <c:idx val="5"/>
              <c:tx>
                <c:rich>
                  <a:bodyPr/>
                  <a:lstStyle/>
                  <a:p>
                    <a:fld id="{BE92CF91-FF08-4C95-BD0B-30C4D14B7D64}"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EEA-4E9E-A05E-16308F5C3D26}"/>
                </c:ext>
              </c:extLst>
            </c:dLbl>
            <c:dLbl>
              <c:idx val="6"/>
              <c:layout>
                <c:manualLayout>
                  <c:x val="0"/>
                  <c:y val="-2.8364723120633275E-3"/>
                </c:manualLayout>
              </c:layout>
              <c:tx>
                <c:rich>
                  <a:bodyPr/>
                  <a:lstStyle/>
                  <a:p>
                    <a:fld id="{B4D95548-520D-4517-ADAF-E43E832393CD}" type="CELLRANGE">
                      <a:rPr lang="en-US" dirty="0">
                        <a:solidFill>
                          <a:schemeClr val="bg1"/>
                        </a:solidFill>
                      </a:rPr>
                      <a:pPr/>
                      <a:t>[CELLRANGE]</a:t>
                    </a:fld>
                    <a:endParaRPr lang="en-GB"/>
                  </a:p>
                </c:rich>
              </c:tx>
              <c:dLblPos val="ctr"/>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6-1EEA-4E9E-A05E-16308F5C3D26}"/>
                </c:ext>
              </c:extLst>
            </c:dLbl>
            <c:dLbl>
              <c:idx val="7"/>
              <c:tx>
                <c:rich>
                  <a:bodyPr/>
                  <a:lstStyle/>
                  <a:p>
                    <a:fld id="{467F861B-7E09-4C7B-BC18-734A9C7B6F90}"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EEA-4E9E-A05E-16308F5C3D26}"/>
                </c:ext>
              </c:extLst>
            </c:dLbl>
            <c:dLbl>
              <c:idx val="8"/>
              <c:tx>
                <c:rich>
                  <a:bodyPr/>
                  <a:lstStyle/>
                  <a:p>
                    <a:fld id="{DBA6E2C4-D001-480D-81A1-F6D23D0635FD}"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1EEA-4E9E-A05E-16308F5C3D26}"/>
                </c:ext>
              </c:extLst>
            </c:dLbl>
            <c:dLbl>
              <c:idx val="9"/>
              <c:tx>
                <c:rich>
                  <a:bodyPr wrap="none" lIns="108000" tIns="19050" rIns="38100" bIns="19050" anchor="ctr">
                    <a:spAutoFit/>
                  </a:bodyPr>
                  <a:lstStyle/>
                  <a:p>
                    <a:pPr>
                      <a:defRPr sz="1000" b="1">
                        <a:solidFill>
                          <a:schemeClr val="tx1"/>
                        </a:solidFill>
                      </a:defRPr>
                    </a:pPr>
                    <a:fld id="{7F560F0C-7354-402C-B225-3DA23136170B}"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9-1EEA-4E9E-A05E-16308F5C3D26}"/>
                </c:ext>
              </c:extLst>
            </c:dLbl>
            <c:dLbl>
              <c:idx val="10"/>
              <c:tx>
                <c:rich>
                  <a:bodyPr wrap="none" lIns="108000" tIns="19050" rIns="38100" bIns="19050" anchor="ctr">
                    <a:spAutoFit/>
                  </a:bodyPr>
                  <a:lstStyle/>
                  <a:p>
                    <a:pPr>
                      <a:defRPr sz="1000" b="1">
                        <a:solidFill>
                          <a:schemeClr val="tx1"/>
                        </a:solidFill>
                      </a:defRPr>
                    </a:pPr>
                    <a:fld id="{E4FD7B75-66CA-44AC-B395-B3C579254016}"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A-1EEA-4E9E-A05E-16308F5C3D26}"/>
                </c:ext>
              </c:extLst>
            </c:dLbl>
            <c:dLbl>
              <c:idx val="11"/>
              <c:tx>
                <c:rich>
                  <a:bodyPr/>
                  <a:lstStyle/>
                  <a:p>
                    <a:fld id="{8DB4CF1F-EB92-4888-B535-8EEBEEF17FD2}"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EEA-4E9E-A05E-16308F5C3D26}"/>
                </c:ext>
              </c:extLst>
            </c:dLbl>
            <c:dLbl>
              <c:idx val="12"/>
              <c:tx>
                <c:rich>
                  <a:bodyPr/>
                  <a:lstStyle/>
                  <a:p>
                    <a:fld id="{9BEE547A-211E-4A83-800C-B537975ACAF0}"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EEA-4E9E-A05E-16308F5C3D26}"/>
                </c:ext>
              </c:extLst>
            </c:dLbl>
            <c:dLbl>
              <c:idx val="13"/>
              <c:tx>
                <c:rich>
                  <a:bodyPr/>
                  <a:lstStyle/>
                  <a:p>
                    <a:fld id="{F9B520FB-689A-4BCF-AE19-19FE19572658}"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D-1EEA-4E9E-A05E-16308F5C3D26}"/>
                </c:ext>
              </c:extLst>
            </c:dLbl>
            <c:dLbl>
              <c:idx val="14"/>
              <c:tx>
                <c:rich>
                  <a:bodyPr/>
                  <a:lstStyle/>
                  <a:p>
                    <a:fld id="{73E1610F-FFAD-4F9B-8DB6-B3FFA726850F}"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E-1EEA-4E9E-A05E-16308F5C3D26}"/>
                </c:ext>
              </c:extLst>
            </c:dLbl>
            <c:dLbl>
              <c:idx val="15"/>
              <c:tx>
                <c:rich>
                  <a:bodyPr/>
                  <a:lstStyle/>
                  <a:p>
                    <a:fld id="{0E887BC1-D6BE-48B9-8071-747930546EB5}"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F-1EEA-4E9E-A05E-16308F5C3D26}"/>
                </c:ext>
              </c:extLst>
            </c:dLbl>
            <c:dLbl>
              <c:idx val="16"/>
              <c:tx>
                <c:rich>
                  <a:bodyPr/>
                  <a:lstStyle/>
                  <a:p>
                    <a:fld id="{F80D870D-F7D1-4332-A23E-F25F2CAA59CE}"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A-8A9D-4EE0-8E8F-0F8003DAB26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Sheet1!$B$2:$B$18</c:f>
              <c:numCache>
                <c:formatCode>0%</c:formatCode>
                <c:ptCount val="17"/>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Sheet1!$A$2:$A$18</c15:f>
                <c15:dlblRangeCache>
                  <c:ptCount val="17"/>
                  <c:pt idx="0">
                    <c:v>All patients (ICS)</c:v>
                  </c:pt>
                  <c:pt idx="3">
                    <c:v>Which of the following best describes you?</c:v>
                  </c:pt>
                  <c:pt idx="4">
                    <c:v>Female</c:v>
                  </c:pt>
                  <c:pt idx="5">
                    <c:v>Male</c:v>
                  </c:pt>
                  <c:pt idx="6">
                    <c:v>Non-binary</c:v>
                  </c:pt>
                  <c:pt idx="7">
                    <c:v>Prefer to self-describe</c:v>
                  </c:pt>
                  <c:pt idx="8">
                    <c:v>I would prefer not to say</c:v>
                  </c:pt>
                  <c:pt idx="10">
                    <c:v>Is your gender identity the same as the sex you were registered at birth?</c:v>
                  </c:pt>
                  <c:pt idx="11">
                    <c:v>Yes</c:v>
                  </c:pt>
                  <c:pt idx="12">
                    <c:v>No</c:v>
                  </c:pt>
                  <c:pt idx="13">
                    <c:v>I would prefer not to say</c:v>
                  </c:pt>
                </c15:dlblRangeCache>
              </c15:datalabelsRange>
            </c:ext>
            <c:ext xmlns:c16="http://schemas.microsoft.com/office/drawing/2014/chart" uri="{C3380CC4-5D6E-409C-BE32-E72D297353CC}">
              <c16:uniqueId val="{00000010-1EEA-4E9E-A05E-16308F5C3D26}"/>
            </c:ext>
          </c:extLst>
        </c:ser>
        <c:ser>
          <c:idx val="1"/>
          <c:order val="1"/>
          <c:tx>
            <c:strRef>
              <c:f>Sheet1!$C$1</c:f>
              <c:strCache>
                <c:ptCount val="1"/>
                <c:pt idx="0">
                  <c:v>data left</c:v>
                </c:pt>
              </c:strCache>
            </c:strRef>
          </c:tx>
          <c:spPr>
            <a:solidFill>
              <a:srgbClr val="0563C1"/>
            </a:solidFill>
          </c:spPr>
          <c:invertIfNegative val="0"/>
          <c:dPt>
            <c:idx val="1"/>
            <c:invertIfNegative val="0"/>
            <c:bubble3D val="0"/>
            <c:spPr>
              <a:solidFill>
                <a:srgbClr val="41B6E6"/>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2-1EEA-4E9E-A05E-16308F5C3D26}"/>
              </c:ext>
            </c:extLst>
          </c:dPt>
          <c:dPt>
            <c:idx val="4"/>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3-1EEA-4E9E-A05E-16308F5C3D26}"/>
              </c:ext>
            </c:extLst>
          </c:dPt>
          <c:dPt>
            <c:idx val="5"/>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4-1EEA-4E9E-A05E-16308F5C3D26}"/>
              </c:ext>
            </c:extLst>
          </c:dPt>
          <c:dPt>
            <c:idx val="7"/>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5-1EEA-4E9E-A05E-16308F5C3D26}"/>
              </c:ext>
            </c:extLst>
          </c:dPt>
          <c:dPt>
            <c:idx val="11"/>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7-1EEA-4E9E-A05E-16308F5C3D26}"/>
              </c:ext>
            </c:extLst>
          </c:dPt>
          <c:dPt>
            <c:idx val="12"/>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8-1EEA-4E9E-A05E-16308F5C3D26}"/>
              </c:ext>
            </c:extLst>
          </c:dPt>
          <c:dPt>
            <c:idx val="13"/>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311-4299-9C3C-5B2EB69ADB3C}"/>
              </c:ext>
            </c:extLst>
          </c:dPt>
          <c:val>
            <c:numRef>
              <c:f>Sheet1!$C$2:$C$18</c:f>
              <c:numCache>
                <c:formatCode>0%;;</c:formatCode>
                <c:ptCount val="17"/>
                <c:pt idx="1">
                  <c:v>0.88</c:v>
                </c:pt>
                <c:pt idx="3">
                  <c:v>0</c:v>
                </c:pt>
                <c:pt idx="4">
                  <c:v>0.89</c:v>
                </c:pt>
                <c:pt idx="5">
                  <c:v>0.88</c:v>
                </c:pt>
                <c:pt idx="6">
                  <c:v>0.65</c:v>
                </c:pt>
                <c:pt idx="7">
                  <c:v>0.24</c:v>
                </c:pt>
                <c:pt idx="8">
                  <c:v>0.66</c:v>
                </c:pt>
                <c:pt idx="9">
                  <c:v>0</c:v>
                </c:pt>
                <c:pt idx="11">
                  <c:v>0.88</c:v>
                </c:pt>
                <c:pt idx="12">
                  <c:v>0.83</c:v>
                </c:pt>
                <c:pt idx="13">
                  <c:v>0.7</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9-1EEA-4E9E-A05E-16308F5C3D26}"/>
            </c:ext>
          </c:extLst>
        </c:ser>
        <c:ser>
          <c:idx val="2"/>
          <c:order val="2"/>
          <c:tx>
            <c:strRef>
              <c:f>Sheet1!$D$1</c:f>
              <c:strCache>
                <c:ptCount val="1"/>
                <c:pt idx="0">
                  <c:v>to 100% left</c:v>
                </c:pt>
              </c:strCache>
            </c:strRef>
          </c:tx>
          <c:spPr>
            <a:noFill/>
          </c:spPr>
          <c:invertIfNegative val="0"/>
          <c:dPt>
            <c:idx val="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B-1EEA-4E9E-A05E-16308F5C3D26}"/>
              </c:ext>
            </c:extLst>
          </c:dPt>
          <c:dPt>
            <c:idx val="4"/>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D-1EEA-4E9E-A05E-16308F5C3D26}"/>
              </c:ext>
            </c:extLst>
          </c:dPt>
          <c:dPt>
            <c:idx val="5"/>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F-1EEA-4E9E-A05E-16308F5C3D26}"/>
              </c:ext>
            </c:extLst>
          </c:dPt>
          <c:dPt>
            <c:idx val="6"/>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1-1EEA-4E9E-A05E-16308F5C3D26}"/>
              </c:ext>
            </c:extLst>
          </c:dPt>
          <c:dPt>
            <c:idx val="7"/>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3-1EEA-4E9E-A05E-16308F5C3D26}"/>
              </c:ext>
            </c:extLst>
          </c:dPt>
          <c:dPt>
            <c:idx val="8"/>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D-1EEA-4E9E-A05E-16308F5C3D26}"/>
              </c:ext>
            </c:extLst>
          </c:dPt>
          <c:dPt>
            <c:idx val="1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7-1EEA-4E9E-A05E-16308F5C3D26}"/>
              </c:ext>
            </c:extLst>
          </c:dPt>
          <c:dPt>
            <c:idx val="12"/>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9-1EEA-4E9E-A05E-16308F5C3D26}"/>
              </c:ext>
            </c:extLst>
          </c:dPt>
          <c:dPt>
            <c:idx val="13"/>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F-1EEA-4E9E-A05E-16308F5C3D26}"/>
              </c:ext>
            </c:extLst>
          </c:dPt>
          <c:dLbls>
            <c:dLbl>
              <c:idx val="0"/>
              <c:tx>
                <c:rich>
                  <a:bodyPr/>
                  <a:lstStyle/>
                  <a:p>
                    <a:fld id="{AFF69F29-82DE-486D-A10A-0B6C9A31DD77}"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A-1EEA-4E9E-A05E-16308F5C3D26}"/>
                </c:ext>
              </c:extLst>
            </c:dLbl>
            <c:dLbl>
              <c:idx val="1"/>
              <c:tx>
                <c:rich>
                  <a:bodyPr wrap="square" lIns="38100" tIns="19050" rIns="38100" bIns="19050" anchor="ctr">
                    <a:spAutoFit/>
                  </a:bodyPr>
                  <a:lstStyle/>
                  <a:p>
                    <a:pPr>
                      <a:defRPr sz="1200" b="0"/>
                    </a:pPr>
                    <a:fld id="{CD164D36-7DD9-44B3-947E-5352392F9F60}"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1EEA-4E9E-A05E-16308F5C3D26}"/>
                </c:ext>
              </c:extLst>
            </c:dLbl>
            <c:dLbl>
              <c:idx val="2"/>
              <c:tx>
                <c:rich>
                  <a:bodyPr/>
                  <a:lstStyle/>
                  <a:p>
                    <a:fld id="{B7C65907-702E-4164-8FEF-D540B2B6D423}"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B-1EEA-4E9E-A05E-16308F5C3D26}"/>
                </c:ext>
              </c:extLst>
            </c:dLbl>
            <c:dLbl>
              <c:idx val="3"/>
              <c:tx>
                <c:rich>
                  <a:bodyPr/>
                  <a:lstStyle/>
                  <a:p>
                    <a:fld id="{1A5C0768-14A2-4209-8D02-BC04D8F06427}"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C-1EEA-4E9E-A05E-16308F5C3D26}"/>
                </c:ext>
              </c:extLst>
            </c:dLbl>
            <c:dLbl>
              <c:idx val="4"/>
              <c:tx>
                <c:rich>
                  <a:bodyPr/>
                  <a:lstStyle/>
                  <a:p>
                    <a:fld id="{DAE7F74B-7884-42FD-841E-53999B6E51E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1EEA-4E9E-A05E-16308F5C3D26}"/>
                </c:ext>
              </c:extLst>
            </c:dLbl>
            <c:dLbl>
              <c:idx val="5"/>
              <c:tx>
                <c:rich>
                  <a:bodyPr/>
                  <a:lstStyle/>
                  <a:p>
                    <a:fld id="{8C38B59F-B476-4095-9143-A765F1DEBCF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1EEA-4E9E-A05E-16308F5C3D26}"/>
                </c:ext>
              </c:extLst>
            </c:dLbl>
            <c:dLbl>
              <c:idx val="6"/>
              <c:tx>
                <c:rich>
                  <a:bodyPr/>
                  <a:lstStyle/>
                  <a:p>
                    <a:fld id="{366FD00C-C91E-4B06-893E-95ED0E25B24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1-1EEA-4E9E-A05E-16308F5C3D26}"/>
                </c:ext>
              </c:extLst>
            </c:dLbl>
            <c:dLbl>
              <c:idx val="7"/>
              <c:tx>
                <c:rich>
                  <a:bodyPr/>
                  <a:lstStyle/>
                  <a:p>
                    <a:fld id="{C89593C9-0A00-407B-A95F-4BF0861EFF6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EEA-4E9E-A05E-16308F5C3D26}"/>
                </c:ext>
              </c:extLst>
            </c:dLbl>
            <c:dLbl>
              <c:idx val="8"/>
              <c:tx>
                <c:rich>
                  <a:bodyPr/>
                  <a:lstStyle/>
                  <a:p>
                    <a:fld id="{9770E35A-789C-4D06-9665-D1149AAA16D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EEA-4E9E-A05E-16308F5C3D26}"/>
                </c:ext>
              </c:extLst>
            </c:dLbl>
            <c:dLbl>
              <c:idx val="9"/>
              <c:tx>
                <c:rich>
                  <a:bodyPr/>
                  <a:lstStyle/>
                  <a:p>
                    <a:fld id="{9F0BE87C-F041-4520-BC18-8DEB105965CB}"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E-1EEA-4E9E-A05E-16308F5C3D26}"/>
                </c:ext>
              </c:extLst>
            </c:dLbl>
            <c:dLbl>
              <c:idx val="10"/>
              <c:tx>
                <c:rich>
                  <a:bodyPr/>
                  <a:lstStyle/>
                  <a:p>
                    <a:fld id="{BBA3D76F-495D-4196-89E7-FABD6141A124}"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5-1EEA-4E9E-A05E-16308F5C3D26}"/>
                </c:ext>
              </c:extLst>
            </c:dLbl>
            <c:dLbl>
              <c:idx val="11"/>
              <c:tx>
                <c:rich>
                  <a:bodyPr/>
                  <a:lstStyle/>
                  <a:p>
                    <a:fld id="{1B2E9EFB-4516-4084-8433-F5D821784A4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EEA-4E9E-A05E-16308F5C3D26}"/>
                </c:ext>
              </c:extLst>
            </c:dLbl>
            <c:dLbl>
              <c:idx val="12"/>
              <c:tx>
                <c:rich>
                  <a:bodyPr/>
                  <a:lstStyle/>
                  <a:p>
                    <a:fld id="{8F8F50CB-07DE-42B4-A9BD-060280DF4ED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EEA-4E9E-A05E-16308F5C3D26}"/>
                </c:ext>
              </c:extLst>
            </c:dLbl>
            <c:dLbl>
              <c:idx val="13"/>
              <c:tx>
                <c:rich>
                  <a:bodyPr/>
                  <a:lstStyle/>
                  <a:p>
                    <a:fld id="{06EC6FC1-DA1B-4A0A-92FB-BF47E666D4B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EEA-4E9E-A05E-16308F5C3D26}"/>
                </c:ext>
              </c:extLst>
            </c:dLbl>
            <c:dLbl>
              <c:idx val="14"/>
              <c:tx>
                <c:rich>
                  <a:bodyPr/>
                  <a:lstStyle/>
                  <a:p>
                    <a:fld id="{596F38F3-75A2-42EC-A376-E4B540D63D16}"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0-1EEA-4E9E-A05E-16308F5C3D26}"/>
                </c:ext>
              </c:extLst>
            </c:dLbl>
            <c:dLbl>
              <c:idx val="15"/>
              <c:tx>
                <c:rich>
                  <a:bodyPr/>
                  <a:lstStyle/>
                  <a:p>
                    <a:fld id="{4D8F5D92-ADEE-4ECF-8967-9B9C3679758D}"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1-1EEA-4E9E-A05E-16308F5C3D26}"/>
                </c:ext>
              </c:extLst>
            </c:dLbl>
            <c:dLbl>
              <c:idx val="16"/>
              <c:tx>
                <c:rich>
                  <a:bodyPr/>
                  <a:lstStyle/>
                  <a:p>
                    <a:fld id="{48AC20EB-221E-46E4-86EF-2240012E49BD}"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B-8A9D-4EE0-8E8F-0F8003DAB26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Sheet1!$D$2:$D$18</c:f>
              <c:numCache>
                <c:formatCode>0%</c:formatCode>
                <c:ptCount val="17"/>
                <c:pt idx="0">
                  <c:v>1</c:v>
                </c:pt>
                <c:pt idx="1">
                  <c:v>0.12</c:v>
                </c:pt>
                <c:pt idx="2">
                  <c:v>1</c:v>
                </c:pt>
                <c:pt idx="3">
                  <c:v>1</c:v>
                </c:pt>
                <c:pt idx="4">
                  <c:v>0.10999999999999999</c:v>
                </c:pt>
                <c:pt idx="5">
                  <c:v>0.12</c:v>
                </c:pt>
                <c:pt idx="6">
                  <c:v>0.35</c:v>
                </c:pt>
                <c:pt idx="7">
                  <c:v>0.76</c:v>
                </c:pt>
                <c:pt idx="8">
                  <c:v>0.33999999999999997</c:v>
                </c:pt>
                <c:pt idx="9">
                  <c:v>1</c:v>
                </c:pt>
                <c:pt idx="10">
                  <c:v>1</c:v>
                </c:pt>
                <c:pt idx="11">
                  <c:v>0.12</c:v>
                </c:pt>
                <c:pt idx="12">
                  <c:v>0.17000000000000004</c:v>
                </c:pt>
                <c:pt idx="13">
                  <c:v>0.30000000000000004</c:v>
                </c:pt>
                <c:pt idx="14">
                  <c:v>1</c:v>
                </c:pt>
                <c:pt idx="15">
                  <c:v>1</c:v>
                </c:pt>
                <c:pt idx="16">
                  <c:v>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Sheet1!$C$2:$C$18</c15:f>
                <c15:dlblRangeCache>
                  <c:ptCount val="17"/>
                  <c:pt idx="1">
                    <c:v>88%</c:v>
                  </c:pt>
                  <c:pt idx="4">
                    <c:v>89%</c:v>
                  </c:pt>
                  <c:pt idx="5">
                    <c:v>88%</c:v>
                  </c:pt>
                  <c:pt idx="6">
                    <c:v>65%</c:v>
                  </c:pt>
                  <c:pt idx="7">
                    <c:v>24%</c:v>
                  </c:pt>
                  <c:pt idx="8">
                    <c:v>66%</c:v>
                  </c:pt>
                  <c:pt idx="11">
                    <c:v>88%</c:v>
                  </c:pt>
                  <c:pt idx="12">
                    <c:v>83%</c:v>
                  </c:pt>
                  <c:pt idx="13">
                    <c:v>70%</c:v>
                  </c:pt>
                </c15:dlblRangeCache>
              </c15:datalabelsRange>
            </c:ext>
            <c:ext xmlns:c16="http://schemas.microsoft.com/office/drawing/2014/chart" uri="{C3380CC4-5D6E-409C-BE32-E72D297353CC}">
              <c16:uniqueId val="{00000032-1EEA-4E9E-A05E-16308F5C3D26}"/>
            </c:ext>
          </c:extLst>
        </c:ser>
        <c:ser>
          <c:idx val="3"/>
          <c:order val="3"/>
          <c:tx>
            <c:strRef>
              <c:f>Sheet1!$E$1</c:f>
              <c:strCache>
                <c:ptCount val="1"/>
                <c:pt idx="0">
                  <c:v>gap</c:v>
                </c:pt>
              </c:strCache>
            </c:strRef>
          </c:tx>
          <c:spPr>
            <a:noFill/>
          </c:spPr>
          <c:invertIfNegative val="0"/>
          <c:val>
            <c:numRef>
              <c:f>Sheet1!$E$2:$E$18</c:f>
              <c:numCache>
                <c:formatCode>0%</c:formatCode>
                <c:ptCount val="17"/>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33-1EEA-4E9E-A05E-16308F5C3D26}"/>
            </c:ext>
          </c:extLst>
        </c:ser>
        <c:ser>
          <c:idx val="4"/>
          <c:order val="4"/>
          <c:tx>
            <c:strRef>
              <c:f>Sheet1!$F$1</c:f>
              <c:strCache>
                <c:ptCount val="1"/>
                <c:pt idx="0">
                  <c:v>label right bar</c:v>
                </c:pt>
              </c:strCache>
            </c:strRef>
          </c:tx>
          <c:spPr>
            <a:noFill/>
          </c:spPr>
          <c:invertIfNegative val="0"/>
          <c:dLbls>
            <c:dLbl>
              <c:idx val="0"/>
              <c:tx>
                <c:rich>
                  <a:bodyPr wrap="square" lIns="108000" tIns="19050" rIns="38100" bIns="19050" anchor="ctr">
                    <a:spAutoFit/>
                  </a:bodyPr>
                  <a:lstStyle/>
                  <a:p>
                    <a:pPr>
                      <a:defRPr sz="1000" b="1">
                        <a:solidFill>
                          <a:schemeClr val="tx1"/>
                        </a:solidFill>
                      </a:defRPr>
                    </a:pPr>
                    <a:fld id="{131838F2-F214-4BD7-97C7-DE9344AF524D}" type="CELLRANGE">
                      <a:rPr lang="en-US"/>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4-1EEA-4E9E-A05E-16308F5C3D26}"/>
                </c:ext>
              </c:extLst>
            </c:dLbl>
            <c:dLbl>
              <c:idx val="1"/>
              <c:tx>
                <c:rich>
                  <a:bodyPr/>
                  <a:lstStyle/>
                  <a:p>
                    <a:fld id="{94AB6E53-B280-4466-80A8-C2B11304836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EEA-4E9E-A05E-16308F5C3D26}"/>
                </c:ext>
              </c:extLst>
            </c:dLbl>
            <c:dLbl>
              <c:idx val="2"/>
              <c:tx>
                <c:rich>
                  <a:bodyPr/>
                  <a:lstStyle/>
                  <a:p>
                    <a:fld id="{58FF867A-91ED-4CCC-8AFC-E41DFFFC563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EEA-4E9E-A05E-16308F5C3D26}"/>
                </c:ext>
              </c:extLst>
            </c:dLbl>
            <c:dLbl>
              <c:idx val="3"/>
              <c:tx>
                <c:rich>
                  <a:bodyPr/>
                  <a:lstStyle/>
                  <a:p>
                    <a:fld id="{0E9B5110-8093-4E92-821E-61A75F2252F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EEA-4E9E-A05E-16308F5C3D26}"/>
                </c:ext>
              </c:extLst>
            </c:dLbl>
            <c:dLbl>
              <c:idx val="4"/>
              <c:tx>
                <c:rich>
                  <a:bodyPr/>
                  <a:lstStyle/>
                  <a:p>
                    <a:fld id="{118797AD-E31C-49C3-B7FD-3F858C059B7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1EEA-4E9E-A05E-16308F5C3D26}"/>
                </c:ext>
              </c:extLst>
            </c:dLbl>
            <c:dLbl>
              <c:idx val="5"/>
              <c:tx>
                <c:rich>
                  <a:bodyPr/>
                  <a:lstStyle/>
                  <a:p>
                    <a:fld id="{3A82D6C9-034B-4AFF-BF3A-5520EC377A8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9-1EEA-4E9E-A05E-16308F5C3D26}"/>
                </c:ext>
              </c:extLst>
            </c:dLbl>
            <c:dLbl>
              <c:idx val="6"/>
              <c:tx>
                <c:rich>
                  <a:bodyPr/>
                  <a:lstStyle/>
                  <a:p>
                    <a:fld id="{ACD4371D-B392-4475-A0EC-5AD7997CD2E1}"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A-1EEA-4E9E-A05E-16308F5C3D26}"/>
                </c:ext>
              </c:extLst>
            </c:dLbl>
            <c:dLbl>
              <c:idx val="7"/>
              <c:layout>
                <c:manualLayout>
                  <c:x val="2.2141997269662508E-2"/>
                  <c:y val="1.5635330486734161E-6"/>
                </c:manualLayout>
              </c:layout>
              <c:tx>
                <c:rich>
                  <a:bodyPr wrap="square" lIns="108000" tIns="19050" rIns="38100" bIns="19050" anchor="ctr">
                    <a:spAutoFit/>
                  </a:bodyPr>
                  <a:lstStyle/>
                  <a:p>
                    <a:pPr>
                      <a:defRPr sz="1000" b="1">
                        <a:solidFill>
                          <a:schemeClr val="tx1"/>
                        </a:solidFill>
                      </a:defRPr>
                    </a:pPr>
                    <a:fld id="{0722FFC8-250A-430D-8467-F912AC3EE2B6}" type="CELLRANGE">
                      <a:rPr lang="en-US"/>
                      <a:pPr>
                        <a:defRPr sz="1000" b="1">
                          <a:solidFill>
                            <a:schemeClr val="tx1"/>
                          </a:solidFill>
                        </a:defRPr>
                      </a:pPr>
                      <a:t>[CELLRANGE]</a:t>
                    </a:fld>
                    <a:endParaRPr lang="en-GB"/>
                  </a:p>
                </c:rich>
              </c:tx>
              <c:spPr>
                <a:solidFill>
                  <a:schemeClr val="bg1"/>
                </a:solidFill>
                <a:ln>
                  <a:noFill/>
                </a:ln>
                <a:effectLst/>
              </c:spPr>
              <c:dLblPos val="ctr"/>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B-1EEA-4E9E-A05E-16308F5C3D26}"/>
                </c:ext>
              </c:extLst>
            </c:dLbl>
            <c:dLbl>
              <c:idx val="8"/>
              <c:tx>
                <c:rich>
                  <a:bodyPr/>
                  <a:lstStyle/>
                  <a:p>
                    <a:fld id="{949FA85B-3DE5-460E-A9DC-4BF4FC92F15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1EEA-4E9E-A05E-16308F5C3D26}"/>
                </c:ext>
              </c:extLst>
            </c:dLbl>
            <c:dLbl>
              <c:idx val="9"/>
              <c:tx>
                <c:rich>
                  <a:bodyPr/>
                  <a:lstStyle/>
                  <a:p>
                    <a:fld id="{C2B6FD30-E34C-40B2-8403-B6C9BC68AA5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1EEA-4E9E-A05E-16308F5C3D26}"/>
                </c:ext>
              </c:extLst>
            </c:dLbl>
            <c:dLbl>
              <c:idx val="10"/>
              <c:tx>
                <c:rich>
                  <a:bodyPr/>
                  <a:lstStyle/>
                  <a:p>
                    <a:fld id="{95469B59-9063-4BC3-85CC-062F7C221F8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1EEA-4E9E-A05E-16308F5C3D26}"/>
                </c:ext>
              </c:extLst>
            </c:dLbl>
            <c:dLbl>
              <c:idx val="11"/>
              <c:tx>
                <c:rich>
                  <a:bodyPr/>
                  <a:lstStyle/>
                  <a:p>
                    <a:fld id="{3AD1B30C-B413-43B9-BFB8-CCBE2D84409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1EEA-4E9E-A05E-16308F5C3D26}"/>
                </c:ext>
              </c:extLst>
            </c:dLbl>
            <c:dLbl>
              <c:idx val="12"/>
              <c:tx>
                <c:rich>
                  <a:bodyPr/>
                  <a:lstStyle/>
                  <a:p>
                    <a:fld id="{2FE2B198-793E-4B70-BA59-F6E6D79A185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1EEA-4E9E-A05E-16308F5C3D26}"/>
                </c:ext>
              </c:extLst>
            </c:dLbl>
            <c:dLbl>
              <c:idx val="13"/>
              <c:tx>
                <c:rich>
                  <a:bodyPr/>
                  <a:lstStyle/>
                  <a:p>
                    <a:fld id="{FF7202A8-1366-4AB5-B517-0186A4C8B5F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1EEA-4E9E-A05E-16308F5C3D26}"/>
                </c:ext>
              </c:extLst>
            </c:dLbl>
            <c:dLbl>
              <c:idx val="14"/>
              <c:tx>
                <c:rich>
                  <a:bodyPr/>
                  <a:lstStyle/>
                  <a:p>
                    <a:fld id="{D969C977-1E60-47C3-AF95-F6613E3636C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2-1EEA-4E9E-A05E-16308F5C3D26}"/>
                </c:ext>
              </c:extLst>
            </c:dLbl>
            <c:dLbl>
              <c:idx val="15"/>
              <c:tx>
                <c:rich>
                  <a:bodyPr/>
                  <a:lstStyle/>
                  <a:p>
                    <a:fld id="{68AFB2C9-D5EF-45D5-9669-FEAFEC3BC64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3-1EEA-4E9E-A05E-16308F5C3D26}"/>
                </c:ext>
              </c:extLst>
            </c:dLbl>
            <c:dLbl>
              <c:idx val="16"/>
              <c:tx>
                <c:rich>
                  <a:bodyPr/>
                  <a:lstStyle/>
                  <a:p>
                    <a:fld id="{5DE49EDA-F60F-464D-ADDB-196133D0504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8A9D-4EE0-8E8F-0F8003DAB26A}"/>
                </c:ext>
              </c:extLst>
            </c:dLbl>
            <c:spPr>
              <a:noFill/>
              <a:ln>
                <a:noFill/>
              </a:ln>
              <a:effectLst/>
            </c:spPr>
            <c:txPr>
              <a:bodyPr wrap="squar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Sheet1!$F$2:$F$18</c:f>
              <c:numCache>
                <c:formatCode>0%</c:formatCode>
                <c:ptCount val="17"/>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Sheet1!$I$2:$I$18</c15:f>
                <c15:dlblRangeCache>
                  <c:ptCount val="17"/>
                  <c:pt idx="0">
                    <c:v>Sexuality</c:v>
                  </c:pt>
                  <c:pt idx="1">
                    <c:v>Heterosexual or straight</c:v>
                  </c:pt>
                  <c:pt idx="2">
                    <c:v>Gay or lesbian</c:v>
                  </c:pt>
                  <c:pt idx="3">
                    <c:v>Bisexual</c:v>
                  </c:pt>
                  <c:pt idx="4">
                    <c:v>Other</c:v>
                  </c:pt>
                  <c:pt idx="5">
                    <c:v>I would prefer not to say</c:v>
                  </c:pt>
                  <c:pt idx="7">
                    <c:v>Age</c:v>
                  </c:pt>
                  <c:pt idx="8">
                    <c:v>16 to 24</c:v>
                  </c:pt>
                  <c:pt idx="9">
                    <c:v>25 to 34</c:v>
                  </c:pt>
                  <c:pt idx="10">
                    <c:v>35 to 44</c:v>
                  </c:pt>
                  <c:pt idx="11">
                    <c:v>45 to 54</c:v>
                  </c:pt>
                  <c:pt idx="12">
                    <c:v>55 to 64</c:v>
                  </c:pt>
                  <c:pt idx="13">
                    <c:v>65 to 74</c:v>
                  </c:pt>
                  <c:pt idx="14">
                    <c:v>75 to 84</c:v>
                  </c:pt>
                  <c:pt idx="15">
                    <c:v>85 or over</c:v>
                  </c:pt>
                  <c:pt idx="16">
                    <c:v>I would prefer not to say</c:v>
                  </c:pt>
                </c15:dlblRangeCache>
              </c15:datalabelsRange>
            </c:ext>
            <c:ext xmlns:c16="http://schemas.microsoft.com/office/drawing/2014/chart" uri="{C3380CC4-5D6E-409C-BE32-E72D297353CC}">
              <c16:uniqueId val="{00000044-1EEA-4E9E-A05E-16308F5C3D26}"/>
            </c:ext>
          </c:extLst>
        </c:ser>
        <c:ser>
          <c:idx val="5"/>
          <c:order val="5"/>
          <c:tx>
            <c:strRef>
              <c:f>Sheet1!$G$1</c:f>
              <c:strCache>
                <c:ptCount val="1"/>
                <c:pt idx="0">
                  <c:v>data right</c:v>
                </c:pt>
              </c:strCache>
            </c:strRef>
          </c:tx>
          <c:spPr>
            <a:solidFill>
              <a:srgbClr val="005EB8"/>
            </a:solidFill>
          </c:spPr>
          <c:invertIfNegative val="0"/>
          <c:val>
            <c:numRef>
              <c:f>Sheet1!$G$2:$G$18</c:f>
              <c:numCache>
                <c:formatCode>0%;;</c:formatCode>
                <c:ptCount val="17"/>
                <c:pt idx="0">
                  <c:v>0</c:v>
                </c:pt>
                <c:pt idx="1">
                  <c:v>0.89</c:v>
                </c:pt>
                <c:pt idx="2">
                  <c:v>0.8</c:v>
                </c:pt>
                <c:pt idx="3">
                  <c:v>0.8</c:v>
                </c:pt>
                <c:pt idx="4">
                  <c:v>0.76</c:v>
                </c:pt>
                <c:pt idx="5">
                  <c:v>0.82</c:v>
                </c:pt>
                <c:pt idx="7">
                  <c:v>0</c:v>
                </c:pt>
                <c:pt idx="8">
                  <c:v>0.81</c:v>
                </c:pt>
                <c:pt idx="9">
                  <c:v>0.84</c:v>
                </c:pt>
                <c:pt idx="10">
                  <c:v>0.84</c:v>
                </c:pt>
                <c:pt idx="11">
                  <c:v>0.88</c:v>
                </c:pt>
                <c:pt idx="12">
                  <c:v>0.89</c:v>
                </c:pt>
                <c:pt idx="13">
                  <c:v>0.92</c:v>
                </c:pt>
                <c:pt idx="14">
                  <c:v>0.93</c:v>
                </c:pt>
                <c:pt idx="15">
                  <c:v>0.96</c:v>
                </c:pt>
                <c:pt idx="16">
                  <c:v>0.76</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5-1EEA-4E9E-A05E-16308F5C3D26}"/>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7-1EEA-4E9E-A05E-16308F5C3D26}"/>
              </c:ext>
            </c:extLst>
          </c:dPt>
          <c:dPt>
            <c:idx val="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9-1EEA-4E9E-A05E-16308F5C3D26}"/>
              </c:ext>
            </c:extLst>
          </c:dPt>
          <c:dPt>
            <c:idx val="2"/>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B-1EEA-4E9E-A05E-16308F5C3D26}"/>
              </c:ext>
            </c:extLst>
          </c:dPt>
          <c:dPt>
            <c:idx val="3"/>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D-1EEA-4E9E-A05E-16308F5C3D26}"/>
              </c:ext>
            </c:extLst>
          </c:dPt>
          <c:dPt>
            <c:idx val="4"/>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F-1EEA-4E9E-A05E-16308F5C3D26}"/>
              </c:ext>
            </c:extLst>
          </c:dPt>
          <c:dPt>
            <c:idx val="5"/>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1-1EEA-4E9E-A05E-16308F5C3D26}"/>
              </c:ext>
            </c:extLst>
          </c:dPt>
          <c:dPt>
            <c:idx val="6"/>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3-1EEA-4E9E-A05E-16308F5C3D26}"/>
              </c:ext>
            </c:extLst>
          </c:dPt>
          <c:dPt>
            <c:idx val="7"/>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5-1EEA-4E9E-A05E-16308F5C3D26}"/>
              </c:ext>
            </c:extLst>
          </c:dPt>
          <c:dPt>
            <c:idx val="8"/>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7-1EEA-4E9E-A05E-16308F5C3D26}"/>
              </c:ext>
            </c:extLst>
          </c:dPt>
          <c:dPt>
            <c:idx val="9"/>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9-1EEA-4E9E-A05E-16308F5C3D26}"/>
              </c:ext>
            </c:extLst>
          </c:dPt>
          <c:dPt>
            <c:idx val="10"/>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B-1EEA-4E9E-A05E-16308F5C3D26}"/>
              </c:ext>
            </c:extLst>
          </c:dPt>
          <c:dPt>
            <c:idx val="1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D-1EEA-4E9E-A05E-16308F5C3D26}"/>
              </c:ext>
            </c:extLst>
          </c:dPt>
          <c:dPt>
            <c:idx val="12"/>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F-1EEA-4E9E-A05E-16308F5C3D26}"/>
              </c:ext>
            </c:extLst>
          </c:dPt>
          <c:dPt>
            <c:idx val="13"/>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1-1EEA-4E9E-A05E-16308F5C3D26}"/>
              </c:ext>
            </c:extLst>
          </c:dPt>
          <c:dPt>
            <c:idx val="14"/>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3-1EEA-4E9E-A05E-16308F5C3D26}"/>
              </c:ext>
            </c:extLst>
          </c:dPt>
          <c:dPt>
            <c:idx val="15"/>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5-1EEA-4E9E-A05E-16308F5C3D26}"/>
              </c:ext>
            </c:extLst>
          </c:dPt>
          <c:dPt>
            <c:idx val="16"/>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3D-8A9D-4EE0-8E8F-0F8003DAB26A}"/>
              </c:ext>
            </c:extLst>
          </c:dPt>
          <c:dLbls>
            <c:dLbl>
              <c:idx val="0"/>
              <c:tx>
                <c:rich>
                  <a:bodyPr/>
                  <a:lstStyle/>
                  <a:p>
                    <a:fld id="{6044FDB4-CF5D-47EB-B6F7-689B332FD309}"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7-1EEA-4E9E-A05E-16308F5C3D26}"/>
                </c:ext>
              </c:extLst>
            </c:dLbl>
            <c:dLbl>
              <c:idx val="1"/>
              <c:tx>
                <c:rich>
                  <a:bodyPr/>
                  <a:lstStyle/>
                  <a:p>
                    <a:fld id="{71CEF203-B615-41D8-A2B3-F6E40D862EB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1EEA-4E9E-A05E-16308F5C3D26}"/>
                </c:ext>
              </c:extLst>
            </c:dLbl>
            <c:dLbl>
              <c:idx val="2"/>
              <c:tx>
                <c:rich>
                  <a:bodyPr/>
                  <a:lstStyle/>
                  <a:p>
                    <a:fld id="{2639F28F-17ED-4D6F-A8A5-9DC565C1150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1EEA-4E9E-A05E-16308F5C3D26}"/>
                </c:ext>
              </c:extLst>
            </c:dLbl>
            <c:dLbl>
              <c:idx val="3"/>
              <c:tx>
                <c:rich>
                  <a:bodyPr/>
                  <a:lstStyle/>
                  <a:p>
                    <a:fld id="{DC4336FC-670E-4E86-B693-18018F825CD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EEA-4E9E-A05E-16308F5C3D26}"/>
                </c:ext>
              </c:extLst>
            </c:dLbl>
            <c:dLbl>
              <c:idx val="4"/>
              <c:tx>
                <c:rich>
                  <a:bodyPr/>
                  <a:lstStyle/>
                  <a:p>
                    <a:fld id="{2338BF71-AAA4-40F9-84C7-EBB18A7EAE0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1EEA-4E9E-A05E-16308F5C3D26}"/>
                </c:ext>
              </c:extLst>
            </c:dLbl>
            <c:dLbl>
              <c:idx val="5"/>
              <c:tx>
                <c:rich>
                  <a:bodyPr/>
                  <a:lstStyle/>
                  <a:p>
                    <a:fld id="{387B6216-740E-4C87-94C4-B84080ED885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1EEA-4E9E-A05E-16308F5C3D26}"/>
                </c:ext>
              </c:extLst>
            </c:dLbl>
            <c:dLbl>
              <c:idx val="6"/>
              <c:tx>
                <c:rich>
                  <a:bodyPr/>
                  <a:lstStyle/>
                  <a:p>
                    <a:fld id="{313BF07E-CC5C-41BB-8284-F1FCACBD0762}"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3-1EEA-4E9E-A05E-16308F5C3D26}"/>
                </c:ext>
              </c:extLst>
            </c:dLbl>
            <c:dLbl>
              <c:idx val="7"/>
              <c:tx>
                <c:rich>
                  <a:bodyPr/>
                  <a:lstStyle/>
                  <a:p>
                    <a:fld id="{3EB4B054-945C-42CB-9BC3-CD2238465722}"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5-1EEA-4E9E-A05E-16308F5C3D26}"/>
                </c:ext>
              </c:extLst>
            </c:dLbl>
            <c:dLbl>
              <c:idx val="8"/>
              <c:tx>
                <c:rich>
                  <a:bodyPr/>
                  <a:lstStyle/>
                  <a:p>
                    <a:fld id="{87C90CC5-D07C-40C9-9507-C788538D434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EEA-4E9E-A05E-16308F5C3D26}"/>
                </c:ext>
              </c:extLst>
            </c:dLbl>
            <c:dLbl>
              <c:idx val="9"/>
              <c:tx>
                <c:rich>
                  <a:bodyPr/>
                  <a:lstStyle/>
                  <a:p>
                    <a:fld id="{DC74183C-66BA-4653-8481-8454DE63CF1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EEA-4E9E-A05E-16308F5C3D26}"/>
                </c:ext>
              </c:extLst>
            </c:dLbl>
            <c:dLbl>
              <c:idx val="10"/>
              <c:tx>
                <c:rich>
                  <a:bodyPr/>
                  <a:lstStyle/>
                  <a:p>
                    <a:fld id="{1A2BE911-5F84-45AB-8F4E-CD06C4BFC93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EEA-4E9E-A05E-16308F5C3D26}"/>
                </c:ext>
              </c:extLst>
            </c:dLbl>
            <c:dLbl>
              <c:idx val="11"/>
              <c:tx>
                <c:rich>
                  <a:bodyPr/>
                  <a:lstStyle/>
                  <a:p>
                    <a:fld id="{EF21D76C-48D2-4BCD-BA36-5737602FDCC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D-1EEA-4E9E-A05E-16308F5C3D26}"/>
                </c:ext>
              </c:extLst>
            </c:dLbl>
            <c:dLbl>
              <c:idx val="12"/>
              <c:tx>
                <c:rich>
                  <a:bodyPr/>
                  <a:lstStyle/>
                  <a:p>
                    <a:fld id="{A44ABB72-9666-42D3-A015-34CC3EFB668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1EEA-4E9E-A05E-16308F5C3D26}"/>
                </c:ext>
              </c:extLst>
            </c:dLbl>
            <c:dLbl>
              <c:idx val="13"/>
              <c:tx>
                <c:rich>
                  <a:bodyPr/>
                  <a:lstStyle/>
                  <a:p>
                    <a:fld id="{758C53DE-0910-4CA0-ACFE-75F391BDB81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1EEA-4E9E-A05E-16308F5C3D26}"/>
                </c:ext>
              </c:extLst>
            </c:dLbl>
            <c:dLbl>
              <c:idx val="14"/>
              <c:tx>
                <c:rich>
                  <a:bodyPr/>
                  <a:lstStyle/>
                  <a:p>
                    <a:fld id="{39AC5595-454A-4C23-B029-CBC10DD4A4A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1EEA-4E9E-A05E-16308F5C3D26}"/>
                </c:ext>
              </c:extLst>
            </c:dLbl>
            <c:dLbl>
              <c:idx val="15"/>
              <c:tx>
                <c:rich>
                  <a:bodyPr/>
                  <a:lstStyle/>
                  <a:p>
                    <a:fld id="{D41634D6-2B2E-4C05-94B8-0F7570EDA1D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1EEA-4E9E-A05E-16308F5C3D26}"/>
                </c:ext>
              </c:extLst>
            </c:dLbl>
            <c:dLbl>
              <c:idx val="16"/>
              <c:tx>
                <c:rich>
                  <a:bodyPr/>
                  <a:lstStyle/>
                  <a:p>
                    <a:fld id="{0A3BE61D-2106-4C9A-9922-A17A67F9145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8A9D-4EE0-8E8F-0F8003DAB26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Sheet1!$H$2:$H$18</c:f>
              <c:numCache>
                <c:formatCode>0%</c:formatCode>
                <c:ptCount val="17"/>
                <c:pt idx="0">
                  <c:v>1</c:v>
                </c:pt>
                <c:pt idx="1">
                  <c:v>0.10999999999999999</c:v>
                </c:pt>
                <c:pt idx="2">
                  <c:v>0.19999999999999996</c:v>
                </c:pt>
                <c:pt idx="3">
                  <c:v>0.19999999999999996</c:v>
                </c:pt>
                <c:pt idx="4">
                  <c:v>0.24</c:v>
                </c:pt>
                <c:pt idx="5">
                  <c:v>0.18000000000000005</c:v>
                </c:pt>
                <c:pt idx="6">
                  <c:v>1</c:v>
                </c:pt>
                <c:pt idx="7">
                  <c:v>1</c:v>
                </c:pt>
                <c:pt idx="8">
                  <c:v>0.18999999999999995</c:v>
                </c:pt>
                <c:pt idx="9">
                  <c:v>0.16000000000000003</c:v>
                </c:pt>
                <c:pt idx="10">
                  <c:v>0.16000000000000003</c:v>
                </c:pt>
                <c:pt idx="11">
                  <c:v>0.12</c:v>
                </c:pt>
                <c:pt idx="12">
                  <c:v>0.10999999999999999</c:v>
                </c:pt>
                <c:pt idx="13">
                  <c:v>7.999999999999996E-2</c:v>
                </c:pt>
                <c:pt idx="14">
                  <c:v>6.9999999999999951E-2</c:v>
                </c:pt>
                <c:pt idx="15">
                  <c:v>4.0000000000000036E-2</c:v>
                </c:pt>
                <c:pt idx="16">
                  <c:v>0.24</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Sheet1!$G$2:$G$18</c15:f>
                <c15:dlblRangeCache>
                  <c:ptCount val="17"/>
                  <c:pt idx="1">
                    <c:v>89%</c:v>
                  </c:pt>
                  <c:pt idx="2">
                    <c:v>80%</c:v>
                  </c:pt>
                  <c:pt idx="3">
                    <c:v>80%</c:v>
                  </c:pt>
                  <c:pt idx="4">
                    <c:v>76%</c:v>
                  </c:pt>
                  <c:pt idx="5">
                    <c:v>82%</c:v>
                  </c:pt>
                  <c:pt idx="8">
                    <c:v>81%</c:v>
                  </c:pt>
                  <c:pt idx="9">
                    <c:v>84%</c:v>
                  </c:pt>
                  <c:pt idx="10">
                    <c:v>84%</c:v>
                  </c:pt>
                  <c:pt idx="11">
                    <c:v>88%</c:v>
                  </c:pt>
                  <c:pt idx="12">
                    <c:v>89%</c:v>
                  </c:pt>
                  <c:pt idx="13">
                    <c:v>92%</c:v>
                  </c:pt>
                  <c:pt idx="14">
                    <c:v>93%</c:v>
                  </c:pt>
                  <c:pt idx="15">
                    <c:v>96%</c:v>
                  </c:pt>
                  <c:pt idx="16">
                    <c:v>76%</c:v>
                  </c:pt>
                </c15:dlblRangeCache>
              </c15:datalabelsRange>
            </c:ext>
            <c:ext xmlns:c16="http://schemas.microsoft.com/office/drawing/2014/chart" uri="{C3380CC4-5D6E-409C-BE32-E72D297353CC}">
              <c16:uniqueId val="{00000066-1EEA-4E9E-A05E-16308F5C3D26}"/>
            </c:ext>
          </c:extLst>
        </c:ser>
        <c:dLbls>
          <c:showLegendKey val="0"/>
          <c:showVal val="0"/>
          <c:showCatName val="0"/>
          <c:showSerName val="0"/>
          <c:showPercent val="0"/>
          <c:showBubbleSize val="0"/>
        </c:dLbls>
        <c:gapWidth val="0"/>
        <c:overlap val="95"/>
        <c:axId val="489861624"/>
        <c:axId val="489864576"/>
        <c:extLst xmlns:c16="http://schemas.microsoft.com/office/drawing/2014/chart" xmlns:c15="http://schemas.microsoft.com/office/drawing/2012/chart" xmlns:c14="http://schemas.microsoft.com/office/drawing/2007/8/2/chart" xmlns:mc="http://schemas.openxmlformats.org/markup-compatibility/2006"/>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9337323964495"/>
          <c:y val="0.70369552204134878"/>
          <c:w val="4.4298515703922407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8EA-4DB9-B682-FC4947972899}"/>
            </c:ext>
          </c:extLst>
        </c:ser>
        <c:dLbls>
          <c:showLegendKey val="0"/>
          <c:showVal val="0"/>
          <c:showCatName val="0"/>
          <c:showSerName val="0"/>
          <c:showPercent val="0"/>
          <c:showBubbleSize val="0"/>
          <c:showLeaderLines val="1"/>
        </c:dLbls>
      </c:pie3DChart>
    </c:plotArea>
    <c:legend>
      <c:legendPos val="r"/>
      <c:layout>
        <c:manualLayout>
          <c:xMode val="edge"/>
          <c:yMode val="edge"/>
          <c:x val="5.5684055118110365E-3"/>
          <c:y val="0.88625196850393706"/>
          <c:w val="0.21318159448818896"/>
          <c:h val="9.7622047244094484E-2"/>
        </c:manualLayout>
      </c:layout>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550534686490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Pt>
            <c:idx val="4"/>
            <c:invertIfNegative val="0"/>
            <c:bubble3D val="0"/>
            <c:spPr>
              <a:solidFill>
                <a:srgbClr val="003087"/>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FF54-4ADE-AAB5-3FFF450EF981}"/>
              </c:ext>
            </c:extLst>
          </c:dPt>
          <c:dPt>
            <c:idx val="10"/>
            <c:invertIfNegative val="0"/>
            <c:bubble3D val="0"/>
            <c:spPr>
              <a:solidFill>
                <a:schemeClr val="accent1">
                  <a:lumMod val="10000"/>
                  <a:lumOff val="90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A-FF54-4ADE-AAB5-3FFF450EF981}"/>
              </c:ext>
            </c:extLst>
          </c:dPt>
          <c:dLbls>
            <c:dLbl>
              <c:idx val="0"/>
              <c:tx>
                <c:rich>
                  <a:bodyPr wrap="none" lIns="108000" tIns="19050" rIns="38100" bIns="19050" anchor="ctr">
                    <a:spAutoFit/>
                  </a:bodyPr>
                  <a:lstStyle/>
                  <a:p>
                    <a:pPr>
                      <a:defRPr sz="1000" b="1">
                        <a:solidFill>
                          <a:schemeClr val="tx1"/>
                        </a:solidFill>
                      </a:defRPr>
                    </a:pPr>
                    <a:fld id="{09A24342-31CF-462A-A83C-D4C26BE3226E}"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FF54-4ADE-AAB5-3FFF450EF981}"/>
                </c:ext>
              </c:extLst>
            </c:dLbl>
            <c:dLbl>
              <c:idx val="1"/>
              <c:tx>
                <c:rich>
                  <a:bodyPr/>
                  <a:lstStyle/>
                  <a:p>
                    <a:fld id="{812C7980-CCA0-42E3-AEC3-AE77E774E23E}"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1-FF54-4ADE-AAB5-3FFF450EF981}"/>
                </c:ext>
              </c:extLst>
            </c:dLbl>
            <c:dLbl>
              <c:idx val="2"/>
              <c:tx>
                <c:rich>
                  <a:bodyPr/>
                  <a:lstStyle/>
                  <a:p>
                    <a:fld id="{ED175563-2751-4E41-ABB8-9D13237F9D25}"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2-FF54-4ADE-AAB5-3FFF450EF981}"/>
                </c:ext>
              </c:extLst>
            </c:dLbl>
            <c:dLbl>
              <c:idx val="3"/>
              <c:tx>
                <c:rich>
                  <a:bodyPr wrap="none" lIns="108000" tIns="19050" rIns="38100" bIns="19050" anchor="ctr">
                    <a:spAutoFit/>
                  </a:bodyPr>
                  <a:lstStyle/>
                  <a:p>
                    <a:pPr>
                      <a:defRPr sz="1000" b="1">
                        <a:solidFill>
                          <a:schemeClr val="tx1"/>
                        </a:solidFill>
                      </a:defRPr>
                    </a:pPr>
                    <a:fld id="{E54702F0-7FC8-45B4-870E-6FD2B4C5A0A4}"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FF54-4ADE-AAB5-3FFF450EF981}"/>
                </c:ext>
              </c:extLst>
            </c:dLbl>
            <c:dLbl>
              <c:idx val="4"/>
              <c:layout>
                <c:manualLayout>
                  <c:x val="1.1763704414603333E-3"/>
                  <c:y val="2.2336186408877294E-7"/>
                </c:manualLayout>
              </c:layout>
              <c:tx>
                <c:rich>
                  <a:bodyPr wrap="none" lIns="108000" tIns="19050" rIns="38100" bIns="19050" anchor="ctr">
                    <a:spAutoFit/>
                  </a:bodyPr>
                  <a:lstStyle/>
                  <a:p>
                    <a:pPr>
                      <a:defRPr sz="1000">
                        <a:solidFill>
                          <a:schemeClr val="tx1"/>
                        </a:solidFill>
                      </a:defRPr>
                    </a:pPr>
                    <a:fld id="{7CDE01F0-EC7A-4867-9357-111BD925ECB9}"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4-FF54-4ADE-AAB5-3FFF450EF981}"/>
                </c:ext>
              </c:extLst>
            </c:dLbl>
            <c:dLbl>
              <c:idx val="5"/>
              <c:tx>
                <c:rich>
                  <a:bodyPr wrap="none" lIns="108000" tIns="19050" rIns="38100" bIns="19050" anchor="ctr">
                    <a:spAutoFit/>
                  </a:bodyPr>
                  <a:lstStyle/>
                  <a:p>
                    <a:pPr>
                      <a:defRPr sz="900">
                        <a:solidFill>
                          <a:schemeClr val="bg1"/>
                        </a:solidFill>
                      </a:defRPr>
                    </a:pPr>
                    <a:fld id="{5EA2770A-5BC1-402A-BA10-C4DC1324D533}"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5-FF54-4ADE-AAB5-3FFF450EF981}"/>
                </c:ext>
              </c:extLst>
            </c:dLbl>
            <c:dLbl>
              <c:idx val="6"/>
              <c:tx>
                <c:rich>
                  <a:bodyPr wrap="none" lIns="108000" tIns="19050" rIns="38100" bIns="19050" anchor="ctr">
                    <a:spAutoFit/>
                  </a:bodyPr>
                  <a:lstStyle/>
                  <a:p>
                    <a:pPr>
                      <a:defRPr sz="900">
                        <a:solidFill>
                          <a:schemeClr val="bg1"/>
                        </a:solidFill>
                      </a:defRPr>
                    </a:pPr>
                    <a:fld id="{1DA2980B-4B1B-4A4E-9EA8-7A5BD0715C4F}"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6-FF54-4ADE-AAB5-3FFF450EF981}"/>
                </c:ext>
              </c:extLst>
            </c:dLbl>
            <c:dLbl>
              <c:idx val="7"/>
              <c:tx>
                <c:rich>
                  <a:bodyPr wrap="none" lIns="108000" tIns="19050" rIns="38100" bIns="19050" anchor="ctr">
                    <a:spAutoFit/>
                  </a:bodyPr>
                  <a:lstStyle/>
                  <a:p>
                    <a:pPr>
                      <a:defRPr sz="900">
                        <a:solidFill>
                          <a:schemeClr val="tx1"/>
                        </a:solidFill>
                      </a:defRPr>
                    </a:pPr>
                    <a:fld id="{21C28676-9532-4F90-9808-BB9EDE85E024}"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7-FF54-4ADE-AAB5-3FFF450EF981}"/>
                </c:ext>
              </c:extLst>
            </c:dLbl>
            <c:dLbl>
              <c:idx val="8"/>
              <c:tx>
                <c:rich>
                  <a:bodyPr wrap="none" lIns="108000" tIns="19050" rIns="38100" bIns="19050" anchor="ctr">
                    <a:spAutoFit/>
                  </a:bodyPr>
                  <a:lstStyle/>
                  <a:p>
                    <a:pPr>
                      <a:defRPr sz="900">
                        <a:solidFill>
                          <a:schemeClr val="tx1"/>
                        </a:solidFill>
                      </a:defRPr>
                    </a:pPr>
                    <a:fld id="{A1BA62B2-06A3-4033-8A6A-71920BFBCA0B}"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8-FF54-4ADE-AAB5-3FFF450EF981}"/>
                </c:ext>
              </c:extLst>
            </c:dLbl>
            <c:dLbl>
              <c:idx val="9"/>
              <c:tx>
                <c:rich>
                  <a:bodyPr wrap="none" lIns="108000" tIns="19050" rIns="38100" bIns="19050" anchor="ctr">
                    <a:spAutoFit/>
                  </a:bodyPr>
                  <a:lstStyle/>
                  <a:p>
                    <a:pPr>
                      <a:defRPr sz="900" b="0">
                        <a:solidFill>
                          <a:schemeClr val="tx1"/>
                        </a:solidFill>
                      </a:defRPr>
                    </a:pPr>
                    <a:fld id="{8D78F869-93ED-415A-9278-0D017CE79A2F}" type="CELLRANGE">
                      <a:rPr lang="en-GB"/>
                      <a:pPr>
                        <a:defRPr sz="900" b="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FF54-4ADE-AAB5-3FFF450EF981}"/>
                </c:ext>
              </c:extLst>
            </c:dLbl>
            <c:dLbl>
              <c:idx val="10"/>
              <c:layout>
                <c:manualLayout>
                  <c:x val="0"/>
                  <c:y val="-2.8362489501991346E-3"/>
                </c:manualLayout>
              </c:layout>
              <c:tx>
                <c:rich>
                  <a:bodyPr wrap="none" lIns="108000" tIns="19050" rIns="38100" bIns="19050" anchor="ctr">
                    <a:spAutoFit/>
                  </a:bodyPr>
                  <a:lstStyle/>
                  <a:p>
                    <a:pPr>
                      <a:defRPr sz="1000">
                        <a:solidFill>
                          <a:schemeClr val="tx1"/>
                        </a:solidFill>
                      </a:defRPr>
                    </a:pPr>
                    <a:fld id="{525A4298-B49F-4D09-B492-F93EAAE4FE00}"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A-FF54-4ADE-AAB5-3FFF450EF981}"/>
                </c:ext>
              </c:extLst>
            </c:dLbl>
            <c:dLbl>
              <c:idx val="11"/>
              <c:tx>
                <c:rich>
                  <a:bodyPr/>
                  <a:lstStyle/>
                  <a:p>
                    <a:fld id="{1B2BB422-CB3D-42FA-8E38-5FC6FFEBD144}"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F54-4ADE-AAB5-3FFF450EF981}"/>
                </c:ext>
              </c:extLst>
            </c:dLbl>
            <c:dLbl>
              <c:idx val="12"/>
              <c:tx>
                <c:rich>
                  <a:bodyPr wrap="none" lIns="108000" tIns="19050" rIns="38100" bIns="19050" anchor="ctr">
                    <a:spAutoFit/>
                  </a:bodyPr>
                  <a:lstStyle/>
                  <a:p>
                    <a:pPr>
                      <a:defRPr sz="1000" b="1">
                        <a:solidFill>
                          <a:schemeClr val="tx1"/>
                        </a:solidFill>
                      </a:defRPr>
                    </a:pPr>
                    <a:r>
                      <a:rPr lang="en-US" baseline="0" dirty="0"/>
                      <a:t>Disability</a:t>
                    </a:r>
                    <a:r>
                      <a:rPr lang="en-US" baseline="30000" dirty="0"/>
                      <a:t>2</a:t>
                    </a:r>
                    <a:endParaRPr lang="en-US" dirty="0"/>
                  </a:p>
                </c:rich>
              </c:tx>
              <c:spPr>
                <a:solidFill>
                  <a:schemeClr val="bg1"/>
                </a:solidFill>
                <a:ln>
                  <a:noFill/>
                </a:ln>
                <a:effectLst/>
              </c:spPr>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C-FF54-4ADE-AAB5-3FFF450EF981}"/>
                </c:ext>
              </c:extLst>
            </c:dLbl>
            <c:dLbl>
              <c:idx val="13"/>
              <c:tx>
                <c:rich>
                  <a:bodyPr wrap="none" lIns="108000" tIns="19050" rIns="38100" bIns="19050" anchor="ctr">
                    <a:spAutoFit/>
                  </a:bodyPr>
                  <a:lstStyle/>
                  <a:p>
                    <a:pPr>
                      <a:defRPr sz="900">
                        <a:solidFill>
                          <a:schemeClr val="bg1"/>
                        </a:solidFill>
                      </a:defRPr>
                    </a:pPr>
                    <a:fld id="{578D438E-51BA-47A1-B3B0-7D8C1D132D53}"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D-FF54-4ADE-AAB5-3FFF450EF981}"/>
                </c:ext>
              </c:extLst>
            </c:dLbl>
            <c:dLbl>
              <c:idx val="14"/>
              <c:tx>
                <c:rich>
                  <a:bodyPr wrap="none" lIns="108000" tIns="19050" rIns="38100" bIns="19050" anchor="ctr">
                    <a:spAutoFit/>
                  </a:bodyPr>
                  <a:lstStyle/>
                  <a:p>
                    <a:pPr>
                      <a:defRPr sz="900">
                        <a:solidFill>
                          <a:schemeClr val="bg1"/>
                        </a:solidFill>
                      </a:defRPr>
                    </a:pPr>
                    <a:fld id="{BC769D2B-E44C-4DF0-89E3-F64F341583CF}"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E-FF54-4ADE-AAB5-3FFF450EF981}"/>
                </c:ext>
              </c:extLst>
            </c:dLbl>
            <c:dLbl>
              <c:idx val="15"/>
              <c:tx>
                <c:rich>
                  <a:bodyPr/>
                  <a:lstStyle/>
                  <a:p>
                    <a:fld id="{6172A5FC-7312-4ADF-9F30-0EFDD4554C6B}"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F-FF54-4ADE-AAB5-3FFF450EF981}"/>
                </c:ext>
              </c:extLst>
            </c:dLbl>
            <c:dLbl>
              <c:idx val="16"/>
              <c:tx>
                <c:rich>
                  <a:bodyPr/>
                  <a:lstStyle/>
                  <a:p>
                    <a:fld id="{B7DA56B7-64B0-4CED-BA5D-E3F015B822FB}"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4-FF54-4ADE-AAB5-3FFF450EF981}"/>
                </c:ext>
              </c:extLst>
            </c:dLbl>
            <c:dLbl>
              <c:idx val="17"/>
              <c:tx>
                <c:rich>
                  <a:bodyPr/>
                  <a:lstStyle/>
                  <a:p>
                    <a:fld id="{F493AC9E-D3C3-4684-A493-B061881B83CF}"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5-FF54-4ADE-AAB5-3FFF450EF981}"/>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Sheet1!$A$2:$A$19</c15:f>
                <c15:dlblRangeCache>
                  <c:ptCount val="18"/>
                  <c:pt idx="0">
                    <c:v>All patients (ICS)</c:v>
                  </c:pt>
                  <c:pt idx="3">
                    <c:v>IMD deprivation quintiles</c:v>
                  </c:pt>
                  <c:pt idx="4">
                    <c:v>Most Deprived</c:v>
                  </c:pt>
                  <c:pt idx="5">
                    <c:v>1</c:v>
                  </c:pt>
                  <c:pt idx="6">
                    <c:v>2</c:v>
                  </c:pt>
                  <c:pt idx="7">
                    <c:v>3</c:v>
                  </c:pt>
                  <c:pt idx="8">
                    <c:v>4</c:v>
                  </c:pt>
                  <c:pt idx="9">
                    <c:v>5</c:v>
                  </c:pt>
                  <c:pt idx="10">
                    <c:v>Least Deprived</c:v>
                  </c:pt>
                  <c:pt idx="12">
                    <c:v>Disability2</c:v>
                  </c:pt>
                  <c:pt idx="13">
                    <c:v>Yes</c:v>
                  </c:pt>
                </c15:dlblRangeCache>
              </c15:datalabelsRange>
            </c:ext>
            <c:ext xmlns:c16="http://schemas.microsoft.com/office/drawing/2014/chart" uri="{C3380CC4-5D6E-409C-BE32-E72D297353CC}">
              <c16:uniqueId val="{00000010-FF54-4ADE-AAB5-3FFF450EF981}"/>
            </c:ext>
          </c:extLst>
        </c:ser>
        <c:ser>
          <c:idx val="1"/>
          <c:order val="1"/>
          <c:tx>
            <c:strRef>
              <c:f>Sheet1!$C$1</c:f>
              <c:strCache>
                <c:ptCount val="1"/>
                <c:pt idx="0">
                  <c:v>data left</c:v>
                </c:pt>
              </c:strCache>
            </c:strRef>
          </c:tx>
          <c:spPr>
            <a:solidFill>
              <a:srgbClr val="216AA4"/>
            </a:solidFill>
          </c:spPr>
          <c:invertIfNegative val="0"/>
          <c:dPt>
            <c:idx val="1"/>
            <c:invertIfNegative val="0"/>
            <c:bubble3D val="0"/>
            <c:spPr>
              <a:solidFill>
                <a:srgbClr val="41B6E6"/>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2-FF54-4ADE-AAB5-3FFF450EF981}"/>
              </c:ext>
            </c:extLst>
          </c:dPt>
          <c:dPt>
            <c:idx val="4"/>
            <c:invertIfNegative val="0"/>
            <c:bubble3D val="0"/>
            <c:spPr>
              <a:solidFill>
                <a:schemeClr val="accent4"/>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4-FF54-4ADE-AAB5-3FFF450EF981}"/>
              </c:ext>
            </c:extLst>
          </c:dPt>
          <c:dPt>
            <c:idx val="5"/>
            <c:invertIfNegative val="0"/>
            <c:bubble3D val="0"/>
            <c:spPr>
              <a:solidFill>
                <a:srgbClr val="003087"/>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6-FF54-4ADE-AAB5-3FFF450EF981}"/>
              </c:ext>
            </c:extLst>
          </c:dPt>
          <c:dPt>
            <c:idx val="6"/>
            <c:invertIfNegative val="0"/>
            <c:bubble3D val="0"/>
            <c:spPr>
              <a:solidFill>
                <a:srgbClr val="005EB8"/>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D-FF54-4ADE-AAB5-3FFF450EF981}"/>
              </c:ext>
            </c:extLst>
          </c:dPt>
          <c:dPt>
            <c:idx val="7"/>
            <c:invertIfNegative val="0"/>
            <c:bubble3D val="0"/>
            <c:spPr>
              <a:solidFill>
                <a:srgbClr val="41B6E6"/>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E-FF54-4ADE-AAB5-3FFF450EF981}"/>
              </c:ext>
            </c:extLst>
          </c:dPt>
          <c:dPt>
            <c:idx val="8"/>
            <c:invertIfNegative val="0"/>
            <c:bubble3D val="0"/>
            <c:spPr>
              <a:solidFill>
                <a:schemeClr val="accent1">
                  <a:lumMod val="25000"/>
                  <a:lumOff val="7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C-FF54-4ADE-AAB5-3FFF450EF981}"/>
              </c:ext>
            </c:extLst>
          </c:dPt>
          <c:dPt>
            <c:idx val="9"/>
            <c:invertIfNegative val="0"/>
            <c:bubble3D val="0"/>
            <c:spPr>
              <a:solidFill>
                <a:schemeClr val="accent1">
                  <a:lumMod val="10000"/>
                  <a:lumOff val="90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F-FF54-4ADE-AAB5-3FFF450EF981}"/>
              </c:ext>
            </c:extLst>
          </c:dPt>
          <c:dPt>
            <c:idx val="10"/>
            <c:invertIfNegative val="0"/>
            <c:bubble3D val="0"/>
            <c:spPr>
              <a:solidFill>
                <a:schemeClr val="accent6"/>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8-FF54-4ADE-AAB5-3FFF450EF981}"/>
              </c:ext>
            </c:extLst>
          </c:dPt>
          <c:dPt>
            <c:idx val="11"/>
            <c:invertIfNegative val="0"/>
            <c:bubble3D val="0"/>
            <c:spPr>
              <a:solidFill>
                <a:schemeClr val="accent5"/>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A-FF54-4ADE-AAB5-3FFF450EF981}"/>
              </c:ext>
            </c:extLst>
          </c:dPt>
          <c:dPt>
            <c:idx val="13"/>
            <c:invertIfNegative val="0"/>
            <c:bubble3D val="0"/>
            <c:spPr>
              <a:solidFill>
                <a:srgbClr val="005EB8"/>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D-FF54-4ADE-AAB5-3FFF450EF981}"/>
              </c:ext>
            </c:extLst>
          </c:dPt>
          <c:dPt>
            <c:idx val="14"/>
            <c:invertIfNegative val="0"/>
            <c:bubble3D val="0"/>
            <c:spPr>
              <a:solidFill>
                <a:srgbClr val="005EB8"/>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E-FF54-4ADE-AAB5-3FFF450EF981}"/>
              </c:ext>
            </c:extLst>
          </c:dPt>
          <c:val>
            <c:numRef>
              <c:f>Sheet1!$C$2:$C$19</c:f>
              <c:numCache>
                <c:formatCode>0%;;</c:formatCode>
                <c:ptCount val="18"/>
                <c:pt idx="0">
                  <c:v>0</c:v>
                </c:pt>
                <c:pt idx="1">
                  <c:v>0.88</c:v>
                </c:pt>
                <c:pt idx="3">
                  <c:v>0</c:v>
                </c:pt>
                <c:pt idx="5">
                  <c:v>0.82</c:v>
                </c:pt>
                <c:pt idx="6">
                  <c:v>0.87</c:v>
                </c:pt>
                <c:pt idx="7">
                  <c:v>0.89</c:v>
                </c:pt>
                <c:pt idx="8">
                  <c:v>0.88</c:v>
                </c:pt>
                <c:pt idx="9">
                  <c:v>0.91</c:v>
                </c:pt>
                <c:pt idx="13">
                  <c:v>0.85</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1-FF54-4ADE-AAB5-3FFF450EF981}"/>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3-FF54-4ADE-AAB5-3FFF450EF981}"/>
              </c:ext>
            </c:extLst>
          </c:dPt>
          <c:dPt>
            <c:idx val="4"/>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5-FF54-4ADE-AAB5-3FFF450EF981}"/>
              </c:ext>
            </c:extLst>
          </c:dPt>
          <c:dPt>
            <c:idx val="5"/>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7-FF54-4ADE-AAB5-3FFF450EF981}"/>
              </c:ext>
            </c:extLst>
          </c:dPt>
          <c:dPt>
            <c:idx val="6"/>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F-FF54-4ADE-AAB5-3FFF450EF981}"/>
              </c:ext>
            </c:extLst>
          </c:dPt>
          <c:dPt>
            <c:idx val="7"/>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9-FF54-4ADE-AAB5-3FFF450EF981}"/>
              </c:ext>
            </c:extLst>
          </c:dPt>
          <c:dPt>
            <c:idx val="8"/>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0-FF54-4ADE-AAB5-3FFF450EF981}"/>
              </c:ext>
            </c:extLst>
          </c:dPt>
          <c:dPt>
            <c:idx val="9"/>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1-FF54-4ADE-AAB5-3FFF450EF981}"/>
              </c:ext>
            </c:extLst>
          </c:dPt>
          <c:dPt>
            <c:idx val="10"/>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B-FF54-4ADE-AAB5-3FFF450EF981}"/>
              </c:ext>
            </c:extLst>
          </c:dPt>
          <c:dPt>
            <c:idx val="11"/>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D-FF54-4ADE-AAB5-3FFF450EF981}"/>
              </c:ext>
            </c:extLst>
          </c:dPt>
          <c:dPt>
            <c:idx val="12"/>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F-FF54-4ADE-AAB5-3FFF450EF981}"/>
              </c:ext>
            </c:extLst>
          </c:dPt>
          <c:dPt>
            <c:idx val="13"/>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2-FF54-4ADE-AAB5-3FFF450EF981}"/>
              </c:ext>
            </c:extLst>
          </c:dPt>
          <c:dPt>
            <c:idx val="14"/>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3-FF54-4ADE-AAB5-3FFF450EF981}"/>
              </c:ext>
            </c:extLst>
          </c:dPt>
          <c:dLbls>
            <c:dLbl>
              <c:idx val="0"/>
              <c:tx>
                <c:rich>
                  <a:bodyPr/>
                  <a:lstStyle/>
                  <a:p>
                    <a:fld id="{A0E64852-45DA-4E66-9705-140DA8725019}"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8-FF54-4ADE-AAB5-3FFF450EF981}"/>
                </c:ext>
              </c:extLst>
            </c:dLbl>
            <c:dLbl>
              <c:idx val="1"/>
              <c:tx>
                <c:rich>
                  <a:bodyPr wrap="square" lIns="38100" tIns="19050" rIns="38100" bIns="19050" anchor="ctr">
                    <a:spAutoFit/>
                  </a:bodyPr>
                  <a:lstStyle/>
                  <a:p>
                    <a:pPr>
                      <a:defRPr sz="1200" b="0"/>
                    </a:pPr>
                    <a:fld id="{EC7FF293-1837-4A49-85F2-999666DB360C}"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FF54-4ADE-AAB5-3FFF450EF981}"/>
                </c:ext>
              </c:extLst>
            </c:dLbl>
            <c:dLbl>
              <c:idx val="2"/>
              <c:tx>
                <c:rich>
                  <a:bodyPr/>
                  <a:lstStyle/>
                  <a:p>
                    <a:fld id="{54BD77D6-D066-46DA-A1C9-41470C719C3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9-FF54-4ADE-AAB5-3FFF450EF981}"/>
                </c:ext>
              </c:extLst>
            </c:dLbl>
            <c:dLbl>
              <c:idx val="3"/>
              <c:tx>
                <c:rich>
                  <a:bodyPr/>
                  <a:lstStyle/>
                  <a:p>
                    <a:fld id="{8B7E8FCE-442C-4921-A267-DBC18E620F6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A-FF54-4ADE-AAB5-3FFF450EF981}"/>
                </c:ext>
              </c:extLst>
            </c:dLbl>
            <c:dLbl>
              <c:idx val="4"/>
              <c:tx>
                <c:rich>
                  <a:bodyPr/>
                  <a:lstStyle/>
                  <a:p>
                    <a:fld id="{73A8BC8A-9430-485E-9F18-1607D98B9FD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5-FF54-4ADE-AAB5-3FFF450EF981}"/>
                </c:ext>
              </c:extLst>
            </c:dLbl>
            <c:dLbl>
              <c:idx val="5"/>
              <c:tx>
                <c:rich>
                  <a:bodyPr/>
                  <a:lstStyle/>
                  <a:p>
                    <a:fld id="{696DEF5F-B38B-4BC8-908D-54A8E6AFA7A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FF54-4ADE-AAB5-3FFF450EF981}"/>
                </c:ext>
              </c:extLst>
            </c:dLbl>
            <c:dLbl>
              <c:idx val="6"/>
              <c:tx>
                <c:rich>
                  <a:bodyPr/>
                  <a:lstStyle/>
                  <a:p>
                    <a:fld id="{51A3946A-6C24-471C-B427-20D7666621D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FF54-4ADE-AAB5-3FFF450EF981}"/>
                </c:ext>
              </c:extLst>
            </c:dLbl>
            <c:dLbl>
              <c:idx val="7"/>
              <c:tx>
                <c:rich>
                  <a:bodyPr/>
                  <a:lstStyle/>
                  <a:p>
                    <a:fld id="{75DC001B-7386-4F0D-8109-290DCAF0706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FF54-4ADE-AAB5-3FFF450EF981}"/>
                </c:ext>
              </c:extLst>
            </c:dLbl>
            <c:dLbl>
              <c:idx val="8"/>
              <c:tx>
                <c:rich>
                  <a:bodyPr/>
                  <a:lstStyle/>
                  <a:p>
                    <a:fld id="{5619864E-BF0F-43CF-ADAD-77C3E120EF4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0-FF54-4ADE-AAB5-3FFF450EF981}"/>
                </c:ext>
              </c:extLst>
            </c:dLbl>
            <c:dLbl>
              <c:idx val="9"/>
              <c:tx>
                <c:rich>
                  <a:bodyPr/>
                  <a:lstStyle/>
                  <a:p>
                    <a:fld id="{6B2C8FAB-442D-4F6C-8F95-B225A6C717F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FF54-4ADE-AAB5-3FFF450EF981}"/>
                </c:ext>
              </c:extLst>
            </c:dLbl>
            <c:dLbl>
              <c:idx val="10"/>
              <c:tx>
                <c:rich>
                  <a:bodyPr/>
                  <a:lstStyle/>
                  <a:p>
                    <a:fld id="{9C01543C-51F1-476D-A89A-F2A45E694D2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B-FF54-4ADE-AAB5-3FFF450EF981}"/>
                </c:ext>
              </c:extLst>
            </c:dLbl>
            <c:dLbl>
              <c:idx val="11"/>
              <c:tx>
                <c:rich>
                  <a:bodyPr/>
                  <a:lstStyle/>
                  <a:p>
                    <a:fld id="{CD37EF6C-BC7D-4882-B1BA-F4B0566BD38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D-FF54-4ADE-AAB5-3FFF450EF981}"/>
                </c:ext>
              </c:extLst>
            </c:dLbl>
            <c:dLbl>
              <c:idx val="12"/>
              <c:tx>
                <c:rich>
                  <a:bodyPr/>
                  <a:lstStyle/>
                  <a:p>
                    <a:fld id="{CA3A5B00-4E50-416D-A357-7E263D22DF2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F-FF54-4ADE-AAB5-3FFF450EF981}"/>
                </c:ext>
              </c:extLst>
            </c:dLbl>
            <c:dLbl>
              <c:idx val="13"/>
              <c:tx>
                <c:rich>
                  <a:bodyPr/>
                  <a:lstStyle/>
                  <a:p>
                    <a:fld id="{2AB4F802-1893-4CDD-83D2-3282E27E28C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2-FF54-4ADE-AAB5-3FFF450EF981}"/>
                </c:ext>
              </c:extLst>
            </c:dLbl>
            <c:dLbl>
              <c:idx val="14"/>
              <c:tx>
                <c:rich>
                  <a:bodyPr/>
                  <a:lstStyle/>
                  <a:p>
                    <a:fld id="{03EDAD36-25C0-44E5-AA24-E3E773459AD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3-FF54-4ADE-AAB5-3FFF450EF981}"/>
                </c:ext>
              </c:extLst>
            </c:dLbl>
            <c:dLbl>
              <c:idx val="15"/>
              <c:tx>
                <c:rich>
                  <a:bodyPr/>
                  <a:lstStyle/>
                  <a:p>
                    <a:fld id="{33FE33E2-0FD3-468D-AA89-A244C2F113D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B-FF54-4ADE-AAB5-3FFF450EF981}"/>
                </c:ext>
              </c:extLst>
            </c:dLbl>
            <c:dLbl>
              <c:idx val="16"/>
              <c:tx>
                <c:rich>
                  <a:bodyPr/>
                  <a:lstStyle/>
                  <a:p>
                    <a:fld id="{4E1DD539-9907-4DFB-8230-85F099A1E8D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C-FF54-4ADE-AAB5-3FFF450EF981}"/>
                </c:ext>
              </c:extLst>
            </c:dLbl>
            <c:dLbl>
              <c:idx val="17"/>
              <c:tx>
                <c:rich>
                  <a:bodyPr/>
                  <a:lstStyle/>
                  <a:p>
                    <a:fld id="{487A8068-067B-4758-B7D5-B2AE97BC8FC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D-FF54-4ADE-AAB5-3FFF450EF981}"/>
                </c:ext>
              </c:extLst>
            </c:dLbl>
            <c:spPr>
              <a:noFill/>
              <a:ln>
                <a:noFill/>
              </a:ln>
              <a:effectLst/>
            </c:spPr>
            <c:txPr>
              <a:bodyPr wrap="square" lIns="38100" tIns="19050" rIns="38100" bIns="19050" anchor="ctr">
                <a:spAutoFit/>
              </a:bodyPr>
              <a:lstStyle/>
              <a:p>
                <a:pPr>
                  <a:defRPr sz="1000" b="0"/>
                </a:pPr>
                <a:endParaRPr lang="en-US"/>
              </a:p>
            </c:txPr>
            <c:dLblPos val="inBase"/>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Sheet1!$D$2:$D$19</c:f>
              <c:numCache>
                <c:formatCode>0%</c:formatCode>
                <c:ptCount val="18"/>
                <c:pt idx="0">
                  <c:v>1</c:v>
                </c:pt>
                <c:pt idx="1">
                  <c:v>0.12</c:v>
                </c:pt>
                <c:pt idx="2">
                  <c:v>1</c:v>
                </c:pt>
                <c:pt idx="3">
                  <c:v>1</c:v>
                </c:pt>
                <c:pt idx="4">
                  <c:v>1</c:v>
                </c:pt>
                <c:pt idx="5">
                  <c:v>0.18000000000000005</c:v>
                </c:pt>
                <c:pt idx="6">
                  <c:v>0.13</c:v>
                </c:pt>
                <c:pt idx="7">
                  <c:v>0.10999999999999999</c:v>
                </c:pt>
                <c:pt idx="8">
                  <c:v>0.12</c:v>
                </c:pt>
                <c:pt idx="9">
                  <c:v>8.9999999999999969E-2</c:v>
                </c:pt>
                <c:pt idx="10">
                  <c:v>1</c:v>
                </c:pt>
                <c:pt idx="11">
                  <c:v>1</c:v>
                </c:pt>
                <c:pt idx="12">
                  <c:v>1</c:v>
                </c:pt>
                <c:pt idx="13">
                  <c:v>0.15000000000000002</c:v>
                </c:pt>
                <c:pt idx="14">
                  <c:v>1</c:v>
                </c:pt>
                <c:pt idx="15">
                  <c:v>1</c:v>
                </c:pt>
                <c:pt idx="16">
                  <c:v>1</c:v>
                </c:pt>
                <c:pt idx="17">
                  <c:v>1</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Sheet1!$C$2:$C$19</c15:f>
                <c15:dlblRangeCache>
                  <c:ptCount val="18"/>
                  <c:pt idx="1">
                    <c:v>88%</c:v>
                  </c:pt>
                  <c:pt idx="5">
                    <c:v>82%</c:v>
                  </c:pt>
                  <c:pt idx="6">
                    <c:v>87%</c:v>
                  </c:pt>
                  <c:pt idx="7">
                    <c:v>89%</c:v>
                  </c:pt>
                  <c:pt idx="8">
                    <c:v>88%</c:v>
                  </c:pt>
                  <c:pt idx="9">
                    <c:v>91%</c:v>
                  </c:pt>
                  <c:pt idx="13">
                    <c:v>85%</c:v>
                  </c:pt>
                </c15:dlblRangeCache>
              </c15:datalabelsRange>
            </c:ext>
            <c:ext xmlns:c16="http://schemas.microsoft.com/office/drawing/2014/chart" uri="{C3380CC4-5D6E-409C-BE32-E72D297353CC}">
              <c16:uniqueId val="{00000030-FF54-4ADE-AAB5-3FFF450EF981}"/>
            </c:ext>
          </c:extLst>
        </c:ser>
        <c:ser>
          <c:idx val="3"/>
          <c:order val="3"/>
          <c:tx>
            <c:strRef>
              <c:f>Sheet1!$E$1</c:f>
              <c:strCache>
                <c:ptCount val="1"/>
                <c:pt idx="0">
                  <c:v>gap</c:v>
                </c:pt>
              </c:strCache>
            </c:strRef>
          </c:tx>
          <c:spPr>
            <a:noFill/>
          </c:spPr>
          <c:invertIfNegative val="0"/>
          <c:val>
            <c:numRef>
              <c:f>Sheet1!$E$2:$E$19</c:f>
              <c:numCache>
                <c:formatCode>0%</c:formatCode>
                <c:ptCount val="18"/>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pt idx="17">
                  <c:v>0.2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31-FF54-4ADE-AAB5-3FFF450EF981}"/>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nchorCtr="0">
                    <a:spAutoFit/>
                  </a:bodyPr>
                  <a:lstStyle/>
                  <a:p>
                    <a:pPr algn="l">
                      <a:defRPr sz="1000" b="1">
                        <a:solidFill>
                          <a:schemeClr val="tx1"/>
                        </a:solidFill>
                      </a:defRPr>
                    </a:pPr>
                    <a:fld id="{61FEC19E-123E-468F-BF5A-B85485E8D260}" type="CELLRANGE">
                      <a:rPr lang="en-US"/>
                      <a:pPr algn="l">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2-FF54-4ADE-AAB5-3FFF450EF981}"/>
                </c:ext>
              </c:extLst>
            </c:dLbl>
            <c:dLbl>
              <c:idx val="1"/>
              <c:tx>
                <c:rich>
                  <a:bodyPr/>
                  <a:lstStyle/>
                  <a:p>
                    <a:fld id="{58278F23-6FFF-419B-894C-CC6E96781EA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FF54-4ADE-AAB5-3FFF450EF981}"/>
                </c:ext>
              </c:extLst>
            </c:dLbl>
            <c:dLbl>
              <c:idx val="2"/>
              <c:tx>
                <c:rich>
                  <a:bodyPr/>
                  <a:lstStyle/>
                  <a:p>
                    <a:fld id="{032D0D4E-D23A-47D7-A4A8-2A6726DAD5B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FF54-4ADE-AAB5-3FFF450EF981}"/>
                </c:ext>
              </c:extLst>
            </c:dLbl>
            <c:dLbl>
              <c:idx val="3"/>
              <c:tx>
                <c:rich>
                  <a:bodyPr/>
                  <a:lstStyle/>
                  <a:p>
                    <a:fld id="{D4FA6F8B-6353-41ED-8EE4-298EB5D4B04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FF54-4ADE-AAB5-3FFF450EF981}"/>
                </c:ext>
              </c:extLst>
            </c:dLbl>
            <c:dLbl>
              <c:idx val="4"/>
              <c:tx>
                <c:rich>
                  <a:bodyPr/>
                  <a:lstStyle/>
                  <a:p>
                    <a:fld id="{CCE8D052-FA0B-4A62-93E5-6FBE6EDFAD8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FF54-4ADE-AAB5-3FFF450EF981}"/>
                </c:ext>
              </c:extLst>
            </c:dLbl>
            <c:dLbl>
              <c:idx val="5"/>
              <c:tx>
                <c:rich>
                  <a:bodyPr/>
                  <a:lstStyle/>
                  <a:p>
                    <a:fld id="{2A000174-DF1B-4896-BB5E-4C6EE1FD13E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FF54-4ADE-AAB5-3FFF450EF981}"/>
                </c:ext>
              </c:extLst>
            </c:dLbl>
            <c:dLbl>
              <c:idx val="6"/>
              <c:tx>
                <c:rich>
                  <a:bodyPr/>
                  <a:lstStyle/>
                  <a:p>
                    <a:fld id="{E1335530-23BB-4478-BE2B-DFB1FB87B25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FF54-4ADE-AAB5-3FFF450EF981}"/>
                </c:ext>
              </c:extLst>
            </c:dLbl>
            <c:dLbl>
              <c:idx val="7"/>
              <c:tx>
                <c:rich>
                  <a:bodyPr wrap="none" lIns="108000" tIns="19050" rIns="38100" bIns="19050" anchor="ctr" anchorCtr="0">
                    <a:spAutoFit/>
                  </a:bodyPr>
                  <a:lstStyle/>
                  <a:p>
                    <a:pPr algn="l">
                      <a:defRPr sz="900" b="0">
                        <a:solidFill>
                          <a:schemeClr val="bg1"/>
                        </a:solidFill>
                      </a:defRPr>
                    </a:pPr>
                    <a:fld id="{48038986-57C4-426B-98D1-D7B2E4DBDC6B}" type="CELLRANGE">
                      <a:rPr lang="en-GB"/>
                      <a:pPr algn="l">
                        <a:defRPr sz="900" b="0">
                          <a:solidFill>
                            <a:schemeClr val="bg1"/>
                          </a:solidFill>
                        </a:defRPr>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9-FF54-4ADE-AAB5-3FFF450EF981}"/>
                </c:ext>
              </c:extLst>
            </c:dLbl>
            <c:dLbl>
              <c:idx val="8"/>
              <c:tx>
                <c:rich>
                  <a:bodyPr/>
                  <a:lstStyle/>
                  <a:p>
                    <a:fld id="{3FEB8859-97F8-4E4F-A88F-5E95598FD7F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FF54-4ADE-AAB5-3FFF450EF981}"/>
                </c:ext>
              </c:extLst>
            </c:dLbl>
            <c:dLbl>
              <c:idx val="9"/>
              <c:tx>
                <c:rich>
                  <a:bodyPr/>
                  <a:lstStyle/>
                  <a:p>
                    <a:fld id="{0D5AC826-1B22-4461-8A75-1E1570F0C1E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FF54-4ADE-AAB5-3FFF450EF981}"/>
                </c:ext>
              </c:extLst>
            </c:dLbl>
            <c:dLbl>
              <c:idx val="10"/>
              <c:tx>
                <c:rich>
                  <a:bodyPr/>
                  <a:lstStyle/>
                  <a:p>
                    <a:fld id="{E41AC7CA-0481-4E95-BFE9-520D5BC55CB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FF54-4ADE-AAB5-3FFF450EF981}"/>
                </c:ext>
              </c:extLst>
            </c:dLbl>
            <c:dLbl>
              <c:idx val="11"/>
              <c:tx>
                <c:rich>
                  <a:bodyPr/>
                  <a:lstStyle/>
                  <a:p>
                    <a:fld id="{F3461530-6AF2-4455-8CF3-2CEC01EA561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FF54-4ADE-AAB5-3FFF450EF981}"/>
                </c:ext>
              </c:extLst>
            </c:dLbl>
            <c:dLbl>
              <c:idx val="12"/>
              <c:tx>
                <c:rich>
                  <a:bodyPr/>
                  <a:lstStyle/>
                  <a:p>
                    <a:fld id="{60FCABB0-B0EC-4C28-B82D-7DE36091098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FF54-4ADE-AAB5-3FFF450EF981}"/>
                </c:ext>
              </c:extLst>
            </c:dLbl>
            <c:dLbl>
              <c:idx val="13"/>
              <c:tx>
                <c:rich>
                  <a:bodyPr/>
                  <a:lstStyle/>
                  <a:p>
                    <a:fld id="{E5377887-0CC0-4214-A832-4ED5667332E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FF54-4ADE-AAB5-3FFF450EF981}"/>
                </c:ext>
              </c:extLst>
            </c:dLbl>
            <c:dLbl>
              <c:idx val="14"/>
              <c:tx>
                <c:rich>
                  <a:bodyPr/>
                  <a:lstStyle/>
                  <a:p>
                    <a:fld id="{E62D89C4-936D-478B-A10C-978194B6FD5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FF54-4ADE-AAB5-3FFF450EF981}"/>
                </c:ext>
              </c:extLst>
            </c:dLbl>
            <c:dLbl>
              <c:idx val="15"/>
              <c:tx>
                <c:rich>
                  <a:bodyPr/>
                  <a:lstStyle/>
                  <a:p>
                    <a:fld id="{9B54B2DB-60D6-4B79-9C5D-82660B05592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FF54-4ADE-AAB5-3FFF450EF981}"/>
                </c:ext>
              </c:extLst>
            </c:dLbl>
            <c:dLbl>
              <c:idx val="16"/>
              <c:tx>
                <c:rich>
                  <a:bodyPr/>
                  <a:lstStyle/>
                  <a:p>
                    <a:fld id="{717D4135-B1F9-47F7-96AF-7E53CDDC328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FF54-4ADE-AAB5-3FFF450EF981}"/>
                </c:ext>
              </c:extLst>
            </c:dLbl>
            <c:dLbl>
              <c:idx val="17"/>
              <c:tx>
                <c:rich>
                  <a:bodyPr/>
                  <a:lstStyle/>
                  <a:p>
                    <a:fld id="{3E32DC1D-C49B-4E5F-92AC-75056449FFF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FF54-4ADE-AAB5-3FFF450EF981}"/>
                </c:ext>
              </c:extLst>
            </c:dLbl>
            <c:spPr>
              <a:noFill/>
              <a:ln>
                <a:noFill/>
              </a:ln>
              <a:effectLst/>
            </c:spPr>
            <c:txPr>
              <a:bodyPr wrap="none" lIns="108000" tIns="19050" rIns="38100" bIns="19050" anchor="ctr" anchorCtr="0">
                <a:spAutoFit/>
              </a:bodyPr>
              <a:lstStyle/>
              <a:p>
                <a:pPr algn="l">
                  <a:defRPr sz="900">
                    <a:solidFill>
                      <a:schemeClr val="bg1"/>
                    </a:solidFill>
                  </a:defRPr>
                </a:pPr>
                <a:endParaRPr lang="en-US"/>
              </a:p>
            </c:txPr>
            <c:dLblPos val="inBase"/>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Sheet1!$I$2:$I$19</c15:f>
                <c15:dlblRangeCache>
                  <c:ptCount val="18"/>
                  <c:pt idx="0">
                    <c:v>Long-term condition</c:v>
                  </c:pt>
                  <c:pt idx="1">
                    <c:v>Arthritis or problem with your back or joints</c:v>
                  </c:pt>
                  <c:pt idx="2">
                    <c:v>Autism or autism spectrum condition</c:v>
                  </c:pt>
                  <c:pt idx="3">
                    <c:v>Blindness or partial sight</c:v>
                  </c:pt>
                  <c:pt idx="4">
                    <c:v>Cancer in the last five years</c:v>
                  </c:pt>
                  <c:pt idx="5">
                    <c:v>Deafness or hearing loss</c:v>
                  </c:pt>
                  <c:pt idx="6">
                    <c:v>Dementia or Alzheimer's disease</c:v>
                  </c:pt>
                  <c:pt idx="7">
                    <c:v>Diabetes</c:v>
                  </c:pt>
                  <c:pt idx="8">
                    <c:v>Heart or cardiovascular condition</c:v>
                  </c:pt>
                  <c:pt idx="9">
                    <c:v>High blood pressure</c:v>
                  </c:pt>
                  <c:pt idx="10">
                    <c:v>Kidney or liver disease</c:v>
                  </c:pt>
                  <c:pt idx="11">
                    <c:v>Learning disability</c:v>
                  </c:pt>
                  <c:pt idx="12">
                    <c:v>Lung or breathing condition</c:v>
                  </c:pt>
                  <c:pt idx="13">
                    <c:v>Mental health condition</c:v>
                  </c:pt>
                  <c:pt idx="14">
                    <c:v>Neurological condition</c:v>
                  </c:pt>
                  <c:pt idx="15">
                    <c:v>Stroke or TIA (Transient Ischemic Attack)</c:v>
                  </c:pt>
                  <c:pt idx="16">
                    <c:v>Another long-term condition or illness</c:v>
                  </c:pt>
                  <c:pt idx="17">
                    <c:v>I don't have any long-term conditions</c:v>
                  </c:pt>
                </c15:dlblRangeCache>
              </c15:datalabelsRange>
            </c:ext>
            <c:ext xmlns:c16="http://schemas.microsoft.com/office/drawing/2014/chart" uri="{C3380CC4-5D6E-409C-BE32-E72D297353CC}">
              <c16:uniqueId val="{00000042-FF54-4ADE-AAB5-3FFF450EF981}"/>
            </c:ext>
          </c:extLst>
        </c:ser>
        <c:ser>
          <c:idx val="5"/>
          <c:order val="5"/>
          <c:tx>
            <c:strRef>
              <c:f>Sheet1!$G$1</c:f>
              <c:strCache>
                <c:ptCount val="1"/>
                <c:pt idx="0">
                  <c:v>data right</c:v>
                </c:pt>
              </c:strCache>
            </c:strRef>
          </c:tx>
          <c:spPr>
            <a:solidFill>
              <a:srgbClr val="005EB8"/>
            </a:solidFill>
          </c:spPr>
          <c:invertIfNegative val="0"/>
          <c:val>
            <c:numRef>
              <c:f>Sheet1!$G$2:$G$19</c:f>
              <c:numCache>
                <c:formatCode>0%;;</c:formatCode>
                <c:ptCount val="18"/>
                <c:pt idx="0">
                  <c:v>0</c:v>
                </c:pt>
                <c:pt idx="1">
                  <c:v>0.89</c:v>
                </c:pt>
                <c:pt idx="2">
                  <c:v>0.73</c:v>
                </c:pt>
                <c:pt idx="3">
                  <c:v>0.85</c:v>
                </c:pt>
                <c:pt idx="4">
                  <c:v>0.9</c:v>
                </c:pt>
                <c:pt idx="5">
                  <c:v>0.86</c:v>
                </c:pt>
                <c:pt idx="6">
                  <c:v>0.93</c:v>
                </c:pt>
                <c:pt idx="7">
                  <c:v>0.89</c:v>
                </c:pt>
                <c:pt idx="8">
                  <c:v>0.89</c:v>
                </c:pt>
                <c:pt idx="9">
                  <c:v>0.9</c:v>
                </c:pt>
                <c:pt idx="10">
                  <c:v>0.85</c:v>
                </c:pt>
                <c:pt idx="11">
                  <c:v>0.76</c:v>
                </c:pt>
                <c:pt idx="12">
                  <c:v>0.89</c:v>
                </c:pt>
                <c:pt idx="13">
                  <c:v>0.8</c:v>
                </c:pt>
                <c:pt idx="14">
                  <c:v>0.82</c:v>
                </c:pt>
                <c:pt idx="15">
                  <c:v>0.88</c:v>
                </c:pt>
                <c:pt idx="16">
                  <c:v>0.85</c:v>
                </c:pt>
                <c:pt idx="17">
                  <c:v>0.9</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3-FF54-4ADE-AAB5-3FFF450EF981}"/>
            </c:ext>
          </c:extLst>
        </c:ser>
        <c:ser>
          <c:idx val="6"/>
          <c:order val="6"/>
          <c:tx>
            <c:strRef>
              <c:f>Sheet1!$H$1</c:f>
              <c:strCache>
                <c:ptCount val="1"/>
                <c:pt idx="0">
                  <c:v>to 100% right</c:v>
                </c:pt>
              </c:strCache>
            </c:strRef>
          </c:tx>
          <c:spPr>
            <a:solidFill>
              <a:schemeClr val="bg1">
                <a:lumMod val="95000"/>
              </a:schemeClr>
            </a:solidFill>
          </c:spPr>
          <c:invertIfNegative val="0"/>
          <c:dPt>
            <c:idx val="0"/>
            <c:invertIfNegative val="0"/>
            <c:bubble3D val="0"/>
            <c:spPr>
              <a:no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5-FF54-4ADE-AAB5-3FFF450EF981}"/>
              </c:ext>
            </c:extLst>
          </c:dPt>
          <c:dPt>
            <c:idx val="6"/>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7-FF54-4ADE-AAB5-3FFF450EF981}"/>
              </c:ext>
            </c:extLst>
          </c:dPt>
          <c:dPt>
            <c:idx val="7"/>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9-FF54-4ADE-AAB5-3FFF450EF981}"/>
              </c:ext>
            </c:extLst>
          </c:dPt>
          <c:dLbls>
            <c:dLbl>
              <c:idx val="0"/>
              <c:tx>
                <c:rich>
                  <a:bodyPr/>
                  <a:lstStyle/>
                  <a:p>
                    <a:fld id="{3DC4C2A9-727C-4AF2-BDB0-6D52A4876143}"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5-FF54-4ADE-AAB5-3FFF450EF981}"/>
                </c:ext>
              </c:extLst>
            </c:dLbl>
            <c:dLbl>
              <c:idx val="1"/>
              <c:tx>
                <c:rich>
                  <a:bodyPr/>
                  <a:lstStyle/>
                  <a:p>
                    <a:fld id="{C295DE0C-17EB-4F6B-AA83-C9FD3FF651A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E-FF54-4ADE-AAB5-3FFF450EF981}"/>
                </c:ext>
              </c:extLst>
            </c:dLbl>
            <c:dLbl>
              <c:idx val="2"/>
              <c:tx>
                <c:rich>
                  <a:bodyPr/>
                  <a:lstStyle/>
                  <a:p>
                    <a:fld id="{EC08B9A1-445D-430D-B318-268D07422BC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FF54-4ADE-AAB5-3FFF450EF981}"/>
                </c:ext>
              </c:extLst>
            </c:dLbl>
            <c:dLbl>
              <c:idx val="3"/>
              <c:tx>
                <c:rich>
                  <a:bodyPr/>
                  <a:lstStyle/>
                  <a:p>
                    <a:fld id="{3511C260-9103-4FDE-BF0A-62FE1CC1E69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0-FF54-4ADE-AAB5-3FFF450EF981}"/>
                </c:ext>
              </c:extLst>
            </c:dLbl>
            <c:dLbl>
              <c:idx val="4"/>
              <c:tx>
                <c:rich>
                  <a:bodyPr/>
                  <a:lstStyle/>
                  <a:p>
                    <a:fld id="{5B385BDB-6281-4921-88CC-421E0198B74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FF54-4ADE-AAB5-3FFF450EF981}"/>
                </c:ext>
              </c:extLst>
            </c:dLbl>
            <c:dLbl>
              <c:idx val="5"/>
              <c:tx>
                <c:rich>
                  <a:bodyPr/>
                  <a:lstStyle/>
                  <a:p>
                    <a:fld id="{99EF74A9-3E06-48EA-8BE5-FB6230B6AEA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2-FF54-4ADE-AAB5-3FFF450EF981}"/>
                </c:ext>
              </c:extLst>
            </c:dLbl>
            <c:dLbl>
              <c:idx val="6"/>
              <c:tx>
                <c:rich>
                  <a:bodyPr/>
                  <a:lstStyle/>
                  <a:p>
                    <a:fld id="{91583176-84DC-448D-876A-2A8303851CD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FF54-4ADE-AAB5-3FFF450EF981}"/>
                </c:ext>
              </c:extLst>
            </c:dLbl>
            <c:dLbl>
              <c:idx val="7"/>
              <c:tx>
                <c:rich>
                  <a:bodyPr/>
                  <a:lstStyle/>
                  <a:p>
                    <a:fld id="{75A8325B-26D5-4418-B656-3F59C458FAD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FF54-4ADE-AAB5-3FFF450EF981}"/>
                </c:ext>
              </c:extLst>
            </c:dLbl>
            <c:dLbl>
              <c:idx val="8"/>
              <c:tx>
                <c:rich>
                  <a:bodyPr/>
                  <a:lstStyle/>
                  <a:p>
                    <a:fld id="{E2B1FC53-1874-4B92-9360-2C7739D4F08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FF54-4ADE-AAB5-3FFF450EF981}"/>
                </c:ext>
              </c:extLst>
            </c:dLbl>
            <c:dLbl>
              <c:idx val="9"/>
              <c:tx>
                <c:rich>
                  <a:bodyPr/>
                  <a:lstStyle/>
                  <a:p>
                    <a:fld id="{B2828DB6-ED9F-47ED-86EB-0CD471902E8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4-FF54-4ADE-AAB5-3FFF450EF981}"/>
                </c:ext>
              </c:extLst>
            </c:dLbl>
            <c:dLbl>
              <c:idx val="10"/>
              <c:tx>
                <c:rich>
                  <a:bodyPr/>
                  <a:lstStyle/>
                  <a:p>
                    <a:fld id="{94FF4E1A-F2DC-4174-94A9-9E22AA9898C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FF54-4ADE-AAB5-3FFF450EF981}"/>
                </c:ext>
              </c:extLst>
            </c:dLbl>
            <c:dLbl>
              <c:idx val="11"/>
              <c:tx>
                <c:rich>
                  <a:bodyPr/>
                  <a:lstStyle/>
                  <a:p>
                    <a:fld id="{2470E039-8001-4FD2-A6CD-583AA073974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6-FF54-4ADE-AAB5-3FFF450EF981}"/>
                </c:ext>
              </c:extLst>
            </c:dLbl>
            <c:dLbl>
              <c:idx val="12"/>
              <c:tx>
                <c:rich>
                  <a:bodyPr/>
                  <a:lstStyle/>
                  <a:p>
                    <a:fld id="{ADD1F69A-B34C-4D29-AE47-ED8CAB4FE42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7-FF54-4ADE-AAB5-3FFF450EF981}"/>
                </c:ext>
              </c:extLst>
            </c:dLbl>
            <c:dLbl>
              <c:idx val="13"/>
              <c:tx>
                <c:rich>
                  <a:bodyPr/>
                  <a:lstStyle/>
                  <a:p>
                    <a:fld id="{662341F2-1744-4375-9188-4DF7DC57691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8-FF54-4ADE-AAB5-3FFF450EF981}"/>
                </c:ext>
              </c:extLst>
            </c:dLbl>
            <c:dLbl>
              <c:idx val="14"/>
              <c:tx>
                <c:rich>
                  <a:bodyPr/>
                  <a:lstStyle/>
                  <a:p>
                    <a:fld id="{36642BF5-46E5-427D-932C-B9079F5B45E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9-FF54-4ADE-AAB5-3FFF450EF981}"/>
                </c:ext>
              </c:extLst>
            </c:dLbl>
            <c:dLbl>
              <c:idx val="15"/>
              <c:tx>
                <c:rich>
                  <a:bodyPr/>
                  <a:lstStyle/>
                  <a:p>
                    <a:fld id="{0C36E0C4-F2FA-47B8-9488-C87B651FC44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A-FF54-4ADE-AAB5-3FFF450EF981}"/>
                </c:ext>
              </c:extLst>
            </c:dLbl>
            <c:dLbl>
              <c:idx val="16"/>
              <c:tx>
                <c:rich>
                  <a:bodyPr/>
                  <a:lstStyle/>
                  <a:p>
                    <a:fld id="{7669AC97-16CD-4679-AC9A-FD77A3568FC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B-FF54-4ADE-AAB5-3FFF450EF981}"/>
                </c:ext>
              </c:extLst>
            </c:dLbl>
            <c:dLbl>
              <c:idx val="17"/>
              <c:tx>
                <c:rich>
                  <a:bodyPr/>
                  <a:lstStyle/>
                  <a:p>
                    <a:fld id="{009491C8-043F-4CB0-9F00-30E1D9916BE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C-FF54-4ADE-AAB5-3FFF450EF981}"/>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Sheet1!$H$2:$H$19</c:f>
              <c:numCache>
                <c:formatCode>0%;;</c:formatCode>
                <c:ptCount val="18"/>
                <c:pt idx="0">
                  <c:v>1</c:v>
                </c:pt>
                <c:pt idx="1">
                  <c:v>0.10999999999999999</c:v>
                </c:pt>
                <c:pt idx="2">
                  <c:v>0.27</c:v>
                </c:pt>
                <c:pt idx="3">
                  <c:v>0.15000000000000002</c:v>
                </c:pt>
                <c:pt idx="4">
                  <c:v>9.9999999999999978E-2</c:v>
                </c:pt>
                <c:pt idx="5">
                  <c:v>0.14000000000000001</c:v>
                </c:pt>
                <c:pt idx="6">
                  <c:v>6.9999999999999951E-2</c:v>
                </c:pt>
                <c:pt idx="7">
                  <c:v>0.10999999999999999</c:v>
                </c:pt>
                <c:pt idx="8">
                  <c:v>0.10999999999999999</c:v>
                </c:pt>
                <c:pt idx="9">
                  <c:v>9.9999999999999978E-2</c:v>
                </c:pt>
                <c:pt idx="10">
                  <c:v>0.15000000000000002</c:v>
                </c:pt>
                <c:pt idx="11">
                  <c:v>0.24</c:v>
                </c:pt>
                <c:pt idx="12">
                  <c:v>0.10999999999999999</c:v>
                </c:pt>
                <c:pt idx="13">
                  <c:v>0.19999999999999996</c:v>
                </c:pt>
                <c:pt idx="14">
                  <c:v>0.18000000000000005</c:v>
                </c:pt>
                <c:pt idx="15">
                  <c:v>0.12</c:v>
                </c:pt>
                <c:pt idx="16">
                  <c:v>0.15000000000000002</c:v>
                </c:pt>
                <c:pt idx="17">
                  <c:v>9.9999999999999978E-2</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Sheet1!$G$2:$G$19</c15:f>
                <c15:dlblRangeCache>
                  <c:ptCount val="18"/>
                  <c:pt idx="1">
                    <c:v>89%</c:v>
                  </c:pt>
                  <c:pt idx="2">
                    <c:v>73%</c:v>
                  </c:pt>
                  <c:pt idx="3">
                    <c:v>85%</c:v>
                  </c:pt>
                  <c:pt idx="4">
                    <c:v>90%</c:v>
                  </c:pt>
                  <c:pt idx="5">
                    <c:v>86%</c:v>
                  </c:pt>
                  <c:pt idx="6">
                    <c:v>93%</c:v>
                  </c:pt>
                  <c:pt idx="7">
                    <c:v>89%</c:v>
                  </c:pt>
                  <c:pt idx="8">
                    <c:v>89%</c:v>
                  </c:pt>
                  <c:pt idx="9">
                    <c:v>90%</c:v>
                  </c:pt>
                  <c:pt idx="10">
                    <c:v>85%</c:v>
                  </c:pt>
                  <c:pt idx="11">
                    <c:v>76%</c:v>
                  </c:pt>
                  <c:pt idx="12">
                    <c:v>89%</c:v>
                  </c:pt>
                  <c:pt idx="13">
                    <c:v>80%</c:v>
                  </c:pt>
                  <c:pt idx="14">
                    <c:v>82%</c:v>
                  </c:pt>
                  <c:pt idx="15">
                    <c:v>88%</c:v>
                  </c:pt>
                  <c:pt idx="16">
                    <c:v>85%</c:v>
                  </c:pt>
                  <c:pt idx="17">
                    <c:v>90%</c:v>
                  </c:pt>
                </c15:dlblRangeCache>
              </c15:datalabelsRange>
            </c:ext>
            <c:ext xmlns:c16="http://schemas.microsoft.com/office/drawing/2014/chart" uri="{C3380CC4-5D6E-409C-BE32-E72D297353CC}">
              <c16:uniqueId val="{0000004A-FF54-4ADE-AAB5-3FFF450EF981}"/>
            </c:ext>
          </c:extLst>
        </c:ser>
        <c:dLbls>
          <c:showLegendKey val="0"/>
          <c:showVal val="0"/>
          <c:showCatName val="0"/>
          <c:showSerName val="0"/>
          <c:showPercent val="0"/>
          <c:showBubbleSize val="0"/>
        </c:dLbls>
        <c:gapWidth val="0"/>
        <c:overlap val="95"/>
        <c:axId val="489861624"/>
        <c:axId val="489864576"/>
        <c:extLst xmlns:c15="http://schemas.microsoft.com/office/drawing/2012/chart" xmlns:c16="http://schemas.microsoft.com/office/drawing/2014/chart" xmlns:c14="http://schemas.microsoft.com/office/drawing/2007/8/2/chart" xmlns:mc="http://schemas.openxmlformats.org/markup-compatibility/2006"/>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576527032203"/>
          <c:y val="0.70369552204134878"/>
          <c:w val="6.7742347296779739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3DC-4A00-8FFA-9D15746573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FAD-4497-8A46-5B03731C7F6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2"/>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DFC-428B-82ED-1ACAC692221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DDF-4283-956A-D4D472A53EA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5B9-4CA6-B94C-3F8FF6667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225000000000000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236-408E-9D1E-5E2C043F0A9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C4D-4685-8F27-336566EB25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A14-40DE-A7ED-09584088562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637469"/>
    </a:solidFill>
  </c:spPr>
  <c:txPr>
    <a:bodyPr/>
    <a:lstStyle/>
    <a:p>
      <a:pPr>
        <a:defRPr sz="1800"/>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12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FD7-485A-A014-827BA998F5F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686968613274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38201157-BED3-498B-AE58-7BDB7221E1CD}"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BD6F-48BE-AC73-08902F96F245}"/>
                </c:ext>
              </c:extLst>
            </c:dLbl>
            <c:dLbl>
              <c:idx val="1"/>
              <c:tx>
                <c:rich>
                  <a:bodyPr/>
                  <a:lstStyle/>
                  <a:p>
                    <a:fld id="{CBFC29D9-08D6-4254-9B94-1E52E1A802E1}"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1-BD6F-48BE-AC73-08902F96F245}"/>
                </c:ext>
              </c:extLst>
            </c:dLbl>
            <c:dLbl>
              <c:idx val="2"/>
              <c:tx>
                <c:rich>
                  <a:bodyPr/>
                  <a:lstStyle/>
                  <a:p>
                    <a:fld id="{E8CFA54B-E26A-48D2-83B6-5165B2BD3451}"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2-BD6F-48BE-AC73-08902F96F245}"/>
                </c:ext>
              </c:extLst>
            </c:dLbl>
            <c:dLbl>
              <c:idx val="3"/>
              <c:tx>
                <c:rich>
                  <a:bodyPr wrap="none" lIns="108000" tIns="19050" rIns="38100" bIns="19050" anchor="ctr">
                    <a:spAutoFit/>
                  </a:bodyPr>
                  <a:lstStyle/>
                  <a:p>
                    <a:pPr>
                      <a:defRPr sz="1000" b="1">
                        <a:solidFill>
                          <a:schemeClr val="tx1"/>
                        </a:solidFill>
                      </a:defRPr>
                    </a:pPr>
                    <a:fld id="{1CD894C4-FF43-4D26-BEBD-68A3D45BE58B}"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BD6F-48BE-AC73-08902F96F245}"/>
                </c:ext>
              </c:extLst>
            </c:dLbl>
            <c:dLbl>
              <c:idx val="4"/>
              <c:tx>
                <c:rich>
                  <a:bodyPr/>
                  <a:lstStyle/>
                  <a:p>
                    <a:fld id="{15752107-ABBA-47A6-A32C-2CFD1D9FECCB}"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BD6F-48BE-AC73-08902F96F245}"/>
                </c:ext>
              </c:extLst>
            </c:dLbl>
            <c:dLbl>
              <c:idx val="5"/>
              <c:tx>
                <c:rich>
                  <a:bodyPr/>
                  <a:lstStyle/>
                  <a:p>
                    <a:fld id="{DE3ABF42-05ED-493E-A0BC-3ED17C0DD995}"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BD6F-48BE-AC73-08902F96F245}"/>
                </c:ext>
              </c:extLst>
            </c:dLbl>
            <c:dLbl>
              <c:idx val="6"/>
              <c:tx>
                <c:rich>
                  <a:bodyPr/>
                  <a:lstStyle/>
                  <a:p>
                    <a:fld id="{8334861F-7BB2-4B2D-B5D8-4A96E2CD925F}"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6-BD6F-48BE-AC73-08902F96F245}"/>
                </c:ext>
              </c:extLst>
            </c:dLbl>
            <c:dLbl>
              <c:idx val="7"/>
              <c:tx>
                <c:rich>
                  <a:bodyPr/>
                  <a:lstStyle/>
                  <a:p>
                    <a:fld id="{CE137095-1D53-4795-A405-D0867E040C83}"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BD6F-48BE-AC73-08902F96F245}"/>
                </c:ext>
              </c:extLst>
            </c:dLbl>
            <c:dLbl>
              <c:idx val="8"/>
              <c:tx>
                <c:rich>
                  <a:bodyPr/>
                  <a:lstStyle/>
                  <a:p>
                    <a:fld id="{DFDF80B5-5E53-4F3A-B2F0-3C5C3D1C5AE2}"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BD6F-48BE-AC73-08902F96F245}"/>
                </c:ext>
              </c:extLst>
            </c:dLbl>
            <c:dLbl>
              <c:idx val="9"/>
              <c:tx>
                <c:rich>
                  <a:bodyPr wrap="none" lIns="108000" tIns="19050" rIns="38100" bIns="19050" anchor="ctr">
                    <a:spAutoFit/>
                  </a:bodyPr>
                  <a:lstStyle/>
                  <a:p>
                    <a:pPr>
                      <a:defRPr sz="1000" b="0">
                        <a:solidFill>
                          <a:schemeClr val="bg1"/>
                        </a:solidFill>
                      </a:defRPr>
                    </a:pPr>
                    <a:fld id="{D4A9686E-141E-4022-A61A-F1CE72F62750}" type="CELLRANGE">
                      <a:rPr lang="en-GB"/>
                      <a:pPr>
                        <a:defRPr sz="1000" b="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BD6F-48BE-AC73-08902F96F245}"/>
                </c:ext>
              </c:extLst>
            </c:dLbl>
            <c:dLbl>
              <c:idx val="10"/>
              <c:tx>
                <c:rich>
                  <a:bodyPr wrap="none" lIns="108000" tIns="19050" rIns="38100" bIns="19050" anchor="ctr">
                    <a:spAutoFit/>
                  </a:bodyPr>
                  <a:lstStyle/>
                  <a:p>
                    <a:pPr>
                      <a:defRPr sz="1000">
                        <a:solidFill>
                          <a:srgbClr val="000000"/>
                        </a:solidFill>
                      </a:defRPr>
                    </a:pPr>
                    <a:r>
                      <a:rPr lang="en-GB">
                        <a:solidFill>
                          <a:srgbClr val="000000"/>
                        </a:solidFill>
                      </a:rPr>
                      <a:t>Sikh ~</a:t>
                    </a:r>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A-BD6F-48BE-AC73-08902F96F245}"/>
                </c:ext>
              </c:extLst>
            </c:dLbl>
            <c:dLbl>
              <c:idx val="11"/>
              <c:tx>
                <c:rich>
                  <a:bodyPr/>
                  <a:lstStyle/>
                  <a:p>
                    <a:fld id="{C3243515-4537-4A67-8BE6-E187B6D24FB1}"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BD6F-48BE-AC73-08902F96F245}"/>
                </c:ext>
              </c:extLst>
            </c:dLbl>
            <c:dLbl>
              <c:idx val="12"/>
              <c:tx>
                <c:rich>
                  <a:bodyPr/>
                  <a:lstStyle/>
                  <a:p>
                    <a:fld id="{1F5C8B1D-CB2E-4916-9AAA-9F5C9F865027}"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BD6F-48BE-AC73-08902F96F245}"/>
                </c:ext>
              </c:extLst>
            </c:dLbl>
            <c:dLbl>
              <c:idx val="13"/>
              <c:tx>
                <c:rich>
                  <a:bodyPr/>
                  <a:lstStyle/>
                  <a:p>
                    <a:fld id="{8A1D096F-473A-4478-92F7-68D9F8913078}"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D-BD6F-48BE-AC73-08902F96F245}"/>
                </c:ext>
              </c:extLst>
            </c:dLbl>
            <c:dLbl>
              <c:idx val="14"/>
              <c:tx>
                <c:rich>
                  <a:bodyPr/>
                  <a:lstStyle/>
                  <a:p>
                    <a:fld id="{C1A80531-0EC8-405C-B9B5-CA80809CFA12}"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E-BD6F-48BE-AC73-08902F96F245}"/>
                </c:ext>
              </c:extLst>
            </c:dLbl>
            <c:dLbl>
              <c:idx val="15"/>
              <c:tx>
                <c:rich>
                  <a:bodyPr/>
                  <a:lstStyle/>
                  <a:p>
                    <a:fld id="{1821F991-CB88-4B9A-8D07-328E2A06258E}"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F-BD6F-48BE-AC73-08902F96F245}"/>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Sheet1!$A$2:$A$17</c15:f>
                <c15:dlblRangeCache>
                  <c:ptCount val="16"/>
                  <c:pt idx="0">
                    <c:v>All patients (ICS)</c:v>
                  </c:pt>
                  <c:pt idx="3">
                    <c:v>Religion</c:v>
                  </c:pt>
                  <c:pt idx="4">
                    <c:v>No religion</c:v>
                  </c:pt>
                  <c:pt idx="5">
                    <c:v>Buddhist</c:v>
                  </c:pt>
                  <c:pt idx="6">
                    <c:v>Christian</c:v>
                  </c:pt>
                  <c:pt idx="7">
                    <c:v>Hindu</c:v>
                  </c:pt>
                  <c:pt idx="8">
                    <c:v>Jewish</c:v>
                  </c:pt>
                  <c:pt idx="9">
                    <c:v>Muslim</c:v>
                  </c:pt>
                  <c:pt idx="10">
                    <c:v>Sikh ~</c:v>
                  </c:pt>
                  <c:pt idx="11">
                    <c:v>Any other religion</c:v>
                  </c:pt>
                  <c:pt idx="12">
                    <c:v>I would prefer not to say</c:v>
                  </c:pt>
                </c15:dlblRangeCache>
              </c15:datalabelsRange>
            </c:ext>
            <c:ext xmlns:c16="http://schemas.microsoft.com/office/drawing/2014/chart" uri="{C3380CC4-5D6E-409C-BE32-E72D297353CC}">
              <c16:uniqueId val="{00000010-BD6F-48BE-AC73-08902F96F245}"/>
            </c:ext>
          </c:extLst>
        </c:ser>
        <c:ser>
          <c:idx val="1"/>
          <c:order val="1"/>
          <c:tx>
            <c:strRef>
              <c:f>Sheet1!$C$1</c:f>
              <c:strCache>
                <c:ptCount val="1"/>
                <c:pt idx="0">
                  <c:v>data left</c:v>
                </c:pt>
              </c:strCache>
            </c:strRef>
          </c:tx>
          <c:spPr>
            <a:solidFill>
              <a:srgbClr val="005EB8"/>
            </a:solidFill>
          </c:spPr>
          <c:invertIfNegative val="0"/>
          <c:dPt>
            <c:idx val="1"/>
            <c:invertIfNegative val="0"/>
            <c:bubble3D val="0"/>
            <c:spPr>
              <a:solidFill>
                <a:srgbClr val="41B6E6"/>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2-BD6F-48BE-AC73-08902F96F245}"/>
              </c:ext>
            </c:extLst>
          </c:dPt>
          <c:val>
            <c:numRef>
              <c:f>Sheet1!$C$2:$C$17</c:f>
              <c:numCache>
                <c:formatCode>0%;;</c:formatCode>
                <c:ptCount val="16"/>
                <c:pt idx="0">
                  <c:v>0</c:v>
                </c:pt>
                <c:pt idx="1">
                  <c:v>0.88</c:v>
                </c:pt>
                <c:pt idx="3">
                  <c:v>0</c:v>
                </c:pt>
                <c:pt idx="4" formatCode="0%">
                  <c:v>0.86</c:v>
                </c:pt>
                <c:pt idx="5" formatCode="0%">
                  <c:v>0.92</c:v>
                </c:pt>
                <c:pt idx="6" formatCode="0%">
                  <c:v>0.91</c:v>
                </c:pt>
                <c:pt idx="7" formatCode="0%">
                  <c:v>0.78</c:v>
                </c:pt>
                <c:pt idx="8" formatCode="0%">
                  <c:v>0.93</c:v>
                </c:pt>
                <c:pt idx="9" formatCode="0%">
                  <c:v>0.82</c:v>
                </c:pt>
                <c:pt idx="10" formatCode="0%">
                  <c:v>0</c:v>
                </c:pt>
                <c:pt idx="11" formatCode="0%">
                  <c:v>0.8</c:v>
                </c:pt>
                <c:pt idx="12" formatCode="0%">
                  <c:v>0.8</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3-BD6F-48BE-AC73-08902F96F245}"/>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5-BD6F-48BE-AC73-08902F96F245}"/>
              </c:ext>
            </c:extLst>
          </c:dPt>
          <c:dPt>
            <c:idx val="4"/>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7-BD6F-48BE-AC73-08902F96F245}"/>
              </c:ext>
            </c:extLst>
          </c:dPt>
          <c:dPt>
            <c:idx val="5"/>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9-BD6F-48BE-AC73-08902F96F245}"/>
              </c:ext>
            </c:extLst>
          </c:dPt>
          <c:dPt>
            <c:idx val="6"/>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B-BD6F-48BE-AC73-08902F96F245}"/>
              </c:ext>
            </c:extLst>
          </c:dPt>
          <c:dPt>
            <c:idx val="7"/>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D-BD6F-48BE-AC73-08902F96F245}"/>
              </c:ext>
            </c:extLst>
          </c:dPt>
          <c:dPt>
            <c:idx val="8"/>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F-BD6F-48BE-AC73-08902F96F245}"/>
              </c:ext>
            </c:extLst>
          </c:dPt>
          <c:dPt>
            <c:idx val="9"/>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1-BD6F-48BE-AC73-08902F96F245}"/>
              </c:ext>
            </c:extLst>
          </c:dPt>
          <c:dPt>
            <c:idx val="10"/>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3-BD6F-48BE-AC73-08902F96F245}"/>
              </c:ext>
            </c:extLst>
          </c:dPt>
          <c:dPt>
            <c:idx val="11"/>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5-BD6F-48BE-AC73-08902F96F245}"/>
              </c:ext>
            </c:extLst>
          </c:dPt>
          <c:dPt>
            <c:idx val="12"/>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7-BD6F-48BE-AC73-08902F96F245}"/>
              </c:ext>
            </c:extLst>
          </c:dPt>
          <c:dLbls>
            <c:dLbl>
              <c:idx val="0"/>
              <c:tx>
                <c:rich>
                  <a:bodyPr/>
                  <a:lstStyle/>
                  <a:p>
                    <a:fld id="{7DD12AE8-C119-47D9-8509-B8462C185BF6}"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8-BD6F-48BE-AC73-08902F96F245}"/>
                </c:ext>
              </c:extLst>
            </c:dLbl>
            <c:dLbl>
              <c:idx val="1"/>
              <c:tx>
                <c:rich>
                  <a:bodyPr wrap="square" lIns="38100" tIns="19050" rIns="38100" bIns="19050" anchor="ctr">
                    <a:spAutoFit/>
                  </a:bodyPr>
                  <a:lstStyle/>
                  <a:p>
                    <a:pPr>
                      <a:defRPr sz="1200" b="0"/>
                    </a:pPr>
                    <a:fld id="{84D965DB-AB7A-4022-950E-6F95163763E5}"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5-BD6F-48BE-AC73-08902F96F245}"/>
                </c:ext>
              </c:extLst>
            </c:dLbl>
            <c:dLbl>
              <c:idx val="2"/>
              <c:tx>
                <c:rich>
                  <a:bodyPr/>
                  <a:lstStyle/>
                  <a:p>
                    <a:fld id="{72A7451E-A7C8-4D82-AEFB-432B1A68B88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9-BD6F-48BE-AC73-08902F96F245}"/>
                </c:ext>
              </c:extLst>
            </c:dLbl>
            <c:dLbl>
              <c:idx val="3"/>
              <c:tx>
                <c:rich>
                  <a:bodyPr/>
                  <a:lstStyle/>
                  <a:p>
                    <a:fld id="{0DBB90E8-933B-4340-B796-63C2685B9A5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A-BD6F-48BE-AC73-08902F96F245}"/>
                </c:ext>
              </c:extLst>
            </c:dLbl>
            <c:dLbl>
              <c:idx val="4"/>
              <c:tx>
                <c:rich>
                  <a:bodyPr/>
                  <a:lstStyle/>
                  <a:p>
                    <a:fld id="{5D68FBDA-9F93-445B-95CF-75155263B81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7-BD6F-48BE-AC73-08902F96F245}"/>
                </c:ext>
              </c:extLst>
            </c:dLbl>
            <c:dLbl>
              <c:idx val="5"/>
              <c:tx>
                <c:rich>
                  <a:bodyPr/>
                  <a:lstStyle/>
                  <a:p>
                    <a:fld id="{635511A9-574A-46B4-81C5-5F0F8D960CB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9-BD6F-48BE-AC73-08902F96F245}"/>
                </c:ext>
              </c:extLst>
            </c:dLbl>
            <c:dLbl>
              <c:idx val="6"/>
              <c:tx>
                <c:rich>
                  <a:bodyPr/>
                  <a:lstStyle/>
                  <a:p>
                    <a:fld id="{6028DE64-CFAD-42F0-BF10-94C0F8E0CBC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BD6F-48BE-AC73-08902F96F245}"/>
                </c:ext>
              </c:extLst>
            </c:dLbl>
            <c:dLbl>
              <c:idx val="7"/>
              <c:tx>
                <c:rich>
                  <a:bodyPr/>
                  <a:lstStyle/>
                  <a:p>
                    <a:fld id="{FE670770-4088-4E62-B85F-5AEAECD291C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BD6F-48BE-AC73-08902F96F245}"/>
                </c:ext>
              </c:extLst>
            </c:dLbl>
            <c:dLbl>
              <c:idx val="8"/>
              <c:tx>
                <c:rich>
                  <a:bodyPr/>
                  <a:lstStyle/>
                  <a:p>
                    <a:fld id="{4CEB79AA-BD03-4083-9FD0-727FF02257E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BD6F-48BE-AC73-08902F96F245}"/>
                </c:ext>
              </c:extLst>
            </c:dLbl>
            <c:dLbl>
              <c:idx val="9"/>
              <c:tx>
                <c:rich>
                  <a:bodyPr/>
                  <a:lstStyle/>
                  <a:p>
                    <a:fld id="{EBDD7BE3-0E71-4643-A3ED-F5A935B42D2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1-BD6F-48BE-AC73-08902F96F245}"/>
                </c:ext>
              </c:extLst>
            </c:dLbl>
            <c:dLbl>
              <c:idx val="10"/>
              <c:tx>
                <c:rich>
                  <a:bodyPr/>
                  <a:lstStyle/>
                  <a:p>
                    <a:fld id="{2F766E00-91E5-4D5E-9D98-C8C6C62E658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3-BD6F-48BE-AC73-08902F96F245}"/>
                </c:ext>
              </c:extLst>
            </c:dLbl>
            <c:dLbl>
              <c:idx val="11"/>
              <c:tx>
                <c:rich>
                  <a:bodyPr/>
                  <a:lstStyle/>
                  <a:p>
                    <a:fld id="{8B815245-A6B5-4AF8-B6A1-874C2BAED16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5-BD6F-48BE-AC73-08902F96F245}"/>
                </c:ext>
              </c:extLst>
            </c:dLbl>
            <c:dLbl>
              <c:idx val="12"/>
              <c:tx>
                <c:rich>
                  <a:bodyPr/>
                  <a:lstStyle/>
                  <a:p>
                    <a:fld id="{555763A3-1F3B-4F33-8B6F-6B34224908E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BD6F-48BE-AC73-08902F96F245}"/>
                </c:ext>
              </c:extLst>
            </c:dLbl>
            <c:dLbl>
              <c:idx val="13"/>
              <c:tx>
                <c:rich>
                  <a:bodyPr/>
                  <a:lstStyle/>
                  <a:p>
                    <a:fld id="{7B9F3B9D-A63F-4C36-A54E-F91EDFE80DE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B-BD6F-48BE-AC73-08902F96F245}"/>
                </c:ext>
              </c:extLst>
            </c:dLbl>
            <c:dLbl>
              <c:idx val="14"/>
              <c:tx>
                <c:rich>
                  <a:bodyPr/>
                  <a:lstStyle/>
                  <a:p>
                    <a:fld id="{DE771F47-3923-403C-B428-67CB71CDF32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C-BD6F-48BE-AC73-08902F96F245}"/>
                </c:ext>
              </c:extLst>
            </c:dLbl>
            <c:dLbl>
              <c:idx val="15"/>
              <c:tx>
                <c:rich>
                  <a:bodyPr/>
                  <a:lstStyle/>
                  <a:p>
                    <a:fld id="{501225A1-CF3C-46DC-8D9F-CED1A9A987B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D-BD6F-48BE-AC73-08902F96F245}"/>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Sheet1!$D$2:$D$17</c:f>
              <c:numCache>
                <c:formatCode>0%</c:formatCode>
                <c:ptCount val="16"/>
                <c:pt idx="0">
                  <c:v>1</c:v>
                </c:pt>
                <c:pt idx="1">
                  <c:v>0.12</c:v>
                </c:pt>
                <c:pt idx="2">
                  <c:v>1</c:v>
                </c:pt>
                <c:pt idx="3">
                  <c:v>1</c:v>
                </c:pt>
                <c:pt idx="4">
                  <c:v>0.14000000000000001</c:v>
                </c:pt>
                <c:pt idx="5">
                  <c:v>7.999999999999996E-2</c:v>
                </c:pt>
                <c:pt idx="6">
                  <c:v>8.9999999999999969E-2</c:v>
                </c:pt>
                <c:pt idx="7">
                  <c:v>0.21999999999999997</c:v>
                </c:pt>
                <c:pt idx="8">
                  <c:v>6.9999999999999951E-2</c:v>
                </c:pt>
                <c:pt idx="9">
                  <c:v>0.18000000000000005</c:v>
                </c:pt>
                <c:pt idx="10">
                  <c:v>1</c:v>
                </c:pt>
                <c:pt idx="11">
                  <c:v>0.19999999999999996</c:v>
                </c:pt>
                <c:pt idx="12">
                  <c:v>0.19999999999999996</c:v>
                </c:pt>
                <c:pt idx="13">
                  <c:v>1</c:v>
                </c:pt>
                <c:pt idx="14">
                  <c:v>1</c:v>
                </c:pt>
                <c:pt idx="15">
                  <c:v>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Sheet1!$C$2:$C$17</c15:f>
                <c15:dlblRangeCache>
                  <c:ptCount val="16"/>
                  <c:pt idx="1">
                    <c:v>88%</c:v>
                  </c:pt>
                  <c:pt idx="4">
                    <c:v>86%</c:v>
                  </c:pt>
                  <c:pt idx="5">
                    <c:v>92%</c:v>
                  </c:pt>
                  <c:pt idx="6">
                    <c:v>91%</c:v>
                  </c:pt>
                  <c:pt idx="7">
                    <c:v>78%</c:v>
                  </c:pt>
                  <c:pt idx="8">
                    <c:v>93%</c:v>
                  </c:pt>
                  <c:pt idx="9">
                    <c:v>82%</c:v>
                  </c:pt>
                  <c:pt idx="11">
                    <c:v>80%</c:v>
                  </c:pt>
                  <c:pt idx="12">
                    <c:v>80%</c:v>
                  </c:pt>
                </c15:dlblRangeCache>
              </c15:datalabelsRange>
            </c:ext>
            <c:ext xmlns:c16="http://schemas.microsoft.com/office/drawing/2014/chart" uri="{C3380CC4-5D6E-409C-BE32-E72D297353CC}">
              <c16:uniqueId val="{0000002E-BD6F-48BE-AC73-08902F96F245}"/>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F-BD6F-48BE-AC73-08902F96F245}"/>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r>
                      <a:rPr lang="en-US" dirty="0"/>
                      <a:t>Ethnicity</a:t>
                    </a:r>
                    <a:r>
                      <a:rPr lang="en-US" strike="noStrike" baseline="30000" dirty="0"/>
                      <a:t>2</a:t>
                    </a:r>
                  </a:p>
                </c:rich>
              </c:tx>
              <c:spPr>
                <a:solidFill>
                  <a:schemeClr val="bg1"/>
                </a:solidFill>
                <a:ln>
                  <a:noFill/>
                </a:ln>
                <a:effectLst/>
              </c:spPr>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0-BD6F-48BE-AC73-08902F96F245}"/>
                </c:ext>
              </c:extLst>
            </c:dLbl>
            <c:dLbl>
              <c:idx val="1"/>
              <c:tx>
                <c:rich>
                  <a:bodyPr/>
                  <a:lstStyle/>
                  <a:p>
                    <a:fld id="{FB0B888A-BCC9-4D19-B4E8-98659F90E72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1-BD6F-48BE-AC73-08902F96F245}"/>
                </c:ext>
              </c:extLst>
            </c:dLbl>
            <c:dLbl>
              <c:idx val="2"/>
              <c:tx>
                <c:rich>
                  <a:bodyPr/>
                  <a:lstStyle/>
                  <a:p>
                    <a:fld id="{B76022C8-D44E-4CD5-98A7-7FB73804620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2-BD6F-48BE-AC73-08902F96F245}"/>
                </c:ext>
              </c:extLst>
            </c:dLbl>
            <c:dLbl>
              <c:idx val="3"/>
              <c:tx>
                <c:rich>
                  <a:bodyPr/>
                  <a:lstStyle/>
                  <a:p>
                    <a:fld id="{61584BD0-84D2-4FB6-8AAE-B6FFA15A265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BD6F-48BE-AC73-08902F96F245}"/>
                </c:ext>
              </c:extLst>
            </c:dLbl>
            <c:dLbl>
              <c:idx val="4"/>
              <c:tx>
                <c:rich>
                  <a:bodyPr/>
                  <a:lstStyle/>
                  <a:p>
                    <a:fld id="{277BDDCC-6004-484D-86FD-D47A551C847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BD6F-48BE-AC73-08902F96F245}"/>
                </c:ext>
              </c:extLst>
            </c:dLbl>
            <c:dLbl>
              <c:idx val="5"/>
              <c:tx>
                <c:rich>
                  <a:bodyPr/>
                  <a:lstStyle/>
                  <a:p>
                    <a:fld id="{74095884-BAF7-422F-B4E8-16CD0517BDC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BD6F-48BE-AC73-08902F96F245}"/>
                </c:ext>
              </c:extLst>
            </c:dLbl>
            <c:dLbl>
              <c:idx val="6"/>
              <c:tx>
                <c:rich>
                  <a:bodyPr/>
                  <a:lstStyle/>
                  <a:p>
                    <a:fld id="{1F43D6B5-F76E-46BE-A0BA-6A094A8CDE9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BD6F-48BE-AC73-08902F96F245}"/>
                </c:ext>
              </c:extLst>
            </c:dLbl>
            <c:dLbl>
              <c:idx val="7"/>
              <c:delete val="1"/>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37-BD6F-48BE-AC73-08902F96F245}"/>
                </c:ext>
              </c:extLst>
            </c:dLbl>
            <c:dLbl>
              <c:idx val="8"/>
              <c:layout>
                <c:manualLayout>
                  <c:x val="2.6891206121321662E-2"/>
                  <c:y val="5.6742847953111875E-3"/>
                </c:manualLayout>
              </c:layout>
              <c:tx>
                <c:rich>
                  <a:bodyPr wrap="none" lIns="108000" tIns="19050" rIns="38100" bIns="19050" anchor="ctr">
                    <a:spAutoFit/>
                  </a:bodyPr>
                  <a:lstStyle/>
                  <a:p>
                    <a:pPr>
                      <a:defRPr sz="1000">
                        <a:solidFill>
                          <a:schemeClr val="bg1"/>
                        </a:solidFill>
                      </a:defRPr>
                    </a:pPr>
                    <a:r>
                      <a:rPr lang="en-US" sz="1000" b="1" i="0" u="none" strike="noStrike" baseline="0" dirty="0">
                        <a:solidFill>
                          <a:schemeClr val="tx1"/>
                        </a:solidFill>
                        <a:effectLst/>
                      </a:rPr>
                      <a:t>Carer</a:t>
                    </a:r>
                    <a:r>
                      <a:rPr lang="en-US" sz="1000" b="1" i="0" u="none" strike="noStrike" baseline="30000" dirty="0">
                        <a:solidFill>
                          <a:schemeClr val="tx1"/>
                        </a:solidFill>
                        <a:effectLst/>
                      </a:rPr>
                      <a:t>3</a:t>
                    </a:r>
                    <a:r>
                      <a:rPr lang="en-US" sz="1000" b="0" i="0" u="none" strike="noStrike" baseline="0" dirty="0">
                        <a:solidFill>
                          <a:schemeClr val="tx1"/>
                        </a:solidFill>
                      </a:rPr>
                      <a:t> </a:t>
                    </a:r>
                    <a:endParaRPr lang="en-US" dirty="0">
                      <a:solidFill>
                        <a:schemeClr val="tx1"/>
                      </a:solidFill>
                    </a:endParaRPr>
                  </a:p>
                </c:rich>
              </c:tx>
              <c:spPr>
                <a:solidFill>
                  <a:schemeClr val="bg1"/>
                </a:solidFill>
                <a:ln>
                  <a:noFill/>
                </a:ln>
                <a:effectLst/>
              </c:spPr>
              <c:dLblPos val="ctr"/>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8-BD6F-48BE-AC73-08902F96F245}"/>
                </c:ext>
              </c:extLst>
            </c:dLbl>
            <c:dLbl>
              <c:idx val="9"/>
              <c:tx>
                <c:rich>
                  <a:bodyPr/>
                  <a:lstStyle/>
                  <a:p>
                    <a:fld id="{32FEADA9-46BF-450C-99E9-BCC6978ADC44}" type="CELLRANGE">
                      <a:rPr lang="en-US">
                        <a:solidFill>
                          <a:schemeClr val="bg1"/>
                        </a:solidFill>
                      </a:rPr>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9-BD6F-48BE-AC73-08902F96F245}"/>
                </c:ext>
              </c:extLst>
            </c:dLbl>
            <c:dLbl>
              <c:idx val="10"/>
              <c:tx>
                <c:rich>
                  <a:bodyPr/>
                  <a:lstStyle/>
                  <a:p>
                    <a:fld id="{0ACBE3BD-E029-42F8-B7B8-B428EC801FC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BD6F-48BE-AC73-08902F96F245}"/>
                </c:ext>
              </c:extLst>
            </c:dLbl>
            <c:dLbl>
              <c:idx val="11"/>
              <c:tx>
                <c:rich>
                  <a:bodyPr/>
                  <a:lstStyle/>
                  <a:p>
                    <a:fld id="{0D2C0321-3348-4430-95CE-8036661410D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B-BD6F-48BE-AC73-08902F96F245}"/>
                </c:ext>
              </c:extLst>
            </c:dLbl>
            <c:dLbl>
              <c:idx val="12"/>
              <c:tx>
                <c:rich>
                  <a:bodyPr/>
                  <a:lstStyle/>
                  <a:p>
                    <a:fld id="{90AB33E6-5FDB-4A64-9F8B-0508DB7CC71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C-BD6F-48BE-AC73-08902F96F245}"/>
                </c:ext>
              </c:extLst>
            </c:dLbl>
            <c:dLbl>
              <c:idx val="13"/>
              <c:tx>
                <c:rich>
                  <a:bodyPr/>
                  <a:lstStyle/>
                  <a:p>
                    <a:fld id="{10DFA230-CC1E-41BF-AD5F-BAC1FBE645B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D-BD6F-48BE-AC73-08902F96F245}"/>
                </c:ext>
              </c:extLst>
            </c:dLbl>
            <c:dLbl>
              <c:idx val="14"/>
              <c:tx>
                <c:rich>
                  <a:bodyPr/>
                  <a:lstStyle/>
                  <a:p>
                    <a:fld id="{DDE870DB-82C2-4EA5-9B92-AC16553729D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E-BD6F-48BE-AC73-08902F96F245}"/>
                </c:ext>
              </c:extLst>
            </c:dLbl>
            <c:dLbl>
              <c:idx val="15"/>
              <c:tx>
                <c:rich>
                  <a:bodyPr/>
                  <a:lstStyle/>
                  <a:p>
                    <a:fld id="{3B6C5342-3661-4963-8504-1983C871B5F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F-BD6F-48BE-AC73-08902F96F245}"/>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Sheet1!$I$2:$I$17</c15:f>
                <c15:dlblRangeCache>
                  <c:ptCount val="16"/>
                  <c:pt idx="0">
                    <c:v>Ethnicity</c:v>
                  </c:pt>
                  <c:pt idx="1">
                    <c:v>White</c:v>
                  </c:pt>
                  <c:pt idx="2">
                    <c:v>Mixed or Multiple ethnic groups</c:v>
                  </c:pt>
                  <c:pt idx="3">
                    <c:v>Asian or Asian British</c:v>
                  </c:pt>
                  <c:pt idx="4">
                    <c:v>Black, Black British, Caribbean or African</c:v>
                  </c:pt>
                  <c:pt idx="5">
                    <c:v>Other ethnic group</c:v>
                  </c:pt>
                  <c:pt idx="6">
                    <c:v>I would prefer not to say</c:v>
                  </c:pt>
                  <c:pt idx="8">
                    <c:v>Carer3</c:v>
                  </c:pt>
                  <c:pt idx="9">
                    <c:v>Yes</c:v>
                  </c:pt>
                  <c:pt idx="10">
                    <c:v>No</c:v>
                  </c:pt>
                </c15:dlblRangeCache>
              </c15:datalabelsRange>
            </c:ext>
            <c:ext xmlns:c16="http://schemas.microsoft.com/office/drawing/2014/chart" uri="{C3380CC4-5D6E-409C-BE32-E72D297353CC}">
              <c16:uniqueId val="{00000040-BD6F-48BE-AC73-08902F96F245}"/>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formatCode="0%;;">
                  <c:v>0</c:v>
                </c:pt>
                <c:pt idx="1">
                  <c:v>0.88</c:v>
                </c:pt>
                <c:pt idx="2">
                  <c:v>0.8</c:v>
                </c:pt>
                <c:pt idx="3">
                  <c:v>0.82</c:v>
                </c:pt>
                <c:pt idx="4">
                  <c:v>0.92</c:v>
                </c:pt>
                <c:pt idx="5">
                  <c:v>0.87</c:v>
                </c:pt>
                <c:pt idx="6">
                  <c:v>0.67</c:v>
                </c:pt>
                <c:pt idx="7" formatCode="0%;;">
                  <c:v>0</c:v>
                </c:pt>
                <c:pt idx="8" formatCode="0%;;">
                  <c:v>0</c:v>
                </c:pt>
                <c:pt idx="9" formatCode="0%;;">
                  <c:v>0.86</c:v>
                </c:pt>
                <c:pt idx="10" formatCode="0%;;">
                  <c:v>0.88</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1-BD6F-48BE-AC73-08902F96F245}"/>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3-BD6F-48BE-AC73-08902F96F245}"/>
              </c:ext>
            </c:extLst>
          </c:dPt>
          <c:dPt>
            <c:idx val="1"/>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5-BD6F-48BE-AC73-08902F96F245}"/>
              </c:ext>
            </c:extLst>
          </c:dPt>
          <c:dPt>
            <c:idx val="2"/>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7-BD6F-48BE-AC73-08902F96F245}"/>
              </c:ext>
            </c:extLst>
          </c:dPt>
          <c:dPt>
            <c:idx val="3"/>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9-BD6F-48BE-AC73-08902F96F245}"/>
              </c:ext>
            </c:extLst>
          </c:dPt>
          <c:dPt>
            <c:idx val="4"/>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B-BD6F-48BE-AC73-08902F96F245}"/>
              </c:ext>
            </c:extLst>
          </c:dPt>
          <c:dPt>
            <c:idx val="5"/>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D-BD6F-48BE-AC73-08902F96F245}"/>
              </c:ext>
            </c:extLst>
          </c:dPt>
          <c:dPt>
            <c:idx val="6"/>
            <c:invertIfNegative val="0"/>
            <c:bubble3D val="0"/>
            <c:spPr>
              <a:solidFill>
                <a:srgbClr val="F2F2F2"/>
              </a:solidFill>
              <a:ln>
                <a:solidFill>
                  <a:schemeClr val="bg1"/>
                </a:solidFill>
              </a:ln>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F-BD6F-48BE-AC73-08902F96F245}"/>
              </c:ext>
            </c:extLst>
          </c:dPt>
          <c:dPt>
            <c:idx val="8"/>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3-BD6F-48BE-AC73-08902F96F245}"/>
              </c:ext>
            </c:extLst>
          </c:dPt>
          <c:dPt>
            <c:idx val="9"/>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5-BD6F-48BE-AC73-08902F96F245}"/>
              </c:ext>
            </c:extLst>
          </c:dPt>
          <c:dPt>
            <c:idx val="10"/>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7-BD6F-48BE-AC73-08902F96F245}"/>
              </c:ext>
            </c:extLst>
          </c:dPt>
          <c:dPt>
            <c:idx val="12"/>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B-BD6F-48BE-AC73-08902F96F245}"/>
              </c:ext>
            </c:extLst>
          </c:dPt>
          <c:dPt>
            <c:idx val="13"/>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D-BD6F-48BE-AC73-08902F96F245}"/>
              </c:ext>
            </c:extLst>
          </c:dPt>
          <c:dPt>
            <c:idx val="14"/>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F-BD6F-48BE-AC73-08902F96F245}"/>
              </c:ext>
            </c:extLst>
          </c:dPt>
          <c:dPt>
            <c:idx val="15"/>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1-BD6F-48BE-AC73-08902F96F245}"/>
              </c:ext>
            </c:extLst>
          </c:dPt>
          <c:dLbls>
            <c:dLbl>
              <c:idx val="0"/>
              <c:tx>
                <c:rich>
                  <a:bodyPr/>
                  <a:lstStyle/>
                  <a:p>
                    <a:fld id="{7DEF1F8F-2AFD-4633-99CA-4AD038962F03}"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3-BD6F-48BE-AC73-08902F96F245}"/>
                </c:ext>
              </c:extLst>
            </c:dLbl>
            <c:dLbl>
              <c:idx val="1"/>
              <c:tx>
                <c:rich>
                  <a:bodyPr/>
                  <a:lstStyle/>
                  <a:p>
                    <a:fld id="{B21AC2E4-3A02-468D-92D8-401D55C4C8B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5-BD6F-48BE-AC73-08902F96F245}"/>
                </c:ext>
              </c:extLst>
            </c:dLbl>
            <c:dLbl>
              <c:idx val="2"/>
              <c:tx>
                <c:rich>
                  <a:bodyPr/>
                  <a:lstStyle/>
                  <a:p>
                    <a:fld id="{A5C84A43-8235-42F1-AE35-0A256DF5DD7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BD6F-48BE-AC73-08902F96F245}"/>
                </c:ext>
              </c:extLst>
            </c:dLbl>
            <c:dLbl>
              <c:idx val="3"/>
              <c:tx>
                <c:rich>
                  <a:bodyPr/>
                  <a:lstStyle/>
                  <a:p>
                    <a:fld id="{4670B75C-C172-40AA-BDE6-543CA0443FA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BD6F-48BE-AC73-08902F96F245}"/>
                </c:ext>
              </c:extLst>
            </c:dLbl>
            <c:dLbl>
              <c:idx val="4"/>
              <c:tx>
                <c:rich>
                  <a:bodyPr/>
                  <a:lstStyle/>
                  <a:p>
                    <a:fld id="{9FE675D6-0C35-4E1F-898C-BDD87E77DDD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BD6F-48BE-AC73-08902F96F245}"/>
                </c:ext>
              </c:extLst>
            </c:dLbl>
            <c:dLbl>
              <c:idx val="5"/>
              <c:tx>
                <c:rich>
                  <a:bodyPr/>
                  <a:lstStyle/>
                  <a:p>
                    <a:fld id="{CF352728-C7A4-4131-9446-0E36B508B1E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BD6F-48BE-AC73-08902F96F245}"/>
                </c:ext>
              </c:extLst>
            </c:dLbl>
            <c:dLbl>
              <c:idx val="6"/>
              <c:tx>
                <c:rich>
                  <a:bodyPr/>
                  <a:lstStyle/>
                  <a:p>
                    <a:fld id="{FCAEC9EF-C7FD-4441-8305-447299AC156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BD6F-48BE-AC73-08902F96F245}"/>
                </c:ext>
              </c:extLst>
            </c:dLbl>
            <c:dLbl>
              <c:idx val="7"/>
              <c:tx>
                <c:rich>
                  <a:bodyPr/>
                  <a:lstStyle/>
                  <a:p>
                    <a:endParaRPr lang="en-GB"/>
                  </a:p>
                </c:rich>
              </c:tx>
              <c:dLblPos val="inBase"/>
              <c:showLegendKey val="0"/>
              <c:showVal val="0"/>
              <c:showCatName val="0"/>
              <c:showSerName val="0"/>
              <c:showPercent val="0"/>
              <c:showBubbleSize val="0"/>
              <c:extLst>
                <c:ext xmlns:c15="http://schemas.microsoft.com/office/drawing/2012/chart" uri="{CE6537A1-D6FC-4f65-9D91-7224C49458BB}">
                  <c15:xForSave val="1"/>
                  <c15:showDataLabelsRange val="1"/>
                </c:ext>
                <c:ext xmlns:c16="http://schemas.microsoft.com/office/drawing/2014/chart" uri="{C3380CC4-5D6E-409C-BE32-E72D297353CC}">
                  <c16:uniqueId val="{00000051-BD6F-48BE-AC73-08902F96F245}"/>
                </c:ext>
              </c:extLst>
            </c:dLbl>
            <c:dLbl>
              <c:idx val="8"/>
              <c:tx>
                <c:rich>
                  <a:bodyPr/>
                  <a:lstStyle/>
                  <a:p>
                    <a:fld id="{1154B0DF-5810-4835-ABE7-85CCB53FC66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3-BD6F-48BE-AC73-08902F96F245}"/>
                </c:ext>
              </c:extLst>
            </c:dLbl>
            <c:dLbl>
              <c:idx val="9"/>
              <c:tx>
                <c:rich>
                  <a:bodyPr/>
                  <a:lstStyle/>
                  <a:p>
                    <a:fld id="{41E9A4E9-F183-4B9C-AEDC-CD241F8D476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5-BD6F-48BE-AC73-08902F96F245}"/>
                </c:ext>
              </c:extLst>
            </c:dLbl>
            <c:dLbl>
              <c:idx val="10"/>
              <c:tx>
                <c:rich>
                  <a:bodyPr/>
                  <a:lstStyle/>
                  <a:p>
                    <a:fld id="{98BC3148-AD15-410B-8926-726E2B34154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BD6F-48BE-AC73-08902F96F245}"/>
                </c:ext>
              </c:extLst>
            </c:dLbl>
            <c:dLbl>
              <c:idx val="11"/>
              <c:tx>
                <c:rich>
                  <a:bodyPr/>
                  <a:lstStyle/>
                  <a:p>
                    <a:endParaRPr lang="en-GB"/>
                  </a:p>
                </c:rich>
              </c:tx>
              <c:dLblPos val="inBase"/>
              <c:showLegendKey val="0"/>
              <c:showVal val="0"/>
              <c:showCatName val="0"/>
              <c:showSerName val="0"/>
              <c:showPercent val="0"/>
              <c:showBubbleSize val="0"/>
              <c:extLst>
                <c:ext xmlns:c15="http://schemas.microsoft.com/office/drawing/2012/chart" uri="{CE6537A1-D6FC-4f65-9D91-7224C49458BB}">
                  <c15:xForSave val="1"/>
                  <c15:showDataLabelsRange val="1"/>
                </c:ext>
                <c:ext xmlns:c16="http://schemas.microsoft.com/office/drawing/2014/chart" uri="{C3380CC4-5D6E-409C-BE32-E72D297353CC}">
                  <c16:uniqueId val="{00000059-BD6F-48BE-AC73-08902F96F245}"/>
                </c:ext>
              </c:extLst>
            </c:dLbl>
            <c:dLbl>
              <c:idx val="12"/>
              <c:tx>
                <c:rich>
                  <a:bodyPr/>
                  <a:lstStyle/>
                  <a:p>
                    <a:fld id="{7D246E10-C4EA-4359-8BE5-18E7F55DA43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B-BD6F-48BE-AC73-08902F96F245}"/>
                </c:ext>
              </c:extLst>
            </c:dLbl>
            <c:dLbl>
              <c:idx val="13"/>
              <c:tx>
                <c:rich>
                  <a:bodyPr/>
                  <a:lstStyle/>
                  <a:p>
                    <a:fld id="{C90590A7-368E-40B9-822E-2ED32D798CD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D-BD6F-48BE-AC73-08902F96F245}"/>
                </c:ext>
              </c:extLst>
            </c:dLbl>
            <c:dLbl>
              <c:idx val="14"/>
              <c:tx>
                <c:rich>
                  <a:bodyPr/>
                  <a:lstStyle/>
                  <a:p>
                    <a:fld id="{453339CC-683E-4741-AD15-95B837EF00F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F-BD6F-48BE-AC73-08902F96F245}"/>
                </c:ext>
              </c:extLst>
            </c:dLbl>
            <c:dLbl>
              <c:idx val="15"/>
              <c:tx>
                <c:rich>
                  <a:bodyPr/>
                  <a:lstStyle/>
                  <a:p>
                    <a:fld id="{62D034D0-2F4C-4FC8-A6A4-94ED5E06FBF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61-BD6F-48BE-AC73-08902F96F245}"/>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Sheet1!$H$2:$H$17</c:f>
              <c:numCache>
                <c:formatCode>0%;;</c:formatCode>
                <c:ptCount val="16"/>
                <c:pt idx="0">
                  <c:v>1</c:v>
                </c:pt>
                <c:pt idx="1">
                  <c:v>0.12</c:v>
                </c:pt>
                <c:pt idx="2">
                  <c:v>0.19999999999999996</c:v>
                </c:pt>
                <c:pt idx="3">
                  <c:v>0.18000000000000005</c:v>
                </c:pt>
                <c:pt idx="4">
                  <c:v>7.999999999999996E-2</c:v>
                </c:pt>
                <c:pt idx="5">
                  <c:v>0.13</c:v>
                </c:pt>
                <c:pt idx="6">
                  <c:v>0.32999999999999996</c:v>
                </c:pt>
                <c:pt idx="8">
                  <c:v>1</c:v>
                </c:pt>
                <c:pt idx="9">
                  <c:v>0.14000000000000001</c:v>
                </c:pt>
                <c:pt idx="10">
                  <c:v>0.12</c:v>
                </c:pt>
                <c:pt idx="12">
                  <c:v>1</c:v>
                </c:pt>
                <c:pt idx="13">
                  <c:v>1</c:v>
                </c:pt>
                <c:pt idx="14">
                  <c:v>1</c:v>
                </c:pt>
                <c:pt idx="15">
                  <c:v>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Sheet1!$G$2:$G$17</c15:f>
                <c15:dlblRangeCache>
                  <c:ptCount val="16"/>
                  <c:pt idx="1">
                    <c:v>88%</c:v>
                  </c:pt>
                  <c:pt idx="2">
                    <c:v>80%</c:v>
                  </c:pt>
                  <c:pt idx="3">
                    <c:v>82%</c:v>
                  </c:pt>
                  <c:pt idx="4">
                    <c:v>92%</c:v>
                  </c:pt>
                  <c:pt idx="5">
                    <c:v>87%</c:v>
                  </c:pt>
                  <c:pt idx="6">
                    <c:v>67%</c:v>
                  </c:pt>
                  <c:pt idx="9">
                    <c:v>86%</c:v>
                  </c:pt>
                  <c:pt idx="10">
                    <c:v>88%</c:v>
                  </c:pt>
                </c15:dlblRangeCache>
              </c15:datalabelsRange>
            </c:ext>
            <c:ext xmlns:c16="http://schemas.microsoft.com/office/drawing/2014/chart" uri="{C3380CC4-5D6E-409C-BE32-E72D297353CC}">
              <c16:uniqueId val="{00000062-BD6F-48BE-AC73-08902F96F245}"/>
            </c:ext>
          </c:extLst>
        </c:ser>
        <c:dLbls>
          <c:showLegendKey val="0"/>
          <c:showVal val="0"/>
          <c:showCatName val="0"/>
          <c:showSerName val="0"/>
          <c:showPercent val="0"/>
          <c:showBubbleSize val="0"/>
        </c:dLbls>
        <c:gapWidth val="0"/>
        <c:overlap val="95"/>
        <c:axId val="489861624"/>
        <c:axId val="489864576"/>
        <c:extLst xmlns:c16="http://schemas.microsoft.com/office/drawing/2014/chart" xmlns:c15="http://schemas.microsoft.com/office/drawing/2012/chart" xmlns:c14="http://schemas.microsoft.com/office/drawing/2007/8/2/chart" xmlns:mc="http://schemas.openxmlformats.org/markup-compatibility/2006"/>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793764452977"/>
          <c:y val="0.71220560906313102"/>
          <c:w val="4.4730729966231094E-3"/>
          <c:h val="1.2439915658560091E-2"/>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54</c:v>
                </c:pt>
                <c:pt idx="1">
                  <c:v>54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25</c:v>
                </c:pt>
                <c:pt idx="1">
                  <c:v>23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0CAA-490C-93A1-D7CD60DF490A}"/>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0CAA-490C-93A1-D7CD60DF490A}"/>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CAA-490C-93A1-D7CD60DF490A}"/>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0CAA-490C-93A1-D7CD60DF490A}"/>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0CAA-490C-93A1-D7CD60DF490A}"/>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CAA-490C-93A1-D7CD60DF490A}"/>
              </c:ext>
            </c:extLst>
          </c:dPt>
          <c:dLbls>
            <c:dLbl>
              <c:idx val="3"/>
              <c:layout>
                <c:manualLayout>
                  <c:x val="3.0711364680044407E-3"/>
                  <c:y val="3.7715128428921388E-3"/>
                </c:manualLayout>
              </c:layout>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0CAA-490C-93A1-D7CD60DF490A}"/>
                </c:ext>
              </c:extLst>
            </c:dLbl>
            <c:dLbl>
              <c:idx val="4"/>
              <c:layout>
                <c:manualLayout>
                  <c:x val="3.4430583489328528E-3"/>
                  <c:y val="-1.1314538528676416E-2"/>
                </c:manualLayout>
              </c:layout>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CAA-490C-93A1-D7CD60DF490A}"/>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26</c:v>
                </c:pt>
                <c:pt idx="1">
                  <c:v>28</c:v>
                </c:pt>
                <c:pt idx="2">
                  <c:v>22</c:v>
                </c:pt>
                <c:pt idx="3">
                  <c:v>13</c:v>
                </c:pt>
                <c:pt idx="4">
                  <c:v>10</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0CAA-490C-93A1-D7CD60DF490A}"/>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56</c:v>
                </c:pt>
                <c:pt idx="1">
                  <c:v>44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83</c:v>
                </c:pt>
                <c:pt idx="1">
                  <c:v>17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71</c:v>
                </c:pt>
                <c:pt idx="1">
                  <c:v>72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29</c:v>
                </c:pt>
                <c:pt idx="1">
                  <c:v>28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10363269966730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93A-49BC-8DDD-B3D24F5FBB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160-4E91-B643-A48B1E9DA28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337-49D7-B023-AF5676A9FEF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E41D-4BAF-9C98-2DFF25D1DD46}"/>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E41D-4BAF-9C98-2DFF25D1DD46}"/>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41D-4BAF-9C98-2DFF25D1DD46}"/>
              </c:ext>
            </c:extLst>
          </c:dPt>
          <c:dPt>
            <c:idx val="3"/>
            <c:bubble3D val="0"/>
            <c:spPr>
              <a:solidFill>
                <a:srgbClr val="FFFFFF">
                  <a:lumMod val="7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E41D-4BAF-9C98-2DFF25D1DD46}"/>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E41D-4BAF-9C98-2DFF25D1DD46}"/>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41D-4BAF-9C98-2DFF25D1DD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35</c:v>
                </c:pt>
                <c:pt idx="1">
                  <c:v>37</c:v>
                </c:pt>
                <c:pt idx="2">
                  <c:v>28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E41D-4BAF-9C98-2DFF25D1DD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Sheet1!$B$2:$B$46</c:f>
              <c:numCache>
                <c:formatCode>0%</c:formatCode>
                <c:ptCount val="45"/>
                <c:pt idx="0">
                  <c:v>0.56000000000000005</c:v>
                </c:pt>
                <c:pt idx="1">
                  <c:v>0.6</c:v>
                </c:pt>
                <c:pt idx="2">
                  <c:v>0.65</c:v>
                </c:pt>
                <c:pt idx="3">
                  <c:v>0.66</c:v>
                </c:pt>
                <c:pt idx="4">
                  <c:v>0.67</c:v>
                </c:pt>
                <c:pt idx="5">
                  <c:v>0.68</c:v>
                </c:pt>
                <c:pt idx="6">
                  <c:v>0.69</c:v>
                </c:pt>
                <c:pt idx="7">
                  <c:v>0.7</c:v>
                </c:pt>
                <c:pt idx="8">
                  <c:v>0.7</c:v>
                </c:pt>
                <c:pt idx="9">
                  <c:v>0.7</c:v>
                </c:pt>
                <c:pt idx="10">
                  <c:v>0.71</c:v>
                </c:pt>
                <c:pt idx="11">
                  <c:v>0.71</c:v>
                </c:pt>
                <c:pt idx="12">
                  <c:v>0.71</c:v>
                </c:pt>
                <c:pt idx="13">
                  <c:v>0.71</c:v>
                </c:pt>
                <c:pt idx="14">
                  <c:v>0.72</c:v>
                </c:pt>
                <c:pt idx="15">
                  <c:v>0.73</c:v>
                </c:pt>
                <c:pt idx="16">
                  <c:v>0.74</c:v>
                </c:pt>
                <c:pt idx="17">
                  <c:v>0.74</c:v>
                </c:pt>
                <c:pt idx="18">
                  <c:v>0.75</c:v>
                </c:pt>
                <c:pt idx="19">
                  <c:v>0.75</c:v>
                </c:pt>
                <c:pt idx="20">
                  <c:v>0.77</c:v>
                </c:pt>
                <c:pt idx="21">
                  <c:v>0.77</c:v>
                </c:pt>
                <c:pt idx="22">
                  <c:v>0.77</c:v>
                </c:pt>
                <c:pt idx="23">
                  <c:v>0.77</c:v>
                </c:pt>
                <c:pt idx="24">
                  <c:v>0.78</c:v>
                </c:pt>
                <c:pt idx="25">
                  <c:v>0.78</c:v>
                </c:pt>
                <c:pt idx="26">
                  <c:v>0.79</c:v>
                </c:pt>
                <c:pt idx="27">
                  <c:v>0.79</c:v>
                </c:pt>
                <c:pt idx="28">
                  <c:v>0.81</c:v>
                </c:pt>
                <c:pt idx="29">
                  <c:v>0.81</c:v>
                </c:pt>
                <c:pt idx="30">
                  <c:v>0.83</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Sheet1!$C$2:$C$46</c:f>
              <c:numCache>
                <c:formatCode>0%</c:formatCode>
                <c:ptCount val="45"/>
                <c:pt idx="0">
                  <c:v>0.72</c:v>
                </c:pt>
                <c:pt idx="1">
                  <c:v>0.72</c:v>
                </c:pt>
                <c:pt idx="2">
                  <c:v>0.72</c:v>
                </c:pt>
                <c:pt idx="3">
                  <c:v>0.72</c:v>
                </c:pt>
                <c:pt idx="4">
                  <c:v>0.72</c:v>
                </c:pt>
                <c:pt idx="5">
                  <c:v>0.72</c:v>
                </c:pt>
                <c:pt idx="6">
                  <c:v>0.72</c:v>
                </c:pt>
                <c:pt idx="7">
                  <c:v>0.72</c:v>
                </c:pt>
                <c:pt idx="8">
                  <c:v>0.72</c:v>
                </c:pt>
                <c:pt idx="9">
                  <c:v>0.72</c:v>
                </c:pt>
                <c:pt idx="10">
                  <c:v>0.72</c:v>
                </c:pt>
                <c:pt idx="11">
                  <c:v>0.72</c:v>
                </c:pt>
                <c:pt idx="12">
                  <c:v>0.72</c:v>
                </c:pt>
                <c:pt idx="13">
                  <c:v>0.72</c:v>
                </c:pt>
                <c:pt idx="14">
                  <c:v>0.72</c:v>
                </c:pt>
                <c:pt idx="15">
                  <c:v>0.72</c:v>
                </c:pt>
                <c:pt idx="16">
                  <c:v>0.72</c:v>
                </c:pt>
                <c:pt idx="17">
                  <c:v>0.72</c:v>
                </c:pt>
                <c:pt idx="18">
                  <c:v>0.72</c:v>
                </c:pt>
                <c:pt idx="19">
                  <c:v>0.72</c:v>
                </c:pt>
                <c:pt idx="20">
                  <c:v>0.72</c:v>
                </c:pt>
                <c:pt idx="21">
                  <c:v>0.72</c:v>
                </c:pt>
                <c:pt idx="22">
                  <c:v>0.72</c:v>
                </c:pt>
                <c:pt idx="23">
                  <c:v>0.72</c:v>
                </c:pt>
                <c:pt idx="24">
                  <c:v>0.72</c:v>
                </c:pt>
                <c:pt idx="25">
                  <c:v>0.72</c:v>
                </c:pt>
                <c:pt idx="26">
                  <c:v>0.72</c:v>
                </c:pt>
                <c:pt idx="27">
                  <c:v>0.72</c:v>
                </c:pt>
                <c:pt idx="28">
                  <c:v>0.72</c:v>
                </c:pt>
                <c:pt idx="29">
                  <c:v>0.72</c:v>
                </c:pt>
                <c:pt idx="30">
                  <c:v>0.72</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Sheet1!$D$2:$D$46</c:f>
              <c:numCache>
                <c:formatCode>0%</c:formatCode>
                <c:ptCount val="45"/>
                <c:pt idx="0">
                  <c:v>0.69</c:v>
                </c:pt>
                <c:pt idx="1">
                  <c:v>0.69</c:v>
                </c:pt>
                <c:pt idx="2">
                  <c:v>0.69</c:v>
                </c:pt>
                <c:pt idx="3">
                  <c:v>0.69</c:v>
                </c:pt>
                <c:pt idx="4">
                  <c:v>0.69</c:v>
                </c:pt>
                <c:pt idx="5">
                  <c:v>0.69</c:v>
                </c:pt>
                <c:pt idx="6">
                  <c:v>0.69</c:v>
                </c:pt>
                <c:pt idx="7">
                  <c:v>0.69</c:v>
                </c:pt>
                <c:pt idx="8">
                  <c:v>0.69</c:v>
                </c:pt>
                <c:pt idx="9">
                  <c:v>0.69</c:v>
                </c:pt>
                <c:pt idx="10">
                  <c:v>0.69</c:v>
                </c:pt>
                <c:pt idx="11">
                  <c:v>0.69</c:v>
                </c:pt>
                <c:pt idx="12">
                  <c:v>0.69</c:v>
                </c:pt>
                <c:pt idx="13">
                  <c:v>0.69</c:v>
                </c:pt>
                <c:pt idx="14">
                  <c:v>0.69</c:v>
                </c:pt>
                <c:pt idx="15">
                  <c:v>0.69</c:v>
                </c:pt>
                <c:pt idx="16">
                  <c:v>0.69</c:v>
                </c:pt>
                <c:pt idx="17">
                  <c:v>0.69</c:v>
                </c:pt>
                <c:pt idx="18">
                  <c:v>0.69</c:v>
                </c:pt>
                <c:pt idx="19">
                  <c:v>0.69</c:v>
                </c:pt>
                <c:pt idx="20">
                  <c:v>0.69</c:v>
                </c:pt>
                <c:pt idx="21">
                  <c:v>0.69</c:v>
                </c:pt>
                <c:pt idx="22">
                  <c:v>0.69</c:v>
                </c:pt>
                <c:pt idx="23">
                  <c:v>0.69</c:v>
                </c:pt>
                <c:pt idx="24">
                  <c:v>0.69</c:v>
                </c:pt>
                <c:pt idx="25">
                  <c:v>0.69</c:v>
                </c:pt>
                <c:pt idx="26">
                  <c:v>0.69</c:v>
                </c:pt>
                <c:pt idx="27">
                  <c:v>0.69</c:v>
                </c:pt>
                <c:pt idx="28">
                  <c:v>0.69</c:v>
                </c:pt>
                <c:pt idx="29">
                  <c:v>0.69</c:v>
                </c:pt>
                <c:pt idx="30">
                  <c:v>0.69</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To address an issue which my GP practice, NHS 111 or A&amp;E referred me to a pharmacy for</c:v>
                </c:pt>
                <c:pt idx="1">
                  <c:v>To pick up a prescription</c:v>
                </c:pt>
                <c:pt idx="2">
                  <c:v>To buy medication (such as paracetamol or eye drops)</c:v>
                </c:pt>
                <c:pt idx="3">
                  <c:v>To get advice (for example, about prescription medicines, a health issue or other health services)</c:v>
                </c:pt>
                <c:pt idx="4">
                  <c:v>To have my blood pressure checked</c:v>
                </c:pt>
                <c:pt idx="5">
                  <c:v>To get a vaccine (for example, flu or COVID)</c:v>
                </c:pt>
                <c:pt idx="6">
                  <c:v>To get contraception without a GP prescription</c:v>
                </c:pt>
                <c:pt idx="7">
                  <c:v>To monitor my medication or get other support for a long-term health condition</c:v>
                </c:pt>
                <c:pt idx="8">
                  <c:v>None of these</c:v>
                </c:pt>
              </c:strCache>
            </c:strRef>
          </c:cat>
          <c:val>
            <c:numRef>
              <c:f>Sheet1!$B$2:$B$10</c:f>
              <c:numCache>
                <c:formatCode>0%</c:formatCode>
                <c:ptCount val="9"/>
                <c:pt idx="0">
                  <c:v>7.0000000000000007E-2</c:v>
                </c:pt>
                <c:pt idx="1">
                  <c:v>0.77</c:v>
                </c:pt>
                <c:pt idx="2">
                  <c:v>0.45</c:v>
                </c:pt>
                <c:pt idx="3">
                  <c:v>0.23</c:v>
                </c:pt>
                <c:pt idx="4">
                  <c:v>0.08</c:v>
                </c:pt>
                <c:pt idx="5">
                  <c:v>0.18</c:v>
                </c:pt>
                <c:pt idx="6">
                  <c:v>0.02</c:v>
                </c:pt>
                <c:pt idx="7">
                  <c:v>0.03</c:v>
                </c:pt>
                <c:pt idx="8">
                  <c:v>0.12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To address an issue which my GP practice, NHS 111 or A&amp;E referred me to a pharmacy for</c:v>
                </c:pt>
                <c:pt idx="1">
                  <c:v>To pick up a prescription</c:v>
                </c:pt>
                <c:pt idx="2">
                  <c:v>To buy medication (such as paracetamol or eye drops)</c:v>
                </c:pt>
                <c:pt idx="3">
                  <c:v>To get advice (for example, about prescription medicines, a health issue or other health services)</c:v>
                </c:pt>
                <c:pt idx="4">
                  <c:v>To have my blood pressure checked</c:v>
                </c:pt>
                <c:pt idx="5">
                  <c:v>To get a vaccine (for example, flu or COVID)</c:v>
                </c:pt>
                <c:pt idx="6">
                  <c:v>To get contraception without a GP prescription</c:v>
                </c:pt>
                <c:pt idx="7">
                  <c:v>To monitor my medication or get other support for a long-term health condition</c:v>
                </c:pt>
                <c:pt idx="8">
                  <c:v>None of these</c:v>
                </c:pt>
              </c:strCache>
            </c:strRef>
          </c:cat>
          <c:val>
            <c:numRef>
              <c:f>Sheet1!$C$2:$C$10</c:f>
              <c:numCache>
                <c:formatCode>0%</c:formatCode>
                <c:ptCount val="9"/>
                <c:pt idx="0">
                  <c:v>0.08</c:v>
                </c:pt>
                <c:pt idx="1">
                  <c:v>0.75</c:v>
                </c:pt>
                <c:pt idx="2">
                  <c:v>0.44</c:v>
                </c:pt>
                <c:pt idx="3">
                  <c:v>0.22</c:v>
                </c:pt>
                <c:pt idx="4">
                  <c:v>7.0000000000000007E-2</c:v>
                </c:pt>
                <c:pt idx="5">
                  <c:v>0.19</c:v>
                </c:pt>
                <c:pt idx="6">
                  <c:v>0.02</c:v>
                </c:pt>
                <c:pt idx="7">
                  <c:v>0.03</c:v>
                </c:pt>
                <c:pt idx="8">
                  <c:v>0.12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18"/>
              <c:pt idx="0">
                <c:v>1</c:v>
              </c:pt>
              <c:pt idx="1">
                <c:v>2</c:v>
              </c:pt>
              <c:pt idx="2">
                <c:v>3</c:v>
              </c:pt>
              <c:pt idx="3">
                <c:v>4</c:v>
              </c:pt>
              <c:pt idx="4">
                <c:v>5</c:v>
              </c:pt>
              <c:pt idx="5">
                <c:v>6</c:v>
              </c:pt>
              <c:pt idx="6">
                <c:v>7</c:v>
              </c:pt>
              <c:pt idx="7">
                <c:v>8</c:v>
              </c:pt>
              <c:pt idx="8">
                <c:v>9</c:v>
              </c:pt>
              <c:pt idx="9">
                <c:v>13</c:v>
              </c:pt>
              <c:pt idx="10">
                <c:v>14</c:v>
              </c:pt>
              <c:pt idx="11">
                <c:v>15</c:v>
              </c:pt>
              <c:pt idx="12">
                <c:v>16</c:v>
              </c:pt>
              <c:pt idx="13">
                <c:v>17</c:v>
              </c:pt>
              <c:pt idx="14">
                <c:v>18</c:v>
              </c:pt>
              <c:pt idx="15">
                <c:v>19</c:v>
              </c:pt>
              <c:pt idx="16">
                <c:v>20</c:v>
              </c:pt>
              <c:pt idx="17">
                <c:v>21</c:v>
              </c:pt>
              <c:extLst>
                <c:ext xmlns:c15="http://schemas.microsoft.com/office/drawing/2012/chart" uri="{02D57815-91ED-43cb-92C2-25804820EDAC}">
                  <c15:autoCat val="1"/>
                </c:ext>
              </c:extLst>
            </c:strLit>
          </c:cat>
          <c:val>
            <c:numRef>
              <c:f>Sheet1!$A$2:$A$10</c:f>
              <c:numCache>
                <c:formatCode>General</c:formatCode>
                <c:ptCount val="9"/>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Sheet1!$B$2:$B$10</c:f>
              <c:numCache>
                <c:formatCode>General</c:formatCode>
                <c:ptCount val="9"/>
                <c:pt idx="0">
                  <c:v>11</c:v>
                </c:pt>
                <c:pt idx="1">
                  <c:v>88</c:v>
                </c:pt>
                <c:pt idx="2">
                  <c:v>55</c:v>
                </c:pt>
                <c:pt idx="3">
                  <c:v>36</c:v>
                </c:pt>
                <c:pt idx="4">
                  <c:v>17</c:v>
                </c:pt>
                <c:pt idx="5">
                  <c:v>34</c:v>
                </c:pt>
                <c:pt idx="6">
                  <c:v>6</c:v>
                </c:pt>
                <c:pt idx="7">
                  <c:v>6</c:v>
                </c:pt>
                <c:pt idx="8">
                  <c:v>20</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18"/>
              <c:pt idx="0">
                <c:v>1</c:v>
              </c:pt>
              <c:pt idx="1">
                <c:v>2</c:v>
              </c:pt>
              <c:pt idx="2">
                <c:v>3</c:v>
              </c:pt>
              <c:pt idx="3">
                <c:v>4</c:v>
              </c:pt>
              <c:pt idx="4">
                <c:v>5</c:v>
              </c:pt>
              <c:pt idx="5">
                <c:v>6</c:v>
              </c:pt>
              <c:pt idx="6">
                <c:v>7</c:v>
              </c:pt>
              <c:pt idx="7">
                <c:v>8</c:v>
              </c:pt>
              <c:pt idx="8">
                <c:v>9</c:v>
              </c:pt>
              <c:pt idx="9">
                <c:v>13</c:v>
              </c:pt>
              <c:pt idx="10">
                <c:v>14</c:v>
              </c:pt>
              <c:pt idx="11">
                <c:v>15</c:v>
              </c:pt>
              <c:pt idx="12">
                <c:v>16</c:v>
              </c:pt>
              <c:pt idx="13">
                <c:v>17</c:v>
              </c:pt>
              <c:pt idx="14">
                <c:v>18</c:v>
              </c:pt>
              <c:pt idx="15">
                <c:v>19</c:v>
              </c:pt>
              <c:pt idx="16">
                <c:v>20</c:v>
              </c:pt>
              <c:pt idx="17">
                <c:v>21</c:v>
              </c:pt>
              <c:extLst>
                <c:ext xmlns:c15="http://schemas.microsoft.com/office/drawing/2012/chart" uri="{02D57815-91ED-43cb-92C2-25804820EDAC}">
                  <c15:autoCat val="1"/>
                </c:ext>
              </c:extLst>
            </c:strLit>
          </c:cat>
          <c:val>
            <c:numRef>
              <c:f>Sheet1!$C$2:$C$10</c:f>
              <c:numCache>
                <c:formatCode>General</c:formatCode>
                <c:ptCount val="9"/>
                <c:pt idx="0">
                  <c:v>3</c:v>
                </c:pt>
                <c:pt idx="1">
                  <c:v>68</c:v>
                </c:pt>
                <c:pt idx="2">
                  <c:v>33</c:v>
                </c:pt>
                <c:pt idx="3">
                  <c:v>14</c:v>
                </c:pt>
                <c:pt idx="4">
                  <c:v>3</c:v>
                </c:pt>
                <c:pt idx="5">
                  <c:v>11</c:v>
                </c:pt>
                <c:pt idx="6">
                  <c:v>0</c:v>
                </c:pt>
                <c:pt idx="7">
                  <c:v>1</c:v>
                </c:pt>
                <c:pt idx="8">
                  <c:v>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2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77</c:v>
                </c:pt>
                <c:pt idx="1">
                  <c:v>23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84</c:v>
                </c:pt>
                <c:pt idx="1">
                  <c:v>86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7</c:v>
                </c:pt>
                <c:pt idx="1">
                  <c:v>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754459329663335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C368-48B5-A3C4-42635B57D94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C368-48B5-A3C4-42635B57D94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C368-48B5-A3C4-42635B57D94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C368-48B5-A3C4-42635B57D94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C368-48B5-A3C4-42635B57D94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C368-48B5-A3C4-42635B57D94D}"/>
              </c:ext>
            </c:extLst>
          </c:dPt>
          <c:dLbls>
            <c:dLbl>
              <c:idx val="2"/>
              <c:layout>
                <c:manualLayout>
                  <c:x val="-6.1422729360088843E-2"/>
                  <c:y val="-8.674479538651915E-2"/>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C368-48B5-A3C4-42635B57D94D}"/>
                </c:ext>
              </c:extLst>
            </c:dLbl>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C368-48B5-A3C4-42635B57D94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C368-48B5-A3C4-42635B57D94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51</c:v>
                </c:pt>
                <c:pt idx="1">
                  <c:v>36</c:v>
                </c:pt>
                <c:pt idx="2">
                  <c:v>9</c:v>
                </c:pt>
                <c:pt idx="3">
                  <c:v>4</c:v>
                </c:pt>
                <c:pt idx="4">
                  <c:v>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C368-48B5-A3C4-42635B57D94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Sheet1!$B$2:$B$46</c:f>
              <c:numCache>
                <c:formatCode>0%</c:formatCode>
                <c:ptCount val="45"/>
                <c:pt idx="0">
                  <c:v>0.77</c:v>
                </c:pt>
                <c:pt idx="1">
                  <c:v>0.77</c:v>
                </c:pt>
                <c:pt idx="2">
                  <c:v>0.8</c:v>
                </c:pt>
                <c:pt idx="3">
                  <c:v>0.82</c:v>
                </c:pt>
                <c:pt idx="4">
                  <c:v>0.82</c:v>
                </c:pt>
                <c:pt idx="5">
                  <c:v>0.83</c:v>
                </c:pt>
                <c:pt idx="6">
                  <c:v>0.83</c:v>
                </c:pt>
                <c:pt idx="7">
                  <c:v>0.83</c:v>
                </c:pt>
                <c:pt idx="8">
                  <c:v>0.83</c:v>
                </c:pt>
                <c:pt idx="9">
                  <c:v>0.84</c:v>
                </c:pt>
                <c:pt idx="10">
                  <c:v>0.84</c:v>
                </c:pt>
                <c:pt idx="11">
                  <c:v>0.85</c:v>
                </c:pt>
                <c:pt idx="12">
                  <c:v>0.85</c:v>
                </c:pt>
                <c:pt idx="13">
                  <c:v>0.86</c:v>
                </c:pt>
                <c:pt idx="14">
                  <c:v>0.86</c:v>
                </c:pt>
                <c:pt idx="15">
                  <c:v>0.87</c:v>
                </c:pt>
                <c:pt idx="16">
                  <c:v>0.87</c:v>
                </c:pt>
                <c:pt idx="17">
                  <c:v>0.87</c:v>
                </c:pt>
                <c:pt idx="18">
                  <c:v>0.88</c:v>
                </c:pt>
                <c:pt idx="19">
                  <c:v>0.88</c:v>
                </c:pt>
                <c:pt idx="20">
                  <c:v>0.88</c:v>
                </c:pt>
                <c:pt idx="21">
                  <c:v>0.88</c:v>
                </c:pt>
                <c:pt idx="22">
                  <c:v>0.89</c:v>
                </c:pt>
                <c:pt idx="23">
                  <c:v>0.9</c:v>
                </c:pt>
                <c:pt idx="24">
                  <c:v>0.91</c:v>
                </c:pt>
                <c:pt idx="25">
                  <c:v>0.91</c:v>
                </c:pt>
                <c:pt idx="26">
                  <c:v>0.91</c:v>
                </c:pt>
                <c:pt idx="27">
                  <c:v>0.93</c:v>
                </c:pt>
                <c:pt idx="28">
                  <c:v>0.94</c:v>
                </c:pt>
                <c:pt idx="29">
                  <c:v>0.94</c:v>
                </c:pt>
                <c:pt idx="30">
                  <c:v>0.96</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Sheet1!$C$2:$C$46</c:f>
              <c:numCache>
                <c:formatCode>0%</c:formatCode>
                <c:ptCount val="45"/>
                <c:pt idx="0">
                  <c:v>0.86</c:v>
                </c:pt>
                <c:pt idx="1">
                  <c:v>0.86</c:v>
                </c:pt>
                <c:pt idx="2">
                  <c:v>0.86</c:v>
                </c:pt>
                <c:pt idx="3">
                  <c:v>0.86</c:v>
                </c:pt>
                <c:pt idx="4">
                  <c:v>0.86</c:v>
                </c:pt>
                <c:pt idx="5">
                  <c:v>0.86</c:v>
                </c:pt>
                <c:pt idx="6">
                  <c:v>0.86</c:v>
                </c:pt>
                <c:pt idx="7">
                  <c:v>0.86</c:v>
                </c:pt>
                <c:pt idx="8">
                  <c:v>0.86</c:v>
                </c:pt>
                <c:pt idx="9">
                  <c:v>0.86</c:v>
                </c:pt>
                <c:pt idx="10">
                  <c:v>0.86</c:v>
                </c:pt>
                <c:pt idx="11">
                  <c:v>0.86</c:v>
                </c:pt>
                <c:pt idx="12">
                  <c:v>0.86</c:v>
                </c:pt>
                <c:pt idx="13">
                  <c:v>0.86</c:v>
                </c:pt>
                <c:pt idx="14">
                  <c:v>0.86</c:v>
                </c:pt>
                <c:pt idx="15">
                  <c:v>0.86</c:v>
                </c:pt>
                <c:pt idx="16">
                  <c:v>0.86</c:v>
                </c:pt>
                <c:pt idx="17">
                  <c:v>0.86</c:v>
                </c:pt>
                <c:pt idx="18">
                  <c:v>0.86</c:v>
                </c:pt>
                <c:pt idx="19">
                  <c:v>0.86</c:v>
                </c:pt>
                <c:pt idx="20">
                  <c:v>0.86</c:v>
                </c:pt>
                <c:pt idx="21">
                  <c:v>0.86</c:v>
                </c:pt>
                <c:pt idx="22">
                  <c:v>0.86</c:v>
                </c:pt>
                <c:pt idx="23">
                  <c:v>0.86</c:v>
                </c:pt>
                <c:pt idx="24">
                  <c:v>0.86</c:v>
                </c:pt>
                <c:pt idx="25">
                  <c:v>0.86</c:v>
                </c:pt>
                <c:pt idx="26">
                  <c:v>0.86</c:v>
                </c:pt>
                <c:pt idx="27">
                  <c:v>0.86</c:v>
                </c:pt>
                <c:pt idx="28">
                  <c:v>0.86</c:v>
                </c:pt>
                <c:pt idx="29">
                  <c:v>0.86</c:v>
                </c:pt>
                <c:pt idx="30">
                  <c:v>0.86</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Sheet1!$D$2:$D$46</c:f>
              <c:numCache>
                <c:formatCode>0%</c:formatCode>
                <c:ptCount val="45"/>
                <c:pt idx="0">
                  <c:v>0.88</c:v>
                </c:pt>
                <c:pt idx="1">
                  <c:v>0.88</c:v>
                </c:pt>
                <c:pt idx="2">
                  <c:v>0.88</c:v>
                </c:pt>
                <c:pt idx="3">
                  <c:v>0.88</c:v>
                </c:pt>
                <c:pt idx="4">
                  <c:v>0.88</c:v>
                </c:pt>
                <c:pt idx="5">
                  <c:v>0.88</c:v>
                </c:pt>
                <c:pt idx="6">
                  <c:v>0.88</c:v>
                </c:pt>
                <c:pt idx="7">
                  <c:v>0.88</c:v>
                </c:pt>
                <c:pt idx="8">
                  <c:v>0.88</c:v>
                </c:pt>
                <c:pt idx="9">
                  <c:v>0.88</c:v>
                </c:pt>
                <c:pt idx="10">
                  <c:v>0.88</c:v>
                </c:pt>
                <c:pt idx="11">
                  <c:v>0.88</c:v>
                </c:pt>
                <c:pt idx="12">
                  <c:v>0.88</c:v>
                </c:pt>
                <c:pt idx="13">
                  <c:v>0.88</c:v>
                </c:pt>
                <c:pt idx="14">
                  <c:v>0.88</c:v>
                </c:pt>
                <c:pt idx="15">
                  <c:v>0.88</c:v>
                </c:pt>
                <c:pt idx="16">
                  <c:v>0.88</c:v>
                </c:pt>
                <c:pt idx="17">
                  <c:v>0.88</c:v>
                </c:pt>
                <c:pt idx="18">
                  <c:v>0.88</c:v>
                </c:pt>
                <c:pt idx="19">
                  <c:v>0.88</c:v>
                </c:pt>
                <c:pt idx="20">
                  <c:v>0.88</c:v>
                </c:pt>
                <c:pt idx="21">
                  <c:v>0.88</c:v>
                </c:pt>
                <c:pt idx="22">
                  <c:v>0.88</c:v>
                </c:pt>
                <c:pt idx="23">
                  <c:v>0.88</c:v>
                </c:pt>
                <c:pt idx="24">
                  <c:v>0.88</c:v>
                </c:pt>
                <c:pt idx="25">
                  <c:v>0.88</c:v>
                </c:pt>
                <c:pt idx="26">
                  <c:v>0.88</c:v>
                </c:pt>
                <c:pt idx="27">
                  <c:v>0.88</c:v>
                </c:pt>
                <c:pt idx="28">
                  <c:v>0.88</c:v>
                </c:pt>
                <c:pt idx="29">
                  <c:v>0.88</c:v>
                </c:pt>
                <c:pt idx="30">
                  <c:v>0.88</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58</c:v>
                </c:pt>
                <c:pt idx="1">
                  <c:v>54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32</c:v>
                </c:pt>
                <c:pt idx="1">
                  <c:v>34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754459329663335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7B61-4C9D-9F24-FD89F28A0017}"/>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7B61-4C9D-9F24-FD89F28A0017}"/>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B61-4C9D-9F24-FD89F28A0017}"/>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7B61-4C9D-9F24-FD89F28A0017}"/>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7B61-4C9D-9F24-FD89F28A0017}"/>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B61-4C9D-9F24-FD89F28A0017}"/>
              </c:ext>
            </c:extLst>
          </c:dPt>
          <c:dLbls>
            <c:dLbl>
              <c:idx val="3"/>
              <c:layout>
                <c:manualLayout>
                  <c:x val="-0.104418639912151"/>
                  <c:y val="3.7715128428921316E-2"/>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7B61-4C9D-9F24-FD89F28A0017}"/>
                </c:ext>
              </c:extLst>
            </c:dLbl>
            <c:dLbl>
              <c:idx val="4"/>
              <c:layout>
                <c:manualLayout>
                  <c:x val="1.2656467752946148E-2"/>
                  <c:y val="-3.7715128428921388E-3"/>
                </c:manualLayout>
              </c:layout>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B61-4C9D-9F24-FD89F28A0017}"/>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33</c:v>
                </c:pt>
                <c:pt idx="1">
                  <c:v>21</c:v>
                </c:pt>
                <c:pt idx="2">
                  <c:v>11</c:v>
                </c:pt>
                <c:pt idx="3">
                  <c:v>8</c:v>
                </c:pt>
                <c:pt idx="4">
                  <c:v>27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7B61-4C9D-9F24-FD89F28A0017}"/>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Espace réservé du numéro de diapositive 4">
            <a:extLst>
              <a:ext uri="{FF2B5EF4-FFF2-40B4-BE49-F238E27FC236}">
                <a16:creationId xmlns:a16="http://schemas.microsoft.com/office/drawing/2014/main" id="{758CD453-6651-4F5D-AF0E-943113B7BA3E}"/>
              </a:ext>
            </a:extLst>
          </p:cNvPr>
          <p:cNvSpPr>
            <a:spLocks noGrp="1"/>
          </p:cNvSpPr>
          <p:nvPr>
            <p:ph type="sldNum" sz="quarter" idx="3"/>
          </p:nvPr>
        </p:nvSpPr>
        <p:spPr>
          <a:xfrm>
            <a:off x="202408" y="8464317"/>
            <a:ext cx="445293" cy="458787"/>
          </a:xfrm>
          <a:prstGeom prst="rect">
            <a:avLst/>
          </a:prstGeom>
        </p:spPr>
        <p:txBody>
          <a:bodyPr vert="horz" lIns="91440" tIns="45720" rIns="91440" bIns="45720" rtlCol="0" anchor="b"/>
          <a:lstStyle>
            <a:lvl1pPr algn="r">
              <a:defRPr sz="1200"/>
            </a:lvl1pPr>
          </a:lstStyle>
          <a:p>
            <a:pPr algn="ctr"/>
            <a:fld id="{4AFB3F6D-27DE-421A-80DD-C4F1B28388AB}" type="slidenum">
              <a:rPr lang="en-GB" sz="900" smtClean="0">
                <a:latin typeface="Arial" panose="020B0604020202020204" pitchFamily="34" charset="0"/>
              </a:rPr>
              <a:pPr algn="ctr"/>
              <a:t>‹#›</a:t>
            </a:fld>
            <a:endParaRPr lang="en-GB" sz="900" dirty="0">
              <a:latin typeface="Arial" panose="020B0604020202020204" pitchFamily="34" charset="0"/>
            </a:endParaRPr>
          </a:p>
        </p:txBody>
      </p:sp>
      <p:pic>
        <p:nvPicPr>
          <p:cNvPr id="4" name="Picture 3">
            <a:extLst>
              <a:ext uri="{FF2B5EF4-FFF2-40B4-BE49-F238E27FC236}">
                <a16:creationId xmlns:a16="http://schemas.microsoft.com/office/drawing/2014/main" id="{DE77B89C-3979-472E-BB69-D0551FBC5C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72239" y="8464318"/>
            <a:ext cx="1816655" cy="450289"/>
          </a:xfrm>
          <a:prstGeom prst="rect">
            <a:avLst/>
          </a:prstGeom>
        </p:spPr>
      </p:pic>
    </p:spTree>
    <p:extLst>
      <p:ext uri="{BB962C8B-B14F-4D97-AF65-F5344CB8AC3E}">
        <p14:creationId xmlns:p14="http://schemas.microsoft.com/office/powerpoint/2010/main" val="11439508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Espace réservé de l'image des diapositives 3"/>
          <p:cNvSpPr>
            <a:spLocks noGrp="1" noRot="1" noChangeAspect="1"/>
          </p:cNvSpPr>
          <p:nvPr>
            <p:ph type="sldImg" idx="2"/>
          </p:nvPr>
        </p:nvSpPr>
        <p:spPr>
          <a:xfrm>
            <a:off x="148590" y="160020"/>
            <a:ext cx="6560820" cy="3690461"/>
          </a:xfrm>
          <a:prstGeom prst="rect">
            <a:avLst/>
          </a:prstGeom>
          <a:noFill/>
          <a:ln w="9525">
            <a:solidFill>
              <a:srgbClr val="878787"/>
            </a:solidFill>
          </a:ln>
        </p:spPr>
        <p:txBody>
          <a:bodyPr vert="horz" lIns="91440" tIns="45720" rIns="91440" bIns="45720" rtlCol="0" anchor="ctr"/>
          <a:lstStyle/>
          <a:p>
            <a:endParaRPr lang="en-GB" dirty="0"/>
          </a:p>
        </p:txBody>
      </p:sp>
      <p:sp>
        <p:nvSpPr>
          <p:cNvPr id="5" name="Espace réservé des notes 4"/>
          <p:cNvSpPr>
            <a:spLocks noGrp="1"/>
          </p:cNvSpPr>
          <p:nvPr>
            <p:ph type="body" sz="quarter" idx="3"/>
          </p:nvPr>
        </p:nvSpPr>
        <p:spPr>
          <a:xfrm>
            <a:off x="148590" y="4158775"/>
            <a:ext cx="6560820" cy="4025106"/>
          </a:xfrm>
          <a:prstGeom prst="rect">
            <a:avLst/>
          </a:prstGeom>
        </p:spPr>
        <p:txBody>
          <a:bodyPr vert="horz" lIns="0" tIns="0" rIns="0" bIns="0" rtlCol="0"/>
          <a:lstStyle/>
          <a:p>
            <a:pPr lvl="0"/>
            <a:r>
              <a:rPr lang="en-GB" noProof="0" dirty="0"/>
              <a:t>Click here to add text</a:t>
            </a:r>
          </a:p>
          <a:p>
            <a:pPr lvl="1"/>
            <a:r>
              <a:rPr lang="en-GB" noProof="0" dirty="0"/>
              <a:t>First level bullet</a:t>
            </a:r>
          </a:p>
          <a:p>
            <a:pPr lvl="2"/>
            <a:r>
              <a:rPr lang="en-GB" noProof="0" dirty="0"/>
              <a:t>Second level bullet</a:t>
            </a:r>
          </a:p>
          <a:p>
            <a:pPr lvl="3"/>
            <a:r>
              <a:rPr lang="en-GB" noProof="0" dirty="0"/>
              <a:t>Third level bullet</a:t>
            </a:r>
          </a:p>
        </p:txBody>
      </p:sp>
      <p:sp>
        <p:nvSpPr>
          <p:cNvPr id="7" name="Espace réservé du numéro de diapositive 6"/>
          <p:cNvSpPr>
            <a:spLocks noGrp="1"/>
          </p:cNvSpPr>
          <p:nvPr>
            <p:ph type="sldNum" sz="quarter" idx="5"/>
          </p:nvPr>
        </p:nvSpPr>
        <p:spPr>
          <a:xfrm>
            <a:off x="57150" y="8689232"/>
            <a:ext cx="480060" cy="362639"/>
          </a:xfrm>
          <a:prstGeom prst="rect">
            <a:avLst/>
          </a:prstGeom>
        </p:spPr>
        <p:txBody>
          <a:bodyPr vert="horz" lIns="91440" tIns="45720" rIns="91440" bIns="45720" rtlCol="0" anchor="b"/>
          <a:lstStyle>
            <a:lvl1pPr algn="l">
              <a:defRPr sz="800" b="1">
                <a:latin typeface="Arial" panose="020B0604020202020204" pitchFamily="34" charset="0"/>
              </a:defRPr>
            </a:lvl1pPr>
          </a:lstStyle>
          <a:p>
            <a:fld id="{3B8578AD-0529-46A5-84EB-6338160D5A7D}" type="slidenum">
              <a:rPr lang="en-GB" smtClean="0"/>
              <a:pPr/>
              <a:t>‹#›</a:t>
            </a:fld>
            <a:endParaRPr lang="en-GB" dirty="0"/>
          </a:p>
        </p:txBody>
      </p:sp>
      <p:pic>
        <p:nvPicPr>
          <p:cNvPr id="6" name="Picture 5">
            <a:extLst>
              <a:ext uri="{FF2B5EF4-FFF2-40B4-BE49-F238E27FC236}">
                <a16:creationId xmlns:a16="http://schemas.microsoft.com/office/drawing/2014/main" id="{53714416-D57E-47A1-9A03-ED6137792B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46370" y="8621341"/>
            <a:ext cx="1463040" cy="362639"/>
          </a:xfrm>
          <a:prstGeom prst="rect">
            <a:avLst/>
          </a:prstGeom>
        </p:spPr>
      </p:pic>
    </p:spTree>
    <p:extLst>
      <p:ext uri="{BB962C8B-B14F-4D97-AF65-F5344CB8AC3E}">
        <p14:creationId xmlns:p14="http://schemas.microsoft.com/office/powerpoint/2010/main" val="4242194222"/>
      </p:ext>
    </p:extLst>
  </p:cSld>
  <p:clrMap bg1="lt1" tx1="dk1" bg2="lt2" tx2="dk2" accent1="accent1" accent2="accent2" accent3="accent3" accent4="accent4" accent5="accent5" accent6="accent6" hlink="hlink" folHlink="folHlink"/>
  <p:notesStyle>
    <a:lvl1pPr marL="0" algn="l" defTabSz="914400" rtl="0" eaLnBrk="1" latinLnBrk="0" hangingPunct="1">
      <a:lnSpc>
        <a:spcPct val="110000"/>
      </a:lnSpc>
      <a:spcBef>
        <a:spcPts val="300"/>
      </a:spcBef>
      <a:spcAft>
        <a:spcPts val="300"/>
      </a:spcAft>
      <a:defRPr sz="1600" kern="1200">
        <a:solidFill>
          <a:schemeClr val="tx1"/>
        </a:solidFill>
        <a:latin typeface="Arial" panose="020B0604020202020204" pitchFamily="34" charset="0"/>
        <a:ea typeface="+mn-ea"/>
        <a:cs typeface="+mn-cs"/>
      </a:defRPr>
    </a:lvl1pPr>
    <a:lvl2pPr marL="171450" indent="-171450" algn="l" defTabSz="914400" rtl="0" eaLnBrk="1" latinLnBrk="0" hangingPunct="1">
      <a:lnSpc>
        <a:spcPct val="110000"/>
      </a:lnSpc>
      <a:spcBef>
        <a:spcPts val="300"/>
      </a:spcBef>
      <a:spcAft>
        <a:spcPts val="300"/>
      </a:spcAft>
      <a:buFont typeface="Wingdings" panose="05000000000000000000" pitchFamily="2" charset="2"/>
      <a:buChar char=""/>
      <a:defRPr sz="1600" kern="1200">
        <a:solidFill>
          <a:schemeClr val="tx1"/>
        </a:solidFill>
        <a:latin typeface="Arial" panose="020B0604020202020204" pitchFamily="34" charset="0"/>
        <a:ea typeface="+mn-ea"/>
        <a:cs typeface="+mn-cs"/>
      </a:defRPr>
    </a:lvl2pPr>
    <a:lvl3pPr marL="357188" indent="-171450" algn="l" defTabSz="914400" rtl="0" eaLnBrk="1" latinLnBrk="0" hangingPunct="1">
      <a:lnSpc>
        <a:spcPct val="110000"/>
      </a:lnSpc>
      <a:spcBef>
        <a:spcPts val="300"/>
      </a:spcBef>
      <a:spcAft>
        <a:spcPts val="300"/>
      </a:spcAft>
      <a:buFont typeface="Segoe UI" panose="020B0502040204020203" pitchFamily="34" charset="0"/>
      <a:buChar char="-"/>
      <a:defRPr sz="1600" kern="1200">
        <a:solidFill>
          <a:schemeClr val="tx1"/>
        </a:solidFill>
        <a:latin typeface="Arial" panose="020B0604020202020204" pitchFamily="34" charset="0"/>
        <a:ea typeface="+mn-ea"/>
        <a:cs typeface="+mn-cs"/>
      </a:defRPr>
    </a:lvl3pPr>
    <a:lvl4pPr marL="628650" indent="-182563" algn="l" defTabSz="914400" rtl="0" eaLnBrk="1" latinLnBrk="0" hangingPunct="1">
      <a:lnSpc>
        <a:spcPct val="110000"/>
      </a:lnSpc>
      <a:spcBef>
        <a:spcPts val="300"/>
      </a:spcBef>
      <a:spcAft>
        <a:spcPts val="300"/>
      </a:spcAft>
      <a:buFont typeface="Arial" panose="020B0604020202020204" pitchFamily="34" charset="0"/>
      <a:buChar char="•"/>
      <a:defRPr sz="1600" kern="1200">
        <a:solidFill>
          <a:schemeClr val="tx1"/>
        </a:solidFill>
        <a:latin typeface="Arial" panose="020B0604020202020204" pitchFamily="34" charset="0"/>
        <a:ea typeface="+mn-ea"/>
        <a:cs typeface="+mn-cs"/>
      </a:defRPr>
    </a:lvl4pPr>
    <a:lvl5pPr marL="182880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a:t>
            </a:fld>
            <a:endParaRPr lang="en-GB" dirty="0"/>
          </a:p>
        </p:txBody>
      </p:sp>
    </p:spTree>
    <p:extLst>
      <p:ext uri="{BB962C8B-B14F-4D97-AF65-F5344CB8AC3E}">
        <p14:creationId xmlns:p14="http://schemas.microsoft.com/office/powerpoint/2010/main" val="1117277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2</a:t>
            </a:fld>
            <a:endParaRPr lang="en-GB" dirty="0"/>
          </a:p>
        </p:txBody>
      </p:sp>
    </p:spTree>
    <p:extLst>
      <p:ext uri="{BB962C8B-B14F-4D97-AF65-F5344CB8AC3E}">
        <p14:creationId xmlns:p14="http://schemas.microsoft.com/office/powerpoint/2010/main" val="15611774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a:t>
            </a:fld>
            <a:endParaRPr lang="en-GB" dirty="0"/>
          </a:p>
        </p:txBody>
      </p:sp>
    </p:spTree>
    <p:extLst>
      <p:ext uri="{BB962C8B-B14F-4D97-AF65-F5344CB8AC3E}">
        <p14:creationId xmlns:p14="http://schemas.microsoft.com/office/powerpoint/2010/main" val="31720700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a:t>
            </a:fld>
            <a:endParaRPr lang="en-GB" dirty="0"/>
          </a:p>
        </p:txBody>
      </p:sp>
    </p:spTree>
    <p:extLst>
      <p:ext uri="{BB962C8B-B14F-4D97-AF65-F5344CB8AC3E}">
        <p14:creationId xmlns:p14="http://schemas.microsoft.com/office/powerpoint/2010/main" val="37356927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a:t>
            </a:fld>
            <a:endParaRPr lang="en-GB" dirty="0"/>
          </a:p>
        </p:txBody>
      </p:sp>
    </p:spTree>
    <p:extLst>
      <p:ext uri="{BB962C8B-B14F-4D97-AF65-F5344CB8AC3E}">
        <p14:creationId xmlns:p14="http://schemas.microsoft.com/office/powerpoint/2010/main" val="25421417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a:t>
            </a:fld>
            <a:endParaRPr lang="en-GB" dirty="0"/>
          </a:p>
        </p:txBody>
      </p:sp>
    </p:spTree>
    <p:extLst>
      <p:ext uri="{BB962C8B-B14F-4D97-AF65-F5344CB8AC3E}">
        <p14:creationId xmlns:p14="http://schemas.microsoft.com/office/powerpoint/2010/main" val="2643542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7</a:t>
            </a:fld>
            <a:endParaRPr lang="en-GB" dirty="0"/>
          </a:p>
        </p:txBody>
      </p:sp>
    </p:spTree>
    <p:extLst>
      <p:ext uri="{BB962C8B-B14F-4D97-AF65-F5344CB8AC3E}">
        <p14:creationId xmlns:p14="http://schemas.microsoft.com/office/powerpoint/2010/main" val="36832562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D4D7AB-726F-9063-A0DD-4EEF39A6D9E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40AF14E-D8DA-C23E-35E2-DC1B1F0A51DB}"/>
              </a:ext>
            </a:extLst>
          </p:cNvPr>
          <p:cNvSpPr>
            <a:spLocks noGrp="1" noRot="1" noChangeAspect="1"/>
          </p:cNvSpPr>
          <p:nvPr>
            <p:ph type="sldImg"/>
          </p:nvPr>
        </p:nvSpPr>
        <p:spPr>
          <a:xfrm>
            <a:off x="149225" y="160338"/>
            <a:ext cx="6559550" cy="3689350"/>
          </a:xfrm>
        </p:spPr>
      </p:sp>
      <p:sp>
        <p:nvSpPr>
          <p:cNvPr id="3" name="Notes Placeholder 2">
            <a:extLst>
              <a:ext uri="{FF2B5EF4-FFF2-40B4-BE49-F238E27FC236}">
                <a16:creationId xmlns:a16="http://schemas.microsoft.com/office/drawing/2014/main" id="{36C468C5-FF15-7B2E-2E4D-CE082021C0E1}"/>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7E20322E-ABC2-2F31-EE84-B95B3ADC74D3}"/>
              </a:ext>
            </a:extLst>
          </p:cNvPr>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6759073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7963175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8B6F0-2EB0-EE36-BD4F-F832D1FAC4A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6811DBD-C141-B069-C0C8-D07273A93DE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778DA61-E0B1-CDA9-CBD4-6BB6543D2F21}"/>
              </a:ext>
            </a:extLst>
          </p:cNvPr>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a:extLst>
              <a:ext uri="{FF2B5EF4-FFF2-40B4-BE49-F238E27FC236}">
                <a16:creationId xmlns:a16="http://schemas.microsoft.com/office/drawing/2014/main" id="{1884DEB1-4E39-2CD8-51A7-6747050499D2}"/>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98988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11</a:t>
            </a:fld>
            <a:endParaRPr lang="en-GB" dirty="0"/>
          </a:p>
        </p:txBody>
      </p:sp>
    </p:spTree>
    <p:extLst>
      <p:ext uri="{BB962C8B-B14F-4D97-AF65-F5344CB8AC3E}">
        <p14:creationId xmlns:p14="http://schemas.microsoft.com/office/powerpoint/2010/main" val="341777388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12</a:t>
            </a:fld>
            <a:endParaRPr lang="en-GB" dirty="0"/>
          </a:p>
        </p:txBody>
      </p:sp>
    </p:spTree>
    <p:extLst>
      <p:ext uri="{BB962C8B-B14F-4D97-AF65-F5344CB8AC3E}">
        <p14:creationId xmlns:p14="http://schemas.microsoft.com/office/powerpoint/2010/main" val="410858015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13</a:t>
            </a:fld>
            <a:endParaRPr lang="en-GB" dirty="0"/>
          </a:p>
        </p:txBody>
      </p:sp>
    </p:spTree>
    <p:extLst>
      <p:ext uri="{BB962C8B-B14F-4D97-AF65-F5344CB8AC3E}">
        <p14:creationId xmlns:p14="http://schemas.microsoft.com/office/powerpoint/2010/main" val="61528517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14</a:t>
            </a:fld>
            <a:endParaRPr lang="en-GB" dirty="0"/>
          </a:p>
        </p:txBody>
      </p:sp>
    </p:spTree>
    <p:extLst>
      <p:ext uri="{BB962C8B-B14F-4D97-AF65-F5344CB8AC3E}">
        <p14:creationId xmlns:p14="http://schemas.microsoft.com/office/powerpoint/2010/main" val="244992701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15</a:t>
            </a:fld>
            <a:endParaRPr lang="en-GB" dirty="0"/>
          </a:p>
        </p:txBody>
      </p:sp>
    </p:spTree>
    <p:extLst>
      <p:ext uri="{BB962C8B-B14F-4D97-AF65-F5344CB8AC3E}">
        <p14:creationId xmlns:p14="http://schemas.microsoft.com/office/powerpoint/2010/main" val="158093327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62257C-EEDA-055C-D9B8-6AF94831B93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2657D70-E454-8DA0-BD96-59057287FA6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81B0B7B-0931-A46E-AE59-886CD8BC2AF9}"/>
              </a:ext>
            </a:extLst>
          </p:cNvPr>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a:extLst>
              <a:ext uri="{FF2B5EF4-FFF2-40B4-BE49-F238E27FC236}">
                <a16:creationId xmlns:a16="http://schemas.microsoft.com/office/drawing/2014/main" id="{43039301-4B60-F514-8611-87DFAA6A5953}"/>
              </a:ext>
            </a:extLst>
          </p:cNvPr>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16</a:t>
            </a:fld>
            <a:endParaRPr lang="en-GB" dirty="0"/>
          </a:p>
        </p:txBody>
      </p:sp>
    </p:spTree>
    <p:extLst>
      <p:ext uri="{BB962C8B-B14F-4D97-AF65-F5344CB8AC3E}">
        <p14:creationId xmlns:p14="http://schemas.microsoft.com/office/powerpoint/2010/main" val="28950317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23053E-CBD5-06A9-1925-7D531338F8D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CFC3C78-6782-2EC3-D5B4-5DAA5E8E48F4}"/>
              </a:ext>
            </a:extLst>
          </p:cNvPr>
          <p:cNvSpPr>
            <a:spLocks noGrp="1" noRot="1" noChangeAspect="1"/>
          </p:cNvSpPr>
          <p:nvPr>
            <p:ph type="sldImg"/>
          </p:nvPr>
        </p:nvSpPr>
        <p:spPr>
          <a:xfrm>
            <a:off x="149225" y="160338"/>
            <a:ext cx="6559550" cy="3689350"/>
          </a:xfrm>
        </p:spPr>
      </p:sp>
      <p:sp>
        <p:nvSpPr>
          <p:cNvPr id="3" name="Notes Placeholder 2">
            <a:extLst>
              <a:ext uri="{FF2B5EF4-FFF2-40B4-BE49-F238E27FC236}">
                <a16:creationId xmlns:a16="http://schemas.microsoft.com/office/drawing/2014/main" id="{F6E89D8C-6137-A93F-C0C8-A40F71255C6D}"/>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B3E564F7-9CF3-5E85-9A8E-F4DF6AB7F354}"/>
              </a:ext>
            </a:extLst>
          </p:cNvPr>
          <p:cNvSpPr>
            <a:spLocks noGrp="1"/>
          </p:cNvSpPr>
          <p:nvPr>
            <p:ph type="sldNum" sz="quarter" idx="5"/>
          </p:nvPr>
        </p:nvSpPr>
        <p:spPr/>
        <p:txBody>
          <a:bodyPr/>
          <a:lstStyle/>
          <a:p>
            <a:fld id="{3B8578AD-0529-46A5-84EB-6338160D5A7D}" type="slidenum">
              <a:rPr lang="en-GB" smtClean="0"/>
              <a:pPr/>
              <a:t>17</a:t>
            </a:fld>
            <a:endParaRPr lang="en-GB" dirty="0"/>
          </a:p>
        </p:txBody>
      </p:sp>
    </p:spTree>
    <p:extLst>
      <p:ext uri="{BB962C8B-B14F-4D97-AF65-F5344CB8AC3E}">
        <p14:creationId xmlns:p14="http://schemas.microsoft.com/office/powerpoint/2010/main" val="37041242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18</a:t>
            </a:fld>
            <a:endParaRPr lang="en-GB" dirty="0"/>
          </a:p>
        </p:txBody>
      </p:sp>
    </p:spTree>
    <p:extLst>
      <p:ext uri="{BB962C8B-B14F-4D97-AF65-F5344CB8AC3E}">
        <p14:creationId xmlns:p14="http://schemas.microsoft.com/office/powerpoint/2010/main" val="164231543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19</a:t>
            </a:fld>
            <a:endParaRPr lang="en-GB" dirty="0"/>
          </a:p>
        </p:txBody>
      </p:sp>
    </p:spTree>
    <p:extLst>
      <p:ext uri="{BB962C8B-B14F-4D97-AF65-F5344CB8AC3E}">
        <p14:creationId xmlns:p14="http://schemas.microsoft.com/office/powerpoint/2010/main" val="96004940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20</a:t>
            </a:fld>
            <a:endParaRPr lang="en-GB" dirty="0"/>
          </a:p>
        </p:txBody>
      </p:sp>
    </p:spTree>
    <p:extLst>
      <p:ext uri="{BB962C8B-B14F-4D97-AF65-F5344CB8AC3E}">
        <p14:creationId xmlns:p14="http://schemas.microsoft.com/office/powerpoint/2010/main" val="120920773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21</a:t>
            </a:fld>
            <a:endParaRPr lang="en-GB" dirty="0"/>
          </a:p>
        </p:txBody>
      </p:sp>
    </p:spTree>
    <p:extLst>
      <p:ext uri="{BB962C8B-B14F-4D97-AF65-F5344CB8AC3E}">
        <p14:creationId xmlns:p14="http://schemas.microsoft.com/office/powerpoint/2010/main" val="290118316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22</a:t>
            </a:fld>
            <a:endParaRPr lang="en-GB" dirty="0"/>
          </a:p>
        </p:txBody>
      </p:sp>
    </p:spTree>
    <p:extLst>
      <p:ext uri="{BB962C8B-B14F-4D97-AF65-F5344CB8AC3E}">
        <p14:creationId xmlns:p14="http://schemas.microsoft.com/office/powerpoint/2010/main" val="124093379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23</a:t>
            </a:fld>
            <a:endParaRPr lang="en-GB" dirty="0"/>
          </a:p>
        </p:txBody>
      </p:sp>
    </p:spTree>
    <p:extLst>
      <p:ext uri="{BB962C8B-B14F-4D97-AF65-F5344CB8AC3E}">
        <p14:creationId xmlns:p14="http://schemas.microsoft.com/office/powerpoint/2010/main" val="11503228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32595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32595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26</a:t>
            </a:fld>
            <a:endParaRPr lang="en-GB" dirty="0"/>
          </a:p>
        </p:txBody>
      </p:sp>
    </p:spTree>
    <p:extLst>
      <p:ext uri="{BB962C8B-B14F-4D97-AF65-F5344CB8AC3E}">
        <p14:creationId xmlns:p14="http://schemas.microsoft.com/office/powerpoint/2010/main" val="21665608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27</a:t>
            </a:fld>
            <a:endParaRPr lang="en-GB" dirty="0"/>
          </a:p>
        </p:txBody>
      </p:sp>
    </p:spTree>
    <p:extLst>
      <p:ext uri="{BB962C8B-B14F-4D97-AF65-F5344CB8AC3E}">
        <p14:creationId xmlns:p14="http://schemas.microsoft.com/office/powerpoint/2010/main" val="362823205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28</a:t>
            </a:fld>
            <a:endParaRPr lang="en-GB" dirty="0"/>
          </a:p>
        </p:txBody>
      </p:sp>
    </p:spTree>
    <p:extLst>
      <p:ext uri="{BB962C8B-B14F-4D97-AF65-F5344CB8AC3E}">
        <p14:creationId xmlns:p14="http://schemas.microsoft.com/office/powerpoint/2010/main" val="108600839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29</a:t>
            </a:fld>
            <a:endParaRPr lang="en-GB" dirty="0"/>
          </a:p>
        </p:txBody>
      </p:sp>
    </p:spTree>
    <p:extLst>
      <p:ext uri="{BB962C8B-B14F-4D97-AF65-F5344CB8AC3E}">
        <p14:creationId xmlns:p14="http://schemas.microsoft.com/office/powerpoint/2010/main" val="328081468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30</a:t>
            </a:fld>
            <a:endParaRPr lang="en-GB" dirty="0"/>
          </a:p>
        </p:txBody>
      </p:sp>
    </p:spTree>
    <p:extLst>
      <p:ext uri="{BB962C8B-B14F-4D97-AF65-F5344CB8AC3E}">
        <p14:creationId xmlns:p14="http://schemas.microsoft.com/office/powerpoint/2010/main" val="774801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31</a:t>
            </a:fld>
            <a:endParaRPr lang="en-GB" dirty="0"/>
          </a:p>
        </p:txBody>
      </p:sp>
    </p:spTree>
    <p:extLst>
      <p:ext uri="{BB962C8B-B14F-4D97-AF65-F5344CB8AC3E}">
        <p14:creationId xmlns:p14="http://schemas.microsoft.com/office/powerpoint/2010/main" val="45311269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32</a:t>
            </a:fld>
            <a:endParaRPr lang="en-GB" dirty="0"/>
          </a:p>
        </p:txBody>
      </p:sp>
    </p:spTree>
    <p:extLst>
      <p:ext uri="{BB962C8B-B14F-4D97-AF65-F5344CB8AC3E}">
        <p14:creationId xmlns:p14="http://schemas.microsoft.com/office/powerpoint/2010/main" val="315357423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33</a:t>
            </a:fld>
            <a:endParaRPr lang="en-GB" dirty="0"/>
          </a:p>
        </p:txBody>
      </p:sp>
    </p:spTree>
    <p:extLst>
      <p:ext uri="{BB962C8B-B14F-4D97-AF65-F5344CB8AC3E}">
        <p14:creationId xmlns:p14="http://schemas.microsoft.com/office/powerpoint/2010/main" val="394439863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34</a:t>
            </a:fld>
            <a:endParaRPr lang="en-GB" dirty="0"/>
          </a:p>
        </p:txBody>
      </p:sp>
    </p:spTree>
    <p:extLst>
      <p:ext uri="{BB962C8B-B14F-4D97-AF65-F5344CB8AC3E}">
        <p14:creationId xmlns:p14="http://schemas.microsoft.com/office/powerpoint/2010/main" val="29729927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553C13-D41C-2620-4D9E-33BC5C3A78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ED4CF1D-BF80-8AFA-6036-BB16C72B20EC}"/>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C3CF3A-C871-AEF6-C68A-5AC564A2ACB4}"/>
              </a:ext>
            </a:extLst>
          </p:cNvPr>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a:extLst>
              <a:ext uri="{FF2B5EF4-FFF2-40B4-BE49-F238E27FC236}">
                <a16:creationId xmlns:a16="http://schemas.microsoft.com/office/drawing/2014/main" id="{0D89AD4A-D15F-B683-8DFC-7492C8542314}"/>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35</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2659347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36</a:t>
            </a:fld>
            <a:endParaRPr lang="en-GB" dirty="0"/>
          </a:p>
        </p:txBody>
      </p:sp>
    </p:spTree>
    <p:extLst>
      <p:ext uri="{BB962C8B-B14F-4D97-AF65-F5344CB8AC3E}">
        <p14:creationId xmlns:p14="http://schemas.microsoft.com/office/powerpoint/2010/main" val="587033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37</a:t>
            </a:fld>
            <a:endParaRPr lang="en-GB" dirty="0"/>
          </a:p>
        </p:txBody>
      </p:sp>
    </p:spTree>
    <p:extLst>
      <p:ext uri="{BB962C8B-B14F-4D97-AF65-F5344CB8AC3E}">
        <p14:creationId xmlns:p14="http://schemas.microsoft.com/office/powerpoint/2010/main" val="203845690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38</a:t>
            </a:fld>
            <a:endParaRPr lang="en-GB" dirty="0"/>
          </a:p>
        </p:txBody>
      </p:sp>
    </p:spTree>
    <p:extLst>
      <p:ext uri="{BB962C8B-B14F-4D97-AF65-F5344CB8AC3E}">
        <p14:creationId xmlns:p14="http://schemas.microsoft.com/office/powerpoint/2010/main" val="24681944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39</a:t>
            </a:fld>
            <a:endParaRPr lang="en-GB" dirty="0"/>
          </a:p>
        </p:txBody>
      </p:sp>
    </p:spTree>
    <p:extLst>
      <p:ext uri="{BB962C8B-B14F-4D97-AF65-F5344CB8AC3E}">
        <p14:creationId xmlns:p14="http://schemas.microsoft.com/office/powerpoint/2010/main" val="388712269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40</a:t>
            </a:fld>
            <a:endParaRPr lang="en-GB" dirty="0"/>
          </a:p>
        </p:txBody>
      </p:sp>
    </p:spTree>
    <p:extLst>
      <p:ext uri="{BB962C8B-B14F-4D97-AF65-F5344CB8AC3E}">
        <p14:creationId xmlns:p14="http://schemas.microsoft.com/office/powerpoint/2010/main" val="308621390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41</a:t>
            </a:fld>
            <a:endParaRPr lang="en-GB" dirty="0"/>
          </a:p>
        </p:txBody>
      </p:sp>
    </p:spTree>
    <p:extLst>
      <p:ext uri="{BB962C8B-B14F-4D97-AF65-F5344CB8AC3E}">
        <p14:creationId xmlns:p14="http://schemas.microsoft.com/office/powerpoint/2010/main" val="303998680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42</a:t>
            </a:fld>
            <a:endParaRPr lang="en-GB" dirty="0"/>
          </a:p>
        </p:txBody>
      </p:sp>
    </p:spTree>
    <p:extLst>
      <p:ext uri="{BB962C8B-B14F-4D97-AF65-F5344CB8AC3E}">
        <p14:creationId xmlns:p14="http://schemas.microsoft.com/office/powerpoint/2010/main" val="339926502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43</a:t>
            </a:fld>
            <a:endParaRPr lang="en-GB" dirty="0"/>
          </a:p>
        </p:txBody>
      </p:sp>
    </p:spTree>
    <p:extLst>
      <p:ext uri="{BB962C8B-B14F-4D97-AF65-F5344CB8AC3E}">
        <p14:creationId xmlns:p14="http://schemas.microsoft.com/office/powerpoint/2010/main" val="135652827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669393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886261776"/>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29265883"/>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386994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38637475"/>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49</a:t>
            </a:fld>
            <a:endParaRPr lang="en-GB" dirty="0"/>
          </a:p>
        </p:txBody>
      </p:sp>
    </p:spTree>
    <p:extLst>
      <p:ext uri="{BB962C8B-B14F-4D97-AF65-F5344CB8AC3E}">
        <p14:creationId xmlns:p14="http://schemas.microsoft.com/office/powerpoint/2010/main" val="1849541220"/>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50</a:t>
            </a:fld>
            <a:endParaRPr lang="en-GB" dirty="0"/>
          </a:p>
        </p:txBody>
      </p:sp>
    </p:spTree>
    <p:extLst>
      <p:ext uri="{BB962C8B-B14F-4D97-AF65-F5344CB8AC3E}">
        <p14:creationId xmlns:p14="http://schemas.microsoft.com/office/powerpoint/2010/main" val="158537810"/>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51</a:t>
            </a:fld>
            <a:endParaRPr lang="en-GB" dirty="0"/>
          </a:p>
        </p:txBody>
      </p:sp>
    </p:spTree>
    <p:extLst>
      <p:ext uri="{BB962C8B-B14F-4D97-AF65-F5344CB8AC3E}">
        <p14:creationId xmlns:p14="http://schemas.microsoft.com/office/powerpoint/2010/main" val="1627272067"/>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52</a:t>
            </a:fld>
            <a:endParaRPr lang="en-GB" dirty="0"/>
          </a:p>
        </p:txBody>
      </p:sp>
    </p:spTree>
    <p:extLst>
      <p:ext uri="{BB962C8B-B14F-4D97-AF65-F5344CB8AC3E}">
        <p14:creationId xmlns:p14="http://schemas.microsoft.com/office/powerpoint/2010/main" val="536599343"/>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53</a:t>
            </a:fld>
            <a:endParaRPr lang="en-GB" dirty="0"/>
          </a:p>
        </p:txBody>
      </p:sp>
    </p:spTree>
    <p:extLst>
      <p:ext uri="{BB962C8B-B14F-4D97-AF65-F5344CB8AC3E}">
        <p14:creationId xmlns:p14="http://schemas.microsoft.com/office/powerpoint/2010/main" val="750706762"/>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54</a:t>
            </a:fld>
            <a:endParaRPr lang="en-GB" dirty="0"/>
          </a:p>
        </p:txBody>
      </p:sp>
    </p:spTree>
    <p:extLst>
      <p:ext uri="{BB962C8B-B14F-4D97-AF65-F5344CB8AC3E}">
        <p14:creationId xmlns:p14="http://schemas.microsoft.com/office/powerpoint/2010/main" val="1310636175"/>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7403BD-8959-4AB9-219D-B50950644FD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4270BAF-09C3-BF22-E71B-FC87BACEBC3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4BA18CDC-6C5E-9581-1463-18D6A35BDC92}"/>
              </a:ext>
            </a:extLst>
          </p:cNvPr>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a:extLst>
              <a:ext uri="{FF2B5EF4-FFF2-40B4-BE49-F238E27FC236}">
                <a16:creationId xmlns:a16="http://schemas.microsoft.com/office/drawing/2014/main" id="{A9CEEA68-50B6-6883-359A-E114ECD015A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09145681"/>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56</a:t>
            </a:fld>
            <a:endParaRPr lang="en-GB" dirty="0"/>
          </a:p>
        </p:txBody>
      </p:sp>
    </p:spTree>
    <p:extLst>
      <p:ext uri="{BB962C8B-B14F-4D97-AF65-F5344CB8AC3E}">
        <p14:creationId xmlns:p14="http://schemas.microsoft.com/office/powerpoint/2010/main" val="2908641191"/>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57</a:t>
            </a:fld>
            <a:endParaRPr lang="en-GB" dirty="0"/>
          </a:p>
        </p:txBody>
      </p:sp>
    </p:spTree>
    <p:extLst>
      <p:ext uri="{BB962C8B-B14F-4D97-AF65-F5344CB8AC3E}">
        <p14:creationId xmlns:p14="http://schemas.microsoft.com/office/powerpoint/2010/main" val="2686548793"/>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58</a:t>
            </a:fld>
            <a:endParaRPr lang="en-GB" dirty="0"/>
          </a:p>
        </p:txBody>
      </p:sp>
    </p:spTree>
    <p:extLst>
      <p:ext uri="{BB962C8B-B14F-4D97-AF65-F5344CB8AC3E}">
        <p14:creationId xmlns:p14="http://schemas.microsoft.com/office/powerpoint/2010/main" val="1126006301"/>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59</a:t>
            </a:fld>
            <a:endParaRPr lang="en-GB" dirty="0"/>
          </a:p>
        </p:txBody>
      </p:sp>
    </p:spTree>
    <p:extLst>
      <p:ext uri="{BB962C8B-B14F-4D97-AF65-F5344CB8AC3E}">
        <p14:creationId xmlns:p14="http://schemas.microsoft.com/office/powerpoint/2010/main" val="3721022131"/>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60</a:t>
            </a:fld>
            <a:endParaRPr lang="en-GB" dirty="0"/>
          </a:p>
        </p:txBody>
      </p:sp>
    </p:spTree>
    <p:extLst>
      <p:ext uri="{BB962C8B-B14F-4D97-AF65-F5344CB8AC3E}">
        <p14:creationId xmlns:p14="http://schemas.microsoft.com/office/powerpoint/2010/main" val="964418659"/>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61</a:t>
            </a:fld>
            <a:endParaRPr lang="en-GB" dirty="0"/>
          </a:p>
        </p:txBody>
      </p:sp>
    </p:spTree>
    <p:extLst>
      <p:ext uri="{BB962C8B-B14F-4D97-AF65-F5344CB8AC3E}">
        <p14:creationId xmlns:p14="http://schemas.microsoft.com/office/powerpoint/2010/main" val="461202213"/>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62</a:t>
            </a:fld>
            <a:endParaRPr lang="en-GB" dirty="0"/>
          </a:p>
        </p:txBody>
      </p:sp>
    </p:spTree>
    <p:extLst>
      <p:ext uri="{BB962C8B-B14F-4D97-AF65-F5344CB8AC3E}">
        <p14:creationId xmlns:p14="http://schemas.microsoft.com/office/powerpoint/2010/main" val="3059499992"/>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63</a:t>
            </a:fld>
            <a:endParaRPr lang="en-GB" dirty="0"/>
          </a:p>
        </p:txBody>
      </p:sp>
    </p:spTree>
    <p:extLst>
      <p:ext uri="{BB962C8B-B14F-4D97-AF65-F5344CB8AC3E}">
        <p14:creationId xmlns:p14="http://schemas.microsoft.com/office/powerpoint/2010/main" val="3928562498"/>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64</a:t>
            </a:fld>
            <a:endParaRPr lang="en-GB" dirty="0"/>
          </a:p>
        </p:txBody>
      </p:sp>
    </p:spTree>
    <p:extLst>
      <p:ext uri="{BB962C8B-B14F-4D97-AF65-F5344CB8AC3E}">
        <p14:creationId xmlns:p14="http://schemas.microsoft.com/office/powerpoint/2010/main" val="26160452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slideMaster" Target="../slideMasters/slideMaster1.xml"/><Relationship Id="rId7" Type="http://schemas.openxmlformats.org/officeDocument/2006/relationships/oleObject" Target="../embeddings/oleObject1.bin"/><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3.emf"/><Relationship Id="rId5" Type="http://schemas.microsoft.com/office/2007/relationships/hdphoto" Target="../media/hdphoto1.wdp"/><Relationship Id="rId4" Type="http://schemas.openxmlformats.org/officeDocument/2006/relationships/image" Target="../media/image2.png"/><Relationship Id="rId9"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1.bin"/></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2.bin"/></Relationships>
</file>

<file path=ppt/slideLayouts/_rels/slideLayout7.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3.bin"/></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guides explained">
    <p:spTree>
      <p:nvGrpSpPr>
        <p:cNvPr id="1" name=""/>
        <p:cNvGrpSpPr/>
        <p:nvPr/>
      </p:nvGrpSpPr>
      <p:grpSpPr>
        <a:xfrm>
          <a:off x="0" y="0"/>
          <a:ext cx="0" cy="0"/>
          <a:chOff x="0" y="0"/>
          <a:chExt cx="0" cy="0"/>
        </a:xfrm>
      </p:grpSpPr>
      <p:sp>
        <p:nvSpPr>
          <p:cNvPr id="41" name="Rectangle 40">
            <a:extLst>
              <a:ext uri="{FF2B5EF4-FFF2-40B4-BE49-F238E27FC236}">
                <a16:creationId xmlns:a16="http://schemas.microsoft.com/office/drawing/2014/main" id="{386ADD35-E522-41F8-B812-80AE6B27927D}"/>
              </a:ext>
            </a:extLst>
          </p:cNvPr>
          <p:cNvSpPr/>
          <p:nvPr userDrawn="1"/>
        </p:nvSpPr>
        <p:spPr>
          <a:xfrm>
            <a:off x="449999" y="6165850"/>
            <a:ext cx="11318357" cy="44767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10000"/>
              </a:lnSpc>
            </a:pPr>
            <a:r>
              <a:rPr lang="en-GB" sz="1600" dirty="0">
                <a:solidFill>
                  <a:schemeClr val="tx1"/>
                </a:solidFill>
              </a:rPr>
              <a:t>Area for logo, footer and slide number</a:t>
            </a:r>
          </a:p>
        </p:txBody>
      </p:sp>
      <p:sp>
        <p:nvSpPr>
          <p:cNvPr id="4" name="Rectangle 3">
            <a:extLst>
              <a:ext uri="{FF2B5EF4-FFF2-40B4-BE49-F238E27FC236}">
                <a16:creationId xmlns:a16="http://schemas.microsoft.com/office/drawing/2014/main" id="{217FFF5A-C07C-4EE5-83AE-92722B99DAEA}"/>
              </a:ext>
            </a:extLst>
          </p:cNvPr>
          <p:cNvSpPr/>
          <p:nvPr userDrawn="1"/>
        </p:nvSpPr>
        <p:spPr>
          <a:xfrm>
            <a:off x="442911" y="450000"/>
            <a:ext cx="11325449" cy="103431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7F09ED6E-CCB6-4130-B02F-119297B546CA}"/>
              </a:ext>
            </a:extLst>
          </p:cNvPr>
          <p:cNvSpPr txBox="1"/>
          <p:nvPr userDrawn="1"/>
        </p:nvSpPr>
        <p:spPr>
          <a:xfrm>
            <a:off x="4727848" y="1037430"/>
            <a:ext cx="2736760"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Main title and subtitle area</a:t>
            </a:r>
          </a:p>
        </p:txBody>
      </p:sp>
      <p:cxnSp>
        <p:nvCxnSpPr>
          <p:cNvPr id="7" name="Straight Connector 6">
            <a:extLst>
              <a:ext uri="{FF2B5EF4-FFF2-40B4-BE49-F238E27FC236}">
                <a16:creationId xmlns:a16="http://schemas.microsoft.com/office/drawing/2014/main" id="{3B0ECED2-463B-4A1C-B68C-41A7E5335213}"/>
              </a:ext>
            </a:extLst>
          </p:cNvPr>
          <p:cNvCxnSpPr/>
          <p:nvPr userDrawn="1"/>
        </p:nvCxnSpPr>
        <p:spPr>
          <a:xfrm>
            <a:off x="0" y="4413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67BC5E5-4ED8-4995-B9B3-674896B07C9F}"/>
              </a:ext>
            </a:extLst>
          </p:cNvPr>
          <p:cNvCxnSpPr/>
          <p:nvPr userDrawn="1"/>
        </p:nvCxnSpPr>
        <p:spPr>
          <a:xfrm>
            <a:off x="0" y="6165850"/>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267FE3B4-1487-4A42-82C4-2050774CC01B}"/>
              </a:ext>
            </a:extLst>
          </p:cNvPr>
          <p:cNvCxnSpPr/>
          <p:nvPr userDrawn="1"/>
        </p:nvCxnSpPr>
        <p:spPr>
          <a:xfrm>
            <a:off x="-25400" y="66135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sp>
        <p:nvSpPr>
          <p:cNvPr id="10" name="Rectangle 9">
            <a:extLst>
              <a:ext uri="{FF2B5EF4-FFF2-40B4-BE49-F238E27FC236}">
                <a16:creationId xmlns:a16="http://schemas.microsoft.com/office/drawing/2014/main" id="{A4F51B84-8B33-41FB-AE2A-8603C1B4B2AC}"/>
              </a:ext>
            </a:extLst>
          </p:cNvPr>
          <p:cNvSpPr/>
          <p:nvPr userDrawn="1"/>
        </p:nvSpPr>
        <p:spPr>
          <a:xfrm>
            <a:off x="462245" y="1809694"/>
            <a:ext cx="11299083" cy="66900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Width of main content area</a:t>
            </a:r>
          </a:p>
        </p:txBody>
      </p:sp>
      <p:grpSp>
        <p:nvGrpSpPr>
          <p:cNvPr id="11" name="Group 10">
            <a:extLst>
              <a:ext uri="{FF2B5EF4-FFF2-40B4-BE49-F238E27FC236}">
                <a16:creationId xmlns:a16="http://schemas.microsoft.com/office/drawing/2014/main" id="{0F087FCB-BD1E-4080-ADD9-D3CD929EAFD6}"/>
              </a:ext>
            </a:extLst>
          </p:cNvPr>
          <p:cNvGrpSpPr/>
          <p:nvPr userDrawn="1"/>
        </p:nvGrpSpPr>
        <p:grpSpPr>
          <a:xfrm>
            <a:off x="462245" y="2877521"/>
            <a:ext cx="11286383" cy="669007"/>
            <a:chOff x="462245" y="2558742"/>
            <a:chExt cx="11286383" cy="492518"/>
          </a:xfrm>
          <a:solidFill>
            <a:schemeClr val="accent5"/>
          </a:solidFill>
        </p:grpSpPr>
        <p:sp>
          <p:nvSpPr>
            <p:cNvPr id="12" name="Rectangle 11">
              <a:extLst>
                <a:ext uri="{FF2B5EF4-FFF2-40B4-BE49-F238E27FC236}">
                  <a16:creationId xmlns:a16="http://schemas.microsoft.com/office/drawing/2014/main" id="{5DEE7492-22D5-411A-BCEF-34D67D1E8FCB}"/>
                </a:ext>
              </a:extLst>
            </p:cNvPr>
            <p:cNvSpPr/>
            <p:nvPr/>
          </p:nvSpPr>
          <p:spPr>
            <a:xfrm>
              <a:off x="462245" y="2558742"/>
              <a:ext cx="5454638"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sp>
          <p:nvSpPr>
            <p:cNvPr id="13" name="Rectangle 12">
              <a:extLst>
                <a:ext uri="{FF2B5EF4-FFF2-40B4-BE49-F238E27FC236}">
                  <a16:creationId xmlns:a16="http://schemas.microsoft.com/office/drawing/2014/main" id="{2F251647-8C43-42CC-BDD0-535546692E1C}"/>
                </a:ext>
              </a:extLst>
            </p:cNvPr>
            <p:cNvSpPr/>
            <p:nvPr/>
          </p:nvSpPr>
          <p:spPr>
            <a:xfrm>
              <a:off x="6285575" y="2558742"/>
              <a:ext cx="5463053"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grpSp>
      <p:grpSp>
        <p:nvGrpSpPr>
          <p:cNvPr id="14" name="Group 13">
            <a:extLst>
              <a:ext uri="{FF2B5EF4-FFF2-40B4-BE49-F238E27FC236}">
                <a16:creationId xmlns:a16="http://schemas.microsoft.com/office/drawing/2014/main" id="{17A156E7-CCEA-46FF-A154-5288625325E0}"/>
              </a:ext>
            </a:extLst>
          </p:cNvPr>
          <p:cNvGrpSpPr/>
          <p:nvPr userDrawn="1"/>
        </p:nvGrpSpPr>
        <p:grpSpPr>
          <a:xfrm>
            <a:off x="462245" y="4092141"/>
            <a:ext cx="11286843" cy="669007"/>
            <a:chOff x="462245" y="3372047"/>
            <a:chExt cx="11286843" cy="492518"/>
          </a:xfrm>
          <a:solidFill>
            <a:schemeClr val="accent6"/>
          </a:solidFill>
        </p:grpSpPr>
        <p:sp>
          <p:nvSpPr>
            <p:cNvPr id="15" name="Rectangle 14">
              <a:extLst>
                <a:ext uri="{FF2B5EF4-FFF2-40B4-BE49-F238E27FC236}">
                  <a16:creationId xmlns:a16="http://schemas.microsoft.com/office/drawing/2014/main" id="{CB781140-531E-48A5-9DF7-C2CC49D271DF}"/>
                </a:ext>
              </a:extLst>
            </p:cNvPr>
            <p:cNvSpPr/>
            <p:nvPr/>
          </p:nvSpPr>
          <p:spPr>
            <a:xfrm>
              <a:off x="46224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6" name="Rectangle 15">
              <a:extLst>
                <a:ext uri="{FF2B5EF4-FFF2-40B4-BE49-F238E27FC236}">
                  <a16:creationId xmlns:a16="http://schemas.microsoft.com/office/drawing/2014/main" id="{AA28CD9C-6828-48B0-B2B9-1CFA8F49E8D0}"/>
                </a:ext>
              </a:extLst>
            </p:cNvPr>
            <p:cNvSpPr/>
            <p:nvPr/>
          </p:nvSpPr>
          <p:spPr>
            <a:xfrm>
              <a:off x="4339866"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7" name="Rectangle 16">
              <a:extLst>
                <a:ext uri="{FF2B5EF4-FFF2-40B4-BE49-F238E27FC236}">
                  <a16:creationId xmlns:a16="http://schemas.microsoft.com/office/drawing/2014/main" id="{B29427AE-3B28-4D59-B88E-183CE9924925}"/>
                </a:ext>
              </a:extLst>
            </p:cNvPr>
            <p:cNvSpPr/>
            <p:nvPr/>
          </p:nvSpPr>
          <p:spPr>
            <a:xfrm>
              <a:off x="821531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grpSp>
      <p:grpSp>
        <p:nvGrpSpPr>
          <p:cNvPr id="18" name="Group 17">
            <a:extLst>
              <a:ext uri="{FF2B5EF4-FFF2-40B4-BE49-F238E27FC236}">
                <a16:creationId xmlns:a16="http://schemas.microsoft.com/office/drawing/2014/main" id="{87500F29-C83F-4134-80C2-3A7F655B27D2}"/>
              </a:ext>
            </a:extLst>
          </p:cNvPr>
          <p:cNvGrpSpPr/>
          <p:nvPr userDrawn="1"/>
        </p:nvGrpSpPr>
        <p:grpSpPr bwMode="gray">
          <a:xfrm>
            <a:off x="450000" y="0"/>
            <a:ext cx="11299088" cy="6858000"/>
            <a:chOff x="450000" y="-85430"/>
            <a:chExt cx="11299088" cy="6858000"/>
          </a:xfrm>
        </p:grpSpPr>
        <p:cxnSp>
          <p:nvCxnSpPr>
            <p:cNvPr id="19" name="Straight Connector 18">
              <a:extLst>
                <a:ext uri="{FF2B5EF4-FFF2-40B4-BE49-F238E27FC236}">
                  <a16:creationId xmlns:a16="http://schemas.microsoft.com/office/drawing/2014/main" id="{D6F9CADC-E6D4-4C67-AFCB-E27C1E0460DA}"/>
                </a:ext>
              </a:extLst>
            </p:cNvPr>
            <p:cNvCxnSpPr/>
            <p:nvPr/>
          </p:nvCxnSpPr>
          <p:spPr bwMode="gray">
            <a:xfrm>
              <a:off x="45000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DCBEC7B-9244-4A52-92AF-BC65A0D79E0B}"/>
                </a:ext>
              </a:extLst>
            </p:cNvPr>
            <p:cNvCxnSpPr/>
            <p:nvPr/>
          </p:nvCxnSpPr>
          <p:spPr bwMode="gray">
            <a:xfrm>
              <a:off x="11749088"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20B9D0C-C1B9-4D81-83A3-35093DBC7565}"/>
                </a:ext>
              </a:extLst>
            </p:cNvPr>
            <p:cNvCxnSpPr/>
            <p:nvPr/>
          </p:nvCxnSpPr>
          <p:spPr bwMode="gray">
            <a:xfrm>
              <a:off x="59118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81EB7ABE-14C3-44F5-87CB-4A1B64F48781}"/>
                </a:ext>
              </a:extLst>
            </p:cNvPr>
            <p:cNvCxnSpPr/>
            <p:nvPr/>
          </p:nvCxnSpPr>
          <p:spPr bwMode="gray">
            <a:xfrm>
              <a:off x="62674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89A9B47A-E12F-4BD2-91E6-EB4456E64D36}"/>
                </a:ext>
              </a:extLst>
            </p:cNvPr>
            <p:cNvCxnSpPr>
              <a:cxnSpLocks/>
            </p:cNvCxnSpPr>
            <p:nvPr/>
          </p:nvCxnSpPr>
          <p:spPr bwMode="gray">
            <a:xfrm>
              <a:off x="3976417"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9804D3BF-869A-4812-BE95-40D030993717}"/>
                </a:ext>
              </a:extLst>
            </p:cNvPr>
            <p:cNvCxnSpPr>
              <a:cxnSpLocks/>
            </p:cNvCxnSpPr>
            <p:nvPr/>
          </p:nvCxnSpPr>
          <p:spPr bwMode="gray">
            <a:xfrm>
              <a:off x="433228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A3D29FB-ABBF-4E0F-940D-7AFFE15F09A2}"/>
                </a:ext>
              </a:extLst>
            </p:cNvPr>
            <p:cNvCxnSpPr>
              <a:cxnSpLocks/>
            </p:cNvCxnSpPr>
            <p:nvPr/>
          </p:nvCxnSpPr>
          <p:spPr bwMode="gray">
            <a:xfrm>
              <a:off x="785653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621895BE-B77A-47D7-9D8C-01D336B80FE9}"/>
                </a:ext>
              </a:extLst>
            </p:cNvPr>
            <p:cNvCxnSpPr>
              <a:cxnSpLocks/>
            </p:cNvCxnSpPr>
            <p:nvPr/>
          </p:nvCxnSpPr>
          <p:spPr bwMode="gray">
            <a:xfrm>
              <a:off x="8202615"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87D3AAD-2181-43A9-89D4-5EFA875444EF}"/>
                </a:ext>
              </a:extLst>
            </p:cNvPr>
            <p:cNvCxnSpPr>
              <a:cxnSpLocks/>
            </p:cNvCxnSpPr>
            <p:nvPr/>
          </p:nvCxnSpPr>
          <p:spPr bwMode="gray">
            <a:xfrm>
              <a:off x="2036492"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A3F8B856-4148-45CD-A31F-C5826A69A9CE}"/>
                </a:ext>
              </a:extLst>
            </p:cNvPr>
            <p:cNvCxnSpPr>
              <a:cxnSpLocks/>
            </p:cNvCxnSpPr>
            <p:nvPr/>
          </p:nvCxnSpPr>
          <p:spPr bwMode="gray">
            <a:xfrm>
              <a:off x="2379663"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BC4BB79-F2AE-4EED-96A8-F8FCE4FC7DDC}"/>
                </a:ext>
              </a:extLst>
            </p:cNvPr>
            <p:cNvCxnSpPr>
              <a:cxnSpLocks/>
            </p:cNvCxnSpPr>
            <p:nvPr/>
          </p:nvCxnSpPr>
          <p:spPr bwMode="gray">
            <a:xfrm>
              <a:off x="9791429"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5775B1C-90E1-4ACC-A83F-40747ACBA8AA}"/>
                </a:ext>
              </a:extLst>
            </p:cNvPr>
            <p:cNvCxnSpPr>
              <a:cxnSpLocks/>
            </p:cNvCxnSpPr>
            <p:nvPr/>
          </p:nvCxnSpPr>
          <p:spPr bwMode="gray">
            <a:xfrm>
              <a:off x="10147300"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grpSp>
      <p:cxnSp>
        <p:nvCxnSpPr>
          <p:cNvPr id="31" name="Straight Connector 30">
            <a:extLst>
              <a:ext uri="{FF2B5EF4-FFF2-40B4-BE49-F238E27FC236}">
                <a16:creationId xmlns:a16="http://schemas.microsoft.com/office/drawing/2014/main" id="{43029B49-A765-409D-A3CD-B4BFA508C072}"/>
              </a:ext>
            </a:extLst>
          </p:cNvPr>
          <p:cNvCxnSpPr>
            <a:cxnSpLocks/>
          </p:cNvCxnSpPr>
          <p:nvPr userDrawn="1"/>
        </p:nvCxnSpPr>
        <p:spPr>
          <a:xfrm>
            <a:off x="383376" y="1809694"/>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A2D1EB9-967D-44B6-A4DE-CE698A8BDB10}"/>
              </a:ext>
            </a:extLst>
          </p:cNvPr>
          <p:cNvCxnSpPr/>
          <p:nvPr userDrawn="1"/>
        </p:nvCxnSpPr>
        <p:spPr>
          <a:xfrm>
            <a:off x="0" y="1484312"/>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C1A55004-8D7D-4E0C-94DC-E1354243193E}"/>
              </a:ext>
            </a:extLst>
          </p:cNvPr>
          <p:cNvCxnSpPr/>
          <p:nvPr userDrawn="1"/>
        </p:nvCxnSpPr>
        <p:spPr>
          <a:xfrm>
            <a:off x="0" y="1808106"/>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9FB18F1C-48B4-4262-B1C2-6D7758EB8637}"/>
              </a:ext>
            </a:extLst>
          </p:cNvPr>
          <p:cNvCxnSpPr/>
          <p:nvPr userDrawn="1"/>
        </p:nvCxnSpPr>
        <p:spPr>
          <a:xfrm>
            <a:off x="-25400" y="5661025"/>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17A6F973-997B-43B8-B47B-345DD183C636}"/>
              </a:ext>
            </a:extLst>
          </p:cNvPr>
          <p:cNvCxnSpPr/>
          <p:nvPr userDrawn="1"/>
        </p:nvCxnSpPr>
        <p:spPr>
          <a:xfrm>
            <a:off x="-25400" y="5948689"/>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039E9A01-7E7F-41A9-B10A-9A36B72E6251}"/>
              </a:ext>
            </a:extLst>
          </p:cNvPr>
          <p:cNvCxnSpPr>
            <a:cxnSpLocks/>
          </p:cNvCxnSpPr>
          <p:nvPr userDrawn="1"/>
        </p:nvCxnSpPr>
        <p:spPr>
          <a:xfrm>
            <a:off x="11819160" y="1795406"/>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BD53BB17-2830-4FF6-A472-36FC34D1631F}"/>
              </a:ext>
            </a:extLst>
          </p:cNvPr>
          <p:cNvSpPr txBox="1"/>
          <p:nvPr userDrawn="1"/>
        </p:nvSpPr>
        <p:spPr>
          <a:xfrm rot="16200000">
            <a:off x="-306701"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38" name="TextBox 37">
            <a:extLst>
              <a:ext uri="{FF2B5EF4-FFF2-40B4-BE49-F238E27FC236}">
                <a16:creationId xmlns:a16="http://schemas.microsoft.com/office/drawing/2014/main" id="{D813596B-50C8-4E18-9F1F-B3F9772BD6C8}"/>
              </a:ext>
            </a:extLst>
          </p:cNvPr>
          <p:cNvSpPr txBox="1"/>
          <p:nvPr userDrawn="1"/>
        </p:nvSpPr>
        <p:spPr>
          <a:xfrm rot="5400000" flipH="1">
            <a:off x="11379720"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40" name="TextBox 39">
            <a:extLst>
              <a:ext uri="{FF2B5EF4-FFF2-40B4-BE49-F238E27FC236}">
                <a16:creationId xmlns:a16="http://schemas.microsoft.com/office/drawing/2014/main" id="{F99562A1-40B6-498E-B2CC-FC202A9A295D}"/>
              </a:ext>
            </a:extLst>
          </p:cNvPr>
          <p:cNvSpPr txBox="1"/>
          <p:nvPr userDrawn="1"/>
        </p:nvSpPr>
        <p:spPr>
          <a:xfrm>
            <a:off x="833377" y="5082622"/>
            <a:ext cx="10534984"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The other vertical guides in between are simply to help you align things proportionately</a:t>
            </a:r>
          </a:p>
        </p:txBody>
      </p:sp>
      <p:sp>
        <p:nvSpPr>
          <p:cNvPr id="43" name="Title 42">
            <a:extLst>
              <a:ext uri="{FF2B5EF4-FFF2-40B4-BE49-F238E27FC236}">
                <a16:creationId xmlns:a16="http://schemas.microsoft.com/office/drawing/2014/main" id="{C54E255D-4ED5-4075-9EAF-A8B701187C36}"/>
              </a:ext>
            </a:extLst>
          </p:cNvPr>
          <p:cNvSpPr>
            <a:spLocks noGrp="1"/>
          </p:cNvSpPr>
          <p:nvPr>
            <p:ph type="title" hasCustomPrompt="1"/>
          </p:nvPr>
        </p:nvSpPr>
        <p:spPr>
          <a:xfrm>
            <a:off x="449999" y="397170"/>
            <a:ext cx="11407283" cy="775597"/>
          </a:xfrm>
        </p:spPr>
        <p:txBody>
          <a:bodyPr/>
          <a:lstStyle>
            <a:lvl1pPr>
              <a:defRPr/>
            </a:lvl1pPr>
          </a:lstStyle>
          <a:p>
            <a:r>
              <a:rPr lang="en-US" dirty="0"/>
              <a:t>Understanding the guides</a:t>
            </a:r>
            <a:endParaRPr lang="en-GB" dirty="0"/>
          </a:p>
        </p:txBody>
      </p:sp>
      <p:sp>
        <p:nvSpPr>
          <p:cNvPr id="46" name="Text Placeholder 4">
            <a:extLst>
              <a:ext uri="{FF2B5EF4-FFF2-40B4-BE49-F238E27FC236}">
                <a16:creationId xmlns:a16="http://schemas.microsoft.com/office/drawing/2014/main" id="{37A16C69-9348-4F42-BFDB-C88E095FF271}"/>
              </a:ext>
            </a:extLst>
          </p:cNvPr>
          <p:cNvSpPr txBox="1">
            <a:spLocks/>
          </p:cNvSpPr>
          <p:nvPr userDrawn="1"/>
        </p:nvSpPr>
        <p:spPr>
          <a:xfrm>
            <a:off x="450000" y="5827549"/>
            <a:ext cx="11294652" cy="124906"/>
          </a:xfrm>
          <a:prstGeom prst="rect">
            <a:avLst/>
          </a:prstGeom>
          <a:solidFill>
            <a:schemeClr val="bg1">
              <a:lumMod val="85000"/>
            </a:schemeClr>
          </a:solidFill>
        </p:spPr>
        <p:txBody>
          <a:bodyPr vert="horz" lIns="0" tIns="0" rIns="0" bIns="0" rtlCol="0">
            <a:noAutofit/>
          </a:bodyPr>
          <a:lstStyle>
            <a:lvl1pPr marL="0" indent="0" algn="l" defTabSz="914400" rtl="0" eaLnBrk="1" latinLnBrk="0" hangingPunct="1">
              <a:lnSpc>
                <a:spcPct val="110000"/>
              </a:lnSpc>
              <a:spcBef>
                <a:spcPts val="400"/>
              </a:spcBef>
              <a:spcAft>
                <a:spcPts val="400"/>
              </a:spcAft>
              <a:buSzPct val="50000"/>
              <a:buFont typeface="HelveticaNeueLT Std Lt Cn" panose="020B0406020202030204" pitchFamily="34" charset="0"/>
              <a:buNone/>
              <a:defRPr sz="800" b="0" i="1" kern="1200">
                <a:solidFill>
                  <a:schemeClr val="tx1"/>
                </a:solidFill>
                <a:latin typeface="+mn-lt"/>
                <a:ea typeface="+mn-ea"/>
                <a:cs typeface="+mn-cs"/>
              </a:defRPr>
            </a:lvl1pPr>
            <a:lvl2pPr marL="266700" indent="-266700" algn="l" defTabSz="914400" rtl="0" eaLnBrk="1" latinLnBrk="0" hangingPunct="1">
              <a:lnSpc>
                <a:spcPct val="110000"/>
              </a:lnSpc>
              <a:spcBef>
                <a:spcPts val="400"/>
              </a:spcBef>
              <a:spcAft>
                <a:spcPts val="400"/>
              </a:spcAft>
              <a:buSzPct val="80000"/>
              <a:buFont typeface="Segoe UI" panose="020B0502040204020203" pitchFamily="34" charset="0"/>
              <a:buChar char="●"/>
              <a:defRPr sz="1400" kern="1200">
                <a:solidFill>
                  <a:schemeClr val="tx1"/>
                </a:solidFill>
                <a:latin typeface="+mn-lt"/>
                <a:ea typeface="+mn-ea"/>
                <a:cs typeface="+mn-cs"/>
              </a:defRPr>
            </a:lvl2pPr>
            <a:lvl3pPr marL="630238" indent="-260350" algn="l" defTabSz="914400" rtl="0" eaLnBrk="1" latinLnBrk="0" hangingPunct="1">
              <a:lnSpc>
                <a:spcPct val="110000"/>
              </a:lnSpc>
              <a:spcBef>
                <a:spcPts val="400"/>
              </a:spcBef>
              <a:spcAft>
                <a:spcPts val="400"/>
              </a:spcAft>
              <a:buFont typeface="Arial" panose="020B0604020202020204" pitchFamily="34" charset="0"/>
              <a:buChar char="‒"/>
              <a:defRPr sz="1400" kern="1200">
                <a:solidFill>
                  <a:schemeClr val="tx1"/>
                </a:solidFill>
                <a:latin typeface="+mn-lt"/>
                <a:ea typeface="+mn-ea"/>
                <a:cs typeface="+mn-cs"/>
              </a:defRPr>
            </a:lvl3pPr>
            <a:lvl4pPr marL="987425"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1262063" indent="-228600" algn="l" defTabSz="914400" rtl="0" eaLnBrk="1" latinLnBrk="0" hangingPunct="1">
              <a:lnSpc>
                <a:spcPct val="90000"/>
              </a:lnSpc>
              <a:spcBef>
                <a:spcPts val="500"/>
              </a:spcBef>
              <a:buFont typeface="HelveticaNeueLT Std Lt Cn" panose="020B040602020203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dirty="0"/>
              <a:t>Area for source and base (if necessary).  Nothing must go beyond the green line below.</a:t>
            </a:r>
          </a:p>
        </p:txBody>
      </p:sp>
      <p:sp>
        <p:nvSpPr>
          <p:cNvPr id="47" name="Right Bracket 46">
            <a:extLst>
              <a:ext uri="{FF2B5EF4-FFF2-40B4-BE49-F238E27FC236}">
                <a16:creationId xmlns:a16="http://schemas.microsoft.com/office/drawing/2014/main" id="{96B279EE-C5DB-44AC-BD7D-B846172C43E1}"/>
              </a:ext>
            </a:extLst>
          </p:cNvPr>
          <p:cNvSpPr/>
          <p:nvPr userDrawn="1"/>
        </p:nvSpPr>
        <p:spPr>
          <a:xfrm>
            <a:off x="11769407" y="5827549"/>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8" name="Right Bracket 47">
            <a:extLst>
              <a:ext uri="{FF2B5EF4-FFF2-40B4-BE49-F238E27FC236}">
                <a16:creationId xmlns:a16="http://schemas.microsoft.com/office/drawing/2014/main" id="{965FAEF5-FC45-40C8-AC5C-29DCECC3D09E}"/>
              </a:ext>
            </a:extLst>
          </p:cNvPr>
          <p:cNvSpPr/>
          <p:nvPr userDrawn="1"/>
        </p:nvSpPr>
        <p:spPr>
          <a:xfrm flipH="1">
            <a:off x="386578" y="5825231"/>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349905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over_1">
    <p:bg>
      <p:bgPr>
        <a:solidFill>
          <a:schemeClr val="accent1"/>
        </a:solidFill>
        <a:effectLst/>
      </p:bgPr>
    </p:bg>
    <p:spTree>
      <p:nvGrpSpPr>
        <p:cNvPr id="1" name=""/>
        <p:cNvGrpSpPr/>
        <p:nvPr/>
      </p:nvGrpSpPr>
      <p:grpSpPr>
        <a:xfrm>
          <a:off x="0" y="0"/>
          <a:ext cx="0" cy="0"/>
          <a:chOff x="0" y="0"/>
          <a:chExt cx="0" cy="0"/>
        </a:xfrm>
      </p:grpSpPr>
      <p:pic>
        <p:nvPicPr>
          <p:cNvPr id="16" name="Picture 15" descr="A picture containing person, window&#10;&#10;Description automatically generated">
            <a:extLst>
              <a:ext uri="{FF2B5EF4-FFF2-40B4-BE49-F238E27FC236}">
                <a16:creationId xmlns:a16="http://schemas.microsoft.com/office/drawing/2014/main" id="{46D63E25-2E68-45FF-B9DA-0958D265444A}"/>
              </a:ext>
            </a:extLst>
          </p:cNvPr>
          <p:cNvPicPr>
            <a:picLocks noChangeAspect="1"/>
          </p:cNvPicPr>
          <p:nvPr userDrawn="1"/>
        </p:nvPicPr>
        <p:blipFill rotWithShape="1">
          <a:blip r:embed="rId4" cstate="email">
            <a:duotone>
              <a:schemeClr val="accent1">
                <a:shade val="45000"/>
                <a:satMod val="135000"/>
              </a:schemeClr>
              <a:prstClr val="white"/>
            </a:duotone>
            <a:extLst>
              <a:ext uri="{BEBA8EAE-BF5A-486C-A8C5-ECC9F3942E4B}">
                <a14:imgProps xmlns:a14="http://schemas.microsoft.com/office/drawing/2010/main">
                  <a14:imgLayer r:embed="rId5">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grpSp>
        <p:nvGrpSpPr>
          <p:cNvPr id="11" name="Graphic 18">
            <a:extLst>
              <a:ext uri="{FF2B5EF4-FFF2-40B4-BE49-F238E27FC236}">
                <a16:creationId xmlns:a16="http://schemas.microsoft.com/office/drawing/2014/main" id="{DA54F1D7-FC09-4395-AA14-E2B44AA03BFF}"/>
              </a:ext>
            </a:extLst>
          </p:cNvPr>
          <p:cNvGrpSpPr/>
          <p:nvPr userDrawn="1"/>
        </p:nvGrpSpPr>
        <p:grpSpPr>
          <a:xfrm>
            <a:off x="-1" y="-1"/>
            <a:ext cx="5413973" cy="5378355"/>
            <a:chOff x="4648200" y="1990725"/>
            <a:chExt cx="2895600" cy="2876550"/>
          </a:xfrm>
        </p:grpSpPr>
        <p:sp>
          <p:nvSpPr>
            <p:cNvPr id="13" name="Freeform: Shape 12">
              <a:extLst>
                <a:ext uri="{FF2B5EF4-FFF2-40B4-BE49-F238E27FC236}">
                  <a16:creationId xmlns:a16="http://schemas.microsoft.com/office/drawing/2014/main" id="{68639853-0BD8-4151-9E3F-88062BC0634E}"/>
                </a:ext>
              </a:extLst>
            </p:cNvPr>
            <p:cNvSpPr/>
            <p:nvPr/>
          </p:nvSpPr>
          <p:spPr>
            <a:xfrm>
              <a:off x="4641056" y="1983581"/>
              <a:ext cx="2905125" cy="2886075"/>
            </a:xfrm>
            <a:custGeom>
              <a:avLst/>
              <a:gdLst>
                <a:gd name="connsiteX0" fmla="*/ 2330482 w 2905125"/>
                <a:gd name="connsiteY0" fmla="*/ 7144 h 2886075"/>
                <a:gd name="connsiteX1" fmla="*/ 2902268 w 2905125"/>
                <a:gd name="connsiteY1" fmla="*/ 7144 h 2886075"/>
                <a:gd name="connsiteX2" fmla="*/ 7144 w 2905125"/>
                <a:gd name="connsiteY2" fmla="*/ 2884075 h 2886075"/>
                <a:gd name="connsiteX3" fmla="*/ 7144 w 2905125"/>
                <a:gd name="connsiteY3" fmla="*/ 2315909 h 2886075"/>
                <a:gd name="connsiteX4" fmla="*/ 2330482 w 2905125"/>
                <a:gd name="connsiteY4" fmla="*/ 7144 h 2886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05125" h="2886075">
                  <a:moveTo>
                    <a:pt x="2330482" y="7144"/>
                  </a:moveTo>
                  <a:lnTo>
                    <a:pt x="2902268" y="7144"/>
                  </a:lnTo>
                  <a:lnTo>
                    <a:pt x="7144" y="2884075"/>
                  </a:lnTo>
                  <a:lnTo>
                    <a:pt x="7144" y="2315909"/>
                  </a:lnTo>
                  <a:lnTo>
                    <a:pt x="2330482" y="7144"/>
                  </a:lnTo>
                  <a:close/>
                </a:path>
              </a:pathLst>
            </a:custGeom>
            <a:solidFill>
              <a:schemeClr val="bg2"/>
            </a:solidFill>
            <a:ln w="9525" cap="flat">
              <a:noFill/>
              <a:prstDash val="solid"/>
              <a:miter/>
            </a:ln>
          </p:spPr>
          <p:txBody>
            <a:bodyPr rtlCol="0" anchor="ctr"/>
            <a:lstStyle/>
            <a:p>
              <a:endParaRPr lang="en-GB"/>
            </a:p>
          </p:txBody>
        </p:sp>
        <p:sp>
          <p:nvSpPr>
            <p:cNvPr id="14" name="Freeform: Shape 13">
              <a:extLst>
                <a:ext uri="{FF2B5EF4-FFF2-40B4-BE49-F238E27FC236}">
                  <a16:creationId xmlns:a16="http://schemas.microsoft.com/office/drawing/2014/main" id="{109D2600-B844-4D66-BD88-3BCB9195D982}"/>
                </a:ext>
              </a:extLst>
            </p:cNvPr>
            <p:cNvSpPr/>
            <p:nvPr/>
          </p:nvSpPr>
          <p:spPr>
            <a:xfrm>
              <a:off x="4641056" y="1983581"/>
              <a:ext cx="2076450" cy="2066925"/>
            </a:xfrm>
            <a:custGeom>
              <a:avLst/>
              <a:gdLst>
                <a:gd name="connsiteX0" fmla="*/ 1503521 w 2076450"/>
                <a:gd name="connsiteY0" fmla="*/ 7144 h 2066925"/>
                <a:gd name="connsiteX1" fmla="*/ 2075307 w 2076450"/>
                <a:gd name="connsiteY1" fmla="*/ 7144 h 2066925"/>
                <a:gd name="connsiteX2" fmla="*/ 7144 w 2076450"/>
                <a:gd name="connsiteY2" fmla="*/ 2062258 h 2066925"/>
                <a:gd name="connsiteX3" fmla="*/ 7144 w 2076450"/>
                <a:gd name="connsiteY3" fmla="*/ 1494092 h 2066925"/>
                <a:gd name="connsiteX4" fmla="*/ 1503521 w 2076450"/>
                <a:gd name="connsiteY4" fmla="*/ 7144 h 2066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6450" h="2066925">
                  <a:moveTo>
                    <a:pt x="1503521" y="7144"/>
                  </a:moveTo>
                  <a:lnTo>
                    <a:pt x="2075307" y="7144"/>
                  </a:lnTo>
                  <a:lnTo>
                    <a:pt x="7144" y="2062258"/>
                  </a:lnTo>
                  <a:lnTo>
                    <a:pt x="7144" y="1494092"/>
                  </a:lnTo>
                  <a:lnTo>
                    <a:pt x="1503521" y="7144"/>
                  </a:lnTo>
                  <a:close/>
                </a:path>
              </a:pathLst>
            </a:custGeom>
            <a:solidFill>
              <a:schemeClr val="tx2"/>
            </a:solidFill>
            <a:ln w="9525" cap="flat">
              <a:noFill/>
              <a:prstDash val="solid"/>
              <a:miter/>
            </a:ln>
          </p:spPr>
          <p:txBody>
            <a:bodyPr rtlCol="0" anchor="ctr"/>
            <a:lstStyle/>
            <a:p>
              <a:endParaRPr lang="en-GB"/>
            </a:p>
          </p:txBody>
        </p:sp>
      </p:grpSp>
      <p:pic>
        <p:nvPicPr>
          <p:cNvPr id="15" name="Picture 2" descr="R:\Graphics team\Work_2014\ipsos_mori\sri\GPPS\CCG presentation\GPPS_update_logo_white_(emf).emf">
            <a:extLst>
              <a:ext uri="{FF2B5EF4-FFF2-40B4-BE49-F238E27FC236}">
                <a16:creationId xmlns:a16="http://schemas.microsoft.com/office/drawing/2014/main" id="{EE981956-2ACE-40A1-8702-83CFD270F9D6}"/>
              </a:ext>
            </a:extLst>
          </p:cNvPr>
          <p:cNvPicPr>
            <a:picLocks noChangeAspect="1" noChangeArrowheads="1"/>
          </p:cNvPicPr>
          <p:nvPr userDrawn="1"/>
        </p:nvPicPr>
        <p:blipFill>
          <a:blip r:embed="rId6" cstate="email">
            <a:extLst>
              <a:ext uri="{28A0092B-C50C-407E-A947-70E740481C1C}">
                <a14:useLocalDpi xmlns:a14="http://schemas.microsoft.com/office/drawing/2010/main"/>
              </a:ext>
            </a:extLst>
          </a:blip>
          <a:srcRect/>
          <a:stretch>
            <a:fillRect/>
          </a:stretch>
        </p:blipFill>
        <p:spPr bwMode="auto">
          <a:xfrm>
            <a:off x="9038982" y="486824"/>
            <a:ext cx="2719706" cy="43041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extLst>
              <p:ext uri="{D42A27DB-BD31-4B8C-83A1-F6EECF244321}">
                <p14:modId xmlns:p14="http://schemas.microsoft.com/office/powerpoint/2010/main" val="17815770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7" imgW="532" imgH="530" progId="TCLayout.ActiveDocument.1">
                  <p:embed/>
                </p:oleObj>
              </mc:Choice>
              <mc:Fallback>
                <p:oleObj name="Diapositive think-cell" r:id="rId7"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8"/>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450000"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450000"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450000"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pic>
        <p:nvPicPr>
          <p:cNvPr id="18" name="Ipsos logo">
            <a:extLst>
              <a:ext uri="{FF2B5EF4-FFF2-40B4-BE49-F238E27FC236}">
                <a16:creationId xmlns:a16="http://schemas.microsoft.com/office/drawing/2014/main" id="{7F2F3D0A-C855-4085-8975-4E6BA074ED78}"/>
              </a:ext>
              <a:ext uri="{C183D7F6-B498-43B3-948B-1728B52AA6E4}">
                <adec:decorative xmlns:adec="http://schemas.microsoft.com/office/drawing/2017/decorative" val="1"/>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607576226"/>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guide id="6" pos="5687"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Cover_1">
    <p:bg>
      <p:bgPr>
        <a:solidFill>
          <a:schemeClr val="accent1"/>
        </a:solid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872A9154-6347-43A3-AD8A-AAA2062AA454}"/>
              </a:ext>
            </a:extLst>
          </p:cNvPr>
          <p:cNvSpPr>
            <a:spLocks noGrp="1"/>
          </p:cNvSpPr>
          <p:nvPr>
            <p:ph type="pic" sz="quarter" idx="13" hasCustomPrompt="1"/>
          </p:nvPr>
        </p:nvSpPr>
        <p:spPr>
          <a:xfrm>
            <a:off x="0" y="0"/>
            <a:ext cx="12192000" cy="6858000"/>
          </a:xfrm>
          <a:pattFill prst="wdUpDiag">
            <a:fgClr>
              <a:schemeClr val="bg1">
                <a:lumMod val="85000"/>
              </a:schemeClr>
            </a:fgClr>
            <a:bgClr>
              <a:schemeClr val="bg1"/>
            </a:bgClr>
          </a:pattFill>
        </p:spPr>
        <p:txBody>
          <a:bodyPr anchor="t"/>
          <a:lstStyle>
            <a:lvl1pPr algn="l">
              <a:defRPr sz="1800"/>
            </a:lvl1pPr>
          </a:lstStyle>
          <a:p>
            <a:r>
              <a:rPr lang="en-GB" dirty="0"/>
              <a:t>Insert image by clicking icon in centre.   </a:t>
            </a:r>
            <a:br>
              <a:rPr lang="en-GB" dirty="0"/>
            </a:br>
            <a:r>
              <a:rPr lang="en-GB" dirty="0"/>
              <a:t>Send this image to the back to make sure all elements are visible.</a:t>
            </a:r>
            <a:br>
              <a:rPr lang="en-GB" dirty="0"/>
            </a:br>
            <a:br>
              <a:rPr lang="en-GB" dirty="0"/>
            </a:br>
            <a:br>
              <a:rPr lang="en-GB" dirty="0"/>
            </a:br>
            <a:br>
              <a:rPr lang="en-GB" dirty="0"/>
            </a:br>
            <a:endParaRPr lang="en-GB" dirty="0"/>
          </a:p>
        </p:txBody>
      </p:sp>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2025 ICS </a:t>
            </a:r>
            <a:r>
              <a:rPr lang="en-US" sz="800" dirty="0" err="1">
                <a:solidFill>
                  <a:schemeClr val="tx1"/>
                </a:solidFill>
              </a:rPr>
              <a:t>Slidepacks</a:t>
            </a:r>
            <a:r>
              <a:rPr lang="en-US" sz="800" dirty="0">
                <a:solidFill>
                  <a:schemeClr val="tx1"/>
                </a:solidFill>
              </a:rPr>
              <a:t> | Version 1 | Public</a:t>
            </a:r>
          </a:p>
        </p:txBody>
      </p:sp>
      <p:pic>
        <p:nvPicPr>
          <p:cNvPr id="16" name="Picture 15">
            <a:extLst>
              <a:ext uri="{FF2B5EF4-FFF2-40B4-BE49-F238E27FC236}">
                <a16:creationId xmlns:a16="http://schemas.microsoft.com/office/drawing/2014/main" id="{7F494190-B2E9-4094-9637-88FDA3959F85}"/>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915453"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961265"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961265"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spTree>
    <p:extLst>
      <p:ext uri="{BB962C8B-B14F-4D97-AF65-F5344CB8AC3E}">
        <p14:creationId xmlns:p14="http://schemas.microsoft.com/office/powerpoint/2010/main" val="2048373320"/>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Cover_2">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1692118-9039-444F-A4DF-531408FD7A0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2" name="Group 1">
            <a:extLst>
              <a:ext uri="{FF2B5EF4-FFF2-40B4-BE49-F238E27FC236}">
                <a16:creationId xmlns:a16="http://schemas.microsoft.com/office/drawing/2014/main" id="{469A955B-8A8B-42BF-BB4F-664FA6EBA64A}"/>
              </a:ext>
            </a:extLst>
          </p:cNvPr>
          <p:cNvGrpSpPr/>
          <p:nvPr userDrawn="1"/>
        </p:nvGrpSpPr>
        <p:grpSpPr>
          <a:xfrm>
            <a:off x="2101012" y="2821242"/>
            <a:ext cx="11833943" cy="1855206"/>
            <a:chOff x="2101012" y="2821242"/>
            <a:chExt cx="11833943" cy="1855206"/>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3" name="Titre 1">
            <a:extLst>
              <a:ext uri="{FF2B5EF4-FFF2-40B4-BE49-F238E27FC236}">
                <a16:creationId xmlns:a16="http://schemas.microsoft.com/office/drawing/2014/main" id="{0720AE2E-312C-4683-8989-D798355BADAA}"/>
              </a:ext>
            </a:extLst>
          </p:cNvPr>
          <p:cNvSpPr>
            <a:spLocks noGrp="1"/>
          </p:cNvSpPr>
          <p:nvPr>
            <p:ph type="ctrTitle" hasCustomPrompt="1"/>
          </p:nvPr>
        </p:nvSpPr>
        <p:spPr>
          <a:xfrm>
            <a:off x="450000" y="450000"/>
            <a:ext cx="9377585" cy="1661993"/>
          </a:xfrm>
        </p:spPr>
        <p:txBody>
          <a:bodyPr lIns="0" tIns="0" bIns="0" anchor="t">
            <a:spAutoFit/>
          </a:bodyPr>
          <a:lstStyle>
            <a:lvl1pPr algn="l">
              <a:lnSpc>
                <a:spcPct val="90000"/>
              </a:lnSpc>
              <a:defRPr sz="6000" b="1" cap="none" spc="-120" baseline="0">
                <a:solidFill>
                  <a:schemeClr val="bg1"/>
                </a:solidFill>
                <a:latin typeface="Arial Black" panose="020B0A04020102020204" pitchFamily="34" charset="0"/>
              </a:defRPr>
            </a:lvl1pPr>
          </a:lstStyle>
          <a:p>
            <a:r>
              <a:rPr lang="en-GB" dirty="0"/>
              <a:t>Report/proposal</a:t>
            </a:r>
            <a:br>
              <a:rPr lang="en-GB" dirty="0"/>
            </a:br>
            <a:r>
              <a:rPr lang="en-GB" dirty="0"/>
              <a:t>title</a:t>
            </a:r>
          </a:p>
        </p:txBody>
      </p:sp>
      <p:sp>
        <p:nvSpPr>
          <p:cNvPr id="24" name="Sous-titre 2">
            <a:extLst>
              <a:ext uri="{FF2B5EF4-FFF2-40B4-BE49-F238E27FC236}">
                <a16:creationId xmlns:a16="http://schemas.microsoft.com/office/drawing/2014/main" id="{65680EBE-7995-4156-B622-28E72E20628F}"/>
              </a:ext>
            </a:extLst>
          </p:cNvPr>
          <p:cNvSpPr>
            <a:spLocks noGrp="1"/>
          </p:cNvSpPr>
          <p:nvPr>
            <p:ph type="subTitle" idx="1" hasCustomPrompt="1"/>
          </p:nvPr>
        </p:nvSpPr>
        <p:spPr>
          <a:xfrm>
            <a:off x="450000" y="3167680"/>
            <a:ext cx="7551997"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5" name="Espace réservé de la date 3">
            <a:extLst>
              <a:ext uri="{FF2B5EF4-FFF2-40B4-BE49-F238E27FC236}">
                <a16:creationId xmlns:a16="http://schemas.microsoft.com/office/drawing/2014/main" id="{40509EFD-4C7C-4D04-B91B-72E1A430F01B}"/>
              </a:ext>
            </a:extLst>
          </p:cNvPr>
          <p:cNvSpPr>
            <a:spLocks noGrp="1"/>
          </p:cNvSpPr>
          <p:nvPr>
            <p:ph type="dt" sz="half" idx="10"/>
          </p:nvPr>
        </p:nvSpPr>
        <p:spPr>
          <a:xfrm>
            <a:off x="450254" y="41870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6" name="Espace réservé du texte 8">
            <a:extLst>
              <a:ext uri="{FF2B5EF4-FFF2-40B4-BE49-F238E27FC236}">
                <a16:creationId xmlns:a16="http://schemas.microsoft.com/office/drawing/2014/main" id="{E6E47F53-A22F-4C3B-A907-D28F75530F2B}"/>
              </a:ext>
            </a:extLst>
          </p:cNvPr>
          <p:cNvSpPr>
            <a:spLocks noGrp="1"/>
          </p:cNvSpPr>
          <p:nvPr>
            <p:ph type="body" sz="quarter" idx="12" hasCustomPrompt="1"/>
          </p:nvPr>
        </p:nvSpPr>
        <p:spPr>
          <a:xfrm>
            <a:off x="450000" y="37986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0" name="Picture 9">
            <a:extLst>
              <a:ext uri="{FF2B5EF4-FFF2-40B4-BE49-F238E27FC236}">
                <a16:creationId xmlns:a16="http://schemas.microsoft.com/office/drawing/2014/main" id="{E78AEDED-21A7-4273-AB7C-BC033B66D4D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1" name="Espace réservé du pied de page 4">
            <a:extLst>
              <a:ext uri="{FF2B5EF4-FFF2-40B4-BE49-F238E27FC236}">
                <a16:creationId xmlns:a16="http://schemas.microsoft.com/office/drawing/2014/main" id="{A2870CFE-0B69-44FE-992B-F0A77061A959}"/>
              </a:ext>
            </a:extLst>
          </p:cNvPr>
          <p:cNvSpPr txBox="1">
            <a:spLocks/>
          </p:cNvSpPr>
          <p:nvPr userDrawn="1"/>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Tree>
    <p:extLst>
      <p:ext uri="{BB962C8B-B14F-4D97-AF65-F5344CB8AC3E}">
        <p14:creationId xmlns:p14="http://schemas.microsoft.com/office/powerpoint/2010/main" val="1869501016"/>
      </p:ext>
    </p:extLst>
  </p:cSld>
  <p:clrMapOvr>
    <a:masterClrMapping/>
  </p:clrMapOvr>
  <p:extLst>
    <p:ext uri="{DCECCB84-F9BA-43D5-87BE-67443E8EF086}">
      <p15:sldGuideLst xmlns:p15="http://schemas.microsoft.com/office/powerpoint/2012/main">
        <p15:guide id="2" orient="horz" pos="1886" userDrawn="1">
          <p15:clr>
            <a:srgbClr val="F26B43"/>
          </p15:clr>
        </p15:guide>
        <p15:guide id="4" orient="horz" pos="3317" userDrawn="1">
          <p15:clr>
            <a:srgbClr val="F26B43"/>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cover_image_stripes2">
    <p:bg>
      <p:bgPr>
        <a:solidFill>
          <a:srgbClr val="597EB3"/>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60D2831-79F5-46BB-9D65-E7BD5F65781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6369900" cy="2492990"/>
          </a:xfrm>
        </p:spPr>
        <p:txBody>
          <a:bodyPr vert="horz" wrap="square" lIns="0" tIns="0" rIns="0" bIns="0" rtlCol="0" anchor="t">
            <a:spAutoFit/>
          </a:bodyPr>
          <a:lstStyle>
            <a:lvl1pPr>
              <a:defRPr lang="en-GB" sz="6000" b="0">
                <a:solidFill>
                  <a:schemeClr val="bg1"/>
                </a:solidFill>
                <a:latin typeface="Arial Black" panose="020B0A04020102020204" pitchFamily="34" charset="0"/>
              </a:defRPr>
            </a:lvl1pPr>
          </a:lstStyle>
          <a:p>
            <a:pPr lvl="0"/>
            <a:r>
              <a:rPr lang="en-US"/>
              <a:t>Click to edit Master title style</a:t>
            </a:r>
            <a:endParaRPr lang="en-GB"/>
          </a:p>
        </p:txBody>
      </p:sp>
      <p:sp>
        <p:nvSpPr>
          <p:cNvPr id="7" name="Picture Placeholder 2">
            <a:extLst>
              <a:ext uri="{FF2B5EF4-FFF2-40B4-BE49-F238E27FC236}">
                <a16:creationId xmlns:a16="http://schemas.microsoft.com/office/drawing/2014/main" id="{A5191F95-4D18-43FD-8D0F-75B6676F9F99}"/>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0" name="Sous-titre 2">
            <a:extLst>
              <a:ext uri="{FF2B5EF4-FFF2-40B4-BE49-F238E27FC236}">
                <a16:creationId xmlns:a16="http://schemas.microsoft.com/office/drawing/2014/main" id="{15AA700F-0235-4A18-A2E8-80EF964CEC56}"/>
              </a:ext>
            </a:extLst>
          </p:cNvPr>
          <p:cNvSpPr>
            <a:spLocks noGrp="1"/>
          </p:cNvSpPr>
          <p:nvPr>
            <p:ph type="subTitle" idx="1" hasCustomPrompt="1"/>
          </p:nvPr>
        </p:nvSpPr>
        <p:spPr>
          <a:xfrm>
            <a:off x="450001" y="3339130"/>
            <a:ext cx="4289640"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3" name="Espace réservé de la date 3">
            <a:extLst>
              <a:ext uri="{FF2B5EF4-FFF2-40B4-BE49-F238E27FC236}">
                <a16:creationId xmlns:a16="http://schemas.microsoft.com/office/drawing/2014/main" id="{6A783292-96E0-4308-B806-70358D14FF46}"/>
              </a:ext>
            </a:extLst>
          </p:cNvPr>
          <p:cNvSpPr>
            <a:spLocks noGrp="1"/>
          </p:cNvSpPr>
          <p:nvPr>
            <p:ph type="dt" sz="half" idx="10"/>
          </p:nvPr>
        </p:nvSpPr>
        <p:spPr>
          <a:xfrm>
            <a:off x="450254" y="44918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4" name="Espace réservé du texte 8">
            <a:extLst>
              <a:ext uri="{FF2B5EF4-FFF2-40B4-BE49-F238E27FC236}">
                <a16:creationId xmlns:a16="http://schemas.microsoft.com/office/drawing/2014/main" id="{6EA9427B-DD60-4B7E-B005-036B067C53C4}"/>
              </a:ext>
            </a:extLst>
          </p:cNvPr>
          <p:cNvSpPr>
            <a:spLocks noGrp="1"/>
          </p:cNvSpPr>
          <p:nvPr>
            <p:ph type="body" sz="quarter" idx="12" hasCustomPrompt="1"/>
          </p:nvPr>
        </p:nvSpPr>
        <p:spPr>
          <a:xfrm>
            <a:off x="450000" y="41034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5" name="Picture 14">
            <a:extLst>
              <a:ext uri="{FF2B5EF4-FFF2-40B4-BE49-F238E27FC236}">
                <a16:creationId xmlns:a16="http://schemas.microsoft.com/office/drawing/2014/main" id="{3412A183-5E7A-4C3D-947A-9285D2D44654}"/>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4778E7C1-7DE5-4177-89BC-AC441CB406CA}"/>
              </a:ext>
            </a:extLst>
          </p:cNvPr>
          <p:cNvSpPr txBox="1">
            <a:spLocks/>
          </p:cNvSpPr>
          <p:nvPr userDrawn="1"/>
        </p:nvSpPr>
        <p:spPr>
          <a:xfrm>
            <a:off x="483375" y="6449846"/>
            <a:ext cx="3344042"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Tree>
    <p:extLst>
      <p:ext uri="{BB962C8B-B14F-4D97-AF65-F5344CB8AC3E}">
        <p14:creationId xmlns:p14="http://schemas.microsoft.com/office/powerpoint/2010/main" val="399862347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Divider style 1">
    <p:bg>
      <p:bgPr>
        <a:solidFill>
          <a:schemeClr val="accent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F3BFABE5-3710-487B-9FEB-24CECCFDE805}"/>
              </a:ext>
            </a:extLst>
          </p:cNvPr>
          <p:cNvSpPr>
            <a:spLocks noGrp="1"/>
          </p:cNvSpPr>
          <p:nvPr>
            <p:ph type="pic" sz="quarter" idx="14"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Move gradient and click icon in centre to add image</a:t>
            </a:r>
            <a:br>
              <a:rPr lang="en-GB" dirty="0"/>
            </a:br>
            <a:endParaRPr lang="en-GB" dirty="0"/>
          </a:p>
          <a:p>
            <a:endParaRPr lang="en-GB" dirty="0"/>
          </a:p>
          <a:p>
            <a:endParaRPr lang="en-GB" dirty="0"/>
          </a:p>
        </p:txBody>
      </p:sp>
      <p:graphicFrame>
        <p:nvGraphicFramePr>
          <p:cNvPr id="3" name="Objet 2" hidden="1">
            <a:extLst>
              <a:ext uri="{FF2B5EF4-FFF2-40B4-BE49-F238E27FC236}">
                <a16:creationId xmlns:a16="http://schemas.microsoft.com/office/drawing/2014/main" id="{0FC6D31B-8418-47E2-BEC8-4C4D884AEE25}"/>
              </a:ext>
            </a:extLst>
          </p:cNvPr>
          <p:cNvGraphicFramePr>
            <a:graphicFrameLocks noChangeAspect="1"/>
          </p:cNvGraphicFramePr>
          <p:nvPr userDrawn="1">
            <p:custDataLst>
              <p:tags r:id="rId1"/>
            </p:custDataLst>
            <p:extLst>
              <p:ext uri="{D42A27DB-BD31-4B8C-83A1-F6EECF244321}">
                <p14:modId xmlns:p14="http://schemas.microsoft.com/office/powerpoint/2010/main" val="11539686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0" name=""/>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1BFC7BE2-5BD4-49F5-A3FC-FE37C1AC9667}"/>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8" name="Title 1">
            <a:extLst>
              <a:ext uri="{FF2B5EF4-FFF2-40B4-BE49-F238E27FC236}">
                <a16:creationId xmlns:a16="http://schemas.microsoft.com/office/drawing/2014/main" id="{A7CC7BB1-2504-412F-9361-BB77A4C0663B}"/>
              </a:ext>
            </a:extLst>
          </p:cNvPr>
          <p:cNvSpPr>
            <a:spLocks noGrp="1"/>
          </p:cNvSpPr>
          <p:nvPr>
            <p:ph type="title" hasCustomPrompt="1"/>
          </p:nvPr>
        </p:nvSpPr>
        <p:spPr>
          <a:xfrm>
            <a:off x="450000" y="450000"/>
            <a:ext cx="7518208" cy="1661993"/>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a:t>
            </a:r>
            <a:br>
              <a:rPr lang="en-GB" dirty="0"/>
            </a:br>
            <a:r>
              <a:rPr lang="en-GB" dirty="0"/>
              <a:t>title</a:t>
            </a:r>
          </a:p>
        </p:txBody>
      </p:sp>
      <p:sp>
        <p:nvSpPr>
          <p:cNvPr id="19" name="Espace réservé du texte 2">
            <a:extLst>
              <a:ext uri="{FF2B5EF4-FFF2-40B4-BE49-F238E27FC236}">
                <a16:creationId xmlns:a16="http://schemas.microsoft.com/office/drawing/2014/main" id="{C8046952-CF6F-4606-B04F-66EE0742EF9E}"/>
              </a:ext>
            </a:extLst>
          </p:cNvPr>
          <p:cNvSpPr>
            <a:spLocks noGrp="1"/>
          </p:cNvSpPr>
          <p:nvPr>
            <p:ph type="body" idx="1" hasCustomPrompt="1"/>
          </p:nvPr>
        </p:nvSpPr>
        <p:spPr>
          <a:xfrm>
            <a:off x="450000" y="2816932"/>
            <a:ext cx="5646000"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7" name="Slide Number Placeholder 15">
            <a:extLst>
              <a:ext uri="{FF2B5EF4-FFF2-40B4-BE49-F238E27FC236}">
                <a16:creationId xmlns:a16="http://schemas.microsoft.com/office/drawing/2014/main" id="{05F58369-4CFC-4F85-AE55-0653BC425290}"/>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7D5087FE-CA04-41B7-8E8E-E132DB96B8A8}"/>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18D3ED00-9E13-4614-A96A-E85E156FDC9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Tree>
    <p:extLst>
      <p:ext uri="{BB962C8B-B14F-4D97-AF65-F5344CB8AC3E}">
        <p14:creationId xmlns:p14="http://schemas.microsoft.com/office/powerpoint/2010/main" val="489549019"/>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Divider style 2">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7F1DF56-E580-4EF0-B321-72253D34D1A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aphicFrame>
        <p:nvGraphicFramePr>
          <p:cNvPr id="5" name="Objet 4" hidden="1">
            <a:extLst>
              <a:ext uri="{FF2B5EF4-FFF2-40B4-BE49-F238E27FC236}">
                <a16:creationId xmlns:a16="http://schemas.microsoft.com/office/drawing/2014/main" id="{60ABFA1E-B316-436E-9376-68EB419FC111}"/>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60ABFA1E-B316-436E-9376-68EB419FC11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090B98A0-6801-4768-B6F7-29BDCE8AEFAF}"/>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22" name="Espace réservé du texte 11">
            <a:extLst>
              <a:ext uri="{FF2B5EF4-FFF2-40B4-BE49-F238E27FC236}">
                <a16:creationId xmlns:a16="http://schemas.microsoft.com/office/drawing/2014/main" id="{33D4A3F2-F359-4910-A404-46BF044E4AF2}"/>
              </a:ext>
            </a:extLst>
          </p:cNvPr>
          <p:cNvSpPr>
            <a:spLocks noGrp="1"/>
          </p:cNvSpPr>
          <p:nvPr>
            <p:ph type="body" sz="quarter" idx="13" hasCustomPrompt="1"/>
          </p:nvPr>
        </p:nvSpPr>
        <p:spPr>
          <a:xfrm>
            <a:off x="445224" y="361438"/>
            <a:ext cx="1755609" cy="1021277"/>
          </a:xfrm>
        </p:spPr>
        <p:txBody>
          <a:bodyPr wrap="none" anchor="ctr">
            <a:noAutofit/>
          </a:bodyPr>
          <a:lstStyle>
            <a:lvl1pPr marL="0" indent="0">
              <a:buNone/>
              <a:defRPr sz="8800" b="1">
                <a:solidFill>
                  <a:schemeClr val="bg1"/>
                </a:solidFill>
              </a:defRPr>
            </a:lvl1pPr>
          </a:lstStyle>
          <a:p>
            <a:pPr lvl="0"/>
            <a:r>
              <a:rPr lang="en-GB" dirty="0"/>
              <a:t>01.</a:t>
            </a:r>
          </a:p>
        </p:txBody>
      </p:sp>
      <p:sp>
        <p:nvSpPr>
          <p:cNvPr id="23" name="Title 1">
            <a:extLst>
              <a:ext uri="{FF2B5EF4-FFF2-40B4-BE49-F238E27FC236}">
                <a16:creationId xmlns:a16="http://schemas.microsoft.com/office/drawing/2014/main" id="{D02C7E95-0776-4566-9F9E-853072349655}"/>
              </a:ext>
            </a:extLst>
          </p:cNvPr>
          <p:cNvSpPr>
            <a:spLocks noGrp="1"/>
          </p:cNvSpPr>
          <p:nvPr>
            <p:ph type="title" hasCustomPrompt="1"/>
          </p:nvPr>
        </p:nvSpPr>
        <p:spPr>
          <a:xfrm>
            <a:off x="452216" y="1628238"/>
            <a:ext cx="7551996"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3" name="Espace réservé du texte 2">
            <a:extLst>
              <a:ext uri="{FF2B5EF4-FFF2-40B4-BE49-F238E27FC236}">
                <a16:creationId xmlns:a16="http://schemas.microsoft.com/office/drawing/2014/main" id="{05670778-992C-450F-AD18-EDF3DF65D9E0}"/>
              </a:ext>
            </a:extLst>
          </p:cNvPr>
          <p:cNvSpPr>
            <a:spLocks noGrp="1"/>
          </p:cNvSpPr>
          <p:nvPr>
            <p:ph type="body" idx="1" hasCustomPrompt="1"/>
          </p:nvPr>
        </p:nvSpPr>
        <p:spPr>
          <a:xfrm>
            <a:off x="447556" y="4429863"/>
            <a:ext cx="7551996" cy="312330"/>
          </a:xfrm>
        </p:spPr>
        <p:txBody>
          <a:bodyPr wrap="square" lIns="0" rIns="0" anchor="t">
            <a:spAutoFit/>
          </a:bodyPr>
          <a:lstStyle>
            <a:lvl1pPr marL="0" indent="0">
              <a:buNone/>
              <a:defRPr sz="2000" b="1" cap="none" baseline="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6" name="Slide Number Placeholder 15">
            <a:extLst>
              <a:ext uri="{FF2B5EF4-FFF2-40B4-BE49-F238E27FC236}">
                <a16:creationId xmlns:a16="http://schemas.microsoft.com/office/drawing/2014/main" id="{4DC0623D-42A1-41B3-B5F9-CBD1B7199F82}"/>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CE94C612-F8D8-4995-B952-13894185BB74}"/>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7AE34A6E-E6F7-4F88-A4FA-58C3B6748C2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Tree>
    <p:extLst>
      <p:ext uri="{BB962C8B-B14F-4D97-AF65-F5344CB8AC3E}">
        <p14:creationId xmlns:p14="http://schemas.microsoft.com/office/powerpoint/2010/main" val="2402468031"/>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Divider style 3">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F1C8B4AF-F430-418E-A2A2-405D51AB9A3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2" name="Espace réservé du texte 11">
            <a:extLst>
              <a:ext uri="{FF2B5EF4-FFF2-40B4-BE49-F238E27FC236}">
                <a16:creationId xmlns:a16="http://schemas.microsoft.com/office/drawing/2014/main" id="{EBE94776-9B87-471E-83E1-9924DF80A377}"/>
              </a:ext>
            </a:extLst>
          </p:cNvPr>
          <p:cNvSpPr>
            <a:spLocks noGrp="1"/>
          </p:cNvSpPr>
          <p:nvPr>
            <p:ph type="body" sz="quarter" idx="13" hasCustomPrompt="1"/>
          </p:nvPr>
        </p:nvSpPr>
        <p:spPr>
          <a:xfrm>
            <a:off x="8904312" y="91698"/>
            <a:ext cx="2837315" cy="3107326"/>
          </a:xfrm>
        </p:spPr>
        <p:txBody>
          <a:bodyPr wrap="none">
            <a:spAutoFit/>
          </a:bodyPr>
          <a:lstStyle>
            <a:lvl1pPr marL="0" indent="0" algn="ctr">
              <a:buNone/>
              <a:defRPr sz="19900" b="1">
                <a:solidFill>
                  <a:schemeClr val="bg1"/>
                </a:solidFill>
              </a:defRPr>
            </a:lvl1pPr>
          </a:lstStyle>
          <a:p>
            <a:pPr lvl="0"/>
            <a:r>
              <a:rPr lang="en-GB" dirty="0"/>
              <a:t>00</a:t>
            </a:r>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50000" y="450000"/>
            <a:ext cx="7422765"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2816932"/>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449439F3-FF8F-432B-A929-CF669DAC783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0" name="Espace réservé du pied de page 4">
            <a:extLst>
              <a:ext uri="{FF2B5EF4-FFF2-40B4-BE49-F238E27FC236}">
                <a16:creationId xmlns:a16="http://schemas.microsoft.com/office/drawing/2014/main" id="{E3A80F33-7DB3-49CF-B9CE-6D38ABE37478}"/>
              </a:ext>
            </a:extLst>
          </p:cNvPr>
          <p:cNvSpPr txBox="1">
            <a:spLocks/>
          </p:cNvSpPr>
          <p:nvPr userDrawn="1"/>
        </p:nvSpPr>
        <p:spPr>
          <a:xfrm>
            <a:off x="817200" y="6399123"/>
            <a:ext cx="3049406"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Tree>
    <p:extLst>
      <p:ext uri="{BB962C8B-B14F-4D97-AF65-F5344CB8AC3E}">
        <p14:creationId xmlns:p14="http://schemas.microsoft.com/office/powerpoint/2010/main" val="338658653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ite_Clear">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4" name="Text Placeholder 3">
            <a:extLst>
              <a:ext uri="{FF2B5EF4-FFF2-40B4-BE49-F238E27FC236}">
                <a16:creationId xmlns:a16="http://schemas.microsoft.com/office/drawing/2014/main" id="{D0B2F92C-06FA-488D-8B64-E2B929FF4065}"/>
              </a:ext>
            </a:extLst>
          </p:cNvPr>
          <p:cNvSpPr>
            <a:spLocks noGrp="1"/>
          </p:cNvSpPr>
          <p:nvPr>
            <p:ph type="body" sz="quarter" idx="10" hasCustomPrompt="1"/>
          </p:nvPr>
        </p:nvSpPr>
        <p:spPr>
          <a:xfrm>
            <a:off x="449998" y="5666055"/>
            <a:ext cx="11299089" cy="287338"/>
          </a:xfrm>
        </p:spPr>
        <p:txBody>
          <a:bodyPr anchor="t"/>
          <a:lstStyle>
            <a:lvl1pPr algn="l">
              <a:defRPr sz="1400" i="1"/>
            </a:lvl1pPr>
          </a:lstStyle>
          <a:p>
            <a:pPr lvl="0"/>
            <a:r>
              <a:rPr lang="en-US" dirty="0"/>
              <a:t>Base and source:</a:t>
            </a:r>
          </a:p>
        </p:txBody>
      </p:sp>
      <p:pic>
        <p:nvPicPr>
          <p:cNvPr id="5" name="Picture 4">
            <a:extLst>
              <a:ext uri="{FF2B5EF4-FFF2-40B4-BE49-F238E27FC236}">
                <a16:creationId xmlns:a16="http://schemas.microsoft.com/office/drawing/2014/main" id="{ED716E25-2D49-4901-9BA9-F1F74168241D}"/>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3695246"/>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col_clear">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1730F1E-C38F-43FB-AF5A-287E0AA31E4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 name="Slide Number Placeholder 15">
            <a:extLst>
              <a:ext uri="{FF2B5EF4-FFF2-40B4-BE49-F238E27FC236}">
                <a16:creationId xmlns:a16="http://schemas.microsoft.com/office/drawing/2014/main" id="{08840428-B260-4958-A149-63C86CC793A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pic>
        <p:nvPicPr>
          <p:cNvPr id="12" name="Picture 11">
            <a:extLst>
              <a:ext uri="{FF2B5EF4-FFF2-40B4-BE49-F238E27FC236}">
                <a16:creationId xmlns:a16="http://schemas.microsoft.com/office/drawing/2014/main" id="{87BB07CD-2CDE-4607-8552-35BEFAEB845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9872650F-E709-4BEC-9457-0A529F1DCCB9}"/>
              </a:ext>
            </a:extLst>
          </p:cNvPr>
          <p:cNvSpPr txBox="1">
            <a:spLocks/>
          </p:cNvSpPr>
          <p:nvPr userDrawn="1"/>
        </p:nvSpPr>
        <p:spPr>
          <a:xfrm>
            <a:off x="827139"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
        <p:nvSpPr>
          <p:cNvPr id="10" name="Text Placeholder 3">
            <a:extLst>
              <a:ext uri="{FF2B5EF4-FFF2-40B4-BE49-F238E27FC236}">
                <a16:creationId xmlns:a16="http://schemas.microsoft.com/office/drawing/2014/main" id="{DEACAF23-7872-4DD8-95F6-F1AEAED117B8}"/>
              </a:ext>
            </a:extLst>
          </p:cNvPr>
          <p:cNvSpPr>
            <a:spLocks noGrp="1"/>
          </p:cNvSpPr>
          <p:nvPr>
            <p:ph type="body" sz="quarter" idx="10"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2726800623"/>
      </p:ext>
    </p:extLst>
  </p:cSld>
  <p:clrMapOvr>
    <a:masterClrMapping/>
  </p:clrMapOvr>
  <p:extLst>
    <p:ext uri="{DCECCB84-F9BA-43D5-87BE-67443E8EF086}">
      <p15:sldGuideLst xmlns:p15="http://schemas.microsoft.com/office/powerpoint/2012/main"/>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white_standard_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tx1"/>
                </a:solidFill>
              </a:defRPr>
            </a:lvl1pPr>
            <a:lvl2pPr>
              <a:spcBef>
                <a:spcPts val="400"/>
              </a:spcBef>
              <a:defRPr sz="2400" b="0">
                <a:solidFill>
                  <a:schemeClr val="tx1"/>
                </a:solidFill>
              </a:defRPr>
            </a:lvl2pPr>
            <a:lvl3pPr>
              <a:spcBef>
                <a:spcPts val="400"/>
              </a:spcBef>
              <a:defRPr sz="2400" b="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p>
            <a:fld id="{D61AABEC-672F-4B68-B914-690DA978312C}" type="slidenum">
              <a:rPr lang="en-GB" smtClean="0"/>
              <a:pPr/>
              <a:t>‹#›</a:t>
            </a:fld>
            <a:r>
              <a:rPr lang="en-GB" dirty="0"/>
              <a:t>  </a:t>
            </a:r>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1"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9" name="Picture 8">
            <a:extLst>
              <a:ext uri="{FF2B5EF4-FFF2-40B4-BE49-F238E27FC236}">
                <a16:creationId xmlns:a16="http://schemas.microsoft.com/office/drawing/2014/main" id="{3399B105-AEAF-40AD-8E80-F508355F3C1A}"/>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1600331"/>
      </p:ext>
    </p:extLst>
  </p:cSld>
  <p:clrMapOvr>
    <a:masterClrMapping/>
  </p:clrMapOvr>
  <p:extLst>
    <p:ext uri="{DCECCB84-F9BA-43D5-87BE-67443E8EF086}">
      <p15:sldGuideLst xmlns:p15="http://schemas.microsoft.com/office/powerpoint/2012/main"/>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dark_standard_conten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72BC266A-4226-44C8-8505-035BA59F6BF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bg1"/>
                </a:solidFill>
              </a:defRPr>
            </a:lvl1pPr>
            <a:lvl2pPr>
              <a:spcBef>
                <a:spcPts val="400"/>
              </a:spcBef>
              <a:defRPr sz="2400" b="0">
                <a:solidFill>
                  <a:schemeClr val="bg1"/>
                </a:solidFill>
              </a:defRPr>
            </a:lvl2pPr>
            <a:lvl3pPr>
              <a:spcBef>
                <a:spcPts val="400"/>
              </a:spcBef>
              <a:defRPr sz="2400" b="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solidFill>
                  <a:schemeClr val="bg1"/>
                </a:solidFill>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6" name="Picture 5">
            <a:extLst>
              <a:ext uri="{FF2B5EF4-FFF2-40B4-BE49-F238E27FC236}">
                <a16:creationId xmlns:a16="http://schemas.microsoft.com/office/drawing/2014/main" id="{F9C4386B-E985-478A-B2E9-8F0C645498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4D858B38-B85F-4966-8228-5E1C91D36FA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1302443297"/>
      </p:ext>
    </p:extLst>
  </p:cSld>
  <p:clrMapOvr>
    <a:masterClrMapping/>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white_text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3"/>
            <a:ext cx="7403642" cy="3600189"/>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600677"/>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7600073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73BC4D37-E586-43AC-A93C-2749826327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4"/>
            <a:ext cx="7403642" cy="3585714"/>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586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14A16A2C-737A-46DB-BB14-9BC354D3121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FAC3629F-FEC8-46FB-8B66-F8B62678469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72582928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white_text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0364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69072136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lef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D82B7F90-7B62-4924-9538-8BF5F99629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28535"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1" name="Picture 10">
            <a:extLst>
              <a:ext uri="{FF2B5EF4-FFF2-40B4-BE49-F238E27FC236}">
                <a16:creationId xmlns:a16="http://schemas.microsoft.com/office/drawing/2014/main" id="{0355D808-8EC9-453D-A835-2FE2CEFB36B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291F5A5E-1020-4082-A263-DAA0C057C5E7}"/>
              </a:ext>
            </a:extLst>
          </p:cNvPr>
          <p:cNvSpPr txBox="1">
            <a:spLocks/>
          </p:cNvSpPr>
          <p:nvPr userDrawn="1"/>
        </p:nvSpPr>
        <p:spPr>
          <a:xfrm>
            <a:off x="817200" y="6515735"/>
            <a:ext cx="3217227"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968751681"/>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white_diagram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0305466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col_diagram_lef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D7DE5C1-AF1B-41DD-AC50-60E09A5F08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8" name="Picture 7">
            <a:extLst>
              <a:ext uri="{FF2B5EF4-FFF2-40B4-BE49-F238E27FC236}">
                <a16:creationId xmlns:a16="http://schemas.microsoft.com/office/drawing/2014/main" id="{322CD0E1-B019-4241-A9B3-5DA9196FEF7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E4895E2-0B71-40ED-B770-01633DAEA7F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08543679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white_diagram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solidFill>
        </p:spPr>
        <p:txBody>
          <a:bodyPr/>
          <a:lstStyle>
            <a:lvl1pPr>
              <a:defRPr sz="2000"/>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p>
            <a:fld id="{D61AABEC-672F-4B68-B914-690DA978312C}" type="slidenum">
              <a:rPr lang="en-GB" smtClean="0"/>
              <a:pPr/>
              <a:t>‹#›</a:t>
            </a:fld>
            <a:r>
              <a:rPr lang="en-GB" dirty="0"/>
              <a:t> </a:t>
            </a:r>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327172364"/>
      </p:ext>
    </p:extLst>
  </p:cSld>
  <p:clrMapOvr>
    <a:masterClrMapping/>
  </p:clrMapOvr>
  <p:extLst>
    <p:ext uri="{DCECCB84-F9BA-43D5-87BE-67443E8EF086}">
      <p15:sldGuideLst xmlns:p15="http://schemas.microsoft.com/office/powerpoint/2012/main"/>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col_diagram_righ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510CF00E-B8E5-4A61-8373-BDA9F4FC5A4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alpha val="30000"/>
            </a:srgbClr>
          </a:solidFill>
        </p:spPr>
        <p:txBody>
          <a:bodyPr/>
          <a:lstStyle>
            <a:lvl1pPr>
              <a:defRPr sz="2400">
                <a:solidFill>
                  <a:schemeClr val="bg1"/>
                </a:solidFill>
              </a:defRPr>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4D7DACFE-7FAD-44E8-8301-B73E2672075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2FC46610-EA32-4E5C-B33C-3655D2E714F2}"/>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630517628"/>
      </p:ext>
    </p:extLst>
  </p:cSld>
  <p:clrMapOvr>
    <a:masterClrMapping/>
  </p:clrMapOvr>
  <p:extLst>
    <p:ext uri="{DCECCB84-F9BA-43D5-87BE-67443E8EF086}">
      <p15:sldGuideLst xmlns:p15="http://schemas.microsoft.com/office/powerpoint/2012/main"/>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white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962989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col_wide_image_righ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3256271-AC0B-48C8-A53B-42701632856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1E01F9E0-5263-47EC-B28E-9DC8291C3F42}"/>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1C155C6D-D700-40C9-9985-CD8DD7221E6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7189888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white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5606854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col_wide_image_lef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73DDAED-8211-4036-94F2-5DC40012D7B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A14B1443-F9C9-4372-B2CD-64B7C5D0FCF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49CAE67D-B4CC-4953-8304-88E123E42D1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87893122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video_layout">
    <p:spTree>
      <p:nvGrpSpPr>
        <p:cNvPr id="1" name=""/>
        <p:cNvGrpSpPr/>
        <p:nvPr/>
      </p:nvGrpSpPr>
      <p:grpSpPr>
        <a:xfrm>
          <a:off x="0" y="0"/>
          <a:ext cx="0" cy="0"/>
          <a:chOff x="0" y="0"/>
          <a:chExt cx="0" cy="0"/>
        </a:xfrm>
      </p:grpSpPr>
      <p:sp>
        <p:nvSpPr>
          <p:cNvPr id="5" name="Media Placeholder 4">
            <a:extLst>
              <a:ext uri="{FF2B5EF4-FFF2-40B4-BE49-F238E27FC236}">
                <a16:creationId xmlns:a16="http://schemas.microsoft.com/office/drawing/2014/main" id="{AE576D4F-2D55-4CDA-9033-543BCC39CA53}"/>
              </a:ext>
            </a:extLst>
          </p:cNvPr>
          <p:cNvSpPr>
            <a:spLocks noGrp="1"/>
          </p:cNvSpPr>
          <p:nvPr>
            <p:ph type="media" sz="quarter" idx="11" hasCustomPrompt="1"/>
          </p:nvPr>
        </p:nvSpPr>
        <p:spPr>
          <a:xfrm>
            <a:off x="0" y="0"/>
            <a:ext cx="12192000" cy="6858000"/>
          </a:xfrm>
          <a:pattFill prst="dashHorz">
            <a:fgClr>
              <a:schemeClr val="bg1">
                <a:lumMod val="75000"/>
              </a:schemeClr>
            </a:fgClr>
            <a:bgClr>
              <a:schemeClr val="bg1"/>
            </a:bgClr>
          </a:pattFill>
        </p:spPr>
        <p:txBody>
          <a:bodyPr/>
          <a:lstStyle>
            <a:lvl1pPr algn="ctr">
              <a:defRPr sz="2800" b="1"/>
            </a:lvl1pPr>
          </a:lstStyle>
          <a:p>
            <a:r>
              <a:rPr lang="en-US" dirty="0"/>
              <a:t>Click icon to add film footage</a:t>
            </a:r>
            <a:endParaRPr lang="en-GB" dirty="0"/>
          </a:p>
        </p:txBody>
      </p:sp>
    </p:spTree>
    <p:extLst>
      <p:ext uri="{BB962C8B-B14F-4D97-AF65-F5344CB8AC3E}">
        <p14:creationId xmlns:p14="http://schemas.microsoft.com/office/powerpoint/2010/main" val="38335872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image_with_statement">
    <p:bg>
      <p:bgPr>
        <a:solidFill>
          <a:schemeClr val="accent1"/>
        </a:solidFill>
        <a:effectLst/>
      </p:bgPr>
    </p:bg>
    <p:spTree>
      <p:nvGrpSpPr>
        <p:cNvPr id="1" name=""/>
        <p:cNvGrpSpPr/>
        <p:nvPr/>
      </p:nvGrpSpPr>
      <p:grpSpPr>
        <a:xfrm>
          <a:off x="0" y="0"/>
          <a:ext cx="0" cy="0"/>
          <a:chOff x="0" y="0"/>
          <a:chExt cx="0" cy="0"/>
        </a:xfrm>
      </p:grpSpPr>
      <p:sp>
        <p:nvSpPr>
          <p:cNvPr id="6" name="Picture Placeholder 4">
            <a:extLst>
              <a:ext uri="{FF2B5EF4-FFF2-40B4-BE49-F238E27FC236}">
                <a16:creationId xmlns:a16="http://schemas.microsoft.com/office/drawing/2014/main" id="{B451307E-4D10-46A4-B5F4-D1CDCEC3D46B}"/>
              </a:ext>
            </a:extLst>
          </p:cNvPr>
          <p:cNvSpPr>
            <a:spLocks noGrp="1"/>
          </p:cNvSpPr>
          <p:nvPr>
            <p:ph type="pic" sz="quarter" idx="15"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Click icon in centre to add image</a:t>
            </a:r>
            <a:br>
              <a:rPr lang="en-GB" dirty="0"/>
            </a:br>
            <a:r>
              <a:rPr lang="en-GB" dirty="0"/>
              <a:t>Send image to back so elements </a:t>
            </a:r>
            <a:br>
              <a:rPr lang="en-GB" dirty="0"/>
            </a:br>
            <a:r>
              <a:rPr lang="en-GB" dirty="0"/>
              <a:t>show on the page</a:t>
            </a:r>
            <a:br>
              <a:rPr lang="en-GB" dirty="0"/>
            </a:br>
            <a:endParaRPr lang="en-GB" dirty="0"/>
          </a:p>
          <a:p>
            <a:endParaRPr lang="en-GB" dirty="0"/>
          </a:p>
          <a:p>
            <a:endParaRPr lang="en-GB" dirty="0"/>
          </a:p>
          <a:p>
            <a:endParaRPr lang="en-GB" dirty="0"/>
          </a:p>
        </p:txBody>
      </p:sp>
      <p:sp>
        <p:nvSpPr>
          <p:cNvPr id="3" name="Titre 2">
            <a:extLst>
              <a:ext uri="{FF2B5EF4-FFF2-40B4-BE49-F238E27FC236}">
                <a16:creationId xmlns:a16="http://schemas.microsoft.com/office/drawing/2014/main" id="{6838E746-8C0D-4144-AC8E-FA9CF117C223}"/>
              </a:ext>
            </a:extLst>
          </p:cNvPr>
          <p:cNvSpPr>
            <a:spLocks noGrp="1"/>
          </p:cNvSpPr>
          <p:nvPr>
            <p:ph type="title" hasCustomPrompt="1"/>
          </p:nvPr>
        </p:nvSpPr>
        <p:spPr>
          <a:xfrm>
            <a:off x="450000" y="450000"/>
            <a:ext cx="3962343" cy="3742438"/>
          </a:xfrm>
        </p:spPr>
        <p:txBody>
          <a:bodyPr anchor="t"/>
          <a:lstStyle>
            <a:lvl1pPr>
              <a:defRPr sz="4400" cap="none" spc="0" baseline="0">
                <a:solidFill>
                  <a:schemeClr val="bg1"/>
                </a:solidFill>
              </a:defRPr>
            </a:lvl1pPr>
          </a:lstStyle>
          <a:p>
            <a:r>
              <a:rPr lang="en-GB" dirty="0"/>
              <a:t>Summary text background image</a:t>
            </a:r>
            <a:endParaRPr lang="fr-FR" dirty="0"/>
          </a:p>
        </p:txBody>
      </p:sp>
      <p:sp>
        <p:nvSpPr>
          <p:cNvPr id="20" name="Slide Number Placeholder 2">
            <a:extLst>
              <a:ext uri="{FF2B5EF4-FFF2-40B4-BE49-F238E27FC236}">
                <a16:creationId xmlns:a16="http://schemas.microsoft.com/office/drawing/2014/main" id="{2CA25737-BDFB-45D5-BF6F-856062E3181E}"/>
              </a:ext>
            </a:extLst>
          </p:cNvPr>
          <p:cNvSpPr>
            <a:spLocks noGrp="1"/>
          </p:cNvSpPr>
          <p:nvPr>
            <p:ph type="sldNum" sz="quarter" idx="14"/>
          </p:nvPr>
        </p:nvSpPr>
        <p:spPr>
          <a:xfrm>
            <a:off x="437230" y="6262361"/>
            <a:ext cx="304370" cy="365125"/>
          </a:xfrm>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9331BE4E-C70E-47F0-8EC9-4DF163E0716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2E18E48D-B254-4CFE-A064-CAFC0521256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409444091"/>
      </p:ext>
    </p:extLst>
  </p:cSld>
  <p:clrMapOvr>
    <a:masterClrMapping/>
  </p:clrMapOvr>
  <p:extLst>
    <p:ext uri="{DCECCB84-F9BA-43D5-87BE-67443E8EF086}">
      <p15:sldGuideLst xmlns:p15="http://schemas.microsoft.com/office/powerpoint/2012/main"/>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Verbatim_layout">
    <p:bg>
      <p:bgPr>
        <a:solidFill>
          <a:schemeClr val="bg1"/>
        </a:solidFill>
        <a:effectLst/>
      </p:bgPr>
    </p:bg>
    <p:spTree>
      <p:nvGrpSpPr>
        <p:cNvPr id="1" name=""/>
        <p:cNvGrpSpPr/>
        <p:nvPr/>
      </p:nvGrpSpPr>
      <p:grpSpPr>
        <a:xfrm>
          <a:off x="0" y="0"/>
          <a:ext cx="0" cy="0"/>
          <a:chOff x="0" y="0"/>
          <a:chExt cx="0" cy="0"/>
        </a:xfrm>
      </p:grpSpPr>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tx1"/>
                </a:solidFill>
              </a:defRPr>
            </a:lvl1pPr>
          </a:lstStyle>
          <a:p>
            <a:pPr lvl="0"/>
            <a:r>
              <a:rPr lang="en-GB" dirty="0"/>
              <a:t>Insert your quote here</a:t>
            </a:r>
          </a:p>
        </p:txBody>
      </p:sp>
      <p:sp>
        <p:nvSpPr>
          <p:cNvPr id="6" name="Title 5">
            <a:extLst>
              <a:ext uri="{FF2B5EF4-FFF2-40B4-BE49-F238E27FC236}">
                <a16:creationId xmlns:a16="http://schemas.microsoft.com/office/drawing/2014/main" id="{410AED9F-7F2B-47A3-BE62-A5CB841D36DA}"/>
              </a:ext>
            </a:extLst>
          </p:cNvPr>
          <p:cNvSpPr>
            <a:spLocks noGrp="1"/>
          </p:cNvSpPr>
          <p:nvPr>
            <p:ph type="title"/>
          </p:nvPr>
        </p:nvSpPr>
        <p:spPr/>
        <p:txBody>
          <a:bodyPr/>
          <a:lstStyle/>
          <a:p>
            <a:r>
              <a:rPr lang="en-US"/>
              <a:t>Click to edit Master title style</a:t>
            </a:r>
            <a:endParaRPr lang="en-GB"/>
          </a:p>
        </p:txBody>
      </p:sp>
      <p:sp>
        <p:nvSpPr>
          <p:cNvPr id="9" name="Slide Number Placeholder 15">
            <a:extLst>
              <a:ext uri="{FF2B5EF4-FFF2-40B4-BE49-F238E27FC236}">
                <a16:creationId xmlns:a16="http://schemas.microsoft.com/office/drawing/2014/main" id="{C555F450-2DB2-4B44-AC62-1CA75B2685C5}"/>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2036742113"/>
      </p:ext>
    </p:extLst>
  </p:cSld>
  <p:clrMapOvr>
    <a:masterClrMapping/>
  </p:clrMapOvr>
  <p:extLst>
    <p:ext uri="{DCECCB84-F9BA-43D5-87BE-67443E8EF086}">
      <p15:sldGuideLst xmlns:p15="http://schemas.microsoft.com/office/powerpoint/2012/main"/>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1_text_wide_left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E6852002-E9D9-432E-A87E-4A5EBDF1261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36200" y="2348134"/>
            <a:ext cx="7403642" cy="3312891"/>
          </a:xfrm>
        </p:spPr>
        <p:txBody>
          <a:bodyPr>
            <a:noAutofit/>
          </a:bodyPr>
          <a:lstStyle>
            <a:lvl1pPr>
              <a:spcBef>
                <a:spcPts val="400"/>
              </a:spcBef>
              <a:defRPr sz="2400" b="1">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648180"/>
            <a:ext cx="3524250" cy="401284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348900" y="1648180"/>
            <a:ext cx="54428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28771104-F697-4F99-9728-347DC7C8082C}"/>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8ECECC90-479E-4426-94F2-044EACCF310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369949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white_2box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0799"/>
            <a:ext cx="3524250" cy="33102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Text Placeholder 5">
            <a:extLst>
              <a:ext uri="{FF2B5EF4-FFF2-40B4-BE49-F238E27FC236}">
                <a16:creationId xmlns:a16="http://schemas.microsoft.com/office/drawing/2014/main" id="{3FF87A37-C6F6-4454-8C45-D64293B1AB4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703973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col_2box_image_lef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7D20311-FCF3-42B4-A4E4-472D5C7F9BC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accent5"/>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6852A6B0-9A45-45E2-BFE9-F35686C8EC7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107974935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white_col_2box_image righ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50799"/>
            <a:ext cx="3524250" cy="3597563"/>
          </a:xfrm>
          <a:pattFill prst="wdUpDiag">
            <a:fgClr>
              <a:schemeClr val="bg1">
                <a:lumMod val="95000"/>
              </a:schemeClr>
            </a:fgClr>
            <a:bgClr>
              <a:schemeClr val="bg1"/>
            </a:bgClr>
          </a:pattFill>
        </p:spPr>
        <p:txBody>
          <a:bodyPr lIns="72000" tIns="72000" rIns="72000" bIns="72000"/>
          <a:lstStyle>
            <a:lvl1pPr>
              <a:defRPr b="0"/>
            </a:lvl1pPr>
          </a:lstStyle>
          <a:p>
            <a:r>
              <a:rPr lang="en-GB" dirty="0"/>
              <a:t>Insert image here</a:t>
            </a:r>
          </a:p>
        </p:txBody>
      </p:sp>
      <p:sp>
        <p:nvSpPr>
          <p:cNvPr id="11" name="Slide Number Placeholder 10">
            <a:extLst>
              <a:ext uri="{FF2B5EF4-FFF2-40B4-BE49-F238E27FC236}">
                <a16:creationId xmlns:a16="http://schemas.microsoft.com/office/drawing/2014/main" id="{ED983061-23EC-4D72-AADE-69B2DAA9E365}"/>
              </a:ext>
            </a:extLst>
          </p:cNvPr>
          <p:cNvSpPr>
            <a:spLocks noGrp="1"/>
          </p:cNvSpPr>
          <p:nvPr>
            <p:ph type="sldNum" sz="quarter" idx="23"/>
          </p:nvPr>
        </p:nvSpPr>
        <p:spPr/>
        <p:txBody>
          <a:bodyPr/>
          <a:lstStyle/>
          <a:p>
            <a:fld id="{D61AABEC-672F-4B68-B914-690DA978312C}" type="slidenum">
              <a:rPr lang="en-GB" smtClean="0"/>
              <a:pPr/>
              <a:t>‹#›</a:t>
            </a:fld>
            <a:r>
              <a:rPr lang="en-GB" dirty="0"/>
              <a:t>  </a:t>
            </a:r>
          </a:p>
        </p:txBody>
      </p:sp>
      <p:sp>
        <p:nvSpPr>
          <p:cNvPr id="9" name="Title 8">
            <a:extLst>
              <a:ext uri="{FF2B5EF4-FFF2-40B4-BE49-F238E27FC236}">
                <a16:creationId xmlns:a16="http://schemas.microsoft.com/office/drawing/2014/main" id="{8F461509-202E-4898-9465-33F4FEA4E078}"/>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0FEC2807-5E68-4633-B095-45CFC6E2234D}"/>
              </a:ext>
            </a:extLst>
          </p:cNvPr>
          <p:cNvSpPr>
            <a:spLocks noGrp="1"/>
          </p:cNvSpPr>
          <p:nvPr>
            <p:ph idx="1" hasCustomPrompt="1"/>
          </p:nvPr>
        </p:nvSpPr>
        <p:spPr>
          <a:xfrm>
            <a:off x="471486" y="2350800"/>
            <a:ext cx="3524250" cy="3597076"/>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Content Placeholder 2">
            <a:extLst>
              <a:ext uri="{FF2B5EF4-FFF2-40B4-BE49-F238E27FC236}">
                <a16:creationId xmlns:a16="http://schemas.microsoft.com/office/drawing/2014/main" id="{CAEC8274-8B44-468D-9B8A-88A5D22873C7}"/>
              </a:ext>
            </a:extLst>
          </p:cNvPr>
          <p:cNvSpPr>
            <a:spLocks noGrp="1"/>
          </p:cNvSpPr>
          <p:nvPr>
            <p:ph idx="24" hasCustomPrompt="1"/>
          </p:nvPr>
        </p:nvSpPr>
        <p:spPr>
          <a:xfrm>
            <a:off x="4344252" y="2350800"/>
            <a:ext cx="3524250" cy="3597076"/>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5" name="Text Placeholder 5">
            <a:extLst>
              <a:ext uri="{FF2B5EF4-FFF2-40B4-BE49-F238E27FC236}">
                <a16:creationId xmlns:a16="http://schemas.microsoft.com/office/drawing/2014/main" id="{0C0E83E8-4A27-4B4C-AA75-EDF8BBCB2F3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8517768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col_2box_image righ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F8BBE2A2-326B-4495-8042-FB577D39847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7752" y="2354399"/>
            <a:ext cx="3524250" cy="3594451"/>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458052" y="2354400"/>
            <a:ext cx="3524250" cy="3593963"/>
          </a:xfrm>
          <a:solidFill>
            <a:schemeClr val="accent3"/>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Text Placeholder 5">
            <a:extLst>
              <a:ext uri="{FF2B5EF4-FFF2-40B4-BE49-F238E27FC236}">
                <a16:creationId xmlns:a16="http://schemas.microsoft.com/office/drawing/2014/main" id="{EC6F1778-9672-48EB-9661-FC9DC43C118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Espace réservé du pied de page 4">
            <a:extLst>
              <a:ext uri="{FF2B5EF4-FFF2-40B4-BE49-F238E27FC236}">
                <a16:creationId xmlns:a16="http://schemas.microsoft.com/office/drawing/2014/main" id="{61DFD511-39BB-4325-A2CF-0555D866D35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419923891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white_2box_image_centre">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306625"/>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41722" y="2354400"/>
            <a:ext cx="3524250" cy="33066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accent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tx1"/>
                </a:solidFill>
              </a:defRPr>
            </a:lvl1p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306625"/>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1" name="Text Placeholder 3">
            <a:extLst>
              <a:ext uri="{FF2B5EF4-FFF2-40B4-BE49-F238E27FC236}">
                <a16:creationId xmlns:a16="http://schemas.microsoft.com/office/drawing/2014/main" id="{6EAD2617-5819-4340-BE8E-B9B8581C16E6}"/>
              </a:ext>
            </a:extLst>
          </p:cNvPr>
          <p:cNvSpPr>
            <a:spLocks noGrp="1"/>
          </p:cNvSpPr>
          <p:nvPr>
            <p:ph type="body" sz="quarter" idx="10" hasCustomPrompt="1"/>
          </p:nvPr>
        </p:nvSpPr>
        <p:spPr>
          <a:xfrm>
            <a:off x="440059" y="5765445"/>
            <a:ext cx="11299089" cy="287338"/>
          </a:xfrm>
        </p:spPr>
        <p:txBody>
          <a:bodyPr anchor="t"/>
          <a:lstStyle>
            <a:lvl1pPr algn="l">
              <a:defRPr sz="1400"/>
            </a:lvl1pPr>
          </a:lstStyle>
          <a:p>
            <a:pPr lvl="0"/>
            <a:r>
              <a:rPr lang="en-US" dirty="0"/>
              <a:t>Base and source:</a:t>
            </a:r>
          </a:p>
        </p:txBody>
      </p:sp>
    </p:spTree>
    <p:extLst>
      <p:ext uri="{BB962C8B-B14F-4D97-AF65-F5344CB8AC3E}">
        <p14:creationId xmlns:p14="http://schemas.microsoft.com/office/powerpoint/2010/main" val="4281721825"/>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col_2box_image_centre">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7E3ED679-E0F1-465C-8B5F-BD8EEB9708A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593963"/>
          </a:xfrm>
          <a:solidFill>
            <a:schemeClr val="bg1">
              <a:lumMod val="85000"/>
            </a:schemeClr>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616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bg1">
              <a:lumMod val="85000"/>
            </a:schemeClr>
          </a:solidFill>
          <a:ln>
            <a:noFill/>
          </a:ln>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01D93F4C-A370-4A83-B0CB-A8BD09D9F004}"/>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43557193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white_x_3_com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4401"/>
            <a:ext cx="3517200" cy="3309937"/>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51088"/>
            <a:ext cx="3517200" cy="3309937"/>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51088"/>
            <a:ext cx="3517200" cy="3309937"/>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10" name="Text Placeholder 5">
            <a:extLst>
              <a:ext uri="{FF2B5EF4-FFF2-40B4-BE49-F238E27FC236}">
                <a16:creationId xmlns:a16="http://schemas.microsoft.com/office/drawing/2014/main" id="{746E2AA2-CDFC-44C6-AA88-D5700E47550B}"/>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41447381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col_x_3_com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F98C8A36-804C-48C5-A7FD-CB45C6BBE0E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1088"/>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Text Placeholder 5">
            <a:extLst>
              <a:ext uri="{FF2B5EF4-FFF2-40B4-BE49-F238E27FC236}">
                <a16:creationId xmlns:a16="http://schemas.microsoft.com/office/drawing/2014/main" id="{0056D744-D138-46C9-9942-E179D274AEF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B14C269A-1D10-49EA-9F68-BE4C2C07246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420676421"/>
      </p:ext>
    </p:extLst>
  </p:cSld>
  <p:clrMapOvr>
    <a:masterClrMapping/>
  </p:clrMapOvr>
  <p:extLst>
    <p:ext uri="{DCECCB84-F9BA-43D5-87BE-67443E8EF086}">
      <p15:sldGuideLst xmlns:p15="http://schemas.microsoft.com/office/powerpoint/2012/main"/>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white_3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bg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bg2"/>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spTree>
    <p:extLst>
      <p:ext uri="{BB962C8B-B14F-4D97-AF65-F5344CB8AC3E}">
        <p14:creationId xmlns:p14="http://schemas.microsoft.com/office/powerpoint/2010/main" val="24681801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col_3_num_stat_boxes">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F95AE93E-1DC5-4618-BC51-4601D28F3F5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637EAF58-4FC2-41BF-BC4F-F8AAF4A1D0D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175315754"/>
      </p:ext>
    </p:extLst>
  </p:cSld>
  <p:clrMapOvr>
    <a:masterClrMapping/>
  </p:clrMapOvr>
  <p:extLst>
    <p:ext uri="{DCECCB84-F9BA-43D5-87BE-67443E8EF086}">
      <p15:sldGuideLst xmlns:p15="http://schemas.microsoft.com/office/powerpoint/2012/main"/>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white_3images with summaries">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36914" y="4899520"/>
            <a:ext cx="3519623"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224838" y="4899520"/>
            <a:ext cx="3511550"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4048939418"/>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col_3images with summaries">
    <p:bg>
      <p:bgPr>
        <a:solidFill>
          <a:schemeClr val="accent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827CD9F6-13E0-4F68-89AC-D9F75584DA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22" name="Picture 21">
            <a:extLst>
              <a:ext uri="{FF2B5EF4-FFF2-40B4-BE49-F238E27FC236}">
                <a16:creationId xmlns:a16="http://schemas.microsoft.com/office/drawing/2014/main" id="{07C76165-00C4-43AD-853C-5D2BE95DE57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1708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19693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6" name="Espace réservé du pied de page 4">
            <a:extLst>
              <a:ext uri="{FF2B5EF4-FFF2-40B4-BE49-F238E27FC236}">
                <a16:creationId xmlns:a16="http://schemas.microsoft.com/office/drawing/2014/main" id="{A3569C47-BE4E-4A9A-A9B3-2F7CC0D9C07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184500855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white_flanked_text">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391225317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col_flanked_text">
    <p:bg>
      <p:bgPr>
        <a:solidFill>
          <a:schemeClr val="bg2"/>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71555EEC-62AE-4B2F-A2B2-92C29665AE8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9" name="Espace réservé du pied de page 4">
            <a:extLst>
              <a:ext uri="{FF2B5EF4-FFF2-40B4-BE49-F238E27FC236}">
                <a16:creationId xmlns:a16="http://schemas.microsoft.com/office/drawing/2014/main" id="{C46C6E70-5218-42A4-AEE7-BC55A8069DC0}"/>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pic>
        <p:nvPicPr>
          <p:cNvPr id="12" name="Picture 11">
            <a:extLst>
              <a:ext uri="{FF2B5EF4-FFF2-40B4-BE49-F238E27FC236}">
                <a16:creationId xmlns:a16="http://schemas.microsoft.com/office/drawing/2014/main" id="{05F3E306-2156-4F69-947F-4807A9D085E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80598504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large_diagram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181595415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col_large_diagram_left">
    <p:bg>
      <p:bgPr>
        <a:solidFill>
          <a:schemeClr val="bg2"/>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124B5B4-9825-425F-8CC0-365B5187F2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pic>
        <p:nvPicPr>
          <p:cNvPr id="8" name="Picture 7">
            <a:extLst>
              <a:ext uri="{FF2B5EF4-FFF2-40B4-BE49-F238E27FC236}">
                <a16:creationId xmlns:a16="http://schemas.microsoft.com/office/drawing/2014/main" id="{ECE8B2C8-2E6A-42A2-9BD6-4F7D9586356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4A6C581D-7843-4DE6-95D3-800E989ECB8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28476833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large_diagram_righ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216896322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1_large_diagram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7FEAB58-238B-4A49-9C82-6B77356672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pic>
        <p:nvPicPr>
          <p:cNvPr id="6" name="Picture 5">
            <a:extLst>
              <a:ext uri="{FF2B5EF4-FFF2-40B4-BE49-F238E27FC236}">
                <a16:creationId xmlns:a16="http://schemas.microsoft.com/office/drawing/2014/main" id="{D93E9DA7-2C88-4688-B67B-902AB03E6A2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5EC2727-8479-4220-8820-C3DAE976AC2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81315130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userDrawn="1">
  <p:cSld name="white_large_image_righ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1326"/>
            <a:ext cx="3527425" cy="5507038"/>
          </a:xfrm>
        </p:spPr>
        <p:txBody>
          <a:bodyPr/>
          <a:lstStyle>
            <a:lvl1pPr>
              <a:defRPr sz="3600" b="1"/>
            </a:lvl1pPr>
            <a:lvl2pPr>
              <a:defRPr sz="2000"/>
            </a:lvl2pPr>
            <a:lvl3pPr>
              <a:defRPr sz="2000"/>
            </a:lvl3pPr>
          </a:lstStyle>
          <a:p>
            <a:pPr lvl="0"/>
            <a:r>
              <a:rPr lang="en-US" dirty="0"/>
              <a:t>Short summary here which reflects image</a:t>
            </a:r>
          </a:p>
          <a:p>
            <a:pPr lvl="1"/>
            <a:endParaRPr lang="en-US" dirty="0"/>
          </a:p>
        </p:txBody>
      </p:sp>
      <p:sp>
        <p:nvSpPr>
          <p:cNvPr id="6" name="Espace réservé du pied de page 4">
            <a:extLst>
              <a:ext uri="{FF2B5EF4-FFF2-40B4-BE49-F238E27FC236}">
                <a16:creationId xmlns:a16="http://schemas.microsoft.com/office/drawing/2014/main" id="{489B9F71-3C0E-4C9A-B3E5-AD91FB4141EC}"/>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2025 ICS Slidepacks | Version 1 | Public</a:t>
            </a:r>
          </a:p>
        </p:txBody>
      </p:sp>
    </p:spTree>
    <p:extLst>
      <p:ext uri="{BB962C8B-B14F-4D97-AF65-F5344CB8AC3E}">
        <p14:creationId xmlns:p14="http://schemas.microsoft.com/office/powerpoint/2010/main" val="333357725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col_large_image_right">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91BB2E3-95A5-4077-B74A-FAE3A46811A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7224"/>
            <a:ext cx="3527425" cy="3643313"/>
          </a:xfrm>
        </p:spPr>
        <p:txBody>
          <a:bodyPr/>
          <a:lstStyle>
            <a:lvl1pPr>
              <a:defRPr sz="3600" b="1">
                <a:solidFill>
                  <a:schemeClr val="bg1"/>
                </a:solidFill>
              </a:defRPr>
            </a:lvl1pPr>
            <a:lvl2pPr>
              <a:defRPr b="1">
                <a:solidFill>
                  <a:schemeClr val="bg1"/>
                </a:solidFill>
              </a:defRPr>
            </a:lvl2pPr>
            <a:lvl3pPr>
              <a:defRPr b="1">
                <a:solidFill>
                  <a:schemeClr val="bg1"/>
                </a:solidFill>
              </a:defRPr>
            </a:lvl3pPr>
          </a:lstStyle>
          <a:p>
            <a:pPr lvl="0"/>
            <a:r>
              <a:rPr lang="en-US" dirty="0"/>
              <a:t>Short summary here which reflects image</a:t>
            </a:r>
          </a:p>
        </p:txBody>
      </p:sp>
      <p:pic>
        <p:nvPicPr>
          <p:cNvPr id="6" name="Picture 5">
            <a:extLst>
              <a:ext uri="{FF2B5EF4-FFF2-40B4-BE49-F238E27FC236}">
                <a16:creationId xmlns:a16="http://schemas.microsoft.com/office/drawing/2014/main" id="{F2E46920-FDEF-44B7-B51F-5955DC75866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761C6079-FE54-4BF5-A701-3A683978A7EE}"/>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104712689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6" name="Espace réservé du pied de page 4">
            <a:extLst>
              <a:ext uri="{FF2B5EF4-FFF2-40B4-BE49-F238E27FC236}">
                <a16:creationId xmlns:a16="http://schemas.microsoft.com/office/drawing/2014/main" id="{8798071C-2899-4EBB-8D36-074B6DA2608B}"/>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2025 ICS Slidepacks | Version 1 | Public</a:t>
            </a:r>
          </a:p>
        </p:txBody>
      </p:sp>
    </p:spTree>
    <p:extLst>
      <p:ext uri="{BB962C8B-B14F-4D97-AF65-F5344CB8AC3E}">
        <p14:creationId xmlns:p14="http://schemas.microsoft.com/office/powerpoint/2010/main" val="381492684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righ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E8EF898-2492-4037-A126-F5E5861301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pic>
        <p:nvPicPr>
          <p:cNvPr id="6" name="Picture 5">
            <a:extLst>
              <a:ext uri="{FF2B5EF4-FFF2-40B4-BE49-F238E27FC236}">
                <a16:creationId xmlns:a16="http://schemas.microsoft.com/office/drawing/2014/main" id="{AAE130CD-84FF-442F-AD84-901277507DD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6A412836-7FAB-4D7E-A275-6B7217CC0011}"/>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41959856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147566311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userDrawn="1">
  <p:cSld name="Col_large_image_left">
    <p:bg>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6AC630A-5FA4-437C-AE91-2DEC33B71B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pic>
        <p:nvPicPr>
          <p:cNvPr id="8" name="Picture 7">
            <a:extLst>
              <a:ext uri="{FF2B5EF4-FFF2-40B4-BE49-F238E27FC236}">
                <a16:creationId xmlns:a16="http://schemas.microsoft.com/office/drawing/2014/main" id="{0771BBFD-B6D7-496C-A59D-101B32B8968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13900932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white_sidebyside_equa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0" name="Text Placeholder 3">
            <a:extLst>
              <a:ext uri="{FF2B5EF4-FFF2-40B4-BE49-F238E27FC236}">
                <a16:creationId xmlns:a16="http://schemas.microsoft.com/office/drawing/2014/main" id="{FF4770A0-EA53-4B34-BD0E-0EA2C4A4C48E}"/>
              </a:ext>
            </a:extLst>
          </p:cNvPr>
          <p:cNvSpPr>
            <a:spLocks noGrp="1"/>
          </p:cNvSpPr>
          <p:nvPr>
            <p:ph type="body" sz="quarter" idx="16" hasCustomPrompt="1"/>
          </p:nvPr>
        </p:nvSpPr>
        <p:spPr>
          <a:xfrm>
            <a:off x="449998" y="5666055"/>
            <a:ext cx="11299089" cy="287338"/>
          </a:xfrm>
        </p:spPr>
        <p:txBody>
          <a:bodyPr anchor="t"/>
          <a:lstStyle>
            <a:lvl1pPr algn="l">
              <a:defRPr sz="1400" i="1"/>
            </a:lvl1pPr>
          </a:lstStyle>
          <a:p>
            <a:pPr lvl="0"/>
            <a:r>
              <a:rPr lang="en-US" dirty="0"/>
              <a:t>Base and source:</a:t>
            </a:r>
          </a:p>
        </p:txBody>
      </p:sp>
    </p:spTree>
    <p:extLst>
      <p:ext uri="{BB962C8B-B14F-4D97-AF65-F5344CB8AC3E}">
        <p14:creationId xmlns:p14="http://schemas.microsoft.com/office/powerpoint/2010/main" val="371814767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preserve="1" userDrawn="1">
  <p:cSld name="col_sidebyside_equal">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9AD3940-A6A7-40E4-8B3A-1B1865FBB86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1" name="Picture 10">
            <a:extLst>
              <a:ext uri="{FF2B5EF4-FFF2-40B4-BE49-F238E27FC236}">
                <a16:creationId xmlns:a16="http://schemas.microsoft.com/office/drawing/2014/main" id="{E5965EAA-3AE5-4723-A507-B0D253443E3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F132F8A6-BFE6-4437-AEDE-6917E3D8AA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Text Placeholder 3">
            <a:extLst>
              <a:ext uri="{FF2B5EF4-FFF2-40B4-BE49-F238E27FC236}">
                <a16:creationId xmlns:a16="http://schemas.microsoft.com/office/drawing/2014/main" id="{1680A71E-D87B-46D0-9902-1D06DF1F812B}"/>
              </a:ext>
            </a:extLst>
          </p:cNvPr>
          <p:cNvSpPr>
            <a:spLocks noGrp="1"/>
          </p:cNvSpPr>
          <p:nvPr>
            <p:ph type="body" sz="quarter" idx="16"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167043749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white_2_images">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p>
            <a:pPr lvl="0"/>
            <a:r>
              <a:rPr lang="en-US"/>
              <a:t>Click to edit Master text styles</a:t>
            </a:r>
          </a:p>
        </p:txBody>
      </p:sp>
    </p:spTree>
    <p:extLst>
      <p:ext uri="{BB962C8B-B14F-4D97-AF65-F5344CB8AC3E}">
        <p14:creationId xmlns:p14="http://schemas.microsoft.com/office/powerpoint/2010/main" val="345513653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preserve="1" userDrawn="1">
  <p:cSld name="dark_2_images">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80D30E7-2090-4B2D-B494-5617BC5CE784}"/>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lvl1pPr>
              <a:defRPr>
                <a:solidFill>
                  <a:schemeClr val="bg1"/>
                </a:solidFill>
              </a:defRPr>
            </a:lvl1p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lvl1pPr>
              <a:defRPr>
                <a:solidFill>
                  <a:schemeClr val="bg1"/>
                </a:solidFill>
              </a:defRPr>
            </a:lvl1pPr>
          </a:lstStyle>
          <a:p>
            <a:pPr lvl="0"/>
            <a:r>
              <a:rPr lang="en-US"/>
              <a:t>Click to edit Master text styles</a:t>
            </a:r>
          </a:p>
        </p:txBody>
      </p:sp>
      <p:pic>
        <p:nvPicPr>
          <p:cNvPr id="12" name="Picture 11">
            <a:extLst>
              <a:ext uri="{FF2B5EF4-FFF2-40B4-BE49-F238E27FC236}">
                <a16:creationId xmlns:a16="http://schemas.microsoft.com/office/drawing/2014/main" id="{170F820A-8F2C-4EFA-A461-8B966FE80EB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Espace réservé du pied de page 4">
            <a:extLst>
              <a:ext uri="{FF2B5EF4-FFF2-40B4-BE49-F238E27FC236}">
                <a16:creationId xmlns:a16="http://schemas.microsoft.com/office/drawing/2014/main" id="{0ECAB6C4-9793-4404-A13A-A0B6959863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58993177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_white_2_ima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hasCustomPrompt="1"/>
          </p:nvPr>
        </p:nvSpPr>
        <p:spPr>
          <a:xfrm>
            <a:off x="449263" y="2351088"/>
            <a:ext cx="5487987" cy="3309937"/>
          </a:xfrm>
        </p:spPr>
        <p:txBody>
          <a:bodyPr/>
          <a:lstStyle>
            <a:lvl1pPr>
              <a:defRPr/>
            </a:lvl1pPr>
          </a:lstStyle>
          <a:p>
            <a:pPr lvl="0"/>
            <a:r>
              <a:rPr lang="en-US" dirty="0"/>
              <a:t>Text area</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2" name="Content Placeholder 4">
            <a:extLst>
              <a:ext uri="{FF2B5EF4-FFF2-40B4-BE49-F238E27FC236}">
                <a16:creationId xmlns:a16="http://schemas.microsoft.com/office/drawing/2014/main" id="{96A9C376-47CA-4AC8-A61F-3011FA671413}"/>
              </a:ext>
            </a:extLst>
          </p:cNvPr>
          <p:cNvSpPr>
            <a:spLocks noGrp="1"/>
          </p:cNvSpPr>
          <p:nvPr>
            <p:ph sz="quarter" idx="27" hasCustomPrompt="1"/>
          </p:nvPr>
        </p:nvSpPr>
        <p:spPr>
          <a:xfrm>
            <a:off x="6254752" y="2351088"/>
            <a:ext cx="5487988" cy="3309937"/>
          </a:xfrm>
          <a:solidFill>
            <a:srgbClr val="E8E8E8"/>
          </a:solidFill>
        </p:spPr>
        <p:txBody>
          <a:bodyPr/>
          <a:lstStyle>
            <a:lvl1pPr>
              <a:defRPr/>
            </a:lvl1pPr>
          </a:lstStyle>
          <a:p>
            <a:pPr lvl="0"/>
            <a:r>
              <a:rPr lang="en-US" dirty="0"/>
              <a:t>Area for diagrams / charts etc.</a:t>
            </a:r>
            <a:endParaRPr lang="en-GB" dirty="0"/>
          </a:p>
        </p:txBody>
      </p:sp>
    </p:spTree>
    <p:extLst>
      <p:ext uri="{BB962C8B-B14F-4D97-AF65-F5344CB8AC3E}">
        <p14:creationId xmlns:p14="http://schemas.microsoft.com/office/powerpoint/2010/main" val="322078242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preserve="1" userDrawn="1">
  <p:cSld name="2_white_2_imag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B4781B6-8BB9-4D2F-B31B-B5A701BEC8A3}"/>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2" name="Picture 11">
            <a:extLst>
              <a:ext uri="{FF2B5EF4-FFF2-40B4-BE49-F238E27FC236}">
                <a16:creationId xmlns:a16="http://schemas.microsoft.com/office/drawing/2014/main" id="{5A6B76C7-40D9-47C5-A00D-A3377216A9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1" name="Espace réservé du pied de page 4">
            <a:extLst>
              <a:ext uri="{FF2B5EF4-FFF2-40B4-BE49-F238E27FC236}">
                <a16:creationId xmlns:a16="http://schemas.microsoft.com/office/drawing/2014/main" id="{C3CD6F4E-F61A-41DF-96FD-252A452CB7A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2351088"/>
            <a:ext cx="5487987" cy="3309937"/>
          </a:xfrm>
        </p:spPr>
        <p:txBody>
          <a:bodyPr/>
          <a:lstStyle>
            <a:lvl1pPr>
              <a:defRPr>
                <a:solidFill>
                  <a:schemeClr val="bg1"/>
                </a:solidFill>
              </a:defRPr>
            </a:lvl1pPr>
          </a:lstStyle>
          <a:p>
            <a:pPr lvl="0"/>
            <a:r>
              <a:rPr lang="en-US"/>
              <a:t>Click to edit Master text styles</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Content Placeholder 4">
            <a:extLst>
              <a:ext uri="{FF2B5EF4-FFF2-40B4-BE49-F238E27FC236}">
                <a16:creationId xmlns:a16="http://schemas.microsoft.com/office/drawing/2014/main" id="{29C8C662-5717-4AF9-AAAC-D70DAC971DEC}"/>
              </a:ext>
            </a:extLst>
          </p:cNvPr>
          <p:cNvSpPr>
            <a:spLocks noGrp="1"/>
          </p:cNvSpPr>
          <p:nvPr>
            <p:ph sz="quarter" idx="27" hasCustomPrompt="1"/>
          </p:nvPr>
        </p:nvSpPr>
        <p:spPr>
          <a:xfrm>
            <a:off x="6254752" y="2351088"/>
            <a:ext cx="5487988" cy="3309937"/>
          </a:xfrm>
          <a:solidFill>
            <a:srgbClr val="E8E8E8">
              <a:alpha val="30000"/>
            </a:srgbClr>
          </a:solidFill>
        </p:spPr>
        <p:txBody>
          <a:bodyPr/>
          <a:lstStyle>
            <a:lvl1pPr>
              <a:defRPr>
                <a:solidFill>
                  <a:schemeClr val="bg1"/>
                </a:solidFill>
              </a:defRPr>
            </a:lvl1pPr>
          </a:lstStyle>
          <a:p>
            <a:pPr lvl="0"/>
            <a:r>
              <a:rPr lang="en-US" dirty="0"/>
              <a:t>Area for diagrams / charts etc.</a:t>
            </a:r>
            <a:endParaRPr lang="en-GB" dirty="0"/>
          </a:p>
        </p:txBody>
      </p:sp>
    </p:spTree>
    <p:extLst>
      <p:ext uri="{BB962C8B-B14F-4D97-AF65-F5344CB8AC3E}">
        <p14:creationId xmlns:p14="http://schemas.microsoft.com/office/powerpoint/2010/main" val="421288274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white_equal_image_right">
    <p:spTree>
      <p:nvGrpSpPr>
        <p:cNvPr id="1" name=""/>
        <p:cNvGrpSpPr/>
        <p:nvPr/>
      </p:nvGrpSpPr>
      <p:grpSpPr>
        <a:xfrm>
          <a:off x="0" y="0"/>
          <a:ext cx="0" cy="0"/>
          <a:chOff x="0" y="0"/>
          <a:chExt cx="0" cy="0"/>
        </a:xfrm>
      </p:grpSpPr>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9"/>
            <a:ext cx="5487696" cy="3887786"/>
          </a:xfrm>
          <a:pattFill prst="wdUpDiag">
            <a:fgClr>
              <a:schemeClr val="bg1">
                <a:lumMod val="95000"/>
              </a:schemeClr>
            </a:fgClr>
            <a:bgClr>
              <a:schemeClr val="bg1"/>
            </a:bgClr>
          </a:pattFill>
        </p:spPr>
        <p:txBody>
          <a:bodyPr/>
          <a:lstStyle>
            <a:lvl1pPr>
              <a:defRPr>
                <a:solidFill>
                  <a:schemeClr val="tx1"/>
                </a:solidFill>
              </a:defRPr>
            </a:lvl1p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87696"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74389241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preserve="1" userDrawn="1">
  <p:cSld name="col_equal_image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5E6B1AA-4B55-420B-8D4D-6428967AEE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3887787"/>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du pied de page 4">
            <a:extLst>
              <a:ext uri="{FF2B5EF4-FFF2-40B4-BE49-F238E27FC236}">
                <a16:creationId xmlns:a16="http://schemas.microsoft.com/office/drawing/2014/main" id="{54733A3A-E681-475C-80D4-8BD83738C43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688813632"/>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white_equal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3887787"/>
          </a:xfrm>
          <a:pattFill prst="wdUpDiag">
            <a:fgClr>
              <a:schemeClr val="bg1">
                <a:lumMod val="95000"/>
              </a:schemeClr>
            </a:fgClr>
            <a:bgClr>
              <a:schemeClr val="bg1"/>
            </a:bgClr>
          </a:pattFill>
        </p:spPr>
        <p:txBody>
          <a:bodyPr/>
          <a:lstStyle/>
          <a:p>
            <a:r>
              <a:rPr lang="en-GB" dirty="0"/>
              <a:t> </a:t>
            </a:r>
          </a:p>
        </p:txBody>
      </p:sp>
    </p:spTree>
    <p:extLst>
      <p:ext uri="{BB962C8B-B14F-4D97-AF65-F5344CB8AC3E}">
        <p14:creationId xmlns:p14="http://schemas.microsoft.com/office/powerpoint/2010/main" val="2309968530"/>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preserve="1" userDrawn="1">
  <p:cSld name="1_col_equal_image_lef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D9B6EBB-6C95-41D7-B094-D90E23333DD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597275"/>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4175125"/>
          </a:xfrm>
          <a:pattFill prst="wdUpDiag">
            <a:fgClr>
              <a:schemeClr val="bg1">
                <a:lumMod val="95000"/>
              </a:schemeClr>
            </a:fgClr>
            <a:bgClr>
              <a:schemeClr val="bg1"/>
            </a:bgClr>
          </a:pattFill>
        </p:spPr>
        <p:txBody>
          <a:bodyPr/>
          <a:lstStyle/>
          <a:p>
            <a:r>
              <a:rPr lang="en-GB" dirty="0"/>
              <a:t> </a:t>
            </a:r>
          </a:p>
        </p:txBody>
      </p:sp>
      <p:sp>
        <p:nvSpPr>
          <p:cNvPr id="12" name="Espace réservé du pied de page 4">
            <a:extLst>
              <a:ext uri="{FF2B5EF4-FFF2-40B4-BE49-F238E27FC236}">
                <a16:creationId xmlns:a16="http://schemas.microsoft.com/office/drawing/2014/main" id="{4660497F-305D-4CF5-B8F0-F47DFD6F8B0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7044540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white_4_images_with commentary">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2"/>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3678711025"/>
      </p:ext>
    </p:extLst>
  </p:cSld>
  <p:clrMapOvr>
    <a:masterClrMapping/>
  </p:clrMapOvr>
  <p:extLst>
    <p:ext uri="{DCECCB84-F9BA-43D5-87BE-67443E8EF086}">
      <p15:sldGuideLst xmlns:p15="http://schemas.microsoft.com/office/powerpoint/2012/main"/>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preserve="1" userDrawn="1">
  <p:cSld name="col_4_images_with commentary">
    <p:bg>
      <p:bgPr>
        <a:solidFill>
          <a:schemeClr val="accent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B5E4BDC3-5EC4-4181-9E6A-256CEC587A4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21" name="Espace réservé du pied de page 4">
            <a:extLst>
              <a:ext uri="{FF2B5EF4-FFF2-40B4-BE49-F238E27FC236}">
                <a16:creationId xmlns:a16="http://schemas.microsoft.com/office/drawing/2014/main" id="{380B3370-E258-4800-AF82-3C96353FF16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4070370029"/>
      </p:ext>
    </p:extLst>
  </p:cSld>
  <p:clrMapOvr>
    <a:masterClrMapping/>
  </p:clrMapOvr>
  <p:extLst>
    <p:ext uri="{DCECCB84-F9BA-43D5-87BE-67443E8EF086}">
      <p15:sldGuideLst xmlns:p15="http://schemas.microsoft.com/office/powerpoint/2012/main"/>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white_4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Tree>
    <p:extLst>
      <p:ext uri="{BB962C8B-B14F-4D97-AF65-F5344CB8AC3E}">
        <p14:creationId xmlns:p14="http://schemas.microsoft.com/office/powerpoint/2010/main" val="311489097"/>
      </p:ext>
    </p:extLst>
  </p:cSld>
  <p:clrMapOvr>
    <a:masterClrMapping/>
  </p:clrMapOvr>
  <p:extLst>
    <p:ext uri="{DCECCB84-F9BA-43D5-87BE-67443E8EF086}">
      <p15:sldGuideLst xmlns:p15="http://schemas.microsoft.com/office/powerpoint/2012/main"/>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preserve="1" userDrawn="1">
  <p:cSld name="col_4_num_stat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2605CF2C-542F-410F-A338-765191A93C2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
        <p:nvSpPr>
          <p:cNvPr id="14" name="Espace réservé du pied de page 4">
            <a:extLst>
              <a:ext uri="{FF2B5EF4-FFF2-40B4-BE49-F238E27FC236}">
                <a16:creationId xmlns:a16="http://schemas.microsoft.com/office/drawing/2014/main" id="{36E2B109-27B1-408C-AB1D-AB069C9A253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101706389"/>
      </p:ext>
    </p:extLst>
  </p:cSld>
  <p:clrMapOvr>
    <a:masterClrMapping/>
  </p:clrMapOvr>
  <p:extLst>
    <p:ext uri="{DCECCB84-F9BA-43D5-87BE-67443E8EF086}">
      <p15:sldGuideLst xmlns:p15="http://schemas.microsoft.com/office/powerpoint/2012/main"/>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white_4_statement_boxes">
    <p:spTree>
      <p:nvGrpSpPr>
        <p:cNvPr id="1" name=""/>
        <p:cNvGrpSpPr/>
        <p:nvPr/>
      </p:nvGrpSpPr>
      <p:grpSpPr>
        <a:xfrm>
          <a:off x="0" y="0"/>
          <a:ext cx="0" cy="0"/>
          <a:chOff x="0" y="0"/>
          <a:chExt cx="0" cy="0"/>
        </a:xfrm>
      </p:grpSpPr>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tx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201698857"/>
      </p:ext>
    </p:extLst>
  </p:cSld>
  <p:clrMapOvr>
    <a:masterClrMapping/>
  </p:clrMapOvr>
  <p:extLst>
    <p:ext uri="{DCECCB84-F9BA-43D5-87BE-67443E8EF086}">
      <p15:sldGuideLst xmlns:p15="http://schemas.microsoft.com/office/powerpoint/2012/main"/>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preserve="1" userDrawn="1">
  <p:cSld name="col_4_statement_boxes">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B360F27-0D19-4153-AD96-1F616FC584D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bg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pic>
        <p:nvPicPr>
          <p:cNvPr id="9" name="Picture 8">
            <a:extLst>
              <a:ext uri="{FF2B5EF4-FFF2-40B4-BE49-F238E27FC236}">
                <a16:creationId xmlns:a16="http://schemas.microsoft.com/office/drawing/2014/main" id="{9CFCB575-E710-44EB-9A96-8C528D342A6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7" name="Espace réservé du pied de page 4">
            <a:extLst>
              <a:ext uri="{FF2B5EF4-FFF2-40B4-BE49-F238E27FC236}">
                <a16:creationId xmlns:a16="http://schemas.microsoft.com/office/drawing/2014/main" id="{913D19CE-91D9-4CEC-BDD2-05908698867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341404923"/>
      </p:ext>
    </p:extLst>
  </p:cSld>
  <p:clrMapOvr>
    <a:masterClrMapping/>
  </p:clrMapOvr>
  <p:extLst>
    <p:ext uri="{DCECCB84-F9BA-43D5-87BE-67443E8EF086}">
      <p15:sldGuideLst xmlns:p15="http://schemas.microsoft.com/office/powerpoint/2012/main"/>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white, stripes and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397170"/>
            <a:ext cx="5463219" cy="775597"/>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3" y="460995"/>
            <a:ext cx="4838700" cy="5200030"/>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1484313"/>
            <a:ext cx="5463219" cy="4176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00375429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preserve="1" userDrawn="1">
  <p:cSld name="col, stripes and image">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4E8DB3B-2E34-4AB1-8F3B-78DE53A2B25A}"/>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1293137"/>
            <a:ext cx="5463219" cy="775597"/>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2" y="460994"/>
            <a:ext cx="5463219" cy="5889006"/>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2566219"/>
            <a:ext cx="5463219" cy="3382144"/>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11" name="Picture 10">
            <a:extLst>
              <a:ext uri="{FF2B5EF4-FFF2-40B4-BE49-F238E27FC236}">
                <a16:creationId xmlns:a16="http://schemas.microsoft.com/office/drawing/2014/main" id="{441DE554-C121-49EA-AD3E-B40C4D702E5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181916990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white_single_statement_slide">
    <p:spTree>
      <p:nvGrpSpPr>
        <p:cNvPr id="1" name=""/>
        <p:cNvGrpSpPr/>
        <p:nvPr/>
      </p:nvGrpSpPr>
      <p:grpSpPr>
        <a:xfrm>
          <a:off x="0" y="0"/>
          <a:ext cx="0" cy="0"/>
          <a:chOff x="0" y="0"/>
          <a:chExt cx="0" cy="0"/>
        </a:xfrm>
      </p:grpSpPr>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tx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tx2"/>
                </a:solidFill>
              </a:defRPr>
            </a:lvl1pPr>
          </a:lstStyle>
          <a:p>
            <a:pPr lvl="0"/>
            <a:r>
              <a:rPr lang="en-GB" dirty="0"/>
              <a:t>second line</a:t>
            </a:r>
          </a:p>
        </p:txBody>
      </p:sp>
    </p:spTree>
    <p:extLst>
      <p:ext uri="{BB962C8B-B14F-4D97-AF65-F5344CB8AC3E}">
        <p14:creationId xmlns:p14="http://schemas.microsoft.com/office/powerpoint/2010/main" val="3084107871"/>
      </p:ext>
    </p:extLst>
  </p:cSld>
  <p:clrMapOvr>
    <a:masterClrMapping/>
  </p:clrMapOvr>
  <p:extLst>
    <p:ext uri="{DCECCB84-F9BA-43D5-87BE-67443E8EF086}">
      <p15:sldGuideLst xmlns:p15="http://schemas.microsoft.com/office/powerpoint/2012/main"/>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preserve="1" userDrawn="1">
  <p:cSld name="col_single_statement_slide">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C8EAD6F-58B0-4ED7-80B5-3AE3DA6905E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bg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5" name="Picture 14">
            <a:extLst>
              <a:ext uri="{FF2B5EF4-FFF2-40B4-BE49-F238E27FC236}">
                <a16:creationId xmlns:a16="http://schemas.microsoft.com/office/drawing/2014/main" id="{9C79F12F-A3D5-462E-BFBE-4ECD822E4BA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accent5"/>
                </a:solidFill>
              </a:defRPr>
            </a:lvl1pPr>
          </a:lstStyle>
          <a:p>
            <a:pPr lvl="0"/>
            <a:r>
              <a:rPr lang="en-GB" dirty="0"/>
              <a:t>second line</a:t>
            </a:r>
          </a:p>
        </p:txBody>
      </p:sp>
      <p:sp>
        <p:nvSpPr>
          <p:cNvPr id="7" name="Espace réservé du pied de page 4">
            <a:extLst>
              <a:ext uri="{FF2B5EF4-FFF2-40B4-BE49-F238E27FC236}">
                <a16:creationId xmlns:a16="http://schemas.microsoft.com/office/drawing/2014/main" id="{45DEF316-4D68-4164-A22C-4AC8730B4F5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749088517"/>
      </p:ext>
    </p:extLst>
  </p:cSld>
  <p:clrMapOvr>
    <a:masterClrMapping/>
  </p:clrMapOvr>
  <p:extLst>
    <p:ext uri="{DCECCB84-F9BA-43D5-87BE-67443E8EF086}">
      <p15:sldGuideLst xmlns:p15="http://schemas.microsoft.com/office/powerpoint/2012/main"/>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userDrawn="1">
  <p:cSld name="colour_Verbatim_layou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325194F-2C93-4904-A0F1-D3F22EF114F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bg1"/>
                </a:solidFill>
              </a:defRPr>
            </a:lvl1pPr>
          </a:lstStyle>
          <a:p>
            <a:pPr lvl="0"/>
            <a:r>
              <a:rPr lang="en-GB" dirty="0"/>
              <a:t>Insert your quote here</a:t>
            </a:r>
          </a:p>
        </p:txBody>
      </p:sp>
      <p:sp>
        <p:nvSpPr>
          <p:cNvPr id="4" name="Title 3">
            <a:extLst>
              <a:ext uri="{FF2B5EF4-FFF2-40B4-BE49-F238E27FC236}">
                <a16:creationId xmlns:a16="http://schemas.microsoft.com/office/drawing/2014/main" id="{6953A8D2-20EB-4DFB-893E-8DCA6475DEE1}"/>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0" name="Espace réservé du pied de page 4">
            <a:extLst>
              <a:ext uri="{FF2B5EF4-FFF2-40B4-BE49-F238E27FC236}">
                <a16:creationId xmlns:a16="http://schemas.microsoft.com/office/drawing/2014/main" id="{3E26572D-12C7-403B-B402-F5696EC178E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
        <p:nvSpPr>
          <p:cNvPr id="11" name="Slide Number Placeholder 15">
            <a:extLst>
              <a:ext uri="{FF2B5EF4-FFF2-40B4-BE49-F238E27FC236}">
                <a16:creationId xmlns:a16="http://schemas.microsoft.com/office/drawing/2014/main" id="{6663AFFB-0329-45CD-AF49-17FFCA2411D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101C6AA4-6E0F-47AE-A33A-9DDF8179455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729815281"/>
      </p:ext>
    </p:extLst>
  </p:cSld>
  <p:clrMapOvr>
    <a:masterClrMapping/>
  </p:clrMapOvr>
  <p:extLst>
    <p:ext uri="{DCECCB84-F9BA-43D5-87BE-67443E8EF086}">
      <p15:sldGuideLst xmlns:p15="http://schemas.microsoft.com/office/powerpoint/2012/main"/>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1_Empty">
    <p:bg bwMode="ltGray">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06595BE-8670-4A5F-B6E3-C00B54377605}"/>
              </a:ext>
            </a:extLst>
          </p:cNvPr>
          <p:cNvSpPr/>
          <p:nvPr userDrawn="1"/>
        </p:nvSpPr>
        <p:spPr bwMode="ltGray">
          <a:xfrm>
            <a:off x="6096000" y="0"/>
            <a:ext cx="6106301"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Slide Number Placeholder 2">
            <a:extLst>
              <a:ext uri="{FF2B5EF4-FFF2-40B4-BE49-F238E27FC236}">
                <a16:creationId xmlns:a16="http://schemas.microsoft.com/office/drawing/2014/main" id="{EF19123C-FC8B-4C07-A0FB-50916C915FB9}"/>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5" name="Picture 4">
            <a:extLst>
              <a:ext uri="{FF2B5EF4-FFF2-40B4-BE49-F238E27FC236}">
                <a16:creationId xmlns:a16="http://schemas.microsoft.com/office/drawing/2014/main" id="{8A8A858F-DF5E-4A29-AA7D-956375E2B5F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5505" y="6172489"/>
            <a:ext cx="1815488" cy="450000"/>
          </a:xfrm>
          <a:prstGeom prst="rect">
            <a:avLst/>
          </a:prstGeom>
        </p:spPr>
      </p:pic>
      <p:sp>
        <p:nvSpPr>
          <p:cNvPr id="7" name="Espace réservé du pied de page 4">
            <a:extLst>
              <a:ext uri="{FF2B5EF4-FFF2-40B4-BE49-F238E27FC236}">
                <a16:creationId xmlns:a16="http://schemas.microsoft.com/office/drawing/2014/main" id="{2B84C1F8-8D83-438E-AA46-599824AAF83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153389461"/>
      </p:ext>
    </p:extLst>
  </p:cSld>
  <p:clrMapOvr>
    <a:masterClrMapping/>
  </p:clrMapOvr>
  <p:extLst>
    <p:ext uri="{DCECCB84-F9BA-43D5-87BE-67443E8EF086}">
      <p15:sldGuideLst xmlns:p15="http://schemas.microsoft.com/office/powerpoint/2012/main"/>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preserve="1" userDrawn="1">
  <p:cSld name="End">
    <p:bg>
      <p:bgPr>
        <a:solidFill>
          <a:schemeClr val="accent1"/>
        </a:solidFill>
        <a:effectLst/>
      </p:bgPr>
    </p:bg>
    <p:spTree>
      <p:nvGrpSpPr>
        <p:cNvPr id="1" name=""/>
        <p:cNvGrpSpPr/>
        <p:nvPr/>
      </p:nvGrpSpPr>
      <p:grpSpPr>
        <a:xfrm>
          <a:off x="0" y="0"/>
          <a:ext cx="0" cy="0"/>
          <a:chOff x="0" y="0"/>
          <a:chExt cx="0" cy="0"/>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 Placeholder 3">
            <a:extLst>
              <a:ext uri="{FF2B5EF4-FFF2-40B4-BE49-F238E27FC236}">
                <a16:creationId xmlns:a16="http://schemas.microsoft.com/office/drawing/2014/main" id="{74E5328E-3F59-46C3-A9D9-969660D8A2F2}"/>
              </a:ext>
            </a:extLst>
          </p:cNvPr>
          <p:cNvSpPr>
            <a:spLocks noGrp="1"/>
          </p:cNvSpPr>
          <p:nvPr>
            <p:ph type="body" sz="quarter" idx="10" hasCustomPrompt="1"/>
          </p:nvPr>
        </p:nvSpPr>
        <p:spPr>
          <a:xfrm>
            <a:off x="47556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0" name="Text Placeholder 3">
            <a:extLst>
              <a:ext uri="{FF2B5EF4-FFF2-40B4-BE49-F238E27FC236}">
                <a16:creationId xmlns:a16="http://schemas.microsoft.com/office/drawing/2014/main" id="{B707187B-EFC0-4BB3-900B-74EA1AA558B5}"/>
              </a:ext>
            </a:extLst>
          </p:cNvPr>
          <p:cNvSpPr>
            <a:spLocks noGrp="1"/>
          </p:cNvSpPr>
          <p:nvPr>
            <p:ph type="body" sz="quarter" idx="11" hasCustomPrompt="1"/>
          </p:nvPr>
        </p:nvSpPr>
        <p:spPr>
          <a:xfrm>
            <a:off x="373692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pic>
        <p:nvPicPr>
          <p:cNvPr id="7" name="Picture 6">
            <a:extLst>
              <a:ext uri="{FF2B5EF4-FFF2-40B4-BE49-F238E27FC236}">
                <a16:creationId xmlns:a16="http://schemas.microsoft.com/office/drawing/2014/main" id="{7E6D52AD-FC61-435D-8053-3AF3DF86B3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Rectangle 7">
            <a:extLst>
              <a:ext uri="{FF2B5EF4-FFF2-40B4-BE49-F238E27FC236}">
                <a16:creationId xmlns:a16="http://schemas.microsoft.com/office/drawing/2014/main" id="{3B54AAF9-A8AE-469D-86BE-07C51C794829}"/>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Tree>
    <p:extLst>
      <p:ext uri="{BB962C8B-B14F-4D97-AF65-F5344CB8AC3E}">
        <p14:creationId xmlns:p14="http://schemas.microsoft.com/office/powerpoint/2010/main" val="248926946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preserve="1" userDrawn="1">
  <p:cSld name="divider_image_strip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0BF41F6-E85C-4F0A-9A33-8A4D132441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9" name="Picture 8">
            <a:extLst>
              <a:ext uri="{FF2B5EF4-FFF2-40B4-BE49-F238E27FC236}">
                <a16:creationId xmlns:a16="http://schemas.microsoft.com/office/drawing/2014/main" id="{EC45DFCB-C751-4F49-841B-E0CB1E5BBAD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Picture Placeholder 2">
            <a:extLst>
              <a:ext uri="{FF2B5EF4-FFF2-40B4-BE49-F238E27FC236}">
                <a16:creationId xmlns:a16="http://schemas.microsoft.com/office/drawing/2014/main" id="{AC35BDBF-F08F-408B-84CF-02FE05B4240F}"/>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2" name="Text Placeholder 3">
            <a:extLst>
              <a:ext uri="{FF2B5EF4-FFF2-40B4-BE49-F238E27FC236}">
                <a16:creationId xmlns:a16="http://schemas.microsoft.com/office/drawing/2014/main" id="{33BB2AE6-EB91-412C-9B9F-AAD520F93B09}"/>
              </a:ext>
            </a:extLst>
          </p:cNvPr>
          <p:cNvSpPr>
            <a:spLocks noGrp="1"/>
          </p:cNvSpPr>
          <p:nvPr>
            <p:ph type="body" sz="quarter" idx="10" hasCustomPrompt="1"/>
          </p:nvPr>
        </p:nvSpPr>
        <p:spPr>
          <a:xfrm>
            <a:off x="60256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6" name="Text Placeholder 3">
            <a:extLst>
              <a:ext uri="{FF2B5EF4-FFF2-40B4-BE49-F238E27FC236}">
                <a16:creationId xmlns:a16="http://schemas.microsoft.com/office/drawing/2014/main" id="{3BDA4758-BE57-42C3-AC16-54A3EF8CBC51}"/>
              </a:ext>
            </a:extLst>
          </p:cNvPr>
          <p:cNvSpPr>
            <a:spLocks noGrp="1"/>
          </p:cNvSpPr>
          <p:nvPr>
            <p:ph type="body" sz="quarter" idx="11" hasCustomPrompt="1"/>
          </p:nvPr>
        </p:nvSpPr>
        <p:spPr>
          <a:xfrm>
            <a:off x="336862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Tree>
    <p:extLst>
      <p:ext uri="{BB962C8B-B14F-4D97-AF65-F5344CB8AC3E}">
        <p14:creationId xmlns:p14="http://schemas.microsoft.com/office/powerpoint/2010/main" val="1663092171"/>
      </p:ext>
    </p:extLst>
  </p:cSld>
  <p:clrMapOvr>
    <a:masterClrMapping/>
  </p:clrMapOvr>
  <p:extLst>
    <p:ext uri="{DCECCB84-F9BA-43D5-87BE-67443E8EF086}">
      <p15:sldGuideLst xmlns:p15="http://schemas.microsoft.com/office/powerpoint/2012/main"/>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text_wide_left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1793753"/>
            <a:ext cx="7403642" cy="3876675"/>
          </a:xfrm>
        </p:spPr>
        <p:txBody>
          <a:bodyPr>
            <a:noAutofit/>
          </a:bodyPr>
          <a:lstStyle>
            <a:lvl1pPr>
              <a:spcBef>
                <a:spcPts val="400"/>
              </a:spcBef>
              <a:defRPr sz="1400">
                <a:solidFill>
                  <a:schemeClr val="tx1"/>
                </a:solidFill>
              </a:defRPr>
            </a:lvl1pPr>
            <a:lvl2pPr>
              <a:spcBef>
                <a:spcPts val="400"/>
              </a:spcBef>
              <a:defRPr sz="1400">
                <a:solidFill>
                  <a:schemeClr val="tx1"/>
                </a:solidFill>
              </a:defRPr>
            </a:lvl2pPr>
            <a:lvl3pPr>
              <a:spcBef>
                <a:spcPts val="400"/>
              </a:spcBef>
              <a:defRPr sz="1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1793228"/>
            <a:ext cx="3524250" cy="3877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2" name="Text Placeholder 8">
            <a:extLst>
              <a:ext uri="{FF2B5EF4-FFF2-40B4-BE49-F238E27FC236}">
                <a16:creationId xmlns:a16="http://schemas.microsoft.com/office/drawing/2014/main" id="{AC805011-47E8-4CDB-9BE1-44E4E27D58C9}"/>
              </a:ext>
            </a:extLst>
          </p:cNvPr>
          <p:cNvSpPr>
            <a:spLocks noGrp="1"/>
          </p:cNvSpPr>
          <p:nvPr>
            <p:ph type="body" sz="quarter" idx="18" hasCustomPrompt="1"/>
          </p:nvPr>
        </p:nvSpPr>
        <p:spPr>
          <a:xfrm>
            <a:off x="452897" y="5823783"/>
            <a:ext cx="11277975" cy="124906"/>
          </a:xfrm>
        </p:spPr>
        <p:txBody>
          <a:bodyPr wrap="square" lIns="0" anchor="b">
            <a:spAutoFit/>
          </a:bodyPr>
          <a:lstStyle>
            <a:lvl1pPr marL="0" indent="0" algn="r">
              <a:buNone/>
              <a:defRPr sz="800" b="0" i="1">
                <a:solidFill>
                  <a:schemeClr val="tx1">
                    <a:lumMod val="75000"/>
                    <a:lumOff val="25000"/>
                  </a:schemeClr>
                </a:solidFill>
              </a:defRPr>
            </a:lvl1pPr>
            <a:lvl2pPr marL="133350" indent="0">
              <a:buNone/>
              <a:defRPr/>
            </a:lvl2pPr>
            <a:lvl3pPr marL="542925" indent="0">
              <a:buNone/>
              <a:defRPr/>
            </a:lvl3pPr>
            <a:lvl4pPr marL="758825" indent="0">
              <a:buNone/>
              <a:defRPr/>
            </a:lvl4pPr>
            <a:lvl5pPr marL="1033463" indent="0">
              <a:buNone/>
              <a:defRPr/>
            </a:lvl5pPr>
          </a:lstStyle>
          <a:p>
            <a:pPr lvl="0"/>
            <a:r>
              <a:rPr lang="en-GB" dirty="0"/>
              <a:t>Base and source info (delete if not necessary)</a:t>
            </a:r>
          </a:p>
        </p:txBody>
      </p:sp>
      <p:sp>
        <p:nvSpPr>
          <p:cNvPr id="11" name="Text Placeholder 5">
            <a:extLst>
              <a:ext uri="{FF2B5EF4-FFF2-40B4-BE49-F238E27FC236}">
                <a16:creationId xmlns:a16="http://schemas.microsoft.com/office/drawing/2014/main" id="{2DD9ACA7-2C9E-401C-B8CA-52E76D28E713}"/>
              </a:ext>
            </a:extLst>
          </p:cNvPr>
          <p:cNvSpPr>
            <a:spLocks noGrp="1"/>
          </p:cNvSpPr>
          <p:nvPr>
            <p:ph type="body" sz="quarter" idx="15" hasCustomPrompt="1"/>
          </p:nvPr>
        </p:nvSpPr>
        <p:spPr>
          <a:xfrm>
            <a:off x="450000" y="1241781"/>
            <a:ext cx="9341700" cy="312330"/>
          </a:xfrm>
          <a:noFill/>
        </p:spPr>
        <p:txBody>
          <a:bodyPr vert="horz" wrap="square" lIns="0" tIns="0" rIns="0" bIns="0" rtlCol="0">
            <a:spAutoFit/>
          </a:bodyPr>
          <a:lstStyle>
            <a:lvl1pPr>
              <a:lnSpc>
                <a:spcPct val="100000"/>
              </a:lnSpc>
              <a:defRPr lang="en-GB" sz="2000" b="1" dirty="0">
                <a:solidFill>
                  <a:schemeClr val="tx2"/>
                </a:solidFill>
              </a:defRPr>
            </a:lvl1pPr>
          </a:lstStyle>
          <a:p>
            <a:pPr lvl="0"/>
            <a:r>
              <a:rPr lang="en-GB" dirty="0"/>
              <a:t>Optional subtitle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680642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16" Type="http://schemas.openxmlformats.org/officeDocument/2006/relationships/slideLayout" Target="../slideLayouts/slideLayout1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slideLayout" Target="../slideLayouts/slideLayout66.xml"/><Relationship Id="rId74" Type="http://schemas.openxmlformats.org/officeDocument/2006/relationships/slideLayout" Target="../slideLayouts/slideLayout74.xml"/><Relationship Id="rId79" Type="http://schemas.openxmlformats.org/officeDocument/2006/relationships/image" Target="../media/image1.png"/><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77" Type="http://schemas.openxmlformats.org/officeDocument/2006/relationships/slideLayout" Target="../slideLayouts/slideLayout77.xml"/><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73" Type="http://schemas.openxmlformats.org/officeDocument/2006/relationships/slideLayout" Target="../slideLayouts/slideLayout73.xml"/><Relationship Id="rId78"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slideLayout" Target="../slideLayouts/slideLayout76.xml"/><Relationship Id="rId7" Type="http://schemas.openxmlformats.org/officeDocument/2006/relationships/slideLayout" Target="../slideLayouts/slideLayout7.xml"/><Relationship Id="rId71" Type="http://schemas.openxmlformats.org/officeDocument/2006/relationships/slideLayout" Target="../slideLayouts/slideLayout71.xml"/><Relationship Id="rId2" Type="http://schemas.openxmlformats.org/officeDocument/2006/relationships/slideLayout" Target="../slideLayouts/slideLayout2.xml"/><Relationship Id="rId29"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51F5451-CC20-46A2-802F-F9D60C2A61E7}"/>
              </a:ext>
            </a:extLst>
          </p:cNvPr>
          <p:cNvSpPr>
            <a:spLocks noGrp="1"/>
          </p:cNvSpPr>
          <p:nvPr>
            <p:ph type="title"/>
          </p:nvPr>
        </p:nvSpPr>
        <p:spPr>
          <a:xfrm>
            <a:off x="450000" y="397170"/>
            <a:ext cx="9341700" cy="775597"/>
          </a:xfrm>
          <a:prstGeom prst="rect">
            <a:avLst/>
          </a:prstGeom>
        </p:spPr>
        <p:txBody>
          <a:bodyPr vert="horz" wrap="square" lIns="0" tIns="0" rIns="0" bIns="0" rtlCol="0" anchor="t">
            <a:noAutofit/>
          </a:bodyPr>
          <a:lstStyle/>
          <a:p>
            <a:r>
              <a:rPr lang="en-GB" dirty="0"/>
              <a:t>Click here to add title</a:t>
            </a:r>
          </a:p>
        </p:txBody>
      </p:sp>
      <p:sp>
        <p:nvSpPr>
          <p:cNvPr id="3" name="Espace réservé du texte 2">
            <a:extLst>
              <a:ext uri="{FF2B5EF4-FFF2-40B4-BE49-F238E27FC236}">
                <a16:creationId xmlns:a16="http://schemas.microsoft.com/office/drawing/2014/main" id="{41F54BE0-878D-4EDE-9290-206FC15489D4}"/>
              </a:ext>
            </a:extLst>
          </p:cNvPr>
          <p:cNvSpPr>
            <a:spLocks noGrp="1"/>
          </p:cNvSpPr>
          <p:nvPr>
            <p:ph type="body" idx="1"/>
          </p:nvPr>
        </p:nvSpPr>
        <p:spPr>
          <a:xfrm>
            <a:off x="450000" y="1808820"/>
            <a:ext cx="11299088" cy="3852205"/>
          </a:xfrm>
          <a:prstGeom prst="rect">
            <a:avLst/>
          </a:prstGeom>
        </p:spPr>
        <p:txBody>
          <a:bodyPr vert="horz" lIns="0" tIns="0" rIns="0" bIns="0" rtlCol="0">
            <a:noAutofit/>
          </a:bodyPr>
          <a:lstStyle/>
          <a:p>
            <a:pPr lvl="0"/>
            <a:r>
              <a:rPr lang="en-GB" dirty="0"/>
              <a:t>Click to change the text styles on the slide master</a:t>
            </a:r>
          </a:p>
          <a:p>
            <a:pPr lvl="1"/>
            <a:r>
              <a:rPr lang="en-GB" dirty="0"/>
              <a:t>Text level 1</a:t>
            </a:r>
          </a:p>
          <a:p>
            <a:pPr lvl="2"/>
            <a:r>
              <a:rPr lang="en-GB" dirty="0"/>
              <a:t>Text level 2</a:t>
            </a:r>
          </a:p>
        </p:txBody>
      </p:sp>
      <p:sp>
        <p:nvSpPr>
          <p:cNvPr id="16" name="Slide Number Placeholder 15">
            <a:extLst>
              <a:ext uri="{FF2B5EF4-FFF2-40B4-BE49-F238E27FC236}">
                <a16:creationId xmlns:a16="http://schemas.microsoft.com/office/drawing/2014/main" id="{A5DB182D-BA00-4563-BFAD-C15D259EAD9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Espace réservé du pied de page 4">
            <a:extLst>
              <a:ext uri="{FF2B5EF4-FFF2-40B4-BE49-F238E27FC236}">
                <a16:creationId xmlns:a16="http://schemas.microsoft.com/office/drawing/2014/main" id="{D7AAABE5-A2C1-44F0-9DDD-916A8E8A74D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2025 ICS </a:t>
            </a:r>
            <a:r>
              <a:rPr lang="en-US" sz="800" dirty="0" err="1">
                <a:solidFill>
                  <a:schemeClr val="tx1">
                    <a:lumMod val="65000"/>
                    <a:lumOff val="35000"/>
                  </a:schemeClr>
                </a:solidFill>
              </a:rPr>
              <a:t>Slidepacks</a:t>
            </a:r>
            <a:r>
              <a:rPr lang="en-US" sz="800" dirty="0">
                <a:solidFill>
                  <a:schemeClr val="tx1">
                    <a:lumMod val="65000"/>
                    <a:lumOff val="35000"/>
                  </a:schemeClr>
                </a:solidFill>
              </a:rPr>
              <a:t> | Version 1 | Public</a:t>
            </a:r>
          </a:p>
        </p:txBody>
      </p:sp>
      <p:pic>
        <p:nvPicPr>
          <p:cNvPr id="8" name="Ipsos logo">
            <a:extLst>
              <a:ext uri="{FF2B5EF4-FFF2-40B4-BE49-F238E27FC236}">
                <a16:creationId xmlns:a16="http://schemas.microsoft.com/office/drawing/2014/main" id="{C31BC82D-55C7-488E-A687-B8400AE09D6A}"/>
              </a:ext>
              <a:ext uri="{C183D7F6-B498-43B3-948B-1728B52AA6E4}">
                <adec:decorative xmlns:adec="http://schemas.microsoft.com/office/drawing/2017/decorative" val="1"/>
              </a:ext>
            </a:extLst>
          </p:cNvPr>
          <p:cNvPicPr>
            <a:picLocks noChangeAspect="1"/>
          </p:cNvPicPr>
          <p:nvPr userDrawn="1"/>
        </p:nvPicPr>
        <p:blipFill>
          <a:blip r:embed="rId7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89693720"/>
      </p:ext>
    </p:extLst>
  </p:cSld>
  <p:clrMap bg1="lt1" tx1="dk1" bg2="lt2" tx2="dk2" accent1="accent1" accent2="accent2" accent3="accent3" accent4="accent4" accent5="accent5" accent6="accent6" hlink="hlink" folHlink="folHlink"/>
  <p:sldLayoutIdLst>
    <p:sldLayoutId id="2147483844" r:id="rId1"/>
    <p:sldLayoutId id="2147483853" r:id="rId2"/>
    <p:sldLayoutId id="2147483943" r:id="rId3"/>
    <p:sldLayoutId id="2147483649" r:id="rId4"/>
    <p:sldLayoutId id="2147483933" r:id="rId5"/>
    <p:sldLayoutId id="2147483663" r:id="rId6"/>
    <p:sldLayoutId id="2147483763" r:id="rId7"/>
    <p:sldLayoutId id="2147483683" r:id="rId8"/>
    <p:sldLayoutId id="2147483650" r:id="rId9"/>
    <p:sldLayoutId id="2147483771" r:id="rId10"/>
    <p:sldLayoutId id="2147483791" r:id="rId11"/>
    <p:sldLayoutId id="2147483898" r:id="rId12"/>
    <p:sldLayoutId id="2147483773" r:id="rId13"/>
    <p:sldLayoutId id="2147483899" r:id="rId14"/>
    <p:sldLayoutId id="2147483846" r:id="rId15"/>
    <p:sldLayoutId id="2147483900" r:id="rId16"/>
    <p:sldLayoutId id="2147483787" r:id="rId17"/>
    <p:sldLayoutId id="2147483901" r:id="rId18"/>
    <p:sldLayoutId id="2147483778" r:id="rId19"/>
    <p:sldLayoutId id="2147483902" r:id="rId20"/>
    <p:sldLayoutId id="2147483790" r:id="rId21"/>
    <p:sldLayoutId id="2147483903" r:id="rId22"/>
    <p:sldLayoutId id="2147483847" r:id="rId23"/>
    <p:sldLayoutId id="2147483904" r:id="rId24"/>
    <p:sldLayoutId id="2147483793" r:id="rId25"/>
    <p:sldLayoutId id="2147483849" r:id="rId26"/>
    <p:sldLayoutId id="2147483779" r:id="rId27"/>
    <p:sldLayoutId id="2147483883" r:id="rId28"/>
    <p:sldLayoutId id="2147483856" r:id="rId29"/>
    <p:sldLayoutId id="2147483857" r:id="rId30"/>
    <p:sldLayoutId id="2147483858" r:id="rId31"/>
    <p:sldLayoutId id="2147483859" r:id="rId32"/>
    <p:sldLayoutId id="2147483892" r:id="rId33"/>
    <p:sldLayoutId id="2147483886" r:id="rId34"/>
    <p:sldLayoutId id="2147483919" r:id="rId35"/>
    <p:sldLayoutId id="2147483920" r:id="rId36"/>
    <p:sldLayoutId id="2147483917" r:id="rId37"/>
    <p:sldLayoutId id="2147483918" r:id="rId38"/>
    <p:sldLayoutId id="2147483890" r:id="rId39"/>
    <p:sldLayoutId id="2147483788" r:id="rId40"/>
    <p:sldLayoutId id="2147483913" r:id="rId41"/>
    <p:sldLayoutId id="2147483914" r:id="rId42"/>
    <p:sldLayoutId id="2147483852" r:id="rId43"/>
    <p:sldLayoutId id="2147483895" r:id="rId44"/>
    <p:sldLayoutId id="2147483851" r:id="rId45"/>
    <p:sldLayoutId id="2147483896" r:id="rId46"/>
    <p:sldLayoutId id="2147483794" r:id="rId47"/>
    <p:sldLayoutId id="2147483860" r:id="rId48"/>
    <p:sldLayoutId id="2147483938" r:id="rId49"/>
    <p:sldLayoutId id="2147483939" r:id="rId50"/>
    <p:sldLayoutId id="2147483795" r:id="rId51"/>
    <p:sldLayoutId id="2147483944" r:id="rId52"/>
    <p:sldLayoutId id="2147483946" r:id="rId53"/>
    <p:sldLayoutId id="2147483947" r:id="rId54"/>
    <p:sldLayoutId id="2147483911" r:id="rId55"/>
    <p:sldLayoutId id="2147483912" r:id="rId56"/>
    <p:sldLayoutId id="2147483921" r:id="rId57"/>
    <p:sldLayoutId id="2147483922" r:id="rId58"/>
    <p:sldLayoutId id="2147483910" r:id="rId59"/>
    <p:sldLayoutId id="2147483894" r:id="rId60"/>
    <p:sldLayoutId id="2147483915" r:id="rId61"/>
    <p:sldLayoutId id="2147483916" r:id="rId62"/>
    <p:sldLayoutId id="2147483887" r:id="rId63"/>
    <p:sldLayoutId id="2147483781" r:id="rId64"/>
    <p:sldLayoutId id="2147483888" r:id="rId65"/>
    <p:sldLayoutId id="2147483876" r:id="rId66"/>
    <p:sldLayoutId id="2147483889" r:id="rId67"/>
    <p:sldLayoutId id="2147483868" r:id="rId68"/>
    <p:sldLayoutId id="2147483940" r:id="rId69"/>
    <p:sldLayoutId id="2147483941" r:id="rId70"/>
    <p:sldLayoutId id="2147483885" r:id="rId71"/>
    <p:sldLayoutId id="2147483861" r:id="rId72"/>
    <p:sldLayoutId id="2147483695" r:id="rId73"/>
    <p:sldLayoutId id="2147483720" r:id="rId74"/>
    <p:sldLayoutId id="2147483671" r:id="rId75"/>
    <p:sldLayoutId id="2147483854" r:id="rId76"/>
    <p:sldLayoutId id="2147483945" r:id="rId77"/>
  </p:sldLayoutIdLst>
  <p:hf hdr="0" ftr="0" dt="0"/>
  <p:txStyles>
    <p:title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p:titleStyle>
    <p:bodyStyle>
      <a:lvl1pPr marL="0" indent="0" algn="l" defTabSz="914400" rtl="0" eaLnBrk="1" latinLnBrk="0" hangingPunct="1">
        <a:lnSpc>
          <a:spcPct val="10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0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0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78" userDrawn="1">
          <p15:clr>
            <a:srgbClr val="F26B43"/>
          </p15:clr>
        </p15:guide>
        <p15:guide id="2" pos="3948" userDrawn="1">
          <p15:clr>
            <a:srgbClr val="F26B43"/>
          </p15:clr>
        </p15:guide>
        <p15:guide id="3" pos="279" userDrawn="1">
          <p15:clr>
            <a:srgbClr val="F26B43"/>
          </p15:clr>
        </p15:guide>
        <p15:guide id="4" pos="7401" userDrawn="1">
          <p15:clr>
            <a:srgbClr val="F26B43"/>
          </p15:clr>
        </p15:guide>
        <p15:guide id="5" pos="1281" userDrawn="1">
          <p15:clr>
            <a:srgbClr val="A4A3A4"/>
          </p15:clr>
        </p15:guide>
        <p15:guide id="6" pos="1499" userDrawn="1">
          <p15:clr>
            <a:srgbClr val="A4A3A4"/>
          </p15:clr>
        </p15:guide>
        <p15:guide id="7" pos="2505" userDrawn="1">
          <p15:clr>
            <a:srgbClr val="9FCC3B"/>
          </p15:clr>
        </p15:guide>
        <p15:guide id="8" pos="2729" userDrawn="1">
          <p15:clr>
            <a:srgbClr val="9FCC3B"/>
          </p15:clr>
        </p15:guide>
        <p15:guide id="9" pos="3724" userDrawn="1">
          <p15:clr>
            <a:srgbClr val="F26B43"/>
          </p15:clr>
        </p15:guide>
        <p15:guide id="10" pos="4949" userDrawn="1">
          <p15:clr>
            <a:srgbClr val="9FCC3B"/>
          </p15:clr>
        </p15:guide>
        <p15:guide id="11" pos="5167" userDrawn="1">
          <p15:clr>
            <a:srgbClr val="9FCC3B"/>
          </p15:clr>
        </p15:guide>
        <p15:guide id="12" pos="6168" userDrawn="1">
          <p15:clr>
            <a:srgbClr val="A4A3A4"/>
          </p15:clr>
        </p15:guide>
        <p15:guide id="13" pos="6392" userDrawn="1">
          <p15:clr>
            <a:srgbClr val="A4A3A4"/>
          </p15:clr>
        </p15:guide>
        <p15:guide id="14" orient="horz" pos="3566" userDrawn="1">
          <p15:clr>
            <a:srgbClr val="5ACBF0"/>
          </p15:clr>
        </p15:guide>
        <p15:guide id="15" orient="horz" pos="3747" userDrawn="1">
          <p15:clr>
            <a:srgbClr val="9FCC3B"/>
          </p15:clr>
        </p15:guide>
        <p15:guide id="16" orient="horz" pos="3884" userDrawn="1">
          <p15:clr>
            <a:srgbClr val="F26B43"/>
          </p15:clr>
        </p15:guide>
        <p15:guide id="17" orient="horz" pos="4166" userDrawn="1">
          <p15:clr>
            <a:srgbClr val="F26B43"/>
          </p15:clr>
        </p15:guide>
        <p15:guide id="18" orient="horz" pos="935" userDrawn="1">
          <p15:clr>
            <a:srgbClr val="9FCC3B"/>
          </p15:clr>
        </p15:guide>
        <p15:guide id="19" orient="horz" pos="1481" userDrawn="1">
          <p15:clr>
            <a:srgbClr val="5ACBF0"/>
          </p15:clr>
        </p15:guide>
        <p15:guide id="20" orient="horz" pos="686" userDrawn="1">
          <p15:clr>
            <a:srgbClr val="F26B43"/>
          </p15:clr>
        </p15:guide>
        <p15:guide id="21" orient="horz" pos="1117" userDrawn="1">
          <p15:clr>
            <a:srgbClr val="5ACBF0"/>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slide" Target="slide36.xml"/><Relationship Id="rId13" Type="http://schemas.openxmlformats.org/officeDocument/2006/relationships/slide" Target="slide60.xml"/><Relationship Id="rId3" Type="http://schemas.openxmlformats.org/officeDocument/2006/relationships/slide" Target="slide3.xml"/><Relationship Id="rId7" Type="http://schemas.openxmlformats.org/officeDocument/2006/relationships/slide" Target="slide32.xml"/><Relationship Id="rId12" Type="http://schemas.openxmlformats.org/officeDocument/2006/relationships/slide" Target="slide58.xml"/><Relationship Id="rId2" Type="http://schemas.openxmlformats.org/officeDocument/2006/relationships/notesSlide" Target="../notesSlides/notesSlide2.xml"/><Relationship Id="rId1" Type="http://schemas.openxmlformats.org/officeDocument/2006/relationships/slideLayout" Target="../slideLayouts/slideLayout9.xml"/><Relationship Id="rId6" Type="http://schemas.openxmlformats.org/officeDocument/2006/relationships/slide" Target="slide17.xml"/><Relationship Id="rId11" Type="http://schemas.openxmlformats.org/officeDocument/2006/relationships/slide" Target="slide54.xml"/><Relationship Id="rId5" Type="http://schemas.openxmlformats.org/officeDocument/2006/relationships/slide" Target="slide15.xml"/><Relationship Id="rId10" Type="http://schemas.openxmlformats.org/officeDocument/2006/relationships/slide" Target="slide51.xml"/><Relationship Id="rId4" Type="http://schemas.openxmlformats.org/officeDocument/2006/relationships/slide" Target="slide11.xml"/><Relationship Id="rId9" Type="http://schemas.openxmlformats.org/officeDocument/2006/relationships/slide" Target="slide44.xml"/><Relationship Id="rId14" Type="http://schemas.openxmlformats.org/officeDocument/2006/relationships/slide" Target="slide49.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hyperlink" Target="https://gp-patient.co.uk/latest-survey/results" TargetMode="External"/><Relationship Id="rId2" Type="http://schemas.openxmlformats.org/officeDocument/2006/relationships/notesSlide" Target="../notesSlides/notesSlide5.xml"/><Relationship Id="rId1" Type="http://schemas.openxmlformats.org/officeDocument/2006/relationships/slideLayout" Target="../slideLayouts/slideLayout9.xml"/><Relationship Id="rId5" Type="http://schemas.openxmlformats.org/officeDocument/2006/relationships/hyperlink" Target="https://gp-patient.co.uk/surveysandreports" TargetMode="External"/><Relationship Id="rId4" Type="http://schemas.openxmlformats.org/officeDocument/2006/relationships/hyperlink" Target="https://gp-patient.co.uk/report-summary-of-changes"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www.gp-patient.co.uk/pcn-dashboard" TargetMode="External"/><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8" Type="http://schemas.openxmlformats.org/officeDocument/2006/relationships/image" Target="../media/image15.svg"/><Relationship Id="rId13" Type="http://schemas.openxmlformats.org/officeDocument/2006/relationships/image" Target="../media/image20.png"/><Relationship Id="rId3" Type="http://schemas.openxmlformats.org/officeDocument/2006/relationships/image" Target="../media/image10.png"/><Relationship Id="rId7" Type="http://schemas.openxmlformats.org/officeDocument/2006/relationships/image" Target="../media/image14.png"/><Relationship Id="rId12" Type="http://schemas.openxmlformats.org/officeDocument/2006/relationships/image" Target="../media/image19.png"/><Relationship Id="rId2" Type="http://schemas.openxmlformats.org/officeDocument/2006/relationships/notesSlide" Target="../notesSlides/notesSlide9.xml"/><Relationship Id="rId1" Type="http://schemas.openxmlformats.org/officeDocument/2006/relationships/slideLayout" Target="../slideLayouts/slideLayout11.xml"/><Relationship Id="rId6" Type="http://schemas.openxmlformats.org/officeDocument/2006/relationships/image" Target="../media/image13.svg"/><Relationship Id="rId11" Type="http://schemas.openxmlformats.org/officeDocument/2006/relationships/image" Target="../media/image18.png"/><Relationship Id="rId5" Type="http://schemas.openxmlformats.org/officeDocument/2006/relationships/image" Target="../media/image12.png"/><Relationship Id="rId10" Type="http://schemas.openxmlformats.org/officeDocument/2006/relationships/image" Target="../media/image17.png"/><Relationship Id="rId4" Type="http://schemas.openxmlformats.org/officeDocument/2006/relationships/image" Target="../media/image11.svg"/><Relationship Id="rId9" Type="http://schemas.openxmlformats.org/officeDocument/2006/relationships/image" Target="../media/image16.png"/><Relationship Id="rId14" Type="http://schemas.openxmlformats.org/officeDocument/2006/relationships/image" Target="../media/image21.png"/></Relationships>
</file>

<file path=ppt/slides/_rels/slide10.xml.rels><?xml version="1.0" encoding="UTF-8" standalone="yes"?>
<Relationships xmlns="http://schemas.openxmlformats.org/package/2006/relationships"><Relationship Id="rId8" Type="http://schemas.openxmlformats.org/officeDocument/2006/relationships/image" Target="../media/image15.svg"/><Relationship Id="rId13" Type="http://schemas.openxmlformats.org/officeDocument/2006/relationships/image" Target="../media/image26.png"/><Relationship Id="rId3" Type="http://schemas.openxmlformats.org/officeDocument/2006/relationships/image" Target="../media/image10.png"/><Relationship Id="rId7" Type="http://schemas.openxmlformats.org/officeDocument/2006/relationships/image" Target="../media/image14.png"/><Relationship Id="rId12" Type="http://schemas.openxmlformats.org/officeDocument/2006/relationships/image" Target="../media/image25.png"/><Relationship Id="rId2" Type="http://schemas.openxmlformats.org/officeDocument/2006/relationships/notesSlide" Target="../notesSlides/notesSlide10.xml"/><Relationship Id="rId1" Type="http://schemas.openxmlformats.org/officeDocument/2006/relationships/slideLayout" Target="../slideLayouts/slideLayout11.xml"/><Relationship Id="rId6" Type="http://schemas.openxmlformats.org/officeDocument/2006/relationships/image" Target="../media/image13.svg"/><Relationship Id="rId11" Type="http://schemas.openxmlformats.org/officeDocument/2006/relationships/image" Target="../media/image24.png"/><Relationship Id="rId5" Type="http://schemas.openxmlformats.org/officeDocument/2006/relationships/image" Target="../media/image12.png"/><Relationship Id="rId10" Type="http://schemas.openxmlformats.org/officeDocument/2006/relationships/image" Target="../media/image23.svg"/><Relationship Id="rId4" Type="http://schemas.openxmlformats.org/officeDocument/2006/relationships/image" Target="../media/image11.svg"/><Relationship Id="rId9" Type="http://schemas.openxmlformats.org/officeDocument/2006/relationships/image" Target="../media/image22.png"/><Relationship Id="rId14" Type="http://schemas.openxmlformats.org/officeDocument/2006/relationships/image" Target="../media/image27.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2.xml.rels><?xml version="1.0" encoding="UTF-8" standalone="yes"?>
<Relationships xmlns="http://schemas.openxmlformats.org/package/2006/relationships"><Relationship Id="rId8" Type="http://schemas.openxmlformats.org/officeDocument/2006/relationships/chart" Target="../charts/chart4.xml"/><Relationship Id="rId3" Type="http://schemas.openxmlformats.org/officeDocument/2006/relationships/image" Target="../media/image28.png"/><Relationship Id="rId7" Type="http://schemas.openxmlformats.org/officeDocument/2006/relationships/chart" Target="../charts/chart3.xml"/><Relationship Id="rId12" Type="http://schemas.openxmlformats.org/officeDocument/2006/relationships/chart" Target="../charts/chart8.xml"/><Relationship Id="rId2" Type="http://schemas.openxmlformats.org/officeDocument/2006/relationships/notesSlide" Target="../notesSlides/notesSlide12.xml"/><Relationship Id="rId1" Type="http://schemas.openxmlformats.org/officeDocument/2006/relationships/slideLayout" Target="../slideLayouts/slideLayout11.xml"/><Relationship Id="rId6" Type="http://schemas.openxmlformats.org/officeDocument/2006/relationships/chart" Target="../charts/chart2.xml"/><Relationship Id="rId11" Type="http://schemas.openxmlformats.org/officeDocument/2006/relationships/chart" Target="../charts/chart7.xml"/><Relationship Id="rId5" Type="http://schemas.openxmlformats.org/officeDocument/2006/relationships/chart" Target="../charts/chart1.xml"/><Relationship Id="rId10" Type="http://schemas.openxmlformats.org/officeDocument/2006/relationships/chart" Target="../charts/chart6.xml"/><Relationship Id="rId4" Type="http://schemas.openxmlformats.org/officeDocument/2006/relationships/image" Target="../media/image29.svg"/><Relationship Id="rId9" Type="http://schemas.openxmlformats.org/officeDocument/2006/relationships/chart" Target="../charts/chart5.xml"/></Relationships>
</file>

<file path=ppt/slides/_rels/slide13.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30.bin"/><Relationship Id="rId7" Type="http://schemas.openxmlformats.org/officeDocument/2006/relationships/chart" Target="../charts/chart10.xml"/><Relationship Id="rId2" Type="http://schemas.openxmlformats.org/officeDocument/2006/relationships/notesSlide" Target="../notesSlides/notesSlide13.xml"/><Relationship Id="rId1" Type="http://schemas.openxmlformats.org/officeDocument/2006/relationships/slideLayout" Target="../slideLayouts/slideLayout11.xml"/><Relationship Id="rId6" Type="http://schemas.openxmlformats.org/officeDocument/2006/relationships/chart" Target="../charts/chart9.xml"/><Relationship Id="rId5" Type="http://schemas.openxmlformats.org/officeDocument/2006/relationships/image" Target="../media/image29.svg"/><Relationship Id="rId4" Type="http://schemas.openxmlformats.org/officeDocument/2006/relationships/image" Target="../media/image28.png"/></Relationships>
</file>

<file path=ppt/slides/_rels/slide14.xml.rels><?xml version="1.0" encoding="UTF-8" standalone="yes"?>
<Relationships xmlns="http://schemas.openxmlformats.org/package/2006/relationships"><Relationship Id="rId8" Type="http://schemas.openxmlformats.org/officeDocument/2006/relationships/chart" Target="../charts/chart14.xml"/><Relationship Id="rId3" Type="http://schemas.openxmlformats.org/officeDocument/2006/relationships/image" Target="../media/image28.png"/><Relationship Id="rId7" Type="http://schemas.openxmlformats.org/officeDocument/2006/relationships/chart" Target="../charts/chart13.xml"/><Relationship Id="rId2" Type="http://schemas.openxmlformats.org/officeDocument/2006/relationships/notesSlide" Target="../notesSlides/notesSlide14.xml"/><Relationship Id="rId1" Type="http://schemas.openxmlformats.org/officeDocument/2006/relationships/slideLayout" Target="../slideLayouts/slideLayout11.xml"/><Relationship Id="rId6" Type="http://schemas.openxmlformats.org/officeDocument/2006/relationships/chart" Target="../charts/chart12.xml"/><Relationship Id="rId5" Type="http://schemas.openxmlformats.org/officeDocument/2006/relationships/chart" Target="../charts/chart11.xml"/><Relationship Id="rId4" Type="http://schemas.openxmlformats.org/officeDocument/2006/relationships/image" Target="../media/image29.sv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6.xml.rels><?xml version="1.0" encoding="UTF-8" standalone="yes"?>
<Relationships xmlns="http://schemas.openxmlformats.org/package/2006/relationships"><Relationship Id="rId3" Type="http://schemas.openxmlformats.org/officeDocument/2006/relationships/chart" Target="../charts/chart15.xml"/><Relationship Id="rId7" Type="http://schemas.openxmlformats.org/officeDocument/2006/relationships/chart" Target="../charts/chart17.xml"/><Relationship Id="rId2" Type="http://schemas.openxmlformats.org/officeDocument/2006/relationships/notesSlide" Target="../notesSlides/notesSlide16.xml"/><Relationship Id="rId1" Type="http://schemas.openxmlformats.org/officeDocument/2006/relationships/slideLayout" Target="../slideLayouts/slideLayout11.xml"/><Relationship Id="rId6" Type="http://schemas.openxmlformats.org/officeDocument/2006/relationships/chart" Target="../charts/chart16.xml"/><Relationship Id="rId5" Type="http://schemas.openxmlformats.org/officeDocument/2006/relationships/image" Target="../media/image29.svg"/><Relationship Id="rId4" Type="http://schemas.openxmlformats.org/officeDocument/2006/relationships/image" Target="../media/image28.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8.xml.rels><?xml version="1.0" encoding="UTF-8" standalone="yes"?>
<Relationships xmlns="http://schemas.openxmlformats.org/package/2006/relationships"><Relationship Id="rId8" Type="http://schemas.openxmlformats.org/officeDocument/2006/relationships/chart" Target="../charts/chart21.xml"/><Relationship Id="rId3" Type="http://schemas.openxmlformats.org/officeDocument/2006/relationships/image" Target="../media/image28.png"/><Relationship Id="rId7" Type="http://schemas.openxmlformats.org/officeDocument/2006/relationships/chart" Target="../charts/chart20.xml"/><Relationship Id="rId12" Type="http://schemas.openxmlformats.org/officeDocument/2006/relationships/chart" Target="../charts/chart25.xml"/><Relationship Id="rId2" Type="http://schemas.openxmlformats.org/officeDocument/2006/relationships/notesSlide" Target="../notesSlides/notesSlide18.xml"/><Relationship Id="rId1" Type="http://schemas.openxmlformats.org/officeDocument/2006/relationships/slideLayout" Target="../slideLayouts/slideLayout11.xml"/><Relationship Id="rId6" Type="http://schemas.openxmlformats.org/officeDocument/2006/relationships/chart" Target="../charts/chart19.xml"/><Relationship Id="rId11" Type="http://schemas.openxmlformats.org/officeDocument/2006/relationships/chart" Target="../charts/chart24.xml"/><Relationship Id="rId5" Type="http://schemas.openxmlformats.org/officeDocument/2006/relationships/chart" Target="../charts/chart18.xml"/><Relationship Id="rId10" Type="http://schemas.openxmlformats.org/officeDocument/2006/relationships/chart" Target="../charts/chart23.xml"/><Relationship Id="rId4" Type="http://schemas.openxmlformats.org/officeDocument/2006/relationships/image" Target="../media/image29.svg"/><Relationship Id="rId9" Type="http://schemas.openxmlformats.org/officeDocument/2006/relationships/chart" Target="../charts/chart22.xml"/></Relationships>
</file>

<file path=ppt/slides/_rels/slide19.xml.rels><?xml version="1.0" encoding="UTF-8" standalone="yes"?>
<Relationships xmlns="http://schemas.openxmlformats.org/package/2006/relationships"><Relationship Id="rId8" Type="http://schemas.openxmlformats.org/officeDocument/2006/relationships/chart" Target="../charts/chart29.xml"/><Relationship Id="rId3" Type="http://schemas.openxmlformats.org/officeDocument/2006/relationships/image" Target="../media/image28.png"/><Relationship Id="rId7" Type="http://schemas.openxmlformats.org/officeDocument/2006/relationships/chart" Target="../charts/chart28.xml"/><Relationship Id="rId2" Type="http://schemas.openxmlformats.org/officeDocument/2006/relationships/notesSlide" Target="../notesSlides/notesSlide19.xml"/><Relationship Id="rId1" Type="http://schemas.openxmlformats.org/officeDocument/2006/relationships/slideLayout" Target="../slideLayouts/slideLayout11.xml"/><Relationship Id="rId6" Type="http://schemas.openxmlformats.org/officeDocument/2006/relationships/chart" Target="../charts/chart27.xml"/><Relationship Id="rId5" Type="http://schemas.openxmlformats.org/officeDocument/2006/relationships/chart" Target="../charts/chart26.xml"/><Relationship Id="rId4" Type="http://schemas.openxmlformats.org/officeDocument/2006/relationships/image" Target="../media/image29.svg"/></Relationships>
</file>

<file path=ppt/slides/_rels/slide20.xml.rels><?xml version="1.0" encoding="UTF-8" standalone="yes"?>
<Relationships xmlns="http://schemas.openxmlformats.org/package/2006/relationships"><Relationship Id="rId8" Type="http://schemas.openxmlformats.org/officeDocument/2006/relationships/chart" Target="../charts/chart33.xml"/><Relationship Id="rId3" Type="http://schemas.openxmlformats.org/officeDocument/2006/relationships/image" Target="../media/image28.png"/><Relationship Id="rId7" Type="http://schemas.openxmlformats.org/officeDocument/2006/relationships/chart" Target="../charts/chart32.xml"/><Relationship Id="rId12" Type="http://schemas.openxmlformats.org/officeDocument/2006/relationships/chart" Target="../charts/chart37.xml"/><Relationship Id="rId2" Type="http://schemas.openxmlformats.org/officeDocument/2006/relationships/notesSlide" Target="../notesSlides/notesSlide20.xml"/><Relationship Id="rId1" Type="http://schemas.openxmlformats.org/officeDocument/2006/relationships/slideLayout" Target="../slideLayouts/slideLayout11.xml"/><Relationship Id="rId6" Type="http://schemas.openxmlformats.org/officeDocument/2006/relationships/chart" Target="../charts/chart31.xml"/><Relationship Id="rId11" Type="http://schemas.openxmlformats.org/officeDocument/2006/relationships/chart" Target="../charts/chart36.xml"/><Relationship Id="rId5" Type="http://schemas.openxmlformats.org/officeDocument/2006/relationships/chart" Target="../charts/chart30.xml"/><Relationship Id="rId10" Type="http://schemas.openxmlformats.org/officeDocument/2006/relationships/chart" Target="../charts/chart35.xml"/><Relationship Id="rId4" Type="http://schemas.openxmlformats.org/officeDocument/2006/relationships/image" Target="../media/image29.svg"/><Relationship Id="rId9" Type="http://schemas.openxmlformats.org/officeDocument/2006/relationships/chart" Target="../charts/chart34.xml"/></Relationships>
</file>

<file path=ppt/slides/_rels/slide21.xml.rels><?xml version="1.0" encoding="UTF-8" standalone="yes"?>
<Relationships xmlns="http://schemas.openxmlformats.org/package/2006/relationships"><Relationship Id="rId8" Type="http://schemas.openxmlformats.org/officeDocument/2006/relationships/chart" Target="../charts/chart41.xml"/><Relationship Id="rId3" Type="http://schemas.openxmlformats.org/officeDocument/2006/relationships/image" Target="../media/image28.png"/><Relationship Id="rId7" Type="http://schemas.openxmlformats.org/officeDocument/2006/relationships/chart" Target="../charts/chart40.xml"/><Relationship Id="rId2" Type="http://schemas.openxmlformats.org/officeDocument/2006/relationships/notesSlide" Target="../notesSlides/notesSlide21.xml"/><Relationship Id="rId1" Type="http://schemas.openxmlformats.org/officeDocument/2006/relationships/slideLayout" Target="../slideLayouts/slideLayout11.xml"/><Relationship Id="rId6" Type="http://schemas.openxmlformats.org/officeDocument/2006/relationships/chart" Target="../charts/chart39.xml"/><Relationship Id="rId5" Type="http://schemas.openxmlformats.org/officeDocument/2006/relationships/chart" Target="../charts/chart38.xml"/><Relationship Id="rId4" Type="http://schemas.openxmlformats.org/officeDocument/2006/relationships/image" Target="../media/image29.svg"/></Relationships>
</file>

<file path=ppt/slides/_rels/slide22.xml.rels><?xml version="1.0" encoding="UTF-8" standalone="yes"?>
<Relationships xmlns="http://schemas.openxmlformats.org/package/2006/relationships"><Relationship Id="rId8" Type="http://schemas.openxmlformats.org/officeDocument/2006/relationships/chart" Target="../charts/chart45.xml"/><Relationship Id="rId3" Type="http://schemas.openxmlformats.org/officeDocument/2006/relationships/image" Target="../media/image28.png"/><Relationship Id="rId7" Type="http://schemas.openxmlformats.org/officeDocument/2006/relationships/chart" Target="../charts/chart44.xml"/><Relationship Id="rId12"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11.xml"/><Relationship Id="rId6" Type="http://schemas.openxmlformats.org/officeDocument/2006/relationships/chart" Target="../charts/chart43.xml"/><Relationship Id="rId11" Type="http://schemas.openxmlformats.org/officeDocument/2006/relationships/chart" Target="../charts/chart48.xml"/><Relationship Id="rId5" Type="http://schemas.openxmlformats.org/officeDocument/2006/relationships/chart" Target="../charts/chart42.xml"/><Relationship Id="rId10" Type="http://schemas.openxmlformats.org/officeDocument/2006/relationships/chart" Target="../charts/chart47.xml"/><Relationship Id="rId4" Type="http://schemas.openxmlformats.org/officeDocument/2006/relationships/image" Target="../media/image29.svg"/><Relationship Id="rId9" Type="http://schemas.openxmlformats.org/officeDocument/2006/relationships/chart" Target="../charts/chart46.xml"/></Relationships>
</file>

<file path=ppt/slides/_rels/slide23.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image" Target="../media/image28.png"/><Relationship Id="rId7" Type="http://schemas.openxmlformats.org/officeDocument/2006/relationships/chart" Target="../charts/chart52.xml"/><Relationship Id="rId2" Type="http://schemas.openxmlformats.org/officeDocument/2006/relationships/notesSlide" Target="../notesSlides/notesSlide23.xml"/><Relationship Id="rId1" Type="http://schemas.openxmlformats.org/officeDocument/2006/relationships/slideLayout" Target="../slideLayouts/slideLayout11.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image" Target="../media/image29.svg"/></Relationships>
</file>

<file path=ppt/slides/_rels/slide24.xml.rels><?xml version="1.0" encoding="UTF-8" standalone="yes"?>
<Relationships xmlns="http://schemas.openxmlformats.org/package/2006/relationships"><Relationship Id="rId3" Type="http://schemas.openxmlformats.org/officeDocument/2006/relationships/chart" Target="../charts/chart54.xml"/><Relationship Id="rId7" Type="http://schemas.openxmlformats.org/officeDocument/2006/relationships/chart" Target="../charts/chart56.xml"/><Relationship Id="rId2" Type="http://schemas.openxmlformats.org/officeDocument/2006/relationships/notesSlide" Target="../notesSlides/notesSlide24.xml"/><Relationship Id="rId1" Type="http://schemas.openxmlformats.org/officeDocument/2006/relationships/slideLayout" Target="../slideLayouts/slideLayout11.xml"/><Relationship Id="rId6" Type="http://schemas.openxmlformats.org/officeDocument/2006/relationships/chart" Target="../charts/chart55.xml"/><Relationship Id="rId5" Type="http://schemas.openxmlformats.org/officeDocument/2006/relationships/image" Target="../media/image29.svg"/><Relationship Id="rId4" Type="http://schemas.openxmlformats.org/officeDocument/2006/relationships/image" Target="../media/image28.png"/></Relationships>
</file>

<file path=ppt/slides/_rels/slide25.xml.rels><?xml version="1.0" encoding="UTF-8" standalone="yes"?>
<Relationships xmlns="http://schemas.openxmlformats.org/package/2006/relationships"><Relationship Id="rId3" Type="http://schemas.openxmlformats.org/officeDocument/2006/relationships/chart" Target="../charts/chart57.xml"/><Relationship Id="rId7" Type="http://schemas.openxmlformats.org/officeDocument/2006/relationships/chart" Target="../charts/chart59.xml"/><Relationship Id="rId2" Type="http://schemas.openxmlformats.org/officeDocument/2006/relationships/notesSlide" Target="../notesSlides/notesSlide25.xml"/><Relationship Id="rId1" Type="http://schemas.openxmlformats.org/officeDocument/2006/relationships/slideLayout" Target="../slideLayouts/slideLayout11.xml"/><Relationship Id="rId6" Type="http://schemas.openxmlformats.org/officeDocument/2006/relationships/chart" Target="../charts/chart58.xml"/><Relationship Id="rId5" Type="http://schemas.openxmlformats.org/officeDocument/2006/relationships/image" Target="../media/image29.svg"/><Relationship Id="rId4" Type="http://schemas.openxmlformats.org/officeDocument/2006/relationships/image" Target="../media/image28.png"/></Relationships>
</file>

<file path=ppt/slides/_rels/slide26.xml.rels><?xml version="1.0" encoding="UTF-8" standalone="yes"?>
<Relationships xmlns="http://schemas.openxmlformats.org/package/2006/relationships"><Relationship Id="rId8" Type="http://schemas.openxmlformats.org/officeDocument/2006/relationships/chart" Target="../charts/chart65.xml"/><Relationship Id="rId3" Type="http://schemas.openxmlformats.org/officeDocument/2006/relationships/chart" Target="../charts/chart60.xml"/><Relationship Id="rId7" Type="http://schemas.openxmlformats.org/officeDocument/2006/relationships/chart" Target="../charts/chart64.xml"/><Relationship Id="rId2" Type="http://schemas.openxmlformats.org/officeDocument/2006/relationships/notesSlide" Target="../notesSlides/notesSlide26.xml"/><Relationship Id="rId1" Type="http://schemas.openxmlformats.org/officeDocument/2006/relationships/slideLayout" Target="../slideLayouts/slideLayout11.xml"/><Relationship Id="rId6" Type="http://schemas.openxmlformats.org/officeDocument/2006/relationships/chart" Target="../charts/chart63.xml"/><Relationship Id="rId5" Type="http://schemas.openxmlformats.org/officeDocument/2006/relationships/chart" Target="../charts/chart62.xml"/><Relationship Id="rId10" Type="http://schemas.openxmlformats.org/officeDocument/2006/relationships/chart" Target="../charts/chart67.xml"/><Relationship Id="rId4" Type="http://schemas.openxmlformats.org/officeDocument/2006/relationships/chart" Target="../charts/chart61.xml"/><Relationship Id="rId9" Type="http://schemas.openxmlformats.org/officeDocument/2006/relationships/chart" Target="../charts/chart66.xml"/></Relationships>
</file>

<file path=ppt/slides/_rels/slide27.xml.rels><?xml version="1.0" encoding="UTF-8" standalone="yes"?>
<Relationships xmlns="http://schemas.openxmlformats.org/package/2006/relationships"><Relationship Id="rId8" Type="http://schemas.openxmlformats.org/officeDocument/2006/relationships/chart" Target="../charts/chart71.xml"/><Relationship Id="rId3" Type="http://schemas.openxmlformats.org/officeDocument/2006/relationships/image" Target="../media/image28.png"/><Relationship Id="rId7" Type="http://schemas.openxmlformats.org/officeDocument/2006/relationships/chart" Target="../charts/chart70.xml"/><Relationship Id="rId2" Type="http://schemas.openxmlformats.org/officeDocument/2006/relationships/notesSlide" Target="../notesSlides/notesSlide27.xml"/><Relationship Id="rId1" Type="http://schemas.openxmlformats.org/officeDocument/2006/relationships/slideLayout" Target="../slideLayouts/slideLayout11.xml"/><Relationship Id="rId6" Type="http://schemas.openxmlformats.org/officeDocument/2006/relationships/chart" Target="../charts/chart69.xml"/><Relationship Id="rId5" Type="http://schemas.openxmlformats.org/officeDocument/2006/relationships/chart" Target="../charts/chart68.xml"/><Relationship Id="rId4" Type="http://schemas.openxmlformats.org/officeDocument/2006/relationships/image" Target="../media/image29.svg"/></Relationships>
</file>

<file path=ppt/slides/_rels/slide28.xml.rels><?xml version="1.0" encoding="UTF-8" standalone="yes"?>
<Relationships xmlns="http://schemas.openxmlformats.org/package/2006/relationships"><Relationship Id="rId8" Type="http://schemas.openxmlformats.org/officeDocument/2006/relationships/chart" Target="../charts/chart75.xml"/><Relationship Id="rId3" Type="http://schemas.openxmlformats.org/officeDocument/2006/relationships/image" Target="../media/image28.png"/><Relationship Id="rId7" Type="http://schemas.openxmlformats.org/officeDocument/2006/relationships/chart" Target="../charts/chart74.xml"/><Relationship Id="rId12" Type="http://schemas.openxmlformats.org/officeDocument/2006/relationships/chart" Target="../charts/chart79.xml"/><Relationship Id="rId2" Type="http://schemas.openxmlformats.org/officeDocument/2006/relationships/notesSlide" Target="../notesSlides/notesSlide28.xml"/><Relationship Id="rId1" Type="http://schemas.openxmlformats.org/officeDocument/2006/relationships/slideLayout" Target="../slideLayouts/slideLayout11.xml"/><Relationship Id="rId6" Type="http://schemas.openxmlformats.org/officeDocument/2006/relationships/chart" Target="../charts/chart73.xml"/><Relationship Id="rId11" Type="http://schemas.openxmlformats.org/officeDocument/2006/relationships/chart" Target="../charts/chart78.xml"/><Relationship Id="rId5" Type="http://schemas.openxmlformats.org/officeDocument/2006/relationships/chart" Target="../charts/chart72.xml"/><Relationship Id="rId10" Type="http://schemas.openxmlformats.org/officeDocument/2006/relationships/chart" Target="../charts/chart77.xml"/><Relationship Id="rId4" Type="http://schemas.openxmlformats.org/officeDocument/2006/relationships/image" Target="../media/image29.svg"/><Relationship Id="rId9" Type="http://schemas.openxmlformats.org/officeDocument/2006/relationships/chart" Target="../charts/chart76.xml"/></Relationships>
</file>

<file path=ppt/slides/_rels/slide29.xml.rels><?xml version="1.0" encoding="UTF-8" standalone="yes"?>
<Relationships xmlns="http://schemas.openxmlformats.org/package/2006/relationships"><Relationship Id="rId8" Type="http://schemas.openxmlformats.org/officeDocument/2006/relationships/chart" Target="../charts/chart83.xml"/><Relationship Id="rId3" Type="http://schemas.openxmlformats.org/officeDocument/2006/relationships/image" Target="../media/image28.png"/><Relationship Id="rId7"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11.xml"/><Relationship Id="rId6" Type="http://schemas.openxmlformats.org/officeDocument/2006/relationships/chart" Target="../charts/chart81.xml"/><Relationship Id="rId5" Type="http://schemas.openxmlformats.org/officeDocument/2006/relationships/chart" Target="../charts/chart80.xml"/><Relationship Id="rId4" Type="http://schemas.openxmlformats.org/officeDocument/2006/relationships/image" Target="../media/image29.svg"/></Relationships>
</file>

<file path=ppt/slides/_rels/slide30.xml.rels><?xml version="1.0" encoding="UTF-8" standalone="yes"?>
<Relationships xmlns="http://schemas.openxmlformats.org/package/2006/relationships"><Relationship Id="rId8" Type="http://schemas.openxmlformats.org/officeDocument/2006/relationships/chart" Target="../charts/chart87.xml"/><Relationship Id="rId3" Type="http://schemas.openxmlformats.org/officeDocument/2006/relationships/image" Target="../media/image28.png"/><Relationship Id="rId7" Type="http://schemas.openxmlformats.org/officeDocument/2006/relationships/chart" Target="../charts/chart86.xml"/><Relationship Id="rId12" Type="http://schemas.openxmlformats.org/officeDocument/2006/relationships/chart" Target="../charts/chart91.xml"/><Relationship Id="rId2" Type="http://schemas.openxmlformats.org/officeDocument/2006/relationships/notesSlide" Target="../notesSlides/notesSlide30.xml"/><Relationship Id="rId1" Type="http://schemas.openxmlformats.org/officeDocument/2006/relationships/slideLayout" Target="../slideLayouts/slideLayout11.xml"/><Relationship Id="rId6" Type="http://schemas.openxmlformats.org/officeDocument/2006/relationships/chart" Target="../charts/chart85.xml"/><Relationship Id="rId11" Type="http://schemas.openxmlformats.org/officeDocument/2006/relationships/chart" Target="../charts/chart90.xml"/><Relationship Id="rId5" Type="http://schemas.openxmlformats.org/officeDocument/2006/relationships/chart" Target="../charts/chart84.xml"/><Relationship Id="rId10" Type="http://schemas.openxmlformats.org/officeDocument/2006/relationships/chart" Target="../charts/chart89.xml"/><Relationship Id="rId4" Type="http://schemas.openxmlformats.org/officeDocument/2006/relationships/image" Target="../media/image29.svg"/><Relationship Id="rId9" Type="http://schemas.openxmlformats.org/officeDocument/2006/relationships/chart" Target="../charts/chart88.xml"/></Relationships>
</file>

<file path=ppt/slides/_rels/slide31.xml.rels><?xml version="1.0" encoding="UTF-8" standalone="yes"?>
<Relationships xmlns="http://schemas.openxmlformats.org/package/2006/relationships"><Relationship Id="rId8" Type="http://schemas.openxmlformats.org/officeDocument/2006/relationships/chart" Target="../charts/chart95.xml"/><Relationship Id="rId3" Type="http://schemas.openxmlformats.org/officeDocument/2006/relationships/image" Target="../media/image28.png"/><Relationship Id="rId7" Type="http://schemas.openxmlformats.org/officeDocument/2006/relationships/chart" Target="../charts/chart94.xml"/><Relationship Id="rId2" Type="http://schemas.openxmlformats.org/officeDocument/2006/relationships/notesSlide" Target="../notesSlides/notesSlide31.xml"/><Relationship Id="rId1" Type="http://schemas.openxmlformats.org/officeDocument/2006/relationships/slideLayout" Target="../slideLayouts/slideLayout11.xml"/><Relationship Id="rId6" Type="http://schemas.openxmlformats.org/officeDocument/2006/relationships/chart" Target="../charts/chart93.xml"/><Relationship Id="rId5" Type="http://schemas.openxmlformats.org/officeDocument/2006/relationships/chart" Target="../charts/chart92.xml"/><Relationship Id="rId4" Type="http://schemas.openxmlformats.org/officeDocument/2006/relationships/image" Target="../media/image29.sv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2.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3.xml.rels><?xml version="1.0" encoding="UTF-8" standalone="yes"?>
<Relationships xmlns="http://schemas.openxmlformats.org/package/2006/relationships"><Relationship Id="rId8" Type="http://schemas.openxmlformats.org/officeDocument/2006/relationships/chart" Target="../charts/chart101.xml"/><Relationship Id="rId3" Type="http://schemas.openxmlformats.org/officeDocument/2006/relationships/chart" Target="../charts/chart96.xml"/><Relationship Id="rId7" Type="http://schemas.openxmlformats.org/officeDocument/2006/relationships/chart" Target="../charts/chart100.xml"/><Relationship Id="rId2" Type="http://schemas.openxmlformats.org/officeDocument/2006/relationships/notesSlide" Target="../notesSlides/notesSlide33.xml"/><Relationship Id="rId1" Type="http://schemas.openxmlformats.org/officeDocument/2006/relationships/slideLayout" Target="../slideLayouts/slideLayout11.xml"/><Relationship Id="rId6" Type="http://schemas.openxmlformats.org/officeDocument/2006/relationships/chart" Target="../charts/chart99.xml"/><Relationship Id="rId5" Type="http://schemas.openxmlformats.org/officeDocument/2006/relationships/chart" Target="../charts/chart98.xml"/><Relationship Id="rId10" Type="http://schemas.openxmlformats.org/officeDocument/2006/relationships/chart" Target="../charts/chart103.xml"/><Relationship Id="rId4" Type="http://schemas.openxmlformats.org/officeDocument/2006/relationships/chart" Target="../charts/chart97.xml"/><Relationship Id="rId9" Type="http://schemas.openxmlformats.org/officeDocument/2006/relationships/chart" Target="../charts/chart102.xml"/></Relationships>
</file>

<file path=ppt/slides/_rels/slide34.xml.rels><?xml version="1.0" encoding="UTF-8" standalone="yes"?>
<Relationships xmlns="http://schemas.openxmlformats.org/package/2006/relationships"><Relationship Id="rId8" Type="http://schemas.openxmlformats.org/officeDocument/2006/relationships/chart" Target="../charts/chart107.xml"/><Relationship Id="rId3" Type="http://schemas.openxmlformats.org/officeDocument/2006/relationships/image" Target="../media/image28.png"/><Relationship Id="rId7" Type="http://schemas.openxmlformats.org/officeDocument/2006/relationships/chart" Target="../charts/chart106.xml"/><Relationship Id="rId2" Type="http://schemas.openxmlformats.org/officeDocument/2006/relationships/notesSlide" Target="../notesSlides/notesSlide34.xml"/><Relationship Id="rId1" Type="http://schemas.openxmlformats.org/officeDocument/2006/relationships/slideLayout" Target="../slideLayouts/slideLayout11.xml"/><Relationship Id="rId6" Type="http://schemas.openxmlformats.org/officeDocument/2006/relationships/chart" Target="../charts/chart105.xml"/><Relationship Id="rId5" Type="http://schemas.openxmlformats.org/officeDocument/2006/relationships/chart" Target="../charts/chart104.xml"/><Relationship Id="rId4" Type="http://schemas.openxmlformats.org/officeDocument/2006/relationships/image" Target="../media/image29.svg"/></Relationships>
</file>

<file path=ppt/slides/_rels/slide35.xml.rels><?xml version="1.0" encoding="UTF-8" standalone="yes"?>
<Relationships xmlns="http://schemas.openxmlformats.org/package/2006/relationships"><Relationship Id="rId3" Type="http://schemas.openxmlformats.org/officeDocument/2006/relationships/chart" Target="../charts/chart108.xml"/><Relationship Id="rId7" Type="http://schemas.openxmlformats.org/officeDocument/2006/relationships/chart" Target="../charts/chart110.xml"/><Relationship Id="rId2" Type="http://schemas.openxmlformats.org/officeDocument/2006/relationships/notesSlide" Target="../notesSlides/notesSlide35.xml"/><Relationship Id="rId1" Type="http://schemas.openxmlformats.org/officeDocument/2006/relationships/slideLayout" Target="../slideLayouts/slideLayout11.xml"/><Relationship Id="rId6" Type="http://schemas.openxmlformats.org/officeDocument/2006/relationships/chart" Target="../charts/chart109.xml"/><Relationship Id="rId5" Type="http://schemas.openxmlformats.org/officeDocument/2006/relationships/image" Target="../media/image29.svg"/><Relationship Id="rId4" Type="http://schemas.openxmlformats.org/officeDocument/2006/relationships/image" Target="../media/image28.png"/></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7.xml.rels><?xml version="1.0" encoding="UTF-8" standalone="yes"?>
<Relationships xmlns="http://schemas.openxmlformats.org/package/2006/relationships"><Relationship Id="rId8" Type="http://schemas.openxmlformats.org/officeDocument/2006/relationships/chart" Target="../charts/chart114.xml"/><Relationship Id="rId3" Type="http://schemas.openxmlformats.org/officeDocument/2006/relationships/image" Target="../media/image28.png"/><Relationship Id="rId7" Type="http://schemas.openxmlformats.org/officeDocument/2006/relationships/chart" Target="../charts/chart113.xml"/><Relationship Id="rId12" Type="http://schemas.openxmlformats.org/officeDocument/2006/relationships/chart" Target="../charts/chart118.xml"/><Relationship Id="rId2" Type="http://schemas.openxmlformats.org/officeDocument/2006/relationships/notesSlide" Target="../notesSlides/notesSlide37.xml"/><Relationship Id="rId1" Type="http://schemas.openxmlformats.org/officeDocument/2006/relationships/slideLayout" Target="../slideLayouts/slideLayout11.xml"/><Relationship Id="rId6" Type="http://schemas.openxmlformats.org/officeDocument/2006/relationships/chart" Target="../charts/chart112.xml"/><Relationship Id="rId11" Type="http://schemas.openxmlformats.org/officeDocument/2006/relationships/chart" Target="../charts/chart117.xml"/><Relationship Id="rId5" Type="http://schemas.openxmlformats.org/officeDocument/2006/relationships/chart" Target="../charts/chart111.xml"/><Relationship Id="rId10" Type="http://schemas.openxmlformats.org/officeDocument/2006/relationships/chart" Target="../charts/chart116.xml"/><Relationship Id="rId4" Type="http://schemas.openxmlformats.org/officeDocument/2006/relationships/image" Target="../media/image29.svg"/><Relationship Id="rId9" Type="http://schemas.openxmlformats.org/officeDocument/2006/relationships/chart" Target="../charts/chart115.xml"/></Relationships>
</file>

<file path=ppt/slides/_rels/slide38.xml.rels><?xml version="1.0" encoding="UTF-8" standalone="yes"?>
<Relationships xmlns="http://schemas.openxmlformats.org/package/2006/relationships"><Relationship Id="rId8" Type="http://schemas.openxmlformats.org/officeDocument/2006/relationships/chart" Target="../charts/chart122.xml"/><Relationship Id="rId3" Type="http://schemas.openxmlformats.org/officeDocument/2006/relationships/image" Target="../media/image28.png"/><Relationship Id="rId7" Type="http://schemas.openxmlformats.org/officeDocument/2006/relationships/chart" Target="../charts/chart121.xml"/><Relationship Id="rId12" Type="http://schemas.openxmlformats.org/officeDocument/2006/relationships/chart" Target="../charts/chart126.xml"/><Relationship Id="rId2" Type="http://schemas.openxmlformats.org/officeDocument/2006/relationships/notesSlide" Target="../notesSlides/notesSlide38.xml"/><Relationship Id="rId1" Type="http://schemas.openxmlformats.org/officeDocument/2006/relationships/slideLayout" Target="../slideLayouts/slideLayout11.xml"/><Relationship Id="rId6" Type="http://schemas.openxmlformats.org/officeDocument/2006/relationships/chart" Target="../charts/chart120.xml"/><Relationship Id="rId11" Type="http://schemas.openxmlformats.org/officeDocument/2006/relationships/chart" Target="../charts/chart125.xml"/><Relationship Id="rId5" Type="http://schemas.openxmlformats.org/officeDocument/2006/relationships/chart" Target="../charts/chart119.xml"/><Relationship Id="rId10" Type="http://schemas.openxmlformats.org/officeDocument/2006/relationships/chart" Target="../charts/chart124.xml"/><Relationship Id="rId4" Type="http://schemas.openxmlformats.org/officeDocument/2006/relationships/image" Target="../media/image29.svg"/><Relationship Id="rId9" Type="http://schemas.openxmlformats.org/officeDocument/2006/relationships/chart" Target="../charts/chart123.xml"/></Relationships>
</file>

<file path=ppt/slides/_rels/slide39.xml.rels><?xml version="1.0" encoding="UTF-8" standalone="yes"?>
<Relationships xmlns="http://schemas.openxmlformats.org/package/2006/relationships"><Relationship Id="rId8" Type="http://schemas.openxmlformats.org/officeDocument/2006/relationships/chart" Target="../charts/chart130.xml"/><Relationship Id="rId3" Type="http://schemas.openxmlformats.org/officeDocument/2006/relationships/image" Target="../media/image28.png"/><Relationship Id="rId7" Type="http://schemas.openxmlformats.org/officeDocument/2006/relationships/chart" Target="../charts/chart129.xml"/><Relationship Id="rId12" Type="http://schemas.openxmlformats.org/officeDocument/2006/relationships/chart" Target="../charts/chart134.xml"/><Relationship Id="rId2" Type="http://schemas.openxmlformats.org/officeDocument/2006/relationships/notesSlide" Target="../notesSlides/notesSlide39.xml"/><Relationship Id="rId1" Type="http://schemas.openxmlformats.org/officeDocument/2006/relationships/slideLayout" Target="../slideLayouts/slideLayout11.xml"/><Relationship Id="rId6" Type="http://schemas.openxmlformats.org/officeDocument/2006/relationships/chart" Target="../charts/chart128.xml"/><Relationship Id="rId11" Type="http://schemas.openxmlformats.org/officeDocument/2006/relationships/chart" Target="../charts/chart133.xml"/><Relationship Id="rId5" Type="http://schemas.openxmlformats.org/officeDocument/2006/relationships/chart" Target="../charts/chart127.xml"/><Relationship Id="rId10" Type="http://schemas.openxmlformats.org/officeDocument/2006/relationships/chart" Target="../charts/chart132.xml"/><Relationship Id="rId4" Type="http://schemas.openxmlformats.org/officeDocument/2006/relationships/image" Target="../media/image29.svg"/><Relationship Id="rId9" Type="http://schemas.openxmlformats.org/officeDocument/2006/relationships/chart" Target="../charts/chart131.xml"/></Relationships>
</file>

<file path=ppt/slides/_rels/slide40.xml.rels><?xml version="1.0" encoding="UTF-8" standalone="yes"?>
<Relationships xmlns="http://schemas.openxmlformats.org/package/2006/relationships"><Relationship Id="rId8" Type="http://schemas.openxmlformats.org/officeDocument/2006/relationships/chart" Target="../charts/chart138.xml"/><Relationship Id="rId3" Type="http://schemas.openxmlformats.org/officeDocument/2006/relationships/image" Target="../media/image28.png"/><Relationship Id="rId7" Type="http://schemas.openxmlformats.org/officeDocument/2006/relationships/chart" Target="../charts/chart137.xml"/><Relationship Id="rId12" Type="http://schemas.openxmlformats.org/officeDocument/2006/relationships/chart" Target="../charts/chart142.xml"/><Relationship Id="rId2" Type="http://schemas.openxmlformats.org/officeDocument/2006/relationships/notesSlide" Target="../notesSlides/notesSlide40.xml"/><Relationship Id="rId1" Type="http://schemas.openxmlformats.org/officeDocument/2006/relationships/slideLayout" Target="../slideLayouts/slideLayout11.xml"/><Relationship Id="rId6" Type="http://schemas.openxmlformats.org/officeDocument/2006/relationships/chart" Target="../charts/chart136.xml"/><Relationship Id="rId11" Type="http://schemas.openxmlformats.org/officeDocument/2006/relationships/chart" Target="../charts/chart141.xml"/><Relationship Id="rId5" Type="http://schemas.openxmlformats.org/officeDocument/2006/relationships/chart" Target="../charts/chart135.xml"/><Relationship Id="rId10" Type="http://schemas.openxmlformats.org/officeDocument/2006/relationships/chart" Target="../charts/chart140.xml"/><Relationship Id="rId4" Type="http://schemas.openxmlformats.org/officeDocument/2006/relationships/image" Target="../media/image29.svg"/><Relationship Id="rId9" Type="http://schemas.openxmlformats.org/officeDocument/2006/relationships/chart" Target="../charts/chart139.xml"/></Relationships>
</file>

<file path=ppt/slides/_rels/slide41.xml.rels><?xml version="1.0" encoding="UTF-8" standalone="yes"?>
<Relationships xmlns="http://schemas.openxmlformats.org/package/2006/relationships"><Relationship Id="rId8" Type="http://schemas.openxmlformats.org/officeDocument/2006/relationships/chart" Target="../charts/chart146.xml"/><Relationship Id="rId3" Type="http://schemas.openxmlformats.org/officeDocument/2006/relationships/image" Target="../media/image28.png"/><Relationship Id="rId7" Type="http://schemas.openxmlformats.org/officeDocument/2006/relationships/chart" Target="../charts/chart145.xml"/><Relationship Id="rId12" Type="http://schemas.openxmlformats.org/officeDocument/2006/relationships/chart" Target="../charts/chart150.xml"/><Relationship Id="rId2" Type="http://schemas.openxmlformats.org/officeDocument/2006/relationships/notesSlide" Target="../notesSlides/notesSlide41.xml"/><Relationship Id="rId1" Type="http://schemas.openxmlformats.org/officeDocument/2006/relationships/slideLayout" Target="../slideLayouts/slideLayout11.xml"/><Relationship Id="rId6" Type="http://schemas.openxmlformats.org/officeDocument/2006/relationships/chart" Target="../charts/chart144.xml"/><Relationship Id="rId11" Type="http://schemas.openxmlformats.org/officeDocument/2006/relationships/chart" Target="../charts/chart149.xml"/><Relationship Id="rId5" Type="http://schemas.openxmlformats.org/officeDocument/2006/relationships/chart" Target="../charts/chart143.xml"/><Relationship Id="rId10" Type="http://schemas.openxmlformats.org/officeDocument/2006/relationships/chart" Target="../charts/chart148.xml"/><Relationship Id="rId4" Type="http://schemas.openxmlformats.org/officeDocument/2006/relationships/image" Target="../media/image29.svg"/><Relationship Id="rId9" Type="http://schemas.openxmlformats.org/officeDocument/2006/relationships/chart" Target="../charts/chart147.xml"/></Relationships>
</file>

<file path=ppt/slides/_rels/slide42.xml.rels><?xml version="1.0" encoding="UTF-8" standalone="yes"?>
<Relationships xmlns="http://schemas.openxmlformats.org/package/2006/relationships"><Relationship Id="rId8" Type="http://schemas.openxmlformats.org/officeDocument/2006/relationships/chart" Target="../charts/chart154.xml"/><Relationship Id="rId3" Type="http://schemas.openxmlformats.org/officeDocument/2006/relationships/image" Target="../media/image28.png"/><Relationship Id="rId7" Type="http://schemas.openxmlformats.org/officeDocument/2006/relationships/chart" Target="../charts/chart153.xml"/><Relationship Id="rId12" Type="http://schemas.openxmlformats.org/officeDocument/2006/relationships/chart" Target="../charts/chart158.xml"/><Relationship Id="rId2" Type="http://schemas.openxmlformats.org/officeDocument/2006/relationships/notesSlide" Target="../notesSlides/notesSlide42.xml"/><Relationship Id="rId1" Type="http://schemas.openxmlformats.org/officeDocument/2006/relationships/slideLayout" Target="../slideLayouts/slideLayout11.xml"/><Relationship Id="rId6" Type="http://schemas.openxmlformats.org/officeDocument/2006/relationships/chart" Target="../charts/chart152.xml"/><Relationship Id="rId11" Type="http://schemas.openxmlformats.org/officeDocument/2006/relationships/chart" Target="../charts/chart157.xml"/><Relationship Id="rId5" Type="http://schemas.openxmlformats.org/officeDocument/2006/relationships/chart" Target="../charts/chart151.xml"/><Relationship Id="rId10" Type="http://schemas.openxmlformats.org/officeDocument/2006/relationships/chart" Target="../charts/chart156.xml"/><Relationship Id="rId4" Type="http://schemas.openxmlformats.org/officeDocument/2006/relationships/image" Target="../media/image29.svg"/><Relationship Id="rId9" Type="http://schemas.openxmlformats.org/officeDocument/2006/relationships/chart" Target="../charts/chart155.xml"/></Relationships>
</file>

<file path=ppt/slides/_rels/slide43.xml.rels><?xml version="1.0" encoding="UTF-8" standalone="yes"?>
<Relationships xmlns="http://schemas.openxmlformats.org/package/2006/relationships"><Relationship Id="rId8" Type="http://schemas.openxmlformats.org/officeDocument/2006/relationships/chart" Target="../charts/chart162.xml"/><Relationship Id="rId3" Type="http://schemas.openxmlformats.org/officeDocument/2006/relationships/image" Target="../media/image28.png"/><Relationship Id="rId7" Type="http://schemas.openxmlformats.org/officeDocument/2006/relationships/chart" Target="../charts/chart161.xml"/><Relationship Id="rId12" Type="http://schemas.openxmlformats.org/officeDocument/2006/relationships/chart" Target="../charts/chart166.xml"/><Relationship Id="rId2" Type="http://schemas.openxmlformats.org/officeDocument/2006/relationships/notesSlide" Target="../notesSlides/notesSlide43.xml"/><Relationship Id="rId1" Type="http://schemas.openxmlformats.org/officeDocument/2006/relationships/slideLayout" Target="../slideLayouts/slideLayout11.xml"/><Relationship Id="rId6" Type="http://schemas.openxmlformats.org/officeDocument/2006/relationships/chart" Target="../charts/chart160.xml"/><Relationship Id="rId11" Type="http://schemas.openxmlformats.org/officeDocument/2006/relationships/chart" Target="../charts/chart165.xml"/><Relationship Id="rId5" Type="http://schemas.openxmlformats.org/officeDocument/2006/relationships/chart" Target="../charts/chart159.xml"/><Relationship Id="rId10" Type="http://schemas.openxmlformats.org/officeDocument/2006/relationships/chart" Target="../charts/chart164.xml"/><Relationship Id="rId4" Type="http://schemas.openxmlformats.org/officeDocument/2006/relationships/image" Target="../media/image29.svg"/><Relationship Id="rId9" Type="http://schemas.openxmlformats.org/officeDocument/2006/relationships/chart" Target="../charts/chart163.xml"/></Relationships>
</file>

<file path=ppt/slides/_rels/slide4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4.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5.xml.rels><?xml version="1.0" encoding="UTF-8" standalone="yes"?>
<Relationships xmlns="http://schemas.openxmlformats.org/package/2006/relationships"><Relationship Id="rId3" Type="http://schemas.openxmlformats.org/officeDocument/2006/relationships/hyperlink" Target="https://gp-patient.co.uk/analysistool" TargetMode="External"/><Relationship Id="rId2" Type="http://schemas.openxmlformats.org/officeDocument/2006/relationships/notesSlide" Target="../notesSlides/notesSlide45.xml"/><Relationship Id="rId1" Type="http://schemas.openxmlformats.org/officeDocument/2006/relationships/slideLayout" Target="../slideLayouts/slideLayout9.xml"/></Relationships>
</file>

<file path=ppt/slides/_rels/slide46.xml.rels><?xml version="1.0" encoding="UTF-8" standalone="yes"?>
<Relationships xmlns="http://schemas.openxmlformats.org/package/2006/relationships"><Relationship Id="rId8" Type="http://schemas.openxmlformats.org/officeDocument/2006/relationships/chart" Target="../charts/chart172.xml"/><Relationship Id="rId3" Type="http://schemas.openxmlformats.org/officeDocument/2006/relationships/chart" Target="../charts/chart167.xml"/><Relationship Id="rId7" Type="http://schemas.openxmlformats.org/officeDocument/2006/relationships/chart" Target="../charts/chart171.xml"/><Relationship Id="rId2" Type="http://schemas.openxmlformats.org/officeDocument/2006/relationships/notesSlide" Target="../notesSlides/notesSlide46.xml"/><Relationship Id="rId1" Type="http://schemas.openxmlformats.org/officeDocument/2006/relationships/slideLayout" Target="../slideLayouts/slideLayout9.xml"/><Relationship Id="rId6" Type="http://schemas.openxmlformats.org/officeDocument/2006/relationships/chart" Target="../charts/chart170.xml"/><Relationship Id="rId5" Type="http://schemas.openxmlformats.org/officeDocument/2006/relationships/chart" Target="../charts/chart169.xml"/><Relationship Id="rId4" Type="http://schemas.openxmlformats.org/officeDocument/2006/relationships/chart" Target="../charts/chart168.xml"/><Relationship Id="rId9" Type="http://schemas.openxmlformats.org/officeDocument/2006/relationships/chart" Target="../charts/chart173.xml"/></Relationships>
</file>

<file path=ppt/slides/_rels/slide47.xml.rels><?xml version="1.0" encoding="UTF-8" standalone="yes"?>
<Relationships xmlns="http://schemas.openxmlformats.org/package/2006/relationships"><Relationship Id="rId3" Type="http://schemas.openxmlformats.org/officeDocument/2006/relationships/chart" Target="../charts/chart174.xml"/><Relationship Id="rId7" Type="http://schemas.openxmlformats.org/officeDocument/2006/relationships/chart" Target="../charts/chart178.xml"/><Relationship Id="rId2" Type="http://schemas.openxmlformats.org/officeDocument/2006/relationships/notesSlide" Target="../notesSlides/notesSlide47.xml"/><Relationship Id="rId1" Type="http://schemas.openxmlformats.org/officeDocument/2006/relationships/slideLayout" Target="../slideLayouts/slideLayout9.xml"/><Relationship Id="rId6" Type="http://schemas.openxmlformats.org/officeDocument/2006/relationships/chart" Target="../charts/chart177.xml"/><Relationship Id="rId5" Type="http://schemas.openxmlformats.org/officeDocument/2006/relationships/chart" Target="../charts/chart176.xml"/><Relationship Id="rId4" Type="http://schemas.openxmlformats.org/officeDocument/2006/relationships/chart" Target="../charts/chart175.xml"/></Relationships>
</file>

<file path=ppt/slides/_rels/slide48.xml.rels><?xml version="1.0" encoding="UTF-8" standalone="yes"?>
<Relationships xmlns="http://schemas.openxmlformats.org/package/2006/relationships"><Relationship Id="rId8" Type="http://schemas.openxmlformats.org/officeDocument/2006/relationships/chart" Target="../charts/chart184.xml"/><Relationship Id="rId3" Type="http://schemas.openxmlformats.org/officeDocument/2006/relationships/chart" Target="../charts/chart179.xml"/><Relationship Id="rId7" Type="http://schemas.openxmlformats.org/officeDocument/2006/relationships/chart" Target="../charts/chart183.xml"/><Relationship Id="rId2" Type="http://schemas.openxmlformats.org/officeDocument/2006/relationships/notesSlide" Target="../notesSlides/notesSlide48.xml"/><Relationship Id="rId1" Type="http://schemas.openxmlformats.org/officeDocument/2006/relationships/slideLayout" Target="../slideLayouts/slideLayout9.xml"/><Relationship Id="rId6" Type="http://schemas.openxmlformats.org/officeDocument/2006/relationships/chart" Target="../charts/chart182.xml"/><Relationship Id="rId5" Type="http://schemas.openxmlformats.org/officeDocument/2006/relationships/chart" Target="../charts/chart181.xml"/><Relationship Id="rId4" Type="http://schemas.openxmlformats.org/officeDocument/2006/relationships/chart" Target="../charts/chart180.xml"/></Relationships>
</file>

<file path=ppt/slides/_rels/slide4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0.xml.rels><?xml version="1.0" encoding="UTF-8" standalone="yes"?>
<Relationships xmlns="http://schemas.openxmlformats.org/package/2006/relationships"><Relationship Id="rId8" Type="http://schemas.openxmlformats.org/officeDocument/2006/relationships/chart" Target="../charts/chart188.xml"/><Relationship Id="rId3" Type="http://schemas.openxmlformats.org/officeDocument/2006/relationships/image" Target="../media/image28.png"/><Relationship Id="rId7" Type="http://schemas.openxmlformats.org/officeDocument/2006/relationships/chart" Target="../charts/chart187.xml"/><Relationship Id="rId2" Type="http://schemas.openxmlformats.org/officeDocument/2006/relationships/notesSlide" Target="../notesSlides/notesSlide50.xml"/><Relationship Id="rId1" Type="http://schemas.openxmlformats.org/officeDocument/2006/relationships/slideLayout" Target="../slideLayouts/slideLayout11.xml"/><Relationship Id="rId6" Type="http://schemas.openxmlformats.org/officeDocument/2006/relationships/chart" Target="../charts/chart186.xml"/><Relationship Id="rId5" Type="http://schemas.openxmlformats.org/officeDocument/2006/relationships/chart" Target="../charts/chart185.xml"/><Relationship Id="rId10" Type="http://schemas.openxmlformats.org/officeDocument/2006/relationships/chart" Target="../charts/chart190.xml"/><Relationship Id="rId4" Type="http://schemas.openxmlformats.org/officeDocument/2006/relationships/image" Target="../media/image29.svg"/><Relationship Id="rId9" Type="http://schemas.openxmlformats.org/officeDocument/2006/relationships/chart" Target="../charts/chart189.xml"/></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2.xml.rels><?xml version="1.0" encoding="UTF-8" standalone="yes"?>
<Relationships xmlns="http://schemas.openxmlformats.org/package/2006/relationships"><Relationship Id="rId8" Type="http://schemas.openxmlformats.org/officeDocument/2006/relationships/chart" Target="../charts/chart194.xml"/><Relationship Id="rId3" Type="http://schemas.openxmlformats.org/officeDocument/2006/relationships/image" Target="../media/image28.png"/><Relationship Id="rId7" Type="http://schemas.openxmlformats.org/officeDocument/2006/relationships/chart" Target="../charts/chart193.xml"/><Relationship Id="rId12" Type="http://schemas.openxmlformats.org/officeDocument/2006/relationships/chart" Target="../charts/chart198.xml"/><Relationship Id="rId2" Type="http://schemas.openxmlformats.org/officeDocument/2006/relationships/notesSlide" Target="../notesSlides/notesSlide52.xml"/><Relationship Id="rId1" Type="http://schemas.openxmlformats.org/officeDocument/2006/relationships/slideLayout" Target="../slideLayouts/slideLayout11.xml"/><Relationship Id="rId6" Type="http://schemas.openxmlformats.org/officeDocument/2006/relationships/chart" Target="../charts/chart192.xml"/><Relationship Id="rId11" Type="http://schemas.openxmlformats.org/officeDocument/2006/relationships/chart" Target="../charts/chart197.xml"/><Relationship Id="rId5" Type="http://schemas.openxmlformats.org/officeDocument/2006/relationships/chart" Target="../charts/chart191.xml"/><Relationship Id="rId10" Type="http://schemas.openxmlformats.org/officeDocument/2006/relationships/chart" Target="../charts/chart196.xml"/><Relationship Id="rId4" Type="http://schemas.openxmlformats.org/officeDocument/2006/relationships/image" Target="../media/image29.svg"/><Relationship Id="rId9" Type="http://schemas.openxmlformats.org/officeDocument/2006/relationships/chart" Target="../charts/chart195.xml"/></Relationships>
</file>

<file path=ppt/slides/_rels/slide53.xml.rels><?xml version="1.0" encoding="UTF-8" standalone="yes"?>
<Relationships xmlns="http://schemas.openxmlformats.org/package/2006/relationships"><Relationship Id="rId8" Type="http://schemas.openxmlformats.org/officeDocument/2006/relationships/chart" Target="../charts/chart202.xml"/><Relationship Id="rId3" Type="http://schemas.openxmlformats.org/officeDocument/2006/relationships/image" Target="../media/image28.png"/><Relationship Id="rId7" Type="http://schemas.openxmlformats.org/officeDocument/2006/relationships/chart" Target="../charts/chart201.xml"/><Relationship Id="rId2" Type="http://schemas.openxmlformats.org/officeDocument/2006/relationships/notesSlide" Target="../notesSlides/notesSlide53.xml"/><Relationship Id="rId1" Type="http://schemas.openxmlformats.org/officeDocument/2006/relationships/slideLayout" Target="../slideLayouts/slideLayout11.xml"/><Relationship Id="rId6" Type="http://schemas.openxmlformats.org/officeDocument/2006/relationships/chart" Target="../charts/chart200.xml"/><Relationship Id="rId5" Type="http://schemas.openxmlformats.org/officeDocument/2006/relationships/chart" Target="../charts/chart199.xml"/><Relationship Id="rId4" Type="http://schemas.openxmlformats.org/officeDocument/2006/relationships/image" Target="../media/image29.svg"/></Relationships>
</file>

<file path=ppt/slides/_rels/slide5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4.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5.xml.rels><?xml version="1.0" encoding="UTF-8" standalone="yes"?>
<Relationships xmlns="http://schemas.openxmlformats.org/package/2006/relationships"><Relationship Id="rId3" Type="http://schemas.openxmlformats.org/officeDocument/2006/relationships/chart" Target="../charts/chart203.xml"/><Relationship Id="rId7" Type="http://schemas.openxmlformats.org/officeDocument/2006/relationships/chart" Target="../charts/chart205.xml"/><Relationship Id="rId2" Type="http://schemas.openxmlformats.org/officeDocument/2006/relationships/notesSlide" Target="../notesSlides/notesSlide55.xml"/><Relationship Id="rId1" Type="http://schemas.openxmlformats.org/officeDocument/2006/relationships/slideLayout" Target="../slideLayouts/slideLayout11.xml"/><Relationship Id="rId6" Type="http://schemas.openxmlformats.org/officeDocument/2006/relationships/chart" Target="../charts/chart204.xml"/><Relationship Id="rId5" Type="http://schemas.openxmlformats.org/officeDocument/2006/relationships/image" Target="../media/image29.svg"/><Relationship Id="rId4" Type="http://schemas.openxmlformats.org/officeDocument/2006/relationships/image" Target="../media/image28.png"/></Relationships>
</file>

<file path=ppt/slides/_rels/slide56.xml.rels><?xml version="1.0" encoding="UTF-8" standalone="yes"?>
<Relationships xmlns="http://schemas.openxmlformats.org/package/2006/relationships"><Relationship Id="rId8" Type="http://schemas.openxmlformats.org/officeDocument/2006/relationships/chart" Target="../charts/chart209.xml"/><Relationship Id="rId3" Type="http://schemas.openxmlformats.org/officeDocument/2006/relationships/image" Target="../media/image28.png"/><Relationship Id="rId7" Type="http://schemas.openxmlformats.org/officeDocument/2006/relationships/chart" Target="../charts/chart208.xml"/><Relationship Id="rId12" Type="http://schemas.openxmlformats.org/officeDocument/2006/relationships/chart" Target="../charts/chart213.xml"/><Relationship Id="rId2" Type="http://schemas.openxmlformats.org/officeDocument/2006/relationships/notesSlide" Target="../notesSlides/notesSlide56.xml"/><Relationship Id="rId1" Type="http://schemas.openxmlformats.org/officeDocument/2006/relationships/slideLayout" Target="../slideLayouts/slideLayout11.xml"/><Relationship Id="rId6" Type="http://schemas.openxmlformats.org/officeDocument/2006/relationships/chart" Target="../charts/chart207.xml"/><Relationship Id="rId11" Type="http://schemas.openxmlformats.org/officeDocument/2006/relationships/chart" Target="../charts/chart212.xml"/><Relationship Id="rId5" Type="http://schemas.openxmlformats.org/officeDocument/2006/relationships/chart" Target="../charts/chart206.xml"/><Relationship Id="rId10" Type="http://schemas.openxmlformats.org/officeDocument/2006/relationships/chart" Target="../charts/chart211.xml"/><Relationship Id="rId4" Type="http://schemas.openxmlformats.org/officeDocument/2006/relationships/image" Target="../media/image29.svg"/><Relationship Id="rId9" Type="http://schemas.openxmlformats.org/officeDocument/2006/relationships/chart" Target="../charts/chart210.xml"/></Relationships>
</file>

<file path=ppt/slides/_rels/slide57.xml.rels><?xml version="1.0" encoding="UTF-8" standalone="yes"?>
<Relationships xmlns="http://schemas.openxmlformats.org/package/2006/relationships"><Relationship Id="rId8" Type="http://schemas.openxmlformats.org/officeDocument/2006/relationships/chart" Target="../charts/chart217.xml"/><Relationship Id="rId3" Type="http://schemas.openxmlformats.org/officeDocument/2006/relationships/image" Target="../media/image28.png"/><Relationship Id="rId7" Type="http://schemas.openxmlformats.org/officeDocument/2006/relationships/chart" Target="../charts/chart216.xml"/><Relationship Id="rId2" Type="http://schemas.openxmlformats.org/officeDocument/2006/relationships/notesSlide" Target="../notesSlides/notesSlide57.xml"/><Relationship Id="rId1" Type="http://schemas.openxmlformats.org/officeDocument/2006/relationships/slideLayout" Target="../slideLayouts/slideLayout11.xml"/><Relationship Id="rId6" Type="http://schemas.openxmlformats.org/officeDocument/2006/relationships/chart" Target="../charts/chart215.xml"/><Relationship Id="rId5" Type="http://schemas.openxmlformats.org/officeDocument/2006/relationships/chart" Target="../charts/chart214.xml"/><Relationship Id="rId4" Type="http://schemas.openxmlformats.org/officeDocument/2006/relationships/image" Target="../media/image29.svg"/></Relationships>
</file>

<file path=ppt/slides/_rels/slide5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8.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9.xml.rels><?xml version="1.0" encoding="UTF-8" standalone="yes"?>
<Relationships xmlns="http://schemas.openxmlformats.org/package/2006/relationships"><Relationship Id="rId8" Type="http://schemas.openxmlformats.org/officeDocument/2006/relationships/chart" Target="../charts/chart221.xml"/><Relationship Id="rId3" Type="http://schemas.openxmlformats.org/officeDocument/2006/relationships/image" Target="../media/image28.png"/><Relationship Id="rId7" Type="http://schemas.openxmlformats.org/officeDocument/2006/relationships/chart" Target="../charts/chart220.xml"/><Relationship Id="rId2" Type="http://schemas.openxmlformats.org/officeDocument/2006/relationships/notesSlide" Target="../notesSlides/notesSlide59.xml"/><Relationship Id="rId1" Type="http://schemas.openxmlformats.org/officeDocument/2006/relationships/slideLayout" Target="../slideLayouts/slideLayout11.xml"/><Relationship Id="rId6" Type="http://schemas.openxmlformats.org/officeDocument/2006/relationships/chart" Target="../charts/chart219.xml"/><Relationship Id="rId5" Type="http://schemas.openxmlformats.org/officeDocument/2006/relationships/chart" Target="../charts/chart218.xml"/><Relationship Id="rId10" Type="http://schemas.openxmlformats.org/officeDocument/2006/relationships/chart" Target="../charts/chart223.xml"/><Relationship Id="rId4" Type="http://schemas.openxmlformats.org/officeDocument/2006/relationships/image" Target="../media/image29.svg"/><Relationship Id="rId9" Type="http://schemas.openxmlformats.org/officeDocument/2006/relationships/chart" Target="../charts/chart222.xml"/></Relationships>
</file>

<file path=ppt/slides/_rels/slide6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61.xml.rels><?xml version="1.0" encoding="UTF-8" standalone="yes"?>
<Relationships xmlns="http://schemas.openxmlformats.org/package/2006/relationships"><Relationship Id="rId3" Type="http://schemas.openxmlformats.org/officeDocument/2006/relationships/hyperlink" Target="https://gp-patient.co.uk/latest-survey/results" TargetMode="External"/><Relationship Id="rId2" Type="http://schemas.openxmlformats.org/officeDocument/2006/relationships/notesSlide" Target="../notesSlides/notesSlide61.xml"/><Relationship Id="rId1" Type="http://schemas.openxmlformats.org/officeDocument/2006/relationships/slideLayout" Target="../slideLayouts/slideLayout9.xml"/></Relationships>
</file>

<file path=ppt/slides/_rels/slide6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62.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33.jpeg"/><Relationship Id="rId4" Type="http://schemas.microsoft.com/office/2007/relationships/hdphoto" Target="../media/hdphoto2.wdp"/></Relationships>
</file>

<file path=ppt/slides/_rels/slide63.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63.xml"/><Relationship Id="rId1" Type="http://schemas.openxmlformats.org/officeDocument/2006/relationships/slideLayout" Target="../slideLayouts/slideLayout9.xml"/><Relationship Id="rId5" Type="http://schemas.openxmlformats.org/officeDocument/2006/relationships/hyperlink" Target="https://gp-patient.co.uk/technical-annex-introduction-2025" TargetMode="External"/><Relationship Id="rId4" Type="http://schemas.openxmlformats.org/officeDocument/2006/relationships/hyperlink" Target="https://gp-patient.co.uk/faq" TargetMode="External"/></Relationships>
</file>

<file path=ppt/slides/_rels/slide64.xml.rels><?xml version="1.0" encoding="UTF-8" standalone="yes"?>
<Relationships xmlns="http://schemas.openxmlformats.org/package/2006/relationships"><Relationship Id="rId8" Type="http://schemas.openxmlformats.org/officeDocument/2006/relationships/hyperlink" Target="https://gp-patient.co.uk/analysistool/trends" TargetMode="External"/><Relationship Id="rId3" Type="http://schemas.openxmlformats.org/officeDocument/2006/relationships/hyperlink" Target="mailto:GPPatientSurvey@ipsos.com" TargetMode="External"/><Relationship Id="rId7" Type="http://schemas.openxmlformats.org/officeDocument/2006/relationships/hyperlink" Target="https://gp-patient.co.uk/analysistool" TargetMode="External"/><Relationship Id="rId2" Type="http://schemas.openxmlformats.org/officeDocument/2006/relationships/notesSlide" Target="../notesSlides/notesSlide64.xml"/><Relationship Id="rId1" Type="http://schemas.openxmlformats.org/officeDocument/2006/relationships/slideLayout" Target="../slideLayouts/slideLayout9.xml"/><Relationship Id="rId6" Type="http://schemas.openxmlformats.org/officeDocument/2006/relationships/hyperlink" Target="https://gp-patient.co.uk/surveysandreports" TargetMode="External"/><Relationship Id="rId5" Type="http://schemas.openxmlformats.org/officeDocument/2006/relationships/image" Target="../media/image35.jpeg"/><Relationship Id="rId4" Type="http://schemas.openxmlformats.org/officeDocument/2006/relationships/image" Target="../media/image34.jpeg"/><Relationship Id="rId9" Type="http://schemas.openxmlformats.org/officeDocument/2006/relationships/hyperlink" Target="https://gp-patient.co.uk/report-summary-of-changes-for-the-year-2025"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portName">
            <a:extLst>
              <a:ext uri="{FF2B5EF4-FFF2-40B4-BE49-F238E27FC236}">
                <a16:creationId xmlns:a16="http://schemas.microsoft.com/office/drawing/2014/main" id="{2440291F-5DA5-403E-B684-9AD54FB72BBD}"/>
              </a:ext>
            </a:extLst>
          </p:cNvPr>
          <p:cNvSpPr/>
          <p:nvPr/>
        </p:nvSpPr>
        <p:spPr>
          <a:xfrm>
            <a:off x="402672" y="2351088"/>
            <a:ext cx="11199302" cy="963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r>
              <a:rPr kumimoji="0" lang="en-GB" sz="4300" b="0" i="0" u="none" strike="noStrike" kern="1200" cap="none" spc="0" normalizeH="0" baseline="0" noProof="0" dirty="0">
                <a:ln>
                  <a:noFill/>
                </a:ln>
                <a:solidFill>
                  <a:prstClr val="white"/>
                </a:solidFill>
                <a:effectLst/>
                <a:uLnTx/>
                <a:uFillTx/>
                <a:latin typeface="Arial Black" panose="020B0A04020102020204" pitchFamily="34" charset="0"/>
                <a:ea typeface="+mj-ea"/>
                <a:cs typeface="+mj-cs"/>
              </a:rPr>
              <a:t>DEVON INTEGRATED CARE SYSTEM</a:t>
            </a:r>
            <a:endParaRPr lang="en-GB" sz="4300" dirty="0">
              <a:solidFill>
                <a:schemeClr val="tx1"/>
              </a:solidFill>
            </a:endParaRPr>
          </a:p>
        </p:txBody>
      </p:sp>
      <p:grpSp>
        <p:nvGrpSpPr>
          <p:cNvPr id="3" name="NHS LOGO: Blue Text">
            <a:extLst>
              <a:ext uri="{FF2B5EF4-FFF2-40B4-BE49-F238E27FC236}">
                <a16:creationId xmlns:a16="http://schemas.microsoft.com/office/drawing/2014/main" id="{BF9321D9-A282-7519-FDF3-EE33B75C2C7E}"/>
              </a:ext>
            </a:extLst>
          </p:cNvPr>
          <p:cNvGrpSpPr>
            <a:grpSpLocks noChangeAspect="1"/>
          </p:cNvGrpSpPr>
          <p:nvPr/>
        </p:nvGrpSpPr>
        <p:grpSpPr>
          <a:xfrm>
            <a:off x="10467148" y="6284058"/>
            <a:ext cx="665908" cy="269518"/>
            <a:chOff x="3039034" y="730915"/>
            <a:chExt cx="1125007" cy="455333"/>
          </a:xfrm>
        </p:grpSpPr>
        <p:sp>
          <p:nvSpPr>
            <p:cNvPr id="4" name="Freeform: Shape 3">
              <a:extLst>
                <a:ext uri="{FF2B5EF4-FFF2-40B4-BE49-F238E27FC236}">
                  <a16:creationId xmlns:a16="http://schemas.microsoft.com/office/drawing/2014/main" id="{B408720D-A3F5-974E-DD54-E9BC4211B993}"/>
                </a:ext>
              </a:extLst>
            </p:cNvPr>
            <p:cNvSpPr/>
            <p:nvPr/>
          </p:nvSpPr>
          <p:spPr>
            <a:xfrm>
              <a:off x="3039034" y="730915"/>
              <a:ext cx="1125007" cy="455333"/>
            </a:xfrm>
            <a:custGeom>
              <a:avLst/>
              <a:gdLst>
                <a:gd name="connsiteX0" fmla="*/ 0 w 1125007"/>
                <a:gd name="connsiteY0" fmla="*/ 0 h 455333"/>
                <a:gd name="connsiteX1" fmla="*/ 1125007 w 1125007"/>
                <a:gd name="connsiteY1" fmla="*/ 0 h 455333"/>
                <a:gd name="connsiteX2" fmla="*/ 1125007 w 1125007"/>
                <a:gd name="connsiteY2" fmla="*/ 455333 h 455333"/>
                <a:gd name="connsiteX3" fmla="*/ 0 w 1125007"/>
                <a:gd name="connsiteY3" fmla="*/ 455333 h 455333"/>
              </a:gdLst>
              <a:ahLst/>
              <a:cxnLst>
                <a:cxn ang="0">
                  <a:pos x="connsiteX0" y="connsiteY0"/>
                </a:cxn>
                <a:cxn ang="0">
                  <a:pos x="connsiteX1" y="connsiteY1"/>
                </a:cxn>
                <a:cxn ang="0">
                  <a:pos x="connsiteX2" y="connsiteY2"/>
                </a:cxn>
                <a:cxn ang="0">
                  <a:pos x="connsiteX3" y="connsiteY3"/>
                </a:cxn>
              </a:cxnLst>
              <a:rect l="l" t="t" r="r" b="b"/>
              <a:pathLst>
                <a:path w="1125007" h="455333">
                  <a:moveTo>
                    <a:pt x="0" y="0"/>
                  </a:moveTo>
                  <a:lnTo>
                    <a:pt x="1125007" y="0"/>
                  </a:lnTo>
                  <a:lnTo>
                    <a:pt x="1125007" y="455333"/>
                  </a:lnTo>
                  <a:lnTo>
                    <a:pt x="0" y="455333"/>
                  </a:lnTo>
                  <a:close/>
                </a:path>
              </a:pathLst>
            </a:custGeom>
            <a:solidFill>
              <a:schemeClr val="bg1"/>
            </a:solidFill>
            <a:ln w="11361" cap="flat">
              <a:noFill/>
              <a:prstDash val="solid"/>
              <a:miter/>
            </a:ln>
          </p:spPr>
          <p:txBody>
            <a:bodyPr rtlCol="0" anchor="ctr"/>
            <a:lstStyle>
              <a:defPPr>
                <a:defRPr lang="fr-FR"/>
              </a:defPPr>
              <a:lvl1pPr marL="0" algn="l" defTabSz="703356" rtl="0" eaLnBrk="1" latinLnBrk="0" hangingPunct="1">
                <a:defRPr sz="1385" kern="1200">
                  <a:solidFill>
                    <a:schemeClr val="tx1"/>
                  </a:solidFill>
                  <a:latin typeface="+mn-lt"/>
                  <a:ea typeface="+mn-ea"/>
                  <a:cs typeface="+mn-cs"/>
                </a:defRPr>
              </a:lvl1pPr>
              <a:lvl2pPr marL="351678" algn="l" defTabSz="703356" rtl="0" eaLnBrk="1" latinLnBrk="0" hangingPunct="1">
                <a:defRPr sz="1385" kern="1200">
                  <a:solidFill>
                    <a:schemeClr val="tx1"/>
                  </a:solidFill>
                  <a:latin typeface="+mn-lt"/>
                  <a:ea typeface="+mn-ea"/>
                  <a:cs typeface="+mn-cs"/>
                </a:defRPr>
              </a:lvl2pPr>
              <a:lvl3pPr marL="703356" algn="l" defTabSz="703356" rtl="0" eaLnBrk="1" latinLnBrk="0" hangingPunct="1">
                <a:defRPr sz="1385" kern="1200">
                  <a:solidFill>
                    <a:schemeClr val="tx1"/>
                  </a:solidFill>
                  <a:latin typeface="+mn-lt"/>
                  <a:ea typeface="+mn-ea"/>
                  <a:cs typeface="+mn-cs"/>
                </a:defRPr>
              </a:lvl3pPr>
              <a:lvl4pPr marL="1055035" algn="l" defTabSz="703356" rtl="0" eaLnBrk="1" latinLnBrk="0" hangingPunct="1">
                <a:defRPr sz="1385" kern="1200">
                  <a:solidFill>
                    <a:schemeClr val="tx1"/>
                  </a:solidFill>
                  <a:latin typeface="+mn-lt"/>
                  <a:ea typeface="+mn-ea"/>
                  <a:cs typeface="+mn-cs"/>
                </a:defRPr>
              </a:lvl4pPr>
              <a:lvl5pPr marL="1406713" algn="l" defTabSz="703356" rtl="0" eaLnBrk="1" latinLnBrk="0" hangingPunct="1">
                <a:defRPr sz="1385" kern="1200">
                  <a:solidFill>
                    <a:schemeClr val="tx1"/>
                  </a:solidFill>
                  <a:latin typeface="+mn-lt"/>
                  <a:ea typeface="+mn-ea"/>
                  <a:cs typeface="+mn-cs"/>
                </a:defRPr>
              </a:lvl5pPr>
              <a:lvl6pPr marL="1758391" algn="l" defTabSz="703356" rtl="0" eaLnBrk="1" latinLnBrk="0" hangingPunct="1">
                <a:defRPr sz="1385" kern="1200">
                  <a:solidFill>
                    <a:schemeClr val="tx1"/>
                  </a:solidFill>
                  <a:latin typeface="+mn-lt"/>
                  <a:ea typeface="+mn-ea"/>
                  <a:cs typeface="+mn-cs"/>
                </a:defRPr>
              </a:lvl6pPr>
              <a:lvl7pPr marL="2110069" algn="l" defTabSz="703356" rtl="0" eaLnBrk="1" latinLnBrk="0" hangingPunct="1">
                <a:defRPr sz="1385" kern="1200">
                  <a:solidFill>
                    <a:schemeClr val="tx1"/>
                  </a:solidFill>
                  <a:latin typeface="+mn-lt"/>
                  <a:ea typeface="+mn-ea"/>
                  <a:cs typeface="+mn-cs"/>
                </a:defRPr>
              </a:lvl7pPr>
              <a:lvl8pPr marL="2461748" algn="l" defTabSz="703356" rtl="0" eaLnBrk="1" latinLnBrk="0" hangingPunct="1">
                <a:defRPr sz="1385" kern="1200">
                  <a:solidFill>
                    <a:schemeClr val="tx1"/>
                  </a:solidFill>
                  <a:latin typeface="+mn-lt"/>
                  <a:ea typeface="+mn-ea"/>
                  <a:cs typeface="+mn-cs"/>
                </a:defRPr>
              </a:lvl8pPr>
              <a:lvl9pPr marL="2813426" algn="l" defTabSz="703356" rtl="0" eaLnBrk="1" latinLnBrk="0" hangingPunct="1">
                <a:defRPr sz="1385" kern="1200">
                  <a:solidFill>
                    <a:schemeClr val="tx1"/>
                  </a:solidFill>
                  <a:latin typeface="+mn-lt"/>
                  <a:ea typeface="+mn-ea"/>
                  <a:cs typeface="+mn-cs"/>
                </a:defRPr>
              </a:lvl9pPr>
            </a:lstStyle>
            <a:p>
              <a:pPr marL="0" marR="0" lvl="0" indent="0" algn="l" defTabSz="703356" rtl="0" eaLnBrk="1" fontAlgn="auto" latinLnBrk="0" hangingPunct="1">
                <a:lnSpc>
                  <a:spcPct val="100000"/>
                </a:lnSpc>
                <a:spcBef>
                  <a:spcPts val="0"/>
                </a:spcBef>
                <a:spcAft>
                  <a:spcPts val="0"/>
                </a:spcAft>
                <a:buClrTx/>
                <a:buSzTx/>
                <a:buFontTx/>
                <a:buNone/>
                <a:tabLst/>
                <a:defRPr/>
              </a:pPr>
              <a:endParaRPr kumimoji="0" lang="en-GB" sz="1385" b="0" i="0" u="none" strike="noStrike" kern="1200" cap="none" spc="0" normalizeH="0" baseline="0" noProof="0">
                <a:ln>
                  <a:noFill/>
                </a:ln>
                <a:solidFill>
                  <a:prstClr val="black"/>
                </a:solidFill>
                <a:effectLst/>
                <a:uLnTx/>
                <a:uFillTx/>
                <a:latin typeface="Arial"/>
                <a:ea typeface="+mn-ea"/>
                <a:cs typeface="+mn-cs"/>
              </a:endParaRPr>
            </a:p>
          </p:txBody>
        </p:sp>
        <p:sp>
          <p:nvSpPr>
            <p:cNvPr id="5" name="Freeform: Shape 4">
              <a:extLst>
                <a:ext uri="{FF2B5EF4-FFF2-40B4-BE49-F238E27FC236}">
                  <a16:creationId xmlns:a16="http://schemas.microsoft.com/office/drawing/2014/main" id="{BB8B0E98-986A-C030-62D5-9059351BA246}"/>
                </a:ext>
              </a:extLst>
            </p:cNvPr>
            <p:cNvSpPr/>
            <p:nvPr/>
          </p:nvSpPr>
          <p:spPr>
            <a:xfrm>
              <a:off x="3070793" y="774854"/>
              <a:ext cx="420614" cy="366543"/>
            </a:xfrm>
            <a:custGeom>
              <a:avLst/>
              <a:gdLst>
                <a:gd name="connsiteX0" fmla="*/ 78262 w 420614"/>
                <a:gd name="connsiteY0" fmla="*/ 55 h 366543"/>
                <a:gd name="connsiteX1" fmla="*/ 200633 w 420614"/>
                <a:gd name="connsiteY1" fmla="*/ 55 h 366543"/>
                <a:gd name="connsiteX2" fmla="*/ 275649 w 420614"/>
                <a:gd name="connsiteY2" fmla="*/ 254245 h 366543"/>
                <a:gd name="connsiteX3" fmla="*/ 276787 w 420614"/>
                <a:gd name="connsiteY3" fmla="*/ 254245 h 366543"/>
                <a:gd name="connsiteX4" fmla="*/ 328240 w 420614"/>
                <a:gd name="connsiteY4" fmla="*/ 55 h 366543"/>
                <a:gd name="connsiteX5" fmla="*/ 420673 w 420614"/>
                <a:gd name="connsiteY5" fmla="*/ 55 h 366543"/>
                <a:gd name="connsiteX6" fmla="*/ 342924 w 420614"/>
                <a:gd name="connsiteY6" fmla="*/ 366598 h 366543"/>
                <a:gd name="connsiteX7" fmla="*/ 221123 w 420614"/>
                <a:gd name="connsiteY7" fmla="*/ 366598 h 366543"/>
                <a:gd name="connsiteX8" fmla="*/ 144399 w 420614"/>
                <a:gd name="connsiteY8" fmla="*/ 112977 h 366543"/>
                <a:gd name="connsiteX9" fmla="*/ 143375 w 420614"/>
                <a:gd name="connsiteY9" fmla="*/ 112977 h 366543"/>
                <a:gd name="connsiteX10" fmla="*/ 92491 w 420614"/>
                <a:gd name="connsiteY10" fmla="*/ 366598 h 366543"/>
                <a:gd name="connsiteX11" fmla="*/ 58 w 420614"/>
                <a:gd name="connsiteY11" fmla="*/ 366598 h 3665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20614" h="366543">
                  <a:moveTo>
                    <a:pt x="78262" y="55"/>
                  </a:moveTo>
                  <a:lnTo>
                    <a:pt x="200633" y="55"/>
                  </a:lnTo>
                  <a:lnTo>
                    <a:pt x="275649" y="254245"/>
                  </a:lnTo>
                  <a:lnTo>
                    <a:pt x="276787" y="254245"/>
                  </a:lnTo>
                  <a:lnTo>
                    <a:pt x="328240" y="55"/>
                  </a:lnTo>
                  <a:lnTo>
                    <a:pt x="420673" y="55"/>
                  </a:lnTo>
                  <a:lnTo>
                    <a:pt x="342924" y="366598"/>
                  </a:lnTo>
                  <a:lnTo>
                    <a:pt x="221123" y="366598"/>
                  </a:lnTo>
                  <a:lnTo>
                    <a:pt x="144399" y="112977"/>
                  </a:lnTo>
                  <a:lnTo>
                    <a:pt x="143375" y="112977"/>
                  </a:lnTo>
                  <a:lnTo>
                    <a:pt x="92491" y="366598"/>
                  </a:lnTo>
                  <a:lnTo>
                    <a:pt x="58" y="366598"/>
                  </a:lnTo>
                  <a:close/>
                </a:path>
              </a:pathLst>
            </a:custGeom>
            <a:solidFill>
              <a:srgbClr val="005EB8"/>
            </a:solidFill>
            <a:ln w="11363" cap="flat">
              <a:noFill/>
              <a:prstDash val="solid"/>
              <a:miter/>
            </a:ln>
          </p:spPr>
          <p:txBody>
            <a:bodyPr rtlCol="0" anchor="ctr"/>
            <a:lstStyle>
              <a:defPPr>
                <a:defRPr lang="fr-FR"/>
              </a:defPPr>
              <a:lvl1pPr marL="0" algn="l" defTabSz="703356" rtl="0" eaLnBrk="1" latinLnBrk="0" hangingPunct="1">
                <a:defRPr sz="1385" kern="1200">
                  <a:solidFill>
                    <a:schemeClr val="tx1"/>
                  </a:solidFill>
                  <a:latin typeface="+mn-lt"/>
                  <a:ea typeface="+mn-ea"/>
                  <a:cs typeface="+mn-cs"/>
                </a:defRPr>
              </a:lvl1pPr>
              <a:lvl2pPr marL="351678" algn="l" defTabSz="703356" rtl="0" eaLnBrk="1" latinLnBrk="0" hangingPunct="1">
                <a:defRPr sz="1385" kern="1200">
                  <a:solidFill>
                    <a:schemeClr val="tx1"/>
                  </a:solidFill>
                  <a:latin typeface="+mn-lt"/>
                  <a:ea typeface="+mn-ea"/>
                  <a:cs typeface="+mn-cs"/>
                </a:defRPr>
              </a:lvl2pPr>
              <a:lvl3pPr marL="703356" algn="l" defTabSz="703356" rtl="0" eaLnBrk="1" latinLnBrk="0" hangingPunct="1">
                <a:defRPr sz="1385" kern="1200">
                  <a:solidFill>
                    <a:schemeClr val="tx1"/>
                  </a:solidFill>
                  <a:latin typeface="+mn-lt"/>
                  <a:ea typeface="+mn-ea"/>
                  <a:cs typeface="+mn-cs"/>
                </a:defRPr>
              </a:lvl3pPr>
              <a:lvl4pPr marL="1055035" algn="l" defTabSz="703356" rtl="0" eaLnBrk="1" latinLnBrk="0" hangingPunct="1">
                <a:defRPr sz="1385" kern="1200">
                  <a:solidFill>
                    <a:schemeClr val="tx1"/>
                  </a:solidFill>
                  <a:latin typeface="+mn-lt"/>
                  <a:ea typeface="+mn-ea"/>
                  <a:cs typeface="+mn-cs"/>
                </a:defRPr>
              </a:lvl4pPr>
              <a:lvl5pPr marL="1406713" algn="l" defTabSz="703356" rtl="0" eaLnBrk="1" latinLnBrk="0" hangingPunct="1">
                <a:defRPr sz="1385" kern="1200">
                  <a:solidFill>
                    <a:schemeClr val="tx1"/>
                  </a:solidFill>
                  <a:latin typeface="+mn-lt"/>
                  <a:ea typeface="+mn-ea"/>
                  <a:cs typeface="+mn-cs"/>
                </a:defRPr>
              </a:lvl5pPr>
              <a:lvl6pPr marL="1758391" algn="l" defTabSz="703356" rtl="0" eaLnBrk="1" latinLnBrk="0" hangingPunct="1">
                <a:defRPr sz="1385" kern="1200">
                  <a:solidFill>
                    <a:schemeClr val="tx1"/>
                  </a:solidFill>
                  <a:latin typeface="+mn-lt"/>
                  <a:ea typeface="+mn-ea"/>
                  <a:cs typeface="+mn-cs"/>
                </a:defRPr>
              </a:lvl6pPr>
              <a:lvl7pPr marL="2110069" algn="l" defTabSz="703356" rtl="0" eaLnBrk="1" latinLnBrk="0" hangingPunct="1">
                <a:defRPr sz="1385" kern="1200">
                  <a:solidFill>
                    <a:schemeClr val="tx1"/>
                  </a:solidFill>
                  <a:latin typeface="+mn-lt"/>
                  <a:ea typeface="+mn-ea"/>
                  <a:cs typeface="+mn-cs"/>
                </a:defRPr>
              </a:lvl7pPr>
              <a:lvl8pPr marL="2461748" algn="l" defTabSz="703356" rtl="0" eaLnBrk="1" latinLnBrk="0" hangingPunct="1">
                <a:defRPr sz="1385" kern="1200">
                  <a:solidFill>
                    <a:schemeClr val="tx1"/>
                  </a:solidFill>
                  <a:latin typeface="+mn-lt"/>
                  <a:ea typeface="+mn-ea"/>
                  <a:cs typeface="+mn-cs"/>
                </a:defRPr>
              </a:lvl8pPr>
              <a:lvl9pPr marL="2813426" algn="l" defTabSz="703356" rtl="0" eaLnBrk="1" latinLnBrk="0" hangingPunct="1">
                <a:defRPr sz="1385" kern="1200">
                  <a:solidFill>
                    <a:schemeClr val="tx1"/>
                  </a:solidFill>
                  <a:latin typeface="+mn-lt"/>
                  <a:ea typeface="+mn-ea"/>
                  <a:cs typeface="+mn-cs"/>
                </a:defRPr>
              </a:lvl9pPr>
            </a:lstStyle>
            <a:p>
              <a:pPr marL="0" marR="0" lvl="0" indent="0" algn="l" defTabSz="703356" rtl="0" eaLnBrk="1" fontAlgn="auto" latinLnBrk="0" hangingPunct="1">
                <a:lnSpc>
                  <a:spcPct val="100000"/>
                </a:lnSpc>
                <a:spcBef>
                  <a:spcPts val="0"/>
                </a:spcBef>
                <a:spcAft>
                  <a:spcPts val="0"/>
                </a:spcAft>
                <a:buClrTx/>
                <a:buSzTx/>
                <a:buFontTx/>
                <a:buNone/>
                <a:tabLst/>
                <a:defRPr/>
              </a:pPr>
              <a:endParaRPr kumimoji="0" lang="en-GB" sz="1385" b="0" i="0" u="none" strike="noStrike" kern="1200" cap="none" spc="0" normalizeH="0" baseline="0" noProof="0">
                <a:ln>
                  <a:noFill/>
                </a:ln>
                <a:solidFill>
                  <a:prstClr val="black"/>
                </a:solidFill>
                <a:effectLst/>
                <a:uLnTx/>
                <a:uFillTx/>
                <a:latin typeface="Arial"/>
                <a:ea typeface="+mn-ea"/>
                <a:cs typeface="+mn-cs"/>
              </a:endParaRPr>
            </a:p>
          </p:txBody>
        </p:sp>
        <p:sp>
          <p:nvSpPr>
            <p:cNvPr id="7" name="Freeform: Shape 6">
              <a:extLst>
                <a:ext uri="{FF2B5EF4-FFF2-40B4-BE49-F238E27FC236}">
                  <a16:creationId xmlns:a16="http://schemas.microsoft.com/office/drawing/2014/main" id="{ABDE28C6-E375-A8D2-43E0-F8F4D7183FB5}"/>
                </a:ext>
              </a:extLst>
            </p:cNvPr>
            <p:cNvSpPr/>
            <p:nvPr/>
          </p:nvSpPr>
          <p:spPr>
            <a:xfrm>
              <a:off x="3451452" y="774854"/>
              <a:ext cx="388626" cy="366543"/>
            </a:xfrm>
            <a:custGeom>
              <a:avLst/>
              <a:gdLst>
                <a:gd name="connsiteX0" fmla="*/ 76187 w 388626"/>
                <a:gd name="connsiteY0" fmla="*/ 55 h 366543"/>
                <a:gd name="connsiteX1" fmla="*/ 174425 w 388626"/>
                <a:gd name="connsiteY1" fmla="*/ 55 h 366543"/>
                <a:gd name="connsiteX2" fmla="*/ 145512 w 388626"/>
                <a:gd name="connsiteY2" fmla="*/ 140297 h 366543"/>
                <a:gd name="connsiteX3" fmla="*/ 261622 w 388626"/>
                <a:gd name="connsiteY3" fmla="*/ 140297 h 366543"/>
                <a:gd name="connsiteX4" fmla="*/ 290535 w 388626"/>
                <a:gd name="connsiteY4" fmla="*/ 55 h 366543"/>
                <a:gd name="connsiteX5" fmla="*/ 388774 w 388626"/>
                <a:gd name="connsiteY5" fmla="*/ 55 h 366543"/>
                <a:gd name="connsiteX6" fmla="*/ 312619 w 388626"/>
                <a:gd name="connsiteY6" fmla="*/ 366598 h 366543"/>
                <a:gd name="connsiteX7" fmla="*/ 213812 w 388626"/>
                <a:gd name="connsiteY7" fmla="*/ 366598 h 366543"/>
                <a:gd name="connsiteX8" fmla="*/ 246368 w 388626"/>
                <a:gd name="connsiteY8" fmla="*/ 209622 h 366543"/>
                <a:gd name="connsiteX9" fmla="*/ 130827 w 388626"/>
                <a:gd name="connsiteY9" fmla="*/ 209622 h 366543"/>
                <a:gd name="connsiteX10" fmla="*/ 98271 w 388626"/>
                <a:gd name="connsiteY10" fmla="*/ 366598 h 366543"/>
                <a:gd name="connsiteX11" fmla="*/ 147 w 388626"/>
                <a:gd name="connsiteY11" fmla="*/ 366598 h 3665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8626" h="366543">
                  <a:moveTo>
                    <a:pt x="76187" y="55"/>
                  </a:moveTo>
                  <a:lnTo>
                    <a:pt x="174425" y="55"/>
                  </a:lnTo>
                  <a:lnTo>
                    <a:pt x="145512" y="140297"/>
                  </a:lnTo>
                  <a:lnTo>
                    <a:pt x="261622" y="140297"/>
                  </a:lnTo>
                  <a:lnTo>
                    <a:pt x="290535" y="55"/>
                  </a:lnTo>
                  <a:lnTo>
                    <a:pt x="388774" y="55"/>
                  </a:lnTo>
                  <a:lnTo>
                    <a:pt x="312619" y="366598"/>
                  </a:lnTo>
                  <a:lnTo>
                    <a:pt x="213812" y="366598"/>
                  </a:lnTo>
                  <a:lnTo>
                    <a:pt x="246368" y="209622"/>
                  </a:lnTo>
                  <a:lnTo>
                    <a:pt x="130827" y="209622"/>
                  </a:lnTo>
                  <a:lnTo>
                    <a:pt x="98271" y="366598"/>
                  </a:lnTo>
                  <a:lnTo>
                    <a:pt x="147" y="366598"/>
                  </a:lnTo>
                  <a:close/>
                </a:path>
              </a:pathLst>
            </a:custGeom>
            <a:solidFill>
              <a:srgbClr val="005EB8"/>
            </a:solidFill>
            <a:ln w="11363" cap="flat">
              <a:noFill/>
              <a:prstDash val="solid"/>
              <a:miter/>
            </a:ln>
          </p:spPr>
          <p:txBody>
            <a:bodyPr rtlCol="0" anchor="ctr"/>
            <a:lstStyle>
              <a:defPPr>
                <a:defRPr lang="fr-FR"/>
              </a:defPPr>
              <a:lvl1pPr marL="0" algn="l" defTabSz="703356" rtl="0" eaLnBrk="1" latinLnBrk="0" hangingPunct="1">
                <a:defRPr sz="1385" kern="1200">
                  <a:solidFill>
                    <a:schemeClr val="tx1"/>
                  </a:solidFill>
                  <a:latin typeface="+mn-lt"/>
                  <a:ea typeface="+mn-ea"/>
                  <a:cs typeface="+mn-cs"/>
                </a:defRPr>
              </a:lvl1pPr>
              <a:lvl2pPr marL="351678" algn="l" defTabSz="703356" rtl="0" eaLnBrk="1" latinLnBrk="0" hangingPunct="1">
                <a:defRPr sz="1385" kern="1200">
                  <a:solidFill>
                    <a:schemeClr val="tx1"/>
                  </a:solidFill>
                  <a:latin typeface="+mn-lt"/>
                  <a:ea typeface="+mn-ea"/>
                  <a:cs typeface="+mn-cs"/>
                </a:defRPr>
              </a:lvl2pPr>
              <a:lvl3pPr marL="703356" algn="l" defTabSz="703356" rtl="0" eaLnBrk="1" latinLnBrk="0" hangingPunct="1">
                <a:defRPr sz="1385" kern="1200">
                  <a:solidFill>
                    <a:schemeClr val="tx1"/>
                  </a:solidFill>
                  <a:latin typeface="+mn-lt"/>
                  <a:ea typeface="+mn-ea"/>
                  <a:cs typeface="+mn-cs"/>
                </a:defRPr>
              </a:lvl3pPr>
              <a:lvl4pPr marL="1055035" algn="l" defTabSz="703356" rtl="0" eaLnBrk="1" latinLnBrk="0" hangingPunct="1">
                <a:defRPr sz="1385" kern="1200">
                  <a:solidFill>
                    <a:schemeClr val="tx1"/>
                  </a:solidFill>
                  <a:latin typeface="+mn-lt"/>
                  <a:ea typeface="+mn-ea"/>
                  <a:cs typeface="+mn-cs"/>
                </a:defRPr>
              </a:lvl4pPr>
              <a:lvl5pPr marL="1406713" algn="l" defTabSz="703356" rtl="0" eaLnBrk="1" latinLnBrk="0" hangingPunct="1">
                <a:defRPr sz="1385" kern="1200">
                  <a:solidFill>
                    <a:schemeClr val="tx1"/>
                  </a:solidFill>
                  <a:latin typeface="+mn-lt"/>
                  <a:ea typeface="+mn-ea"/>
                  <a:cs typeface="+mn-cs"/>
                </a:defRPr>
              </a:lvl5pPr>
              <a:lvl6pPr marL="1758391" algn="l" defTabSz="703356" rtl="0" eaLnBrk="1" latinLnBrk="0" hangingPunct="1">
                <a:defRPr sz="1385" kern="1200">
                  <a:solidFill>
                    <a:schemeClr val="tx1"/>
                  </a:solidFill>
                  <a:latin typeface="+mn-lt"/>
                  <a:ea typeface="+mn-ea"/>
                  <a:cs typeface="+mn-cs"/>
                </a:defRPr>
              </a:lvl6pPr>
              <a:lvl7pPr marL="2110069" algn="l" defTabSz="703356" rtl="0" eaLnBrk="1" latinLnBrk="0" hangingPunct="1">
                <a:defRPr sz="1385" kern="1200">
                  <a:solidFill>
                    <a:schemeClr val="tx1"/>
                  </a:solidFill>
                  <a:latin typeface="+mn-lt"/>
                  <a:ea typeface="+mn-ea"/>
                  <a:cs typeface="+mn-cs"/>
                </a:defRPr>
              </a:lvl7pPr>
              <a:lvl8pPr marL="2461748" algn="l" defTabSz="703356" rtl="0" eaLnBrk="1" latinLnBrk="0" hangingPunct="1">
                <a:defRPr sz="1385" kern="1200">
                  <a:solidFill>
                    <a:schemeClr val="tx1"/>
                  </a:solidFill>
                  <a:latin typeface="+mn-lt"/>
                  <a:ea typeface="+mn-ea"/>
                  <a:cs typeface="+mn-cs"/>
                </a:defRPr>
              </a:lvl8pPr>
              <a:lvl9pPr marL="2813426" algn="l" defTabSz="703356" rtl="0" eaLnBrk="1" latinLnBrk="0" hangingPunct="1">
                <a:defRPr sz="1385" kern="1200">
                  <a:solidFill>
                    <a:schemeClr val="tx1"/>
                  </a:solidFill>
                  <a:latin typeface="+mn-lt"/>
                  <a:ea typeface="+mn-ea"/>
                  <a:cs typeface="+mn-cs"/>
                </a:defRPr>
              </a:lvl9pPr>
            </a:lstStyle>
            <a:p>
              <a:pPr marL="0" marR="0" lvl="0" indent="0" algn="l" defTabSz="703356" rtl="0" eaLnBrk="1" fontAlgn="auto" latinLnBrk="0" hangingPunct="1">
                <a:lnSpc>
                  <a:spcPct val="100000"/>
                </a:lnSpc>
                <a:spcBef>
                  <a:spcPts val="0"/>
                </a:spcBef>
                <a:spcAft>
                  <a:spcPts val="0"/>
                </a:spcAft>
                <a:buClrTx/>
                <a:buSzTx/>
                <a:buFontTx/>
                <a:buNone/>
                <a:tabLst/>
                <a:defRPr/>
              </a:pPr>
              <a:endParaRPr kumimoji="0" lang="en-GB" sz="1385" b="0" i="0" u="none" strike="noStrike" kern="1200" cap="none" spc="0" normalizeH="0" baseline="0" noProof="0">
                <a:ln>
                  <a:noFill/>
                </a:ln>
                <a:solidFill>
                  <a:prstClr val="black"/>
                </a:solidFill>
                <a:effectLst/>
                <a:uLnTx/>
                <a:uFillTx/>
                <a:latin typeface="Arial"/>
                <a:ea typeface="+mn-ea"/>
                <a:cs typeface="+mn-cs"/>
              </a:endParaRPr>
            </a:p>
          </p:txBody>
        </p:sp>
        <p:sp>
          <p:nvSpPr>
            <p:cNvPr id="8" name="Freeform: Shape 7">
              <a:extLst>
                <a:ext uri="{FF2B5EF4-FFF2-40B4-BE49-F238E27FC236}">
                  <a16:creationId xmlns:a16="http://schemas.microsoft.com/office/drawing/2014/main" id="{667685D4-660A-0129-B13B-1ED8254C96AA}"/>
                </a:ext>
              </a:extLst>
            </p:cNvPr>
            <p:cNvSpPr/>
            <p:nvPr/>
          </p:nvSpPr>
          <p:spPr>
            <a:xfrm>
              <a:off x="3797050" y="768479"/>
              <a:ext cx="324652" cy="379178"/>
            </a:xfrm>
            <a:custGeom>
              <a:avLst/>
              <a:gdLst>
                <a:gd name="connsiteX0" fmla="*/ 301539 w 324652"/>
                <a:gd name="connsiteY0" fmla="*/ 89414 h 379178"/>
                <a:gd name="connsiteX1" fmla="*/ 221173 w 324652"/>
                <a:gd name="connsiteY1" fmla="*/ 72567 h 379178"/>
                <a:gd name="connsiteX2" fmla="*/ 150824 w 324652"/>
                <a:gd name="connsiteY2" fmla="*/ 107741 h 379178"/>
                <a:gd name="connsiteX3" fmla="*/ 293116 w 324652"/>
                <a:gd name="connsiteY3" fmla="*/ 251626 h 379178"/>
                <a:gd name="connsiteX4" fmla="*/ 114056 w 324652"/>
                <a:gd name="connsiteY4" fmla="*/ 379233 h 379178"/>
                <a:gd name="connsiteX5" fmla="*/ 222 w 324652"/>
                <a:gd name="connsiteY5" fmla="*/ 360337 h 379178"/>
                <a:gd name="connsiteX6" fmla="*/ 22989 w 324652"/>
                <a:gd name="connsiteY6" fmla="*/ 285776 h 379178"/>
                <a:gd name="connsiteX7" fmla="*/ 113259 w 324652"/>
                <a:gd name="connsiteY7" fmla="*/ 306836 h 379178"/>
                <a:gd name="connsiteX8" fmla="*/ 191462 w 324652"/>
                <a:gd name="connsiteY8" fmla="*/ 263237 h 379178"/>
                <a:gd name="connsiteX9" fmla="*/ 49171 w 324652"/>
                <a:gd name="connsiteY9" fmla="*/ 122995 h 379178"/>
                <a:gd name="connsiteX10" fmla="*/ 212522 w 324652"/>
                <a:gd name="connsiteY10" fmla="*/ 55 h 379178"/>
                <a:gd name="connsiteX11" fmla="*/ 324875 w 324652"/>
                <a:gd name="connsiteY11" fmla="*/ 16333 h 379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4652" h="379178">
                  <a:moveTo>
                    <a:pt x="301539" y="89414"/>
                  </a:moveTo>
                  <a:cubicBezTo>
                    <a:pt x="276359" y="77822"/>
                    <a:pt x="248888" y="72063"/>
                    <a:pt x="221173" y="72567"/>
                  </a:cubicBezTo>
                  <a:cubicBezTo>
                    <a:pt x="182356" y="72567"/>
                    <a:pt x="150824" y="78372"/>
                    <a:pt x="150824" y="107741"/>
                  </a:cubicBezTo>
                  <a:cubicBezTo>
                    <a:pt x="150824" y="159763"/>
                    <a:pt x="293116" y="140297"/>
                    <a:pt x="293116" y="251626"/>
                  </a:cubicBezTo>
                  <a:cubicBezTo>
                    <a:pt x="293116" y="352938"/>
                    <a:pt x="199089" y="379233"/>
                    <a:pt x="114056" y="379233"/>
                  </a:cubicBezTo>
                  <a:cubicBezTo>
                    <a:pt x="75410" y="378335"/>
                    <a:pt x="37086" y="371973"/>
                    <a:pt x="222" y="360337"/>
                  </a:cubicBezTo>
                  <a:lnTo>
                    <a:pt x="22989" y="285776"/>
                  </a:lnTo>
                  <a:cubicBezTo>
                    <a:pt x="42455" y="298412"/>
                    <a:pt x="81272" y="306836"/>
                    <a:pt x="113259" y="306836"/>
                  </a:cubicBezTo>
                  <a:cubicBezTo>
                    <a:pt x="145246" y="306836"/>
                    <a:pt x="191462" y="301030"/>
                    <a:pt x="191462" y="263237"/>
                  </a:cubicBezTo>
                  <a:cubicBezTo>
                    <a:pt x="191462" y="204386"/>
                    <a:pt x="49171" y="226469"/>
                    <a:pt x="49171" y="122995"/>
                  </a:cubicBezTo>
                  <a:cubicBezTo>
                    <a:pt x="49171" y="28513"/>
                    <a:pt x="132155" y="55"/>
                    <a:pt x="212522" y="55"/>
                  </a:cubicBezTo>
                  <a:cubicBezTo>
                    <a:pt x="258055" y="55"/>
                    <a:pt x="300173" y="4836"/>
                    <a:pt x="324875" y="16333"/>
                  </a:cubicBezTo>
                  <a:close/>
                </a:path>
              </a:pathLst>
            </a:custGeom>
            <a:solidFill>
              <a:srgbClr val="005EB8"/>
            </a:solidFill>
            <a:ln w="11363" cap="flat">
              <a:noFill/>
              <a:prstDash val="solid"/>
              <a:miter/>
            </a:ln>
          </p:spPr>
          <p:txBody>
            <a:bodyPr rtlCol="0" anchor="ctr"/>
            <a:lstStyle>
              <a:defPPr>
                <a:defRPr lang="fr-FR"/>
              </a:defPPr>
              <a:lvl1pPr marL="0" algn="l" defTabSz="703356" rtl="0" eaLnBrk="1" latinLnBrk="0" hangingPunct="1">
                <a:defRPr sz="1385" kern="1200">
                  <a:solidFill>
                    <a:schemeClr val="tx1"/>
                  </a:solidFill>
                  <a:latin typeface="+mn-lt"/>
                  <a:ea typeface="+mn-ea"/>
                  <a:cs typeface="+mn-cs"/>
                </a:defRPr>
              </a:lvl1pPr>
              <a:lvl2pPr marL="351678" algn="l" defTabSz="703356" rtl="0" eaLnBrk="1" latinLnBrk="0" hangingPunct="1">
                <a:defRPr sz="1385" kern="1200">
                  <a:solidFill>
                    <a:schemeClr val="tx1"/>
                  </a:solidFill>
                  <a:latin typeface="+mn-lt"/>
                  <a:ea typeface="+mn-ea"/>
                  <a:cs typeface="+mn-cs"/>
                </a:defRPr>
              </a:lvl2pPr>
              <a:lvl3pPr marL="703356" algn="l" defTabSz="703356" rtl="0" eaLnBrk="1" latinLnBrk="0" hangingPunct="1">
                <a:defRPr sz="1385" kern="1200">
                  <a:solidFill>
                    <a:schemeClr val="tx1"/>
                  </a:solidFill>
                  <a:latin typeface="+mn-lt"/>
                  <a:ea typeface="+mn-ea"/>
                  <a:cs typeface="+mn-cs"/>
                </a:defRPr>
              </a:lvl3pPr>
              <a:lvl4pPr marL="1055035" algn="l" defTabSz="703356" rtl="0" eaLnBrk="1" latinLnBrk="0" hangingPunct="1">
                <a:defRPr sz="1385" kern="1200">
                  <a:solidFill>
                    <a:schemeClr val="tx1"/>
                  </a:solidFill>
                  <a:latin typeface="+mn-lt"/>
                  <a:ea typeface="+mn-ea"/>
                  <a:cs typeface="+mn-cs"/>
                </a:defRPr>
              </a:lvl4pPr>
              <a:lvl5pPr marL="1406713" algn="l" defTabSz="703356" rtl="0" eaLnBrk="1" latinLnBrk="0" hangingPunct="1">
                <a:defRPr sz="1385" kern="1200">
                  <a:solidFill>
                    <a:schemeClr val="tx1"/>
                  </a:solidFill>
                  <a:latin typeface="+mn-lt"/>
                  <a:ea typeface="+mn-ea"/>
                  <a:cs typeface="+mn-cs"/>
                </a:defRPr>
              </a:lvl5pPr>
              <a:lvl6pPr marL="1758391" algn="l" defTabSz="703356" rtl="0" eaLnBrk="1" latinLnBrk="0" hangingPunct="1">
                <a:defRPr sz="1385" kern="1200">
                  <a:solidFill>
                    <a:schemeClr val="tx1"/>
                  </a:solidFill>
                  <a:latin typeface="+mn-lt"/>
                  <a:ea typeface="+mn-ea"/>
                  <a:cs typeface="+mn-cs"/>
                </a:defRPr>
              </a:lvl6pPr>
              <a:lvl7pPr marL="2110069" algn="l" defTabSz="703356" rtl="0" eaLnBrk="1" latinLnBrk="0" hangingPunct="1">
                <a:defRPr sz="1385" kern="1200">
                  <a:solidFill>
                    <a:schemeClr val="tx1"/>
                  </a:solidFill>
                  <a:latin typeface="+mn-lt"/>
                  <a:ea typeface="+mn-ea"/>
                  <a:cs typeface="+mn-cs"/>
                </a:defRPr>
              </a:lvl7pPr>
              <a:lvl8pPr marL="2461748" algn="l" defTabSz="703356" rtl="0" eaLnBrk="1" latinLnBrk="0" hangingPunct="1">
                <a:defRPr sz="1385" kern="1200">
                  <a:solidFill>
                    <a:schemeClr val="tx1"/>
                  </a:solidFill>
                  <a:latin typeface="+mn-lt"/>
                  <a:ea typeface="+mn-ea"/>
                  <a:cs typeface="+mn-cs"/>
                </a:defRPr>
              </a:lvl8pPr>
              <a:lvl9pPr marL="2813426" algn="l" defTabSz="703356" rtl="0" eaLnBrk="1" latinLnBrk="0" hangingPunct="1">
                <a:defRPr sz="1385" kern="1200">
                  <a:solidFill>
                    <a:schemeClr val="tx1"/>
                  </a:solidFill>
                  <a:latin typeface="+mn-lt"/>
                  <a:ea typeface="+mn-ea"/>
                  <a:cs typeface="+mn-cs"/>
                </a:defRPr>
              </a:lvl9pPr>
            </a:lstStyle>
            <a:p>
              <a:pPr marL="0" marR="0" lvl="0" indent="0" algn="l" defTabSz="703356" rtl="0" eaLnBrk="1" fontAlgn="auto" latinLnBrk="0" hangingPunct="1">
                <a:lnSpc>
                  <a:spcPct val="100000"/>
                </a:lnSpc>
                <a:spcBef>
                  <a:spcPts val="0"/>
                </a:spcBef>
                <a:spcAft>
                  <a:spcPts val="0"/>
                </a:spcAft>
                <a:buClrTx/>
                <a:buSzTx/>
                <a:buFontTx/>
                <a:buNone/>
                <a:tabLst/>
                <a:defRPr/>
              </a:pPr>
              <a:endParaRPr kumimoji="0" lang="en-GB" sz="1385" b="0" i="0" u="none" strike="noStrike" kern="1200" cap="none" spc="0" normalizeH="0" baseline="0" noProof="0">
                <a:ln>
                  <a:noFill/>
                </a:ln>
                <a:solidFill>
                  <a:prstClr val="black"/>
                </a:solidFill>
                <a:effectLst/>
                <a:uLnTx/>
                <a:uFillTx/>
                <a:latin typeface="Arial"/>
                <a:ea typeface="+mn-ea"/>
                <a:cs typeface="+mn-cs"/>
              </a:endParaRPr>
            </a:p>
          </p:txBody>
        </p:sp>
      </p:grpSp>
      <p:sp>
        <p:nvSpPr>
          <p:cNvPr id="11" name="Subtitle 5">
            <a:extLst>
              <a:ext uri="{FF2B5EF4-FFF2-40B4-BE49-F238E27FC236}">
                <a16:creationId xmlns:a16="http://schemas.microsoft.com/office/drawing/2014/main" id="{19ACD1C7-29E8-0EAF-9C16-8EC6D9E8B949}"/>
              </a:ext>
            </a:extLst>
          </p:cNvPr>
          <p:cNvSpPr txBox="1">
            <a:spLocks/>
          </p:cNvSpPr>
          <p:nvPr/>
        </p:nvSpPr>
        <p:spPr>
          <a:xfrm>
            <a:off x="498126" y="3417960"/>
            <a:ext cx="4731600" cy="369332"/>
          </a:xfrm>
          <a:prstGeom prst="rect">
            <a:avLst/>
          </a:prstGeom>
        </p:spPr>
        <p:txBody>
          <a:bodyPr vert="horz" wrap="square" lIns="0" tIns="0" rIns="180000" bIns="0" rtlCol="0">
            <a:spAutoFit/>
          </a:bodyPr>
          <a:lstStyle>
            <a:lvl1pPr marL="0" indent="0" algn="l" defTabSz="914400" rtl="0" eaLnBrk="1" latinLnBrk="0" hangingPunct="1">
              <a:lnSpc>
                <a:spcPct val="100000"/>
              </a:lnSpc>
              <a:spcBef>
                <a:spcPts val="500"/>
              </a:spcBef>
              <a:spcAft>
                <a:spcPts val="500"/>
              </a:spcAft>
              <a:buSzPct val="50000"/>
              <a:buFont typeface="HelveticaNeueLT Std Lt Cn" panose="020B0406020202030204" pitchFamily="34" charset="0"/>
              <a:buNone/>
              <a:defRPr sz="2400" b="0" kern="1200">
                <a:solidFill>
                  <a:schemeClr val="bg1"/>
                </a:solidFill>
                <a:latin typeface="+mj-lt"/>
                <a:ea typeface="+mn-ea"/>
                <a:cs typeface="+mn-cs"/>
              </a:defRPr>
            </a:lvl1pPr>
            <a:lvl2pPr marL="457200" indent="0" algn="ctr" defTabSz="914400" rtl="0" eaLnBrk="1" latinLnBrk="0" hangingPunct="1">
              <a:lnSpc>
                <a:spcPct val="100000"/>
              </a:lnSpc>
              <a:spcBef>
                <a:spcPts val="500"/>
              </a:spcBef>
              <a:spcAft>
                <a:spcPts val="500"/>
              </a:spcAft>
              <a:buSzPct val="80000"/>
              <a:buFont typeface="Segoe UI" panose="020B0502040204020203" pitchFamily="34" charset="0"/>
              <a:buNone/>
              <a:defRPr sz="2000" kern="1200">
                <a:solidFill>
                  <a:schemeClr val="tx1"/>
                </a:solidFill>
                <a:latin typeface="+mn-lt"/>
                <a:ea typeface="+mn-ea"/>
                <a:cs typeface="+mn-cs"/>
              </a:defRPr>
            </a:lvl2pPr>
            <a:lvl3pPr marL="914400" indent="0" algn="ctr" defTabSz="914400" rtl="0" eaLnBrk="1" latinLnBrk="0" hangingPunct="1">
              <a:lnSpc>
                <a:spcPct val="100000"/>
              </a:lnSpc>
              <a:spcBef>
                <a:spcPts val="500"/>
              </a:spcBef>
              <a:spcAft>
                <a:spcPts val="500"/>
              </a:spcAft>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110000"/>
              </a:lnSpc>
              <a:spcBef>
                <a:spcPts val="500"/>
              </a:spcBef>
              <a:spcAft>
                <a:spcPts val="500"/>
              </a:spcAft>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110000"/>
              </a:lnSpc>
              <a:spcBef>
                <a:spcPts val="500"/>
              </a:spcBef>
              <a:spcAft>
                <a:spcPts val="500"/>
              </a:spcAft>
              <a:buFont typeface="HelveticaNeueLT Std Lt Cn" panose="020B040602020203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110000"/>
              </a:lnSpc>
              <a:spcBef>
                <a:spcPts val="500"/>
              </a:spcBef>
              <a:spcAft>
                <a:spcPts val="500"/>
              </a:spcAft>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a:t>2025 survey results</a:t>
            </a:r>
            <a:endParaRPr lang="en-GB" dirty="0"/>
          </a:p>
        </p:txBody>
      </p:sp>
    </p:spTree>
    <p:extLst>
      <p:ext uri="{BB962C8B-B14F-4D97-AF65-F5344CB8AC3E}">
        <p14:creationId xmlns:p14="http://schemas.microsoft.com/office/powerpoint/2010/main" val="1672711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7D954C3C-794A-4FE4-ABE4-67BA5C52DC73}"/>
              </a:ext>
            </a:extLst>
          </p:cNvPr>
          <p:cNvSpPr txBox="1"/>
          <p:nvPr/>
        </p:nvSpPr>
        <p:spPr>
          <a:xfrm>
            <a:off x="43723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a:t>
            </a:r>
          </a:p>
        </p:txBody>
      </p:sp>
      <p:sp>
        <p:nvSpPr>
          <p:cNvPr id="18" name="TextBox 17">
            <a:extLst>
              <a:ext uri="{FF2B5EF4-FFF2-40B4-BE49-F238E27FC236}">
                <a16:creationId xmlns:a16="http://schemas.microsoft.com/office/drawing/2014/main" id="{919AA834-3FE3-4858-BF2C-4B22EBF156B2}"/>
              </a:ext>
            </a:extLst>
          </p:cNvPr>
          <p:cNvSpPr txBox="1"/>
          <p:nvPr/>
        </p:nvSpPr>
        <p:spPr>
          <a:xfrm>
            <a:off x="3323185"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2</a:t>
            </a:r>
          </a:p>
        </p:txBody>
      </p:sp>
      <p:sp>
        <p:nvSpPr>
          <p:cNvPr id="19" name="TextBox 18">
            <a:extLst>
              <a:ext uri="{FF2B5EF4-FFF2-40B4-BE49-F238E27FC236}">
                <a16:creationId xmlns:a16="http://schemas.microsoft.com/office/drawing/2014/main" id="{E4700BC5-BD90-47EF-A83C-30AD4C2FF3C6}"/>
              </a:ext>
            </a:extLst>
          </p:cNvPr>
          <p:cNvSpPr txBox="1"/>
          <p:nvPr/>
        </p:nvSpPr>
        <p:spPr>
          <a:xfrm>
            <a:off x="623234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3</a:t>
            </a:r>
          </a:p>
        </p:txBody>
      </p:sp>
      <p:sp>
        <p:nvSpPr>
          <p:cNvPr id="2" name="TextBox 1">
            <a:extLst>
              <a:ext uri="{FF2B5EF4-FFF2-40B4-BE49-F238E27FC236}">
                <a16:creationId xmlns:a16="http://schemas.microsoft.com/office/drawing/2014/main" id="{3FDBF0B7-E7BD-46C3-8DB0-06BCF6919ACD}"/>
              </a:ext>
            </a:extLst>
          </p:cNvPr>
          <p:cNvSpPr txBox="1"/>
          <p:nvPr/>
        </p:nvSpPr>
        <p:spPr>
          <a:xfrm>
            <a:off x="998014" y="1428890"/>
            <a:ext cx="2051505"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2554"/>
                </a:solidFill>
                <a:latin typeface="Arial"/>
                <a:hlinkClick r:id="rId3" action="ppaction://hlinksldjump"/>
              </a:rPr>
              <a:t>I</a:t>
            </a:r>
            <a:r>
              <a:rPr kumimoji="0" lang="en-GB" sz="1600" b="1" i="0" u="none" strike="noStrike" kern="1200" cap="none" spc="0" normalizeH="0" baseline="0" noProof="0" dirty="0" err="1">
                <a:ln>
                  <a:noFill/>
                </a:ln>
                <a:solidFill>
                  <a:srgbClr val="002554"/>
                </a:solidFill>
                <a:effectLst/>
                <a:uLnTx/>
                <a:uFillTx/>
                <a:latin typeface="Arial"/>
                <a:ea typeface="+mn-ea"/>
                <a:cs typeface="+mn-cs"/>
                <a:hlinkClick r:id="rId3" action="ppaction://hlinksldjump"/>
              </a:rPr>
              <a:t>ntroduction</a:t>
            </a: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3" action="ppaction://hlinksldjump"/>
              </a:rPr>
              <a:t>, background and guidance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23" name="TextBox 22">
            <a:extLst>
              <a:ext uri="{FF2B5EF4-FFF2-40B4-BE49-F238E27FC236}">
                <a16:creationId xmlns:a16="http://schemas.microsoft.com/office/drawing/2014/main" id="{3E5840CC-B892-46A6-8754-2A4884D652EA}"/>
              </a:ext>
            </a:extLst>
          </p:cNvPr>
          <p:cNvSpPr txBox="1"/>
          <p:nvPr/>
        </p:nvSpPr>
        <p:spPr>
          <a:xfrm>
            <a:off x="3902443" y="1440549"/>
            <a:ext cx="1778662" cy="738664"/>
          </a:xfrm>
          <a:prstGeom prst="rect">
            <a:avLst/>
          </a:prstGeom>
          <a:noFill/>
        </p:spPr>
        <p:txBody>
          <a:bodyPr wrap="square" lIns="0" tIns="0" rIns="0" bIns="0" rtlCol="0" anchor="b">
            <a:spAutoFit/>
          </a:bodyPr>
          <a:lstStyle>
            <a:defPPr>
              <a:defRPr lang="fr-FR"/>
            </a:defPPr>
            <a:lvl1pPr marR="0" lvl="0" indent="0" fontAlgn="auto">
              <a:lnSpc>
                <a:spcPct val="100000"/>
              </a:lnSpc>
              <a:spcBef>
                <a:spcPts val="400"/>
              </a:spcBef>
              <a:spcAft>
                <a:spcPts val="400"/>
              </a:spcAft>
              <a:buClrTx/>
              <a:buSzTx/>
              <a:buFontTx/>
              <a:buNone/>
              <a:tabLst/>
              <a:defRPr kumimoji="0" sz="1600" b="1" i="0" u="none" strike="noStrike" cap="none" spc="0" normalizeH="0" baseline="0">
                <a:ln>
                  <a:noFill/>
                </a:ln>
                <a:solidFill>
                  <a:srgbClr val="002554"/>
                </a:solidFill>
                <a:effectLst/>
                <a:uLnTx/>
                <a:uFillTx/>
                <a:latin typeface="Arial"/>
              </a:defRPr>
            </a:lvl1pPr>
          </a:lstStyle>
          <a:p>
            <a:r>
              <a:rPr lang="en-GB" dirty="0">
                <a:solidFill>
                  <a:srgbClr val="005EB8"/>
                </a:solidFill>
                <a:hlinkClick r:id="rId4" action="ppaction://hlinksldjump">
                  <a:extLst>
                    <a:ext uri="{A12FA001-AC4F-418D-AE19-62706E023703}">
                      <ahyp:hlinkClr xmlns:ahyp="http://schemas.microsoft.com/office/drawing/2018/hyperlinkcolor" val="tx"/>
                    </a:ext>
                  </a:extLst>
                </a:hlinkClick>
              </a:rPr>
              <a:t>Overall experience of GP practice</a:t>
            </a:r>
            <a:endParaRPr lang="en-GB" dirty="0">
              <a:solidFill>
                <a:srgbClr val="005EB8"/>
              </a:solidFill>
            </a:endParaRPr>
          </a:p>
        </p:txBody>
      </p:sp>
      <p:cxnSp>
        <p:nvCxnSpPr>
          <p:cNvPr id="4" name="Straight Connector 3">
            <a:extLst>
              <a:ext uri="{FF2B5EF4-FFF2-40B4-BE49-F238E27FC236}">
                <a16:creationId xmlns:a16="http://schemas.microsoft.com/office/drawing/2014/main" id="{05A999EA-A9E5-4C59-95F0-D6CE3A4AAF19}"/>
              </a:ext>
            </a:extLst>
          </p:cNvPr>
          <p:cNvCxnSpPr>
            <a:cxnSpLocks/>
          </p:cNvCxnSpPr>
          <p:nvPr/>
        </p:nvCxnSpPr>
        <p:spPr>
          <a:xfrm>
            <a:off x="442913"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44B072B-94AC-4B2F-A08D-BBFBC2FF9671}"/>
              </a:ext>
            </a:extLst>
          </p:cNvPr>
          <p:cNvCxnSpPr>
            <a:cxnSpLocks/>
          </p:cNvCxnSpPr>
          <p:nvPr/>
        </p:nvCxnSpPr>
        <p:spPr>
          <a:xfrm>
            <a:off x="3346145"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Slide Number Placeholder 2">
            <a:extLst>
              <a:ext uri="{FF2B5EF4-FFF2-40B4-BE49-F238E27FC236}">
                <a16:creationId xmlns:a16="http://schemas.microsoft.com/office/drawing/2014/main" id="{692024AD-8AEE-425F-8051-5CA91280E961}"/>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r>
              <a:rPr kumimoji="0" lang="en-GB" sz="900" b="1" i="0" u="none" strike="noStrike" kern="1200" cap="none" spc="0" normalizeH="0" baseline="0" noProof="0" dirty="0">
                <a:ln>
                  <a:noFill/>
                </a:ln>
                <a:solidFill>
                  <a:prstClr val="black"/>
                </a:solidFill>
                <a:effectLst/>
                <a:uLnTx/>
                <a:uFillTx/>
                <a:latin typeface="Arial Black"/>
                <a:ea typeface="+mn-ea"/>
                <a:cs typeface="+mn-cs"/>
              </a:rPr>
              <a:t>  </a:t>
            </a:r>
          </a:p>
        </p:txBody>
      </p:sp>
      <p:sp>
        <p:nvSpPr>
          <p:cNvPr id="25" name="TextBox 24">
            <a:extLst>
              <a:ext uri="{FF2B5EF4-FFF2-40B4-BE49-F238E27FC236}">
                <a16:creationId xmlns:a16="http://schemas.microsoft.com/office/drawing/2014/main" id="{FE1D4668-17D6-4BE7-881F-68F59C591654}"/>
              </a:ext>
            </a:extLst>
          </p:cNvPr>
          <p:cNvSpPr txBox="1"/>
          <p:nvPr/>
        </p:nvSpPr>
        <p:spPr>
          <a:xfrm>
            <a:off x="6769150" y="1558707"/>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5" action="ppaction://hlinksldjump"/>
              </a:rPr>
              <a:t>Use of online GP services </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4" name="Straight Connector 33">
            <a:extLst>
              <a:ext uri="{FF2B5EF4-FFF2-40B4-BE49-F238E27FC236}">
                <a16:creationId xmlns:a16="http://schemas.microsoft.com/office/drawing/2014/main" id="{5C9FE13E-8231-42DA-BB57-BE79E60D4D4E}"/>
              </a:ext>
            </a:extLst>
          </p:cNvPr>
          <p:cNvCxnSpPr>
            <a:cxnSpLocks/>
          </p:cNvCxnSpPr>
          <p:nvPr/>
        </p:nvCxnSpPr>
        <p:spPr>
          <a:xfrm>
            <a:off x="625026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91DBD603-D604-48C2-9859-000FF297D462}"/>
              </a:ext>
            </a:extLst>
          </p:cNvPr>
          <p:cNvSpPr txBox="1"/>
          <p:nvPr/>
        </p:nvSpPr>
        <p:spPr>
          <a:xfrm>
            <a:off x="909119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4</a:t>
            </a:r>
          </a:p>
        </p:txBody>
      </p:sp>
      <p:sp>
        <p:nvSpPr>
          <p:cNvPr id="36" name="TextBox 35">
            <a:extLst>
              <a:ext uri="{FF2B5EF4-FFF2-40B4-BE49-F238E27FC236}">
                <a16:creationId xmlns:a16="http://schemas.microsoft.com/office/drawing/2014/main" id="{C57F24EA-2410-4F92-8F23-5C4ED19EACDB}"/>
              </a:ext>
            </a:extLst>
          </p:cNvPr>
          <p:cNvSpPr txBox="1"/>
          <p:nvPr/>
        </p:nvSpPr>
        <p:spPr>
          <a:xfrm>
            <a:off x="9670448" y="1552000"/>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6" action="ppaction://hlinksldjump"/>
              </a:rPr>
              <a:t>Contacting GP practice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7" name="Straight Connector 36">
            <a:extLst>
              <a:ext uri="{FF2B5EF4-FFF2-40B4-BE49-F238E27FC236}">
                <a16:creationId xmlns:a16="http://schemas.microsoft.com/office/drawing/2014/main" id="{E5D65FB6-EED4-42FF-B719-D8BD69691FD0}"/>
              </a:ext>
            </a:extLst>
          </p:cNvPr>
          <p:cNvCxnSpPr>
            <a:cxnSpLocks/>
          </p:cNvCxnSpPr>
          <p:nvPr/>
        </p:nvCxnSpPr>
        <p:spPr>
          <a:xfrm>
            <a:off x="910911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B1A6B559-9992-4026-805F-CFCD4D0C0463}"/>
              </a:ext>
            </a:extLst>
          </p:cNvPr>
          <p:cNvSpPr txBox="1"/>
          <p:nvPr/>
        </p:nvSpPr>
        <p:spPr>
          <a:xfrm>
            <a:off x="43723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5</a:t>
            </a:r>
          </a:p>
        </p:txBody>
      </p:sp>
      <p:sp>
        <p:nvSpPr>
          <p:cNvPr id="39" name="TextBox 38">
            <a:extLst>
              <a:ext uri="{FF2B5EF4-FFF2-40B4-BE49-F238E27FC236}">
                <a16:creationId xmlns:a16="http://schemas.microsoft.com/office/drawing/2014/main" id="{C36B95ED-3BA2-4CF0-A968-8934BC003E40}"/>
              </a:ext>
            </a:extLst>
          </p:cNvPr>
          <p:cNvSpPr txBox="1"/>
          <p:nvPr/>
        </p:nvSpPr>
        <p:spPr>
          <a:xfrm>
            <a:off x="3323185"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6</a:t>
            </a:r>
          </a:p>
        </p:txBody>
      </p:sp>
      <p:sp>
        <p:nvSpPr>
          <p:cNvPr id="40" name="TextBox 39">
            <a:extLst>
              <a:ext uri="{FF2B5EF4-FFF2-40B4-BE49-F238E27FC236}">
                <a16:creationId xmlns:a16="http://schemas.microsoft.com/office/drawing/2014/main" id="{90B26CB4-7128-4461-90EC-F6FBABFD1B2A}"/>
              </a:ext>
            </a:extLst>
          </p:cNvPr>
          <p:cNvSpPr txBox="1"/>
          <p:nvPr/>
        </p:nvSpPr>
        <p:spPr>
          <a:xfrm>
            <a:off x="623234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7</a:t>
            </a:r>
          </a:p>
        </p:txBody>
      </p:sp>
      <p:sp>
        <p:nvSpPr>
          <p:cNvPr id="41" name="TextBox 40">
            <a:extLst>
              <a:ext uri="{FF2B5EF4-FFF2-40B4-BE49-F238E27FC236}">
                <a16:creationId xmlns:a16="http://schemas.microsoft.com/office/drawing/2014/main" id="{090248AA-B3FF-415F-B0A2-3E20C27C648C}"/>
              </a:ext>
            </a:extLst>
          </p:cNvPr>
          <p:cNvSpPr txBox="1"/>
          <p:nvPr/>
        </p:nvSpPr>
        <p:spPr>
          <a:xfrm>
            <a:off x="998014" y="3149303"/>
            <a:ext cx="1869011"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7" action="ppaction://hlinksldjump"/>
              </a:rPr>
              <a:t>Last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42" name="TextBox 41">
            <a:extLst>
              <a:ext uri="{FF2B5EF4-FFF2-40B4-BE49-F238E27FC236}">
                <a16:creationId xmlns:a16="http://schemas.microsoft.com/office/drawing/2014/main" id="{D42226CC-7E89-4B4E-A3AC-69FF94B89E93}"/>
              </a:ext>
            </a:extLst>
          </p:cNvPr>
          <p:cNvSpPr txBox="1"/>
          <p:nvPr/>
        </p:nvSpPr>
        <p:spPr>
          <a:xfrm>
            <a:off x="3902443" y="2952861"/>
            <a:ext cx="1778662"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8" action="ppaction://hlinksldjump"/>
              </a:rPr>
              <a:t>Perceptions of care at patients’ last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43" name="Straight Connector 42">
            <a:extLst>
              <a:ext uri="{FF2B5EF4-FFF2-40B4-BE49-F238E27FC236}">
                <a16:creationId xmlns:a16="http://schemas.microsoft.com/office/drawing/2014/main" id="{ACAB1EBB-EF7E-4060-99EA-780518A9881A}"/>
              </a:ext>
            </a:extLst>
          </p:cNvPr>
          <p:cNvCxnSpPr>
            <a:cxnSpLocks/>
          </p:cNvCxnSpPr>
          <p:nvPr/>
        </p:nvCxnSpPr>
        <p:spPr>
          <a:xfrm>
            <a:off x="442913"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A97445DB-8155-4E38-B24D-6ABCB3CA1410}"/>
              </a:ext>
            </a:extLst>
          </p:cNvPr>
          <p:cNvCxnSpPr>
            <a:cxnSpLocks/>
          </p:cNvCxnSpPr>
          <p:nvPr/>
        </p:nvCxnSpPr>
        <p:spPr>
          <a:xfrm>
            <a:off x="3346145"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95775FE0-0F8C-4019-B937-48C139A88B8E}"/>
              </a:ext>
            </a:extLst>
          </p:cNvPr>
          <p:cNvSpPr txBox="1"/>
          <p:nvPr/>
        </p:nvSpPr>
        <p:spPr>
          <a:xfrm>
            <a:off x="6769150" y="3168731"/>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9" action="ppaction://hlinksldjump"/>
              </a:rPr>
              <a:t>Care and concern</a:t>
            </a:r>
            <a:endParaRPr lang="en-GB" sz="1600" b="1" dirty="0">
              <a:solidFill>
                <a:srgbClr val="005EB8"/>
              </a:solidFill>
              <a:latin typeface="Arial"/>
            </a:endParaRPr>
          </a:p>
        </p:txBody>
      </p:sp>
      <p:cxnSp>
        <p:nvCxnSpPr>
          <p:cNvPr id="46" name="Straight Connector 45">
            <a:extLst>
              <a:ext uri="{FF2B5EF4-FFF2-40B4-BE49-F238E27FC236}">
                <a16:creationId xmlns:a16="http://schemas.microsoft.com/office/drawing/2014/main" id="{9CFCC70E-B53F-4034-AADB-3AAA0F8734EE}"/>
              </a:ext>
            </a:extLst>
          </p:cNvPr>
          <p:cNvCxnSpPr>
            <a:cxnSpLocks/>
          </p:cNvCxnSpPr>
          <p:nvPr/>
        </p:nvCxnSpPr>
        <p:spPr>
          <a:xfrm>
            <a:off x="625026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7" name="TextBox 46">
            <a:extLst>
              <a:ext uri="{FF2B5EF4-FFF2-40B4-BE49-F238E27FC236}">
                <a16:creationId xmlns:a16="http://schemas.microsoft.com/office/drawing/2014/main" id="{7ECF1C9C-E6DD-46C3-A487-211F1908C5FC}"/>
              </a:ext>
            </a:extLst>
          </p:cNvPr>
          <p:cNvSpPr txBox="1"/>
          <p:nvPr/>
        </p:nvSpPr>
        <p:spPr>
          <a:xfrm>
            <a:off x="909119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8</a:t>
            </a:r>
          </a:p>
        </p:txBody>
      </p:sp>
      <p:cxnSp>
        <p:nvCxnSpPr>
          <p:cNvPr id="49" name="Straight Connector 48">
            <a:extLst>
              <a:ext uri="{FF2B5EF4-FFF2-40B4-BE49-F238E27FC236}">
                <a16:creationId xmlns:a16="http://schemas.microsoft.com/office/drawing/2014/main" id="{D5B078D9-5737-4703-800B-32D96B0B9234}"/>
              </a:ext>
            </a:extLst>
          </p:cNvPr>
          <p:cNvCxnSpPr>
            <a:cxnSpLocks/>
          </p:cNvCxnSpPr>
          <p:nvPr/>
        </p:nvCxnSpPr>
        <p:spPr>
          <a:xfrm>
            <a:off x="910911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0" name="TextBox 49">
            <a:extLst>
              <a:ext uri="{FF2B5EF4-FFF2-40B4-BE49-F238E27FC236}">
                <a16:creationId xmlns:a16="http://schemas.microsoft.com/office/drawing/2014/main" id="{B50CCB0E-29CB-4B43-A324-9CEF9EFE8246}"/>
              </a:ext>
            </a:extLst>
          </p:cNvPr>
          <p:cNvSpPr txBox="1"/>
          <p:nvPr/>
        </p:nvSpPr>
        <p:spPr>
          <a:xfrm>
            <a:off x="437230" y="440622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9</a:t>
            </a:r>
          </a:p>
        </p:txBody>
      </p:sp>
      <p:sp>
        <p:nvSpPr>
          <p:cNvPr id="51" name="TextBox 50">
            <a:extLst>
              <a:ext uri="{FF2B5EF4-FFF2-40B4-BE49-F238E27FC236}">
                <a16:creationId xmlns:a16="http://schemas.microsoft.com/office/drawing/2014/main" id="{5C74B6A5-35F0-4237-BCB0-2AF4869EDE58}"/>
              </a:ext>
            </a:extLst>
          </p:cNvPr>
          <p:cNvSpPr txBox="1"/>
          <p:nvPr/>
        </p:nvSpPr>
        <p:spPr>
          <a:xfrm>
            <a:off x="3323185"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10</a:t>
            </a:r>
          </a:p>
        </p:txBody>
      </p:sp>
      <p:sp>
        <p:nvSpPr>
          <p:cNvPr id="52" name="TextBox 51">
            <a:extLst>
              <a:ext uri="{FF2B5EF4-FFF2-40B4-BE49-F238E27FC236}">
                <a16:creationId xmlns:a16="http://schemas.microsoft.com/office/drawing/2014/main" id="{A76AEE79-2E28-48F1-8728-BB78C838990F}"/>
              </a:ext>
            </a:extLst>
          </p:cNvPr>
          <p:cNvSpPr txBox="1"/>
          <p:nvPr/>
        </p:nvSpPr>
        <p:spPr>
          <a:xfrm>
            <a:off x="6232340" y="4406227"/>
            <a:ext cx="813556"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11</a:t>
            </a:r>
          </a:p>
        </p:txBody>
      </p:sp>
      <p:sp>
        <p:nvSpPr>
          <p:cNvPr id="53" name="TextBox 52">
            <a:extLst>
              <a:ext uri="{FF2B5EF4-FFF2-40B4-BE49-F238E27FC236}">
                <a16:creationId xmlns:a16="http://schemas.microsoft.com/office/drawing/2014/main" id="{06C24037-8104-4708-A69D-151C24340515}"/>
              </a:ext>
            </a:extLst>
          </p:cNvPr>
          <p:cNvSpPr txBox="1"/>
          <p:nvPr/>
        </p:nvSpPr>
        <p:spPr>
          <a:xfrm>
            <a:off x="998014" y="4591781"/>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0" action="ppaction://hlinksldjump"/>
              </a:rPr>
              <a:t>Managing health conditions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54" name="TextBox 53">
            <a:extLst>
              <a:ext uri="{FF2B5EF4-FFF2-40B4-BE49-F238E27FC236}">
                <a16:creationId xmlns:a16="http://schemas.microsoft.com/office/drawing/2014/main" id="{53B5034F-F7C8-46A8-BC21-839DCF5AF99B}"/>
              </a:ext>
            </a:extLst>
          </p:cNvPr>
          <p:cNvSpPr txBox="1"/>
          <p:nvPr/>
        </p:nvSpPr>
        <p:spPr>
          <a:xfrm>
            <a:off x="4265996" y="4621669"/>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1" action="ppaction://hlinksldjump"/>
              </a:rPr>
              <a:t>Pharmacy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5" name="Straight Connector 54">
            <a:extLst>
              <a:ext uri="{FF2B5EF4-FFF2-40B4-BE49-F238E27FC236}">
                <a16:creationId xmlns:a16="http://schemas.microsoft.com/office/drawing/2014/main" id="{07E149E9-3A0E-4558-B2F8-4E579E30E6E3}"/>
              </a:ext>
            </a:extLst>
          </p:cNvPr>
          <p:cNvCxnSpPr>
            <a:cxnSpLocks/>
          </p:cNvCxnSpPr>
          <p:nvPr/>
        </p:nvCxnSpPr>
        <p:spPr>
          <a:xfrm>
            <a:off x="442913"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33F560FD-3478-46CB-96DD-7E6FF0A792AC}"/>
              </a:ext>
            </a:extLst>
          </p:cNvPr>
          <p:cNvCxnSpPr>
            <a:cxnSpLocks/>
          </p:cNvCxnSpPr>
          <p:nvPr/>
        </p:nvCxnSpPr>
        <p:spPr>
          <a:xfrm>
            <a:off x="3346145"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7" name="TextBox 56">
            <a:extLst>
              <a:ext uri="{FF2B5EF4-FFF2-40B4-BE49-F238E27FC236}">
                <a16:creationId xmlns:a16="http://schemas.microsoft.com/office/drawing/2014/main" id="{541063F5-9034-499F-9A3D-0EF9655F31E4}"/>
              </a:ext>
            </a:extLst>
          </p:cNvPr>
          <p:cNvSpPr txBox="1"/>
          <p:nvPr/>
        </p:nvSpPr>
        <p:spPr>
          <a:xfrm>
            <a:off x="7056311" y="4621668"/>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2" action="ppaction://hlinksldjump"/>
              </a:rPr>
              <a:t>NHS dental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8" name="Straight Connector 57">
            <a:extLst>
              <a:ext uri="{FF2B5EF4-FFF2-40B4-BE49-F238E27FC236}">
                <a16:creationId xmlns:a16="http://schemas.microsoft.com/office/drawing/2014/main" id="{66C379AD-59FC-4115-BF9E-8C50061AAD1D}"/>
              </a:ext>
            </a:extLst>
          </p:cNvPr>
          <p:cNvCxnSpPr>
            <a:cxnSpLocks/>
          </p:cNvCxnSpPr>
          <p:nvPr/>
        </p:nvCxnSpPr>
        <p:spPr>
          <a:xfrm>
            <a:off x="6250260"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25D02C71-D87F-57E8-42A7-9C919CFA6020}"/>
              </a:ext>
            </a:extLst>
          </p:cNvPr>
          <p:cNvSpPr txBox="1"/>
          <p:nvPr/>
        </p:nvSpPr>
        <p:spPr>
          <a:xfrm>
            <a:off x="9053782"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12</a:t>
            </a:r>
          </a:p>
        </p:txBody>
      </p:sp>
      <p:sp>
        <p:nvSpPr>
          <p:cNvPr id="7" name="TextBox 6">
            <a:extLst>
              <a:ext uri="{FF2B5EF4-FFF2-40B4-BE49-F238E27FC236}">
                <a16:creationId xmlns:a16="http://schemas.microsoft.com/office/drawing/2014/main" id="{B2723695-6F42-CB39-1ACA-BD1D1EB2DAF0}"/>
              </a:ext>
            </a:extLst>
          </p:cNvPr>
          <p:cNvSpPr txBox="1"/>
          <p:nvPr/>
        </p:nvSpPr>
        <p:spPr>
          <a:xfrm>
            <a:off x="9974782" y="4375449"/>
            <a:ext cx="1474328" cy="984885"/>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3" action="ppaction://hlinksldjump"/>
              </a:rPr>
              <a:t>Statistical reliability and further information</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8" name="Straight Connector 7">
            <a:extLst>
              <a:ext uri="{FF2B5EF4-FFF2-40B4-BE49-F238E27FC236}">
                <a16:creationId xmlns:a16="http://schemas.microsoft.com/office/drawing/2014/main" id="{D87B0782-E2D6-BEF4-6B9D-7F9908D4753B}"/>
              </a:ext>
            </a:extLst>
          </p:cNvPr>
          <p:cNvCxnSpPr>
            <a:cxnSpLocks/>
          </p:cNvCxnSpPr>
          <p:nvPr/>
        </p:nvCxnSpPr>
        <p:spPr>
          <a:xfrm>
            <a:off x="907170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D1677267-9B66-48AC-85A6-028D62E0A42F}"/>
              </a:ext>
            </a:extLst>
          </p:cNvPr>
          <p:cNvSpPr txBox="1"/>
          <p:nvPr/>
        </p:nvSpPr>
        <p:spPr>
          <a:xfrm>
            <a:off x="9670448" y="3076398"/>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14" action="ppaction://hlinksldjump"/>
              </a:rPr>
              <a:t>Services when GP practice is closed</a:t>
            </a:r>
            <a:endParaRPr lang="en-GB" sz="1600" b="1" dirty="0">
              <a:solidFill>
                <a:srgbClr val="005EB8"/>
              </a:solidFill>
              <a:latin typeface="Arial"/>
            </a:endParaRPr>
          </a:p>
        </p:txBody>
      </p:sp>
      <p:sp>
        <p:nvSpPr>
          <p:cNvPr id="16" name="Title 5">
            <a:extLst>
              <a:ext uri="{FF2B5EF4-FFF2-40B4-BE49-F238E27FC236}">
                <a16:creationId xmlns:a16="http://schemas.microsoft.com/office/drawing/2014/main" id="{72D6C838-2349-0DB5-B3A5-157DD0A06081}"/>
              </a:ext>
            </a:extLst>
          </p:cNvPr>
          <p:cNvSpPr>
            <a:spLocks noGrp="1"/>
          </p:cNvSpPr>
          <p:nvPr>
            <p:ph type="title"/>
          </p:nvPr>
        </p:nvSpPr>
        <p:spPr>
          <a:xfrm>
            <a:off x="449999" y="397170"/>
            <a:ext cx="9341701" cy="775597"/>
          </a:xfrm>
        </p:spPr>
        <p:txBody>
          <a:bodyPr/>
          <a:lstStyle/>
          <a:p>
            <a:r>
              <a:rPr lang="en-GB" sz="2500" dirty="0"/>
              <a:t>Contents</a:t>
            </a:r>
          </a:p>
        </p:txBody>
      </p:sp>
    </p:spTree>
    <p:extLst>
      <p:ext uri="{BB962C8B-B14F-4D97-AF65-F5344CB8AC3E}">
        <p14:creationId xmlns:p14="http://schemas.microsoft.com/office/powerpoint/2010/main" val="14615594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a16="http://schemas.microsoft.com/office/drawing/2014/main"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6" descr="A picture containing person, window&#10;&#10;Description automatically generated">
            <a:extLst>
              <a:ext uri="{FF2B5EF4-FFF2-40B4-BE49-F238E27FC236}">
                <a16:creationId xmlns:a16="http://schemas.microsoft.com/office/drawing/2014/main" id="{D40B2297-3E1B-4C28-98D6-31F2156D5FD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26" name="Picture 25" descr="A picture containing person, window&#10;&#10;Description automatically generated">
            <a:extLst>
              <a:ext uri="{FF2B5EF4-FFF2-40B4-BE49-F238E27FC236}">
                <a16:creationId xmlns:a16="http://schemas.microsoft.com/office/drawing/2014/main" id="{38B5D305-07AB-4208-8CB0-7FE482FADF3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2492990"/>
          </a:xfrm>
        </p:spPr>
        <p:txBody>
          <a:bodyPr/>
          <a:lstStyle/>
          <a:p>
            <a:r>
              <a:rPr lang="en-GB" dirty="0"/>
              <a:t>Introduction, background and guidance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7" name="Ipsos logo">
            <a:extLst>
              <a:ext uri="{FF2B5EF4-FFF2-40B4-BE49-F238E27FC236}">
                <a16:creationId xmlns:a16="http://schemas.microsoft.com/office/drawing/2014/main" id="{AA005BFA-F983-4C9C-A11F-EC0B7AE40F7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024391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4</a:t>
            </a:fld>
            <a:r>
              <a:rPr lang="en-GB"/>
              <a:t>  </a:t>
            </a:r>
            <a:endParaRPr lang="en-GB" dirty="0"/>
          </a:p>
        </p:txBody>
      </p:sp>
      <p:pic>
        <p:nvPicPr>
          <p:cNvPr id="3" name="Picture 2">
            <a:extLst>
              <a:ext uri="{FF2B5EF4-FFF2-40B4-BE49-F238E27FC236}">
                <a16:creationId xmlns:a16="http://schemas.microsoft.com/office/drawing/2014/main" id="{900E15A2-A9D6-BDAC-04B4-C2F72626ED71}"/>
              </a:ext>
            </a:extLst>
          </p:cNvPr>
          <p:cNvPicPr>
            <a:picLocks noChangeAspect="1"/>
          </p:cNvPicPr>
          <p:nvPr/>
        </p:nvPicPr>
        <p:blipFill>
          <a:blip r:embed="rId3"/>
          <a:stretch>
            <a:fillRect/>
          </a:stretch>
        </p:blipFill>
        <p:spPr>
          <a:xfrm>
            <a:off x="8209304" y="955641"/>
            <a:ext cx="3539784" cy="4946717"/>
          </a:xfrm>
          <a:prstGeom prst="rect">
            <a:avLst/>
          </a:prstGeom>
        </p:spPr>
      </p:pic>
      <p:sp>
        <p:nvSpPr>
          <p:cNvPr id="7" name="Title 4">
            <a:extLst>
              <a:ext uri="{FF2B5EF4-FFF2-40B4-BE49-F238E27FC236}">
                <a16:creationId xmlns:a16="http://schemas.microsoft.com/office/drawing/2014/main" id="{D59010C8-03CD-4F7A-F4D4-E531A688C549}"/>
              </a:ext>
            </a:extLst>
          </p:cNvPr>
          <p:cNvSpPr>
            <a:spLocks noGrp="1"/>
          </p:cNvSpPr>
          <p:nvPr>
            <p:ph type="title"/>
          </p:nvPr>
        </p:nvSpPr>
        <p:spPr>
          <a:xfrm>
            <a:off x="352027" y="310084"/>
            <a:ext cx="11299089" cy="775597"/>
          </a:xfrm>
        </p:spPr>
        <p:txBody>
          <a:bodyPr/>
          <a:lstStyle/>
          <a:p>
            <a:r>
              <a:rPr lang="en-GB" sz="2500" dirty="0"/>
              <a:t>Introduction</a:t>
            </a:r>
          </a:p>
        </p:txBody>
      </p:sp>
      <p:sp>
        <p:nvSpPr>
          <p:cNvPr id="8" name="Rectangle 7">
            <a:extLst>
              <a:ext uri="{FF2B5EF4-FFF2-40B4-BE49-F238E27FC236}">
                <a16:creationId xmlns:a16="http://schemas.microsoft.com/office/drawing/2014/main" id="{DB8113DC-C09D-C81A-F45E-551CD070DE80}"/>
              </a:ext>
            </a:extLst>
          </p:cNvPr>
          <p:cNvSpPr/>
          <p:nvPr/>
        </p:nvSpPr>
        <p:spPr>
          <a:xfrm>
            <a:off x="352027" y="1085681"/>
            <a:ext cx="6380008" cy="5509200"/>
          </a:xfrm>
          <a:prstGeom prst="rect">
            <a:avLst/>
          </a:prstGeom>
        </p:spPr>
        <p:txBody>
          <a:bodyPr wrap="square">
            <a:spAutoFit/>
          </a:bodyPr>
          <a:lstStyle/>
          <a:p>
            <a:pPr marL="179388" indent="-179388">
              <a:buClr>
                <a:srgbClr val="005EB8"/>
              </a:buClr>
              <a:buSzPct val="150000"/>
              <a:buFont typeface="Arial" panose="020B0604020202020204" pitchFamily="34" charset="0"/>
              <a:buChar char="•"/>
            </a:pPr>
            <a:r>
              <a:rPr lang="en-GB" sz="1600" dirty="0"/>
              <a:t>The GP Patient Survey (GPPS) is an England-wide survey, providing data about patients’ experiences of their GP practices.</a:t>
            </a:r>
          </a:p>
          <a:p>
            <a:pPr marL="179388" indent="-179388">
              <a:buClr>
                <a:srgbClr val="005EB8"/>
              </a:buClr>
              <a:buSzPct val="150000"/>
              <a:buFont typeface="Arial" panose="020B0604020202020204" pitchFamily="34" charset="0"/>
              <a:buChar char="•"/>
            </a:pPr>
            <a:endParaRPr lang="en-GB" sz="1600" dirty="0"/>
          </a:p>
          <a:p>
            <a:pPr marL="179388" indent="-179388">
              <a:buClr>
                <a:srgbClr val="005EB8"/>
              </a:buClr>
              <a:buSzPct val="150000"/>
              <a:buFont typeface="Arial" panose="020B0604020202020204" pitchFamily="34" charset="0"/>
              <a:buChar char="•"/>
            </a:pPr>
            <a:r>
              <a:rPr lang="en-GB" sz="1600" dirty="0"/>
              <a:t>This slide pack presents some of the key results from the </a:t>
            </a:r>
            <a:r>
              <a:rPr lang="en-GB" sz="1600" b="1" dirty="0"/>
              <a:t>2025 GP Patient Survey</a:t>
            </a:r>
            <a:r>
              <a:rPr lang="en-GB" sz="1600" dirty="0"/>
              <a:t> for </a:t>
            </a:r>
            <a:r>
              <a:rPr lang="en-GB" sz="1600" b="1" dirty="0">
                <a:solidFill>
                  <a:srgbClr val="005EB8"/>
                </a:solidFill>
              </a:rPr>
              <a:t>DEVON INTEGRATED CARE SYSTEM</a:t>
            </a:r>
            <a:r>
              <a:rPr lang="en-GB" sz="1600" dirty="0"/>
              <a:t>. </a:t>
            </a:r>
          </a:p>
          <a:p>
            <a:pPr marL="179388" indent="-179388">
              <a:buClr>
                <a:srgbClr val="005EB8"/>
              </a:buClr>
              <a:buSzPct val="150000"/>
              <a:buFont typeface="Arial" panose="020B0604020202020204" pitchFamily="34" charset="0"/>
              <a:buChar char="•"/>
            </a:pPr>
            <a:endParaRPr lang="en-GB" sz="1600" dirty="0"/>
          </a:p>
          <a:p>
            <a:pPr marL="179388" indent="-179388">
              <a:buClr>
                <a:srgbClr val="005EB8"/>
              </a:buClr>
              <a:buSzPct val="150000"/>
              <a:buFont typeface="Arial" panose="020B0604020202020204" pitchFamily="34" charset="0"/>
              <a:buChar char="•"/>
            </a:pPr>
            <a:endParaRPr lang="en-GB" sz="1600" dirty="0"/>
          </a:p>
          <a:p>
            <a:pPr marL="179388" indent="-179388">
              <a:buClr>
                <a:srgbClr val="005EB8"/>
              </a:buClr>
              <a:buSzPct val="150000"/>
              <a:buFont typeface="Arial" panose="020B0604020202020204" pitchFamily="34" charset="0"/>
              <a:buChar char="•"/>
            </a:pPr>
            <a:r>
              <a:rPr lang="en-GB" sz="1600" dirty="0"/>
              <a:t>In </a:t>
            </a:r>
            <a:r>
              <a:rPr lang="en-GB" sz="1600" b="1" dirty="0">
                <a:solidFill>
                  <a:srgbClr val="005EB8"/>
                </a:solidFill>
              </a:rPr>
              <a:t>DEVON INTEGRATED CARE SYSTEM, 37,760</a:t>
            </a:r>
            <a:r>
              <a:rPr lang="en-GB" sz="1600" dirty="0"/>
              <a:t> questionnaires were sent out, and </a:t>
            </a:r>
            <a:r>
              <a:rPr lang="en-GB" sz="1600" b="1" dirty="0">
                <a:solidFill>
                  <a:srgbClr val="005EB8"/>
                </a:solidFill>
              </a:rPr>
              <a:t>13,520</a:t>
            </a:r>
            <a:r>
              <a:rPr lang="en-GB" sz="1600" dirty="0"/>
              <a:t> were returned completed. This represents a response rate of </a:t>
            </a:r>
            <a:r>
              <a:rPr lang="en-GB" sz="1600" b="1" dirty="0">
                <a:solidFill>
                  <a:srgbClr val="005EB8"/>
                </a:solidFill>
              </a:rPr>
              <a:t>36%</a:t>
            </a:r>
            <a:r>
              <a:rPr lang="en-GB" sz="1600" dirty="0"/>
              <a:t>.</a:t>
            </a:r>
          </a:p>
          <a:p>
            <a:pPr marL="179388" indent="-179388">
              <a:buClr>
                <a:srgbClr val="005EB8"/>
              </a:buClr>
              <a:buSzPct val="150000"/>
              <a:buFont typeface="Arial" panose="020B0604020202020204" pitchFamily="34" charset="0"/>
              <a:buChar char="•"/>
            </a:pPr>
            <a:endParaRPr lang="en-GB" sz="1600" dirty="0"/>
          </a:p>
          <a:p>
            <a:pPr marL="179388" indent="-179388">
              <a:buClr>
                <a:srgbClr val="005EB8"/>
              </a:buClr>
              <a:buSzPct val="150000"/>
              <a:buFont typeface="Arial" panose="020B0604020202020204" pitchFamily="34" charset="0"/>
              <a:buChar char="•"/>
            </a:pPr>
            <a:r>
              <a:rPr lang="en-GB" sz="1600" dirty="0"/>
              <a:t>Where available, this pack includes trend data from 2024 onwards.</a:t>
            </a:r>
          </a:p>
          <a:p>
            <a:pPr marL="179388" indent="-179388">
              <a:buClr>
                <a:srgbClr val="005EB8"/>
              </a:buClr>
              <a:buSzPct val="150000"/>
              <a:buFont typeface="Arial" panose="020B0604020202020204" pitchFamily="34" charset="0"/>
              <a:buChar char="•"/>
            </a:pPr>
            <a:endParaRPr lang="en-GB" sz="1600" dirty="0"/>
          </a:p>
          <a:p>
            <a:pPr marL="179388" indent="-179388">
              <a:buClr>
                <a:srgbClr val="005EB8"/>
              </a:buClr>
              <a:buSzPct val="150000"/>
              <a:buFont typeface="Arial" panose="020B0604020202020204" pitchFamily="34" charset="0"/>
              <a:buChar char="•"/>
            </a:pPr>
            <a:r>
              <a:rPr lang="en-GB" sz="1600" dirty="0"/>
              <a:t>These results are official statistics. Official statistics are statistics produced on behalf of the UK government. Producers of official statistics follow the professional standards in the Code of Practice for Statistics, to provide official statistics that serve the public good.</a:t>
            </a:r>
          </a:p>
          <a:p>
            <a:pPr marL="179388" indent="-179388">
              <a:buClr>
                <a:srgbClr val="005EB8"/>
              </a:buClr>
              <a:buSzPct val="150000"/>
              <a:buFont typeface="Arial" panose="020B0604020202020204" pitchFamily="34" charset="0"/>
              <a:buChar char="•"/>
            </a:pPr>
            <a:endParaRPr lang="en-GB" sz="1600" dirty="0"/>
          </a:p>
          <a:p>
            <a:pPr marL="179388" indent="-179388">
              <a:buClr>
                <a:srgbClr val="005EB8"/>
              </a:buClr>
              <a:buSzPct val="150000"/>
              <a:buFont typeface="Arial" panose="020B0604020202020204" pitchFamily="34" charset="0"/>
              <a:buChar char="•"/>
            </a:pPr>
            <a:endParaRPr lang="en-GB" sz="1600" dirty="0"/>
          </a:p>
          <a:p>
            <a:pPr marL="179388" indent="-179388">
              <a:buClr>
                <a:srgbClr val="005EB8"/>
              </a:buClr>
              <a:buSzPct val="150000"/>
              <a:buFont typeface="Arial" panose="020B0604020202020204" pitchFamily="34" charset="0"/>
              <a:buChar char="•"/>
            </a:pPr>
            <a:endParaRPr lang="en-GB" sz="1600" dirty="0"/>
          </a:p>
          <a:p>
            <a:pPr marL="179388" indent="-179388">
              <a:buClr>
                <a:srgbClr val="005EB8"/>
              </a:buClr>
              <a:buSzPct val="150000"/>
              <a:buFont typeface="Arial" panose="020B0604020202020204" pitchFamily="34" charset="0"/>
              <a:buChar char="•"/>
            </a:pPr>
            <a:endParaRPr lang="en-GB" sz="1600" dirty="0">
              <a:solidFill>
                <a:srgbClr val="005EB8"/>
              </a:solidFill>
            </a:endParaRPr>
          </a:p>
        </p:txBody>
      </p:sp>
    </p:spTree>
    <p:extLst>
      <p:ext uri="{BB962C8B-B14F-4D97-AF65-F5344CB8AC3E}">
        <p14:creationId xmlns:p14="http://schemas.microsoft.com/office/powerpoint/2010/main" val="1214712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52027" y="278689"/>
            <a:ext cx="11299089" cy="775597"/>
          </a:xfrm>
        </p:spPr>
        <p:txBody>
          <a:bodyPr/>
          <a:lstStyle/>
          <a:p>
            <a:r>
              <a:rPr lang="en-GB" sz="2500" dirty="0"/>
              <a:t>Background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a:t>
            </a:fld>
            <a:r>
              <a:rPr lang="en-GB"/>
              <a:t>  </a:t>
            </a:r>
            <a:endParaRPr lang="en-GB" dirty="0"/>
          </a:p>
        </p:txBody>
      </p:sp>
      <p:sp>
        <p:nvSpPr>
          <p:cNvPr id="4" name="Rectangle 3">
            <a:extLst>
              <a:ext uri="{FF2B5EF4-FFF2-40B4-BE49-F238E27FC236}">
                <a16:creationId xmlns:a16="http://schemas.microsoft.com/office/drawing/2014/main" id="{F7043735-FED5-4794-9E77-30772E0C0D24}"/>
              </a:ext>
            </a:extLst>
          </p:cNvPr>
          <p:cNvSpPr/>
          <p:nvPr/>
        </p:nvSpPr>
        <p:spPr>
          <a:xfrm>
            <a:off x="2436630" y="6134705"/>
            <a:ext cx="7817315" cy="307777"/>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b="1" dirty="0"/>
              <a:t>The next slide suggests ideas for how the data can be used to help to improve services. </a:t>
            </a:r>
          </a:p>
        </p:txBody>
      </p:sp>
      <p:sp>
        <p:nvSpPr>
          <p:cNvPr id="3" name="TextBox 2">
            <a:extLst>
              <a:ext uri="{FF2B5EF4-FFF2-40B4-BE49-F238E27FC236}">
                <a16:creationId xmlns:a16="http://schemas.microsoft.com/office/drawing/2014/main" id="{BCD364C2-F41F-2094-D920-FECD8E08B296}"/>
              </a:ext>
            </a:extLst>
          </p:cNvPr>
          <p:cNvSpPr txBox="1"/>
          <p:nvPr/>
        </p:nvSpPr>
        <p:spPr>
          <a:xfrm>
            <a:off x="4171584" y="921723"/>
            <a:ext cx="3849358" cy="5436954"/>
          </a:xfrm>
          <a:prstGeom prst="rect">
            <a:avLst/>
          </a:prstGeom>
          <a:noFill/>
        </p:spPr>
        <p:txBody>
          <a:bodyPr wrap="square">
            <a:noAutofit/>
          </a:bodyPr>
          <a:lstStyle/>
          <a:p>
            <a:pPr marL="179388" lvl="1" indent="-179388">
              <a:buClr>
                <a:srgbClr val="005EB8"/>
              </a:buClr>
              <a:buSzPct val="150000"/>
              <a:buFont typeface="Arial" panose="020B0604020202020204" pitchFamily="34" charset="0"/>
              <a:buChar char="•"/>
            </a:pPr>
            <a:r>
              <a:rPr lang="en-GB" sz="1400" dirty="0"/>
              <a:t>Results from all questions in the survey are available in the Excel reports: </a:t>
            </a:r>
            <a:r>
              <a:rPr lang="en-GB" sz="1400" dirty="0">
                <a:hlinkClick r:id="rId3"/>
              </a:rPr>
              <a:t>https://gp-patient.co.uk/latest-survey/results</a:t>
            </a:r>
            <a:r>
              <a:rPr lang="en-GB" sz="1400" dirty="0"/>
              <a:t>. </a:t>
            </a:r>
          </a:p>
          <a:p>
            <a:pPr marL="0" lvl="1">
              <a:buClr>
                <a:srgbClr val="005EB8"/>
              </a:buClr>
              <a:buSzPct val="150000"/>
            </a:pPr>
            <a:endParaRPr lang="en-GB" sz="1400" dirty="0"/>
          </a:p>
          <a:p>
            <a:pPr marL="179388" lvl="1" indent="-179388">
              <a:buClr>
                <a:srgbClr val="005EB8"/>
              </a:buClr>
              <a:buSzPct val="150000"/>
              <a:buFont typeface="Arial" panose="020B0604020202020204" pitchFamily="34" charset="0"/>
              <a:buChar char="•"/>
            </a:pPr>
            <a:r>
              <a:rPr lang="en-GB" sz="1400" dirty="0"/>
              <a:t>The survey provides data at </a:t>
            </a:r>
            <a:r>
              <a:rPr lang="en-GB" sz="1400" b="1" dirty="0">
                <a:solidFill>
                  <a:srgbClr val="005EB8"/>
                </a:solidFill>
              </a:rPr>
              <a:t>practice level </a:t>
            </a:r>
            <a:r>
              <a:rPr lang="en-GB" sz="1400" dirty="0"/>
              <a:t>using a consistent methodology, which means it is comparable across organisations. The survey also provides data at </a:t>
            </a:r>
            <a:r>
              <a:rPr lang="en-GB" sz="1400" b="1" dirty="0">
                <a:solidFill>
                  <a:srgbClr val="005EB8"/>
                </a:solidFill>
              </a:rPr>
              <a:t>Primary care network</a:t>
            </a:r>
            <a:r>
              <a:rPr lang="en-GB" sz="1400" dirty="0">
                <a:solidFill>
                  <a:srgbClr val="005EB8"/>
                </a:solidFill>
              </a:rPr>
              <a:t> </a:t>
            </a:r>
            <a:r>
              <a:rPr lang="en-GB" sz="1400" dirty="0"/>
              <a:t>(PCN), </a:t>
            </a:r>
            <a:r>
              <a:rPr lang="en-GB" sz="1400" b="1" dirty="0">
                <a:solidFill>
                  <a:srgbClr val="005EB8"/>
                </a:solidFill>
              </a:rPr>
              <a:t>Integrated care system</a:t>
            </a:r>
            <a:r>
              <a:rPr lang="en-GB" sz="1400" dirty="0">
                <a:solidFill>
                  <a:srgbClr val="005EB8"/>
                </a:solidFill>
              </a:rPr>
              <a:t> </a:t>
            </a:r>
            <a:r>
              <a:rPr lang="en-GB" sz="1400" dirty="0"/>
              <a:t>(ICS) and </a:t>
            </a:r>
            <a:r>
              <a:rPr lang="en-GB" sz="1400" b="1" dirty="0">
                <a:solidFill>
                  <a:srgbClr val="005EB8"/>
                </a:solidFill>
              </a:rPr>
              <a:t>National</a:t>
            </a:r>
            <a:r>
              <a:rPr lang="en-GB" sz="1400" dirty="0"/>
              <a:t> level.</a:t>
            </a:r>
          </a:p>
          <a:p>
            <a:pPr marL="179388" lvl="1" indent="-179388">
              <a:buClr>
                <a:srgbClr val="005EB8"/>
              </a:buClr>
              <a:buSzPct val="150000"/>
              <a:buFont typeface="Arial" panose="020B0604020202020204" pitchFamily="34" charset="0"/>
              <a:buChar char="•"/>
            </a:pPr>
            <a:endParaRPr lang="en-GB" sz="1400" dirty="0"/>
          </a:p>
          <a:p>
            <a:pPr marL="179388" lvl="1" indent="-179388">
              <a:spcBef>
                <a:spcPts val="200"/>
              </a:spcBef>
              <a:spcAft>
                <a:spcPts val="200"/>
              </a:spcAft>
              <a:buClr>
                <a:srgbClr val="005EB8"/>
              </a:buClr>
              <a:buSzPct val="150000"/>
              <a:buFont typeface="Arial" panose="020B0604020202020204" pitchFamily="34" charset="0"/>
              <a:buChar char="•"/>
            </a:pPr>
            <a:r>
              <a:rPr lang="en-GB" sz="1400" dirty="0"/>
              <a:t>Every year, the questionnaire content is reviewed to ensure it reflects the primary care context and priorities. Minor changes were made to the questionnaire in 2025 following more significant changes in 2024. </a:t>
            </a:r>
            <a:r>
              <a:rPr lang="en-GB" sz="1400" dirty="0">
                <a:solidFill>
                  <a:srgbClr val="000000"/>
                </a:solidFill>
                <a:latin typeface="Helvetica Neue"/>
              </a:rPr>
              <a:t>Details of the survey changes can be found here: </a:t>
            </a:r>
            <a:r>
              <a:rPr lang="en-GB" sz="1400" dirty="0">
                <a:solidFill>
                  <a:srgbClr val="000000"/>
                </a:solidFill>
                <a:latin typeface="Helvetica Neue"/>
                <a:hlinkClick r:id="rId4"/>
              </a:rPr>
              <a:t>https://gp-patient.co.uk/report-summary-of-changes</a:t>
            </a:r>
            <a:r>
              <a:rPr lang="en-GB" sz="1400" dirty="0">
                <a:solidFill>
                  <a:srgbClr val="000000"/>
                </a:solidFill>
                <a:latin typeface="Helvetica Neue"/>
              </a:rPr>
              <a:t>.</a:t>
            </a:r>
            <a:r>
              <a:rPr lang="en-GB" sz="1400" dirty="0"/>
              <a:t> </a:t>
            </a:r>
          </a:p>
          <a:p>
            <a:pPr>
              <a:buClr>
                <a:srgbClr val="005EB8"/>
              </a:buClr>
              <a:buSzPct val="150000"/>
            </a:pPr>
            <a:endParaRPr lang="en-GB" sz="1400" dirty="0"/>
          </a:p>
        </p:txBody>
      </p:sp>
      <p:sp>
        <p:nvSpPr>
          <p:cNvPr id="6" name="TextBox 5">
            <a:extLst>
              <a:ext uri="{FF2B5EF4-FFF2-40B4-BE49-F238E27FC236}">
                <a16:creationId xmlns:a16="http://schemas.microsoft.com/office/drawing/2014/main" id="{049A1243-724C-03CB-66F2-862FCD22C211}"/>
              </a:ext>
            </a:extLst>
          </p:cNvPr>
          <p:cNvSpPr txBox="1"/>
          <p:nvPr/>
        </p:nvSpPr>
        <p:spPr>
          <a:xfrm>
            <a:off x="352027" y="921723"/>
            <a:ext cx="3675187" cy="5014554"/>
          </a:xfrm>
          <a:prstGeom prst="rect">
            <a:avLst/>
          </a:prstGeom>
          <a:noFill/>
        </p:spPr>
        <p:txBody>
          <a:bodyPr wrap="square">
            <a:noAutofit/>
          </a:bodyPr>
          <a:lstStyle/>
          <a:p>
            <a:pPr marL="179388" indent="-179388">
              <a:buClr>
                <a:srgbClr val="005EB8"/>
              </a:buClr>
              <a:buSzPct val="150000"/>
              <a:buFont typeface="Arial" panose="020B0604020202020204" pitchFamily="34" charset="0"/>
              <a:buChar char="•"/>
            </a:pPr>
            <a:r>
              <a:rPr lang="en-GB" sz="1400" dirty="0"/>
              <a:t>The GP Patient Survey (GPPS) is an </a:t>
            </a:r>
            <a:r>
              <a:rPr lang="en-GB" sz="1400" b="1" dirty="0">
                <a:solidFill>
                  <a:srgbClr val="005EB8"/>
                </a:solidFill>
              </a:rPr>
              <a:t>annual</a:t>
            </a:r>
            <a:r>
              <a:rPr lang="en-GB" sz="1400" dirty="0"/>
              <a:t> England-wide survey about </a:t>
            </a:r>
            <a:r>
              <a:rPr lang="en-GB" sz="1400" b="1" dirty="0">
                <a:solidFill>
                  <a:srgbClr val="005EB8"/>
                </a:solidFill>
              </a:rPr>
              <a:t>patients’ experiences of their GP practice</a:t>
            </a:r>
            <a:r>
              <a:rPr lang="en-GB" sz="1400" b="1" dirty="0"/>
              <a:t> </a:t>
            </a:r>
            <a:r>
              <a:rPr lang="en-GB" sz="1400" dirty="0"/>
              <a:t>and is administered by Ipsos on behalf of NHS England.</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The survey covers a range of topics including:</a:t>
            </a: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GP practice services</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contact </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Overall experience</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When your GP practice is closed</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health</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Pharmacy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Dentistry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Some questions about you (including relevant protected characteristics and demographics)</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Accessible information needs</a:t>
            </a:r>
          </a:p>
          <a:p>
            <a:pPr>
              <a:buClr>
                <a:srgbClr val="005EB8"/>
              </a:buClr>
              <a:buSzPct val="150000"/>
            </a:pPr>
            <a:endParaRPr lang="en-GB" sz="1400" dirty="0"/>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7" name="Rectangle 6">
            <a:extLst>
              <a:ext uri="{FF2B5EF4-FFF2-40B4-BE49-F238E27FC236}">
                <a16:creationId xmlns:a16="http://schemas.microsoft.com/office/drawing/2014/main" id="{48CA618D-D16E-0F29-DB29-88ED174A6DB6}"/>
              </a:ext>
            </a:extLst>
          </p:cNvPr>
          <p:cNvSpPr/>
          <p:nvPr/>
        </p:nvSpPr>
        <p:spPr>
          <a:xfrm>
            <a:off x="8165312" y="921723"/>
            <a:ext cx="3620707" cy="4339650"/>
          </a:xfrm>
          <a:prstGeom prst="rect">
            <a:avLst/>
          </a:prstGeom>
        </p:spPr>
        <p:txBody>
          <a:bodyPr wrap="square">
            <a:spAutoFit/>
          </a:bodyPr>
          <a:lstStyle/>
          <a:p>
            <a:pPr marL="179388" lvl="1" indent="-179388">
              <a:buClr>
                <a:srgbClr val="005EB8"/>
              </a:buClr>
              <a:buSzPct val="150000"/>
              <a:buFont typeface="Arial" panose="020B0604020202020204" pitchFamily="34" charset="0"/>
              <a:buChar char="•"/>
            </a:pPr>
            <a:r>
              <a:rPr lang="en-GB" sz="1400" dirty="0"/>
              <a:t>The latest 2025 questionnaire and the Technical Annex with further information about the survey can be found here: </a:t>
            </a:r>
            <a:r>
              <a:rPr lang="en-GB" sz="1400" dirty="0">
                <a:solidFill>
                  <a:srgbClr val="0563C1"/>
                </a:solidFill>
                <a:hlinkClick r:id="rId5">
                  <a:extLst>
                    <a:ext uri="{A12FA001-AC4F-418D-AE19-62706E023703}">
                      <ahyp:hlinkClr xmlns:ahyp="http://schemas.microsoft.com/office/drawing/2018/hyperlinkcolor" val="tx"/>
                    </a:ext>
                  </a:extLst>
                </a:hlinkClick>
              </a:rPr>
              <a:t>https://gp-patient.co.uk/surveysandreports</a:t>
            </a:r>
            <a:r>
              <a:rPr lang="en-GB" sz="1400" dirty="0"/>
              <a:t>. </a:t>
            </a:r>
          </a:p>
          <a:p>
            <a:pPr lvl="1">
              <a:spcBef>
                <a:spcPts val="200"/>
              </a:spcBef>
              <a:spcAft>
                <a:spcPts val="200"/>
              </a:spcAft>
              <a:buClr>
                <a:srgbClr val="005EB8"/>
              </a:buClr>
              <a:buSzPct val="150000"/>
            </a:pPr>
            <a:endParaRPr lang="en-GB" sz="1400" dirty="0"/>
          </a:p>
          <a:p>
            <a:pPr marL="179388" indent="-179388">
              <a:buClr>
                <a:srgbClr val="005EB8"/>
              </a:buClr>
              <a:buSzPct val="150000"/>
              <a:buFont typeface="Arial" panose="020B0604020202020204" pitchFamily="34" charset="0"/>
              <a:buChar char="•"/>
            </a:pPr>
            <a:r>
              <a:rPr lang="en-GB" sz="1400" dirty="0"/>
              <a:t>It is important to bear in mind that:</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Sample sizes at practice level are relatively small.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survey is conducted annually and provides a snapshot of patient experience at a given time.</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So, data users are encouraged to use insight from GPPS as one element of evidence when considering patients' experiences of general practice to identify potential improvements and highlight best practice. </a:t>
            </a:r>
          </a:p>
        </p:txBody>
      </p:sp>
    </p:spTree>
    <p:extLst>
      <p:ext uri="{BB962C8B-B14F-4D97-AF65-F5344CB8AC3E}">
        <p14:creationId xmlns:p14="http://schemas.microsoft.com/office/powerpoint/2010/main" val="11530145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a16="http://schemas.microsoft.com/office/drawing/2014/main"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38358" y="299199"/>
            <a:ext cx="11299089" cy="775597"/>
          </a:xfrm>
        </p:spPr>
        <p:txBody>
          <a:bodyPr/>
          <a:lstStyle/>
          <a:p>
            <a:r>
              <a:rPr lang="en-GB" sz="2500" dirty="0"/>
              <a:t>How to use this data for improvement</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a:t>
            </a:fld>
            <a:r>
              <a:rPr lang="en-GB"/>
              <a:t>  </a:t>
            </a:r>
            <a:endParaRPr lang="en-GB" dirty="0"/>
          </a:p>
        </p:txBody>
      </p:sp>
      <p:sp>
        <p:nvSpPr>
          <p:cNvPr id="2" name="Rectangle 1">
            <a:extLst>
              <a:ext uri="{FF2B5EF4-FFF2-40B4-BE49-F238E27FC236}">
                <a16:creationId xmlns:a16="http://schemas.microsoft.com/office/drawing/2014/main" id="{4E43FCB0-21AE-7947-CAD0-9622BEC6A260}"/>
              </a:ext>
            </a:extLst>
          </p:cNvPr>
          <p:cNvSpPr/>
          <p:nvPr/>
        </p:nvSpPr>
        <p:spPr>
          <a:xfrm>
            <a:off x="338358" y="930006"/>
            <a:ext cx="11515284" cy="5832366"/>
          </a:xfrm>
          <a:prstGeom prst="rect">
            <a:avLst/>
          </a:prstGeom>
        </p:spPr>
        <p:txBody>
          <a:bodyPr wrap="square">
            <a:spAutoFit/>
          </a:bodyPr>
          <a:lstStyle/>
          <a:p>
            <a:r>
              <a:rPr lang="en-GB" sz="1600" dirty="0"/>
              <a:t>The data in this slide pack can be used and interpreted to help to improve GP services, in the following ways:</a:t>
            </a:r>
          </a:p>
          <a:p>
            <a:endParaRPr lang="en-GB" sz="1600" dirty="0"/>
          </a:p>
          <a:p>
            <a:pPr marL="285750" indent="-285750">
              <a:spcAft>
                <a:spcPts val="600"/>
              </a:spcAft>
              <a:buClr>
                <a:srgbClr val="005EB8"/>
              </a:buClr>
              <a:buFont typeface="Arial" panose="020B0604020202020204" pitchFamily="34" charset="0"/>
              <a:buChar char="•"/>
            </a:pPr>
            <a:r>
              <a:rPr lang="en-GB" sz="1600" b="1" dirty="0">
                <a:solidFill>
                  <a:srgbClr val="005EB8"/>
                </a:solidFill>
              </a:rPr>
              <a:t>Comparison of an ICS against the national result</a:t>
            </a:r>
            <a:r>
              <a:rPr lang="en-GB" sz="1600" dirty="0"/>
              <a:t>: this allows benchmarking of the results to identify whether the ICS is performing well, poorly, or in line with the national picture. The ICS may wish to focus on areas where it compares less favourably.</a:t>
            </a:r>
          </a:p>
          <a:p>
            <a:pPr marL="285750" indent="-285750">
              <a:spcAft>
                <a:spcPts val="600"/>
              </a:spcAft>
              <a:buClr>
                <a:srgbClr val="005EB8"/>
              </a:buClr>
              <a:buFont typeface="Arial" panose="020B0604020202020204" pitchFamily="34" charset="0"/>
              <a:buChar char="•"/>
            </a:pPr>
            <a:r>
              <a:rPr lang="en-GB" sz="1600" b="1" dirty="0">
                <a:solidFill>
                  <a:srgbClr val="005EB8"/>
                </a:solidFill>
              </a:rPr>
              <a:t>Analysing trends in an ICS’s results over time</a:t>
            </a:r>
            <a:r>
              <a:rPr lang="en-GB" sz="1600" dirty="0"/>
              <a:t>: this provides a sense of the direction of the ICS’s performance. The ICS may wish to focus on areas which have seen a decline in results over time. Where available, this pack includes trend data from 2024 onwards.</a:t>
            </a:r>
          </a:p>
          <a:p>
            <a:pPr marL="285750" indent="-285750">
              <a:spcAft>
                <a:spcPts val="600"/>
              </a:spcAft>
              <a:buClr>
                <a:srgbClr val="005EB8"/>
              </a:buClr>
              <a:buFont typeface="Arial" panose="020B0604020202020204" pitchFamily="34" charset="0"/>
              <a:buChar char="•"/>
            </a:pPr>
            <a:r>
              <a:rPr lang="en-GB" sz="1600" b="1" dirty="0">
                <a:solidFill>
                  <a:srgbClr val="005EB8"/>
                </a:solidFill>
              </a:rPr>
              <a:t>Comparison of PCN results within an ICS area</a:t>
            </a:r>
            <a:r>
              <a:rPr lang="en-GB" sz="1600" dirty="0"/>
              <a:t>: this can identify PCNs in an area that seem to be over-performing or under-performing compared with others. The ICS may wish to work with individual PCNs: those that are performing particularly well may be able to highlight best practice, while those performing less well may be able to improve their performance.</a:t>
            </a:r>
          </a:p>
          <a:p>
            <a:r>
              <a:rPr lang="en-GB" sz="1600" dirty="0"/>
              <a:t>An interactive dashboard providing more detail at PCN level can be found at: </a:t>
            </a:r>
            <a:r>
              <a:rPr lang="en-GB" sz="1600" dirty="0">
                <a:hlinkClick r:id="rId3"/>
              </a:rPr>
              <a:t>https://www.gp-patient.co.uk/pcn-dashboard</a:t>
            </a:r>
            <a:r>
              <a:rPr lang="en-GB" sz="1600" dirty="0"/>
              <a:t>.</a:t>
            </a:r>
          </a:p>
          <a:p>
            <a:endParaRPr lang="en-GB" sz="1600" dirty="0"/>
          </a:p>
          <a:p>
            <a:r>
              <a:rPr lang="en-GB" sz="1400" dirty="0"/>
              <a:t>Please note PCNs have been aligned to the ICS based on the Lead Sub ICB Location identified by the NHS Digital </a:t>
            </a:r>
            <a:r>
              <a:rPr lang="en-GB" sz="1400" dirty="0" err="1"/>
              <a:t>ePCN</a:t>
            </a:r>
            <a:r>
              <a:rPr lang="en-GB" sz="1400" dirty="0"/>
              <a:t> mapping file, accessed via the NHS Digital organisation data service. There were a very small number of PCNs which crossed ICS boundaries – if this is the case, this will be noted below.</a:t>
            </a:r>
          </a:p>
          <a:p>
            <a:endParaRPr lang="en-GB" sz="1400" dirty="0"/>
          </a:p>
          <a:p>
            <a:r>
              <a:rPr lang="en-GB" sz="1400" dirty="0"/>
              <a:t>This report contains COAST AND COUNTRY PCN, which includes practices that are based in CORNWALL AND THE ISLES OF SCILLY INTEGRATED CARE SYSTEM. All practices within that PCN are included in this report where the PCN results are mentioned, but these practices are not included in the overall ICS results.</a:t>
            </a:r>
          </a:p>
          <a:p>
            <a:endParaRPr lang="en-GB" dirty="0"/>
          </a:p>
          <a:p>
            <a:endParaRPr lang="en-GB" dirty="0"/>
          </a:p>
        </p:txBody>
      </p:sp>
    </p:spTree>
    <p:extLst>
      <p:ext uri="{BB962C8B-B14F-4D97-AF65-F5344CB8AC3E}">
        <p14:creationId xmlns:p14="http://schemas.microsoft.com/office/powerpoint/2010/main" val="12841125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49913" y="310084"/>
            <a:ext cx="11299089" cy="775597"/>
          </a:xfrm>
        </p:spPr>
        <p:txBody>
          <a:bodyPr/>
          <a:lstStyle/>
          <a:p>
            <a:r>
              <a:rPr lang="en-GB" sz="2500" dirty="0"/>
              <a:t>Interpreting the results</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7</a:t>
            </a:fld>
            <a:r>
              <a:rPr lang="en-GB"/>
              <a:t>  </a:t>
            </a:r>
            <a:endParaRPr lang="en-GB" dirty="0"/>
          </a:p>
        </p:txBody>
      </p:sp>
      <p:sp>
        <p:nvSpPr>
          <p:cNvPr id="2" name="Content Placeholder 5">
            <a:extLst>
              <a:ext uri="{FF2B5EF4-FFF2-40B4-BE49-F238E27FC236}">
                <a16:creationId xmlns:a16="http://schemas.microsoft.com/office/drawing/2014/main" id="{D3504064-240C-D275-DDA8-83D46337219E}"/>
              </a:ext>
            </a:extLst>
          </p:cNvPr>
          <p:cNvSpPr txBox="1">
            <a:spLocks/>
          </p:cNvSpPr>
          <p:nvPr/>
        </p:nvSpPr>
        <p:spPr>
          <a:xfrm>
            <a:off x="349913" y="1085681"/>
            <a:ext cx="11492173" cy="5340454"/>
          </a:xfrm>
          <a:prstGeom prst="rect">
            <a:avLst/>
          </a:prstGeom>
        </p:spPr>
        <p:txBody>
          <a:bodyPr lIns="0" tIns="0" rIns="0" bIns="0" numCol="3" spcCol="18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600" dirty="0"/>
              <a:t>The number of participants answering each question (the unweighted base) is stated for each question. </a:t>
            </a:r>
          </a:p>
          <a:p>
            <a:pPr marL="285750" indent="-285750">
              <a:lnSpc>
                <a:spcPct val="100000"/>
              </a:lnSpc>
              <a:buClr>
                <a:srgbClr val="005EB8"/>
              </a:buClr>
              <a:buSzPct val="150000"/>
              <a:buFont typeface="Arial" panose="020B0604020202020204" pitchFamily="34" charset="0"/>
              <a:buChar char="•"/>
            </a:pPr>
            <a:r>
              <a:rPr lang="en-GB" sz="1600" dirty="0"/>
              <a:t>All comparisons are indicative only. Differences may not be statistically significant. </a:t>
            </a:r>
          </a:p>
          <a:p>
            <a:pPr marL="285750" indent="-285750">
              <a:lnSpc>
                <a:spcPct val="100000"/>
              </a:lnSpc>
              <a:buClr>
                <a:srgbClr val="005EB8"/>
              </a:buClr>
              <a:buSzPct val="150000"/>
              <a:buFont typeface="Arial" panose="020B0604020202020204" pitchFamily="34" charset="0"/>
              <a:buChar char="•"/>
            </a:pPr>
            <a:r>
              <a:rPr lang="en-GB" sz="1600" dirty="0"/>
              <a:t>For guidance on statistical reliability, or for details of where you can get more information about the survey, please refer to the end of this slide pack.</a:t>
            </a:r>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r>
              <a:rPr lang="en-GB" sz="1600" dirty="0"/>
              <a:t>Note on the presentation of the data:</a:t>
            </a:r>
          </a:p>
          <a:p>
            <a:pPr marL="552450" lvl="1" indent="-285750">
              <a:lnSpc>
                <a:spcPct val="100000"/>
              </a:lnSpc>
              <a:buClr>
                <a:srgbClr val="005EB8"/>
              </a:buClr>
              <a:buSzPct val="150000"/>
              <a:buFont typeface="Arial" panose="020B0604020202020204" pitchFamily="34" charset="0"/>
              <a:buChar char="•"/>
            </a:pPr>
            <a:r>
              <a:rPr lang="en-GB" sz="1600" dirty="0"/>
              <a:t>A * represents a percentage greater than 0% but less than 0.5%</a:t>
            </a:r>
          </a:p>
          <a:p>
            <a:pPr marL="552450" lvl="1" indent="-285750">
              <a:lnSpc>
                <a:spcPct val="100000"/>
              </a:lnSpc>
              <a:buClr>
                <a:srgbClr val="005EB8"/>
              </a:buClr>
              <a:buSzPct val="150000"/>
              <a:buFont typeface="Arial" panose="020B0604020202020204" pitchFamily="34" charset="0"/>
              <a:buChar char="•"/>
            </a:pPr>
            <a:r>
              <a:rPr lang="en-GB" sz="1600" dirty="0"/>
              <a:t>There are cases where percentages for each of the different responses to a question do not add to the combined percentage totals (e.g. ‘Very good’ and ‘Fairly good’, compared with the combined total ‘Good’), or where results do not sum to 100%. This may be due to computer rounding, the rounding of weighted data, or where questions allow for multiple responses.</a:t>
            </a:r>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r>
              <a:rPr lang="en-GB" sz="1600" dirty="0"/>
              <a:t>In cases where fewer than 10 patients have answered a question, the data have been suppressed and results will not appear within the charts. This is to prevent individuals and their responses being identifiable in the data.</a:t>
            </a:r>
          </a:p>
          <a:p>
            <a:pPr marL="552450" lvl="1" indent="-285750">
              <a:lnSpc>
                <a:spcPct val="100000"/>
              </a:lnSpc>
              <a:buClr>
                <a:srgbClr val="005EB8"/>
              </a:buClr>
              <a:buSzPct val="150000"/>
              <a:buFont typeface="Arial" panose="020B0604020202020204" pitchFamily="34" charset="0"/>
              <a:buChar char="•"/>
            </a:pPr>
            <a:r>
              <a:rPr lang="en-GB" sz="1600" dirty="0"/>
              <a:t>Please note on pie charts where the results are 2% or less, these labels are not shown. Hovering over the segment on the pie chart will show the percentage.</a:t>
            </a:r>
          </a:p>
          <a:p>
            <a:pPr marL="285750" indent="-285750">
              <a:lnSpc>
                <a:spcPct val="100000"/>
              </a:lnSpc>
              <a:buClr>
                <a:srgbClr val="005EB8"/>
              </a:buClr>
              <a:buSzPct val="150000"/>
              <a:buFont typeface="Arial" panose="020B0604020202020204" pitchFamily="34" charset="0"/>
              <a:buChar char="•"/>
            </a:pPr>
            <a:r>
              <a:rPr lang="en-GB" sz="1600" dirty="0"/>
              <a:t>For further information on using the data please refer to the end of this slide pack.</a:t>
            </a:r>
          </a:p>
          <a:p>
            <a:pPr marL="285750" indent="-285750">
              <a:lnSpc>
                <a:spcPct val="100000"/>
              </a:lnSpc>
              <a:buClr>
                <a:srgbClr val="597EB3"/>
              </a:buClr>
              <a:buSzPct val="150000"/>
              <a:buFont typeface="Arial" panose="020B0604020202020204" pitchFamily="34" charset="0"/>
              <a:buChar char="•"/>
            </a:pPr>
            <a:endParaRPr lang="en-GB" sz="1400" dirty="0"/>
          </a:p>
          <a:p>
            <a:pPr marL="285750" indent="-285750">
              <a:lnSpc>
                <a:spcPct val="100000"/>
              </a:lnSpc>
              <a:buClr>
                <a:srgbClr val="597EB3"/>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Tree>
    <p:extLst>
      <p:ext uri="{BB962C8B-B14F-4D97-AF65-F5344CB8AC3E}">
        <p14:creationId xmlns:p14="http://schemas.microsoft.com/office/powerpoint/2010/main" val="15553327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65F042-29B2-06FE-3348-CC2167D9A27A}"/>
            </a:ext>
          </a:extLst>
        </p:cNvPr>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A4FAA93B-8A99-0264-00F9-F9325B5BBFBD}"/>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DFDD1AC4-4981-32CB-ECE4-75B24F7E8C0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8988CABB-C71D-F33B-BBC8-36E309D68B54}"/>
              </a:ext>
            </a:extLst>
          </p:cNvPr>
          <p:cNvSpPr>
            <a:spLocks noGrp="1"/>
          </p:cNvSpPr>
          <p:nvPr>
            <p:ph type="title"/>
          </p:nvPr>
        </p:nvSpPr>
        <p:spPr>
          <a:xfrm>
            <a:off x="450000" y="397170"/>
            <a:ext cx="8629832" cy="830997"/>
          </a:xfrm>
        </p:spPr>
        <p:txBody>
          <a:bodyPr/>
          <a:lstStyle/>
          <a:p>
            <a:r>
              <a:rPr lang="en-GB" dirty="0"/>
              <a:t>Summary</a:t>
            </a:r>
          </a:p>
        </p:txBody>
      </p:sp>
      <p:sp>
        <p:nvSpPr>
          <p:cNvPr id="29" name="Espace réservé du pied de page 4">
            <a:extLst>
              <a:ext uri="{FF2B5EF4-FFF2-40B4-BE49-F238E27FC236}">
                <a16:creationId xmlns:a16="http://schemas.microsoft.com/office/drawing/2014/main" id="{7250161A-9ABD-6E1C-1C97-44CEFA8AF01C}"/>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2025 ICS Slidepacks | Version 1 | Public</a:t>
            </a:r>
          </a:p>
        </p:txBody>
      </p:sp>
      <p:pic>
        <p:nvPicPr>
          <p:cNvPr id="9" name="Ipsos logo">
            <a:extLst>
              <a:ext uri="{FF2B5EF4-FFF2-40B4-BE49-F238E27FC236}">
                <a16:creationId xmlns:a16="http://schemas.microsoft.com/office/drawing/2014/main" id="{A422D2E2-B99F-EF28-591C-A16858AEE40F}"/>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3195684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a14="http://schemas.microsoft.com/office/drawing/2010/main" xmlns:adec="http://schemas.microsoft.com/office/drawing/2017/decorative"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solidFill>
                <a:effectLst/>
                <a:uLnTx/>
                <a:uFillTx/>
                <a:latin typeface="Arial Black"/>
                <a:ea typeface="+mn-ea"/>
                <a:cs typeface="+mn-cs"/>
              </a:rPr>
              <a:t> </a:t>
            </a:r>
          </a:p>
        </p:txBody>
      </p:sp>
      <p:sp>
        <p:nvSpPr>
          <p:cNvPr id="9" name="TextBox 8">
            <a:extLst>
              <a:ext uri="{FF2B5EF4-FFF2-40B4-BE49-F238E27FC236}">
                <a16:creationId xmlns:a16="http://schemas.microsoft.com/office/drawing/2014/main" id="{63762D13-A719-2E2B-F3D9-BDBAF821DF62}"/>
              </a:ext>
            </a:extLst>
          </p:cNvPr>
          <p:cNvSpPr txBox="1"/>
          <p:nvPr/>
        </p:nvSpPr>
        <p:spPr>
          <a:xfrm>
            <a:off x="350633" y="494337"/>
            <a:ext cx="11577842"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DEVON INTEGRATED CARE SYSTEM</a:t>
            </a:r>
          </a:p>
        </p:txBody>
      </p:sp>
      <p:sp>
        <p:nvSpPr>
          <p:cNvPr id="11" name="Title 4">
            <a:extLst>
              <a:ext uri="{FF2B5EF4-FFF2-40B4-BE49-F238E27FC236}">
                <a16:creationId xmlns:a16="http://schemas.microsoft.com/office/drawing/2014/main" id="{B24782EB-055A-B1E1-1301-2CE0EB9934BC}"/>
              </a:ext>
            </a:extLst>
          </p:cNvPr>
          <p:cNvSpPr txBox="1">
            <a:spLocks/>
          </p:cNvSpPr>
          <p:nvPr/>
        </p:nvSpPr>
        <p:spPr>
          <a:xfrm>
            <a:off x="450000" y="92547"/>
            <a:ext cx="9341700" cy="555912"/>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pPr marL="0" marR="0" lvl="0" indent="0" algn="l" defTabSz="914400" rtl="0" eaLnBrk="1" fontAlgn="auto" latinLnBrk="0" hangingPunct="1">
              <a:lnSpc>
                <a:spcPct val="118000"/>
              </a:lnSpc>
              <a:spcBef>
                <a:spcPts val="600"/>
              </a:spcBef>
              <a:spcAft>
                <a:spcPts val="0"/>
              </a:spcAft>
              <a:buClrTx/>
              <a:buSzTx/>
              <a:buFontTx/>
              <a:buNone/>
              <a:tabLst/>
              <a:defRPr/>
            </a:pPr>
            <a:r>
              <a:rPr kumimoji="0" lang="en-GB" sz="2500" b="1" i="0" u="none" strike="noStrike" kern="1200" cap="none" spc="0" normalizeH="0" baseline="0" noProof="0" dirty="0">
                <a:ln>
                  <a:noFill/>
                </a:ln>
                <a:solidFill>
                  <a:prstClr val="black"/>
                </a:solidFill>
                <a:effectLst/>
                <a:uLnTx/>
                <a:uFillTx/>
                <a:latin typeface="Arial"/>
                <a:ea typeface="+mj-ea"/>
                <a:cs typeface="+mj-cs"/>
              </a:rPr>
              <a:t>Summary</a:t>
            </a:r>
          </a:p>
        </p:txBody>
      </p:sp>
      <p:grpSp>
        <p:nvGrpSpPr>
          <p:cNvPr id="13" name="Group 12">
            <a:extLst>
              <a:ext uri="{FF2B5EF4-FFF2-40B4-BE49-F238E27FC236}">
                <a16:creationId xmlns:a16="http://schemas.microsoft.com/office/drawing/2014/main" id="{BD64274C-17EE-1E0C-4A9F-80E36E3F8A51}"/>
              </a:ext>
            </a:extLst>
          </p:cNvPr>
          <p:cNvGrpSpPr/>
          <p:nvPr/>
        </p:nvGrpSpPr>
        <p:grpSpPr>
          <a:xfrm>
            <a:off x="432387" y="1019686"/>
            <a:ext cx="11327226" cy="4794518"/>
            <a:chOff x="449999" y="1019686"/>
            <a:chExt cx="11327226" cy="4794518"/>
          </a:xfrm>
        </p:grpSpPr>
        <p:sp>
          <p:nvSpPr>
            <p:cNvPr id="2" name="Rectangle 1">
              <a:extLst>
                <a:ext uri="{FF2B5EF4-FFF2-40B4-BE49-F238E27FC236}">
                  <a16:creationId xmlns:a16="http://schemas.microsoft.com/office/drawing/2014/main" id="{D2577205-FBD5-9DB4-BEC0-DBD06CE34617}"/>
                </a:ext>
              </a:extLst>
            </p:cNvPr>
            <p:cNvSpPr/>
            <p:nvPr/>
          </p:nvSpPr>
          <p:spPr>
            <a:xfrm>
              <a:off x="449999" y="1043796"/>
              <a:ext cx="3658845"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3" name="Rectangle 2">
              <a:extLst>
                <a:ext uri="{FF2B5EF4-FFF2-40B4-BE49-F238E27FC236}">
                  <a16:creationId xmlns:a16="http://schemas.microsoft.com/office/drawing/2014/main" id="{63F6EC6A-1342-E324-6EF5-FD8755783162}"/>
                </a:ext>
              </a:extLst>
            </p:cNvPr>
            <p:cNvSpPr/>
            <p:nvPr/>
          </p:nvSpPr>
          <p:spPr>
            <a:xfrm>
              <a:off x="4427924" y="1043796"/>
              <a:ext cx="3423260"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4" name="Rectangle 3">
              <a:extLst>
                <a:ext uri="{FF2B5EF4-FFF2-40B4-BE49-F238E27FC236}">
                  <a16:creationId xmlns:a16="http://schemas.microsoft.com/office/drawing/2014/main" id="{5C16FEDD-AD55-9D7E-F309-B305D5A8F876}"/>
                </a:ext>
              </a:extLst>
            </p:cNvPr>
            <p:cNvSpPr/>
            <p:nvPr/>
          </p:nvSpPr>
          <p:spPr>
            <a:xfrm>
              <a:off x="4427924" y="3579962"/>
              <a:ext cx="3423260"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5" name="Rectangle 4">
              <a:extLst>
                <a:ext uri="{FF2B5EF4-FFF2-40B4-BE49-F238E27FC236}">
                  <a16:creationId xmlns:a16="http://schemas.microsoft.com/office/drawing/2014/main" id="{0C4234C3-5E4F-2EAA-2F59-2CB776AD792F}"/>
                </a:ext>
              </a:extLst>
            </p:cNvPr>
            <p:cNvSpPr/>
            <p:nvPr/>
          </p:nvSpPr>
          <p:spPr>
            <a:xfrm>
              <a:off x="449999" y="3579962"/>
              <a:ext cx="3658845"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6" name="Rectangle 5">
              <a:extLst>
                <a:ext uri="{FF2B5EF4-FFF2-40B4-BE49-F238E27FC236}">
                  <a16:creationId xmlns:a16="http://schemas.microsoft.com/office/drawing/2014/main" id="{9C16BCC0-F086-410E-B410-92B111ACCBD9}"/>
                </a:ext>
              </a:extLst>
            </p:cNvPr>
            <p:cNvSpPr/>
            <p:nvPr/>
          </p:nvSpPr>
          <p:spPr>
            <a:xfrm>
              <a:off x="8170264" y="3573509"/>
              <a:ext cx="3606961"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4347F74A-0BE8-E531-B407-0A1624B6A1CD}"/>
                </a:ext>
              </a:extLst>
            </p:cNvPr>
            <p:cNvSpPr/>
            <p:nvPr/>
          </p:nvSpPr>
          <p:spPr>
            <a:xfrm>
              <a:off x="8170264" y="1019686"/>
              <a:ext cx="3606961"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srgbClr val="002060"/>
                </a:solidFill>
                <a:effectLst/>
                <a:uLnTx/>
                <a:uFillTx/>
                <a:latin typeface="Arial"/>
                <a:ea typeface="+mn-ea"/>
                <a:cs typeface="+mn-cs"/>
              </a:endParaRPr>
            </a:p>
          </p:txBody>
        </p:sp>
        <p:grpSp>
          <p:nvGrpSpPr>
            <p:cNvPr id="22" name="Group 21">
              <a:extLst>
                <a:ext uri="{FF2B5EF4-FFF2-40B4-BE49-F238E27FC236}">
                  <a16:creationId xmlns:a16="http://schemas.microsoft.com/office/drawing/2014/main" id="{1E40CFA3-5E59-EB9D-4804-25A1570C8BBD}"/>
                </a:ext>
              </a:extLst>
            </p:cNvPr>
            <p:cNvGrpSpPr/>
            <p:nvPr/>
          </p:nvGrpSpPr>
          <p:grpSpPr>
            <a:xfrm>
              <a:off x="571737" y="1199072"/>
              <a:ext cx="3189380" cy="522423"/>
              <a:chOff x="571737" y="1199072"/>
              <a:chExt cx="3189380" cy="522423"/>
            </a:xfrm>
          </p:grpSpPr>
          <p:sp>
            <p:nvSpPr>
              <p:cNvPr id="8" name="Rectangle: Rounded Corners 7">
                <a:extLst>
                  <a:ext uri="{FF2B5EF4-FFF2-40B4-BE49-F238E27FC236}">
                    <a16:creationId xmlns:a16="http://schemas.microsoft.com/office/drawing/2014/main" id="{EB061C14-2CA0-C870-8294-BA4938103708}"/>
                  </a:ext>
                </a:extLst>
              </p:cNvPr>
              <p:cNvSpPr/>
              <p:nvPr/>
            </p:nvSpPr>
            <p:spPr>
              <a:xfrm>
                <a:off x="589415" y="1199072"/>
                <a:ext cx="3171702" cy="52242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5" name="Rectangle: Rounded Corners 14">
                <a:extLst>
                  <a:ext uri="{FF2B5EF4-FFF2-40B4-BE49-F238E27FC236}">
                    <a16:creationId xmlns:a16="http://schemas.microsoft.com/office/drawing/2014/main" id="{35EF0083-770E-B8BC-1E7D-ABE6B2286871}"/>
                  </a:ext>
                </a:extLst>
              </p:cNvPr>
              <p:cNvSpPr/>
              <p:nvPr/>
            </p:nvSpPr>
            <p:spPr>
              <a:xfrm>
                <a:off x="2242981" y="1291736"/>
                <a:ext cx="1423246" cy="323491"/>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a:ln>
                      <a:noFill/>
                    </a:ln>
                    <a:solidFill>
                      <a:prstClr val="white"/>
                    </a:solidFill>
                    <a:effectLst/>
                    <a:uLnTx/>
                    <a:uFillTx/>
                    <a:latin typeface="Arial"/>
                    <a:ea typeface="+mn-ea"/>
                    <a:cs typeface="+mn-cs"/>
                  </a:rPr>
                  <a:t>37,760</a:t>
                </a:r>
                <a:endParaRPr kumimoji="0" lang="en-GB" sz="2400" b="0" i="0" u="none" strike="noStrike" kern="1200" cap="none" spc="0" normalizeH="0" baseline="0" noProof="0" dirty="0">
                  <a:ln>
                    <a:noFill/>
                  </a:ln>
                  <a:solidFill>
                    <a:prstClr val="white"/>
                  </a:solidFill>
                  <a:effectLst/>
                  <a:uLnTx/>
                  <a:uFillTx/>
                  <a:latin typeface="Arial"/>
                  <a:ea typeface="+mn-ea"/>
                  <a:cs typeface="+mn-cs"/>
                </a:endParaRPr>
              </a:p>
            </p:txBody>
          </p:sp>
          <p:pic>
            <p:nvPicPr>
              <p:cNvPr id="21" name="Graphic 20" descr="User outline">
                <a:extLst>
                  <a:ext uri="{FF2B5EF4-FFF2-40B4-BE49-F238E27FC236}">
                    <a16:creationId xmlns:a16="http://schemas.microsoft.com/office/drawing/2014/main" id="{1CEE3E0F-69CB-1240-43B5-0D1A3D89D5A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71737" y="1231239"/>
                <a:ext cx="457200" cy="457200"/>
              </a:xfrm>
              <a:prstGeom prst="rect">
                <a:avLst/>
              </a:prstGeom>
            </p:spPr>
          </p:pic>
          <p:sp>
            <p:nvSpPr>
              <p:cNvPr id="28" name="TextBox 27">
                <a:extLst>
                  <a:ext uri="{FF2B5EF4-FFF2-40B4-BE49-F238E27FC236}">
                    <a16:creationId xmlns:a16="http://schemas.microsoft.com/office/drawing/2014/main" id="{1C0D28C2-2F62-A1F2-312E-D772E307CA97}"/>
                  </a:ext>
                </a:extLst>
              </p:cNvPr>
              <p:cNvSpPr txBox="1"/>
              <p:nvPr/>
            </p:nvSpPr>
            <p:spPr>
              <a:xfrm>
                <a:off x="1036942" y="1303271"/>
                <a:ext cx="1225245" cy="307777"/>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QUESTIONNAIRES SENT OUT</a:t>
                </a:r>
              </a:p>
            </p:txBody>
          </p:sp>
        </p:grpSp>
        <p:grpSp>
          <p:nvGrpSpPr>
            <p:cNvPr id="20" name="Group 19">
              <a:extLst>
                <a:ext uri="{FF2B5EF4-FFF2-40B4-BE49-F238E27FC236}">
                  <a16:creationId xmlns:a16="http://schemas.microsoft.com/office/drawing/2014/main" id="{74B9D41E-10F0-FD3F-D8C6-50A594E1CD47}"/>
                </a:ext>
              </a:extLst>
            </p:cNvPr>
            <p:cNvGrpSpPr/>
            <p:nvPr/>
          </p:nvGrpSpPr>
          <p:grpSpPr>
            <a:xfrm>
              <a:off x="571703" y="1871284"/>
              <a:ext cx="3171702" cy="548186"/>
              <a:chOff x="589415" y="1698564"/>
              <a:chExt cx="3171702" cy="439947"/>
            </a:xfrm>
          </p:grpSpPr>
          <p:sp>
            <p:nvSpPr>
              <p:cNvPr id="14" name="Rectangle: Rounded Corners 13">
                <a:extLst>
                  <a:ext uri="{FF2B5EF4-FFF2-40B4-BE49-F238E27FC236}">
                    <a16:creationId xmlns:a16="http://schemas.microsoft.com/office/drawing/2014/main" id="{3EB35D6D-8F2F-3628-B430-6710E274D340}"/>
                  </a:ext>
                </a:extLst>
              </p:cNvPr>
              <p:cNvSpPr/>
              <p:nvPr/>
            </p:nvSpPr>
            <p:spPr>
              <a:xfrm>
                <a:off x="589415" y="1698564"/>
                <a:ext cx="3171702" cy="43994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7" name="Rectangle: Rounded Corners 16">
                <a:extLst>
                  <a:ext uri="{FF2B5EF4-FFF2-40B4-BE49-F238E27FC236}">
                    <a16:creationId xmlns:a16="http://schemas.microsoft.com/office/drawing/2014/main" id="{F74296A8-B065-0778-3235-0799E4BB10A4}"/>
                  </a:ext>
                </a:extLst>
              </p:cNvPr>
              <p:cNvSpPr/>
              <p:nvPr/>
            </p:nvSpPr>
            <p:spPr>
              <a:xfrm>
                <a:off x="2242981" y="1765592"/>
                <a:ext cx="1412381" cy="314466"/>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a:ln>
                      <a:noFill/>
                    </a:ln>
                    <a:solidFill>
                      <a:prstClr val="white"/>
                    </a:solidFill>
                    <a:effectLst/>
                    <a:uLnTx/>
                    <a:uFillTx/>
                    <a:latin typeface="Arial"/>
                    <a:ea typeface="+mn-ea"/>
                    <a:cs typeface="+mn-cs"/>
                  </a:rPr>
                  <a:t>13,520</a:t>
                </a:r>
                <a:endParaRPr kumimoji="0" lang="en-GB" sz="2400" b="0" i="0" u="none" strike="noStrike" kern="1200" cap="none" spc="0" normalizeH="0" baseline="0" noProof="0" dirty="0">
                  <a:ln>
                    <a:noFill/>
                  </a:ln>
                  <a:solidFill>
                    <a:prstClr val="white"/>
                  </a:solidFill>
                  <a:effectLst/>
                  <a:uLnTx/>
                  <a:uFillTx/>
                  <a:latin typeface="Arial"/>
                  <a:ea typeface="+mn-ea"/>
                  <a:cs typeface="+mn-cs"/>
                </a:endParaRPr>
              </a:p>
            </p:txBody>
          </p:sp>
          <p:pic>
            <p:nvPicPr>
              <p:cNvPr id="23" name="Graphic 22" descr="Checkmark outline">
                <a:extLst>
                  <a:ext uri="{FF2B5EF4-FFF2-40B4-BE49-F238E27FC236}">
                    <a16:creationId xmlns:a16="http://schemas.microsoft.com/office/drawing/2014/main" id="{3A493841-8C26-6C5F-20C3-D0E27AC637E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22265" y="1698564"/>
                <a:ext cx="391499" cy="391499"/>
              </a:xfrm>
              <a:prstGeom prst="rect">
                <a:avLst/>
              </a:prstGeom>
            </p:spPr>
          </p:pic>
          <p:sp>
            <p:nvSpPr>
              <p:cNvPr id="29" name="TextBox 28">
                <a:extLst>
                  <a:ext uri="{FF2B5EF4-FFF2-40B4-BE49-F238E27FC236}">
                    <a16:creationId xmlns:a16="http://schemas.microsoft.com/office/drawing/2014/main" id="{9CF5947B-DC86-A872-A92C-7A13A27D97C2}"/>
                  </a:ext>
                </a:extLst>
              </p:cNvPr>
              <p:cNvSpPr txBox="1"/>
              <p:nvPr/>
            </p:nvSpPr>
            <p:spPr>
              <a:xfrm>
                <a:off x="1036204" y="1749584"/>
                <a:ext cx="1115013" cy="370510"/>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NUMBER OF COMPLETE</a:t>
                </a:r>
                <a:r>
                  <a:rPr lang="en-GB" sz="1000" b="1" dirty="0">
                    <a:solidFill>
                      <a:srgbClr val="002060"/>
                    </a:solidFill>
                    <a:latin typeface="Arial"/>
                  </a:rPr>
                  <a:t>D SURVEYS</a:t>
                </a:r>
                <a:endParaRPr kumimoji="0" lang="en-GB" sz="1000" b="1" i="0" u="none" strike="noStrike" kern="1200" cap="none" spc="0" normalizeH="0" baseline="0" noProof="0" dirty="0">
                  <a:ln>
                    <a:noFill/>
                  </a:ln>
                  <a:solidFill>
                    <a:srgbClr val="002060"/>
                  </a:solidFill>
                  <a:effectLst/>
                  <a:uLnTx/>
                  <a:uFillTx/>
                  <a:latin typeface="Arial"/>
                  <a:ea typeface="+mn-ea"/>
                  <a:cs typeface="+mn-cs"/>
                </a:endParaRPr>
              </a:p>
            </p:txBody>
          </p:sp>
        </p:grpSp>
        <p:grpSp>
          <p:nvGrpSpPr>
            <p:cNvPr id="10" name="Group 9">
              <a:extLst>
                <a:ext uri="{FF2B5EF4-FFF2-40B4-BE49-F238E27FC236}">
                  <a16:creationId xmlns:a16="http://schemas.microsoft.com/office/drawing/2014/main" id="{78D2165E-D81F-D62B-4914-7E90FC233558}"/>
                </a:ext>
              </a:extLst>
            </p:cNvPr>
            <p:cNvGrpSpPr/>
            <p:nvPr/>
          </p:nvGrpSpPr>
          <p:grpSpPr>
            <a:xfrm>
              <a:off x="578552" y="2572183"/>
              <a:ext cx="3171702" cy="544165"/>
              <a:chOff x="589415" y="2220462"/>
              <a:chExt cx="3171702" cy="439947"/>
            </a:xfrm>
          </p:grpSpPr>
          <p:sp>
            <p:nvSpPr>
              <p:cNvPr id="12" name="Rectangle: Rounded Corners 11">
                <a:extLst>
                  <a:ext uri="{FF2B5EF4-FFF2-40B4-BE49-F238E27FC236}">
                    <a16:creationId xmlns:a16="http://schemas.microsoft.com/office/drawing/2014/main" id="{7CBB757D-64B6-4551-735C-315377F58051}"/>
                  </a:ext>
                </a:extLst>
              </p:cNvPr>
              <p:cNvSpPr/>
              <p:nvPr/>
            </p:nvSpPr>
            <p:spPr>
              <a:xfrm>
                <a:off x="589415" y="2220462"/>
                <a:ext cx="3171702" cy="43994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062A5C5C-E4CC-67FC-4BAC-FB16E90D0BF5}"/>
                  </a:ext>
                </a:extLst>
              </p:cNvPr>
              <p:cNvSpPr/>
              <p:nvPr/>
            </p:nvSpPr>
            <p:spPr>
              <a:xfrm>
                <a:off x="2253844" y="2282526"/>
                <a:ext cx="1412381" cy="303863"/>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Arial"/>
                    <a:ea typeface="+mn-ea"/>
                    <a:cs typeface="+mn-cs"/>
                  </a:rPr>
                  <a:t>36%</a:t>
                </a:r>
              </a:p>
            </p:txBody>
          </p:sp>
          <p:pic>
            <p:nvPicPr>
              <p:cNvPr id="25" name="Graphic 24" descr="Arrow circle with solid fill">
                <a:extLst>
                  <a:ext uri="{FF2B5EF4-FFF2-40B4-BE49-F238E27FC236}">
                    <a16:creationId xmlns:a16="http://schemas.microsoft.com/office/drawing/2014/main" id="{D935E92F-C22D-FD18-39D7-8FAE65DED7C6}"/>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07654" y="2242384"/>
                <a:ext cx="440151" cy="407092"/>
              </a:xfrm>
              <a:prstGeom prst="rect">
                <a:avLst/>
              </a:prstGeom>
            </p:spPr>
          </p:pic>
          <p:sp>
            <p:nvSpPr>
              <p:cNvPr id="30" name="TextBox 29">
                <a:extLst>
                  <a:ext uri="{FF2B5EF4-FFF2-40B4-BE49-F238E27FC236}">
                    <a16:creationId xmlns:a16="http://schemas.microsoft.com/office/drawing/2014/main" id="{B997DCCC-6D4E-1157-52CE-AE2031DB2512}"/>
                  </a:ext>
                </a:extLst>
              </p:cNvPr>
              <p:cNvSpPr txBox="1"/>
              <p:nvPr/>
            </p:nvSpPr>
            <p:spPr>
              <a:xfrm>
                <a:off x="1053404" y="2357537"/>
                <a:ext cx="1115013" cy="153888"/>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RESPONSE RATE</a:t>
                </a:r>
              </a:p>
            </p:txBody>
          </p:sp>
        </p:grpSp>
        <p:grpSp>
          <p:nvGrpSpPr>
            <p:cNvPr id="47" name="Group 46">
              <a:extLst>
                <a:ext uri="{FF2B5EF4-FFF2-40B4-BE49-F238E27FC236}">
                  <a16:creationId xmlns:a16="http://schemas.microsoft.com/office/drawing/2014/main" id="{21F25520-7FC6-B2BC-04B0-59BE411E3526}"/>
                </a:ext>
              </a:extLst>
            </p:cNvPr>
            <p:cNvGrpSpPr/>
            <p:nvPr/>
          </p:nvGrpSpPr>
          <p:grpSpPr>
            <a:xfrm>
              <a:off x="4586448" y="1483636"/>
              <a:ext cx="3109142" cy="1426461"/>
              <a:chOff x="4584988" y="1582099"/>
              <a:chExt cx="3109142" cy="1426461"/>
            </a:xfrm>
          </p:grpSpPr>
          <p:sp>
            <p:nvSpPr>
              <p:cNvPr id="32" name="D_90e8bd47264a47b5">
                <a:extLst>
                  <a:ext uri="{FF2B5EF4-FFF2-40B4-BE49-F238E27FC236}">
                    <a16:creationId xmlns:a16="http://schemas.microsoft.com/office/drawing/2014/main" id="{8B5FE2FA-0CFF-DE20-57EC-E3F6B3A413FA}"/>
                  </a:ext>
                </a:extLst>
              </p:cNvPr>
              <p:cNvSpPr txBox="1"/>
              <p:nvPr/>
            </p:nvSpPr>
            <p:spPr>
              <a:xfrm>
                <a:off x="4584988" y="1582099"/>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prstClr val="white"/>
                    </a:solidFill>
                    <a:effectLst/>
                    <a:uLnTx/>
                    <a:uFillTx/>
                    <a:latin typeface="Arial"/>
                    <a:ea typeface="+mn-ea"/>
                    <a:cs typeface="+mn-cs"/>
                  </a:rPr>
                  <a:t>79%</a:t>
                </a:r>
              </a:p>
            </p:txBody>
          </p:sp>
          <p:sp>
            <p:nvSpPr>
              <p:cNvPr id="33" name="TextBox 32">
                <a:extLst>
                  <a:ext uri="{FF2B5EF4-FFF2-40B4-BE49-F238E27FC236}">
                    <a16:creationId xmlns:a16="http://schemas.microsoft.com/office/drawing/2014/main" id="{74606461-2F22-3EDE-E608-FB5FB3368660}"/>
                  </a:ext>
                </a:extLst>
              </p:cNvPr>
              <p:cNvSpPr txBox="1"/>
              <p:nvPr/>
            </p:nvSpPr>
            <p:spPr>
              <a:xfrm>
                <a:off x="4584988" y="2102338"/>
                <a:ext cx="3109142" cy="390556"/>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Arial"/>
                    <a:ea typeface="+mn-ea"/>
                    <a:cs typeface="+mn-cs"/>
                  </a:rPr>
                  <a:t>had a good overall experience of their GP practice </a:t>
                </a:r>
              </a:p>
            </p:txBody>
          </p:sp>
          <p:sp>
            <p:nvSpPr>
              <p:cNvPr id="34" name="D_d83d1f7fdd2c96eb">
                <a:extLst>
                  <a:ext uri="{FF2B5EF4-FFF2-40B4-BE49-F238E27FC236}">
                    <a16:creationId xmlns:a16="http://schemas.microsoft.com/office/drawing/2014/main" id="{E2F2F71A-A4F4-DAAD-8A4D-690B64B3C5D8}"/>
                  </a:ext>
                </a:extLst>
              </p:cNvPr>
              <p:cNvSpPr txBox="1"/>
              <p:nvPr/>
            </p:nvSpPr>
            <p:spPr>
              <a:xfrm>
                <a:off x="4586373" y="2821136"/>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Q32 National result: 75%</a:t>
                </a:r>
              </a:p>
            </p:txBody>
          </p:sp>
        </p:grpSp>
        <p:grpSp>
          <p:nvGrpSpPr>
            <p:cNvPr id="45" name="Group 44">
              <a:extLst>
                <a:ext uri="{FF2B5EF4-FFF2-40B4-BE49-F238E27FC236}">
                  <a16:creationId xmlns:a16="http://schemas.microsoft.com/office/drawing/2014/main" id="{9003F185-B44E-4401-255F-797DE6FEC834}"/>
                </a:ext>
              </a:extLst>
            </p:cNvPr>
            <p:cNvGrpSpPr/>
            <p:nvPr/>
          </p:nvGrpSpPr>
          <p:grpSpPr>
            <a:xfrm>
              <a:off x="589415" y="3967036"/>
              <a:ext cx="3441921" cy="1478748"/>
              <a:chOff x="589415" y="3967036"/>
              <a:chExt cx="3441921" cy="1478748"/>
            </a:xfrm>
          </p:grpSpPr>
          <p:sp>
            <p:nvSpPr>
              <p:cNvPr id="37" name="D_36e5e84ec0121e0a">
                <a:extLst>
                  <a:ext uri="{FF2B5EF4-FFF2-40B4-BE49-F238E27FC236}">
                    <a16:creationId xmlns:a16="http://schemas.microsoft.com/office/drawing/2014/main" id="{67B47F04-B6E4-2249-BDB5-333F5C1A33AB}"/>
                  </a:ext>
                </a:extLst>
              </p:cNvPr>
              <p:cNvSpPr txBox="1"/>
              <p:nvPr/>
            </p:nvSpPr>
            <p:spPr>
              <a:xfrm>
                <a:off x="589416" y="3967036"/>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prstClr val="white"/>
                    </a:solidFill>
                    <a:effectLst/>
                    <a:uLnTx/>
                    <a:uFillTx/>
                    <a:latin typeface="Arial"/>
                    <a:ea typeface="+mn-ea"/>
                    <a:cs typeface="+mn-cs"/>
                  </a:rPr>
                  <a:t>54%</a:t>
                </a:r>
              </a:p>
            </p:txBody>
          </p:sp>
          <p:sp>
            <p:nvSpPr>
              <p:cNvPr id="38" name="TextBox 37">
                <a:extLst>
                  <a:ext uri="{FF2B5EF4-FFF2-40B4-BE49-F238E27FC236}">
                    <a16:creationId xmlns:a16="http://schemas.microsoft.com/office/drawing/2014/main" id="{38823C8E-E975-E641-B8D5-F17032EAE927}"/>
                  </a:ext>
                </a:extLst>
              </p:cNvPr>
              <p:cNvSpPr txBox="1"/>
              <p:nvPr/>
            </p:nvSpPr>
            <p:spPr>
              <a:xfrm>
                <a:off x="589415" y="4487275"/>
                <a:ext cx="3441921" cy="390556"/>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Arial"/>
                    <a:ea typeface="+mn-ea"/>
                    <a:cs typeface="+mn-cs"/>
                  </a:rPr>
                  <a:t>had a good overall experience of NHS services when their GP practice was closed</a:t>
                </a:r>
              </a:p>
            </p:txBody>
          </p:sp>
          <p:sp>
            <p:nvSpPr>
              <p:cNvPr id="39" name="D_80c88496337d3509">
                <a:extLst>
                  <a:ext uri="{FF2B5EF4-FFF2-40B4-BE49-F238E27FC236}">
                    <a16:creationId xmlns:a16="http://schemas.microsoft.com/office/drawing/2014/main" id="{F6311C39-710E-B095-808E-8C0E2FA6F756}"/>
                  </a:ext>
                </a:extLst>
              </p:cNvPr>
              <p:cNvSpPr txBox="1"/>
              <p:nvPr/>
            </p:nvSpPr>
            <p:spPr>
              <a:xfrm>
                <a:off x="589415" y="5258360"/>
                <a:ext cx="3441921"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Q36 National result: 57%</a:t>
                </a:r>
              </a:p>
            </p:txBody>
          </p:sp>
        </p:grpSp>
        <p:grpSp>
          <p:nvGrpSpPr>
            <p:cNvPr id="46" name="Group 45">
              <a:extLst>
                <a:ext uri="{FF2B5EF4-FFF2-40B4-BE49-F238E27FC236}">
                  <a16:creationId xmlns:a16="http://schemas.microsoft.com/office/drawing/2014/main" id="{6C460943-13BD-86C3-0DDB-921C05D2DACD}"/>
                </a:ext>
              </a:extLst>
            </p:cNvPr>
            <p:cNvGrpSpPr/>
            <p:nvPr/>
          </p:nvGrpSpPr>
          <p:grpSpPr>
            <a:xfrm>
              <a:off x="8331094" y="3932591"/>
              <a:ext cx="3101346" cy="1504028"/>
              <a:chOff x="8325626" y="3990382"/>
              <a:chExt cx="3101346" cy="1504028"/>
            </a:xfrm>
          </p:grpSpPr>
          <p:sp>
            <p:nvSpPr>
              <p:cNvPr id="41" name="D_e238569d4b833f7c">
                <a:extLst>
                  <a:ext uri="{FF2B5EF4-FFF2-40B4-BE49-F238E27FC236}">
                    <a16:creationId xmlns:a16="http://schemas.microsoft.com/office/drawing/2014/main" id="{1A78640F-795C-53CE-5158-C63F238817A7}"/>
                  </a:ext>
                </a:extLst>
              </p:cNvPr>
              <p:cNvSpPr txBox="1"/>
              <p:nvPr/>
            </p:nvSpPr>
            <p:spPr>
              <a:xfrm>
                <a:off x="8327721" y="3990382"/>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prstClr val="white"/>
                    </a:solidFill>
                    <a:effectLst/>
                    <a:uLnTx/>
                    <a:uFillTx/>
                    <a:latin typeface="Arial"/>
                    <a:ea typeface="+mn-ea"/>
                    <a:cs typeface="+mn-cs"/>
                  </a:rPr>
                  <a:t>54%</a:t>
                </a:r>
              </a:p>
            </p:txBody>
          </p:sp>
          <p:sp>
            <p:nvSpPr>
              <p:cNvPr id="42" name="TextBox 41">
                <a:extLst>
                  <a:ext uri="{FF2B5EF4-FFF2-40B4-BE49-F238E27FC236}">
                    <a16:creationId xmlns:a16="http://schemas.microsoft.com/office/drawing/2014/main" id="{CAE47675-FE09-9316-F38B-FA75B37E58DD}"/>
                  </a:ext>
                </a:extLst>
              </p:cNvPr>
              <p:cNvSpPr txBox="1"/>
              <p:nvPr/>
            </p:nvSpPr>
            <p:spPr>
              <a:xfrm>
                <a:off x="8327721" y="4510306"/>
                <a:ext cx="3099251" cy="390556"/>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Arial"/>
                    <a:ea typeface="+mn-ea"/>
                    <a:cs typeface="+mn-cs"/>
                  </a:rPr>
                  <a:t>had a good o</a:t>
                </a:r>
                <a:r>
                  <a:rPr lang="en-GB" sz="1200" b="1" dirty="0" err="1">
                    <a:solidFill>
                      <a:prstClr val="white"/>
                    </a:solidFill>
                    <a:latin typeface="Arial"/>
                  </a:rPr>
                  <a:t>verall</a:t>
                </a:r>
                <a:r>
                  <a:rPr lang="en-GB" sz="1200" b="1" dirty="0">
                    <a:solidFill>
                      <a:prstClr val="white"/>
                    </a:solidFill>
                    <a:latin typeface="Arial"/>
                  </a:rPr>
                  <a:t> experience of NHS dental services</a:t>
                </a:r>
                <a:endParaRPr kumimoji="0" lang="en-GB" sz="1200" b="1" i="0" u="none" strike="noStrike" kern="1200" cap="none" spc="0" normalizeH="0" baseline="0" noProof="0" dirty="0">
                  <a:ln>
                    <a:noFill/>
                  </a:ln>
                  <a:solidFill>
                    <a:prstClr val="white"/>
                  </a:solidFill>
                  <a:effectLst/>
                  <a:uLnTx/>
                  <a:uFillTx/>
                  <a:latin typeface="Arial"/>
                  <a:ea typeface="+mn-ea"/>
                  <a:cs typeface="+mn-cs"/>
                </a:endParaRPr>
              </a:p>
            </p:txBody>
          </p:sp>
          <p:sp>
            <p:nvSpPr>
              <p:cNvPr id="43" name="D_12187158e39213a7">
                <a:extLst>
                  <a:ext uri="{FF2B5EF4-FFF2-40B4-BE49-F238E27FC236}">
                    <a16:creationId xmlns:a16="http://schemas.microsoft.com/office/drawing/2014/main" id="{8C383C57-80DB-0D78-C52D-56FC46F19C8E}"/>
                  </a:ext>
                </a:extLst>
              </p:cNvPr>
              <p:cNvSpPr txBox="1"/>
              <p:nvPr/>
            </p:nvSpPr>
            <p:spPr>
              <a:xfrm>
                <a:off x="8325626" y="5306986"/>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Q52 National result: 71%</a:t>
                </a:r>
              </a:p>
            </p:txBody>
          </p:sp>
        </p:grpSp>
        <p:grpSp>
          <p:nvGrpSpPr>
            <p:cNvPr id="48" name="Group 47">
              <a:extLst>
                <a:ext uri="{FF2B5EF4-FFF2-40B4-BE49-F238E27FC236}">
                  <a16:creationId xmlns:a16="http://schemas.microsoft.com/office/drawing/2014/main" id="{52D66E4D-9C18-5236-1063-FEED2B5120A9}"/>
                </a:ext>
              </a:extLst>
            </p:cNvPr>
            <p:cNvGrpSpPr/>
            <p:nvPr/>
          </p:nvGrpSpPr>
          <p:grpSpPr>
            <a:xfrm>
              <a:off x="4549763" y="3947921"/>
              <a:ext cx="3139416" cy="1502100"/>
              <a:chOff x="4586373" y="1543479"/>
              <a:chExt cx="3139416" cy="1502100"/>
            </a:xfrm>
            <a:solidFill>
              <a:srgbClr val="C7DCEF"/>
            </a:solidFill>
          </p:grpSpPr>
          <p:sp>
            <p:nvSpPr>
              <p:cNvPr id="49" name="D_310d65b45e7c1622">
                <a:extLst>
                  <a:ext uri="{FF2B5EF4-FFF2-40B4-BE49-F238E27FC236}">
                    <a16:creationId xmlns:a16="http://schemas.microsoft.com/office/drawing/2014/main" id="{B5BE2EEA-D312-3784-4A0D-CE1E17F7DCB7}"/>
                  </a:ext>
                </a:extLst>
              </p:cNvPr>
              <p:cNvSpPr txBox="1"/>
              <p:nvPr/>
            </p:nvSpPr>
            <p:spPr>
              <a:xfrm>
                <a:off x="4595099" y="1543479"/>
                <a:ext cx="1298024" cy="499176"/>
              </a:xfrm>
              <a:prstGeom prst="rect">
                <a:avLst/>
              </a:prstGeom>
              <a:grp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srgbClr val="002060"/>
                    </a:solidFill>
                    <a:effectLst/>
                    <a:uLnTx/>
                    <a:uFillTx/>
                    <a:latin typeface="Arial"/>
                    <a:ea typeface="+mn-ea"/>
                    <a:cs typeface="+mn-cs"/>
                  </a:rPr>
                  <a:t>86%</a:t>
                </a:r>
              </a:p>
            </p:txBody>
          </p:sp>
          <p:sp>
            <p:nvSpPr>
              <p:cNvPr id="50" name="TextBox 49">
                <a:extLst>
                  <a:ext uri="{FF2B5EF4-FFF2-40B4-BE49-F238E27FC236}">
                    <a16:creationId xmlns:a16="http://schemas.microsoft.com/office/drawing/2014/main" id="{163BE1C2-85F8-D8EE-E2A6-92109B3386B8}"/>
                  </a:ext>
                </a:extLst>
              </p:cNvPr>
              <p:cNvSpPr txBox="1"/>
              <p:nvPr/>
            </p:nvSpPr>
            <p:spPr>
              <a:xfrm>
                <a:off x="4595099" y="2063718"/>
                <a:ext cx="3099251" cy="390556"/>
              </a:xfrm>
              <a:prstGeom prst="rect">
                <a:avLst/>
              </a:prstGeom>
              <a:grp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002060"/>
                    </a:solidFill>
                    <a:effectLst/>
                    <a:uLnTx/>
                    <a:uFillTx/>
                    <a:latin typeface="Arial"/>
                    <a:ea typeface="+mn-ea"/>
                    <a:cs typeface="+mn-cs"/>
                  </a:rPr>
                  <a:t>had a good overall experience of pharmacy services</a:t>
                </a:r>
              </a:p>
            </p:txBody>
          </p:sp>
          <p:sp>
            <p:nvSpPr>
              <p:cNvPr id="51" name="D_d1a0ebb39029b851">
                <a:extLst>
                  <a:ext uri="{FF2B5EF4-FFF2-40B4-BE49-F238E27FC236}">
                    <a16:creationId xmlns:a16="http://schemas.microsoft.com/office/drawing/2014/main" id="{84632706-BE43-F5BD-FA4F-AB804049C357}"/>
                  </a:ext>
                </a:extLst>
              </p:cNvPr>
              <p:cNvSpPr txBox="1"/>
              <p:nvPr/>
            </p:nvSpPr>
            <p:spPr>
              <a:xfrm>
                <a:off x="4586373" y="2858155"/>
                <a:ext cx="3139416" cy="187424"/>
              </a:xfrm>
              <a:prstGeom prst="rect">
                <a:avLst/>
              </a:prstGeom>
              <a:grp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2060"/>
                    </a:solidFill>
                    <a:effectLst/>
                    <a:uLnTx/>
                    <a:uFillTx/>
                    <a:latin typeface="Arial"/>
                    <a:ea typeface="+mn-ea"/>
                    <a:cs typeface="+mn-cs"/>
                  </a:rPr>
                  <a:t>Q48 National result: 88%</a:t>
                </a:r>
              </a:p>
            </p:txBody>
          </p:sp>
        </p:grpSp>
        <p:grpSp>
          <p:nvGrpSpPr>
            <p:cNvPr id="53" name="Group 52">
              <a:extLst>
                <a:ext uri="{FF2B5EF4-FFF2-40B4-BE49-F238E27FC236}">
                  <a16:creationId xmlns:a16="http://schemas.microsoft.com/office/drawing/2014/main" id="{F14B1F8A-172A-3243-E4C4-BFBF2D040967}"/>
                </a:ext>
              </a:extLst>
            </p:cNvPr>
            <p:cNvGrpSpPr/>
            <p:nvPr/>
          </p:nvGrpSpPr>
          <p:grpSpPr>
            <a:xfrm>
              <a:off x="8315797" y="1485505"/>
              <a:ext cx="3110569" cy="1443648"/>
              <a:chOff x="4390068" y="1573415"/>
              <a:chExt cx="3110569" cy="1443648"/>
            </a:xfrm>
          </p:grpSpPr>
          <p:sp>
            <p:nvSpPr>
              <p:cNvPr id="54" name="D_5b2ace402ba690d1">
                <a:extLst>
                  <a:ext uri="{FF2B5EF4-FFF2-40B4-BE49-F238E27FC236}">
                    <a16:creationId xmlns:a16="http://schemas.microsoft.com/office/drawing/2014/main" id="{EBF392F9-29BF-D6C8-620B-2B124C8FD601}"/>
                  </a:ext>
                </a:extLst>
              </p:cNvPr>
              <p:cNvSpPr txBox="1"/>
              <p:nvPr/>
            </p:nvSpPr>
            <p:spPr>
              <a:xfrm>
                <a:off x="4399291" y="1573415"/>
                <a:ext cx="1298024" cy="499176"/>
              </a:xfrm>
              <a:prstGeom prst="rect">
                <a:avLst/>
              </a:prstGeom>
              <a:solidFill>
                <a:srgbClr val="C7DCEF"/>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srgbClr val="002060"/>
                    </a:solidFill>
                    <a:effectLst/>
                    <a:uLnTx/>
                    <a:uFillTx/>
                    <a:latin typeface="Arial"/>
                    <a:ea typeface="+mn-ea"/>
                    <a:cs typeface="+mn-cs"/>
                  </a:rPr>
                  <a:t>74%</a:t>
                </a:r>
              </a:p>
            </p:txBody>
          </p:sp>
          <p:sp>
            <p:nvSpPr>
              <p:cNvPr id="55" name="TextBox 54">
                <a:extLst>
                  <a:ext uri="{FF2B5EF4-FFF2-40B4-BE49-F238E27FC236}">
                    <a16:creationId xmlns:a16="http://schemas.microsoft.com/office/drawing/2014/main" id="{2BFBF8B8-8C4D-051A-48FE-BFEB3D63E386}"/>
                  </a:ext>
                </a:extLst>
              </p:cNvPr>
              <p:cNvSpPr txBox="1"/>
              <p:nvPr/>
            </p:nvSpPr>
            <p:spPr>
              <a:xfrm>
                <a:off x="4399291" y="2093654"/>
                <a:ext cx="3101346" cy="390556"/>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002060"/>
                    </a:solidFill>
                    <a:effectLst/>
                    <a:uLnTx/>
                    <a:uFillTx/>
                    <a:latin typeface="Arial"/>
                    <a:ea typeface="+mn-ea"/>
                    <a:cs typeface="+mn-cs"/>
                  </a:rPr>
                  <a:t>had a good overall experience of contacting their GP practice </a:t>
                </a:r>
              </a:p>
            </p:txBody>
          </p:sp>
          <p:sp>
            <p:nvSpPr>
              <p:cNvPr id="56" name="D_e48570c5c689f891">
                <a:extLst>
                  <a:ext uri="{FF2B5EF4-FFF2-40B4-BE49-F238E27FC236}">
                    <a16:creationId xmlns:a16="http://schemas.microsoft.com/office/drawing/2014/main" id="{588A0D29-4F98-B827-72D8-057D1EA20F2F}"/>
                  </a:ext>
                </a:extLst>
              </p:cNvPr>
              <p:cNvSpPr txBox="1"/>
              <p:nvPr/>
            </p:nvSpPr>
            <p:spPr>
              <a:xfrm>
                <a:off x="4390068" y="2829639"/>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2060"/>
                    </a:solidFill>
                    <a:effectLst/>
                    <a:uLnTx/>
                    <a:uFillTx/>
                    <a:latin typeface="Arial"/>
                    <a:ea typeface="+mn-ea"/>
                    <a:cs typeface="+mn-cs"/>
                  </a:rPr>
                  <a:t>Q16 National result: 70%</a:t>
                </a:r>
              </a:p>
            </p:txBody>
          </p:sp>
        </p:grpSp>
      </p:grpSp>
      <p:grpSp>
        <p:nvGrpSpPr>
          <p:cNvPr id="65" name="Group 64">
            <a:extLst>
              <a:ext uri="{FF2B5EF4-FFF2-40B4-BE49-F238E27FC236}">
                <a16:creationId xmlns:a16="http://schemas.microsoft.com/office/drawing/2014/main" id="{D8F3BD30-9DAF-9F75-3DDB-438F44A8CD68}"/>
              </a:ext>
            </a:extLst>
          </p:cNvPr>
          <p:cNvGrpSpPr/>
          <p:nvPr/>
        </p:nvGrpSpPr>
        <p:grpSpPr>
          <a:xfrm>
            <a:off x="3263760" y="3689610"/>
            <a:ext cx="712927" cy="644749"/>
            <a:chOff x="7004114" y="1113290"/>
            <a:chExt cx="712927" cy="644749"/>
          </a:xfrm>
        </p:grpSpPr>
        <p:sp>
          <p:nvSpPr>
            <p:cNvPr id="66" name="Oval 65">
              <a:extLst>
                <a:ext uri="{FF2B5EF4-FFF2-40B4-BE49-F238E27FC236}">
                  <a16:creationId xmlns:a16="http://schemas.microsoft.com/office/drawing/2014/main" id="{33470BAD-6EF5-0396-ECAF-2018331B2D33}"/>
                </a:ext>
              </a:extLst>
            </p:cNvPr>
            <p:cNvSpPr/>
            <p:nvPr/>
          </p:nvSpPr>
          <p:spPr>
            <a:xfrm>
              <a:off x="7004114" y="1113290"/>
              <a:ext cx="712927" cy="644749"/>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8" name="Line 50">
              <a:extLst>
                <a:ext uri="{FF2B5EF4-FFF2-40B4-BE49-F238E27FC236}">
                  <a16:creationId xmlns:a16="http://schemas.microsoft.com/office/drawing/2014/main" id="{8350406F-AAE3-9F21-BEA6-0028E3689390}"/>
                </a:ext>
              </a:extLst>
            </p:cNvPr>
            <p:cNvSpPr>
              <a:spLocks noChangeShapeType="1"/>
            </p:cNvSpPr>
            <p:nvPr/>
          </p:nvSpPr>
          <p:spPr bwMode="auto">
            <a:xfrm>
              <a:off x="7498328" y="1509040"/>
              <a:ext cx="0" cy="0"/>
            </a:xfrm>
            <a:prstGeom prst="line">
              <a:avLst/>
            </a:prstGeom>
            <a:grpFill/>
            <a:ln w="19050" cap="rnd">
              <a:solidFill>
                <a:srgbClr val="002060"/>
              </a:solidFill>
              <a:prstDash val="solid"/>
              <a:round/>
              <a:headEnd/>
              <a:tailEnd/>
            </a:ln>
          </p:spPr>
          <p:txBody>
            <a:bodyPr vert="horz" wrap="square" lIns="91440" tIns="45720" rIns="91440" bIns="45720" numCol="1" anchor="t" anchorCtr="0" compatLnSpc="1">
              <a:prstTxWarp prst="textNoShape">
                <a:avLst/>
              </a:prstTxWarp>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black"/>
                </a:solidFill>
                <a:effectLst/>
                <a:uLnTx/>
                <a:uFillTx/>
                <a:latin typeface="Arial"/>
                <a:ea typeface="+mn-ea"/>
                <a:cs typeface="+mn-cs"/>
              </a:endParaRPr>
            </a:p>
          </p:txBody>
        </p:sp>
      </p:grpSp>
      <p:sp>
        <p:nvSpPr>
          <p:cNvPr id="79" name="Oval 78">
            <a:extLst>
              <a:ext uri="{FF2B5EF4-FFF2-40B4-BE49-F238E27FC236}">
                <a16:creationId xmlns:a16="http://schemas.microsoft.com/office/drawing/2014/main" id="{14C4920B-C7E5-B89E-2A4B-63178B1393A7}"/>
              </a:ext>
            </a:extLst>
          </p:cNvPr>
          <p:cNvSpPr/>
          <p:nvPr/>
        </p:nvSpPr>
        <p:spPr>
          <a:xfrm>
            <a:off x="10910573" y="3674413"/>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91" name="Group 90">
            <a:extLst>
              <a:ext uri="{FF2B5EF4-FFF2-40B4-BE49-F238E27FC236}">
                <a16:creationId xmlns:a16="http://schemas.microsoft.com/office/drawing/2014/main" id="{6C052838-D67A-1FB7-6300-44C88E184938}"/>
              </a:ext>
            </a:extLst>
          </p:cNvPr>
          <p:cNvGrpSpPr/>
          <p:nvPr/>
        </p:nvGrpSpPr>
        <p:grpSpPr>
          <a:xfrm>
            <a:off x="6969918" y="3674412"/>
            <a:ext cx="708060" cy="659947"/>
            <a:chOff x="7004115" y="1113290"/>
            <a:chExt cx="708060" cy="659947"/>
          </a:xfrm>
        </p:grpSpPr>
        <p:sp>
          <p:nvSpPr>
            <p:cNvPr id="92" name="Oval 91">
              <a:extLst>
                <a:ext uri="{FF2B5EF4-FFF2-40B4-BE49-F238E27FC236}">
                  <a16:creationId xmlns:a16="http://schemas.microsoft.com/office/drawing/2014/main" id="{076CE8CA-9BC3-7347-6AA1-FAD3BFE7F4BC}"/>
                </a:ext>
              </a:extLst>
            </p:cNvPr>
            <p:cNvSpPr/>
            <p:nvPr/>
          </p:nvSpPr>
          <p:spPr>
            <a:xfrm>
              <a:off x="7004115" y="1113290"/>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4" name="Line 50">
              <a:extLst>
                <a:ext uri="{FF2B5EF4-FFF2-40B4-BE49-F238E27FC236}">
                  <a16:creationId xmlns:a16="http://schemas.microsoft.com/office/drawing/2014/main" id="{C8BA56F3-64D1-3BD5-92EA-753CACFCB5A9}"/>
                </a:ext>
              </a:extLst>
            </p:cNvPr>
            <p:cNvSpPr>
              <a:spLocks noChangeShapeType="1"/>
            </p:cNvSpPr>
            <p:nvPr/>
          </p:nvSpPr>
          <p:spPr bwMode="auto">
            <a:xfrm>
              <a:off x="7498366" y="1509040"/>
              <a:ext cx="0" cy="0"/>
            </a:xfrm>
            <a:prstGeom prst="line">
              <a:avLst/>
            </a:prstGeom>
            <a:grpFill/>
            <a:ln w="19050" cap="rnd">
              <a:solidFill>
                <a:srgbClr val="002060"/>
              </a:solidFill>
              <a:prstDash val="solid"/>
              <a:round/>
              <a:headEnd/>
              <a:tailEnd/>
            </a:ln>
          </p:spPr>
          <p:txBody>
            <a:bodyPr vert="horz" wrap="square" lIns="91440" tIns="45720" rIns="91440" bIns="45720" numCol="1" anchor="t" anchorCtr="0" compatLnSpc="1">
              <a:prstTxWarp prst="textNoShape">
                <a:avLst/>
              </a:prstTxWarp>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black"/>
                </a:solidFill>
                <a:effectLst/>
                <a:uLnTx/>
                <a:uFillTx/>
                <a:latin typeface="Arial"/>
                <a:ea typeface="+mn-ea"/>
                <a:cs typeface="+mn-cs"/>
              </a:endParaRPr>
            </a:p>
          </p:txBody>
        </p:sp>
      </p:grpSp>
      <p:sp>
        <p:nvSpPr>
          <p:cNvPr id="105" name="Oval 104">
            <a:extLst>
              <a:ext uri="{FF2B5EF4-FFF2-40B4-BE49-F238E27FC236}">
                <a16:creationId xmlns:a16="http://schemas.microsoft.com/office/drawing/2014/main" id="{92979F9F-3217-0900-4CBE-BEF69AAB785C}"/>
              </a:ext>
            </a:extLst>
          </p:cNvPr>
          <p:cNvSpPr/>
          <p:nvPr/>
        </p:nvSpPr>
        <p:spPr>
          <a:xfrm>
            <a:off x="10910573" y="1166368"/>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77" name="Picture 76">
            <a:extLst>
              <a:ext uri="{FF2B5EF4-FFF2-40B4-BE49-F238E27FC236}">
                <a16:creationId xmlns:a16="http://schemas.microsoft.com/office/drawing/2014/main" id="{839DED7A-906A-6556-F06D-9F06C77A133C}"/>
              </a:ext>
            </a:extLst>
          </p:cNvPr>
          <p:cNvPicPr>
            <a:picLocks noChangeAspect="1"/>
          </p:cNvPicPr>
          <p:nvPr/>
        </p:nvPicPr>
        <p:blipFill>
          <a:blip r:embed="rId9"/>
          <a:stretch>
            <a:fillRect/>
          </a:stretch>
        </p:blipFill>
        <p:spPr>
          <a:xfrm>
            <a:off x="7098726" y="3789769"/>
            <a:ext cx="416497" cy="416497"/>
          </a:xfrm>
          <a:prstGeom prst="rect">
            <a:avLst/>
          </a:prstGeom>
          <a:ln>
            <a:noFill/>
          </a:ln>
        </p:spPr>
      </p:pic>
      <p:pic>
        <p:nvPicPr>
          <p:cNvPr id="84" name="Picture 83">
            <a:extLst>
              <a:ext uri="{FF2B5EF4-FFF2-40B4-BE49-F238E27FC236}">
                <a16:creationId xmlns:a16="http://schemas.microsoft.com/office/drawing/2014/main" id="{3B41A6C3-1EE7-C3AC-E940-1F62F3EF18E4}"/>
              </a:ext>
            </a:extLst>
          </p:cNvPr>
          <p:cNvPicPr>
            <a:picLocks noChangeAspect="1"/>
          </p:cNvPicPr>
          <p:nvPr/>
        </p:nvPicPr>
        <p:blipFill>
          <a:blip r:embed="rId10"/>
          <a:stretch>
            <a:fillRect/>
          </a:stretch>
        </p:blipFill>
        <p:spPr>
          <a:xfrm>
            <a:off x="3355104" y="3733965"/>
            <a:ext cx="526784" cy="526784"/>
          </a:xfrm>
          <a:prstGeom prst="rect">
            <a:avLst/>
          </a:prstGeom>
          <a:ln>
            <a:noFill/>
          </a:ln>
        </p:spPr>
      </p:pic>
      <p:pic>
        <p:nvPicPr>
          <p:cNvPr id="86" name="Picture 85">
            <a:extLst>
              <a:ext uri="{FF2B5EF4-FFF2-40B4-BE49-F238E27FC236}">
                <a16:creationId xmlns:a16="http://schemas.microsoft.com/office/drawing/2014/main" id="{71BE8876-9CB5-C22A-13EE-4FDBC5F0383A}"/>
              </a:ext>
            </a:extLst>
          </p:cNvPr>
          <p:cNvPicPr>
            <a:picLocks noChangeAspect="1"/>
          </p:cNvPicPr>
          <p:nvPr/>
        </p:nvPicPr>
        <p:blipFill>
          <a:blip r:embed="rId11"/>
          <a:stretch>
            <a:fillRect/>
          </a:stretch>
        </p:blipFill>
        <p:spPr>
          <a:xfrm>
            <a:off x="11029541" y="3741482"/>
            <a:ext cx="480655" cy="480655"/>
          </a:xfrm>
          <a:prstGeom prst="rect">
            <a:avLst/>
          </a:prstGeom>
        </p:spPr>
      </p:pic>
      <p:pic>
        <p:nvPicPr>
          <p:cNvPr id="88" name="Picture 87">
            <a:extLst>
              <a:ext uri="{FF2B5EF4-FFF2-40B4-BE49-F238E27FC236}">
                <a16:creationId xmlns:a16="http://schemas.microsoft.com/office/drawing/2014/main" id="{D5D807FF-B885-7516-00FE-E033720484FE}"/>
              </a:ext>
            </a:extLst>
          </p:cNvPr>
          <p:cNvPicPr>
            <a:picLocks noChangeAspect="1"/>
          </p:cNvPicPr>
          <p:nvPr/>
        </p:nvPicPr>
        <p:blipFill>
          <a:blip r:embed="rId12"/>
          <a:stretch>
            <a:fillRect/>
          </a:stretch>
        </p:blipFill>
        <p:spPr>
          <a:xfrm>
            <a:off x="10981572" y="1359026"/>
            <a:ext cx="294561" cy="294561"/>
          </a:xfrm>
          <a:prstGeom prst="rect">
            <a:avLst/>
          </a:prstGeom>
        </p:spPr>
      </p:pic>
      <p:pic>
        <p:nvPicPr>
          <p:cNvPr id="90" name="Picture 89">
            <a:extLst>
              <a:ext uri="{FF2B5EF4-FFF2-40B4-BE49-F238E27FC236}">
                <a16:creationId xmlns:a16="http://schemas.microsoft.com/office/drawing/2014/main" id="{7484D562-3DC5-8F58-A095-AB8F7B712109}"/>
              </a:ext>
            </a:extLst>
          </p:cNvPr>
          <p:cNvPicPr>
            <a:picLocks noChangeAspect="1"/>
          </p:cNvPicPr>
          <p:nvPr/>
        </p:nvPicPr>
        <p:blipFill>
          <a:blip r:embed="rId13"/>
          <a:stretch>
            <a:fillRect/>
          </a:stretch>
        </p:blipFill>
        <p:spPr>
          <a:xfrm>
            <a:off x="11241653" y="1356967"/>
            <a:ext cx="260680" cy="260680"/>
          </a:xfrm>
          <a:prstGeom prst="rect">
            <a:avLst/>
          </a:prstGeom>
        </p:spPr>
      </p:pic>
      <p:grpSp>
        <p:nvGrpSpPr>
          <p:cNvPr id="64" name="Group 63">
            <a:extLst>
              <a:ext uri="{FF2B5EF4-FFF2-40B4-BE49-F238E27FC236}">
                <a16:creationId xmlns:a16="http://schemas.microsoft.com/office/drawing/2014/main" id="{EA92B9D6-302B-3857-36EF-AC2626CEC55A}"/>
              </a:ext>
            </a:extLst>
          </p:cNvPr>
          <p:cNvGrpSpPr/>
          <p:nvPr/>
        </p:nvGrpSpPr>
        <p:grpSpPr>
          <a:xfrm>
            <a:off x="7001975" y="1166369"/>
            <a:ext cx="708060" cy="659947"/>
            <a:chOff x="7004115" y="1113290"/>
            <a:chExt cx="708060" cy="659947"/>
          </a:xfrm>
        </p:grpSpPr>
        <p:sp>
          <p:nvSpPr>
            <p:cNvPr id="63" name="Oval 62">
              <a:extLst>
                <a:ext uri="{FF2B5EF4-FFF2-40B4-BE49-F238E27FC236}">
                  <a16:creationId xmlns:a16="http://schemas.microsoft.com/office/drawing/2014/main" id="{C3B2968A-275A-FDDE-E85C-6FB03FC2FB59}"/>
                </a:ext>
              </a:extLst>
            </p:cNvPr>
            <p:cNvSpPr/>
            <p:nvPr/>
          </p:nvSpPr>
          <p:spPr>
            <a:xfrm>
              <a:off x="7004115" y="1113290"/>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4" name="Line 50">
              <a:extLst>
                <a:ext uri="{FF2B5EF4-FFF2-40B4-BE49-F238E27FC236}">
                  <a16:creationId xmlns:a16="http://schemas.microsoft.com/office/drawing/2014/main" id="{711F381E-D190-1F64-36D7-3872B3351885}"/>
                </a:ext>
              </a:extLst>
            </p:cNvPr>
            <p:cNvSpPr>
              <a:spLocks noChangeShapeType="1"/>
            </p:cNvSpPr>
            <p:nvPr/>
          </p:nvSpPr>
          <p:spPr bwMode="auto">
            <a:xfrm>
              <a:off x="7498366" y="1509040"/>
              <a:ext cx="0" cy="0"/>
            </a:xfrm>
            <a:prstGeom prst="line">
              <a:avLst/>
            </a:prstGeom>
            <a:grpFill/>
            <a:ln w="19050" cap="rnd">
              <a:solidFill>
                <a:srgbClr val="002060"/>
              </a:solidFill>
              <a:prstDash val="solid"/>
              <a:round/>
              <a:headEnd/>
              <a:tailEnd/>
            </a:ln>
          </p:spPr>
          <p:txBody>
            <a:bodyPr vert="horz" wrap="square" lIns="91440" tIns="45720" rIns="91440" bIns="45720" numCol="1" anchor="t" anchorCtr="0" compatLnSpc="1">
              <a:prstTxWarp prst="textNoShape">
                <a:avLst/>
              </a:prstTxWarp>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black"/>
                </a:solidFill>
                <a:effectLst/>
                <a:uLnTx/>
                <a:uFillTx/>
                <a:latin typeface="Arial"/>
                <a:ea typeface="+mn-ea"/>
                <a:cs typeface="+mn-cs"/>
              </a:endParaRPr>
            </a:p>
          </p:txBody>
        </p:sp>
      </p:grpSp>
      <p:pic>
        <p:nvPicPr>
          <p:cNvPr id="95" name="Picture 94">
            <a:extLst>
              <a:ext uri="{FF2B5EF4-FFF2-40B4-BE49-F238E27FC236}">
                <a16:creationId xmlns:a16="http://schemas.microsoft.com/office/drawing/2014/main" id="{7DAF79EC-12FE-5352-21D1-16602D2276AD}"/>
              </a:ext>
            </a:extLst>
          </p:cNvPr>
          <p:cNvPicPr>
            <a:picLocks noChangeAspect="1"/>
          </p:cNvPicPr>
          <p:nvPr/>
        </p:nvPicPr>
        <p:blipFill>
          <a:blip r:embed="rId14"/>
          <a:stretch>
            <a:fillRect/>
          </a:stretch>
        </p:blipFill>
        <p:spPr>
          <a:xfrm>
            <a:off x="7098726" y="1236772"/>
            <a:ext cx="495590" cy="495590"/>
          </a:xfrm>
          <a:prstGeom prst="rect">
            <a:avLst/>
          </a:prstGeom>
        </p:spPr>
      </p:pic>
      <p:sp>
        <p:nvSpPr>
          <p:cNvPr id="35" name="D_93f94dad8fe95931">
            <a:extLst>
              <a:ext uri="{FF2B5EF4-FFF2-40B4-BE49-F238E27FC236}">
                <a16:creationId xmlns:a16="http://schemas.microsoft.com/office/drawing/2014/main" id="{9A7AE6D1-41CD-DE6F-A269-915ACFDFFE9F}"/>
              </a:ext>
            </a:extLst>
          </p:cNvPr>
          <p:cNvSpPr txBox="1"/>
          <p:nvPr/>
        </p:nvSpPr>
        <p:spPr>
          <a:xfrm>
            <a:off x="8315576" y="5534024"/>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6,126; National 368,026</a:t>
            </a:r>
            <a:endParaRPr lang="en-GB" sz="800" dirty="0">
              <a:solidFill>
                <a:schemeClr val="bg1"/>
              </a:solidFill>
              <a:latin typeface="Arial" panose="020B0604020202020204" pitchFamily="34" charset="0"/>
            </a:endParaRPr>
          </a:p>
        </p:txBody>
      </p:sp>
      <p:sp>
        <p:nvSpPr>
          <p:cNvPr id="67" name="D_e05302a26626ec11">
            <a:extLst>
              <a:ext uri="{FF2B5EF4-FFF2-40B4-BE49-F238E27FC236}">
                <a16:creationId xmlns:a16="http://schemas.microsoft.com/office/drawing/2014/main" id="{EB2FA2A4-8CC4-4A89-CE57-8425890306C2}"/>
              </a:ext>
            </a:extLst>
          </p:cNvPr>
          <p:cNvSpPr txBox="1"/>
          <p:nvPr/>
        </p:nvSpPr>
        <p:spPr>
          <a:xfrm>
            <a:off x="4532151" y="5534024"/>
            <a:ext cx="3133725" cy="123111"/>
          </a:xfrm>
          <a:prstGeom prst="rect">
            <a:avLst/>
          </a:prstGeom>
          <a:noFill/>
        </p:spPr>
        <p:txBody>
          <a:bodyPr wrap="square" lIns="0" tIns="0" rIns="0" bIns="0" rtlCol="0">
            <a:spAutoFit/>
          </a:bodyPr>
          <a:lstStyle/>
          <a:p>
            <a:pPr marL="0" indent="0">
              <a:buNone/>
            </a:pPr>
            <a:r>
              <a:rPr lang="fr-FR" sz="800">
                <a:solidFill>
                  <a:srgbClr val="002060"/>
                </a:solidFill>
                <a:latin typeface="Arial" panose="020B0604020202020204" pitchFamily="34" charset="0"/>
              </a:rPr>
              <a:t>Base: ICS 12,115; National 631,337</a:t>
            </a:r>
            <a:endParaRPr lang="en-GB" sz="800" dirty="0">
              <a:solidFill>
                <a:srgbClr val="002060"/>
              </a:solidFill>
              <a:latin typeface="Arial" panose="020B0604020202020204" pitchFamily="34" charset="0"/>
            </a:endParaRPr>
          </a:p>
        </p:txBody>
      </p:sp>
      <p:sp>
        <p:nvSpPr>
          <p:cNvPr id="31" name="D_23d41dd03d0d93b8">
            <a:extLst>
              <a:ext uri="{FF2B5EF4-FFF2-40B4-BE49-F238E27FC236}">
                <a16:creationId xmlns:a16="http://schemas.microsoft.com/office/drawing/2014/main" id="{C532D826-B801-9DC4-AEF8-178C9AB5B4D5}"/>
              </a:ext>
            </a:extLst>
          </p:cNvPr>
          <p:cNvSpPr txBox="1"/>
          <p:nvPr/>
        </p:nvSpPr>
        <p:spPr>
          <a:xfrm>
            <a:off x="579928" y="5534024"/>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3,253; National 193,580</a:t>
            </a:r>
            <a:endParaRPr lang="en-GB" sz="800" dirty="0">
              <a:solidFill>
                <a:schemeClr val="bg1"/>
              </a:solidFill>
              <a:latin typeface="Arial" panose="020B0604020202020204" pitchFamily="34" charset="0"/>
            </a:endParaRPr>
          </a:p>
        </p:txBody>
      </p:sp>
      <p:sp>
        <p:nvSpPr>
          <p:cNvPr id="27" name="D_9f2f299fe93e2a4d">
            <a:extLst>
              <a:ext uri="{FF2B5EF4-FFF2-40B4-BE49-F238E27FC236}">
                <a16:creationId xmlns:a16="http://schemas.microsoft.com/office/drawing/2014/main" id="{19D82E57-A6CE-2BAF-C25B-E9C62902BB67}"/>
              </a:ext>
            </a:extLst>
          </p:cNvPr>
          <p:cNvSpPr txBox="1"/>
          <p:nvPr/>
        </p:nvSpPr>
        <p:spPr>
          <a:xfrm>
            <a:off x="8315577" y="3041269"/>
            <a:ext cx="3133725" cy="123111"/>
          </a:xfrm>
          <a:prstGeom prst="rect">
            <a:avLst/>
          </a:prstGeom>
          <a:noFill/>
        </p:spPr>
        <p:txBody>
          <a:bodyPr wrap="square" lIns="0" tIns="0" rIns="0" bIns="0" rtlCol="0">
            <a:spAutoFit/>
          </a:bodyPr>
          <a:lstStyle/>
          <a:p>
            <a:pPr marL="0" indent="0">
              <a:buNone/>
            </a:pPr>
            <a:r>
              <a:rPr lang="fr-FR" sz="800">
                <a:solidFill>
                  <a:srgbClr val="002060"/>
                </a:solidFill>
                <a:latin typeface="Arial" panose="020B0604020202020204" pitchFamily="34" charset="0"/>
              </a:rPr>
              <a:t>Base: ICS 13,233; National 686,100</a:t>
            </a:r>
            <a:endParaRPr lang="en-GB" sz="800" dirty="0">
              <a:solidFill>
                <a:srgbClr val="002060"/>
              </a:solidFill>
              <a:latin typeface="Arial" panose="020B0604020202020204" pitchFamily="34" charset="0"/>
            </a:endParaRPr>
          </a:p>
        </p:txBody>
      </p:sp>
      <p:sp>
        <p:nvSpPr>
          <p:cNvPr id="19" name="D_b6d5ec069855eea0">
            <a:extLst>
              <a:ext uri="{FF2B5EF4-FFF2-40B4-BE49-F238E27FC236}">
                <a16:creationId xmlns:a16="http://schemas.microsoft.com/office/drawing/2014/main" id="{D03236DF-1B8E-A662-BFCF-EE9A8A9A70B2}"/>
              </a:ext>
            </a:extLst>
          </p:cNvPr>
          <p:cNvSpPr txBox="1"/>
          <p:nvPr/>
        </p:nvSpPr>
        <p:spPr>
          <a:xfrm>
            <a:off x="4572691" y="3028949"/>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13,464; National 699,562</a:t>
            </a:r>
            <a:endParaRPr lang="en-GB" sz="800" dirty="0">
              <a:solidFill>
                <a:schemeClr val="bg1"/>
              </a:solidFill>
              <a:latin typeface="Arial" panose="020B0604020202020204" pitchFamily="34" charset="0"/>
            </a:endParaRPr>
          </a:p>
        </p:txBody>
      </p:sp>
    </p:spTree>
    <p:extLst>
      <p:ext uri="{BB962C8B-B14F-4D97-AF65-F5344CB8AC3E}">
        <p14:creationId xmlns:p14="http://schemas.microsoft.com/office/powerpoint/2010/main" val="6809945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c="http://schemas.openxmlformats.org/drawingml/2006/chart" xmlns:a14="http://schemas.microsoft.com/office/drawing/2010/main" xmlns:asvg="http://schemas.microsoft.com/office/drawing/2016/SVG/main"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E922BF-4245-FB3F-8210-7E8ADD40B69A}"/>
            </a:ext>
          </a:extLst>
        </p:cNvPr>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D362D215-7FAA-940B-EC54-D40019F3E801}"/>
              </a:ext>
            </a:extLst>
          </p:cNvPr>
          <p:cNvSpPr>
            <a:spLocks noGrp="1"/>
          </p:cNvSpPr>
          <p:nvPr>
            <p:ph type="sldNum" sz="quarter" idx="19"/>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r>
              <a:rPr kumimoji="0" lang="en-GB" sz="900" b="1" i="0" u="none" strike="noStrike" kern="1200" cap="none" spc="0" normalizeH="0" baseline="0" noProof="0" dirty="0">
                <a:ln>
                  <a:noFill/>
                </a:ln>
                <a:solidFill>
                  <a:prstClr val="black"/>
                </a:solidFill>
                <a:effectLst/>
                <a:uLnTx/>
                <a:uFillTx/>
                <a:latin typeface="Arial Black"/>
                <a:ea typeface="+mn-ea"/>
                <a:cs typeface="+mn-cs"/>
              </a:rPr>
              <a:t> </a:t>
            </a:r>
          </a:p>
        </p:txBody>
      </p:sp>
      <p:sp>
        <p:nvSpPr>
          <p:cNvPr id="9" name="TextBox 8">
            <a:extLst>
              <a:ext uri="{FF2B5EF4-FFF2-40B4-BE49-F238E27FC236}">
                <a16:creationId xmlns:a16="http://schemas.microsoft.com/office/drawing/2014/main" id="{4C105F9E-462A-AD90-89D9-F45BD398FFCC}"/>
              </a:ext>
            </a:extLst>
          </p:cNvPr>
          <p:cNvSpPr txBox="1"/>
          <p:nvPr/>
        </p:nvSpPr>
        <p:spPr>
          <a:xfrm>
            <a:off x="350633" y="494337"/>
            <a:ext cx="11577842"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DEVON INTEGRATED CARE SYSTEM</a:t>
            </a:r>
          </a:p>
        </p:txBody>
      </p:sp>
      <p:sp>
        <p:nvSpPr>
          <p:cNvPr id="11" name="Title 4">
            <a:extLst>
              <a:ext uri="{FF2B5EF4-FFF2-40B4-BE49-F238E27FC236}">
                <a16:creationId xmlns:a16="http://schemas.microsoft.com/office/drawing/2014/main" id="{D2652118-1722-2679-DF90-EB4D222CF9DD}"/>
              </a:ext>
            </a:extLst>
          </p:cNvPr>
          <p:cNvSpPr txBox="1">
            <a:spLocks/>
          </p:cNvSpPr>
          <p:nvPr/>
        </p:nvSpPr>
        <p:spPr>
          <a:xfrm>
            <a:off x="450000" y="92547"/>
            <a:ext cx="9341700" cy="555912"/>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pPr marL="0" marR="0" lvl="0" indent="0" algn="l" defTabSz="914400" rtl="0" eaLnBrk="1" fontAlgn="auto" latinLnBrk="0" hangingPunct="1">
              <a:lnSpc>
                <a:spcPct val="118000"/>
              </a:lnSpc>
              <a:spcBef>
                <a:spcPts val="600"/>
              </a:spcBef>
              <a:spcAft>
                <a:spcPts val="0"/>
              </a:spcAft>
              <a:buClrTx/>
              <a:buSzTx/>
              <a:buFontTx/>
              <a:buNone/>
              <a:tabLst/>
              <a:defRPr/>
            </a:pPr>
            <a:r>
              <a:rPr kumimoji="0" lang="en-GB" sz="2500" b="1" i="0" u="none" strike="noStrike" kern="1200" cap="none" spc="0" normalizeH="0" baseline="0" noProof="0" dirty="0">
                <a:ln>
                  <a:noFill/>
                </a:ln>
                <a:solidFill>
                  <a:prstClr val="black"/>
                </a:solidFill>
                <a:effectLst/>
                <a:uLnTx/>
                <a:uFillTx/>
                <a:latin typeface="Arial"/>
                <a:ea typeface="+mj-ea"/>
                <a:cs typeface="+mj-cs"/>
              </a:rPr>
              <a:t>Summary</a:t>
            </a:r>
          </a:p>
        </p:txBody>
      </p:sp>
      <p:grpSp>
        <p:nvGrpSpPr>
          <p:cNvPr id="13" name="Group 12">
            <a:extLst>
              <a:ext uri="{FF2B5EF4-FFF2-40B4-BE49-F238E27FC236}">
                <a16:creationId xmlns:a16="http://schemas.microsoft.com/office/drawing/2014/main" id="{7A094F2B-285C-C374-1419-2BE0751F6D4B}"/>
              </a:ext>
            </a:extLst>
          </p:cNvPr>
          <p:cNvGrpSpPr/>
          <p:nvPr/>
        </p:nvGrpSpPr>
        <p:grpSpPr>
          <a:xfrm>
            <a:off x="432387" y="1019686"/>
            <a:ext cx="11327226" cy="4794518"/>
            <a:chOff x="449999" y="1019686"/>
            <a:chExt cx="11327226" cy="4794518"/>
          </a:xfrm>
        </p:grpSpPr>
        <p:sp>
          <p:nvSpPr>
            <p:cNvPr id="2" name="Rectangle 1">
              <a:extLst>
                <a:ext uri="{FF2B5EF4-FFF2-40B4-BE49-F238E27FC236}">
                  <a16:creationId xmlns:a16="http://schemas.microsoft.com/office/drawing/2014/main" id="{2978CF60-6A60-4959-B0C3-8FD11B88BBAC}"/>
                </a:ext>
              </a:extLst>
            </p:cNvPr>
            <p:cNvSpPr/>
            <p:nvPr/>
          </p:nvSpPr>
          <p:spPr>
            <a:xfrm>
              <a:off x="449999" y="1043796"/>
              <a:ext cx="3658845"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3" name="Rectangle 2">
              <a:extLst>
                <a:ext uri="{FF2B5EF4-FFF2-40B4-BE49-F238E27FC236}">
                  <a16:creationId xmlns:a16="http://schemas.microsoft.com/office/drawing/2014/main" id="{C08E63E5-CB45-8E53-6208-9F06E6C3B3CC}"/>
                </a:ext>
              </a:extLst>
            </p:cNvPr>
            <p:cNvSpPr/>
            <p:nvPr/>
          </p:nvSpPr>
          <p:spPr>
            <a:xfrm>
              <a:off x="4427924" y="1043796"/>
              <a:ext cx="3423260"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4" name="Rectangle 3">
              <a:extLst>
                <a:ext uri="{FF2B5EF4-FFF2-40B4-BE49-F238E27FC236}">
                  <a16:creationId xmlns:a16="http://schemas.microsoft.com/office/drawing/2014/main" id="{87E6FF62-3A6B-B2D4-A09B-54DC0AAADC84}"/>
                </a:ext>
              </a:extLst>
            </p:cNvPr>
            <p:cNvSpPr/>
            <p:nvPr/>
          </p:nvSpPr>
          <p:spPr>
            <a:xfrm>
              <a:off x="4427924" y="3579962"/>
              <a:ext cx="3423260"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5" name="Rectangle 4">
              <a:extLst>
                <a:ext uri="{FF2B5EF4-FFF2-40B4-BE49-F238E27FC236}">
                  <a16:creationId xmlns:a16="http://schemas.microsoft.com/office/drawing/2014/main" id="{BE77FE6A-0ED5-4D27-3847-8212ADEC9524}"/>
                </a:ext>
              </a:extLst>
            </p:cNvPr>
            <p:cNvSpPr/>
            <p:nvPr/>
          </p:nvSpPr>
          <p:spPr>
            <a:xfrm>
              <a:off x="449999" y="3579962"/>
              <a:ext cx="3658845"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6" name="Rectangle 5">
              <a:extLst>
                <a:ext uri="{FF2B5EF4-FFF2-40B4-BE49-F238E27FC236}">
                  <a16:creationId xmlns:a16="http://schemas.microsoft.com/office/drawing/2014/main" id="{ED289C5A-81C1-FE78-E5EB-04C781E050CF}"/>
                </a:ext>
              </a:extLst>
            </p:cNvPr>
            <p:cNvSpPr/>
            <p:nvPr/>
          </p:nvSpPr>
          <p:spPr>
            <a:xfrm>
              <a:off x="8170264" y="3573509"/>
              <a:ext cx="3606961"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693728F4-DF13-A3AB-18BC-71FC3CB801FB}"/>
                </a:ext>
              </a:extLst>
            </p:cNvPr>
            <p:cNvSpPr/>
            <p:nvPr/>
          </p:nvSpPr>
          <p:spPr>
            <a:xfrm>
              <a:off x="8170264" y="1019686"/>
              <a:ext cx="3606961"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srgbClr val="002060"/>
                </a:solidFill>
                <a:effectLst/>
                <a:uLnTx/>
                <a:uFillTx/>
                <a:latin typeface="Arial"/>
                <a:ea typeface="+mn-ea"/>
                <a:cs typeface="+mn-cs"/>
              </a:endParaRPr>
            </a:p>
          </p:txBody>
        </p:sp>
        <p:grpSp>
          <p:nvGrpSpPr>
            <p:cNvPr id="22" name="Group 21">
              <a:extLst>
                <a:ext uri="{FF2B5EF4-FFF2-40B4-BE49-F238E27FC236}">
                  <a16:creationId xmlns:a16="http://schemas.microsoft.com/office/drawing/2014/main" id="{4835AC35-2D98-90B2-71EE-C9E61BC8EA6B}"/>
                </a:ext>
              </a:extLst>
            </p:cNvPr>
            <p:cNvGrpSpPr/>
            <p:nvPr/>
          </p:nvGrpSpPr>
          <p:grpSpPr>
            <a:xfrm>
              <a:off x="571737" y="1199072"/>
              <a:ext cx="3189380" cy="522423"/>
              <a:chOff x="571737" y="1199072"/>
              <a:chExt cx="3189380" cy="522423"/>
            </a:xfrm>
          </p:grpSpPr>
          <p:sp>
            <p:nvSpPr>
              <p:cNvPr id="8" name="Rectangle: Rounded Corners 7">
                <a:extLst>
                  <a:ext uri="{FF2B5EF4-FFF2-40B4-BE49-F238E27FC236}">
                    <a16:creationId xmlns:a16="http://schemas.microsoft.com/office/drawing/2014/main" id="{99D2F4C6-80DF-AB83-6705-76C929F91E36}"/>
                  </a:ext>
                </a:extLst>
              </p:cNvPr>
              <p:cNvSpPr/>
              <p:nvPr/>
            </p:nvSpPr>
            <p:spPr>
              <a:xfrm>
                <a:off x="589415" y="1199072"/>
                <a:ext cx="3171702" cy="52242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5" name="Rectangle: Rounded Corners 14">
                <a:extLst>
                  <a:ext uri="{FF2B5EF4-FFF2-40B4-BE49-F238E27FC236}">
                    <a16:creationId xmlns:a16="http://schemas.microsoft.com/office/drawing/2014/main" id="{8461820F-CAA0-38D1-DEC9-2511F29D3964}"/>
                  </a:ext>
                </a:extLst>
              </p:cNvPr>
              <p:cNvSpPr/>
              <p:nvPr/>
            </p:nvSpPr>
            <p:spPr>
              <a:xfrm>
                <a:off x="2242981" y="1291736"/>
                <a:ext cx="1423246" cy="323491"/>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a:ln>
                      <a:noFill/>
                    </a:ln>
                    <a:solidFill>
                      <a:prstClr val="white"/>
                    </a:solidFill>
                    <a:effectLst/>
                    <a:uLnTx/>
                    <a:uFillTx/>
                    <a:latin typeface="Arial"/>
                    <a:ea typeface="+mn-ea"/>
                    <a:cs typeface="+mn-cs"/>
                  </a:rPr>
                  <a:t>37,760</a:t>
                </a:r>
                <a:endParaRPr kumimoji="0" lang="en-GB" sz="2400" b="0" i="0" u="none" strike="noStrike" kern="1200" cap="none" spc="0" normalizeH="0" baseline="0" noProof="0" dirty="0">
                  <a:ln>
                    <a:noFill/>
                  </a:ln>
                  <a:solidFill>
                    <a:prstClr val="white"/>
                  </a:solidFill>
                  <a:effectLst/>
                  <a:uLnTx/>
                  <a:uFillTx/>
                  <a:latin typeface="Arial"/>
                  <a:ea typeface="+mn-ea"/>
                  <a:cs typeface="+mn-cs"/>
                </a:endParaRPr>
              </a:p>
            </p:txBody>
          </p:sp>
          <p:pic>
            <p:nvPicPr>
              <p:cNvPr id="21" name="Graphic 20" descr="User outline">
                <a:extLst>
                  <a:ext uri="{FF2B5EF4-FFF2-40B4-BE49-F238E27FC236}">
                    <a16:creationId xmlns:a16="http://schemas.microsoft.com/office/drawing/2014/main" id="{685E2C6B-6C58-E952-56DF-32EEFB9B924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71737" y="1231239"/>
                <a:ext cx="457200" cy="457200"/>
              </a:xfrm>
              <a:prstGeom prst="rect">
                <a:avLst/>
              </a:prstGeom>
            </p:spPr>
          </p:pic>
          <p:sp>
            <p:nvSpPr>
              <p:cNvPr id="28" name="TextBox 27">
                <a:extLst>
                  <a:ext uri="{FF2B5EF4-FFF2-40B4-BE49-F238E27FC236}">
                    <a16:creationId xmlns:a16="http://schemas.microsoft.com/office/drawing/2014/main" id="{0C455F98-DEAF-B9C7-D19B-0E7BED15F042}"/>
                  </a:ext>
                </a:extLst>
              </p:cNvPr>
              <p:cNvSpPr txBox="1"/>
              <p:nvPr/>
            </p:nvSpPr>
            <p:spPr>
              <a:xfrm>
                <a:off x="1036942" y="1303271"/>
                <a:ext cx="1225245" cy="307777"/>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QUESTIONNAIRES SENT OUT</a:t>
                </a:r>
              </a:p>
            </p:txBody>
          </p:sp>
        </p:grpSp>
        <p:grpSp>
          <p:nvGrpSpPr>
            <p:cNvPr id="20" name="Group 19">
              <a:extLst>
                <a:ext uri="{FF2B5EF4-FFF2-40B4-BE49-F238E27FC236}">
                  <a16:creationId xmlns:a16="http://schemas.microsoft.com/office/drawing/2014/main" id="{F7444B3E-3088-603A-BE07-7ABE8D5DDF40}"/>
                </a:ext>
              </a:extLst>
            </p:cNvPr>
            <p:cNvGrpSpPr/>
            <p:nvPr/>
          </p:nvGrpSpPr>
          <p:grpSpPr>
            <a:xfrm>
              <a:off x="571703" y="1871284"/>
              <a:ext cx="3171702" cy="548186"/>
              <a:chOff x="589415" y="1698564"/>
              <a:chExt cx="3171702" cy="439947"/>
            </a:xfrm>
          </p:grpSpPr>
          <p:sp>
            <p:nvSpPr>
              <p:cNvPr id="14" name="Rectangle: Rounded Corners 13">
                <a:extLst>
                  <a:ext uri="{FF2B5EF4-FFF2-40B4-BE49-F238E27FC236}">
                    <a16:creationId xmlns:a16="http://schemas.microsoft.com/office/drawing/2014/main" id="{AB7C9FEF-E778-827E-B6E8-DB340C72CF4C}"/>
                  </a:ext>
                </a:extLst>
              </p:cNvPr>
              <p:cNvSpPr/>
              <p:nvPr/>
            </p:nvSpPr>
            <p:spPr>
              <a:xfrm>
                <a:off x="589415" y="1698564"/>
                <a:ext cx="3171702" cy="43994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7" name="Rectangle: Rounded Corners 16">
                <a:extLst>
                  <a:ext uri="{FF2B5EF4-FFF2-40B4-BE49-F238E27FC236}">
                    <a16:creationId xmlns:a16="http://schemas.microsoft.com/office/drawing/2014/main" id="{7536AD75-C213-6C47-0CF2-4F5BE5A13DD0}"/>
                  </a:ext>
                </a:extLst>
              </p:cNvPr>
              <p:cNvSpPr/>
              <p:nvPr/>
            </p:nvSpPr>
            <p:spPr>
              <a:xfrm>
                <a:off x="2242981" y="1765592"/>
                <a:ext cx="1412381" cy="314466"/>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a:ln>
                      <a:noFill/>
                    </a:ln>
                    <a:solidFill>
                      <a:prstClr val="white"/>
                    </a:solidFill>
                    <a:effectLst/>
                    <a:uLnTx/>
                    <a:uFillTx/>
                    <a:latin typeface="Arial"/>
                    <a:ea typeface="+mn-ea"/>
                    <a:cs typeface="+mn-cs"/>
                  </a:rPr>
                  <a:t>13,520</a:t>
                </a:r>
                <a:endParaRPr kumimoji="0" lang="en-GB" sz="2400" b="0" i="0" u="none" strike="noStrike" kern="1200" cap="none" spc="0" normalizeH="0" baseline="0" noProof="0" dirty="0">
                  <a:ln>
                    <a:noFill/>
                  </a:ln>
                  <a:solidFill>
                    <a:prstClr val="white"/>
                  </a:solidFill>
                  <a:effectLst/>
                  <a:uLnTx/>
                  <a:uFillTx/>
                  <a:latin typeface="Arial"/>
                  <a:ea typeface="+mn-ea"/>
                  <a:cs typeface="+mn-cs"/>
                </a:endParaRPr>
              </a:p>
            </p:txBody>
          </p:sp>
          <p:pic>
            <p:nvPicPr>
              <p:cNvPr id="23" name="Graphic 22" descr="Checkmark outline">
                <a:extLst>
                  <a:ext uri="{FF2B5EF4-FFF2-40B4-BE49-F238E27FC236}">
                    <a16:creationId xmlns:a16="http://schemas.microsoft.com/office/drawing/2014/main" id="{683084EC-2E42-AF27-A887-FCA70B05780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22265" y="1698564"/>
                <a:ext cx="391499" cy="391499"/>
              </a:xfrm>
              <a:prstGeom prst="rect">
                <a:avLst/>
              </a:prstGeom>
            </p:spPr>
          </p:pic>
        </p:grpSp>
        <p:grpSp>
          <p:nvGrpSpPr>
            <p:cNvPr id="10" name="Group 9">
              <a:extLst>
                <a:ext uri="{FF2B5EF4-FFF2-40B4-BE49-F238E27FC236}">
                  <a16:creationId xmlns:a16="http://schemas.microsoft.com/office/drawing/2014/main" id="{75555C91-6451-030C-DB70-9BEF7683E0A5}"/>
                </a:ext>
              </a:extLst>
            </p:cNvPr>
            <p:cNvGrpSpPr/>
            <p:nvPr/>
          </p:nvGrpSpPr>
          <p:grpSpPr>
            <a:xfrm>
              <a:off x="578552" y="2572183"/>
              <a:ext cx="3171702" cy="544165"/>
              <a:chOff x="589415" y="2220462"/>
              <a:chExt cx="3171702" cy="439947"/>
            </a:xfrm>
          </p:grpSpPr>
          <p:sp>
            <p:nvSpPr>
              <p:cNvPr id="12" name="Rectangle: Rounded Corners 11">
                <a:extLst>
                  <a:ext uri="{FF2B5EF4-FFF2-40B4-BE49-F238E27FC236}">
                    <a16:creationId xmlns:a16="http://schemas.microsoft.com/office/drawing/2014/main" id="{AAE3BEFF-78EE-740D-A8AE-19BF7D93CBED}"/>
                  </a:ext>
                </a:extLst>
              </p:cNvPr>
              <p:cNvSpPr/>
              <p:nvPr/>
            </p:nvSpPr>
            <p:spPr>
              <a:xfrm>
                <a:off x="589415" y="2220462"/>
                <a:ext cx="3171702" cy="43994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73850A3F-DDC9-BFB1-DEBB-EAB87943F734}"/>
                  </a:ext>
                </a:extLst>
              </p:cNvPr>
              <p:cNvSpPr/>
              <p:nvPr/>
            </p:nvSpPr>
            <p:spPr>
              <a:xfrm>
                <a:off x="2253844" y="2282526"/>
                <a:ext cx="1412381" cy="303863"/>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Arial"/>
                    <a:ea typeface="+mn-ea"/>
                    <a:cs typeface="+mn-cs"/>
                  </a:rPr>
                  <a:t>36%</a:t>
                </a:r>
              </a:p>
            </p:txBody>
          </p:sp>
          <p:pic>
            <p:nvPicPr>
              <p:cNvPr id="25" name="Graphic 24" descr="Arrow circle with solid fill">
                <a:extLst>
                  <a:ext uri="{FF2B5EF4-FFF2-40B4-BE49-F238E27FC236}">
                    <a16:creationId xmlns:a16="http://schemas.microsoft.com/office/drawing/2014/main" id="{18969687-BF47-52AE-F594-3B061D227EB3}"/>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07654" y="2242384"/>
                <a:ext cx="440151" cy="407092"/>
              </a:xfrm>
              <a:prstGeom prst="rect">
                <a:avLst/>
              </a:prstGeom>
            </p:spPr>
          </p:pic>
        </p:grpSp>
        <p:grpSp>
          <p:nvGrpSpPr>
            <p:cNvPr id="47" name="Group 46">
              <a:extLst>
                <a:ext uri="{FF2B5EF4-FFF2-40B4-BE49-F238E27FC236}">
                  <a16:creationId xmlns:a16="http://schemas.microsoft.com/office/drawing/2014/main" id="{96CF4034-296A-690E-1A24-2EAA6B18442B}"/>
                </a:ext>
              </a:extLst>
            </p:cNvPr>
            <p:cNvGrpSpPr/>
            <p:nvPr/>
          </p:nvGrpSpPr>
          <p:grpSpPr>
            <a:xfrm>
              <a:off x="4586448" y="1483636"/>
              <a:ext cx="3109142" cy="1426461"/>
              <a:chOff x="4584988" y="1582099"/>
              <a:chExt cx="3109142" cy="1426461"/>
            </a:xfrm>
          </p:grpSpPr>
          <p:sp>
            <p:nvSpPr>
              <p:cNvPr id="32" name="D_30a2f29503cf2853">
                <a:extLst>
                  <a:ext uri="{FF2B5EF4-FFF2-40B4-BE49-F238E27FC236}">
                    <a16:creationId xmlns:a16="http://schemas.microsoft.com/office/drawing/2014/main" id="{415B46E6-30EC-44BA-E268-3FB74AB87CBC}"/>
                  </a:ext>
                </a:extLst>
              </p:cNvPr>
              <p:cNvSpPr txBox="1"/>
              <p:nvPr/>
            </p:nvSpPr>
            <p:spPr>
              <a:xfrm>
                <a:off x="4584988" y="1582099"/>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lang="en-GB" sz="3200" b="1" dirty="0">
                    <a:solidFill>
                      <a:prstClr val="white"/>
                    </a:solidFill>
                    <a:latin typeface="Arial"/>
                  </a:rPr>
                  <a:t>93%</a:t>
                </a:r>
                <a:endParaRPr kumimoji="0" lang="en-GB" sz="3200" b="1" i="0" u="none" strike="noStrike" kern="1200" cap="none" spc="0" normalizeH="0" baseline="0" noProof="0" dirty="0">
                  <a:ln>
                    <a:noFill/>
                  </a:ln>
                  <a:solidFill>
                    <a:prstClr val="white"/>
                  </a:solidFill>
                  <a:effectLst/>
                  <a:uLnTx/>
                  <a:uFillTx/>
                  <a:latin typeface="Arial"/>
                  <a:ea typeface="+mn-ea"/>
                  <a:cs typeface="+mn-cs"/>
                </a:endParaRPr>
              </a:p>
            </p:txBody>
          </p:sp>
          <p:sp>
            <p:nvSpPr>
              <p:cNvPr id="33" name="TextBox 32">
                <a:extLst>
                  <a:ext uri="{FF2B5EF4-FFF2-40B4-BE49-F238E27FC236}">
                    <a16:creationId xmlns:a16="http://schemas.microsoft.com/office/drawing/2014/main" id="{92B38987-E40A-2311-E16D-89AD31AD33E1}"/>
                  </a:ext>
                </a:extLst>
              </p:cNvPr>
              <p:cNvSpPr txBox="1"/>
              <p:nvPr/>
            </p:nvSpPr>
            <p:spPr>
              <a:xfrm>
                <a:off x="4584988" y="2102338"/>
                <a:ext cx="3109142" cy="390556"/>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lang="en-GB" sz="1200" b="1" dirty="0">
                    <a:solidFill>
                      <a:prstClr val="white"/>
                    </a:solidFill>
                    <a:latin typeface="Arial"/>
                  </a:rPr>
                  <a:t>had confidence and trust in the healthcare professional they saw or spoke to</a:t>
                </a:r>
                <a:endParaRPr kumimoji="0" lang="en-GB" sz="1200" b="1" i="0" u="none" strike="noStrike" kern="1200" cap="none" spc="0" normalizeH="0" baseline="0" noProof="0" dirty="0">
                  <a:ln>
                    <a:noFill/>
                  </a:ln>
                  <a:solidFill>
                    <a:prstClr val="white"/>
                  </a:solidFill>
                  <a:effectLst/>
                  <a:uLnTx/>
                  <a:uFillTx/>
                  <a:latin typeface="Arial"/>
                  <a:ea typeface="+mn-ea"/>
                  <a:cs typeface="+mn-cs"/>
                </a:endParaRPr>
              </a:p>
            </p:txBody>
          </p:sp>
          <p:sp>
            <p:nvSpPr>
              <p:cNvPr id="34" name="D_eaaba10d70f0f917">
                <a:extLst>
                  <a:ext uri="{FF2B5EF4-FFF2-40B4-BE49-F238E27FC236}">
                    <a16:creationId xmlns:a16="http://schemas.microsoft.com/office/drawing/2014/main" id="{7AD9948F-B7BD-EA5D-81F5-6127D7CCE55B}"/>
                  </a:ext>
                </a:extLst>
              </p:cNvPr>
              <p:cNvSpPr txBox="1"/>
              <p:nvPr/>
            </p:nvSpPr>
            <p:spPr>
              <a:xfrm>
                <a:off x="4586373" y="2821136"/>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Q28 National result: 93%</a:t>
                </a:r>
              </a:p>
            </p:txBody>
          </p:sp>
        </p:grpSp>
        <p:grpSp>
          <p:nvGrpSpPr>
            <p:cNvPr id="45" name="Group 44">
              <a:extLst>
                <a:ext uri="{FF2B5EF4-FFF2-40B4-BE49-F238E27FC236}">
                  <a16:creationId xmlns:a16="http://schemas.microsoft.com/office/drawing/2014/main" id="{A184E22B-D6CB-3C8D-5188-21F1DF2C3E8C}"/>
                </a:ext>
              </a:extLst>
            </p:cNvPr>
            <p:cNvGrpSpPr/>
            <p:nvPr/>
          </p:nvGrpSpPr>
          <p:grpSpPr>
            <a:xfrm>
              <a:off x="589415" y="3967036"/>
              <a:ext cx="3441921" cy="1478748"/>
              <a:chOff x="589415" y="3967036"/>
              <a:chExt cx="3441921" cy="1478748"/>
            </a:xfrm>
          </p:grpSpPr>
          <p:sp>
            <p:nvSpPr>
              <p:cNvPr id="37" name="D_d5d9798c0610a39f">
                <a:extLst>
                  <a:ext uri="{FF2B5EF4-FFF2-40B4-BE49-F238E27FC236}">
                    <a16:creationId xmlns:a16="http://schemas.microsoft.com/office/drawing/2014/main" id="{53E21A03-4F91-DB5D-2333-8532A2424312}"/>
                  </a:ext>
                </a:extLst>
              </p:cNvPr>
              <p:cNvSpPr txBox="1"/>
              <p:nvPr/>
            </p:nvSpPr>
            <p:spPr>
              <a:xfrm>
                <a:off x="589416" y="3967036"/>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prstClr val="white"/>
                    </a:solidFill>
                    <a:effectLst/>
                    <a:uLnTx/>
                    <a:uFillTx/>
                    <a:latin typeface="Arial"/>
                    <a:ea typeface="+mn-ea"/>
                    <a:cs typeface="+mn-cs"/>
                  </a:rPr>
                  <a:t>87%</a:t>
                </a:r>
              </a:p>
            </p:txBody>
          </p:sp>
          <p:sp>
            <p:nvSpPr>
              <p:cNvPr id="38" name="TextBox 37">
                <a:extLst>
                  <a:ext uri="{FF2B5EF4-FFF2-40B4-BE49-F238E27FC236}">
                    <a16:creationId xmlns:a16="http://schemas.microsoft.com/office/drawing/2014/main" id="{AB5D31C3-546A-518A-8BA3-7B40405FD476}"/>
                  </a:ext>
                </a:extLst>
              </p:cNvPr>
              <p:cNvSpPr txBox="1"/>
              <p:nvPr/>
            </p:nvSpPr>
            <p:spPr>
              <a:xfrm>
                <a:off x="589415" y="4487275"/>
                <a:ext cx="3441921" cy="593689"/>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Arial"/>
                    <a:ea typeface="+mn-ea"/>
                    <a:cs typeface="+mn-cs"/>
                  </a:rPr>
                  <a:t>of patients who managed to contact their practice knew what the next step would be in dealing with their request</a:t>
                </a:r>
              </a:p>
            </p:txBody>
          </p:sp>
          <p:sp>
            <p:nvSpPr>
              <p:cNvPr id="39" name="D_aac5a7f49e464175">
                <a:extLst>
                  <a:ext uri="{FF2B5EF4-FFF2-40B4-BE49-F238E27FC236}">
                    <a16:creationId xmlns:a16="http://schemas.microsoft.com/office/drawing/2014/main" id="{CED65A97-D823-A3C9-CEB2-F44B5EEB996C}"/>
                  </a:ext>
                </a:extLst>
              </p:cNvPr>
              <p:cNvSpPr txBox="1"/>
              <p:nvPr/>
            </p:nvSpPr>
            <p:spPr>
              <a:xfrm>
                <a:off x="589415" y="5258360"/>
                <a:ext cx="3441921"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Q12 National result: 83%</a:t>
                </a:r>
              </a:p>
            </p:txBody>
          </p:sp>
        </p:grpSp>
        <p:grpSp>
          <p:nvGrpSpPr>
            <p:cNvPr id="46" name="Group 45">
              <a:extLst>
                <a:ext uri="{FF2B5EF4-FFF2-40B4-BE49-F238E27FC236}">
                  <a16:creationId xmlns:a16="http://schemas.microsoft.com/office/drawing/2014/main" id="{4888E885-750A-15E1-061A-6700D036BD6F}"/>
                </a:ext>
              </a:extLst>
            </p:cNvPr>
            <p:cNvGrpSpPr/>
            <p:nvPr/>
          </p:nvGrpSpPr>
          <p:grpSpPr>
            <a:xfrm>
              <a:off x="8346667" y="3951134"/>
              <a:ext cx="3101346" cy="1504028"/>
              <a:chOff x="8341199" y="4008925"/>
              <a:chExt cx="3101346" cy="1504028"/>
            </a:xfrm>
          </p:grpSpPr>
          <p:sp>
            <p:nvSpPr>
              <p:cNvPr id="42" name="TextBox 41">
                <a:extLst>
                  <a:ext uri="{FF2B5EF4-FFF2-40B4-BE49-F238E27FC236}">
                    <a16:creationId xmlns:a16="http://schemas.microsoft.com/office/drawing/2014/main" id="{4A1797B9-4F2F-CE88-CA9F-1813B533DD5E}"/>
                  </a:ext>
                </a:extLst>
              </p:cNvPr>
              <p:cNvSpPr txBox="1"/>
              <p:nvPr/>
            </p:nvSpPr>
            <p:spPr>
              <a:xfrm>
                <a:off x="8343294" y="4529164"/>
                <a:ext cx="3099251" cy="593689"/>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Arial"/>
                    <a:ea typeface="+mn-ea"/>
                    <a:cs typeface="+mn-cs"/>
                  </a:rPr>
                  <a:t>felt they had enough support from local services or organisations to help them manage their conditions or illnesses</a:t>
                </a:r>
              </a:p>
            </p:txBody>
          </p:sp>
          <p:sp>
            <p:nvSpPr>
              <p:cNvPr id="41" name="D_ede064d96725a863">
                <a:extLst>
                  <a:ext uri="{FF2B5EF4-FFF2-40B4-BE49-F238E27FC236}">
                    <a16:creationId xmlns:a16="http://schemas.microsoft.com/office/drawing/2014/main" id="{E47D2020-0F42-8DFF-E7A2-F5A7932A923C}"/>
                  </a:ext>
                </a:extLst>
              </p:cNvPr>
              <p:cNvSpPr txBox="1"/>
              <p:nvPr/>
            </p:nvSpPr>
            <p:spPr>
              <a:xfrm>
                <a:off x="8343294" y="4008925"/>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prstClr val="white"/>
                    </a:solidFill>
                    <a:effectLst/>
                    <a:uLnTx/>
                    <a:uFillTx/>
                    <a:latin typeface="Arial"/>
                    <a:ea typeface="+mn-ea"/>
                    <a:cs typeface="+mn-cs"/>
                  </a:rPr>
                  <a:t>72%</a:t>
                </a:r>
              </a:p>
            </p:txBody>
          </p:sp>
          <p:sp>
            <p:nvSpPr>
              <p:cNvPr id="43" name="D_f8d94d0fcb8be6ea">
                <a:extLst>
                  <a:ext uri="{FF2B5EF4-FFF2-40B4-BE49-F238E27FC236}">
                    <a16:creationId xmlns:a16="http://schemas.microsoft.com/office/drawing/2014/main" id="{F018307A-B1FB-30D9-EE96-CC8DD7609B43}"/>
                  </a:ext>
                </a:extLst>
              </p:cNvPr>
              <p:cNvSpPr txBox="1"/>
              <p:nvPr/>
            </p:nvSpPr>
            <p:spPr>
              <a:xfrm>
                <a:off x="8341199" y="5325529"/>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Q43 National result: 69%</a:t>
                </a:r>
              </a:p>
            </p:txBody>
          </p:sp>
        </p:grpSp>
        <p:grpSp>
          <p:nvGrpSpPr>
            <p:cNvPr id="48" name="Group 47">
              <a:extLst>
                <a:ext uri="{FF2B5EF4-FFF2-40B4-BE49-F238E27FC236}">
                  <a16:creationId xmlns:a16="http://schemas.microsoft.com/office/drawing/2014/main" id="{FBB7B573-164B-8485-3CF6-B3101FFA9104}"/>
                </a:ext>
              </a:extLst>
            </p:cNvPr>
            <p:cNvGrpSpPr/>
            <p:nvPr/>
          </p:nvGrpSpPr>
          <p:grpSpPr>
            <a:xfrm>
              <a:off x="4549763" y="3947921"/>
              <a:ext cx="3139416" cy="1502100"/>
              <a:chOff x="4586373" y="1543479"/>
              <a:chExt cx="3139416" cy="1502100"/>
            </a:xfrm>
            <a:solidFill>
              <a:srgbClr val="C7DCEF"/>
            </a:solidFill>
          </p:grpSpPr>
          <p:sp>
            <p:nvSpPr>
              <p:cNvPr id="49" name="D_7474edf0ce611d3a">
                <a:extLst>
                  <a:ext uri="{FF2B5EF4-FFF2-40B4-BE49-F238E27FC236}">
                    <a16:creationId xmlns:a16="http://schemas.microsoft.com/office/drawing/2014/main" id="{ED2EA781-C8BF-249B-E2CF-2E08E59409E4}"/>
                  </a:ext>
                </a:extLst>
              </p:cNvPr>
              <p:cNvSpPr txBox="1"/>
              <p:nvPr/>
            </p:nvSpPr>
            <p:spPr>
              <a:xfrm>
                <a:off x="4595099" y="1543479"/>
                <a:ext cx="1298024" cy="499176"/>
              </a:xfrm>
              <a:prstGeom prst="rect">
                <a:avLst/>
              </a:prstGeom>
              <a:grp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srgbClr val="002060"/>
                    </a:solidFill>
                    <a:effectLst/>
                    <a:uLnTx/>
                    <a:uFillTx/>
                    <a:latin typeface="Arial"/>
                    <a:ea typeface="+mn-ea"/>
                    <a:cs typeface="+mn-cs"/>
                  </a:rPr>
                  <a:t>91%</a:t>
                </a:r>
              </a:p>
            </p:txBody>
          </p:sp>
          <p:sp>
            <p:nvSpPr>
              <p:cNvPr id="50" name="TextBox 49">
                <a:extLst>
                  <a:ext uri="{FF2B5EF4-FFF2-40B4-BE49-F238E27FC236}">
                    <a16:creationId xmlns:a16="http://schemas.microsoft.com/office/drawing/2014/main" id="{0CDF1485-3BA4-713D-CAE5-F05428F060B8}"/>
                  </a:ext>
                </a:extLst>
              </p:cNvPr>
              <p:cNvSpPr txBox="1"/>
              <p:nvPr/>
            </p:nvSpPr>
            <p:spPr>
              <a:xfrm>
                <a:off x="4595099" y="2063718"/>
                <a:ext cx="3099251" cy="390556"/>
              </a:xfrm>
              <a:prstGeom prst="rect">
                <a:avLst/>
              </a:prstGeom>
              <a:grp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002060"/>
                    </a:solidFill>
                    <a:effectLst/>
                    <a:uLnTx/>
                    <a:uFillTx/>
                    <a:latin typeface="Arial"/>
                    <a:ea typeface="+mn-ea"/>
                    <a:cs typeface="+mn-cs"/>
                  </a:rPr>
                  <a:t>felt that their needs were met during their last appointment </a:t>
                </a:r>
              </a:p>
            </p:txBody>
          </p:sp>
          <p:sp>
            <p:nvSpPr>
              <p:cNvPr id="51" name="D_39ec08d388a4c7ae">
                <a:extLst>
                  <a:ext uri="{FF2B5EF4-FFF2-40B4-BE49-F238E27FC236}">
                    <a16:creationId xmlns:a16="http://schemas.microsoft.com/office/drawing/2014/main" id="{51FDB8F9-D471-7544-C04C-20308F825C2E}"/>
                  </a:ext>
                </a:extLst>
              </p:cNvPr>
              <p:cNvSpPr txBox="1"/>
              <p:nvPr/>
            </p:nvSpPr>
            <p:spPr>
              <a:xfrm>
                <a:off x="4586373" y="2858155"/>
                <a:ext cx="3139416" cy="187424"/>
              </a:xfrm>
              <a:prstGeom prst="rect">
                <a:avLst/>
              </a:prstGeom>
              <a:grp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2060"/>
                    </a:solidFill>
                    <a:effectLst/>
                    <a:uLnTx/>
                    <a:uFillTx/>
                    <a:latin typeface="Arial"/>
                    <a:ea typeface="+mn-ea"/>
                    <a:cs typeface="+mn-cs"/>
                  </a:rPr>
                  <a:t>Q31 National result: 90%</a:t>
                </a:r>
              </a:p>
            </p:txBody>
          </p:sp>
        </p:grpSp>
        <p:grpSp>
          <p:nvGrpSpPr>
            <p:cNvPr id="53" name="Group 52">
              <a:extLst>
                <a:ext uri="{FF2B5EF4-FFF2-40B4-BE49-F238E27FC236}">
                  <a16:creationId xmlns:a16="http://schemas.microsoft.com/office/drawing/2014/main" id="{C01C2E0B-5148-A9EF-E4E4-66B9F7BB7DF5}"/>
                </a:ext>
              </a:extLst>
            </p:cNvPr>
            <p:cNvGrpSpPr/>
            <p:nvPr/>
          </p:nvGrpSpPr>
          <p:grpSpPr>
            <a:xfrm>
              <a:off x="8337444" y="1474908"/>
              <a:ext cx="3110569" cy="1443648"/>
              <a:chOff x="4411715" y="1562818"/>
              <a:chExt cx="3110569" cy="1443648"/>
            </a:xfrm>
          </p:grpSpPr>
          <p:sp>
            <p:nvSpPr>
              <p:cNvPr id="54" name="D_f47f0b8d22f23be2">
                <a:extLst>
                  <a:ext uri="{FF2B5EF4-FFF2-40B4-BE49-F238E27FC236}">
                    <a16:creationId xmlns:a16="http://schemas.microsoft.com/office/drawing/2014/main" id="{6648B9A4-7C35-FD34-C323-D6CD9E194EE1}"/>
                  </a:ext>
                </a:extLst>
              </p:cNvPr>
              <p:cNvSpPr txBox="1"/>
              <p:nvPr/>
            </p:nvSpPr>
            <p:spPr>
              <a:xfrm>
                <a:off x="4420938" y="1562818"/>
                <a:ext cx="1298024" cy="499176"/>
              </a:xfrm>
              <a:prstGeom prst="rect">
                <a:avLst/>
              </a:prstGeom>
              <a:solidFill>
                <a:srgbClr val="C7DCEF"/>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srgbClr val="002060"/>
                    </a:solidFill>
                    <a:effectLst/>
                    <a:uLnTx/>
                    <a:uFillTx/>
                    <a:latin typeface="Arial"/>
                    <a:ea typeface="+mn-ea"/>
                    <a:cs typeface="+mn-cs"/>
                  </a:rPr>
                  <a:t>93%</a:t>
                </a:r>
              </a:p>
            </p:txBody>
          </p:sp>
          <p:sp>
            <p:nvSpPr>
              <p:cNvPr id="55" name="TextBox 54">
                <a:extLst>
                  <a:ext uri="{FF2B5EF4-FFF2-40B4-BE49-F238E27FC236}">
                    <a16:creationId xmlns:a16="http://schemas.microsoft.com/office/drawing/2014/main" id="{700526A8-754F-0743-FCA2-9D77251F2577}"/>
                  </a:ext>
                </a:extLst>
              </p:cNvPr>
              <p:cNvSpPr txBox="1"/>
              <p:nvPr/>
            </p:nvSpPr>
            <p:spPr>
              <a:xfrm>
                <a:off x="4420938" y="2083057"/>
                <a:ext cx="3101346" cy="593689"/>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lang="en-GB" sz="1200" b="1" dirty="0">
                    <a:solidFill>
                      <a:srgbClr val="002060"/>
                    </a:solidFill>
                    <a:latin typeface="Arial"/>
                  </a:rPr>
                  <a:t>were involved as much as they wanted to be in decisions about their care and treatment</a:t>
                </a:r>
                <a:endParaRPr kumimoji="0" lang="en-GB" sz="1200" b="1" i="0" u="none" strike="noStrike" kern="1200" cap="none" spc="0" normalizeH="0" baseline="0" noProof="0" dirty="0">
                  <a:ln>
                    <a:noFill/>
                  </a:ln>
                  <a:solidFill>
                    <a:srgbClr val="002060"/>
                  </a:solidFill>
                  <a:effectLst/>
                  <a:uLnTx/>
                  <a:uFillTx/>
                  <a:latin typeface="Arial"/>
                  <a:ea typeface="+mn-ea"/>
                  <a:cs typeface="+mn-cs"/>
                </a:endParaRPr>
              </a:p>
            </p:txBody>
          </p:sp>
          <p:sp>
            <p:nvSpPr>
              <p:cNvPr id="56" name="D_63e1258f20e60eca">
                <a:extLst>
                  <a:ext uri="{FF2B5EF4-FFF2-40B4-BE49-F238E27FC236}">
                    <a16:creationId xmlns:a16="http://schemas.microsoft.com/office/drawing/2014/main" id="{50D9A11F-6AF8-0904-B648-C8B0613448D0}"/>
                  </a:ext>
                </a:extLst>
              </p:cNvPr>
              <p:cNvSpPr txBox="1"/>
              <p:nvPr/>
            </p:nvSpPr>
            <p:spPr>
              <a:xfrm>
                <a:off x="4411715" y="2819042"/>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2060"/>
                    </a:solidFill>
                    <a:effectLst/>
                    <a:uLnTx/>
                    <a:uFillTx/>
                    <a:latin typeface="Arial"/>
                    <a:ea typeface="+mn-ea"/>
                    <a:cs typeface="+mn-cs"/>
                  </a:rPr>
                  <a:t>Q29 National result: 91%</a:t>
                </a:r>
              </a:p>
            </p:txBody>
          </p:sp>
        </p:grpSp>
      </p:grpSp>
      <p:sp>
        <p:nvSpPr>
          <p:cNvPr id="63" name="Oval 62">
            <a:extLst>
              <a:ext uri="{FF2B5EF4-FFF2-40B4-BE49-F238E27FC236}">
                <a16:creationId xmlns:a16="http://schemas.microsoft.com/office/drawing/2014/main" id="{20735DA8-A8B7-1A69-8BA1-5E5478FFE0AC}"/>
              </a:ext>
            </a:extLst>
          </p:cNvPr>
          <p:cNvSpPr/>
          <p:nvPr/>
        </p:nvSpPr>
        <p:spPr>
          <a:xfrm>
            <a:off x="7001975" y="1166369"/>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6" name="Oval 65">
            <a:extLst>
              <a:ext uri="{FF2B5EF4-FFF2-40B4-BE49-F238E27FC236}">
                <a16:creationId xmlns:a16="http://schemas.microsoft.com/office/drawing/2014/main" id="{A8B140AC-227C-7CD3-4F0E-9BBC985B49DA}"/>
              </a:ext>
            </a:extLst>
          </p:cNvPr>
          <p:cNvSpPr/>
          <p:nvPr/>
        </p:nvSpPr>
        <p:spPr>
          <a:xfrm>
            <a:off x="3263760" y="3689610"/>
            <a:ext cx="712927" cy="644749"/>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79" name="Oval 78">
            <a:extLst>
              <a:ext uri="{FF2B5EF4-FFF2-40B4-BE49-F238E27FC236}">
                <a16:creationId xmlns:a16="http://schemas.microsoft.com/office/drawing/2014/main" id="{3ADD2DF3-A26E-B500-E22D-3382BBE5EFE9}"/>
              </a:ext>
            </a:extLst>
          </p:cNvPr>
          <p:cNvSpPr/>
          <p:nvPr/>
        </p:nvSpPr>
        <p:spPr>
          <a:xfrm>
            <a:off x="10910573" y="3674413"/>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91" name="Group 90">
            <a:extLst>
              <a:ext uri="{FF2B5EF4-FFF2-40B4-BE49-F238E27FC236}">
                <a16:creationId xmlns:a16="http://schemas.microsoft.com/office/drawing/2014/main" id="{787BB1CA-53D0-A581-FF8E-1360D95ED6CC}"/>
              </a:ext>
            </a:extLst>
          </p:cNvPr>
          <p:cNvGrpSpPr/>
          <p:nvPr/>
        </p:nvGrpSpPr>
        <p:grpSpPr>
          <a:xfrm>
            <a:off x="6969918" y="3674412"/>
            <a:ext cx="708060" cy="659947"/>
            <a:chOff x="7004115" y="1113290"/>
            <a:chExt cx="708060" cy="659947"/>
          </a:xfrm>
        </p:grpSpPr>
        <p:sp>
          <p:nvSpPr>
            <p:cNvPr id="92" name="Oval 91">
              <a:extLst>
                <a:ext uri="{FF2B5EF4-FFF2-40B4-BE49-F238E27FC236}">
                  <a16:creationId xmlns:a16="http://schemas.microsoft.com/office/drawing/2014/main" id="{1A74B5E7-E6F9-39A2-99B7-FECFDB288685}"/>
                </a:ext>
              </a:extLst>
            </p:cNvPr>
            <p:cNvSpPr/>
            <p:nvPr/>
          </p:nvSpPr>
          <p:spPr>
            <a:xfrm>
              <a:off x="7004115" y="1113290"/>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4" name="Line 50">
              <a:extLst>
                <a:ext uri="{FF2B5EF4-FFF2-40B4-BE49-F238E27FC236}">
                  <a16:creationId xmlns:a16="http://schemas.microsoft.com/office/drawing/2014/main" id="{39A5C81E-A5F5-E637-D75D-561D66B333B0}"/>
                </a:ext>
              </a:extLst>
            </p:cNvPr>
            <p:cNvSpPr>
              <a:spLocks noChangeShapeType="1"/>
            </p:cNvSpPr>
            <p:nvPr/>
          </p:nvSpPr>
          <p:spPr bwMode="auto">
            <a:xfrm>
              <a:off x="7498366" y="1509040"/>
              <a:ext cx="0" cy="0"/>
            </a:xfrm>
            <a:prstGeom prst="line">
              <a:avLst/>
            </a:prstGeom>
            <a:grpFill/>
            <a:ln w="19050" cap="rnd">
              <a:solidFill>
                <a:srgbClr val="002060"/>
              </a:solidFill>
              <a:prstDash val="solid"/>
              <a:round/>
              <a:headEnd/>
              <a:tailEnd/>
            </a:ln>
          </p:spPr>
          <p:txBody>
            <a:bodyPr vert="horz" wrap="square" lIns="91440" tIns="45720" rIns="91440" bIns="45720" numCol="1" anchor="t" anchorCtr="0" compatLnSpc="1">
              <a:prstTxWarp prst="textNoShape">
                <a:avLst/>
              </a:prstTxWarp>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black"/>
                </a:solidFill>
                <a:effectLst/>
                <a:uLnTx/>
                <a:uFillTx/>
                <a:latin typeface="Arial"/>
                <a:ea typeface="+mn-ea"/>
                <a:cs typeface="+mn-cs"/>
              </a:endParaRPr>
            </a:p>
          </p:txBody>
        </p:sp>
      </p:grpSp>
      <p:sp>
        <p:nvSpPr>
          <p:cNvPr id="105" name="Oval 104">
            <a:extLst>
              <a:ext uri="{FF2B5EF4-FFF2-40B4-BE49-F238E27FC236}">
                <a16:creationId xmlns:a16="http://schemas.microsoft.com/office/drawing/2014/main" id="{7B4DEE40-3F71-8586-9E86-904E346E23A1}"/>
              </a:ext>
            </a:extLst>
          </p:cNvPr>
          <p:cNvSpPr/>
          <p:nvPr/>
        </p:nvSpPr>
        <p:spPr>
          <a:xfrm>
            <a:off x="10910573" y="1166368"/>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28" name="Graphic 127" descr="Medical outline">
            <a:extLst>
              <a:ext uri="{FF2B5EF4-FFF2-40B4-BE49-F238E27FC236}">
                <a16:creationId xmlns:a16="http://schemas.microsoft.com/office/drawing/2014/main" id="{CD053FFE-E431-FDD5-B956-21C8A2AB1963}"/>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10972283" y="3719735"/>
            <a:ext cx="584497" cy="584497"/>
          </a:xfrm>
          <a:prstGeom prst="rect">
            <a:avLst/>
          </a:prstGeom>
        </p:spPr>
      </p:pic>
      <p:pic>
        <p:nvPicPr>
          <p:cNvPr id="69" name="Picture 68">
            <a:extLst>
              <a:ext uri="{FF2B5EF4-FFF2-40B4-BE49-F238E27FC236}">
                <a16:creationId xmlns:a16="http://schemas.microsoft.com/office/drawing/2014/main" id="{EF0C2A0F-6C83-B3ED-950B-1BF0372285A3}"/>
              </a:ext>
            </a:extLst>
          </p:cNvPr>
          <p:cNvPicPr>
            <a:picLocks noChangeAspect="1"/>
          </p:cNvPicPr>
          <p:nvPr/>
        </p:nvPicPr>
        <p:blipFill>
          <a:blip r:embed="rId11"/>
          <a:stretch>
            <a:fillRect/>
          </a:stretch>
        </p:blipFill>
        <p:spPr>
          <a:xfrm>
            <a:off x="7172879" y="1289113"/>
            <a:ext cx="402747" cy="402747"/>
          </a:xfrm>
          <a:prstGeom prst="rect">
            <a:avLst/>
          </a:prstGeom>
        </p:spPr>
      </p:pic>
      <p:pic>
        <p:nvPicPr>
          <p:cNvPr id="71" name="Picture 70">
            <a:extLst>
              <a:ext uri="{FF2B5EF4-FFF2-40B4-BE49-F238E27FC236}">
                <a16:creationId xmlns:a16="http://schemas.microsoft.com/office/drawing/2014/main" id="{C2E5838C-1178-CE3F-C30B-65D4F87A39DA}"/>
              </a:ext>
            </a:extLst>
          </p:cNvPr>
          <p:cNvPicPr>
            <a:picLocks noChangeAspect="1"/>
          </p:cNvPicPr>
          <p:nvPr/>
        </p:nvPicPr>
        <p:blipFill>
          <a:blip r:embed="rId12"/>
          <a:stretch>
            <a:fillRect/>
          </a:stretch>
        </p:blipFill>
        <p:spPr>
          <a:xfrm>
            <a:off x="11098660" y="1328574"/>
            <a:ext cx="331741" cy="331741"/>
          </a:xfrm>
          <a:prstGeom prst="rect">
            <a:avLst/>
          </a:prstGeom>
        </p:spPr>
      </p:pic>
      <p:pic>
        <p:nvPicPr>
          <p:cNvPr id="73" name="Picture 72">
            <a:extLst>
              <a:ext uri="{FF2B5EF4-FFF2-40B4-BE49-F238E27FC236}">
                <a16:creationId xmlns:a16="http://schemas.microsoft.com/office/drawing/2014/main" id="{73D3ECAC-8458-053C-B7C9-C63006513E9E}"/>
              </a:ext>
            </a:extLst>
          </p:cNvPr>
          <p:cNvPicPr>
            <a:picLocks noChangeAspect="1"/>
          </p:cNvPicPr>
          <p:nvPr/>
        </p:nvPicPr>
        <p:blipFill>
          <a:blip r:embed="rId13"/>
          <a:stretch>
            <a:fillRect/>
          </a:stretch>
        </p:blipFill>
        <p:spPr>
          <a:xfrm>
            <a:off x="3436312" y="3827103"/>
            <a:ext cx="390695" cy="390695"/>
          </a:xfrm>
          <a:prstGeom prst="rect">
            <a:avLst/>
          </a:prstGeom>
        </p:spPr>
      </p:pic>
      <p:pic>
        <p:nvPicPr>
          <p:cNvPr id="75" name="Picture 74">
            <a:extLst>
              <a:ext uri="{FF2B5EF4-FFF2-40B4-BE49-F238E27FC236}">
                <a16:creationId xmlns:a16="http://schemas.microsoft.com/office/drawing/2014/main" id="{6E5C5CCF-C15A-ED5D-5675-3F8500FFD1E2}"/>
              </a:ext>
            </a:extLst>
          </p:cNvPr>
          <p:cNvPicPr>
            <a:picLocks noChangeAspect="1"/>
          </p:cNvPicPr>
          <p:nvPr/>
        </p:nvPicPr>
        <p:blipFill>
          <a:blip r:embed="rId14"/>
          <a:stretch>
            <a:fillRect/>
          </a:stretch>
        </p:blipFill>
        <p:spPr>
          <a:xfrm>
            <a:off x="7063948" y="3738941"/>
            <a:ext cx="499176" cy="499176"/>
          </a:xfrm>
          <a:prstGeom prst="rect">
            <a:avLst/>
          </a:prstGeom>
        </p:spPr>
      </p:pic>
      <p:sp>
        <p:nvSpPr>
          <p:cNvPr id="24" name="D_bcd1c1236a3baff8">
            <a:extLst>
              <a:ext uri="{FF2B5EF4-FFF2-40B4-BE49-F238E27FC236}">
                <a16:creationId xmlns:a16="http://schemas.microsoft.com/office/drawing/2014/main" id="{A3CEC1C6-310B-FC28-02F7-F6A229CA014A}"/>
              </a:ext>
            </a:extLst>
          </p:cNvPr>
          <p:cNvSpPr txBox="1"/>
          <p:nvPr/>
        </p:nvSpPr>
        <p:spPr>
          <a:xfrm>
            <a:off x="8323823" y="5534025"/>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6,696; National 337,532</a:t>
            </a:r>
            <a:endParaRPr lang="en-GB" sz="800" dirty="0">
              <a:solidFill>
                <a:schemeClr val="bg1"/>
              </a:solidFill>
              <a:latin typeface="Arial" panose="020B0604020202020204" pitchFamily="34" charset="0"/>
            </a:endParaRPr>
          </a:p>
        </p:txBody>
      </p:sp>
      <p:sp>
        <p:nvSpPr>
          <p:cNvPr id="26" name="D_6a20cd3c043be821">
            <a:extLst>
              <a:ext uri="{FF2B5EF4-FFF2-40B4-BE49-F238E27FC236}">
                <a16:creationId xmlns:a16="http://schemas.microsoft.com/office/drawing/2014/main" id="{80864428-732E-52A7-51B3-7A482C1728F6}"/>
              </a:ext>
            </a:extLst>
          </p:cNvPr>
          <p:cNvSpPr txBox="1"/>
          <p:nvPr/>
        </p:nvSpPr>
        <p:spPr>
          <a:xfrm>
            <a:off x="4532151" y="5524500"/>
            <a:ext cx="3133725" cy="123111"/>
          </a:xfrm>
          <a:prstGeom prst="rect">
            <a:avLst/>
          </a:prstGeom>
          <a:noFill/>
        </p:spPr>
        <p:txBody>
          <a:bodyPr wrap="square" lIns="0" tIns="0" rIns="0" bIns="0" rtlCol="0">
            <a:spAutoFit/>
          </a:bodyPr>
          <a:lstStyle/>
          <a:p>
            <a:pPr marL="0" indent="0">
              <a:buNone/>
            </a:pPr>
            <a:r>
              <a:rPr lang="fr-FR" sz="800">
                <a:solidFill>
                  <a:srgbClr val="002060"/>
                </a:solidFill>
                <a:latin typeface="Arial" panose="020B0604020202020204" pitchFamily="34" charset="0"/>
              </a:rPr>
              <a:t>Base: ICS 12,976; National 666,889</a:t>
            </a:r>
            <a:endParaRPr lang="en-GB" sz="800" dirty="0">
              <a:solidFill>
                <a:srgbClr val="002060"/>
              </a:solidFill>
              <a:latin typeface="Arial" panose="020B0604020202020204" pitchFamily="34" charset="0"/>
            </a:endParaRPr>
          </a:p>
        </p:txBody>
      </p:sp>
      <p:sp>
        <p:nvSpPr>
          <p:cNvPr id="31" name="D_ddc0c0a8308179a0">
            <a:extLst>
              <a:ext uri="{FF2B5EF4-FFF2-40B4-BE49-F238E27FC236}">
                <a16:creationId xmlns:a16="http://schemas.microsoft.com/office/drawing/2014/main" id="{05A65EDD-D132-B195-07DE-6519E4C1B049}"/>
              </a:ext>
            </a:extLst>
          </p:cNvPr>
          <p:cNvSpPr txBox="1"/>
          <p:nvPr/>
        </p:nvSpPr>
        <p:spPr>
          <a:xfrm>
            <a:off x="579928" y="5534025"/>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12,760; National 654,818</a:t>
            </a:r>
            <a:endParaRPr lang="en-GB" sz="800" dirty="0">
              <a:solidFill>
                <a:schemeClr val="bg1"/>
              </a:solidFill>
              <a:latin typeface="Arial" panose="020B0604020202020204" pitchFamily="34" charset="0"/>
            </a:endParaRPr>
          </a:p>
        </p:txBody>
      </p:sp>
      <p:sp>
        <p:nvSpPr>
          <p:cNvPr id="35" name="D_26e5f324c0284cbc">
            <a:extLst>
              <a:ext uri="{FF2B5EF4-FFF2-40B4-BE49-F238E27FC236}">
                <a16:creationId xmlns:a16="http://schemas.microsoft.com/office/drawing/2014/main" id="{B557EF1D-6D00-3B3C-873C-D76C5BE649AE}"/>
              </a:ext>
            </a:extLst>
          </p:cNvPr>
          <p:cNvSpPr txBox="1"/>
          <p:nvPr/>
        </p:nvSpPr>
        <p:spPr>
          <a:xfrm>
            <a:off x="8329055" y="3028950"/>
            <a:ext cx="3133725" cy="123111"/>
          </a:xfrm>
          <a:prstGeom prst="rect">
            <a:avLst/>
          </a:prstGeom>
          <a:noFill/>
        </p:spPr>
        <p:txBody>
          <a:bodyPr wrap="square" lIns="0" tIns="0" rIns="0" bIns="0" rtlCol="0">
            <a:spAutoFit/>
          </a:bodyPr>
          <a:lstStyle/>
          <a:p>
            <a:pPr marL="0" indent="0">
              <a:buNone/>
            </a:pPr>
            <a:r>
              <a:rPr lang="fr-FR" sz="800">
                <a:solidFill>
                  <a:srgbClr val="002060"/>
                </a:solidFill>
                <a:latin typeface="Arial" panose="020B0604020202020204" pitchFamily="34" charset="0"/>
              </a:rPr>
              <a:t>Base: ICS 12,304; National 635,043</a:t>
            </a:r>
            <a:endParaRPr lang="en-GB" sz="800" dirty="0">
              <a:solidFill>
                <a:srgbClr val="002060"/>
              </a:solidFill>
              <a:latin typeface="Arial" panose="020B0604020202020204" pitchFamily="34" charset="0"/>
            </a:endParaRPr>
          </a:p>
        </p:txBody>
      </p:sp>
      <p:sp>
        <p:nvSpPr>
          <p:cNvPr id="58" name="D_eb9b56f0381aa52b">
            <a:extLst>
              <a:ext uri="{FF2B5EF4-FFF2-40B4-BE49-F238E27FC236}">
                <a16:creationId xmlns:a16="http://schemas.microsoft.com/office/drawing/2014/main" id="{74673668-81A4-DBDE-43F1-F19476FCC652}"/>
              </a:ext>
            </a:extLst>
          </p:cNvPr>
          <p:cNvSpPr txBox="1"/>
          <p:nvPr/>
        </p:nvSpPr>
        <p:spPr>
          <a:xfrm>
            <a:off x="4576310" y="3028949"/>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12,913; National 665,885</a:t>
            </a:r>
            <a:endParaRPr lang="en-GB" sz="800" dirty="0">
              <a:solidFill>
                <a:schemeClr val="bg1"/>
              </a:solidFill>
              <a:latin typeface="Arial" panose="020B0604020202020204" pitchFamily="34" charset="0"/>
            </a:endParaRPr>
          </a:p>
        </p:txBody>
      </p:sp>
      <p:sp>
        <p:nvSpPr>
          <p:cNvPr id="19" name="TextBox 18">
            <a:extLst>
              <a:ext uri="{FF2B5EF4-FFF2-40B4-BE49-F238E27FC236}">
                <a16:creationId xmlns:a16="http://schemas.microsoft.com/office/drawing/2014/main" id="{490D4844-035D-FE1F-A971-F66887181501}"/>
              </a:ext>
            </a:extLst>
          </p:cNvPr>
          <p:cNvSpPr txBox="1"/>
          <p:nvPr/>
        </p:nvSpPr>
        <p:spPr>
          <a:xfrm>
            <a:off x="1000880" y="1934856"/>
            <a:ext cx="1115013" cy="461666"/>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NUMBER OF COMPLETE</a:t>
            </a:r>
            <a:r>
              <a:rPr lang="en-GB" sz="1000" b="1" dirty="0">
                <a:solidFill>
                  <a:srgbClr val="002060"/>
                </a:solidFill>
                <a:latin typeface="Arial"/>
              </a:rPr>
              <a:t>D SURVEYS</a:t>
            </a:r>
            <a:endParaRPr kumimoji="0" lang="en-GB" sz="1000" b="1" i="0" u="none" strike="noStrike" kern="1200" cap="none" spc="0" normalizeH="0" baseline="0" noProof="0" dirty="0">
              <a:ln>
                <a:noFill/>
              </a:ln>
              <a:solidFill>
                <a:srgbClr val="002060"/>
              </a:solidFill>
              <a:effectLst/>
              <a:uLnTx/>
              <a:uFillTx/>
              <a:latin typeface="Arial"/>
              <a:ea typeface="+mn-ea"/>
              <a:cs typeface="+mn-cs"/>
            </a:endParaRPr>
          </a:p>
        </p:txBody>
      </p:sp>
      <p:sp>
        <p:nvSpPr>
          <p:cNvPr id="27" name="TextBox 26">
            <a:extLst>
              <a:ext uri="{FF2B5EF4-FFF2-40B4-BE49-F238E27FC236}">
                <a16:creationId xmlns:a16="http://schemas.microsoft.com/office/drawing/2014/main" id="{FE9983AD-5D88-812D-BEC6-9A2248F27AE5}"/>
              </a:ext>
            </a:extLst>
          </p:cNvPr>
          <p:cNvSpPr txBox="1"/>
          <p:nvPr/>
        </p:nvSpPr>
        <p:spPr>
          <a:xfrm>
            <a:off x="1024929" y="2741729"/>
            <a:ext cx="1115013" cy="190342"/>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RESPONSE RATE</a:t>
            </a:r>
          </a:p>
        </p:txBody>
      </p:sp>
    </p:spTree>
    <p:extLst>
      <p:ext uri="{BB962C8B-B14F-4D97-AF65-F5344CB8AC3E}">
        <p14:creationId xmlns:p14="http://schemas.microsoft.com/office/powerpoint/2010/main" val="22925229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c="http://schemas.openxmlformats.org/drawingml/2006/chart" xmlns:a14="http://schemas.microsoft.com/office/drawing/2010/main" xmlns:asvg="http://schemas.microsoft.com/office/drawing/2016/SVG/main"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DB02878-16A7-4335-AA0A-50E7FF40FA6B}"/>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411A78C-6F23-4F55-AD6D-02B6E3D4C44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8629832" cy="2492990"/>
          </a:xfrm>
        </p:spPr>
        <p:txBody>
          <a:bodyPr/>
          <a:lstStyle/>
          <a:p>
            <a:r>
              <a:rPr lang="en-GB" dirty="0"/>
              <a:t>Overall experience of GP practice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9" name="Ipsos logo">
            <a:extLst>
              <a:ext uri="{FF2B5EF4-FFF2-40B4-BE49-F238E27FC236}">
                <a16:creationId xmlns:a16="http://schemas.microsoft.com/office/drawing/2014/main" id="{B6D90427-C094-440B-B52F-E793D3BF652F}"/>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687936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4116148" y="1871551"/>
            <a:ext cx="0" cy="3675981"/>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26891" y="1882597"/>
            <a:ext cx="0" cy="366493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80790" y="575460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64493" y="2579466"/>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86943" y="257946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b3f597a99284b8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940344326"/>
              </p:ext>
            </p:extLst>
          </p:nvPr>
        </p:nvGraphicFramePr>
        <p:xfrm>
          <a:off x="8397282"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10%</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748b4100ab76fd93">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830349800"/>
              </p:ext>
            </p:extLst>
          </p:nvPr>
        </p:nvGraphicFramePr>
        <p:xfrm>
          <a:off x="10315575"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12%</a:t>
                      </a:r>
                    </a:p>
                  </a:txBody>
                  <a:tcPr marL="0" marR="0" anchor="ctr"/>
                </a:tc>
                <a:extLst>
                  <a:ext uri="{0D108BD9-81ED-4DB2-BD59-A6C34878D82A}">
                    <a16:rowId xmlns:a16="http://schemas.microsoft.com/office/drawing/2014/main" val="3917517231"/>
                  </a:ext>
                </a:extLst>
              </a:tr>
            </a:tbl>
          </a:graphicData>
        </a:graphic>
      </p:graphicFrame>
      <p:graphicFrame>
        <p:nvGraphicFramePr>
          <p:cNvPr id="57" name="Ipsos Ribbon Rules" hidden="1">
            <a:extLst>
              <a:ext uri="{FF2B5EF4-FFF2-40B4-BE49-F238E27FC236}">
                <a16:creationId xmlns:a16="http://schemas.microsoft.com/office/drawing/2014/main" id="{2520A5D5-5460-4E13-82D7-37F4D7EC4A7E}"/>
              </a:ext>
            </a:extLst>
          </p:cNvPr>
          <p:cNvGraphicFramePr/>
          <p:nvPr>
            <p:extLst>
              <p:ext uri="{D42A27DB-BD31-4B8C-83A1-F6EECF244321}">
                <p14:modId xmlns:p14="http://schemas.microsoft.com/office/powerpoint/2010/main" val="301932240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5413" y="4826149"/>
            <a:ext cx="3471703" cy="1499651"/>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35413" y="4896826"/>
            <a:ext cx="3471701" cy="246832"/>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6c26da99fc0693f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95850066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0" name="D_a96adf8cf4b58ff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189671841"/>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1" name="D_e74d42a786898ff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25295544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91%</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03a51473d8193f7_CalcTable">
            <a:extLst>
              <a:ext uri="{FF2B5EF4-FFF2-40B4-BE49-F238E27FC236}">
                <a16:creationId xmlns:a16="http://schemas.microsoft.com/office/drawing/2014/main" id="{87EDCA97-DC4D-44A6-8E5A-13830A14CDF4}"/>
              </a:ext>
            </a:extLst>
          </p:cNvPr>
          <p:cNvGraphicFramePr>
            <a:graphicFrameLocks noGrp="1"/>
          </p:cNvGraphicFramePr>
          <p:nvPr>
            <p:extLst>
              <p:ext uri="{D42A27DB-BD31-4B8C-83A1-F6EECF244321}">
                <p14:modId xmlns:p14="http://schemas.microsoft.com/office/powerpoint/2010/main" val="1159727219"/>
              </p:ext>
            </p:extLst>
          </p:nvPr>
        </p:nvGraphicFramePr>
        <p:xfrm>
          <a:off x="399422" y="5881248"/>
          <a:ext cx="3117182" cy="33528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National 2025 (699,562); ICS 2024 (14,065); ICS 2025 (13,464); PCN bases range from 120 to 806</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D_803a51473d8193f7" hidden="1">
            <a:extLst>
              <a:ext uri="{FF2B5EF4-FFF2-40B4-BE49-F238E27FC236}">
                <a16:creationId xmlns:a16="http://schemas.microsoft.com/office/drawing/2014/main" id="{C2F1AEF5-95B7-7567-57E3-F109718848CA}"/>
              </a:ext>
            </a:extLst>
          </p:cNvPr>
          <p:cNvGraphicFramePr/>
          <p:nvPr>
            <p:extLst>
              <p:ext uri="{D42A27DB-BD31-4B8C-83A1-F6EECF244321}">
                <p14:modId xmlns:p14="http://schemas.microsoft.com/office/powerpoint/2010/main" val="338763879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e74d42a786898ff7" hidden="1">
            <a:extLst>
              <a:ext uri="{FF2B5EF4-FFF2-40B4-BE49-F238E27FC236}">
                <a16:creationId xmlns:a16="http://schemas.microsoft.com/office/drawing/2014/main" id="{DB2E641D-7B14-4902-98FF-9C421FD8014A}"/>
              </a:ext>
            </a:extLst>
          </p:cNvPr>
          <p:cNvGraphicFramePr/>
          <p:nvPr>
            <p:extLst>
              <p:ext uri="{D42A27DB-BD31-4B8C-83A1-F6EECF244321}">
                <p14:modId xmlns:p14="http://schemas.microsoft.com/office/powerpoint/2010/main" val="32477281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A1165EB0-D036-4C66-8483-88CD5C6E7606}"/>
              </a:ext>
            </a:extLst>
          </p:cNvPr>
          <p:cNvSpPr txBox="1"/>
          <p:nvPr/>
        </p:nvSpPr>
        <p:spPr>
          <a:xfrm>
            <a:off x="589415" y="1827053"/>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5BA694AC-8898-4442-B0EE-957A02E5C0A3}"/>
              </a:ext>
            </a:extLst>
          </p:cNvPr>
          <p:cNvSpPr txBox="1"/>
          <p:nvPr/>
        </p:nvSpPr>
        <p:spPr>
          <a:xfrm>
            <a:off x="4335413" y="1827053"/>
            <a:ext cx="3452684" cy="246221"/>
          </a:xfrm>
          <a:prstGeom prst="rect">
            <a:avLst/>
          </a:prstGeom>
          <a:noFill/>
        </p:spPr>
        <p:txBody>
          <a:bodyPr wrap="square" lIns="0" tIns="0" rIns="0" bIns="0" rtlCol="0">
            <a:spAutoFit/>
          </a:bodyPr>
          <a:lstStyle/>
          <a:p>
            <a:r>
              <a:rPr lang="en-GB" sz="1600" b="1" dirty="0"/>
              <a:t>ICS result over time</a:t>
            </a:r>
          </a:p>
        </p:txBody>
      </p:sp>
      <p:sp>
        <p:nvSpPr>
          <p:cNvPr id="36" name="TextBox 35">
            <a:extLst>
              <a:ext uri="{FF2B5EF4-FFF2-40B4-BE49-F238E27FC236}">
                <a16:creationId xmlns:a16="http://schemas.microsoft.com/office/drawing/2014/main" id="{0F0F529F-07C9-46F6-9B6F-B93258978B90}"/>
              </a:ext>
            </a:extLst>
          </p:cNvPr>
          <p:cNvSpPr txBox="1"/>
          <p:nvPr/>
        </p:nvSpPr>
        <p:spPr>
          <a:xfrm>
            <a:off x="8340935" y="1827053"/>
            <a:ext cx="3541712"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graphicFrame>
        <p:nvGraphicFramePr>
          <p:cNvPr id="38" name="D_6c15ea3187aac2e6">
            <a:extLst>
              <a:ext uri="{FF2B5EF4-FFF2-40B4-BE49-F238E27FC236}">
                <a16:creationId xmlns:a16="http://schemas.microsoft.com/office/drawing/2014/main" id="{D3F3FBC6-36D0-4806-9307-141983D1355A}"/>
              </a:ext>
            </a:extLst>
          </p:cNvPr>
          <p:cNvGraphicFramePr/>
          <p:nvPr>
            <p:extLst>
              <p:ext uri="{D42A27DB-BD31-4B8C-83A1-F6EECF244321}">
                <p14:modId xmlns:p14="http://schemas.microsoft.com/office/powerpoint/2010/main" val="3587357250"/>
              </p:ext>
            </p:extLst>
          </p:nvPr>
        </p:nvGraphicFramePr>
        <p:xfrm>
          <a:off x="4316395" y="2264615"/>
          <a:ext cx="3471702" cy="2440827"/>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996f72b3f08266c7">
            <a:extLst>
              <a:ext uri="{FF2B5EF4-FFF2-40B4-BE49-F238E27FC236}">
                <a16:creationId xmlns:a16="http://schemas.microsoft.com/office/drawing/2014/main" id="{68D1F1AC-276A-4033-8016-ACF5CA8D6142}"/>
              </a:ext>
            </a:extLst>
          </p:cNvPr>
          <p:cNvGraphicFramePr/>
          <p:nvPr>
            <p:extLst>
              <p:ext uri="{D42A27DB-BD31-4B8C-83A1-F6EECF244321}">
                <p14:modId xmlns:p14="http://schemas.microsoft.com/office/powerpoint/2010/main" val="4041996549"/>
              </p:ext>
            </p:extLst>
          </p:nvPr>
        </p:nvGraphicFramePr>
        <p:xfrm>
          <a:off x="4526587" y="236235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80213f60675b165d">
            <a:extLst>
              <a:ext uri="{FF2B5EF4-FFF2-40B4-BE49-F238E27FC236}">
                <a16:creationId xmlns:a16="http://schemas.microsoft.com/office/drawing/2014/main" id="{C8B4D5D2-B93C-4F70-BA65-A23B91F22D33}"/>
              </a:ext>
            </a:extLst>
          </p:cNvPr>
          <p:cNvGraphicFramePr>
            <a:graphicFrameLocks/>
          </p:cNvGraphicFramePr>
          <p:nvPr>
            <p:extLst>
              <p:ext uri="{D42A27DB-BD31-4B8C-83A1-F6EECF244321}">
                <p14:modId xmlns:p14="http://schemas.microsoft.com/office/powerpoint/2010/main" val="2891123028"/>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997CB80C-A13C-4566-AF5E-062AC293793A}"/>
              </a:ext>
            </a:extLst>
          </p:cNvPr>
          <p:cNvSpPr/>
          <p:nvPr/>
        </p:nvSpPr>
        <p:spPr>
          <a:xfrm>
            <a:off x="9334069" y="5714987"/>
            <a:ext cx="2305747" cy="461665"/>
          </a:xfrm>
          <a:prstGeom prst="rect">
            <a:avLst/>
          </a:prstGeom>
        </p:spPr>
        <p:txBody>
          <a:bodyPr wrap="square">
            <a:spAutoFit/>
          </a:bodyPr>
          <a:lstStyle/>
          <a:p>
            <a:pPr lvl="0" algn="just"/>
            <a:r>
              <a:rPr lang="en-GB" sz="800" dirty="0"/>
              <a:t>%Good = %Very good + %Fairly good</a:t>
            </a:r>
          </a:p>
          <a:p>
            <a:pPr lvl="0" algn="just"/>
            <a:r>
              <a:rPr lang="en-GB" sz="800" dirty="0"/>
              <a:t>%Poor = %Very poor’ + %Fairly poor</a:t>
            </a:r>
            <a:endParaRPr lang="en-GB" sz="1800" dirty="0"/>
          </a:p>
          <a:p>
            <a:pPr algn="just"/>
            <a:endParaRPr lang="en-GB" sz="800" dirty="0">
              <a:latin typeface="+mn-lt"/>
            </a:endParaRPr>
          </a:p>
        </p:txBody>
      </p:sp>
      <p:sp>
        <p:nvSpPr>
          <p:cNvPr id="3" name="TextBox 2">
            <a:extLst>
              <a:ext uri="{FF2B5EF4-FFF2-40B4-BE49-F238E27FC236}">
                <a16:creationId xmlns:a16="http://schemas.microsoft.com/office/drawing/2014/main" id="{2B243A28-664E-A09C-26BD-827142CD1809}"/>
              </a:ext>
            </a:extLst>
          </p:cNvPr>
          <p:cNvSpPr txBox="1"/>
          <p:nvPr/>
        </p:nvSpPr>
        <p:spPr>
          <a:xfrm>
            <a:off x="350633" y="494337"/>
            <a:ext cx="11577842" cy="338554"/>
          </a:xfrm>
          <a:prstGeom prst="rect">
            <a:avLst/>
          </a:prstGeom>
          <a:noFill/>
        </p:spPr>
        <p:txBody>
          <a:bodyPr wrap="square">
            <a:spAutoFit/>
          </a:bodyPr>
          <a:lstStyle/>
          <a:p>
            <a:r>
              <a:rPr lang="en-GB" sz="1600" b="0" dirty="0"/>
              <a:t>DEVON INTEGRATED CARE SYSTEM</a:t>
            </a:r>
            <a:endParaRPr lang="en-GB" sz="1600" dirty="0"/>
          </a:p>
        </p:txBody>
      </p:sp>
      <p:sp>
        <p:nvSpPr>
          <p:cNvPr id="7" name="Title 4">
            <a:extLst>
              <a:ext uri="{FF2B5EF4-FFF2-40B4-BE49-F238E27FC236}">
                <a16:creationId xmlns:a16="http://schemas.microsoft.com/office/drawing/2014/main" id="{0EF17ED1-873D-29F8-466E-F0A2456C9181}"/>
              </a:ext>
            </a:extLst>
          </p:cNvPr>
          <p:cNvSpPr txBox="1">
            <a:spLocks/>
          </p:cNvSpPr>
          <p:nvPr/>
        </p:nvSpPr>
        <p:spPr>
          <a:xfrm>
            <a:off x="450000" y="92547"/>
            <a:ext cx="9341700" cy="555912"/>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pPr>
              <a:lnSpc>
                <a:spcPct val="118000"/>
              </a:lnSpc>
              <a:spcBef>
                <a:spcPts val="600"/>
              </a:spcBef>
            </a:pPr>
            <a:r>
              <a:rPr lang="en-GB" sz="2500" dirty="0"/>
              <a:t>Overall experience of GP practice</a:t>
            </a:r>
          </a:p>
        </p:txBody>
      </p:sp>
    </p:spTree>
    <p:extLst>
      <p:ext uri="{BB962C8B-B14F-4D97-AF65-F5344CB8AC3E}">
        <p14:creationId xmlns:p14="http://schemas.microsoft.com/office/powerpoint/2010/main" val="663143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D_c7719aebe0e7e481">
            <a:extLst>
              <a:ext uri="{FF2B5EF4-FFF2-40B4-BE49-F238E27FC236}">
                <a16:creationId xmlns:a16="http://schemas.microsoft.com/office/drawing/2014/main" id="{F712C5F4-65D6-51DA-9454-A07EE74BAFB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6023" y="1786403"/>
            <a:ext cx="4380953" cy="4285715"/>
          </a:xfrm>
          <a:prstGeom prst="rect">
            <a:avLst/>
          </a:prstGeom>
          <a:noFill/>
          <a:extLst>
            <a:ext uri="{909E8E84-426E-40DD-AFC4-6F175D3DCCD1}">
              <a14:hiddenFill xmlns:a14="http://schemas.microsoft.com/office/drawing/2010/main">
                <a:solidFill>
                  <a:srgbClr val="FFFFFF"/>
                </a:solidFill>
              </a14:hiddenFill>
            </a:ext>
          </a:extLst>
        </p:spPr>
      </p:pic>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571234" y="6147393"/>
            <a:ext cx="253279" cy="253279"/>
          </a:xfrm>
          <a:prstGeom prst="rect">
            <a:avLst/>
          </a:prstGeom>
        </p:spPr>
      </p:pic>
      <p:sp>
        <p:nvSpPr>
          <p:cNvPr id="56" name="Text Placeholder 1">
            <a:extLst>
              <a:ext uri="{FF2B5EF4-FFF2-40B4-BE49-F238E27FC236}">
                <a16:creationId xmlns:a16="http://schemas.microsoft.com/office/drawing/2014/main" id="{0784E6D1-08B9-4232-BF91-214C7440C16A}"/>
              </a:ext>
            </a:extLst>
          </p:cNvPr>
          <p:cNvSpPr txBox="1">
            <a:spLocks/>
          </p:cNvSpPr>
          <p:nvPr/>
        </p:nvSpPr>
        <p:spPr>
          <a:xfrm>
            <a:off x="6052244" y="3328847"/>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58" name="Rectangle 57">
            <a:extLst>
              <a:ext uri="{FF2B5EF4-FFF2-40B4-BE49-F238E27FC236}">
                <a16:creationId xmlns:a16="http://schemas.microsoft.com/office/drawing/2014/main" id="{36DB8164-B3CE-4BD4-8690-EFCE7C6E5F0D}"/>
              </a:ext>
            </a:extLst>
          </p:cNvPr>
          <p:cNvSpPr/>
          <p:nvPr/>
        </p:nvSpPr>
        <p:spPr>
          <a:xfrm>
            <a:off x="5186977" y="5818202"/>
            <a:ext cx="5544615" cy="253916"/>
          </a:xfrm>
          <a:prstGeom prst="rect">
            <a:avLst/>
          </a:prstGeom>
        </p:spPr>
        <p:txBody>
          <a:bodyPr wrap="square">
            <a:spAutoFit/>
          </a:bodyPr>
          <a:lstStyle/>
          <a:p>
            <a:pPr algn="l"/>
            <a:r>
              <a:rPr lang="en-GB" sz="1050" b="1" dirty="0">
                <a:solidFill>
                  <a:srgbClr val="005EB8"/>
                </a:solidFill>
                <a:latin typeface="Arial MT Std Light" pitchFamily="34" charset="0"/>
              </a:rPr>
              <a:t>Comparisons are indicative only: differences may not be statistically significant</a:t>
            </a:r>
            <a:endParaRPr lang="en-GB" sz="1050" dirty="0">
              <a:solidFill>
                <a:srgbClr val="005EB8"/>
              </a:solidFill>
            </a:endParaRPr>
          </a:p>
        </p:txBody>
      </p:sp>
      <p:graphicFrame>
        <p:nvGraphicFramePr>
          <p:cNvPr id="59" name="D_b2fecfefb03fd3d0_CalcTable">
            <a:extLst>
              <a:ext uri="{FF2B5EF4-FFF2-40B4-BE49-F238E27FC236}">
                <a16:creationId xmlns:a16="http://schemas.microsoft.com/office/drawing/2014/main" id="{3001538E-A7DE-49EB-9850-97247AF1FAE1}"/>
              </a:ext>
            </a:extLst>
          </p:cNvPr>
          <p:cNvGraphicFramePr>
            <a:graphicFrameLocks noGrp="1"/>
          </p:cNvGraphicFramePr>
          <p:nvPr>
            <p:extLst>
              <p:ext uri="{D42A27DB-BD31-4B8C-83A1-F6EECF244321}">
                <p14:modId xmlns:p14="http://schemas.microsoft.com/office/powerpoint/2010/main" val="1492321735"/>
              </p:ext>
            </p:extLst>
          </p:nvPr>
        </p:nvGraphicFramePr>
        <p:xfrm>
          <a:off x="7058011" y="3742052"/>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val="20000"/>
                    </a:ext>
                  </a:extLst>
                </a:gridCol>
                <a:gridCol w="1368152">
                  <a:extLst>
                    <a:ext uri="{9D8B030D-6E8A-4147-A177-3AD203B41FA5}">
                      <a16:colId xmlns:a16="http://schemas.microsoft.com/office/drawing/2014/main" val="20001"/>
                    </a:ext>
                  </a:extLst>
                </a:gridCol>
              </a:tblGrid>
              <a:tr h="792088">
                <a:tc>
                  <a:txBody>
                    <a:bodyPr/>
                    <a:lstStyle/>
                    <a:p>
                      <a:pPr algn="ctr"/>
                      <a:r>
                        <a:rPr lang="en-GB" sz="3600">
                          <a:solidFill>
                            <a:srgbClr val="005EB8"/>
                          </a:solidFill>
                        </a:rPr>
                        <a:t>76%</a:t>
                      </a:r>
                      <a:endParaRPr lang="en-GB" sz="3600"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792088">
                <a:tc>
                  <a:txBody>
                    <a:bodyPr/>
                    <a:lstStyle/>
                    <a:p>
                      <a:pPr algn="ctr"/>
                      <a:r>
                        <a:rPr lang="en-GB" sz="3600" b="1">
                          <a:solidFill>
                            <a:srgbClr val="005EB8"/>
                          </a:solidFill>
                        </a:rPr>
                        <a:t>81%</a:t>
                      </a:r>
                      <a:endParaRPr lang="en-GB" sz="3600" b="1"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
        <p:nvSpPr>
          <p:cNvPr id="61" name="Rectangle 60">
            <a:extLst>
              <a:ext uri="{FF2B5EF4-FFF2-40B4-BE49-F238E27FC236}">
                <a16:creationId xmlns:a16="http://schemas.microsoft.com/office/drawing/2014/main" id="{1CC8358F-DA54-47D8-BCA6-0230978B2F2B}"/>
              </a:ext>
            </a:extLst>
          </p:cNvPr>
          <p:cNvSpPr/>
          <p:nvPr/>
        </p:nvSpPr>
        <p:spPr>
          <a:xfrm>
            <a:off x="5186977" y="5276064"/>
            <a:ext cx="5544615" cy="577081"/>
          </a:xfrm>
          <a:prstGeom prst="rect">
            <a:avLst/>
          </a:prstGeom>
        </p:spPr>
        <p:txBody>
          <a:bodyPr wrap="square">
            <a:spAutoFit/>
          </a:bodyPr>
          <a:lstStyle/>
          <a:p>
            <a:r>
              <a:rPr lang="en-GB" sz="1050" b="1" dirty="0">
                <a:effectLst/>
                <a:latin typeface="Arial MT Std Light"/>
              </a:rPr>
              <a:t>ICSs across England are divided into five groups (quintiles) based on their results, as shown in the key. The map shows the ICS results within this region based on these groups (the ICS represented by this pack is highlighted in red).</a:t>
            </a:r>
          </a:p>
        </p:txBody>
      </p:sp>
      <p:graphicFrame>
        <p:nvGraphicFramePr>
          <p:cNvPr id="17" name="D_b2fecfefb03fd3d0" hidden="1">
            <a:extLst>
              <a:ext uri="{FF2B5EF4-FFF2-40B4-BE49-F238E27FC236}">
                <a16:creationId xmlns:a16="http://schemas.microsoft.com/office/drawing/2014/main" id="{FE8AF470-6EF0-4333-BCC4-B266C4B9D342}"/>
              </a:ext>
            </a:extLst>
          </p:cNvPr>
          <p:cNvGraphicFramePr/>
          <p:nvPr>
            <p:extLst>
              <p:ext uri="{D42A27DB-BD31-4B8C-83A1-F6EECF244321}">
                <p14:modId xmlns:p14="http://schemas.microsoft.com/office/powerpoint/2010/main" val="617421730"/>
              </p:ext>
            </p:extLst>
          </p:nvPr>
        </p:nvGraphicFramePr>
        <p:xfrm>
          <a:off x="12298423" y="4154822"/>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9" name="Rectangle 18">
            <a:extLst>
              <a:ext uri="{FF2B5EF4-FFF2-40B4-BE49-F238E27FC236}">
                <a16:creationId xmlns:a16="http://schemas.microsoft.com/office/drawing/2014/main" id="{9AFD03A0-1773-4663-9F06-BBED26DFD44E}"/>
              </a:ext>
            </a:extLst>
          </p:cNvPr>
          <p:cNvSpPr/>
          <p:nvPr/>
        </p:nvSpPr>
        <p:spPr>
          <a:xfrm>
            <a:off x="806024" y="6166310"/>
            <a:ext cx="2120056" cy="215444"/>
          </a:xfrm>
          <a:prstGeom prst="rect">
            <a:avLst/>
          </a:prstGeom>
        </p:spPr>
        <p:txBody>
          <a:bodyPr wrap="square">
            <a:spAutoFit/>
          </a:bodyPr>
          <a:lstStyle/>
          <a:p>
            <a:pPr algn="l"/>
            <a:r>
              <a:rPr lang="en-GB" sz="800" dirty="0">
                <a:latin typeface="+mn-lt"/>
              </a:rPr>
              <a:t>%Good = %Very good + %Fairly good</a:t>
            </a:r>
          </a:p>
        </p:txBody>
      </p:sp>
      <p:graphicFrame>
        <p:nvGraphicFramePr>
          <p:cNvPr id="20" name="D_c28a90a49fa427d0_CalcTable">
            <a:extLst>
              <a:ext uri="{FF2B5EF4-FFF2-40B4-BE49-F238E27FC236}">
                <a16:creationId xmlns:a16="http://schemas.microsoft.com/office/drawing/2014/main" id="{8939FBB6-8C31-4B23-A5E5-F3E2E7025710}"/>
              </a:ext>
            </a:extLst>
          </p:cNvPr>
          <p:cNvGraphicFramePr>
            <a:graphicFrameLocks noGrp="1"/>
          </p:cNvGraphicFramePr>
          <p:nvPr>
            <p:extLst>
              <p:ext uri="{D42A27DB-BD31-4B8C-83A1-F6EECF244321}">
                <p14:modId xmlns:p14="http://schemas.microsoft.com/office/powerpoint/2010/main" val="2555330197"/>
              </p:ext>
            </p:extLst>
          </p:nvPr>
        </p:nvGraphicFramePr>
        <p:xfrm>
          <a:off x="5259785" y="6202165"/>
          <a:ext cx="5744567" cy="253916"/>
        </p:xfrm>
        <a:graphic>
          <a:graphicData uri="http://schemas.openxmlformats.org/drawingml/2006/table">
            <a:tbl>
              <a:tblPr firstRow="1" bandRow="1">
                <a:tableStyleId>{5C22544A-7EE6-4342-B048-85BDC9FD1C3A}</a:tableStyleId>
              </a:tblPr>
              <a:tblGrid>
                <a:gridCol w="5744567">
                  <a:extLst>
                    <a:ext uri="{9D8B030D-6E8A-4147-A177-3AD203B41FA5}">
                      <a16:colId xmlns:a16="http://schemas.microsoft.com/office/drawing/2014/main" val="20000"/>
                    </a:ext>
                  </a:extLst>
                </a:gridCol>
              </a:tblGrid>
              <a:tr h="253916">
                <a:tc>
                  <a:txBody>
                    <a:bodyPr/>
                    <a:lstStyle/>
                    <a:p>
                      <a:pPr marL="0" indent="0">
                        <a:buNone/>
                      </a:pPr>
                      <a:r>
                        <a:rPr lang="en-GB" sz="800" b="0" dirty="0">
                          <a:solidFill>
                            <a:schemeClr val="tx1"/>
                          </a:solidFill>
                        </a:rPr>
                        <a:t>Base: Asked of all patients. ICS bases range from 5,796 to 46,342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1" name="D_c28a90a49fa427d0" hidden="1">
            <a:extLst>
              <a:ext uri="{FF2B5EF4-FFF2-40B4-BE49-F238E27FC236}">
                <a16:creationId xmlns:a16="http://schemas.microsoft.com/office/drawing/2014/main" id="{7BB0C19C-DBD0-4287-B07A-4E6294F38ED5}"/>
              </a:ext>
            </a:extLst>
          </p:cNvPr>
          <p:cNvGraphicFramePr/>
          <p:nvPr>
            <p:extLst>
              <p:ext uri="{D42A27DB-BD31-4B8C-83A1-F6EECF244321}">
                <p14:modId xmlns:p14="http://schemas.microsoft.com/office/powerpoint/2010/main" val="2084674279"/>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7"/>
          </a:graphicData>
        </a:graphic>
      </p:graphicFrame>
      <p:pic>
        <p:nvPicPr>
          <p:cNvPr id="4" name="Picture 3">
            <a:extLst>
              <a:ext uri="{FF2B5EF4-FFF2-40B4-BE49-F238E27FC236}">
                <a16:creationId xmlns:a16="http://schemas.microsoft.com/office/drawing/2014/main" id="{0EAAE99E-856A-88F5-3880-DE2587F299DD}"/>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5276231" y="1714201"/>
            <a:ext cx="2302336" cy="1620528"/>
          </a:xfrm>
          <a:prstGeom prst="rect">
            <a:avLst/>
          </a:prstGeom>
        </p:spPr>
      </p:pic>
      <p:sp>
        <p:nvSpPr>
          <p:cNvPr id="3" name="TextBox 2">
            <a:extLst>
              <a:ext uri="{FF2B5EF4-FFF2-40B4-BE49-F238E27FC236}">
                <a16:creationId xmlns:a16="http://schemas.microsoft.com/office/drawing/2014/main" id="{F82DE7CC-61F8-E00B-74FC-DF8129EFBADC}"/>
              </a:ext>
            </a:extLst>
          </p:cNvPr>
          <p:cNvSpPr txBox="1"/>
          <p:nvPr/>
        </p:nvSpPr>
        <p:spPr>
          <a:xfrm>
            <a:off x="350633" y="490548"/>
            <a:ext cx="11577842" cy="338554"/>
          </a:xfrm>
          <a:prstGeom prst="rect">
            <a:avLst/>
          </a:prstGeom>
          <a:noFill/>
        </p:spPr>
        <p:txBody>
          <a:bodyPr wrap="square">
            <a:spAutoFit/>
          </a:bodyPr>
          <a:lstStyle/>
          <a:p>
            <a:r>
              <a:rPr lang="en-GB" sz="1600" b="0" dirty="0"/>
              <a:t>DEVON INTEGRATED CARE SYSTEM</a:t>
            </a:r>
            <a:endParaRPr lang="en-GB" sz="1600" dirty="0"/>
          </a:p>
        </p:txBody>
      </p:sp>
      <p:sp>
        <p:nvSpPr>
          <p:cNvPr id="8" name="Title 4">
            <a:extLst>
              <a:ext uri="{FF2B5EF4-FFF2-40B4-BE49-F238E27FC236}">
                <a16:creationId xmlns:a16="http://schemas.microsoft.com/office/drawing/2014/main" id="{A258132E-3567-FD9F-8D6B-1F0A1E9749FB}"/>
              </a:ext>
            </a:extLst>
          </p:cNvPr>
          <p:cNvSpPr txBox="1">
            <a:spLocks/>
          </p:cNvSpPr>
          <p:nvPr/>
        </p:nvSpPr>
        <p:spPr>
          <a:xfrm>
            <a:off x="447278" y="159885"/>
            <a:ext cx="9341700"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a:t>Overall experience: how the ICS results vary within the region</a:t>
            </a:r>
            <a:endParaRPr lang="en-GB" sz="2500" dirty="0"/>
          </a:p>
        </p:txBody>
      </p:sp>
    </p:spTree>
    <p:extLst>
      <p:ext uri="{BB962C8B-B14F-4D97-AF65-F5344CB8AC3E}">
        <p14:creationId xmlns:p14="http://schemas.microsoft.com/office/powerpoint/2010/main" val="6026669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c21378486445b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507693481"/>
              </p:ext>
            </p:extLst>
          </p:nvPr>
        </p:nvGraphicFramePr>
        <p:xfrm>
          <a:off x="437230" y="1717954"/>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0ec0618eb0b59b3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758550481"/>
              </p:ext>
            </p:extLst>
          </p:nvPr>
        </p:nvGraphicFramePr>
        <p:xfrm>
          <a:off x="9028113" y="1689563"/>
          <a:ext cx="2900362" cy="29786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LIVEWELL MAYFLOWER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SOUND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BEACON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TEMPLER CARE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TORQUAY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BAYWIDE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DRAKE MEDICAL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BRIXHAM AND PAIGNTON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BARNSTAPLE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NEWTON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MEWSTONE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MID DEVON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WATERSIDE HEALTH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PATHFIELDS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WEB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EXETER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HONITON/OTTERY/SID VALLEY (HOSMS)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EXETER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COAST AND COUNTRY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TIVERTON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OUTER EXETER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NORTH DARTMOOR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NORTH DEVON COASTAL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THE COASTAL NETWORK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NEXUS (DEVON)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CULM VALLEY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TORRIDGE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SOUTH HAMS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SOUTH DARTMOOR AND TOTNES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TASC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WEST DEVON PCN</a:t>
                      </a:r>
                    </a:p>
                  </a:txBody>
                  <a:tcPr marL="0" marR="0" marT="0" marB="0" anchor="ctr">
                    <a:lnB w="12700" cmpd="sng">
                      <a:solidFill>
                        <a:srgbClr val="FFFFFF"/>
                      </a:solidFill>
                      <a:prstDash val="solid"/>
                    </a:lnB>
                  </a:tcPr>
                </a:tc>
                <a:extLst>
                  <a:ext uri="{0D108BD9-81ED-4DB2-BD59-A6C34878D82A}">
                    <a16:rowId xmlns:a16="http://schemas.microsoft.com/office/drawing/2014/main" val="2287594102"/>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4050464382"/>
              </p:ext>
            </p:extLst>
          </p:nvPr>
        </p:nvGraphicFramePr>
        <p:xfrm>
          <a:off x="428882" y="1768949"/>
          <a:ext cx="8556699" cy="335280"/>
        </p:xfrm>
        <a:graphic>
          <a:graphicData uri="http://schemas.openxmlformats.org/drawingml/2006/table">
            <a:tbl>
              <a:tblPr firstRow="1" bandRow="1">
                <a:tableStyleId>{5C22544A-7EE6-4342-B048-85BDC9FD1C3A}</a:tableStyleId>
              </a:tblPr>
              <a:tblGrid>
                <a:gridCol w="8556699">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44939705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47e6471a35649b3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323236334"/>
              </p:ext>
            </p:extLst>
          </p:nvPr>
        </p:nvGraphicFramePr>
        <p:xfrm>
          <a:off x="545473" y="5650060"/>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National (699,562); ICS (13,464); PCN bases range from 120 to 806</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47e6471a35649b3f" hidden="1">
            <a:extLst>
              <a:ext uri="{FF2B5EF4-FFF2-40B4-BE49-F238E27FC236}">
                <a16:creationId xmlns:a16="http://schemas.microsoft.com/office/drawing/2014/main" id="{B46101B3-06A3-4839-89E0-38752174905D}"/>
              </a:ext>
            </a:extLst>
          </p:cNvPr>
          <p:cNvGraphicFramePr/>
          <p:nvPr>
            <p:extLst>
              <p:ext uri="{D42A27DB-BD31-4B8C-83A1-F6EECF244321}">
                <p14:modId xmlns:p14="http://schemas.microsoft.com/office/powerpoint/2010/main" val="1259071440"/>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D_0ec0618eb0b59b3f" hidden="1">
            <a:extLst>
              <a:ext uri="{FF2B5EF4-FFF2-40B4-BE49-F238E27FC236}">
                <a16:creationId xmlns:a16="http://schemas.microsoft.com/office/drawing/2014/main" id="{D41D5487-F12C-4BE2-9384-FBE1AA60F874}"/>
              </a:ext>
            </a:extLst>
          </p:cNvPr>
          <p:cNvGraphicFramePr/>
          <p:nvPr>
            <p:extLst>
              <p:ext uri="{D42A27DB-BD31-4B8C-83A1-F6EECF244321}">
                <p14:modId xmlns:p14="http://schemas.microsoft.com/office/powerpoint/2010/main" val="1146304071"/>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E0BA78D5-D8E7-4051-9C3E-ECC0DEB48699}"/>
              </a:ext>
            </a:extLst>
          </p:cNvPr>
          <p:cNvSpPr/>
          <p:nvPr/>
        </p:nvSpPr>
        <p:spPr>
          <a:xfrm>
            <a:off x="625576" y="6236926"/>
            <a:ext cx="9190648" cy="215444"/>
          </a:xfrm>
          <a:prstGeom prst="rect">
            <a:avLst/>
          </a:prstGeom>
        </p:spPr>
        <p:txBody>
          <a:bodyPr wrap="square">
            <a:spAutoFit/>
          </a:bodyPr>
          <a:lstStyle/>
          <a:p>
            <a:pPr algn="l"/>
            <a:r>
              <a:rPr lang="en-GB" sz="800" dirty="0">
                <a:latin typeface="+mn-lt"/>
              </a:rPr>
              <a:t>%Good = %Very good + %Fairly good</a:t>
            </a:r>
          </a:p>
        </p:txBody>
      </p:sp>
      <p:sp>
        <p:nvSpPr>
          <p:cNvPr id="3" name="TextBox 2">
            <a:extLst>
              <a:ext uri="{FF2B5EF4-FFF2-40B4-BE49-F238E27FC236}">
                <a16:creationId xmlns:a16="http://schemas.microsoft.com/office/drawing/2014/main" id="{ED7B7727-EB71-F478-B368-58703B51C9E8}"/>
              </a:ext>
            </a:extLst>
          </p:cNvPr>
          <p:cNvSpPr txBox="1"/>
          <p:nvPr/>
        </p:nvSpPr>
        <p:spPr>
          <a:xfrm>
            <a:off x="350633" y="491383"/>
            <a:ext cx="11577842" cy="338554"/>
          </a:xfrm>
          <a:prstGeom prst="rect">
            <a:avLst/>
          </a:prstGeom>
          <a:noFill/>
        </p:spPr>
        <p:txBody>
          <a:bodyPr wrap="square">
            <a:spAutoFit/>
          </a:bodyPr>
          <a:lstStyle/>
          <a:p>
            <a:r>
              <a:rPr lang="en-GB" sz="1600" b="0" dirty="0"/>
              <a:t>DEVON INTEGRATED CARE SYSTEM</a:t>
            </a:r>
            <a:endParaRPr lang="en-GB" sz="1600" dirty="0"/>
          </a:p>
        </p:txBody>
      </p:sp>
      <p:sp>
        <p:nvSpPr>
          <p:cNvPr id="7" name="Title 4">
            <a:extLst>
              <a:ext uri="{FF2B5EF4-FFF2-40B4-BE49-F238E27FC236}">
                <a16:creationId xmlns:a16="http://schemas.microsoft.com/office/drawing/2014/main" id="{F4E0FE0B-2ABB-A78C-C9DB-8B72401E7EA6}"/>
              </a:ext>
            </a:extLst>
          </p:cNvPr>
          <p:cNvSpPr>
            <a:spLocks noGrp="1"/>
          </p:cNvSpPr>
          <p:nvPr>
            <p:ph type="title"/>
          </p:nvPr>
        </p:nvSpPr>
        <p:spPr>
          <a:xfrm>
            <a:off x="442913" y="155874"/>
            <a:ext cx="9506035" cy="976669"/>
          </a:xfrm>
        </p:spPr>
        <p:txBody>
          <a:bodyPr/>
          <a:lstStyle/>
          <a:p>
            <a:r>
              <a:rPr lang="en-GB" sz="2500" dirty="0"/>
              <a:t>Overall experience: how the results vary by PCN within the ICS</a:t>
            </a:r>
            <a:endParaRPr lang="en-GB" sz="2500" b="0" dirty="0">
              <a:highlight>
                <a:srgbClr val="F1BE48"/>
              </a:highlight>
            </a:endParaRPr>
          </a:p>
        </p:txBody>
      </p:sp>
      <p:grpSp>
        <p:nvGrpSpPr>
          <p:cNvPr id="8" name="Group 7">
            <a:extLst>
              <a:ext uri="{FF2B5EF4-FFF2-40B4-BE49-F238E27FC236}">
                <a16:creationId xmlns:a16="http://schemas.microsoft.com/office/drawing/2014/main" id="{A8D5C827-E91E-DB69-11B0-A38DD6748598}"/>
              </a:ext>
            </a:extLst>
          </p:cNvPr>
          <p:cNvGrpSpPr/>
          <p:nvPr/>
        </p:nvGrpSpPr>
        <p:grpSpPr>
          <a:xfrm>
            <a:off x="9039603" y="6312985"/>
            <a:ext cx="2286282" cy="338554"/>
            <a:chOff x="9039603" y="6113816"/>
            <a:chExt cx="2286282" cy="338554"/>
          </a:xfrm>
        </p:grpSpPr>
        <p:sp>
          <p:nvSpPr>
            <p:cNvPr id="9" name="Rectangle 8">
              <a:extLst>
                <a:ext uri="{FF2B5EF4-FFF2-40B4-BE49-F238E27FC236}">
                  <a16:creationId xmlns:a16="http://schemas.microsoft.com/office/drawing/2014/main" id="{FE9EB929-9727-0BB8-F355-C867F0C4B54E}"/>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10" name="Graphic 9" descr="Information with solid fill">
              <a:extLst>
                <a:ext uri="{FF2B5EF4-FFF2-40B4-BE49-F238E27FC236}">
                  <a16:creationId xmlns:a16="http://schemas.microsoft.com/office/drawing/2014/main" id="{579A0CD6-DDA9-D60C-F522-EE4570653356}"/>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14321000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988147" cy="1661993"/>
          </a:xfrm>
        </p:spPr>
        <p:txBody>
          <a:bodyPr/>
          <a:lstStyle/>
          <a:p>
            <a:r>
              <a:rPr lang="en-GB" dirty="0"/>
              <a:t>Use of online GP services</a:t>
            </a:r>
          </a:p>
        </p:txBody>
      </p:sp>
      <p:sp>
        <p:nvSpPr>
          <p:cNvPr id="9" name="Espace réservé du pied de page 4">
            <a:extLst>
              <a:ext uri="{FF2B5EF4-FFF2-40B4-BE49-F238E27FC236}">
                <a16:creationId xmlns:a16="http://schemas.microsoft.com/office/drawing/2014/main" id="{A554F552-227A-4C47-BE73-38FFF51062EC}"/>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013E09E2-B63D-41BB-AC6F-2AC5ACEBA0FE}"/>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15800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E634EB-B59C-095B-AF78-144A82AD66FF}"/>
            </a:ext>
          </a:extLst>
        </p:cNvPr>
        <p:cNvGrpSpPr/>
        <p:nvPr/>
      </p:nvGrpSpPr>
      <p:grpSpPr>
        <a:xfrm>
          <a:off x="0" y="0"/>
          <a:ext cx="0" cy="0"/>
          <a:chOff x="0" y="0"/>
          <a:chExt cx="0" cy="0"/>
        </a:xfrm>
      </p:grpSpPr>
      <p:graphicFrame>
        <p:nvGraphicFramePr>
          <p:cNvPr id="18" name="D_f3e88fceaf1aa5ff">
            <a:extLst>
              <a:ext uri="{FF2B5EF4-FFF2-40B4-BE49-F238E27FC236}">
                <a16:creationId xmlns:a16="http://schemas.microsoft.com/office/drawing/2014/main" id="{6EC4BDE0-950B-FF3D-268C-DB1363BB3510}"/>
              </a:ext>
            </a:extLst>
          </p:cNvPr>
          <p:cNvGraphicFramePr/>
          <p:nvPr>
            <p:extLst>
              <p:ext uri="{D42A27DB-BD31-4B8C-83A1-F6EECF244321}">
                <p14:modId xmlns:p14="http://schemas.microsoft.com/office/powerpoint/2010/main" val="1624821710"/>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4525E343-5D63-B9AD-FBD7-6A71C1C87FD9}"/>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16</a:t>
            </a:fld>
            <a:r>
              <a:rPr lang="en-GB"/>
              <a:t> </a:t>
            </a:r>
            <a:endParaRPr lang="en-GB" dirty="0"/>
          </a:p>
        </p:txBody>
      </p:sp>
      <p:sp>
        <p:nvSpPr>
          <p:cNvPr id="100" name="Rectangle 99">
            <a:extLst>
              <a:ext uri="{FF2B5EF4-FFF2-40B4-BE49-F238E27FC236}">
                <a16:creationId xmlns:a16="http://schemas.microsoft.com/office/drawing/2014/main" id="{3D89AF24-8434-9737-A2E0-087B54F4315C}"/>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Q5. Which of the following online GP services have you used in the last 12 months?</a:t>
            </a:r>
          </a:p>
        </p:txBody>
      </p:sp>
      <p:sp>
        <p:nvSpPr>
          <p:cNvPr id="46" name="Rectangle 45">
            <a:extLst>
              <a:ext uri="{FF2B5EF4-FFF2-40B4-BE49-F238E27FC236}">
                <a16:creationId xmlns:a16="http://schemas.microsoft.com/office/drawing/2014/main" id="{8D42A612-4849-3192-E6C2-CE9B5AB2A8A7}"/>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DA55F8CA-5E49-1F8A-7B41-CA4EBB220629}"/>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f28ad797c2699b28_CalcTable">
            <a:extLst>
              <a:ext uri="{FF2B5EF4-FFF2-40B4-BE49-F238E27FC236}">
                <a16:creationId xmlns:a16="http://schemas.microsoft.com/office/drawing/2014/main" id="{45C5B26B-CD8B-6EFC-B07F-4144E4FE3567}"/>
              </a:ext>
            </a:extLst>
          </p:cNvPr>
          <p:cNvGraphicFramePr>
            <a:graphicFrameLocks noGrp="1"/>
          </p:cNvGraphicFramePr>
          <p:nvPr>
            <p:extLst>
              <p:ext uri="{D42A27DB-BD31-4B8C-83A1-F6EECF244321}">
                <p14:modId xmlns:p14="http://schemas.microsoft.com/office/powerpoint/2010/main" val="4188838456"/>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National (696,351); ICS (13,377); PCN bases range from 117 to 804</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f28ad797c2699b28" hidden="1">
            <a:extLst>
              <a:ext uri="{FF2B5EF4-FFF2-40B4-BE49-F238E27FC236}">
                <a16:creationId xmlns:a16="http://schemas.microsoft.com/office/drawing/2014/main" id="{F13CC351-F830-A10C-D8FD-CB912013077B}"/>
              </a:ext>
            </a:extLst>
          </p:cNvPr>
          <p:cNvGraphicFramePr/>
          <p:nvPr>
            <p:extLst>
              <p:ext uri="{D42A27DB-BD31-4B8C-83A1-F6EECF244321}">
                <p14:modId xmlns:p14="http://schemas.microsoft.com/office/powerpoint/2010/main" val="3764712274"/>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0b59a6ecb4616f28">
            <a:extLst>
              <a:ext uri="{FF2B5EF4-FFF2-40B4-BE49-F238E27FC236}">
                <a16:creationId xmlns:a16="http://schemas.microsoft.com/office/drawing/2014/main" id="{9EA5AF5E-4305-D0D6-6FAB-BA230EA720BA}"/>
              </a:ext>
            </a:extLst>
          </p:cNvPr>
          <p:cNvGraphicFramePr/>
          <p:nvPr>
            <p:extLst>
              <p:ext uri="{D42A27DB-BD31-4B8C-83A1-F6EECF244321}">
                <p14:modId xmlns:p14="http://schemas.microsoft.com/office/powerpoint/2010/main" val="66023722"/>
              </p:ext>
            </p:extLst>
          </p:nvPr>
        </p:nvGraphicFramePr>
        <p:xfrm>
          <a:off x="331721"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F4619E6B-BB71-FE45-1954-1E9390E809FE}"/>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5" name="Straight Arrow Connector 14">
            <a:extLst>
              <a:ext uri="{FF2B5EF4-FFF2-40B4-BE49-F238E27FC236}">
                <a16:creationId xmlns:a16="http://schemas.microsoft.com/office/drawing/2014/main" id="{45B1627C-9104-5CA6-4CB3-BFA2B4D64C5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91D640F9-4AF5-D0E3-4711-587CE595CB7E}"/>
              </a:ext>
            </a:extLst>
          </p:cNvPr>
          <p:cNvSpPr txBox="1"/>
          <p:nvPr/>
        </p:nvSpPr>
        <p:spPr>
          <a:xfrm>
            <a:off x="361819" y="485150"/>
            <a:ext cx="11444283" cy="338554"/>
          </a:xfrm>
          <a:prstGeom prst="rect">
            <a:avLst/>
          </a:prstGeom>
          <a:noFill/>
        </p:spPr>
        <p:txBody>
          <a:bodyPr wrap="square">
            <a:spAutoFit/>
          </a:bodyPr>
          <a:lstStyle/>
          <a:p>
            <a:r>
              <a:rPr lang="en-GB" sz="1600" b="0" dirty="0"/>
              <a:t>DEVON INTEGRATED CARE SYSTEM</a:t>
            </a:r>
            <a:endParaRPr lang="en-GB" sz="1600" dirty="0"/>
          </a:p>
        </p:txBody>
      </p:sp>
      <p:sp>
        <p:nvSpPr>
          <p:cNvPr id="6" name="Title 4">
            <a:extLst>
              <a:ext uri="{FF2B5EF4-FFF2-40B4-BE49-F238E27FC236}">
                <a16:creationId xmlns:a16="http://schemas.microsoft.com/office/drawing/2014/main" id="{E005940B-5759-30A6-670E-9DCF2ECA8847}"/>
              </a:ext>
            </a:extLst>
          </p:cNvPr>
          <p:cNvSpPr>
            <a:spLocks noGrp="1"/>
          </p:cNvSpPr>
          <p:nvPr>
            <p:ph type="title"/>
          </p:nvPr>
        </p:nvSpPr>
        <p:spPr>
          <a:xfrm>
            <a:off x="437230" y="103637"/>
            <a:ext cx="9341700" cy="555912"/>
          </a:xfrm>
        </p:spPr>
        <p:txBody>
          <a:bodyPr/>
          <a:lstStyle/>
          <a:p>
            <a:pPr>
              <a:lnSpc>
                <a:spcPct val="118000"/>
              </a:lnSpc>
              <a:spcBef>
                <a:spcPts val="600"/>
              </a:spcBef>
            </a:pPr>
            <a:r>
              <a:rPr lang="en-GB" sz="2500" dirty="0"/>
              <a:t>Use of online GP services in the last 12 months</a:t>
            </a:r>
          </a:p>
        </p:txBody>
      </p:sp>
    </p:spTree>
    <p:extLst>
      <p:ext uri="{BB962C8B-B14F-4D97-AF65-F5344CB8AC3E}">
        <p14:creationId xmlns:p14="http://schemas.microsoft.com/office/powerpoint/2010/main" val="17210409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svg="http://schemas.microsoft.com/office/drawing/2016/SVG/main" xmlns:a14="http://schemas.microsoft.com/office/drawing/2010/main" xmlns:c="http://schemas.openxmlformats.org/drawingml/2006/chart" xmlns:a16="http://schemas.microsoft.com/office/drawing/2014/main"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6E0522-4112-C365-0C79-6738DD54A655}"/>
            </a:ext>
          </a:extLst>
        </p:cNvPr>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BE9EE673-0978-57AA-9FCC-534AB2AAF112}"/>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7B1AF981-8176-C3AC-BB64-D4A58AD80B2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CB9F5124-3F92-8CA1-40D6-5F7E8807BEBD}"/>
              </a:ext>
            </a:extLst>
          </p:cNvPr>
          <p:cNvSpPr>
            <a:spLocks noGrp="1"/>
          </p:cNvSpPr>
          <p:nvPr>
            <p:ph type="title"/>
          </p:nvPr>
        </p:nvSpPr>
        <p:spPr>
          <a:xfrm>
            <a:off x="450000" y="397170"/>
            <a:ext cx="7795642" cy="1661993"/>
          </a:xfrm>
        </p:spPr>
        <p:txBody>
          <a:bodyPr/>
          <a:lstStyle/>
          <a:p>
            <a:r>
              <a:rPr lang="en-GB" dirty="0"/>
              <a:t>Contacting GP practice</a:t>
            </a:r>
          </a:p>
        </p:txBody>
      </p:sp>
      <p:sp>
        <p:nvSpPr>
          <p:cNvPr id="9" name="Espace réservé du pied de page 4">
            <a:extLst>
              <a:ext uri="{FF2B5EF4-FFF2-40B4-BE49-F238E27FC236}">
                <a16:creationId xmlns:a16="http://schemas.microsoft.com/office/drawing/2014/main" id="{712F3E42-4A05-AFF5-E8A3-4F4821EE6A59}"/>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422F9FE1-BF80-D63F-40A9-2110F9F6D1FB}"/>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256991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or difficult is it to contact your GP practice on the phone?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77313" y="185873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7923"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787498" y="5592990"/>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53892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bab2e666c0a07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274185279"/>
              </p:ext>
            </p:extLst>
          </p:nvPr>
        </p:nvGraphicFramePr>
        <p:xfrm>
          <a:off x="8397282" y="3005997"/>
          <a:ext cx="1394418" cy="1476000"/>
        </p:xfrm>
        <a:graphic>
          <a:graphicData uri="http://schemas.openxmlformats.org/drawingml/2006/table">
            <a:tbl>
              <a:tblPr firstRow="1" bandRow="1">
                <a:tableStyleId>{5C22544A-7EE6-4342-B048-85BDC9FD1C3A}</a:tableStyleId>
              </a:tblPr>
              <a:tblGrid>
                <a:gridCol w="697209">
                  <a:extLst>
                    <a:ext uri="{9D8B030D-6E8A-4147-A177-3AD203B41FA5}">
                      <a16:colId xmlns:a16="http://schemas.microsoft.com/office/drawing/2014/main" val="2098080960"/>
                    </a:ext>
                  </a:extLst>
                </a:gridCol>
                <a:gridCol w="697209">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32%</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0271e3fbbbeca30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714794606"/>
              </p:ext>
            </p:extLst>
          </p:nvPr>
        </p:nvGraphicFramePr>
        <p:xfrm>
          <a:off x="10363199" y="3005997"/>
          <a:ext cx="1352552" cy="1476000"/>
        </p:xfrm>
        <a:graphic>
          <a:graphicData uri="http://schemas.openxmlformats.org/drawingml/2006/table">
            <a:tbl>
              <a:tblPr firstRow="1" bandRow="1">
                <a:tableStyleId>{5C22544A-7EE6-4342-B048-85BDC9FD1C3A}</a:tableStyleId>
              </a:tblPr>
              <a:tblGrid>
                <a:gridCol w="676276">
                  <a:extLst>
                    <a:ext uri="{9D8B030D-6E8A-4147-A177-3AD203B41FA5}">
                      <a16:colId xmlns:a16="http://schemas.microsoft.com/office/drawing/2014/main" val="2098080960"/>
                    </a:ext>
                  </a:extLst>
                </a:gridCol>
                <a:gridCol w="676276">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35%</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823266"/>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913614"/>
            <a:ext cx="347170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ec77c70d489cc3c9">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76101857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613e6c29c9cc3c9">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87065051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d510df424aa2c3c9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7725761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19%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79%</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baa7c760c649ccf_CalcTable">
            <a:extLst>
              <a:ext uri="{FF2B5EF4-FFF2-40B4-BE49-F238E27FC236}">
                <a16:creationId xmlns:a16="http://schemas.microsoft.com/office/drawing/2014/main" id="{429C4FAC-EB6E-4A72-B39A-406FA53ECC35}"/>
              </a:ext>
            </a:extLst>
          </p:cNvPr>
          <p:cNvGraphicFramePr>
            <a:graphicFrameLocks noGrp="1"/>
          </p:cNvGraphicFramePr>
          <p:nvPr>
            <p:extLst>
              <p:ext uri="{D42A27DB-BD31-4B8C-83A1-F6EECF244321}">
                <p14:modId xmlns:p14="http://schemas.microsoft.com/office/powerpoint/2010/main" val="469186886"/>
              </p:ext>
            </p:extLst>
          </p:nvPr>
        </p:nvGraphicFramePr>
        <p:xfrm>
          <a:off x="470371" y="5841683"/>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Patients who selected ‘I haven’t tried’ have been excluded. National 2025 (664,460); ICS 2024 (13,296); ICS 2025 (12,687); PCN bases range from 114 to 744</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D_8baa7c760c649ccf" hidden="1">
            <a:extLst>
              <a:ext uri="{FF2B5EF4-FFF2-40B4-BE49-F238E27FC236}">
                <a16:creationId xmlns:a16="http://schemas.microsoft.com/office/drawing/2014/main" id="{BEFADD92-BDC2-4B81-0D98-98FE71D2E186}"/>
              </a:ext>
            </a:extLst>
          </p:cNvPr>
          <p:cNvGraphicFramePr/>
          <p:nvPr>
            <p:extLst>
              <p:ext uri="{D42A27DB-BD31-4B8C-83A1-F6EECF244321}">
                <p14:modId xmlns:p14="http://schemas.microsoft.com/office/powerpoint/2010/main" val="2306717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d510df424aa2c3c9" hidden="1">
            <a:extLst>
              <a:ext uri="{FF2B5EF4-FFF2-40B4-BE49-F238E27FC236}">
                <a16:creationId xmlns:a16="http://schemas.microsoft.com/office/drawing/2014/main" id="{D2534BF2-4A53-462F-B264-B9EA40BC3CB8}"/>
              </a:ext>
            </a:extLst>
          </p:cNvPr>
          <p:cNvGraphicFramePr/>
          <p:nvPr>
            <p:extLst>
              <p:ext uri="{D42A27DB-BD31-4B8C-83A1-F6EECF244321}">
                <p14:modId xmlns:p14="http://schemas.microsoft.com/office/powerpoint/2010/main" val="310820719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Ipsos Ribbon Rules" hidden="1">
            <a:extLst>
              <a:ext uri="{FF2B5EF4-FFF2-40B4-BE49-F238E27FC236}">
                <a16:creationId xmlns:a16="http://schemas.microsoft.com/office/drawing/2014/main" id="{FB6DD7A5-AEF5-4FB1-B358-6011B4EC40F2}"/>
              </a:ext>
            </a:extLst>
          </p:cNvPr>
          <p:cNvGraphicFramePr/>
          <p:nvPr>
            <p:extLst>
              <p:ext uri="{D42A27DB-BD31-4B8C-83A1-F6EECF244321}">
                <p14:modId xmlns:p14="http://schemas.microsoft.com/office/powerpoint/2010/main" val="130772772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5BBB20AE-88B6-4612-A20B-0578C6B36CC6}"/>
              </a:ext>
            </a:extLst>
          </p:cNvPr>
          <p:cNvSpPr txBox="1"/>
          <p:nvPr/>
        </p:nvSpPr>
        <p:spPr>
          <a:xfrm>
            <a:off x="545473" y="185873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F55B3945-D910-42BC-838B-76BF2D16E119}"/>
              </a:ext>
            </a:extLst>
          </p:cNvPr>
          <p:cNvSpPr txBox="1"/>
          <p:nvPr/>
        </p:nvSpPr>
        <p:spPr>
          <a:xfrm>
            <a:off x="4332287" y="1858738"/>
            <a:ext cx="3455808" cy="246221"/>
          </a:xfrm>
          <a:prstGeom prst="rect">
            <a:avLst/>
          </a:prstGeom>
          <a:noFill/>
        </p:spPr>
        <p:txBody>
          <a:bodyPr wrap="square" lIns="0" tIns="0" rIns="0" bIns="0" rtlCol="0">
            <a:spAutoFit/>
          </a:bodyPr>
          <a:lstStyle/>
          <a:p>
            <a:r>
              <a:rPr lang="en-GB" sz="1600" b="1" dirty="0"/>
              <a:t>ICS result over time</a:t>
            </a:r>
          </a:p>
        </p:txBody>
      </p:sp>
      <p:graphicFrame>
        <p:nvGraphicFramePr>
          <p:cNvPr id="37" name="D_6c15ea3187aac2e6">
            <a:extLst>
              <a:ext uri="{FF2B5EF4-FFF2-40B4-BE49-F238E27FC236}">
                <a16:creationId xmlns:a16="http://schemas.microsoft.com/office/drawing/2014/main" id="{F26D945A-3366-40D0-B541-E2B482C35724}"/>
              </a:ext>
            </a:extLst>
          </p:cNvPr>
          <p:cNvGraphicFramePr/>
          <p:nvPr>
            <p:extLst>
              <p:ext uri="{D42A27DB-BD31-4B8C-83A1-F6EECF244321}">
                <p14:modId xmlns:p14="http://schemas.microsoft.com/office/powerpoint/2010/main" val="2982111543"/>
              </p:ext>
            </p:extLst>
          </p:nvPr>
        </p:nvGraphicFramePr>
        <p:xfrm>
          <a:off x="4316395" y="2289625"/>
          <a:ext cx="3471702" cy="247531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e0dbe9f042703c9">
            <a:extLst>
              <a:ext uri="{FF2B5EF4-FFF2-40B4-BE49-F238E27FC236}">
                <a16:creationId xmlns:a16="http://schemas.microsoft.com/office/drawing/2014/main" id="{0AABE5F0-8B63-4BE4-95D6-02D3CA5B8103}"/>
              </a:ext>
            </a:extLst>
          </p:cNvPr>
          <p:cNvGraphicFramePr/>
          <p:nvPr>
            <p:extLst>
              <p:ext uri="{D42A27DB-BD31-4B8C-83A1-F6EECF244321}">
                <p14:modId xmlns:p14="http://schemas.microsoft.com/office/powerpoint/2010/main" val="2944327015"/>
              </p:ext>
            </p:extLst>
          </p:nvPr>
        </p:nvGraphicFramePr>
        <p:xfrm>
          <a:off x="4528294" y="2450476"/>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50458bc6e549238b">
            <a:extLst>
              <a:ext uri="{FF2B5EF4-FFF2-40B4-BE49-F238E27FC236}">
                <a16:creationId xmlns:a16="http://schemas.microsoft.com/office/drawing/2014/main" id="{12078301-9DFB-4A91-B477-02F00EFC47DB}"/>
              </a:ext>
            </a:extLst>
          </p:cNvPr>
          <p:cNvGraphicFramePr>
            <a:graphicFrameLocks/>
          </p:cNvGraphicFramePr>
          <p:nvPr>
            <p:extLst>
              <p:ext uri="{D42A27DB-BD31-4B8C-83A1-F6EECF244321}">
                <p14:modId xmlns:p14="http://schemas.microsoft.com/office/powerpoint/2010/main" val="2588191452"/>
              </p:ext>
            </p:extLst>
          </p:nvPr>
        </p:nvGraphicFramePr>
        <p:xfrm>
          <a:off x="138493" y="2289625"/>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3CF83758-32D7-4119-9940-D72DD207A2DD}"/>
              </a:ext>
            </a:extLst>
          </p:cNvPr>
          <p:cNvSpPr/>
          <p:nvPr/>
        </p:nvSpPr>
        <p:spPr>
          <a:xfrm>
            <a:off x="9004136" y="5556560"/>
            <a:ext cx="2391745"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B7C8B853-8B19-85F8-E804-8D2AE02DB15B}"/>
              </a:ext>
            </a:extLst>
          </p:cNvPr>
          <p:cNvSpPr txBox="1"/>
          <p:nvPr/>
        </p:nvSpPr>
        <p:spPr>
          <a:xfrm>
            <a:off x="341518" y="490063"/>
            <a:ext cx="11666371" cy="338554"/>
          </a:xfrm>
          <a:prstGeom prst="rect">
            <a:avLst/>
          </a:prstGeom>
          <a:noFill/>
        </p:spPr>
        <p:txBody>
          <a:bodyPr wrap="square">
            <a:spAutoFit/>
          </a:bodyPr>
          <a:lstStyle/>
          <a:p>
            <a:r>
              <a:rPr lang="en-GB" sz="1600" b="0" dirty="0"/>
              <a:t>DEVON INTEGRATED CARE SYSTEM</a:t>
            </a:r>
            <a:endParaRPr lang="en-GB" sz="1600" dirty="0"/>
          </a:p>
        </p:txBody>
      </p:sp>
      <p:sp>
        <p:nvSpPr>
          <p:cNvPr id="7" name="Title 4">
            <a:extLst>
              <a:ext uri="{FF2B5EF4-FFF2-40B4-BE49-F238E27FC236}">
                <a16:creationId xmlns:a16="http://schemas.microsoft.com/office/drawing/2014/main" id="{DD3BE71D-C614-94B6-7CB6-2C567087C611}"/>
              </a:ext>
            </a:extLst>
          </p:cNvPr>
          <p:cNvSpPr>
            <a:spLocks noGrp="1"/>
          </p:cNvSpPr>
          <p:nvPr>
            <p:ph type="title"/>
          </p:nvPr>
        </p:nvSpPr>
        <p:spPr>
          <a:xfrm>
            <a:off x="427702" y="88039"/>
            <a:ext cx="9341700" cy="555912"/>
          </a:xfrm>
        </p:spPr>
        <p:txBody>
          <a:bodyPr/>
          <a:lstStyle/>
          <a:p>
            <a:pPr>
              <a:lnSpc>
                <a:spcPct val="118000"/>
              </a:lnSpc>
              <a:spcBef>
                <a:spcPts val="600"/>
              </a:spcBef>
            </a:pPr>
            <a:r>
              <a:rPr lang="en-GB" sz="2500" dirty="0"/>
              <a:t>Ease of contacting GP practice on the phone</a:t>
            </a:r>
          </a:p>
        </p:txBody>
      </p:sp>
    </p:spTree>
    <p:extLst>
      <p:ext uri="{BB962C8B-B14F-4D97-AF65-F5344CB8AC3E}">
        <p14:creationId xmlns:p14="http://schemas.microsoft.com/office/powerpoint/2010/main" val="1019034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19</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or difficult is it to contact your GP practice on the phone?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13039795c6e727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421664639"/>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24584c512762827d"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735129470"/>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df46377ff54de27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997348575"/>
              </p:ext>
            </p:extLst>
          </p:nvPr>
        </p:nvGraphicFramePr>
        <p:xfrm>
          <a:off x="9028113" y="1689563"/>
          <a:ext cx="2900362" cy="29786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LIVEWELL MAYFLOWER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BEACON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BRIXHAM AND PAIGNTON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BAYWIDE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SOUND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PATHFIELDS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TORQUAY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NEWTON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HONITON/OTTERY/SID VALLEY (HOSMS)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MEWSTONE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TEMPLER CARE NETWORK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DRAKE MEDICAL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NORTH DEVON COASTAL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OUTER EXETER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TIVERTON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COAST AND COUNTRY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BARNSTAPLE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EXETER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WATERSIDE HEALTH NETWORK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MID DEVON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WEB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CULM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NEXUS (DEVON)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EXETER CITY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TORRIDGE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THE COASTAL NETWORK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NORTH DARTMOOR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TASC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SOUTH HAMS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WEST DEVON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SOUTH DARTMOOR AND TOTNES PCN</a:t>
                      </a:r>
                    </a:p>
                  </a:txBody>
                  <a:tcPr marL="0" marR="0" marT="0" marB="0" anchor="ctr">
                    <a:lnB w="12700" cmpd="sng">
                      <a:solidFill>
                        <a:srgbClr val="FFFFFF"/>
                      </a:solidFill>
                      <a:prstDash val="solid"/>
                    </a:lnB>
                  </a:tcPr>
                </a:tc>
                <a:extLst>
                  <a:ext uri="{0D108BD9-81ED-4DB2-BD59-A6C34878D82A}">
                    <a16:rowId xmlns:a16="http://schemas.microsoft.com/office/drawing/2014/main" val="2287594102"/>
                  </a:ext>
                </a:extLst>
              </a:tr>
            </a:tbl>
          </a:graphicData>
        </a:graphic>
      </p:graphicFrame>
      <p:graphicFrame>
        <p:nvGraphicFramePr>
          <p:cNvPr id="22" name="D_df46377ff54de27d"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078106360"/>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336051736"/>
              </p:ext>
            </p:extLst>
          </p:nvPr>
        </p:nvGraphicFramePr>
        <p:xfrm>
          <a:off x="450000" y="1804272"/>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on the phone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14455874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24584c512762827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603928877"/>
              </p:ext>
            </p:extLst>
          </p:nvPr>
        </p:nvGraphicFramePr>
        <p:xfrm>
          <a:off x="589415" y="5721094"/>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b="0" dirty="0">
                          <a:solidFill>
                            <a:schemeClr val="tx1"/>
                          </a:solidFill>
                        </a:rPr>
                        <a:t>Base: Asked of all patients. Patients who selected ‘I haven’t tried’ have been excluded. National (664,460); ICS (12,687); PCN bases range from 114 to 744</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9" name="Rectangle 18">
            <a:extLst>
              <a:ext uri="{FF2B5EF4-FFF2-40B4-BE49-F238E27FC236}">
                <a16:creationId xmlns:a16="http://schemas.microsoft.com/office/drawing/2014/main" id="{A4A4A7AD-CEB7-47AE-BFFA-D1DD0047466B}"/>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
        <p:nvSpPr>
          <p:cNvPr id="8" name="Title 4">
            <a:extLst>
              <a:ext uri="{FF2B5EF4-FFF2-40B4-BE49-F238E27FC236}">
                <a16:creationId xmlns:a16="http://schemas.microsoft.com/office/drawing/2014/main" id="{0F71DB56-11EA-4609-4C4C-D84C937294D5}"/>
              </a:ext>
            </a:extLst>
          </p:cNvPr>
          <p:cNvSpPr>
            <a:spLocks noGrp="1"/>
          </p:cNvSpPr>
          <p:nvPr>
            <p:ph type="title"/>
          </p:nvPr>
        </p:nvSpPr>
        <p:spPr>
          <a:xfrm>
            <a:off x="450000" y="142871"/>
            <a:ext cx="9394280" cy="745346"/>
          </a:xfrm>
        </p:spPr>
        <p:txBody>
          <a:bodyPr/>
          <a:lstStyle/>
          <a:p>
            <a:r>
              <a:rPr lang="en-GB" sz="2500" dirty="0"/>
              <a:t>Ease of contacting GP practice on the phone: 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8551F2DF-2A0D-16CA-C64B-3CA3467B50F8}"/>
              </a:ext>
            </a:extLst>
          </p:cNvPr>
          <p:cNvSpPr txBox="1"/>
          <p:nvPr/>
        </p:nvSpPr>
        <p:spPr>
          <a:xfrm>
            <a:off x="365204" y="787398"/>
            <a:ext cx="11666371" cy="338554"/>
          </a:xfrm>
          <a:prstGeom prst="rect">
            <a:avLst/>
          </a:prstGeom>
          <a:noFill/>
        </p:spPr>
        <p:txBody>
          <a:bodyPr wrap="square">
            <a:spAutoFit/>
          </a:bodyPr>
          <a:lstStyle/>
          <a:p>
            <a:r>
              <a:rPr lang="en-GB" sz="1600" b="0" dirty="0"/>
              <a:t>DEVON INTEGRATED CARE SYSTEM</a:t>
            </a:r>
            <a:endParaRPr lang="en-GB" sz="1600" dirty="0"/>
          </a:p>
        </p:txBody>
      </p:sp>
      <p:grpSp>
        <p:nvGrpSpPr>
          <p:cNvPr id="3" name="Group 2">
            <a:extLst>
              <a:ext uri="{FF2B5EF4-FFF2-40B4-BE49-F238E27FC236}">
                <a16:creationId xmlns:a16="http://schemas.microsoft.com/office/drawing/2014/main" id="{4F1DE779-F9EC-F509-CA8B-70C264D00FD7}"/>
              </a:ext>
            </a:extLst>
          </p:cNvPr>
          <p:cNvGrpSpPr/>
          <p:nvPr/>
        </p:nvGrpSpPr>
        <p:grpSpPr>
          <a:xfrm>
            <a:off x="9039603" y="6312985"/>
            <a:ext cx="2286282" cy="338554"/>
            <a:chOff x="9039603" y="6113816"/>
            <a:chExt cx="2286282" cy="338554"/>
          </a:xfrm>
        </p:grpSpPr>
        <p:sp>
          <p:nvSpPr>
            <p:cNvPr id="4" name="Rectangle 3">
              <a:extLst>
                <a:ext uri="{FF2B5EF4-FFF2-40B4-BE49-F238E27FC236}">
                  <a16:creationId xmlns:a16="http://schemas.microsoft.com/office/drawing/2014/main" id="{62AE00B4-0515-C2D3-C003-25E3D65C36A8}"/>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5" name="Graphic 4" descr="Information with solid fill">
              <a:extLst>
                <a:ext uri="{FF2B5EF4-FFF2-40B4-BE49-F238E27FC236}">
                  <a16:creationId xmlns:a16="http://schemas.microsoft.com/office/drawing/2014/main" id="{61662CCB-3E78-3831-75B5-99ED25EC2EFB}"/>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1811669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Generally, how easy or difficult is it to contact your GP practice using their website?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c7fb1bfdbebb10c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511942975"/>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29%</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b21ea1902a2790c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565966281"/>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34%</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294290" y="4913614"/>
            <a:ext cx="3500248"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bda0e312fc2daac8">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526884705"/>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fa94ba45dcb10c8">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45924807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0b617cc75d2090c8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20849407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19%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78%</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a3f7d2bd7a2b43ac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3663396306"/>
              </p:ext>
            </p:extLst>
          </p:nvPr>
        </p:nvGraphicFramePr>
        <p:xfrm>
          <a:off x="437230" y="5826216"/>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Patients who selected 'I haven't tried' have been excluded. National 2025 (344,811); ICS 2024 (7,153); ICS 2025 (7,304); PCN bases range from 57 to 489</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D_a3f7d2bd7a2b43ac" hidden="1">
            <a:extLst>
              <a:ext uri="{FF2B5EF4-FFF2-40B4-BE49-F238E27FC236}">
                <a16:creationId xmlns:a16="http://schemas.microsoft.com/office/drawing/2014/main" id="{6BA10B4F-F15D-8670-C549-E413A22F7E19}"/>
              </a:ext>
            </a:extLst>
          </p:cNvPr>
          <p:cNvGraphicFramePr/>
          <p:nvPr>
            <p:extLst>
              <p:ext uri="{D42A27DB-BD31-4B8C-83A1-F6EECF244321}">
                <p14:modId xmlns:p14="http://schemas.microsoft.com/office/powerpoint/2010/main" val="223224112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0b617cc75d2090c8"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185152819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308218471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353578" y="1777998"/>
            <a:ext cx="3232031" cy="246221"/>
          </a:xfrm>
          <a:prstGeom prst="rect">
            <a:avLst/>
          </a:prstGeom>
          <a:noFill/>
        </p:spPr>
        <p:txBody>
          <a:bodyPr wrap="square" lIns="0" tIns="0" rIns="0" bIns="0" rtlCol="0">
            <a:spAutoFit/>
          </a:bodyPr>
          <a:lstStyle/>
          <a:p>
            <a:r>
              <a:rPr lang="en-GB" sz="1600" b="1" dirty="0"/>
              <a:t>ICS result over time</a:t>
            </a:r>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2513092069"/>
              </p:ext>
            </p:extLst>
          </p:nvPr>
        </p:nvGraphicFramePr>
        <p:xfrm>
          <a:off x="4294290" y="2258866"/>
          <a:ext cx="3500248" cy="2465693"/>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67577731b0b10c8">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2616277417"/>
              </p:ext>
            </p:extLst>
          </p:nvPr>
        </p:nvGraphicFramePr>
        <p:xfrm>
          <a:off x="4526916" y="2419282"/>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D4F7706E-40A5-12CD-6B4E-FBD8924229F0}"/>
              </a:ext>
            </a:extLst>
          </p:cNvPr>
          <p:cNvSpPr txBox="1"/>
          <p:nvPr/>
        </p:nvSpPr>
        <p:spPr>
          <a:xfrm>
            <a:off x="363482" y="483884"/>
            <a:ext cx="11658656" cy="338554"/>
          </a:xfrm>
          <a:prstGeom prst="rect">
            <a:avLst/>
          </a:prstGeom>
          <a:noFill/>
        </p:spPr>
        <p:txBody>
          <a:bodyPr wrap="square">
            <a:spAutoFit/>
          </a:bodyPr>
          <a:lstStyle/>
          <a:p>
            <a:r>
              <a:rPr lang="en-GB" sz="1600" b="0" dirty="0"/>
              <a:t>DEVON INTEGRATED CARE SYSTEM</a:t>
            </a:r>
            <a:endParaRPr lang="en-GB" sz="1600" dirty="0"/>
          </a:p>
        </p:txBody>
      </p:sp>
      <p:graphicFrame>
        <p:nvGraphicFramePr>
          <p:cNvPr id="5" name="D_343982d501f710c8">
            <a:extLst>
              <a:ext uri="{FF2B5EF4-FFF2-40B4-BE49-F238E27FC236}">
                <a16:creationId xmlns:a16="http://schemas.microsoft.com/office/drawing/2014/main" id="{3F12F69A-16F5-C519-C675-89C8F57D9C8D}"/>
              </a:ext>
            </a:extLst>
          </p:cNvPr>
          <p:cNvGraphicFramePr>
            <a:graphicFrameLocks/>
          </p:cNvGraphicFramePr>
          <p:nvPr>
            <p:extLst>
              <p:ext uri="{D42A27DB-BD31-4B8C-83A1-F6EECF244321}">
                <p14:modId xmlns:p14="http://schemas.microsoft.com/office/powerpoint/2010/main" val="3249310824"/>
              </p:ext>
            </p:extLst>
          </p:nvPr>
        </p:nvGraphicFramePr>
        <p:xfrm>
          <a:off x="0"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51752671-8348-BE19-70A0-FD75F36F6A48}"/>
              </a:ext>
            </a:extLst>
          </p:cNvPr>
          <p:cNvSpPr>
            <a:spLocks noGrp="1"/>
          </p:cNvSpPr>
          <p:nvPr>
            <p:ph type="title"/>
          </p:nvPr>
        </p:nvSpPr>
        <p:spPr>
          <a:xfrm>
            <a:off x="450000" y="57678"/>
            <a:ext cx="9341700" cy="555912"/>
          </a:xfrm>
        </p:spPr>
        <p:txBody>
          <a:bodyPr/>
          <a:lstStyle/>
          <a:p>
            <a:pPr>
              <a:lnSpc>
                <a:spcPct val="118000"/>
              </a:lnSpc>
              <a:spcBef>
                <a:spcPts val="600"/>
              </a:spcBef>
            </a:pPr>
            <a:r>
              <a:rPr lang="en-GB" sz="2800" dirty="0"/>
              <a:t>Ease of contacting GP practice using their website</a:t>
            </a:r>
            <a:endParaRPr lang="en-GB" sz="2400" dirty="0"/>
          </a:p>
        </p:txBody>
      </p:sp>
    </p:spTree>
    <p:extLst>
      <p:ext uri="{BB962C8B-B14F-4D97-AF65-F5344CB8AC3E}">
        <p14:creationId xmlns:p14="http://schemas.microsoft.com/office/powerpoint/2010/main" val="3800124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21</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Generally, how easy or difficult is it to contact your GP practice using their website?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49d60aaa482a4d89">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77537378"/>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e87ac2d00034d89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397438316"/>
              </p:ext>
            </p:extLst>
          </p:nvPr>
        </p:nvGraphicFramePr>
        <p:xfrm>
          <a:off x="9028113" y="1689563"/>
          <a:ext cx="2900362" cy="29786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LIVEWELL MAYFLOWER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PATHFIELDS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TEMPLER CARE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EXETER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COAST AND COUNTRY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SOUND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BEACON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BAYWIDE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DRAKE MEDICAL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MEWSTONE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TORQUAY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BRIXHAM AND PAIGNTON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NEWTON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CULM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THE COASTAL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NORTH DEVON COASTAL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EXETER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BARNSTAPLE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TIVERTON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WEST DEVON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WATERSIDE HEALTH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HONITON/OTTERY/SID VALLEY (HOSMS)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WEB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OUTER EXETER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TORRIDGE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MID DEVON HEALTHCARE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SOUTH DARTMOOR AND TOTNES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NEXUS (DEVON)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SOUTH HAMS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NORTH DARTMOOR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TASC PCN</a:t>
                      </a:r>
                    </a:p>
                  </a:txBody>
                  <a:tcPr marL="0" marR="0" marT="0" marB="0" anchor="ctr">
                    <a:lnB w="12700" cmpd="sng">
                      <a:solidFill>
                        <a:srgbClr val="FFFFFF"/>
                      </a:solidFill>
                      <a:prstDash val="solid"/>
                    </a:lnB>
                  </a:tcPr>
                </a:tc>
                <a:extLst>
                  <a:ext uri="{0D108BD9-81ED-4DB2-BD59-A6C34878D82A}">
                    <a16:rowId xmlns:a16="http://schemas.microsoft.com/office/drawing/2014/main" val="2287594102"/>
                  </a:ext>
                </a:extLst>
              </a:tr>
            </a:tbl>
          </a:graphicData>
        </a:graphic>
      </p:graphicFrame>
      <p:graphicFrame>
        <p:nvGraphicFramePr>
          <p:cNvPr id="22" name="D_4e87ac2d00034d89"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800491096"/>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10087662"/>
              </p:ext>
            </p:extLst>
          </p:nvPr>
        </p:nvGraphicFramePr>
        <p:xfrm>
          <a:off x="450000" y="1804272"/>
          <a:ext cx="8412645" cy="33528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using their website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83106053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626775f05db5ad89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186530940"/>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Patients who selected ‘I haven’t tried’ have been excluded. National (344,811); ICS (7,304); PCN bases range from 57 to 489</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graphicFrame>
        <p:nvGraphicFramePr>
          <p:cNvPr id="3" name="D_626775f05db5ad89" hidden="1">
            <a:extLst>
              <a:ext uri="{FF2B5EF4-FFF2-40B4-BE49-F238E27FC236}">
                <a16:creationId xmlns:a16="http://schemas.microsoft.com/office/drawing/2014/main" id="{BB478A0E-FC79-FD77-2A09-3B67BA09371B}"/>
              </a:ext>
            </a:extLst>
          </p:cNvPr>
          <p:cNvGraphicFramePr/>
          <p:nvPr>
            <p:extLst>
              <p:ext uri="{D42A27DB-BD31-4B8C-83A1-F6EECF244321}">
                <p14:modId xmlns:p14="http://schemas.microsoft.com/office/powerpoint/2010/main" val="1999012334"/>
              </p:ext>
            </p:extLst>
          </p:nvPr>
        </p:nvGraphicFramePr>
        <p:xfrm>
          <a:off x="-2223666" y="5812898"/>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8" name="Title 4">
            <a:extLst>
              <a:ext uri="{FF2B5EF4-FFF2-40B4-BE49-F238E27FC236}">
                <a16:creationId xmlns:a16="http://schemas.microsoft.com/office/drawing/2014/main" id="{BFB1529D-382C-7B3B-C39E-97FA51BD26FB}"/>
              </a:ext>
            </a:extLst>
          </p:cNvPr>
          <p:cNvSpPr>
            <a:spLocks noGrp="1"/>
          </p:cNvSpPr>
          <p:nvPr>
            <p:ph type="title"/>
          </p:nvPr>
        </p:nvSpPr>
        <p:spPr>
          <a:xfrm>
            <a:off x="437230" y="137718"/>
            <a:ext cx="10410505" cy="915591"/>
          </a:xfrm>
        </p:spPr>
        <p:txBody>
          <a:bodyPr/>
          <a:lstStyle/>
          <a:p>
            <a:r>
              <a:rPr lang="en-GB" sz="2500" dirty="0"/>
              <a:t>Ease of contacting GP practice using their website:</a:t>
            </a:r>
            <a:br>
              <a:rPr lang="en-GB" sz="2500" dirty="0"/>
            </a:br>
            <a:r>
              <a:rPr lang="en-GB" sz="2500" dirty="0"/>
              <a:t>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075492D5-2D96-4FA2-72C3-1702925A9B5B}"/>
              </a:ext>
            </a:extLst>
          </p:cNvPr>
          <p:cNvSpPr txBox="1"/>
          <p:nvPr/>
        </p:nvSpPr>
        <p:spPr>
          <a:xfrm>
            <a:off x="356151" y="787398"/>
            <a:ext cx="11666371" cy="338554"/>
          </a:xfrm>
          <a:prstGeom prst="rect">
            <a:avLst/>
          </a:prstGeom>
          <a:noFill/>
        </p:spPr>
        <p:txBody>
          <a:bodyPr wrap="square">
            <a:spAutoFit/>
          </a:bodyPr>
          <a:lstStyle/>
          <a:p>
            <a:r>
              <a:rPr lang="en-GB" sz="1600" b="0" dirty="0"/>
              <a:t>DEVON INTEGRATED CARE SYSTEM</a:t>
            </a:r>
            <a:endParaRPr lang="en-GB" sz="1600" dirty="0"/>
          </a:p>
        </p:txBody>
      </p:sp>
      <p:grpSp>
        <p:nvGrpSpPr>
          <p:cNvPr id="4" name="Group 3">
            <a:extLst>
              <a:ext uri="{FF2B5EF4-FFF2-40B4-BE49-F238E27FC236}">
                <a16:creationId xmlns:a16="http://schemas.microsoft.com/office/drawing/2014/main" id="{11E959FD-AF44-0E34-0362-2EDC44FD7038}"/>
              </a:ext>
            </a:extLst>
          </p:cNvPr>
          <p:cNvGrpSpPr/>
          <p:nvPr/>
        </p:nvGrpSpPr>
        <p:grpSpPr>
          <a:xfrm>
            <a:off x="9039603" y="6312985"/>
            <a:ext cx="2286282" cy="338554"/>
            <a:chOff x="9039603" y="6113816"/>
            <a:chExt cx="2286282" cy="338554"/>
          </a:xfrm>
        </p:grpSpPr>
        <p:sp>
          <p:nvSpPr>
            <p:cNvPr id="5" name="Rectangle 4">
              <a:extLst>
                <a:ext uri="{FF2B5EF4-FFF2-40B4-BE49-F238E27FC236}">
                  <a16:creationId xmlns:a16="http://schemas.microsoft.com/office/drawing/2014/main" id="{1D9157DF-6DB6-3932-A1CF-1800224445BC}"/>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6" name="Graphic 5" descr="Information with solid fill">
              <a:extLst>
                <a:ext uri="{FF2B5EF4-FFF2-40B4-BE49-F238E27FC236}">
                  <a16:creationId xmlns:a16="http://schemas.microsoft.com/office/drawing/2014/main" id="{07277158-D953-F3B5-7F4A-4BC7B9D83A5B}"/>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22856861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Generally, how easy or difficult is it to contact your GP practice using the NHS App?</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a4cfd07a39d73d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57091880"/>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36%</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810730ed8e5e7bd1">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54243532"/>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35%</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294290" y="4913614"/>
            <a:ext cx="3500248"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85c9d4be7d317bd1">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31721915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4dd5953084518bd1">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50846576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9848c39f93e7bd1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60354230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20%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79%</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c8db271d4e7606b6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1146491780"/>
              </p:ext>
            </p:extLst>
          </p:nvPr>
        </p:nvGraphicFramePr>
        <p:xfrm>
          <a:off x="437230" y="5826216"/>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Patients who selected ‘I haven't tried’ have been excluded. National 2025 (271,115); ICS 2024 (3,588); ICS 2025 (4,345); PCN bases range from 48 to 307</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c8db271d4e7606b6" hidden="1">
            <a:extLst>
              <a:ext uri="{FF2B5EF4-FFF2-40B4-BE49-F238E27FC236}">
                <a16:creationId xmlns:a16="http://schemas.microsoft.com/office/drawing/2014/main" id="{068D1CE2-B23E-4ED2-B4A8-B2C6F668DF65}"/>
              </a:ext>
            </a:extLst>
          </p:cNvPr>
          <p:cNvGraphicFramePr/>
          <p:nvPr>
            <p:extLst>
              <p:ext uri="{D42A27DB-BD31-4B8C-83A1-F6EECF244321}">
                <p14:modId xmlns:p14="http://schemas.microsoft.com/office/powerpoint/2010/main" val="331393358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f9848c39f93e7bd1"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2021582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84274025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322836" y="1774330"/>
            <a:ext cx="3394504"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1006883841"/>
              </p:ext>
            </p:extLst>
          </p:nvPr>
        </p:nvGraphicFramePr>
        <p:xfrm>
          <a:off x="4294290" y="2258866"/>
          <a:ext cx="3500248" cy="246569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7389196887451bd1">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2721943726"/>
              </p:ext>
            </p:extLst>
          </p:nvPr>
        </p:nvGraphicFramePr>
        <p:xfrm>
          <a:off x="4540311" y="2398840"/>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D4F7706E-40A5-12CD-6B4E-FBD8924229F0}"/>
              </a:ext>
            </a:extLst>
          </p:cNvPr>
          <p:cNvSpPr txBox="1"/>
          <p:nvPr/>
        </p:nvSpPr>
        <p:spPr>
          <a:xfrm>
            <a:off x="354429" y="514090"/>
            <a:ext cx="11658656" cy="338554"/>
          </a:xfrm>
          <a:prstGeom prst="rect">
            <a:avLst/>
          </a:prstGeom>
          <a:noFill/>
        </p:spPr>
        <p:txBody>
          <a:bodyPr wrap="square">
            <a:spAutoFit/>
          </a:bodyPr>
          <a:lstStyle/>
          <a:p>
            <a:r>
              <a:rPr lang="en-GB" sz="1600" b="0" dirty="0"/>
              <a:t>DEVON INTEGRATED CARE SYSTEM</a:t>
            </a:r>
            <a:endParaRPr lang="en-GB" sz="1600" dirty="0"/>
          </a:p>
        </p:txBody>
      </p:sp>
      <p:graphicFrame>
        <p:nvGraphicFramePr>
          <p:cNvPr id="3" name="D_0ad3971f0fcbfbd1">
            <a:extLst>
              <a:ext uri="{FF2B5EF4-FFF2-40B4-BE49-F238E27FC236}">
                <a16:creationId xmlns:a16="http://schemas.microsoft.com/office/drawing/2014/main" id="{B464280A-5830-BE90-C524-ADAF2F52FD22}"/>
              </a:ext>
            </a:extLst>
          </p:cNvPr>
          <p:cNvGraphicFramePr>
            <a:graphicFrameLocks/>
          </p:cNvGraphicFramePr>
          <p:nvPr>
            <p:extLst>
              <p:ext uri="{D42A27DB-BD31-4B8C-83A1-F6EECF244321}">
                <p14:modId xmlns:p14="http://schemas.microsoft.com/office/powerpoint/2010/main" val="2065326258"/>
              </p:ext>
            </p:extLst>
          </p:nvPr>
        </p:nvGraphicFramePr>
        <p:xfrm>
          <a:off x="-32658"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4BC17CF4-A728-4870-8993-4E69C540A749}"/>
              </a:ext>
            </a:extLst>
          </p:cNvPr>
          <p:cNvSpPr>
            <a:spLocks noGrp="1"/>
          </p:cNvSpPr>
          <p:nvPr>
            <p:ph type="title"/>
          </p:nvPr>
        </p:nvSpPr>
        <p:spPr>
          <a:xfrm>
            <a:off x="437230" y="91007"/>
            <a:ext cx="9341700" cy="555912"/>
          </a:xfrm>
        </p:spPr>
        <p:txBody>
          <a:bodyPr/>
          <a:lstStyle/>
          <a:p>
            <a:pPr>
              <a:lnSpc>
                <a:spcPct val="118000"/>
              </a:lnSpc>
              <a:spcBef>
                <a:spcPts val="600"/>
              </a:spcBef>
            </a:pPr>
            <a:r>
              <a:rPr lang="en-GB" sz="2500" dirty="0"/>
              <a:t>Ease of contacting GP practice using the NHS App</a:t>
            </a:r>
          </a:p>
        </p:txBody>
      </p:sp>
    </p:spTree>
    <p:extLst>
      <p:ext uri="{BB962C8B-B14F-4D97-AF65-F5344CB8AC3E}">
        <p14:creationId xmlns:p14="http://schemas.microsoft.com/office/powerpoint/2010/main" val="10253767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23</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Generally, how easy or difficult is it to contact your GP practice using the NHS App?</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ac290737958c804">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764200391"/>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e3eb0e2c9e59c804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946841241"/>
              </p:ext>
            </p:extLst>
          </p:nvPr>
        </p:nvGraphicFramePr>
        <p:xfrm>
          <a:off x="9028113" y="1689563"/>
          <a:ext cx="2900362" cy="29786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LIVEWELL MAYFLOWER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EXETER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TEMPLER CARE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BAYWIDE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BEACON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PATHFIELDS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DRAKE MEDICAL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SOUND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NORTH DARTMOOR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COAST AND COUNTRY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THE COASTAL NETWORK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WATERSIDE HEALTH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BRIXHAM AND PAIGNTON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NEWTON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EXETER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NORTH DEVON COASTAL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CULM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TIVERTON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WEB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TORQUAY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MID DEVON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MEWSTONE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NEXUS (DEVON)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BARNSTAPLE ALLIANCE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TORRIDGE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HONITON/OTTERY/SID VALLEY (HOSMS)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OUTER EXETER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SOUTH HAMS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WEST DEVON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SOUTH DARTMOOR AND TOTNES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TASC PCN</a:t>
                      </a:r>
                    </a:p>
                  </a:txBody>
                  <a:tcPr marL="0" marR="0" marT="0" marB="0" anchor="ctr">
                    <a:lnB w="12700" cmpd="sng">
                      <a:solidFill>
                        <a:srgbClr val="FFFFFF"/>
                      </a:solidFill>
                      <a:prstDash val="solid"/>
                    </a:lnB>
                  </a:tcPr>
                </a:tc>
                <a:extLst>
                  <a:ext uri="{0D108BD9-81ED-4DB2-BD59-A6C34878D82A}">
                    <a16:rowId xmlns:a16="http://schemas.microsoft.com/office/drawing/2014/main" val="2287594102"/>
                  </a:ext>
                </a:extLst>
              </a:tr>
            </a:tbl>
          </a:graphicData>
        </a:graphic>
      </p:graphicFrame>
      <p:graphicFrame>
        <p:nvGraphicFramePr>
          <p:cNvPr id="22" name="D_e3eb0e2c9e59c804"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311984997"/>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021276117"/>
              </p:ext>
            </p:extLst>
          </p:nvPr>
        </p:nvGraphicFramePr>
        <p:xfrm>
          <a:off x="450000" y="1804272"/>
          <a:ext cx="8412645" cy="33528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using the NHS App</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401485285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fc6dbea9b9a5c804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74412098"/>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Patients who selected ‘I haven't tried’ have been excluded. National (271,115); ICS (4,345); PCN bases range from 48 to 307</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fc6dbea9b9a5c804" hidden="1">
            <a:extLst>
              <a:ext uri="{FF2B5EF4-FFF2-40B4-BE49-F238E27FC236}">
                <a16:creationId xmlns:a16="http://schemas.microsoft.com/office/drawing/2014/main" id="{8FB88A51-8DB3-42CD-AA3B-3C0A0E7503E7}"/>
              </a:ext>
            </a:extLst>
          </p:cNvPr>
          <p:cNvGraphicFramePr/>
          <p:nvPr>
            <p:extLst>
              <p:ext uri="{D42A27DB-BD31-4B8C-83A1-F6EECF244321}">
                <p14:modId xmlns:p14="http://schemas.microsoft.com/office/powerpoint/2010/main" val="3136490055"/>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
        <p:nvSpPr>
          <p:cNvPr id="8" name="Title 4">
            <a:extLst>
              <a:ext uri="{FF2B5EF4-FFF2-40B4-BE49-F238E27FC236}">
                <a16:creationId xmlns:a16="http://schemas.microsoft.com/office/drawing/2014/main" id="{861D3FBA-0AE4-9942-3B7E-79F78E81450D}"/>
              </a:ext>
            </a:extLst>
          </p:cNvPr>
          <p:cNvSpPr>
            <a:spLocks noGrp="1"/>
          </p:cNvSpPr>
          <p:nvPr>
            <p:ph type="title"/>
          </p:nvPr>
        </p:nvSpPr>
        <p:spPr>
          <a:xfrm>
            <a:off x="437230" y="125127"/>
            <a:ext cx="10410505" cy="915591"/>
          </a:xfrm>
        </p:spPr>
        <p:txBody>
          <a:bodyPr/>
          <a:lstStyle/>
          <a:p>
            <a:r>
              <a:rPr lang="en-GB" sz="2500" dirty="0"/>
              <a:t>Ease of contacting GP practice using the NHS App:</a:t>
            </a:r>
            <a:br>
              <a:rPr lang="en-GB" sz="2500" dirty="0"/>
            </a:br>
            <a:r>
              <a:rPr lang="en-GB" sz="2500" dirty="0"/>
              <a:t>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5B40414A-A371-7567-ED9A-10E97D2FCB5C}"/>
              </a:ext>
            </a:extLst>
          </p:cNvPr>
          <p:cNvSpPr txBox="1"/>
          <p:nvPr/>
        </p:nvSpPr>
        <p:spPr>
          <a:xfrm>
            <a:off x="356151" y="787398"/>
            <a:ext cx="11666371" cy="338554"/>
          </a:xfrm>
          <a:prstGeom prst="rect">
            <a:avLst/>
          </a:prstGeom>
          <a:noFill/>
        </p:spPr>
        <p:txBody>
          <a:bodyPr wrap="square">
            <a:spAutoFit/>
          </a:bodyPr>
          <a:lstStyle/>
          <a:p>
            <a:r>
              <a:rPr lang="en-GB" sz="1600" b="0" dirty="0"/>
              <a:t>DEVON INTEGRATED CARE SYSTEM</a:t>
            </a:r>
            <a:endParaRPr lang="en-GB" sz="1600" dirty="0"/>
          </a:p>
        </p:txBody>
      </p:sp>
      <p:grpSp>
        <p:nvGrpSpPr>
          <p:cNvPr id="3" name="Group 2">
            <a:extLst>
              <a:ext uri="{FF2B5EF4-FFF2-40B4-BE49-F238E27FC236}">
                <a16:creationId xmlns:a16="http://schemas.microsoft.com/office/drawing/2014/main" id="{6D68B57F-B082-29A1-15FA-9DB0E90516CA}"/>
              </a:ext>
            </a:extLst>
          </p:cNvPr>
          <p:cNvGrpSpPr/>
          <p:nvPr/>
        </p:nvGrpSpPr>
        <p:grpSpPr>
          <a:xfrm>
            <a:off x="9039603" y="6312985"/>
            <a:ext cx="2286282" cy="338554"/>
            <a:chOff x="9039603" y="6113816"/>
            <a:chExt cx="2286282" cy="338554"/>
          </a:xfrm>
        </p:grpSpPr>
        <p:sp>
          <p:nvSpPr>
            <p:cNvPr id="4" name="Rectangle 3">
              <a:extLst>
                <a:ext uri="{FF2B5EF4-FFF2-40B4-BE49-F238E27FC236}">
                  <a16:creationId xmlns:a16="http://schemas.microsoft.com/office/drawing/2014/main" id="{55452EDF-F15C-5543-96AF-16A01AE4DAA2}"/>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5" name="Graphic 4" descr="Information with solid fill">
              <a:extLst>
                <a:ext uri="{FF2B5EF4-FFF2-40B4-BE49-F238E27FC236}">
                  <a16:creationId xmlns:a16="http://schemas.microsoft.com/office/drawing/2014/main" id="{9A36D0E4-9A57-64CF-9C03-CF329C7103A0}"/>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31081782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ffb820e64c6a3e22">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1525492819"/>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Q10. Still thinking about the last time you contacted your GP practice, how did you try to contact them?</a:t>
            </a:r>
            <a:endParaRPr lang="en-GB" sz="16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9d678bbcd3800122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413049827"/>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have tried to contact their GP practice since being registered. National (683,277); ICS (13,195); PCN bases range from 116 to 778</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9d678bbcd3800122"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1899220441"/>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7ac140da83453e22">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1010329932"/>
              </p:ext>
            </p:extLst>
          </p:nvPr>
        </p:nvGraphicFramePr>
        <p:xfrm>
          <a:off x="164297"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162FFB98-A4E6-B2CF-9283-985ECAB82562}"/>
              </a:ext>
            </a:extLst>
          </p:cNvPr>
          <p:cNvSpPr txBox="1"/>
          <p:nvPr/>
        </p:nvSpPr>
        <p:spPr>
          <a:xfrm>
            <a:off x="337646" y="501322"/>
            <a:ext cx="11444283"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DEVON INTEGRATED CARE SYSTEM</a:t>
            </a:r>
          </a:p>
        </p:txBody>
      </p:sp>
      <p:sp>
        <p:nvSpPr>
          <p:cNvPr id="7" name="Title 4">
            <a:extLst>
              <a:ext uri="{FF2B5EF4-FFF2-40B4-BE49-F238E27FC236}">
                <a16:creationId xmlns:a16="http://schemas.microsoft.com/office/drawing/2014/main" id="{B10DAF57-FF59-9B65-028C-0E863444962E}"/>
              </a:ext>
            </a:extLst>
          </p:cNvPr>
          <p:cNvSpPr>
            <a:spLocks noGrp="1"/>
          </p:cNvSpPr>
          <p:nvPr>
            <p:ph type="title"/>
          </p:nvPr>
        </p:nvSpPr>
        <p:spPr>
          <a:xfrm>
            <a:off x="418834" y="85604"/>
            <a:ext cx="9341700" cy="555912"/>
          </a:xfrm>
        </p:spPr>
        <p:txBody>
          <a:bodyPr/>
          <a:lstStyle/>
          <a:p>
            <a:pPr>
              <a:lnSpc>
                <a:spcPct val="118000"/>
              </a:lnSpc>
              <a:spcBef>
                <a:spcPts val="600"/>
              </a:spcBef>
            </a:pPr>
            <a:r>
              <a:rPr lang="en-GB" sz="2500" dirty="0"/>
              <a:t>Method of contacting GP practice</a:t>
            </a:r>
          </a:p>
        </p:txBody>
      </p:sp>
    </p:spTree>
    <p:extLst>
      <p:ext uri="{BB962C8B-B14F-4D97-AF65-F5344CB8AC3E}">
        <p14:creationId xmlns:p14="http://schemas.microsoft.com/office/powerpoint/2010/main" val="2193944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svg="http://schemas.microsoft.com/office/drawing/2016/SVG/main" xmlns:a14="http://schemas.microsoft.com/office/drawing/2010/main" xmlns:c="http://schemas.openxmlformats.org/drawingml/2006/chart" xmlns:a16="http://schemas.microsoft.com/office/drawing/2014/main"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54433fec31f6a0a4">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484768347"/>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Q11. What happened when you phoned your GP practice on that occasion?</a:t>
            </a:r>
            <a:endParaRPr lang="en-GB" sz="16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c0afa12ef1e71993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617942480"/>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last tried to contact their practice by phone. National (448,136); ICS (8,072); PCN bases range from 56 to 531</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c0afa12ef1e71993"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3626823573"/>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777d535245f71993">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2715294793"/>
              </p:ext>
            </p:extLst>
          </p:nvPr>
        </p:nvGraphicFramePr>
        <p:xfrm>
          <a:off x="22633"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162FFB98-A4E6-B2CF-9283-985ECAB82562}"/>
              </a:ext>
            </a:extLst>
          </p:cNvPr>
          <p:cNvSpPr txBox="1"/>
          <p:nvPr/>
        </p:nvSpPr>
        <p:spPr>
          <a:xfrm>
            <a:off x="364805" y="496717"/>
            <a:ext cx="11444283"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DEVON INTEGRATED CARE SYSTEM</a:t>
            </a:r>
          </a:p>
        </p:txBody>
      </p:sp>
      <p:sp>
        <p:nvSpPr>
          <p:cNvPr id="7" name="Title 4">
            <a:extLst>
              <a:ext uri="{FF2B5EF4-FFF2-40B4-BE49-F238E27FC236}">
                <a16:creationId xmlns:a16="http://schemas.microsoft.com/office/drawing/2014/main" id="{384F3177-8E4C-B826-EBAA-C10DF3991796}"/>
              </a:ext>
            </a:extLst>
          </p:cNvPr>
          <p:cNvSpPr>
            <a:spLocks noGrp="1"/>
          </p:cNvSpPr>
          <p:nvPr>
            <p:ph type="title"/>
          </p:nvPr>
        </p:nvSpPr>
        <p:spPr>
          <a:xfrm>
            <a:off x="437230" y="90416"/>
            <a:ext cx="9341700" cy="555912"/>
          </a:xfrm>
        </p:spPr>
        <p:txBody>
          <a:bodyPr/>
          <a:lstStyle/>
          <a:p>
            <a:pPr>
              <a:lnSpc>
                <a:spcPct val="118000"/>
              </a:lnSpc>
              <a:spcBef>
                <a:spcPts val="600"/>
              </a:spcBef>
            </a:pPr>
            <a:r>
              <a:rPr lang="en-GB" sz="2500" dirty="0"/>
              <a:t>Outcome of phoning GP practice</a:t>
            </a:r>
          </a:p>
        </p:txBody>
      </p:sp>
    </p:spTree>
    <p:extLst>
      <p:ext uri="{BB962C8B-B14F-4D97-AF65-F5344CB8AC3E}">
        <p14:creationId xmlns:p14="http://schemas.microsoft.com/office/powerpoint/2010/main" val="33468642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svg="http://schemas.microsoft.com/office/drawing/2016/SVG/main" xmlns:a14="http://schemas.microsoft.com/office/drawing/2010/main" xmlns:c="http://schemas.openxmlformats.org/drawingml/2006/chart" xmlns:a16="http://schemas.microsoft.com/office/drawing/2014/main"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Q12. Once you had contacted your GP practice, did you know what the next step in dealing with your request would be?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52b34a4f7f7dd2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712923569"/>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8%</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c9a4bf291da83521">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762559304"/>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8%</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6" y="4903617"/>
            <a:ext cx="3459162"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59" name="D_1c558f50cfa3cd21">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898832115"/>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c85a708bc697dd21">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21099764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0a0385eba2e75621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22011224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95%</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e6caabde1f81a50d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2446951662"/>
              </p:ext>
            </p:extLst>
          </p:nvPr>
        </p:nvGraphicFramePr>
        <p:xfrm>
          <a:off x="373761" y="571439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have tried to contact their GP practice since being registered, except those whose call was not answered. Patients who selected 'I couldn't contact my practice' have been excluded. National 2025 (654,818); ICS 2024 (13,190); ICS 2025 (12,760); PCN bases range from 101 to 757</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e6caabde1f81a50d"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118960734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0a0385eba2e75621"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95018189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278376370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1554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933528432"/>
              </p:ext>
            </p:extLst>
          </p:nvPr>
        </p:nvGraphicFramePr>
        <p:xfrm>
          <a:off x="4295216" y="2307457"/>
          <a:ext cx="3471702" cy="2369588"/>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fa8892429c9ddd21">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2072830909"/>
              </p:ext>
            </p:extLst>
          </p:nvPr>
        </p:nvGraphicFramePr>
        <p:xfrm>
          <a:off x="4503359" y="2399437"/>
          <a:ext cx="3002090" cy="2271754"/>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0" name="D_c8bcd89536f7dd21">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3922933249"/>
              </p:ext>
            </p:extLst>
          </p:nvPr>
        </p:nvGraphicFramePr>
        <p:xfrm>
          <a:off x="333439" y="2364389"/>
          <a:ext cx="4176465"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2" name="TextBox 1">
            <a:extLst>
              <a:ext uri="{FF2B5EF4-FFF2-40B4-BE49-F238E27FC236}">
                <a16:creationId xmlns:a16="http://schemas.microsoft.com/office/drawing/2014/main" id="{D7B6DBA1-8654-DE25-B8B5-3A1FB0C8B173}"/>
              </a:ext>
            </a:extLst>
          </p:cNvPr>
          <p:cNvSpPr txBox="1"/>
          <p:nvPr/>
        </p:nvSpPr>
        <p:spPr>
          <a:xfrm>
            <a:off x="355655" y="499583"/>
            <a:ext cx="11629048" cy="338554"/>
          </a:xfrm>
          <a:prstGeom prst="rect">
            <a:avLst/>
          </a:prstGeom>
          <a:noFill/>
        </p:spPr>
        <p:txBody>
          <a:bodyPr wrap="square">
            <a:spAutoFit/>
          </a:bodyPr>
          <a:lstStyle/>
          <a:p>
            <a:r>
              <a:rPr lang="en-GB" sz="1600" b="0" dirty="0"/>
              <a:t>DEVON INTEGRATED CARE SYSTEM</a:t>
            </a:r>
            <a:endParaRPr lang="en-GB" sz="1600" dirty="0"/>
          </a:p>
        </p:txBody>
      </p:sp>
      <p:sp>
        <p:nvSpPr>
          <p:cNvPr id="6" name="Title 4">
            <a:extLst>
              <a:ext uri="{FF2B5EF4-FFF2-40B4-BE49-F238E27FC236}">
                <a16:creationId xmlns:a16="http://schemas.microsoft.com/office/drawing/2014/main" id="{13BAFFAC-D9B7-214B-1089-E9F2EAF0EFFD}"/>
              </a:ext>
            </a:extLst>
          </p:cNvPr>
          <p:cNvSpPr>
            <a:spLocks noGrp="1"/>
          </p:cNvSpPr>
          <p:nvPr>
            <p:ph type="title"/>
          </p:nvPr>
        </p:nvSpPr>
        <p:spPr>
          <a:xfrm>
            <a:off x="437230" y="88533"/>
            <a:ext cx="9615847" cy="555912"/>
          </a:xfrm>
        </p:spPr>
        <p:txBody>
          <a:bodyPr/>
          <a:lstStyle/>
          <a:p>
            <a:pPr>
              <a:lnSpc>
                <a:spcPct val="118000"/>
              </a:lnSpc>
              <a:spcBef>
                <a:spcPts val="600"/>
              </a:spcBef>
            </a:pPr>
            <a:r>
              <a:rPr lang="en-GB" sz="2500" dirty="0"/>
              <a:t>Next step in dealing with request after contacting GP practice</a:t>
            </a:r>
          </a:p>
        </p:txBody>
      </p:sp>
    </p:spTree>
    <p:extLst>
      <p:ext uri="{BB962C8B-B14F-4D97-AF65-F5344CB8AC3E}">
        <p14:creationId xmlns:p14="http://schemas.microsoft.com/office/powerpoint/2010/main" val="6853160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27</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Q12. Once you had contacted your GP practice, did you know what the next step in dealing with your request would be?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57e3de0c538f0aac">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855142705"/>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a173a1d32cc9baac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261815509"/>
              </p:ext>
            </p:extLst>
          </p:nvPr>
        </p:nvGraphicFramePr>
        <p:xfrm>
          <a:off x="9028113" y="1689563"/>
          <a:ext cx="2900362" cy="29786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LIVEWELL MAYFLOWER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SOUND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EXETER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BAYWIDE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DRAKE MEDICAL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TORQUAY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TEMPLER CARE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BEACON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NEWTON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MID DEVON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BRIXHAM AND PAIGNTON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WEB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MEWSTONE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WATERSIDE HEALTH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CULM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TIVERTON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EXETER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NORTH DEVON COASTAL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BARNSTAPLE ALLIANCE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PATHFIELDS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OUTER EXETER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COAST AND COUNTRY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NORTH DARTMOOR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TORRIDGE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HONITON/OTTERY/SID VALLEY (HOSMS)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SOUTH DARTMOOR AND TOTNES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WEST DEVON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THE COASTAL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NEXUS (DEVON)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TASC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SOUTH HAMS PCN</a:t>
                      </a:r>
                    </a:p>
                  </a:txBody>
                  <a:tcPr marL="0" marR="0" marT="0" marB="0" anchor="ctr">
                    <a:lnB w="12700" cmpd="sng">
                      <a:solidFill>
                        <a:srgbClr val="FFFFFF"/>
                      </a:solidFill>
                      <a:prstDash val="solid"/>
                    </a:lnB>
                  </a:tcPr>
                </a:tc>
                <a:extLst>
                  <a:ext uri="{0D108BD9-81ED-4DB2-BD59-A6C34878D82A}">
                    <a16:rowId xmlns:a16="http://schemas.microsoft.com/office/drawing/2014/main" val="2287594102"/>
                  </a:ext>
                </a:extLst>
              </a:tr>
            </a:tbl>
          </a:graphicData>
        </a:graphic>
      </p:graphicFrame>
      <p:graphicFrame>
        <p:nvGraphicFramePr>
          <p:cNvPr id="22" name="D_a173a1d32cc9baac"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4048635068"/>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96675004"/>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knew what the next step would be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21661312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2acfaae4ef970aac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599576570"/>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tried to contact their GP practice since being registered, except those whose call was not answered. Patients who selected 'I couldn't contact my practice' have been excluded. National (654,818); ICS (12,760); PCN bases range from 101 to 757</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2acfaae4ef970aac"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2584520721"/>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algn="l" eaLnBrk="1" hangingPunct="1">
              <a:spcBef>
                <a:spcPts val="600"/>
              </a:spcBef>
            </a:pPr>
            <a:r>
              <a:rPr lang="en-GB" sz="800" kern="0" dirty="0"/>
              <a:t>%Yes</a:t>
            </a:r>
          </a:p>
        </p:txBody>
      </p:sp>
      <p:sp>
        <p:nvSpPr>
          <p:cNvPr id="6" name="Title 4">
            <a:extLst>
              <a:ext uri="{FF2B5EF4-FFF2-40B4-BE49-F238E27FC236}">
                <a16:creationId xmlns:a16="http://schemas.microsoft.com/office/drawing/2014/main" id="{0542DD07-A146-8303-355B-AB20134A41EF}"/>
              </a:ext>
            </a:extLst>
          </p:cNvPr>
          <p:cNvSpPr>
            <a:spLocks noGrp="1"/>
          </p:cNvSpPr>
          <p:nvPr>
            <p:ph type="title"/>
          </p:nvPr>
        </p:nvSpPr>
        <p:spPr>
          <a:xfrm>
            <a:off x="450000" y="125276"/>
            <a:ext cx="10410505" cy="919680"/>
          </a:xfrm>
        </p:spPr>
        <p:txBody>
          <a:bodyPr/>
          <a:lstStyle/>
          <a:p>
            <a:r>
              <a:rPr lang="en-GB" sz="2500" dirty="0"/>
              <a:t>Next step in dealing with request after contacting GP practice:</a:t>
            </a:r>
            <a:br>
              <a:rPr lang="en-GB" sz="2500" dirty="0"/>
            </a:br>
            <a:r>
              <a:rPr lang="en-GB" sz="2500" dirty="0"/>
              <a:t>how the results vary by PCN within the ICS</a:t>
            </a:r>
            <a:endParaRPr lang="en-GB" sz="2500" dirty="0">
              <a:highlight>
                <a:srgbClr val="F1BE48"/>
              </a:highlight>
            </a:endParaRPr>
          </a:p>
        </p:txBody>
      </p:sp>
      <p:sp>
        <p:nvSpPr>
          <p:cNvPr id="7" name="TextBox 6">
            <a:extLst>
              <a:ext uri="{FF2B5EF4-FFF2-40B4-BE49-F238E27FC236}">
                <a16:creationId xmlns:a16="http://schemas.microsoft.com/office/drawing/2014/main" id="{A8E25AB4-2D6D-524C-8A3C-3D0AB7ECA0C4}"/>
              </a:ext>
            </a:extLst>
          </p:cNvPr>
          <p:cNvSpPr txBox="1"/>
          <p:nvPr/>
        </p:nvSpPr>
        <p:spPr>
          <a:xfrm>
            <a:off x="365204" y="787398"/>
            <a:ext cx="11666371" cy="338554"/>
          </a:xfrm>
          <a:prstGeom prst="rect">
            <a:avLst/>
          </a:prstGeom>
          <a:noFill/>
        </p:spPr>
        <p:txBody>
          <a:bodyPr wrap="square">
            <a:spAutoFit/>
          </a:bodyPr>
          <a:lstStyle/>
          <a:p>
            <a:r>
              <a:rPr lang="en-GB" sz="1600" b="0" dirty="0"/>
              <a:t>DEVON INTEGRATED CARE SYSTEM</a:t>
            </a:r>
            <a:endParaRPr lang="en-GB" sz="1600" dirty="0"/>
          </a:p>
        </p:txBody>
      </p:sp>
      <p:grpSp>
        <p:nvGrpSpPr>
          <p:cNvPr id="3" name="Group 2">
            <a:extLst>
              <a:ext uri="{FF2B5EF4-FFF2-40B4-BE49-F238E27FC236}">
                <a16:creationId xmlns:a16="http://schemas.microsoft.com/office/drawing/2014/main" id="{CCDEFBB6-98D3-4778-6180-F3487289B542}"/>
              </a:ext>
            </a:extLst>
          </p:cNvPr>
          <p:cNvGrpSpPr/>
          <p:nvPr/>
        </p:nvGrpSpPr>
        <p:grpSpPr>
          <a:xfrm>
            <a:off x="9039603" y="6312985"/>
            <a:ext cx="2286282" cy="338554"/>
            <a:chOff x="9039603" y="6113816"/>
            <a:chExt cx="2286282" cy="338554"/>
          </a:xfrm>
        </p:grpSpPr>
        <p:sp>
          <p:nvSpPr>
            <p:cNvPr id="4" name="Rectangle 3">
              <a:extLst>
                <a:ext uri="{FF2B5EF4-FFF2-40B4-BE49-F238E27FC236}">
                  <a16:creationId xmlns:a16="http://schemas.microsoft.com/office/drawing/2014/main" id="{2E223812-08F9-AA0E-386B-D304007C4F4C}"/>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5" name="Graphic 4" descr="Information with solid fill">
              <a:extLst>
                <a:ext uri="{FF2B5EF4-FFF2-40B4-BE49-F238E27FC236}">
                  <a16:creationId xmlns:a16="http://schemas.microsoft.com/office/drawing/2014/main" id="{53A3866F-CE86-932C-97D8-E4CAC4FC3F9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4885874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Q13. How soon after you contacted your GP practice did you know what the next step would be?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75b6f1f6906b7376">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021340246"/>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Less than two days</a:t>
                      </a:r>
                    </a:p>
                  </a:txBody>
                  <a:tcPr marL="0" marR="0">
                    <a:solidFill>
                      <a:srgbClr val="0563C1"/>
                    </a:solidFill>
                  </a:tcPr>
                </a:tc>
                <a:tc>
                  <a:txBody>
                    <a:bodyPr/>
                    <a:lstStyle/>
                    <a:p>
                      <a:pPr algn="ctr"/>
                      <a:r>
                        <a:rPr lang="en-GB" sz="1000" dirty="0"/>
                        <a:t>After two or more days</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8%</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0ba1b84f238edb7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341588551"/>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Less than two days </a:t>
                      </a:r>
                    </a:p>
                  </a:txBody>
                  <a:tcPr marL="0" marR="0">
                    <a:solidFill>
                      <a:srgbClr val="0563C1"/>
                    </a:solidFill>
                  </a:tcPr>
                </a:tc>
                <a:tc>
                  <a:txBody>
                    <a:bodyPr/>
                    <a:lstStyle/>
                    <a:p>
                      <a:pPr algn="ctr"/>
                      <a:r>
                        <a:rPr lang="en-GB" sz="1000" dirty="0"/>
                        <a:t>After two or more days</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7%</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10943" y="4913614"/>
            <a:ext cx="346306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Less than two days </a:t>
            </a:r>
          </a:p>
        </p:txBody>
      </p:sp>
      <p:graphicFrame>
        <p:nvGraphicFramePr>
          <p:cNvPr id="59" name="D_05e63fd94ac63376">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03228600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9669d42b3a2e376">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18712646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ec291f87d8bd7376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84303307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97%</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1e9ced6469ba8886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2801596322"/>
              </p:ext>
            </p:extLst>
          </p:nvPr>
        </p:nvGraphicFramePr>
        <p:xfrm>
          <a:off x="373761" y="571439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knew what the next step in dealing with their request would be. Patients who selected 'I can't remember' have been excluded. National 2025 (523,686); ICS 2024 (11,299); ICS 2025 (10,899); PCN bases range from 84 to 646</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1e9ced6469ba8886"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49483668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ec291f87d8bd7376"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117417292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336208035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15547" cy="246221"/>
          </a:xfrm>
          <a:prstGeom prst="rect">
            <a:avLst/>
          </a:prstGeom>
          <a:noFill/>
        </p:spPr>
        <p:txBody>
          <a:bodyPr wrap="square" lIns="0" tIns="0" rIns="0" bIns="0" rtlCol="0">
            <a:spAutoFit/>
          </a:bodyPr>
          <a:lstStyle/>
          <a:p>
            <a:r>
              <a:rPr lang="en-GB" sz="1600" b="1" dirty="0"/>
              <a:t>ICS result over time </a:t>
            </a:r>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3030714534"/>
              </p:ext>
            </p:extLst>
          </p:nvPr>
        </p:nvGraphicFramePr>
        <p:xfrm>
          <a:off x="4316395" y="2307456"/>
          <a:ext cx="3471702" cy="2396835"/>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60165fc131aa8376">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1958508520"/>
              </p:ext>
            </p:extLst>
          </p:nvPr>
        </p:nvGraphicFramePr>
        <p:xfrm>
          <a:off x="4495524" y="2413516"/>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0" name="D_9c030823787db376">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1658522308"/>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%Less than two days = %There and then + %Later on the same day + %The next day </a:t>
            </a:r>
          </a:p>
          <a:p>
            <a:pPr algn="l"/>
            <a:endParaRPr lang="en-GB" sz="800" dirty="0">
              <a:latin typeface="+mn-lt"/>
            </a:endParaRPr>
          </a:p>
        </p:txBody>
      </p:sp>
      <p:sp>
        <p:nvSpPr>
          <p:cNvPr id="2" name="TextBox 1">
            <a:extLst>
              <a:ext uri="{FF2B5EF4-FFF2-40B4-BE49-F238E27FC236}">
                <a16:creationId xmlns:a16="http://schemas.microsoft.com/office/drawing/2014/main" id="{D7B6DBA1-8654-DE25-B8B5-3A1FB0C8B173}"/>
              </a:ext>
            </a:extLst>
          </p:cNvPr>
          <p:cNvSpPr txBox="1"/>
          <p:nvPr/>
        </p:nvSpPr>
        <p:spPr>
          <a:xfrm>
            <a:off x="367677" y="497879"/>
            <a:ext cx="11629048" cy="338554"/>
          </a:xfrm>
          <a:prstGeom prst="rect">
            <a:avLst/>
          </a:prstGeom>
          <a:noFill/>
        </p:spPr>
        <p:txBody>
          <a:bodyPr wrap="square">
            <a:spAutoFit/>
          </a:bodyPr>
          <a:lstStyle/>
          <a:p>
            <a:r>
              <a:rPr lang="en-GB" sz="1600" b="0" dirty="0"/>
              <a:t>DEVON INTEGRATED CARE SYSTEM</a:t>
            </a:r>
            <a:endParaRPr lang="en-GB" sz="1600" dirty="0"/>
          </a:p>
        </p:txBody>
      </p:sp>
      <p:sp>
        <p:nvSpPr>
          <p:cNvPr id="6" name="Title 4">
            <a:extLst>
              <a:ext uri="{FF2B5EF4-FFF2-40B4-BE49-F238E27FC236}">
                <a16:creationId xmlns:a16="http://schemas.microsoft.com/office/drawing/2014/main" id="{8A5B3179-CD0C-2C9A-DB13-B54B24E48016}"/>
              </a:ext>
            </a:extLst>
          </p:cNvPr>
          <p:cNvSpPr>
            <a:spLocks noGrp="1"/>
          </p:cNvSpPr>
          <p:nvPr>
            <p:ph type="title"/>
          </p:nvPr>
        </p:nvSpPr>
        <p:spPr>
          <a:xfrm>
            <a:off x="437230" y="85724"/>
            <a:ext cx="9615847" cy="555912"/>
          </a:xfrm>
        </p:spPr>
        <p:txBody>
          <a:bodyPr/>
          <a:lstStyle/>
          <a:p>
            <a:pPr>
              <a:lnSpc>
                <a:spcPct val="118000"/>
              </a:lnSpc>
              <a:spcBef>
                <a:spcPts val="600"/>
              </a:spcBef>
            </a:pPr>
            <a:r>
              <a:rPr lang="en-GB" sz="2500" dirty="0"/>
              <a:t>Time taken to know next step</a:t>
            </a:r>
          </a:p>
        </p:txBody>
      </p:sp>
    </p:spTree>
    <p:extLst>
      <p:ext uri="{BB962C8B-B14F-4D97-AF65-F5344CB8AC3E}">
        <p14:creationId xmlns:p14="http://schemas.microsoft.com/office/powerpoint/2010/main" val="41749863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29</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Q13. How soon after you contacted your GP practice did you know what the next step would be?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c3ba10fc0a64a775">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545973986"/>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b5f943967e4a775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3520935"/>
              </p:ext>
            </p:extLst>
          </p:nvPr>
        </p:nvGraphicFramePr>
        <p:xfrm>
          <a:off x="9028113" y="1689563"/>
          <a:ext cx="2900362" cy="29786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LIVEWELL MAYFLOWER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BEACON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DRAKE MEDICAL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SOUND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NEWTON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TEMPLER CARE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OUTER EXETER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BAYWIDE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BRIXHAM AND PAIGNTON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NORTH DEVON COASTAL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THE COASTAL NETWORK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WATERSIDE HEALTH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TORQUAY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WEST DEVON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BARNSTAPLE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TIVERTON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WEB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MID DEVON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COAST AND COUNTRY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HONITON/OTTERY/SID VALLEY (HOSMS)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NORTH DARTMOOR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NEXUS (DEVON)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EXETER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EXETER WEST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SOUTH HAMS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TASC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CULM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PATHFIELDS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SOUTH DARTMOOR AND TOTNES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MEWSTONE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TORRIDGE PCN</a:t>
                      </a:r>
                    </a:p>
                  </a:txBody>
                  <a:tcPr marL="0" marR="0" marT="0" marB="0" anchor="ctr">
                    <a:lnB w="12700" cmpd="sng">
                      <a:solidFill>
                        <a:srgbClr val="FFFFFF"/>
                      </a:solidFill>
                      <a:prstDash val="solid"/>
                    </a:lnB>
                  </a:tcPr>
                </a:tc>
                <a:extLst>
                  <a:ext uri="{0D108BD9-81ED-4DB2-BD59-A6C34878D82A}">
                    <a16:rowId xmlns:a16="http://schemas.microsoft.com/office/drawing/2014/main" val="2287594102"/>
                  </a:ext>
                </a:extLst>
              </a:tr>
            </a:tbl>
          </a:graphicData>
        </a:graphic>
      </p:graphicFrame>
      <p:graphicFrame>
        <p:nvGraphicFramePr>
          <p:cNvPr id="22" name="D_4b5f943967e4a775"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493432051"/>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66398653"/>
              </p:ext>
            </p:extLst>
          </p:nvPr>
        </p:nvGraphicFramePr>
        <p:xfrm>
          <a:off x="450000" y="1893888"/>
          <a:ext cx="8412645" cy="33528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who knew what the next step would be in ‘less than two days’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28780340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7b1a19d1c064a775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495369617"/>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knew what the next step in dealing with their request would be. Patients who selected 'I can't remember' have been excluded. National (523,686); ICS (10,899); PCN bases range from 84 to 646</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7b1a19d1c064a775"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2498981539"/>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%Less than two days = %There and then + %Later on the same day + %The next day </a:t>
            </a:r>
          </a:p>
        </p:txBody>
      </p:sp>
      <p:sp>
        <p:nvSpPr>
          <p:cNvPr id="6" name="Title 4">
            <a:extLst>
              <a:ext uri="{FF2B5EF4-FFF2-40B4-BE49-F238E27FC236}">
                <a16:creationId xmlns:a16="http://schemas.microsoft.com/office/drawing/2014/main" id="{3FBFA4CB-7EAF-4848-22F6-C131F5AEEEB2}"/>
              </a:ext>
            </a:extLst>
          </p:cNvPr>
          <p:cNvSpPr>
            <a:spLocks noGrp="1"/>
          </p:cNvSpPr>
          <p:nvPr>
            <p:ph type="title"/>
          </p:nvPr>
        </p:nvSpPr>
        <p:spPr>
          <a:xfrm>
            <a:off x="437230" y="119524"/>
            <a:ext cx="10410505" cy="919680"/>
          </a:xfrm>
        </p:spPr>
        <p:txBody>
          <a:bodyPr/>
          <a:lstStyle/>
          <a:p>
            <a:r>
              <a:rPr lang="en-GB" sz="2500" dirty="0"/>
              <a:t>Time taken to know next step:</a:t>
            </a:r>
            <a:br>
              <a:rPr lang="en-GB" sz="2500" dirty="0"/>
            </a:br>
            <a:r>
              <a:rPr lang="en-GB" sz="2500" dirty="0"/>
              <a:t>how the results vary by PCN within the ICS</a:t>
            </a:r>
            <a:endParaRPr lang="en-GB" sz="2500" dirty="0">
              <a:highlight>
                <a:srgbClr val="F1BE48"/>
              </a:highlight>
            </a:endParaRPr>
          </a:p>
        </p:txBody>
      </p:sp>
      <p:sp>
        <p:nvSpPr>
          <p:cNvPr id="8" name="TextBox 7">
            <a:extLst>
              <a:ext uri="{FF2B5EF4-FFF2-40B4-BE49-F238E27FC236}">
                <a16:creationId xmlns:a16="http://schemas.microsoft.com/office/drawing/2014/main" id="{8E735DD6-082B-C5B9-E854-2298E9B446D7}"/>
              </a:ext>
            </a:extLst>
          </p:cNvPr>
          <p:cNvSpPr txBox="1"/>
          <p:nvPr/>
        </p:nvSpPr>
        <p:spPr>
          <a:xfrm>
            <a:off x="356151" y="787398"/>
            <a:ext cx="11666371" cy="338554"/>
          </a:xfrm>
          <a:prstGeom prst="rect">
            <a:avLst/>
          </a:prstGeom>
          <a:noFill/>
        </p:spPr>
        <p:txBody>
          <a:bodyPr wrap="square">
            <a:spAutoFit/>
          </a:bodyPr>
          <a:lstStyle/>
          <a:p>
            <a:r>
              <a:rPr lang="en-GB" sz="1600" b="0" dirty="0"/>
              <a:t>DEVON INTEGRATED CARE SYSTEM</a:t>
            </a:r>
            <a:endParaRPr lang="en-GB" sz="1600" dirty="0"/>
          </a:p>
        </p:txBody>
      </p:sp>
      <p:grpSp>
        <p:nvGrpSpPr>
          <p:cNvPr id="3" name="Group 2">
            <a:extLst>
              <a:ext uri="{FF2B5EF4-FFF2-40B4-BE49-F238E27FC236}">
                <a16:creationId xmlns:a16="http://schemas.microsoft.com/office/drawing/2014/main" id="{E67EE9DD-F7A1-5965-8089-A7CC83259C83}"/>
              </a:ext>
            </a:extLst>
          </p:cNvPr>
          <p:cNvGrpSpPr/>
          <p:nvPr/>
        </p:nvGrpSpPr>
        <p:grpSpPr>
          <a:xfrm>
            <a:off x="9039603" y="6312985"/>
            <a:ext cx="2286282" cy="338554"/>
            <a:chOff x="9039603" y="6113816"/>
            <a:chExt cx="2286282" cy="338554"/>
          </a:xfrm>
        </p:grpSpPr>
        <p:sp>
          <p:nvSpPr>
            <p:cNvPr id="4" name="Rectangle 3">
              <a:extLst>
                <a:ext uri="{FF2B5EF4-FFF2-40B4-BE49-F238E27FC236}">
                  <a16:creationId xmlns:a16="http://schemas.microsoft.com/office/drawing/2014/main" id="{996632C9-CBAF-7006-5C61-B323E72F4674}"/>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5" name="Graphic 4" descr="Information with solid fill">
              <a:extLst>
                <a:ext uri="{FF2B5EF4-FFF2-40B4-BE49-F238E27FC236}">
                  <a16:creationId xmlns:a16="http://schemas.microsoft.com/office/drawing/2014/main" id="{E7DE76D8-B658-81C4-D910-B103A4227178}"/>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3371491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Overall, how would you describe your experience of contacting your GP practice on this occasion?</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98788b912b95d4e2">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967515440"/>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15%</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7c2a2bfae430b4e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696360802"/>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17%</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5" y="4904443"/>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bc87c1e489d28e0d">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07991442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b71afee67428e0d">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60548159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39094c1fa94a2e0d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30226163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87%</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6cf7f150afd73fd4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386105763"/>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have tried to contact their GP practice since being registered. National 2025 (686,100); ICS 2024 (13,841); ICS 2025 (13,233); PCN bases range from 117 to 784</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6cf7f150afd73fd4"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358386802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39094c1fa94a2e0d"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230998700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279681935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301355"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1484557015"/>
              </p:ext>
            </p:extLst>
          </p:nvPr>
        </p:nvGraphicFramePr>
        <p:xfrm>
          <a:off x="4307755" y="2324402"/>
          <a:ext cx="3471702" cy="2361612"/>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9f8624ba2ed90a22">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2600322023"/>
              </p:ext>
            </p:extLst>
          </p:nvPr>
        </p:nvGraphicFramePr>
        <p:xfrm>
          <a:off x="4495820" y="2417177"/>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8fe663eea32e04e2">
            <a:extLst>
              <a:ext uri="{FF2B5EF4-FFF2-40B4-BE49-F238E27FC236}">
                <a16:creationId xmlns:a16="http://schemas.microsoft.com/office/drawing/2014/main" id="{811982B7-7F58-09FC-98DF-2F1309CCCF47}"/>
              </a:ext>
            </a:extLst>
          </p:cNvPr>
          <p:cNvGraphicFramePr>
            <a:graphicFrameLocks/>
          </p:cNvGraphicFramePr>
          <p:nvPr>
            <p:extLst>
              <p:ext uri="{D42A27DB-BD31-4B8C-83A1-F6EECF244321}">
                <p14:modId xmlns:p14="http://schemas.microsoft.com/office/powerpoint/2010/main" val="3073111440"/>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3A40E777-BA1A-6905-2369-9B641A49DE17}"/>
              </a:ext>
            </a:extLst>
          </p:cNvPr>
          <p:cNvSpPr>
            <a:spLocks noGrp="1"/>
          </p:cNvSpPr>
          <p:nvPr>
            <p:ph type="title"/>
          </p:nvPr>
        </p:nvSpPr>
        <p:spPr>
          <a:xfrm>
            <a:off x="437230" y="90378"/>
            <a:ext cx="9615847" cy="555912"/>
          </a:xfrm>
        </p:spPr>
        <p:txBody>
          <a:bodyPr/>
          <a:lstStyle/>
          <a:p>
            <a:pPr>
              <a:lnSpc>
                <a:spcPct val="118000"/>
              </a:lnSpc>
              <a:spcBef>
                <a:spcPts val="600"/>
              </a:spcBef>
            </a:pPr>
            <a:r>
              <a:rPr lang="en-GB" sz="2500" dirty="0"/>
              <a:t>Overall experience of contacting GP practice</a:t>
            </a:r>
          </a:p>
        </p:txBody>
      </p:sp>
      <p:sp>
        <p:nvSpPr>
          <p:cNvPr id="9" name="TextBox 8">
            <a:extLst>
              <a:ext uri="{FF2B5EF4-FFF2-40B4-BE49-F238E27FC236}">
                <a16:creationId xmlns:a16="http://schemas.microsoft.com/office/drawing/2014/main" id="{CC61BD2A-99A5-2B9F-A0DF-1CBD2A56AAF0}"/>
              </a:ext>
            </a:extLst>
          </p:cNvPr>
          <p:cNvSpPr txBox="1"/>
          <p:nvPr/>
        </p:nvSpPr>
        <p:spPr>
          <a:xfrm>
            <a:off x="376730" y="497879"/>
            <a:ext cx="11629048" cy="338554"/>
          </a:xfrm>
          <a:prstGeom prst="rect">
            <a:avLst/>
          </a:prstGeom>
          <a:noFill/>
        </p:spPr>
        <p:txBody>
          <a:bodyPr wrap="square">
            <a:spAutoFit/>
          </a:bodyPr>
          <a:lstStyle/>
          <a:p>
            <a:r>
              <a:rPr lang="en-GB" sz="1600" b="0" dirty="0"/>
              <a:t>DEVON INTEGRATED CARE SYSTEM</a:t>
            </a:r>
            <a:endParaRPr lang="en-GB" sz="1600" dirty="0"/>
          </a:p>
        </p:txBody>
      </p:sp>
    </p:spTree>
    <p:extLst>
      <p:ext uri="{BB962C8B-B14F-4D97-AF65-F5344CB8AC3E}">
        <p14:creationId xmlns:p14="http://schemas.microsoft.com/office/powerpoint/2010/main" val="36561706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31</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Overall, how would you describe your experience of contacting your GP practice on this occasion?</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358c1f32d6345e3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919819487"/>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bf0d57086055e3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723942489"/>
              </p:ext>
            </p:extLst>
          </p:nvPr>
        </p:nvGraphicFramePr>
        <p:xfrm>
          <a:off x="9028113" y="1689563"/>
          <a:ext cx="2900362" cy="29786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LIVEWELL MAYFLOWER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BEACON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SOUND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TEMPLER CARE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PATHFIELDS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TORQUAY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BAYWIDE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BRIXHAM AND PAIGNTON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EXETER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NEWTON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DRAKE MEDICAL ALLIANCE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MEWSTONE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MID DEVON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OUTER EXETER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COAST AND COUNTRY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BARNSTAPLE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HONITON/OTTERY/SID VALLEY (HOSMS)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WATERSIDE HEALTH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NORTH DEVON COASTAL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WEB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TIVERTON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NEXUS (DEVON)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EXETER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CULM VALLEY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THE COASTAL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TORRIDGE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NORTH DARTMOOR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WEST DEVON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SOUTH HAMS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TASC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SOUTH DARTMOOR AND TOTNES PCN</a:t>
                      </a:r>
                    </a:p>
                  </a:txBody>
                  <a:tcPr marL="0" marR="0" marT="0" marB="0" anchor="ctr">
                    <a:lnB w="12700" cmpd="sng">
                      <a:solidFill>
                        <a:srgbClr val="FFFFFF"/>
                      </a:solidFill>
                      <a:prstDash val="solid"/>
                    </a:lnB>
                  </a:tcPr>
                </a:tc>
                <a:extLst>
                  <a:ext uri="{0D108BD9-81ED-4DB2-BD59-A6C34878D82A}">
                    <a16:rowId xmlns:a16="http://schemas.microsoft.com/office/drawing/2014/main" val="2287594102"/>
                  </a:ext>
                </a:extLst>
              </a:tr>
            </a:tbl>
          </a:graphicData>
        </a:graphic>
      </p:graphicFrame>
      <p:graphicFrame>
        <p:nvGraphicFramePr>
          <p:cNvPr id="22" name="D_4bf0d57086055e3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676189598"/>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139544062"/>
              </p:ext>
            </p:extLst>
          </p:nvPr>
        </p:nvGraphicFramePr>
        <p:xfrm>
          <a:off x="450000" y="1880576"/>
          <a:ext cx="8317173" cy="304800"/>
        </p:xfrm>
        <a:graphic>
          <a:graphicData uri="http://schemas.openxmlformats.org/drawingml/2006/table">
            <a:tbl>
              <a:tblPr firstRow="1" bandRow="1">
                <a:tableStyleId>{5C22544A-7EE6-4342-B048-85BDC9FD1C3A}</a:tableStyleId>
              </a:tblPr>
              <a:tblGrid>
                <a:gridCol w="8317173">
                  <a:extLst>
                    <a:ext uri="{9D8B030D-6E8A-4147-A177-3AD203B41FA5}">
                      <a16:colId xmlns:a16="http://schemas.microsoft.com/office/drawing/2014/main" val="20000"/>
                    </a:ext>
                  </a:extLst>
                </a:gridCol>
              </a:tblGrid>
              <a:tr h="282378">
                <a:tc>
                  <a:txBody>
                    <a:bodyPr/>
                    <a:lstStyle/>
                    <a:p>
                      <a:pPr marL="0" indent="0">
                        <a:buNone/>
                      </a:pPr>
                      <a:r>
                        <a:rPr lang="en-GB" sz="1400" b="1" dirty="0">
                          <a:solidFill>
                            <a:schemeClr val="tx1"/>
                          </a:solidFill>
                        </a:rPr>
                        <a:t>Percentage of patients saying their overall experience of contacting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63620412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ed4c74285fe05e3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21239742"/>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tried to contact their GP practice since being registered. National (686,100); ICS (13,233); PCN bases range from 117 to 784</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ed4c74285fe05e36"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3688820772"/>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p:txBody>
      </p:sp>
      <p:sp>
        <p:nvSpPr>
          <p:cNvPr id="4" name="TextBox 3">
            <a:extLst>
              <a:ext uri="{FF2B5EF4-FFF2-40B4-BE49-F238E27FC236}">
                <a16:creationId xmlns:a16="http://schemas.microsoft.com/office/drawing/2014/main" id="{4C91FAAC-4374-332E-31E8-984A1EA664A6}"/>
              </a:ext>
            </a:extLst>
          </p:cNvPr>
          <p:cNvSpPr txBox="1"/>
          <p:nvPr/>
        </p:nvSpPr>
        <p:spPr>
          <a:xfrm>
            <a:off x="365204" y="787398"/>
            <a:ext cx="11666371" cy="338554"/>
          </a:xfrm>
          <a:prstGeom prst="rect">
            <a:avLst/>
          </a:prstGeom>
          <a:noFill/>
        </p:spPr>
        <p:txBody>
          <a:bodyPr wrap="square">
            <a:spAutoFit/>
          </a:bodyPr>
          <a:lstStyle/>
          <a:p>
            <a:r>
              <a:rPr lang="en-GB" sz="1600" b="0" dirty="0"/>
              <a:t>DEVON INTEGRATED CARE SYSTEM</a:t>
            </a:r>
            <a:endParaRPr lang="en-GB" sz="1600" dirty="0"/>
          </a:p>
        </p:txBody>
      </p:sp>
      <p:sp>
        <p:nvSpPr>
          <p:cNvPr id="7" name="Title 4">
            <a:extLst>
              <a:ext uri="{FF2B5EF4-FFF2-40B4-BE49-F238E27FC236}">
                <a16:creationId xmlns:a16="http://schemas.microsoft.com/office/drawing/2014/main" id="{A088B82A-D30D-77EE-30C7-2BA6BFBAADA9}"/>
              </a:ext>
            </a:extLst>
          </p:cNvPr>
          <p:cNvSpPr>
            <a:spLocks noGrp="1"/>
          </p:cNvSpPr>
          <p:nvPr>
            <p:ph type="title"/>
          </p:nvPr>
        </p:nvSpPr>
        <p:spPr>
          <a:xfrm>
            <a:off x="450000" y="98216"/>
            <a:ext cx="10410505" cy="919680"/>
          </a:xfrm>
        </p:spPr>
        <p:txBody>
          <a:bodyPr/>
          <a:lstStyle/>
          <a:p>
            <a:r>
              <a:rPr lang="en-GB" sz="2500" dirty="0"/>
              <a:t>Overall experience of contacting GP practice:</a:t>
            </a:r>
            <a:br>
              <a:rPr lang="en-GB" sz="2500" dirty="0"/>
            </a:br>
            <a:r>
              <a:rPr lang="en-GB" sz="2500" dirty="0"/>
              <a:t>how the results vary by PCN within the ICS</a:t>
            </a:r>
            <a:endParaRPr lang="en-GB" sz="2500" dirty="0">
              <a:highlight>
                <a:srgbClr val="F1BE48"/>
              </a:highlight>
            </a:endParaRPr>
          </a:p>
        </p:txBody>
      </p:sp>
      <p:grpSp>
        <p:nvGrpSpPr>
          <p:cNvPr id="3" name="Group 2">
            <a:extLst>
              <a:ext uri="{FF2B5EF4-FFF2-40B4-BE49-F238E27FC236}">
                <a16:creationId xmlns:a16="http://schemas.microsoft.com/office/drawing/2014/main" id="{BFE20D71-81E9-A587-4A57-8F8F72981523}"/>
              </a:ext>
            </a:extLst>
          </p:cNvPr>
          <p:cNvGrpSpPr/>
          <p:nvPr/>
        </p:nvGrpSpPr>
        <p:grpSpPr>
          <a:xfrm>
            <a:off x="9039603" y="6312985"/>
            <a:ext cx="2286282" cy="338554"/>
            <a:chOff x="9039603" y="6113816"/>
            <a:chExt cx="2286282" cy="338554"/>
          </a:xfrm>
        </p:grpSpPr>
        <p:sp>
          <p:nvSpPr>
            <p:cNvPr id="5" name="Rectangle 4">
              <a:extLst>
                <a:ext uri="{FF2B5EF4-FFF2-40B4-BE49-F238E27FC236}">
                  <a16:creationId xmlns:a16="http://schemas.microsoft.com/office/drawing/2014/main" id="{99B87D31-4E59-1B89-CC4D-23D2155A53BA}"/>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6" name="Graphic 5" descr="Information with solid fill">
              <a:extLst>
                <a:ext uri="{FF2B5EF4-FFF2-40B4-BE49-F238E27FC236}">
                  <a16:creationId xmlns:a16="http://schemas.microsoft.com/office/drawing/2014/main" id="{566EB216-AFD6-4657-D40A-0B32C899B458}"/>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29524082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1661993"/>
          </a:xfrm>
        </p:spPr>
        <p:txBody>
          <a:bodyPr/>
          <a:lstStyle/>
          <a:p>
            <a:r>
              <a:rPr lang="en-GB" dirty="0"/>
              <a:t>Last appointment</a:t>
            </a:r>
          </a:p>
        </p:txBody>
      </p:sp>
      <p:sp>
        <p:nvSpPr>
          <p:cNvPr id="9" name="Espace réservé du pied de page 4">
            <a:extLst>
              <a:ext uri="{FF2B5EF4-FFF2-40B4-BE49-F238E27FC236}">
                <a16:creationId xmlns:a16="http://schemas.microsoft.com/office/drawing/2014/main" id="{6EE4259C-FFA6-4D22-981A-4AC66E603E8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5416850B-DE61-4990-8BB3-F4C41C2531C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829630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Q21. How do you feel about how long you waited for your appointment?</a:t>
            </a:r>
            <a:endParaRPr lang="en-GB" sz="15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3dcb7b0e75da7a5b">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832060245"/>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About right</a:t>
                      </a:r>
                    </a:p>
                  </a:txBody>
                  <a:tcPr marL="0" marR="0">
                    <a:solidFill>
                      <a:srgbClr val="0563C1"/>
                    </a:solidFill>
                  </a:tcPr>
                </a:tc>
                <a:tc>
                  <a:txBody>
                    <a:bodyPr/>
                    <a:lstStyle/>
                    <a:p>
                      <a:pPr algn="ctr"/>
                      <a:r>
                        <a:rPr lang="en-GB" sz="1000" dirty="0"/>
                        <a:t>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32%</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ec676c2d72973a5b">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918961703"/>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About right </a:t>
                      </a:r>
                    </a:p>
                  </a:txBody>
                  <a:tcPr marL="0" marR="0">
                    <a:solidFill>
                      <a:srgbClr val="0563C1"/>
                    </a:solidFill>
                  </a:tcPr>
                </a:tc>
                <a:tc>
                  <a:txBody>
                    <a:bodyPr/>
                    <a:lstStyle/>
                    <a:p>
                      <a:pPr algn="ctr"/>
                      <a:r>
                        <a:rPr lang="en-GB" sz="1000" dirty="0"/>
                        <a:t>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33%</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5" y="4913614"/>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About right </a:t>
            </a:r>
          </a:p>
        </p:txBody>
      </p:sp>
      <p:graphicFrame>
        <p:nvGraphicFramePr>
          <p:cNvPr id="59" name="D_5b25ad0cad0d3a5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45507675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037b96abc96f7a5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94022425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0ac1d0d608e83a5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59527773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85%</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1790398697c3ec3e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1621798176"/>
              </p:ext>
            </p:extLst>
          </p:nvPr>
        </p:nvGraphicFramePr>
        <p:xfrm>
          <a:off x="373761" y="571439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have been excluded. National 2025 (620,168); ICS 2024 (12,512); ICS 2025 (12,074); PCN bases range from 100 to 692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1790398697c3ec3e"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424967230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0ac1d0d608e83a5b"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191058162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422711410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8" y="1812135"/>
            <a:ext cx="3301356"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2268803289"/>
              </p:ext>
            </p:extLst>
          </p:nvPr>
        </p:nvGraphicFramePr>
        <p:xfrm>
          <a:off x="4307756" y="2266572"/>
          <a:ext cx="3471702" cy="2400127"/>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726373e9aef23a5b">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1115868357"/>
              </p:ext>
            </p:extLst>
          </p:nvPr>
        </p:nvGraphicFramePr>
        <p:xfrm>
          <a:off x="4498552" y="2386841"/>
          <a:ext cx="3002090" cy="2271754"/>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0" name="D_9a2042150e59ee5b">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4117721717"/>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6" name="Title 4">
            <a:extLst>
              <a:ext uri="{FF2B5EF4-FFF2-40B4-BE49-F238E27FC236}">
                <a16:creationId xmlns:a16="http://schemas.microsoft.com/office/drawing/2014/main" id="{7B9ADF42-A4DE-3241-E8A2-F9F283D74FFC}"/>
              </a:ext>
            </a:extLst>
          </p:cNvPr>
          <p:cNvSpPr>
            <a:spLocks noGrp="1"/>
          </p:cNvSpPr>
          <p:nvPr>
            <p:ph type="title"/>
          </p:nvPr>
        </p:nvSpPr>
        <p:spPr>
          <a:xfrm>
            <a:off x="442913" y="76382"/>
            <a:ext cx="9615847" cy="555912"/>
          </a:xfrm>
        </p:spPr>
        <p:txBody>
          <a:bodyPr/>
          <a:lstStyle/>
          <a:p>
            <a:pPr>
              <a:lnSpc>
                <a:spcPct val="118000"/>
              </a:lnSpc>
              <a:spcBef>
                <a:spcPts val="600"/>
              </a:spcBef>
            </a:pPr>
            <a:r>
              <a:rPr lang="en-GB" sz="2500" dirty="0"/>
              <a:t>How patients felt about appointment wait time</a:t>
            </a:r>
          </a:p>
        </p:txBody>
      </p:sp>
      <p:sp>
        <p:nvSpPr>
          <p:cNvPr id="7" name="TextBox 6">
            <a:extLst>
              <a:ext uri="{FF2B5EF4-FFF2-40B4-BE49-F238E27FC236}">
                <a16:creationId xmlns:a16="http://schemas.microsoft.com/office/drawing/2014/main" id="{7A672F7E-511C-410A-2917-C55FD553D3C8}"/>
              </a:ext>
            </a:extLst>
          </p:cNvPr>
          <p:cNvSpPr txBox="1"/>
          <p:nvPr/>
        </p:nvSpPr>
        <p:spPr>
          <a:xfrm>
            <a:off x="367677" y="497879"/>
            <a:ext cx="11629048" cy="338554"/>
          </a:xfrm>
          <a:prstGeom prst="rect">
            <a:avLst/>
          </a:prstGeom>
          <a:noFill/>
        </p:spPr>
        <p:txBody>
          <a:bodyPr wrap="square">
            <a:spAutoFit/>
          </a:bodyPr>
          <a:lstStyle/>
          <a:p>
            <a:r>
              <a:rPr lang="en-GB" sz="1600" b="0" dirty="0"/>
              <a:t>DEVON INTEGRATED CARE SYSTEM</a:t>
            </a:r>
            <a:endParaRPr lang="en-GB" sz="1600" dirty="0"/>
          </a:p>
        </p:txBody>
      </p:sp>
    </p:spTree>
    <p:extLst>
      <p:ext uri="{BB962C8B-B14F-4D97-AF65-F5344CB8AC3E}">
        <p14:creationId xmlns:p14="http://schemas.microsoft.com/office/powerpoint/2010/main" val="14169416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Q21. How do you feel about how long you waited for your appointment?</a:t>
            </a:r>
            <a:endParaRPr lang="en-GB" sz="15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c29e36b695e14f71">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26176349"/>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8ed7ac0c5fc14f71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784957544"/>
              </p:ext>
            </p:extLst>
          </p:nvPr>
        </p:nvGraphicFramePr>
        <p:xfrm>
          <a:off x="9028113" y="1689563"/>
          <a:ext cx="2900362" cy="29786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LIVEWELL MAYFLOWER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BEACON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EXETER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TEMPLER CARE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SOUND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NORTH DEVON COASTAL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WEB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PATHFIELDS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BARNSTAPLE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HONITON/OTTERY/SID VALLEY (HOSMS)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BRIXHAM AND PAIGNTON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COAST AND COUNTRY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DRAKE MEDICAL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OUTER EXETER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TIVERTON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BAYWIDE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TORQUAY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EXETER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CULM VALLEY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NEXUS (DEVON)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WEST DEVON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TORRIDGE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SOUTH DARTMOOR AND TOTNES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MID DEVON HEALTHCARE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MEWSTONE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NEWTON WEST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NORTH DARTMOOR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WATERSIDE HEALTH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SOUTH HAMS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THE COASTAL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TASC PCN</a:t>
                      </a:r>
                    </a:p>
                  </a:txBody>
                  <a:tcPr marL="0" marR="0" marT="0" marB="0" anchor="ctr">
                    <a:lnB w="12700" cmpd="sng">
                      <a:solidFill>
                        <a:srgbClr val="FFFFFF"/>
                      </a:solidFill>
                      <a:prstDash val="solid"/>
                    </a:lnB>
                  </a:tcPr>
                </a:tc>
                <a:extLst>
                  <a:ext uri="{0D108BD9-81ED-4DB2-BD59-A6C34878D82A}">
                    <a16:rowId xmlns:a16="http://schemas.microsoft.com/office/drawing/2014/main" val="2287594102"/>
                  </a:ext>
                </a:extLst>
              </a:tr>
            </a:tbl>
          </a:graphicData>
        </a:graphic>
      </p:graphicFrame>
      <p:graphicFrame>
        <p:nvGraphicFramePr>
          <p:cNvPr id="22" name="D_8ed7ac0c5fc14f71"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181125348"/>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225793966"/>
              </p:ext>
            </p:extLst>
          </p:nvPr>
        </p:nvGraphicFramePr>
        <p:xfrm>
          <a:off x="497735" y="1904521"/>
          <a:ext cx="8317173" cy="335280"/>
        </p:xfrm>
        <a:graphic>
          <a:graphicData uri="http://schemas.openxmlformats.org/drawingml/2006/table">
            <a:tbl>
              <a:tblPr firstRow="1" bandRow="1">
                <a:tableStyleId>{5C22544A-7EE6-4342-B048-85BDC9FD1C3A}</a:tableStyleId>
              </a:tblPr>
              <a:tblGrid>
                <a:gridCol w="8317173">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who felt the wait time for their appointment was ‘about right’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71314119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b4641005949a4f71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851832502"/>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had an appointment since being registered with current GP practice. Patients who selected  'I don't know' have been excluded. National (620,168); ICS (12,074); PCN bases range from 100 to 692</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b4641005949a4f71"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3278663819"/>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%About right</a:t>
            </a:r>
          </a:p>
        </p:txBody>
      </p:sp>
      <p:sp>
        <p:nvSpPr>
          <p:cNvPr id="4" name="TextBox 3">
            <a:extLst>
              <a:ext uri="{FF2B5EF4-FFF2-40B4-BE49-F238E27FC236}">
                <a16:creationId xmlns:a16="http://schemas.microsoft.com/office/drawing/2014/main" id="{792A8EC4-5112-5EA7-5084-E05B86F8EEBE}"/>
              </a:ext>
            </a:extLst>
          </p:cNvPr>
          <p:cNvSpPr txBox="1"/>
          <p:nvPr/>
        </p:nvSpPr>
        <p:spPr>
          <a:xfrm>
            <a:off x="365204" y="787398"/>
            <a:ext cx="11666371" cy="338554"/>
          </a:xfrm>
          <a:prstGeom prst="rect">
            <a:avLst/>
          </a:prstGeom>
          <a:noFill/>
        </p:spPr>
        <p:txBody>
          <a:bodyPr wrap="square">
            <a:spAutoFit/>
          </a:bodyPr>
          <a:lstStyle/>
          <a:p>
            <a:r>
              <a:rPr lang="en-GB" sz="1600" b="0" dirty="0"/>
              <a:t>DEVON INTEGRATED CARE SYSTEM</a:t>
            </a:r>
            <a:endParaRPr lang="en-GB" sz="1600" dirty="0"/>
          </a:p>
        </p:txBody>
      </p:sp>
      <p:sp>
        <p:nvSpPr>
          <p:cNvPr id="8" name="Title 4">
            <a:extLst>
              <a:ext uri="{FF2B5EF4-FFF2-40B4-BE49-F238E27FC236}">
                <a16:creationId xmlns:a16="http://schemas.microsoft.com/office/drawing/2014/main" id="{F37CA72F-BBA4-23A5-469F-80EA1DA77AB0}"/>
              </a:ext>
            </a:extLst>
          </p:cNvPr>
          <p:cNvSpPr>
            <a:spLocks noGrp="1"/>
          </p:cNvSpPr>
          <p:nvPr>
            <p:ph type="title"/>
          </p:nvPr>
        </p:nvSpPr>
        <p:spPr>
          <a:xfrm>
            <a:off x="450000" y="99995"/>
            <a:ext cx="10410505" cy="919680"/>
          </a:xfrm>
        </p:spPr>
        <p:txBody>
          <a:bodyPr/>
          <a:lstStyle/>
          <a:p>
            <a:r>
              <a:rPr lang="en-GB" sz="2500" dirty="0"/>
              <a:t>How patients felt about appointment wait time:</a:t>
            </a:r>
            <a:br>
              <a:rPr lang="en-GB" sz="2500" dirty="0"/>
            </a:br>
            <a:r>
              <a:rPr lang="en-GB" sz="2500" dirty="0"/>
              <a:t>how the results vary by PCN within the ICS</a:t>
            </a:r>
            <a:endParaRPr lang="en-GB" sz="2500" dirty="0">
              <a:highlight>
                <a:srgbClr val="F1BE48"/>
              </a:highlight>
            </a:endParaRPr>
          </a:p>
        </p:txBody>
      </p:sp>
      <p:grpSp>
        <p:nvGrpSpPr>
          <p:cNvPr id="3" name="Group 2">
            <a:extLst>
              <a:ext uri="{FF2B5EF4-FFF2-40B4-BE49-F238E27FC236}">
                <a16:creationId xmlns:a16="http://schemas.microsoft.com/office/drawing/2014/main" id="{3A98B73C-9788-9614-C0E3-7100E1C86F5E}"/>
              </a:ext>
            </a:extLst>
          </p:cNvPr>
          <p:cNvGrpSpPr/>
          <p:nvPr/>
        </p:nvGrpSpPr>
        <p:grpSpPr>
          <a:xfrm>
            <a:off x="9039603" y="6312985"/>
            <a:ext cx="2286282" cy="338554"/>
            <a:chOff x="9039603" y="6113816"/>
            <a:chExt cx="2286282" cy="338554"/>
          </a:xfrm>
        </p:grpSpPr>
        <p:sp>
          <p:nvSpPr>
            <p:cNvPr id="5" name="Rectangle 4">
              <a:extLst>
                <a:ext uri="{FF2B5EF4-FFF2-40B4-BE49-F238E27FC236}">
                  <a16:creationId xmlns:a16="http://schemas.microsoft.com/office/drawing/2014/main" id="{DFE4FA8F-0093-5AE8-47D7-6AFCA5FE5105}"/>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6" name="Graphic 5" descr="Information with solid fill">
              <a:extLst>
                <a:ext uri="{FF2B5EF4-FFF2-40B4-BE49-F238E27FC236}">
                  <a16:creationId xmlns:a16="http://schemas.microsoft.com/office/drawing/2014/main" id="{7452BF51-FA2E-1E8C-2CA3-1EB24D1D0E11}"/>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304202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C711A0-3582-CD73-E062-69DB956E9C83}"/>
            </a:ext>
          </a:extLst>
        </p:cNvPr>
        <p:cNvGrpSpPr/>
        <p:nvPr/>
      </p:nvGrpSpPr>
      <p:grpSpPr>
        <a:xfrm>
          <a:off x="0" y="0"/>
          <a:ext cx="0" cy="0"/>
          <a:chOff x="0" y="0"/>
          <a:chExt cx="0" cy="0"/>
        </a:xfrm>
      </p:grpSpPr>
      <p:graphicFrame>
        <p:nvGraphicFramePr>
          <p:cNvPr id="18" name="D_354357730cbb6551">
            <a:extLst>
              <a:ext uri="{FF2B5EF4-FFF2-40B4-BE49-F238E27FC236}">
                <a16:creationId xmlns:a16="http://schemas.microsoft.com/office/drawing/2014/main" id="{AF5FFDF4-CA33-0ECC-7DD6-F86864DB3F8E}"/>
              </a:ext>
            </a:extLst>
          </p:cNvPr>
          <p:cNvGraphicFramePr/>
          <p:nvPr>
            <p:extLst>
              <p:ext uri="{D42A27DB-BD31-4B8C-83A1-F6EECF244321}">
                <p14:modId xmlns:p14="http://schemas.microsoft.com/office/powerpoint/2010/main" val="1716069473"/>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33DF9D5C-93D4-C449-20B9-1935A8441DE4}"/>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D6E006E0-3D24-A87D-64CC-4A98F9C37840}"/>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white"/>
                </a:solidFill>
                <a:effectLst/>
                <a:uLnTx/>
                <a:uFillTx/>
                <a:latin typeface="Arial"/>
                <a:ea typeface="+mn-ea"/>
                <a:cs typeface="+mn-cs"/>
              </a:rPr>
              <a:t>Q22. How did the appointment take place?</a:t>
            </a:r>
            <a:endParaRPr kumimoji="0" lang="en-GB" sz="1500" b="0" i="0" u="none" strike="noStrike" kern="1200" cap="none" spc="0" normalizeH="0" baseline="0" noProof="0" dirty="0">
              <a:ln>
                <a:noFill/>
              </a:ln>
              <a:solidFill>
                <a:prstClr val="white"/>
              </a:solidFill>
              <a:effectLst/>
              <a:uLnTx/>
              <a:uFillTx/>
              <a:latin typeface="Arial"/>
              <a:ea typeface="+mn-ea"/>
              <a:cs typeface="+mn-cs"/>
            </a:endParaRPr>
          </a:p>
        </p:txBody>
      </p:sp>
      <p:sp>
        <p:nvSpPr>
          <p:cNvPr id="46" name="Rectangle 45">
            <a:extLst>
              <a:ext uri="{FF2B5EF4-FFF2-40B4-BE49-F238E27FC236}">
                <a16:creationId xmlns:a16="http://schemas.microsoft.com/office/drawing/2014/main" id="{734E0FC3-4961-7146-973D-039E27AFEF45}"/>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4E8EEBE9-0682-FB9C-4807-BEEEA3E6F99F}"/>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9" name="D_fcbb353f46483b51" hidden="1">
            <a:extLst>
              <a:ext uri="{FF2B5EF4-FFF2-40B4-BE49-F238E27FC236}">
                <a16:creationId xmlns:a16="http://schemas.microsoft.com/office/drawing/2014/main" id="{5FC6C057-CCE6-38B7-2E65-CA4B8F600332}"/>
              </a:ext>
            </a:extLst>
          </p:cNvPr>
          <p:cNvGraphicFramePr/>
          <p:nvPr>
            <p:extLst>
              <p:ext uri="{D42A27DB-BD31-4B8C-83A1-F6EECF244321}">
                <p14:modId xmlns:p14="http://schemas.microsoft.com/office/powerpoint/2010/main" val="4110903799"/>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16b50b343e822b51">
            <a:extLst>
              <a:ext uri="{FF2B5EF4-FFF2-40B4-BE49-F238E27FC236}">
                <a16:creationId xmlns:a16="http://schemas.microsoft.com/office/drawing/2014/main" id="{EA22ED58-20EC-FF32-5E79-12A8ECB130B9}"/>
              </a:ext>
            </a:extLst>
          </p:cNvPr>
          <p:cNvGraphicFramePr/>
          <p:nvPr>
            <p:extLst>
              <p:ext uri="{D42A27DB-BD31-4B8C-83A1-F6EECF244321}">
                <p14:modId xmlns:p14="http://schemas.microsoft.com/office/powerpoint/2010/main" val="970571393"/>
              </p:ext>
            </p:extLst>
          </p:nvPr>
        </p:nvGraphicFramePr>
        <p:xfrm>
          <a:off x="267328"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2E0E5BA0-B0F1-58B0-E596-DBF059C77D72}"/>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6454D766-FF91-F7F3-6040-DC65788ADD66}"/>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3" name="D_fcbb353f46483b51_CalcTable">
            <a:extLst>
              <a:ext uri="{FF2B5EF4-FFF2-40B4-BE49-F238E27FC236}">
                <a16:creationId xmlns:a16="http://schemas.microsoft.com/office/drawing/2014/main" id="{E4D35EC6-907A-635C-285C-5430B27686DC}"/>
              </a:ext>
            </a:extLst>
          </p:cNvPr>
          <p:cNvGraphicFramePr>
            <a:graphicFrameLocks noGrp="1"/>
          </p:cNvGraphicFramePr>
          <p:nvPr>
            <p:extLst>
              <p:ext uri="{D42A27DB-BD31-4B8C-83A1-F6EECF244321}">
                <p14:modId xmlns:p14="http://schemas.microsoft.com/office/powerpoint/2010/main" val="3205561501"/>
              </p:ext>
            </p:extLst>
          </p:nvPr>
        </p:nvGraphicFramePr>
        <p:xfrm>
          <a:off x="545473" y="5645871"/>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National (677,815); ICS (13,069); PCN bases range from 112 to 764</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5" name="TextBox 4">
            <a:extLst>
              <a:ext uri="{FF2B5EF4-FFF2-40B4-BE49-F238E27FC236}">
                <a16:creationId xmlns:a16="http://schemas.microsoft.com/office/drawing/2014/main" id="{40C82FEB-3ABF-D90E-0D61-C93427B17902}"/>
              </a:ext>
            </a:extLst>
          </p:cNvPr>
          <p:cNvSpPr txBox="1"/>
          <p:nvPr/>
        </p:nvSpPr>
        <p:spPr>
          <a:xfrm>
            <a:off x="367677" y="497879"/>
            <a:ext cx="11629048" cy="338554"/>
          </a:xfrm>
          <a:prstGeom prst="rect">
            <a:avLst/>
          </a:prstGeom>
          <a:noFill/>
        </p:spPr>
        <p:txBody>
          <a:bodyPr wrap="square">
            <a:spAutoFit/>
          </a:bodyPr>
          <a:lstStyle/>
          <a:p>
            <a:r>
              <a:rPr lang="en-GB" sz="1600" b="0" dirty="0"/>
              <a:t>DEVON INTEGRATED CARE SYSTEM</a:t>
            </a:r>
            <a:endParaRPr lang="en-GB" sz="1600" dirty="0"/>
          </a:p>
        </p:txBody>
      </p:sp>
      <p:sp>
        <p:nvSpPr>
          <p:cNvPr id="8" name="Title 4">
            <a:extLst>
              <a:ext uri="{FF2B5EF4-FFF2-40B4-BE49-F238E27FC236}">
                <a16:creationId xmlns:a16="http://schemas.microsoft.com/office/drawing/2014/main" id="{DCE6E789-FB52-6BE4-544F-37FAB37B9B06}"/>
              </a:ext>
            </a:extLst>
          </p:cNvPr>
          <p:cNvSpPr>
            <a:spLocks noGrp="1"/>
          </p:cNvSpPr>
          <p:nvPr>
            <p:ph type="title"/>
          </p:nvPr>
        </p:nvSpPr>
        <p:spPr>
          <a:xfrm>
            <a:off x="418834" y="89757"/>
            <a:ext cx="9341700" cy="555912"/>
          </a:xfrm>
        </p:spPr>
        <p:txBody>
          <a:bodyPr/>
          <a:lstStyle/>
          <a:p>
            <a:pPr>
              <a:lnSpc>
                <a:spcPct val="118000"/>
              </a:lnSpc>
              <a:spcBef>
                <a:spcPts val="600"/>
              </a:spcBef>
            </a:pPr>
            <a:r>
              <a:rPr lang="en-GB" sz="2500" dirty="0"/>
              <a:t>Type of appointment</a:t>
            </a:r>
          </a:p>
        </p:txBody>
      </p:sp>
    </p:spTree>
    <p:extLst>
      <p:ext uri="{BB962C8B-B14F-4D97-AF65-F5344CB8AC3E}">
        <p14:creationId xmlns:p14="http://schemas.microsoft.com/office/powerpoint/2010/main" val="3580928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svg="http://schemas.microsoft.com/office/drawing/2016/SVG/main" xmlns:a14="http://schemas.microsoft.com/office/drawing/2010/main" xmlns:c="http://schemas.openxmlformats.org/drawingml/2006/chart" xmlns:a16="http://schemas.microsoft.com/office/drawing/2014/main"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2492990"/>
          </a:xfrm>
        </p:spPr>
        <p:txBody>
          <a:bodyPr/>
          <a:lstStyle/>
          <a:p>
            <a:r>
              <a:rPr lang="en-GB" dirty="0"/>
              <a:t>Perceptions of care at patients’ last appointment</a:t>
            </a:r>
          </a:p>
        </p:txBody>
      </p:sp>
      <p:sp>
        <p:nvSpPr>
          <p:cNvPr id="7" name="Espace réservé du pied de page 4">
            <a:extLst>
              <a:ext uri="{FF2B5EF4-FFF2-40B4-BE49-F238E27FC236}">
                <a16:creationId xmlns:a16="http://schemas.microsoft.com/office/drawing/2014/main" id="{02ADE8B5-D36D-4B13-94FE-75D86944CD5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99439B8B-9B82-40B3-A432-305210514760}"/>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3648276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During your last appointment, how good was the healthcare professional at listening to you?</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90908445d83c30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997984199"/>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5%</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b9ae7491c837430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913427404"/>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6%</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12e3737db48cc10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88477818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019e1ddd0d3bc30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96266456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c18e43185f1c30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98412162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97%</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4e8c4c81d6a654f5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4235039281"/>
              </p:ext>
            </p:extLst>
          </p:nvPr>
        </p:nvGraphicFramePr>
        <p:xfrm>
          <a:off x="524859" y="573749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(671,414); ICS 2024 (13,434); ICS 2025 (12,939); PCN bases range from 111 to 761</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4e8c4c81d6a654f5" hidden="1">
            <a:extLst>
              <a:ext uri="{FF2B5EF4-FFF2-40B4-BE49-F238E27FC236}">
                <a16:creationId xmlns:a16="http://schemas.microsoft.com/office/drawing/2014/main" id="{767275FA-D7F3-4495-B3F9-07DFB7C2B526}"/>
              </a:ext>
            </a:extLst>
          </p:cNvPr>
          <p:cNvGraphicFramePr/>
          <p:nvPr>
            <p:extLst>
              <p:ext uri="{D42A27DB-BD31-4B8C-83A1-F6EECF244321}">
                <p14:modId xmlns:p14="http://schemas.microsoft.com/office/powerpoint/2010/main" val="36582277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6c18e43185f1c307" hidden="1">
            <a:extLst>
              <a:ext uri="{FF2B5EF4-FFF2-40B4-BE49-F238E27FC236}">
                <a16:creationId xmlns:a16="http://schemas.microsoft.com/office/drawing/2014/main" id="{0E9433A0-9710-4F4A-A434-555EFA816A62}"/>
              </a:ext>
            </a:extLst>
          </p:cNvPr>
          <p:cNvGraphicFramePr/>
          <p:nvPr>
            <p:extLst>
              <p:ext uri="{D42A27DB-BD31-4B8C-83A1-F6EECF244321}">
                <p14:modId xmlns:p14="http://schemas.microsoft.com/office/powerpoint/2010/main" val="173069388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147DF35F-6F32-4C71-8434-1799E1AD499A}"/>
              </a:ext>
            </a:extLst>
          </p:cNvPr>
          <p:cNvGraphicFramePr/>
          <p:nvPr>
            <p:extLst>
              <p:ext uri="{D42A27DB-BD31-4B8C-83A1-F6EECF244321}">
                <p14:modId xmlns:p14="http://schemas.microsoft.com/office/powerpoint/2010/main" val="243190930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C3BF9926-C424-4610-9942-434E8ABAEB49}"/>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C6995AF3-9DE5-43EE-ADAB-0554CF9454ED}"/>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ECE13D99-FF5A-4880-9B22-0794B3974957}"/>
              </a:ext>
            </a:extLst>
          </p:cNvPr>
          <p:cNvGraphicFramePr/>
          <p:nvPr>
            <p:extLst>
              <p:ext uri="{D42A27DB-BD31-4B8C-83A1-F6EECF244321}">
                <p14:modId xmlns:p14="http://schemas.microsoft.com/office/powerpoint/2010/main" val="1962090936"/>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ef631b7d744c8307">
            <a:extLst>
              <a:ext uri="{FF2B5EF4-FFF2-40B4-BE49-F238E27FC236}">
                <a16:creationId xmlns:a16="http://schemas.microsoft.com/office/drawing/2014/main" id="{12092CA6-5F63-45E1-B415-FDED0F1315C6}"/>
              </a:ext>
            </a:extLst>
          </p:cNvPr>
          <p:cNvGraphicFramePr/>
          <p:nvPr>
            <p:extLst>
              <p:ext uri="{D42A27DB-BD31-4B8C-83A1-F6EECF244321}">
                <p14:modId xmlns:p14="http://schemas.microsoft.com/office/powerpoint/2010/main" val="4213430390"/>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2" name="D_173b7863af43ea1a">
            <a:extLst>
              <a:ext uri="{FF2B5EF4-FFF2-40B4-BE49-F238E27FC236}">
                <a16:creationId xmlns:a16="http://schemas.microsoft.com/office/drawing/2014/main" id="{A113AA0A-2DC9-47AC-91B5-DCB6F639B243}"/>
              </a:ext>
            </a:extLst>
          </p:cNvPr>
          <p:cNvGraphicFramePr>
            <a:graphicFrameLocks/>
          </p:cNvGraphicFramePr>
          <p:nvPr>
            <p:extLst>
              <p:ext uri="{D42A27DB-BD31-4B8C-83A1-F6EECF244321}">
                <p14:modId xmlns:p14="http://schemas.microsoft.com/office/powerpoint/2010/main" val="2827251605"/>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1" name="Rectangle 30">
            <a:extLst>
              <a:ext uri="{FF2B5EF4-FFF2-40B4-BE49-F238E27FC236}">
                <a16:creationId xmlns:a16="http://schemas.microsoft.com/office/drawing/2014/main" id="{C1ACA1A5-A32D-41B1-93A2-0047400C3A37}"/>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%Fairly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%Fairly poor </a:t>
            </a:r>
          </a:p>
          <a:p>
            <a:pPr algn="l"/>
            <a:endParaRPr lang="en-GB" sz="800" dirty="0">
              <a:latin typeface="+mn-lt"/>
            </a:endParaRPr>
          </a:p>
        </p:txBody>
      </p:sp>
      <p:sp>
        <p:nvSpPr>
          <p:cNvPr id="2" name="TextBox 1">
            <a:extLst>
              <a:ext uri="{FF2B5EF4-FFF2-40B4-BE49-F238E27FC236}">
                <a16:creationId xmlns:a16="http://schemas.microsoft.com/office/drawing/2014/main" id="{ED858298-DCA9-8DC9-3EED-919F84ACE6FE}"/>
              </a:ext>
            </a:extLst>
          </p:cNvPr>
          <p:cNvSpPr txBox="1"/>
          <p:nvPr/>
        </p:nvSpPr>
        <p:spPr>
          <a:xfrm>
            <a:off x="376730" y="497879"/>
            <a:ext cx="11629048" cy="338554"/>
          </a:xfrm>
          <a:prstGeom prst="rect">
            <a:avLst/>
          </a:prstGeom>
          <a:noFill/>
        </p:spPr>
        <p:txBody>
          <a:bodyPr wrap="square">
            <a:spAutoFit/>
          </a:bodyPr>
          <a:lstStyle/>
          <a:p>
            <a:r>
              <a:rPr lang="en-GB" sz="1600" b="0" dirty="0"/>
              <a:t>DEVON INTEGRATED CARE SYSTEM</a:t>
            </a:r>
            <a:endParaRPr lang="en-GB" sz="1600" dirty="0"/>
          </a:p>
        </p:txBody>
      </p:sp>
      <p:sp>
        <p:nvSpPr>
          <p:cNvPr id="8" name="Title 4">
            <a:extLst>
              <a:ext uri="{FF2B5EF4-FFF2-40B4-BE49-F238E27FC236}">
                <a16:creationId xmlns:a16="http://schemas.microsoft.com/office/drawing/2014/main" id="{E3780555-8A94-BCC6-A038-0BD9980A8F62}"/>
              </a:ext>
            </a:extLst>
          </p:cNvPr>
          <p:cNvSpPr>
            <a:spLocks noGrp="1"/>
          </p:cNvSpPr>
          <p:nvPr>
            <p:ph type="title"/>
          </p:nvPr>
        </p:nvSpPr>
        <p:spPr>
          <a:xfrm>
            <a:off x="483922" y="115997"/>
            <a:ext cx="9341700" cy="555912"/>
          </a:xfrm>
        </p:spPr>
        <p:txBody>
          <a:bodyPr/>
          <a:lstStyle/>
          <a:p>
            <a:pPr>
              <a:lnSpc>
                <a:spcPct val="100000"/>
              </a:lnSpc>
              <a:spcBef>
                <a:spcPts val="0"/>
              </a:spcBef>
            </a:pPr>
            <a:r>
              <a:rPr lang="en-GB" sz="2500" dirty="0"/>
              <a:t>Listened to by healthcare professional</a:t>
            </a:r>
          </a:p>
        </p:txBody>
      </p:sp>
    </p:spTree>
    <p:extLst>
      <p:ext uri="{BB962C8B-B14F-4D97-AF65-F5344CB8AC3E}">
        <p14:creationId xmlns:p14="http://schemas.microsoft.com/office/powerpoint/2010/main" val="11539761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Q25. During your last appointment, how good was the healthcare professional at treating you with care and concern?</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6c19268bd5de8c2">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899582048"/>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6%</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39be21b69ede08c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824345841"/>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6%</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c0e537516995e8c2">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7939908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952717b2315de8c2">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07968432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55bd30369e9de8c2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072142392"/>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95%</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1d39b7fbebcd9a9d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110534516"/>
              </p:ext>
            </p:extLst>
          </p:nvPr>
        </p:nvGraphicFramePr>
        <p:xfrm>
          <a:off x="504694" y="572381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0">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(670,865); ICS 2024 (13,451); ICS 2025 (12,978); PCN bases range from 112 to 762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1d39b7fbebcd9a9d" hidden="1">
            <a:extLst>
              <a:ext uri="{FF2B5EF4-FFF2-40B4-BE49-F238E27FC236}">
                <a16:creationId xmlns:a16="http://schemas.microsoft.com/office/drawing/2014/main" id="{9413ABF5-5431-4552-B835-545395A01268}"/>
              </a:ext>
            </a:extLst>
          </p:cNvPr>
          <p:cNvGraphicFramePr/>
          <p:nvPr>
            <p:extLst>
              <p:ext uri="{D42A27DB-BD31-4B8C-83A1-F6EECF244321}">
                <p14:modId xmlns:p14="http://schemas.microsoft.com/office/powerpoint/2010/main" val="71569949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55bd30369e9de8c2" hidden="1">
            <a:extLst>
              <a:ext uri="{FF2B5EF4-FFF2-40B4-BE49-F238E27FC236}">
                <a16:creationId xmlns:a16="http://schemas.microsoft.com/office/drawing/2014/main" id="{A035B454-F016-4625-B0C8-919263AE6B66}"/>
              </a:ext>
            </a:extLst>
          </p:cNvPr>
          <p:cNvGraphicFramePr/>
          <p:nvPr>
            <p:extLst>
              <p:ext uri="{D42A27DB-BD31-4B8C-83A1-F6EECF244321}">
                <p14:modId xmlns:p14="http://schemas.microsoft.com/office/powerpoint/2010/main" val="345926238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3FB95877-E060-4A8F-A70E-79BB1DC53FD2}"/>
              </a:ext>
            </a:extLst>
          </p:cNvPr>
          <p:cNvGraphicFramePr/>
          <p:nvPr>
            <p:extLst>
              <p:ext uri="{D42A27DB-BD31-4B8C-83A1-F6EECF244321}">
                <p14:modId xmlns:p14="http://schemas.microsoft.com/office/powerpoint/2010/main" val="55702459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894927168be20fd6">
            <a:extLst>
              <a:ext uri="{FF2B5EF4-FFF2-40B4-BE49-F238E27FC236}">
                <a16:creationId xmlns:a16="http://schemas.microsoft.com/office/drawing/2014/main" id="{DEA33BC2-5975-477A-AEB7-785FAFD2769D}"/>
              </a:ext>
            </a:extLst>
          </p:cNvPr>
          <p:cNvGraphicFramePr>
            <a:graphicFrameLocks/>
          </p:cNvGraphicFramePr>
          <p:nvPr>
            <p:extLst>
              <p:ext uri="{D42A27DB-BD31-4B8C-83A1-F6EECF244321}">
                <p14:modId xmlns:p14="http://schemas.microsoft.com/office/powerpoint/2010/main" val="1511569350"/>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1EF142C8-6F6D-47D8-9FE2-0D0368CCE264}"/>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%Fairly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%Fairly poor </a:t>
            </a:r>
          </a:p>
          <a:p>
            <a:pPr algn="l"/>
            <a:endParaRPr lang="en-GB" sz="800" dirty="0">
              <a:latin typeface="+mn-lt"/>
            </a:endParaRPr>
          </a:p>
        </p:txBody>
      </p:sp>
      <p:sp>
        <p:nvSpPr>
          <p:cNvPr id="29" name="TextBox 28">
            <a:extLst>
              <a:ext uri="{FF2B5EF4-FFF2-40B4-BE49-F238E27FC236}">
                <a16:creationId xmlns:a16="http://schemas.microsoft.com/office/drawing/2014/main" id="{5F9BF431-D363-4CBE-A6BE-F6A3CC914A18}"/>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603F92E-F361-460A-A419-748EC68125E5}"/>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0DCE7EFF-D742-E3FE-6D64-DD0BC34C0142}"/>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6A09505A-F0C6-C656-331F-4EAA2B30827F}"/>
              </a:ext>
            </a:extLst>
          </p:cNvPr>
          <p:cNvGraphicFramePr/>
          <p:nvPr>
            <p:extLst>
              <p:ext uri="{D42A27DB-BD31-4B8C-83A1-F6EECF244321}">
                <p14:modId xmlns:p14="http://schemas.microsoft.com/office/powerpoint/2010/main" val="1082140201"/>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a3c18a85cfaf08c2">
            <a:extLst>
              <a:ext uri="{FF2B5EF4-FFF2-40B4-BE49-F238E27FC236}">
                <a16:creationId xmlns:a16="http://schemas.microsoft.com/office/drawing/2014/main" id="{A29D6003-02A5-F1A3-1488-D352B3E68CDE}"/>
              </a:ext>
            </a:extLst>
          </p:cNvPr>
          <p:cNvGraphicFramePr/>
          <p:nvPr>
            <p:extLst>
              <p:ext uri="{D42A27DB-BD31-4B8C-83A1-F6EECF244321}">
                <p14:modId xmlns:p14="http://schemas.microsoft.com/office/powerpoint/2010/main" val="3344153500"/>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B1F71556-319E-AD8E-BAAB-354F32DA1A25}"/>
              </a:ext>
            </a:extLst>
          </p:cNvPr>
          <p:cNvSpPr txBox="1"/>
          <p:nvPr/>
        </p:nvSpPr>
        <p:spPr>
          <a:xfrm>
            <a:off x="376730" y="497879"/>
            <a:ext cx="11629048" cy="338554"/>
          </a:xfrm>
          <a:prstGeom prst="rect">
            <a:avLst/>
          </a:prstGeom>
          <a:noFill/>
        </p:spPr>
        <p:txBody>
          <a:bodyPr wrap="square">
            <a:spAutoFit/>
          </a:bodyPr>
          <a:lstStyle/>
          <a:p>
            <a:r>
              <a:rPr lang="en-GB" sz="1600" b="0" dirty="0"/>
              <a:t>DEVON INTEGRATED CARE SYSTEM</a:t>
            </a:r>
            <a:endParaRPr lang="en-GB" sz="1600" dirty="0"/>
          </a:p>
        </p:txBody>
      </p:sp>
      <p:sp>
        <p:nvSpPr>
          <p:cNvPr id="10" name="Title 4">
            <a:extLst>
              <a:ext uri="{FF2B5EF4-FFF2-40B4-BE49-F238E27FC236}">
                <a16:creationId xmlns:a16="http://schemas.microsoft.com/office/drawing/2014/main" id="{41D732DB-FB2A-A660-B309-DBFD2F13C3BE}"/>
              </a:ext>
            </a:extLst>
          </p:cNvPr>
          <p:cNvSpPr>
            <a:spLocks noGrp="1"/>
          </p:cNvSpPr>
          <p:nvPr>
            <p:ph type="title"/>
          </p:nvPr>
        </p:nvSpPr>
        <p:spPr>
          <a:xfrm>
            <a:off x="432806" y="126658"/>
            <a:ext cx="9341700" cy="555912"/>
          </a:xfrm>
        </p:spPr>
        <p:txBody>
          <a:bodyPr/>
          <a:lstStyle/>
          <a:p>
            <a:pPr>
              <a:lnSpc>
                <a:spcPct val="100000"/>
              </a:lnSpc>
              <a:spcBef>
                <a:spcPts val="0"/>
              </a:spcBef>
            </a:pPr>
            <a:r>
              <a:rPr lang="en-GB" sz="2500" dirty="0"/>
              <a:t>Treated with care and concern by healthcare professional</a:t>
            </a:r>
          </a:p>
        </p:txBody>
      </p:sp>
    </p:spTree>
    <p:extLst>
      <p:ext uri="{BB962C8B-B14F-4D97-AF65-F5344CB8AC3E}">
        <p14:creationId xmlns:p14="http://schemas.microsoft.com/office/powerpoint/2010/main" val="22092678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Q26. During your last appointment, how good was the healthcare professional at considering your mental wellbeing?</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857476e732d5fb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809609089"/>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8%</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6ae207feb0f984b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374036142"/>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9%</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ed90ec64c62184bc">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18633265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0ea895935e634bc">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9889047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26ff2349cd385dbc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390880872"/>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89%</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aee9dd5fc2ebb919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583198866"/>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(514,139); ICS 2024 (10,047); ICS 2025 (9,634); PCN bases range from 86 to 606</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aee9dd5fc2ebb919"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4451480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26ff2349cd385dbc"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358673734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254366503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20956c362f69852b">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384684541"/>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 </a:t>
            </a:r>
            <a:r>
              <a:rPr lang="en-GB" sz="800" dirty="0">
                <a:solidFill>
                  <a:prstClr val="black"/>
                </a:solidFill>
                <a:latin typeface="Arial"/>
              </a:rPr>
              <a:t>Fairly g</a:t>
            </a:r>
            <a:r>
              <a:rPr kumimoji="0" lang="en-GB" sz="800" i="0" u="none" strike="noStrike" kern="1200" cap="none" spc="0" normalizeH="0" baseline="0" noProof="0" dirty="0" err="1">
                <a:ln>
                  <a:noFill/>
                </a:ln>
                <a:solidFill>
                  <a:prstClr val="black"/>
                </a:solidFill>
                <a:effectLst/>
                <a:uLnTx/>
                <a:uFillTx/>
                <a:latin typeface="Arial"/>
                <a:ea typeface="+mn-ea"/>
                <a:cs typeface="+mn-cs"/>
              </a:rPr>
              <a:t>ood</a:t>
            </a:r>
            <a:r>
              <a:rPr kumimoji="0" lang="en-GB" sz="800" i="0" u="none" strike="noStrike" kern="1200" cap="none" spc="0" normalizeH="0" baseline="0" noProof="0" dirty="0">
                <a:ln>
                  <a:noFill/>
                </a:ln>
                <a:solidFill>
                  <a:prstClr val="black"/>
                </a:solidFill>
                <a:effectLst/>
                <a:uLnTx/>
                <a:uFillTx/>
                <a:latin typeface="Arial"/>
                <a:ea typeface="+mn-ea"/>
                <a:cs typeface="+mn-cs"/>
              </a:rPr>
              <a:t>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%Fairly poor </a:t>
            </a:r>
          </a:p>
          <a:p>
            <a:pPr algn="l"/>
            <a:endParaRPr lang="en-GB" sz="800" dirty="0">
              <a:latin typeface="+mn-lt"/>
            </a:endParaRPr>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B94C52C8-75C7-C447-FB2B-5A7DCF998B3F}"/>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5A9BEFFD-5411-D408-3FAC-96F415D408D9}"/>
              </a:ext>
            </a:extLst>
          </p:cNvPr>
          <p:cNvGraphicFramePr/>
          <p:nvPr>
            <p:extLst>
              <p:ext uri="{D42A27DB-BD31-4B8C-83A1-F6EECF244321}">
                <p14:modId xmlns:p14="http://schemas.microsoft.com/office/powerpoint/2010/main" val="3470687030"/>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3626378c6e3284bc">
            <a:extLst>
              <a:ext uri="{FF2B5EF4-FFF2-40B4-BE49-F238E27FC236}">
                <a16:creationId xmlns:a16="http://schemas.microsoft.com/office/drawing/2014/main" id="{74F0A220-981F-B381-6EB7-E8B03BC9DD1E}"/>
              </a:ext>
            </a:extLst>
          </p:cNvPr>
          <p:cNvGraphicFramePr/>
          <p:nvPr>
            <p:extLst>
              <p:ext uri="{D42A27DB-BD31-4B8C-83A1-F6EECF244321}">
                <p14:modId xmlns:p14="http://schemas.microsoft.com/office/powerpoint/2010/main" val="4258495214"/>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5DE6D44D-9500-2FC4-FE2A-5BDFD095D9E8}"/>
              </a:ext>
            </a:extLst>
          </p:cNvPr>
          <p:cNvSpPr txBox="1"/>
          <p:nvPr/>
        </p:nvSpPr>
        <p:spPr>
          <a:xfrm>
            <a:off x="376730" y="497879"/>
            <a:ext cx="11629048" cy="338554"/>
          </a:xfrm>
          <a:prstGeom prst="rect">
            <a:avLst/>
          </a:prstGeom>
          <a:noFill/>
        </p:spPr>
        <p:txBody>
          <a:bodyPr wrap="square">
            <a:spAutoFit/>
          </a:bodyPr>
          <a:lstStyle/>
          <a:p>
            <a:r>
              <a:rPr lang="en-GB" sz="1600" b="0" dirty="0"/>
              <a:t>DEVON INTEGRATED CARE SYSTEM</a:t>
            </a:r>
            <a:endParaRPr lang="en-GB" sz="1600" dirty="0"/>
          </a:p>
        </p:txBody>
      </p:sp>
      <p:sp>
        <p:nvSpPr>
          <p:cNvPr id="11" name="Title 4">
            <a:extLst>
              <a:ext uri="{FF2B5EF4-FFF2-40B4-BE49-F238E27FC236}">
                <a16:creationId xmlns:a16="http://schemas.microsoft.com/office/drawing/2014/main" id="{8D5768A4-48F4-CE27-D968-10A88E011ED1}"/>
              </a:ext>
            </a:extLst>
          </p:cNvPr>
          <p:cNvSpPr>
            <a:spLocks noGrp="1"/>
          </p:cNvSpPr>
          <p:nvPr>
            <p:ph type="title"/>
          </p:nvPr>
        </p:nvSpPr>
        <p:spPr>
          <a:xfrm>
            <a:off x="450000" y="117626"/>
            <a:ext cx="9341700" cy="555912"/>
          </a:xfrm>
        </p:spPr>
        <p:txBody>
          <a:bodyPr/>
          <a:lstStyle/>
          <a:p>
            <a:pPr>
              <a:lnSpc>
                <a:spcPct val="100000"/>
              </a:lnSpc>
              <a:spcBef>
                <a:spcPts val="0"/>
              </a:spcBef>
            </a:pPr>
            <a:r>
              <a:rPr lang="en-GB" sz="2500" dirty="0"/>
              <a:t>Mental wellbeing considered by healthcare professional</a:t>
            </a:r>
          </a:p>
        </p:txBody>
      </p:sp>
    </p:spTree>
    <p:extLst>
      <p:ext uri="{BB962C8B-B14F-4D97-AF65-F5344CB8AC3E}">
        <p14:creationId xmlns:p14="http://schemas.microsoft.com/office/powerpoint/2010/main" val="18836679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 Did you feel that the healthcare professional had all the information they needed about you?</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00afa2d3c8fbfaa">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505162708"/>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7%</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832421c44625b5aa">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711536314"/>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8%</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8cf9c050540f0faa">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88963122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9ea2bbf81efcfaa">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80867424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1242f31c3b361faa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711396187"/>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97%</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c378aa36bb487445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638883863"/>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(650,445); ICS 2024 (13,092); ICS 2025 (12,620); PCN bases range from 109 to 748</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c378aa36bb487445"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251912048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1242f31c3b361faa"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17938714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378295735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a9fdeb73c8953baa">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1093178102"/>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3A6F7EBE-A4D7-E23F-8C51-562806645E1D}"/>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058E68D7-18E6-04A2-5278-B40E67913708}"/>
              </a:ext>
            </a:extLst>
          </p:cNvPr>
          <p:cNvGraphicFramePr/>
          <p:nvPr>
            <p:extLst>
              <p:ext uri="{D42A27DB-BD31-4B8C-83A1-F6EECF244321}">
                <p14:modId xmlns:p14="http://schemas.microsoft.com/office/powerpoint/2010/main" val="1912589800"/>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afda9ff83f67cfaa">
            <a:extLst>
              <a:ext uri="{FF2B5EF4-FFF2-40B4-BE49-F238E27FC236}">
                <a16:creationId xmlns:a16="http://schemas.microsoft.com/office/drawing/2014/main" id="{6C6605D7-8070-31ED-245E-DEE488D3BC18}"/>
              </a:ext>
            </a:extLst>
          </p:cNvPr>
          <p:cNvGraphicFramePr/>
          <p:nvPr>
            <p:extLst>
              <p:ext uri="{D42A27DB-BD31-4B8C-83A1-F6EECF244321}">
                <p14:modId xmlns:p14="http://schemas.microsoft.com/office/powerpoint/2010/main" val="1732905758"/>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64606AB7-8A73-71C5-1C25-4E6187B4406D}"/>
              </a:ext>
            </a:extLst>
          </p:cNvPr>
          <p:cNvSpPr txBox="1"/>
          <p:nvPr/>
        </p:nvSpPr>
        <p:spPr>
          <a:xfrm>
            <a:off x="376730" y="497879"/>
            <a:ext cx="11629048" cy="338554"/>
          </a:xfrm>
          <a:prstGeom prst="rect">
            <a:avLst/>
          </a:prstGeom>
          <a:noFill/>
        </p:spPr>
        <p:txBody>
          <a:bodyPr wrap="square">
            <a:spAutoFit/>
          </a:bodyPr>
          <a:lstStyle/>
          <a:p>
            <a:r>
              <a:rPr lang="en-GB" sz="1600" b="0" dirty="0"/>
              <a:t>DEVON INTEGRATED CARE SYSTEM</a:t>
            </a:r>
            <a:endParaRPr lang="en-GB" sz="1600" dirty="0"/>
          </a:p>
        </p:txBody>
      </p:sp>
      <p:sp>
        <p:nvSpPr>
          <p:cNvPr id="10" name="Title 4">
            <a:extLst>
              <a:ext uri="{FF2B5EF4-FFF2-40B4-BE49-F238E27FC236}">
                <a16:creationId xmlns:a16="http://schemas.microsoft.com/office/drawing/2014/main" id="{1A5B91CC-A21A-714B-DD52-8FF8BFD51B84}"/>
              </a:ext>
            </a:extLst>
          </p:cNvPr>
          <p:cNvSpPr>
            <a:spLocks noGrp="1"/>
          </p:cNvSpPr>
          <p:nvPr>
            <p:ph type="title"/>
          </p:nvPr>
        </p:nvSpPr>
        <p:spPr>
          <a:xfrm>
            <a:off x="442913" y="104014"/>
            <a:ext cx="9341700" cy="555912"/>
          </a:xfrm>
        </p:spPr>
        <p:txBody>
          <a:bodyPr/>
          <a:lstStyle/>
          <a:p>
            <a:pPr>
              <a:lnSpc>
                <a:spcPct val="100000"/>
              </a:lnSpc>
              <a:spcBef>
                <a:spcPts val="0"/>
              </a:spcBef>
            </a:pPr>
            <a:r>
              <a:rPr lang="en-GB" sz="2500" dirty="0"/>
              <a:t>Felt healthcare professional had information they needed</a:t>
            </a:r>
          </a:p>
        </p:txBody>
      </p:sp>
    </p:spTree>
    <p:extLst>
      <p:ext uri="{BB962C8B-B14F-4D97-AF65-F5344CB8AC3E}">
        <p14:creationId xmlns:p14="http://schemas.microsoft.com/office/powerpoint/2010/main" val="12224793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41</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Q28. Did you have confidence and trust in the healthcare professional you saw or spoke to?</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c4933b80570fe6f">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260051377"/>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7%</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4b3e6f5f3ae77e6f">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590804854"/>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7%</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ba42fcb5b9849e6f">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010504064"/>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d7829701d67aa6f">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8302990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e36ea360e17ae6f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67703975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99%</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4194c0a331209b72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306969288"/>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(665,885); ICS 2024 (13,424); ICS 2025 (12,913); PCN bases range from 112 to 756</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4194c0a331209b72"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213703561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fe36ea360e17ae6f"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77185022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241215920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506ce5380e6ffe6f">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4047442727"/>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6D3C7D9C-97EF-50B6-1B8E-FB113A1AE6F0}"/>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975A56B5-D4EA-6233-FBE0-8AE69CF53736}"/>
              </a:ext>
            </a:extLst>
          </p:cNvPr>
          <p:cNvGraphicFramePr/>
          <p:nvPr>
            <p:extLst>
              <p:ext uri="{D42A27DB-BD31-4B8C-83A1-F6EECF244321}">
                <p14:modId xmlns:p14="http://schemas.microsoft.com/office/powerpoint/2010/main" val="1242183268"/>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dd89afaca17bfe6f">
            <a:extLst>
              <a:ext uri="{FF2B5EF4-FFF2-40B4-BE49-F238E27FC236}">
                <a16:creationId xmlns:a16="http://schemas.microsoft.com/office/drawing/2014/main" id="{35782FCA-F680-4F0E-0618-BFBE3782771C}"/>
              </a:ext>
            </a:extLst>
          </p:cNvPr>
          <p:cNvGraphicFramePr/>
          <p:nvPr>
            <p:extLst>
              <p:ext uri="{D42A27DB-BD31-4B8C-83A1-F6EECF244321}">
                <p14:modId xmlns:p14="http://schemas.microsoft.com/office/powerpoint/2010/main" val="3848857729"/>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1156E133-F895-48EB-1905-1685AF8063B8}"/>
              </a:ext>
            </a:extLst>
          </p:cNvPr>
          <p:cNvSpPr txBox="1"/>
          <p:nvPr/>
        </p:nvSpPr>
        <p:spPr>
          <a:xfrm>
            <a:off x="376730" y="497879"/>
            <a:ext cx="11629048" cy="338554"/>
          </a:xfrm>
          <a:prstGeom prst="rect">
            <a:avLst/>
          </a:prstGeom>
          <a:noFill/>
        </p:spPr>
        <p:txBody>
          <a:bodyPr wrap="square">
            <a:spAutoFit/>
          </a:bodyPr>
          <a:lstStyle/>
          <a:p>
            <a:r>
              <a:rPr lang="en-GB" sz="1600" b="0" dirty="0"/>
              <a:t>DEVON INTEGRATED CARE SYSTEM</a:t>
            </a:r>
            <a:endParaRPr lang="en-GB" sz="1600" dirty="0"/>
          </a:p>
        </p:txBody>
      </p:sp>
      <p:sp>
        <p:nvSpPr>
          <p:cNvPr id="10" name="Title 4">
            <a:extLst>
              <a:ext uri="{FF2B5EF4-FFF2-40B4-BE49-F238E27FC236}">
                <a16:creationId xmlns:a16="http://schemas.microsoft.com/office/drawing/2014/main" id="{9B11B21B-8F5D-0AD9-B94D-E2BBA26C8C90}"/>
              </a:ext>
            </a:extLst>
          </p:cNvPr>
          <p:cNvSpPr>
            <a:spLocks noGrp="1"/>
          </p:cNvSpPr>
          <p:nvPr>
            <p:ph type="title"/>
          </p:nvPr>
        </p:nvSpPr>
        <p:spPr>
          <a:xfrm>
            <a:off x="450000" y="100760"/>
            <a:ext cx="9341700" cy="555912"/>
          </a:xfrm>
        </p:spPr>
        <p:txBody>
          <a:bodyPr/>
          <a:lstStyle/>
          <a:p>
            <a:pPr>
              <a:lnSpc>
                <a:spcPct val="100000"/>
              </a:lnSpc>
              <a:spcBef>
                <a:spcPts val="0"/>
              </a:spcBef>
            </a:pPr>
            <a:r>
              <a:rPr lang="en-GB" sz="2500" dirty="0"/>
              <a:t>Confidence and trust in healthcare professional</a:t>
            </a:r>
          </a:p>
        </p:txBody>
      </p:sp>
    </p:spTree>
    <p:extLst>
      <p:ext uri="{BB962C8B-B14F-4D97-AF65-F5344CB8AC3E}">
        <p14:creationId xmlns:p14="http://schemas.microsoft.com/office/powerpoint/2010/main" val="17854658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Q29. At your last appointment, were you involved as much as you wanted to be in decisions about your care and treatment?</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c77d57a42088315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443759826"/>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7%</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36e1a31af0e4055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820585051"/>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9%</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b042ed4fc731095c">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39707729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b426accc1f48315c">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12723665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f3a2a3030ab0d5c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14079235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97%</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207ba592f2f34e0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510659933"/>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(635,043); ICS 2024 (12,741); ICS 2025 (12,304); PCN bases range from 109 to 736</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207ba592f2f34e0b"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91843229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af3a2a3030ab0d5c"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406079354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245495660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025d2e77d45be40c">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4217786907"/>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A2943120-89E6-DCCB-1577-04FAE58729DF}"/>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C2DAFF3E-5E50-BE1E-5F56-0C8E00BD0334}"/>
              </a:ext>
            </a:extLst>
          </p:cNvPr>
          <p:cNvGraphicFramePr/>
          <p:nvPr>
            <p:extLst>
              <p:ext uri="{D42A27DB-BD31-4B8C-83A1-F6EECF244321}">
                <p14:modId xmlns:p14="http://schemas.microsoft.com/office/powerpoint/2010/main" val="1300694908"/>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9addb73aab03bf5c">
            <a:extLst>
              <a:ext uri="{FF2B5EF4-FFF2-40B4-BE49-F238E27FC236}">
                <a16:creationId xmlns:a16="http://schemas.microsoft.com/office/drawing/2014/main" id="{0C1EEFFD-0E7B-5528-2BCA-544EE02BF0D3}"/>
              </a:ext>
            </a:extLst>
          </p:cNvPr>
          <p:cNvGraphicFramePr/>
          <p:nvPr>
            <p:extLst>
              <p:ext uri="{D42A27DB-BD31-4B8C-83A1-F6EECF244321}">
                <p14:modId xmlns:p14="http://schemas.microsoft.com/office/powerpoint/2010/main" val="1563098506"/>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FAE7AD0F-FA80-97F3-D484-EF234A8D5F7E}"/>
              </a:ext>
            </a:extLst>
          </p:cNvPr>
          <p:cNvSpPr txBox="1"/>
          <p:nvPr/>
        </p:nvSpPr>
        <p:spPr>
          <a:xfrm>
            <a:off x="376730" y="497879"/>
            <a:ext cx="11629048" cy="338554"/>
          </a:xfrm>
          <a:prstGeom prst="rect">
            <a:avLst/>
          </a:prstGeom>
          <a:noFill/>
        </p:spPr>
        <p:txBody>
          <a:bodyPr wrap="square">
            <a:spAutoFit/>
          </a:bodyPr>
          <a:lstStyle/>
          <a:p>
            <a:r>
              <a:rPr lang="en-GB" sz="1600" b="0" dirty="0"/>
              <a:t>DEVON INTEGRATED CARE SYSTEM</a:t>
            </a:r>
            <a:endParaRPr lang="en-GB" sz="1600" dirty="0"/>
          </a:p>
        </p:txBody>
      </p:sp>
      <p:sp>
        <p:nvSpPr>
          <p:cNvPr id="10" name="Title 4">
            <a:extLst>
              <a:ext uri="{FF2B5EF4-FFF2-40B4-BE49-F238E27FC236}">
                <a16:creationId xmlns:a16="http://schemas.microsoft.com/office/drawing/2014/main" id="{B78EB27F-AFBD-AF56-B5AD-76094C9E0A21}"/>
              </a:ext>
            </a:extLst>
          </p:cNvPr>
          <p:cNvSpPr>
            <a:spLocks noGrp="1"/>
          </p:cNvSpPr>
          <p:nvPr>
            <p:ph type="title"/>
          </p:nvPr>
        </p:nvSpPr>
        <p:spPr>
          <a:xfrm>
            <a:off x="450000" y="102272"/>
            <a:ext cx="9341700" cy="555912"/>
          </a:xfrm>
        </p:spPr>
        <p:txBody>
          <a:bodyPr/>
          <a:lstStyle/>
          <a:p>
            <a:pPr>
              <a:lnSpc>
                <a:spcPct val="100000"/>
              </a:lnSpc>
              <a:spcBef>
                <a:spcPts val="0"/>
              </a:spcBef>
            </a:pPr>
            <a:r>
              <a:rPr lang="en-GB" sz="2500" dirty="0"/>
              <a:t>Involved in decisions about care and treatment</a:t>
            </a:r>
          </a:p>
        </p:txBody>
      </p:sp>
    </p:spTree>
    <p:extLst>
      <p:ext uri="{BB962C8B-B14F-4D97-AF65-F5344CB8AC3E}">
        <p14:creationId xmlns:p14="http://schemas.microsoft.com/office/powerpoint/2010/main" val="29278000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Q31. Thinking about the reason for your last appointment, were your needs met?</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464d5b26de55e87d">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308082856"/>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9%</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09a9815628e3647d">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215635776"/>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10%</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a1d855f3bd7b0b7d">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07186770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dd082da65e23647d">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08832553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74d9dffef52247d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32595882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96%</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c1ca7bbd48315e9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792360961"/>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(666,889); ICS 2024 (13,464); ICS 2025 (12,976); PCN bases range from 113 to 755</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3c1ca7bbd48315e9"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295306028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f74d9dffef52247d"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223431979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340495758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1b350b7de88deb45">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1313864082"/>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CDB4425F-F53E-8F11-708B-5D1C9A129CA2}"/>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736C24AD-16A9-B290-9A95-EE57D9448BB7}"/>
              </a:ext>
            </a:extLst>
          </p:cNvPr>
          <p:cNvGraphicFramePr/>
          <p:nvPr>
            <p:extLst>
              <p:ext uri="{D42A27DB-BD31-4B8C-83A1-F6EECF244321}">
                <p14:modId xmlns:p14="http://schemas.microsoft.com/office/powerpoint/2010/main" val="1308602120"/>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d7f66a39da23647d">
            <a:extLst>
              <a:ext uri="{FF2B5EF4-FFF2-40B4-BE49-F238E27FC236}">
                <a16:creationId xmlns:a16="http://schemas.microsoft.com/office/drawing/2014/main" id="{012708C7-2F7B-48EC-B85F-03811C9075ED}"/>
              </a:ext>
            </a:extLst>
          </p:cNvPr>
          <p:cNvGraphicFramePr/>
          <p:nvPr>
            <p:extLst>
              <p:ext uri="{D42A27DB-BD31-4B8C-83A1-F6EECF244321}">
                <p14:modId xmlns:p14="http://schemas.microsoft.com/office/powerpoint/2010/main" val="1110225407"/>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F7FD9B5E-3FDC-7025-D866-FFA833AD3BF1}"/>
              </a:ext>
            </a:extLst>
          </p:cNvPr>
          <p:cNvSpPr txBox="1"/>
          <p:nvPr/>
        </p:nvSpPr>
        <p:spPr>
          <a:xfrm>
            <a:off x="376730" y="497879"/>
            <a:ext cx="11629048" cy="338554"/>
          </a:xfrm>
          <a:prstGeom prst="rect">
            <a:avLst/>
          </a:prstGeom>
          <a:noFill/>
        </p:spPr>
        <p:txBody>
          <a:bodyPr wrap="square">
            <a:spAutoFit/>
          </a:bodyPr>
          <a:lstStyle/>
          <a:p>
            <a:r>
              <a:rPr lang="en-GB" sz="1600" b="0" dirty="0"/>
              <a:t>DEVON INTEGRATED CARE SYSTEM</a:t>
            </a:r>
            <a:endParaRPr lang="en-GB" sz="1600" dirty="0"/>
          </a:p>
        </p:txBody>
      </p:sp>
      <p:sp>
        <p:nvSpPr>
          <p:cNvPr id="10" name="Title 4">
            <a:extLst>
              <a:ext uri="{FF2B5EF4-FFF2-40B4-BE49-F238E27FC236}">
                <a16:creationId xmlns:a16="http://schemas.microsoft.com/office/drawing/2014/main" id="{44B8266C-C9A5-6738-2AEA-0DCB8D229DCC}"/>
              </a:ext>
            </a:extLst>
          </p:cNvPr>
          <p:cNvSpPr>
            <a:spLocks noGrp="1"/>
          </p:cNvSpPr>
          <p:nvPr>
            <p:ph type="title"/>
          </p:nvPr>
        </p:nvSpPr>
        <p:spPr>
          <a:xfrm>
            <a:off x="450000" y="121240"/>
            <a:ext cx="9341700" cy="555912"/>
          </a:xfrm>
        </p:spPr>
        <p:txBody>
          <a:bodyPr/>
          <a:lstStyle/>
          <a:p>
            <a:pPr>
              <a:lnSpc>
                <a:spcPct val="100000"/>
              </a:lnSpc>
              <a:spcBef>
                <a:spcPts val="0"/>
              </a:spcBef>
            </a:pPr>
            <a:r>
              <a:rPr lang="en-GB" sz="2500" dirty="0"/>
              <a:t>Needs met</a:t>
            </a:r>
          </a:p>
        </p:txBody>
      </p:sp>
    </p:spTree>
    <p:extLst>
      <p:ext uri="{BB962C8B-B14F-4D97-AF65-F5344CB8AC3E}">
        <p14:creationId xmlns:p14="http://schemas.microsoft.com/office/powerpoint/2010/main" val="39416804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8FBB0806-249A-47DD-8DC1-F1CA3F4D09A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FCD6AF60-3B6F-4490-9802-BDD76560F0B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600696" cy="830997"/>
          </a:xfrm>
        </p:spPr>
        <p:txBody>
          <a:bodyPr/>
          <a:lstStyle/>
          <a:p>
            <a:r>
              <a:rPr lang="en-GB"/>
              <a:t>Care and concern</a:t>
            </a:r>
            <a:endParaRPr lang="en-GB" sz="4000"/>
          </a:p>
        </p:txBody>
      </p:sp>
      <p:sp>
        <p:nvSpPr>
          <p:cNvPr id="8" name="Espace réservé du pied de page 4">
            <a:extLst>
              <a:ext uri="{FF2B5EF4-FFF2-40B4-BE49-F238E27FC236}">
                <a16:creationId xmlns:a16="http://schemas.microsoft.com/office/drawing/2014/main" id="{770B5E64-FE89-428B-80F3-E811638C6D7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2025 ICS </a:t>
            </a:r>
            <a:r>
              <a:rPr kumimoji="0" lang="en-US" sz="800" b="0" i="0" u="none" strike="noStrike" kern="1200" cap="none" spc="0" normalizeH="0" baseline="0" noProof="0" dirty="0" err="1">
                <a:ln>
                  <a:noFill/>
                </a:ln>
                <a:solidFill>
                  <a:prstClr val="white"/>
                </a:solidFill>
                <a:effectLst/>
                <a:uLnTx/>
                <a:uFillTx/>
                <a:latin typeface="Arial"/>
                <a:ea typeface="+mn-ea"/>
                <a:cs typeface="+mn-cs"/>
              </a:rPr>
              <a:t>Slidepacks</a:t>
            </a:r>
            <a:r>
              <a:rPr kumimoji="0" lang="en-US" sz="800" b="0" i="0" u="none" strike="noStrike" kern="1200" cap="none" spc="0" normalizeH="0" baseline="0" noProof="0" dirty="0">
                <a:ln>
                  <a:noFill/>
                </a:ln>
                <a:solidFill>
                  <a:prstClr val="white"/>
                </a:solidFill>
                <a:effectLst/>
                <a:uLnTx/>
                <a:uFillTx/>
                <a:latin typeface="Arial"/>
                <a:ea typeface="+mn-ea"/>
                <a:cs typeface="+mn-cs"/>
              </a:rPr>
              <a:t> | Version 1 | Public</a:t>
            </a:r>
          </a:p>
        </p:txBody>
      </p:sp>
      <p:pic>
        <p:nvPicPr>
          <p:cNvPr id="10" name="Ipsos logo">
            <a:extLst>
              <a:ext uri="{FF2B5EF4-FFF2-40B4-BE49-F238E27FC236}">
                <a16:creationId xmlns:a16="http://schemas.microsoft.com/office/drawing/2014/main" id="{8654CDB0-A636-43EB-A876-2FDDF436E16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5705945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4" name="Title 4">
            <a:extLst>
              <a:ext uri="{FF2B5EF4-FFF2-40B4-BE49-F238E27FC236}">
                <a16:creationId xmlns:a16="http://schemas.microsoft.com/office/drawing/2014/main" id="{53742091-38E3-FE4B-A053-A669C8A8116D}"/>
              </a:ext>
            </a:extLst>
          </p:cNvPr>
          <p:cNvSpPr>
            <a:spLocks noGrp="1"/>
          </p:cNvSpPr>
          <p:nvPr>
            <p:ph type="title"/>
          </p:nvPr>
        </p:nvSpPr>
        <p:spPr>
          <a:xfrm>
            <a:off x="449999" y="397170"/>
            <a:ext cx="11299089" cy="775597"/>
          </a:xfrm>
        </p:spPr>
        <p:txBody>
          <a:bodyPr/>
          <a:lstStyle/>
          <a:p>
            <a:r>
              <a:rPr lang="en-GB" sz="2500" dirty="0"/>
              <a:t>Care and concern – in detail </a:t>
            </a:r>
          </a:p>
        </p:txBody>
      </p:sp>
      <p:sp>
        <p:nvSpPr>
          <p:cNvPr id="6" name="Content Placeholder 5">
            <a:extLst>
              <a:ext uri="{FF2B5EF4-FFF2-40B4-BE49-F238E27FC236}">
                <a16:creationId xmlns:a16="http://schemas.microsoft.com/office/drawing/2014/main" id="{3DD49911-2B9E-CFF9-2214-3E84D6441E66}"/>
              </a:ext>
            </a:extLst>
          </p:cNvPr>
          <p:cNvSpPr txBox="1">
            <a:spLocks/>
          </p:cNvSpPr>
          <p:nvPr/>
        </p:nvSpPr>
        <p:spPr>
          <a:xfrm>
            <a:off x="450000" y="1082461"/>
            <a:ext cx="11299088" cy="4483314"/>
          </a:xfrm>
          <a:prstGeom prst="rect">
            <a:avLst/>
          </a:prstGeom>
        </p:spPr>
        <p:txBody>
          <a:bodyPr lIns="0" tIns="0" rIns="0" bIns="0" numCol="2"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lvl="0" algn="l" defTabSz="914400" rtl="0" eaLnBrk="1" fontAlgn="auto" latinLnBrk="0" hangingPunct="1">
              <a:lnSpc>
                <a:spcPct val="100000"/>
              </a:lnSpc>
              <a:spcBef>
                <a:spcPts val="1200"/>
              </a:spcBef>
              <a:spcAft>
                <a:spcPts val="1200"/>
              </a:spcAft>
              <a:buClr>
                <a:srgbClr val="597EB3"/>
              </a:buClr>
              <a:buSzPct val="150000"/>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GPPS can be used to look at how experience varies among different patient groups. </a:t>
            </a:r>
          </a:p>
          <a:p>
            <a:pPr marR="0" lvl="0" algn="l" defTabSz="914400" rtl="0" eaLnBrk="1" fontAlgn="auto" latinLnBrk="0" hangingPunct="1">
              <a:lnSpc>
                <a:spcPct val="100000"/>
              </a:lnSpc>
              <a:spcBef>
                <a:spcPts val="1200"/>
              </a:spcBef>
              <a:spcAft>
                <a:spcPts val="1200"/>
              </a:spcAft>
              <a:buClr>
                <a:srgbClr val="597EB3"/>
              </a:buClr>
              <a:buSzPct val="150000"/>
              <a:tabLst/>
              <a:defRPr/>
            </a:pPr>
            <a:r>
              <a:rPr lang="en-GB" sz="1600" dirty="0">
                <a:solidFill>
                  <a:prstClr val="black"/>
                </a:solidFill>
                <a:latin typeface="Arial"/>
              </a:rPr>
              <a:t>To demonstrate </a:t>
            </a:r>
            <a:r>
              <a:rPr lang="en-GB" sz="1600" b="1" dirty="0">
                <a:solidFill>
                  <a:prstClr val="black"/>
                </a:solidFill>
                <a:latin typeface="Arial"/>
              </a:rPr>
              <a:t>one example </a:t>
            </a:r>
            <a:r>
              <a:rPr lang="en-GB" sz="1600" dirty="0">
                <a:solidFill>
                  <a:prstClr val="black"/>
                </a:solidFill>
                <a:latin typeface="Arial"/>
              </a:rPr>
              <a:t>of this, t</a:t>
            </a:r>
            <a:r>
              <a:rPr kumimoji="0" lang="en-GB" sz="1600" b="0" i="0" u="none" strike="noStrike" kern="1200" cap="none" spc="0" normalizeH="0" baseline="0" noProof="0" dirty="0">
                <a:ln>
                  <a:noFill/>
                </a:ln>
                <a:solidFill>
                  <a:prstClr val="black"/>
                </a:solidFill>
                <a:effectLst/>
                <a:uLnTx/>
                <a:uFillTx/>
                <a:latin typeface="Arial"/>
                <a:ea typeface="+mn-ea"/>
                <a:cs typeface="+mn-cs"/>
              </a:rPr>
              <a:t>he </a:t>
            </a:r>
            <a:r>
              <a:rPr kumimoji="0" lang="en-GB" sz="1600" b="0" i="0" u="none" strike="noStrike" kern="1200" cap="none" spc="0" normalizeH="0" baseline="0" noProof="0" dirty="0">
                <a:ln>
                  <a:noFill/>
                </a:ln>
                <a:solidFill>
                  <a:prstClr val="black"/>
                </a:solidFill>
                <a:effectLst/>
                <a:uLnTx/>
                <a:uFillTx/>
                <a:ea typeface="+mn-ea"/>
                <a:cs typeface="+mn-cs"/>
              </a:rPr>
              <a:t>following three slides break down the results by a selection of key demographic variables for the question: “Last time you had a general practice appointment, how good was the healthcare professional at treating you with care and concern?”.</a:t>
            </a:r>
            <a:r>
              <a:rPr lang="en-GB" sz="1600" dirty="0">
                <a:solidFill>
                  <a:prstClr val="black"/>
                </a:solidFill>
              </a:rPr>
              <a:t> </a:t>
            </a:r>
            <a:endParaRPr kumimoji="0" lang="en-GB" sz="1600" b="0" i="0" u="none" strike="noStrike" kern="1200" cap="none" spc="0" normalizeH="0" baseline="0" noProof="0" dirty="0">
              <a:ln>
                <a:noFill/>
              </a:ln>
              <a:solidFill>
                <a:prstClr val="black"/>
              </a:solidFill>
              <a:effectLst/>
              <a:uLnTx/>
              <a:uFillTx/>
              <a:ea typeface="+mn-ea"/>
              <a:cs typeface="+mn-cs"/>
            </a:endParaRPr>
          </a:p>
          <a:p>
            <a:pPr marL="446088" lvl="1" indent="-179388">
              <a:lnSpc>
                <a:spcPct val="100000"/>
              </a:lnSpc>
              <a:spcBef>
                <a:spcPts val="1200"/>
              </a:spcBef>
              <a:spcAft>
                <a:spcPts val="1200"/>
              </a:spcAft>
              <a:buClr>
                <a:srgbClr val="005EB8"/>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charts present a summary result of % Good: a combination of ‘% Very good’ and ‘% Fairly good’.</a:t>
            </a:r>
          </a:p>
          <a:p>
            <a:pPr marL="446088" lvl="1" indent="-179388">
              <a:lnSpc>
                <a:spcPct val="100000"/>
              </a:lnSpc>
              <a:spcBef>
                <a:spcPts val="1200"/>
              </a:spcBef>
              <a:spcAft>
                <a:spcPts val="1200"/>
              </a:spcAft>
              <a:buClr>
                <a:srgbClr val="005EB8"/>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answer options for each of the demographic questions are displayed in the order they appear in the questionnaire.</a:t>
            </a:r>
          </a:p>
          <a:p>
            <a:pPr lvl="1" indent="0">
              <a:lnSpc>
                <a:spcPct val="100000"/>
              </a:lnSpc>
              <a:spcBef>
                <a:spcPts val="1200"/>
              </a:spcBef>
              <a:spcAft>
                <a:spcPts val="1200"/>
              </a:spcAft>
              <a:buClr>
                <a:srgbClr val="597EB3"/>
              </a:buClr>
              <a:buSzPct val="150000"/>
              <a:buNone/>
              <a:defRPr/>
            </a:pPr>
            <a:endParaRPr kumimoji="0" lang="en-GB" sz="1600" b="0" i="0" u="none" strike="noStrike" kern="1200" cap="none" spc="0" normalizeH="0" baseline="0" noProof="0" dirty="0">
              <a:ln>
                <a:noFill/>
              </a:ln>
              <a:solidFill>
                <a:prstClr val="black"/>
              </a:solidFill>
              <a:effectLst/>
              <a:uLnTx/>
              <a:uFillTx/>
              <a:ea typeface="+mn-ea"/>
              <a:cs typeface="+mn-cs"/>
            </a:endParaRPr>
          </a:p>
          <a:p>
            <a:pPr>
              <a:lnSpc>
                <a:spcPct val="100000"/>
              </a:lnSpc>
              <a:spcBef>
                <a:spcPts val="1200"/>
              </a:spcBef>
              <a:spcAft>
                <a:spcPts val="1200"/>
              </a:spcAft>
              <a:buClr>
                <a:srgbClr val="597EB3"/>
              </a:buClr>
              <a:buSzPct val="150000"/>
              <a:defRPr/>
            </a:pPr>
            <a:r>
              <a:rPr lang="en-GB" sz="1600" dirty="0">
                <a:solidFill>
                  <a:prstClr val="black"/>
                </a:solidFill>
              </a:rPr>
              <a:t>Please note all comparisons are indicative only. Differences in experience between different groups of patients may not be statistically significant and may be influenced by other factors</a:t>
            </a:r>
            <a:r>
              <a:rPr kumimoji="0" lang="en-GB" sz="1600" b="0" i="0" u="none" strike="noStrike" kern="1200" cap="none" spc="0" normalizeH="0" baseline="0" noProof="0" dirty="0">
                <a:ln>
                  <a:noFill/>
                </a:ln>
                <a:solidFill>
                  <a:prstClr val="black"/>
                </a:solidFill>
                <a:effectLst/>
                <a:uLnTx/>
                <a:uFillTx/>
                <a:ea typeface="+mn-ea"/>
                <a:cs typeface="+mn-cs"/>
              </a:rPr>
              <a:t>.</a:t>
            </a:r>
          </a:p>
          <a:p>
            <a:pPr>
              <a:lnSpc>
                <a:spcPct val="100000"/>
              </a:lnSpc>
              <a:spcBef>
                <a:spcPts val="1200"/>
              </a:spcBef>
              <a:spcAft>
                <a:spcPts val="1200"/>
              </a:spcAft>
              <a:buClr>
                <a:srgbClr val="597EB3"/>
              </a:buClr>
              <a:buSzPct val="150000"/>
              <a:defRPr/>
            </a:pPr>
            <a:r>
              <a:rPr lang="en-GB" sz="1600" dirty="0">
                <a:solidFill>
                  <a:prstClr val="black"/>
                </a:solidFill>
              </a:rPr>
              <a:t>To break down the survey results by patient demographics for </a:t>
            </a:r>
            <a:r>
              <a:rPr lang="en-GB" sz="1600" b="1" dirty="0">
                <a:solidFill>
                  <a:prstClr val="black"/>
                </a:solidFill>
              </a:rPr>
              <a:t>all other questions </a:t>
            </a:r>
            <a:r>
              <a:rPr lang="en-GB" sz="1600" dirty="0">
                <a:solidFill>
                  <a:prstClr val="black"/>
                </a:solidFill>
              </a:rPr>
              <a:t>at national, ICS, PCN and practice level, go to </a:t>
            </a:r>
            <a:r>
              <a:rPr lang="pl-PL" sz="1600" b="0" i="0" u="none" strike="noStrike" baseline="0" dirty="0">
                <a:hlinkClick r:id="rId3"/>
              </a:rPr>
              <a:t>https://gp-patient.co.uk/analysistool</a:t>
            </a:r>
            <a:r>
              <a:rPr lang="en-GB" sz="1600" b="0" i="0" u="none" strike="noStrike" baseline="0" dirty="0"/>
              <a:t>.</a:t>
            </a:r>
            <a:r>
              <a:rPr lang="en-GB" sz="1600" dirty="0">
                <a:solidFill>
                  <a:prstClr val="black"/>
                </a:solidFill>
              </a:rPr>
              <a:t> </a:t>
            </a:r>
          </a:p>
        </p:txBody>
      </p:sp>
    </p:spTree>
    <p:extLst>
      <p:ext uri="{BB962C8B-B14F-4D97-AF65-F5344CB8AC3E}">
        <p14:creationId xmlns:p14="http://schemas.microsoft.com/office/powerpoint/2010/main" val="34442720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F6063FAF-63CA-4718-B637-8D22AD8A5575}"/>
              </a:ext>
            </a:extLst>
          </p:cNvPr>
          <p:cNvSpPr/>
          <p:nvPr/>
        </p:nvSpPr>
        <p:spPr bwMode="gray">
          <a:xfrm>
            <a:off x="437230" y="4023174"/>
            <a:ext cx="5562485" cy="1248788"/>
          </a:xfrm>
          <a:prstGeom prst="roundRect">
            <a:avLst>
              <a:gd name="adj" fmla="val 1409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2" name="Rectangle: Rounded Corners 11">
            <a:extLst>
              <a:ext uri="{FF2B5EF4-FFF2-40B4-BE49-F238E27FC236}">
                <a16:creationId xmlns:a16="http://schemas.microsoft.com/office/drawing/2014/main" id="{167C552D-2A4E-49DC-A575-62C342423DBB}"/>
              </a:ext>
            </a:extLst>
          </p:cNvPr>
          <p:cNvSpPr/>
          <p:nvPr/>
        </p:nvSpPr>
        <p:spPr bwMode="gray">
          <a:xfrm>
            <a:off x="437228" y="2203540"/>
            <a:ext cx="5562487" cy="1715369"/>
          </a:xfrm>
          <a:prstGeom prst="roundRect">
            <a:avLst>
              <a:gd name="adj" fmla="val 1164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0" name="Rectangle: Rounded Corners 9">
            <a:extLst>
              <a:ext uri="{FF2B5EF4-FFF2-40B4-BE49-F238E27FC236}">
                <a16:creationId xmlns:a16="http://schemas.microsoft.com/office/drawing/2014/main" id="{1D5E6850-7330-4D4D-867B-D73F1DE89AB3}"/>
              </a:ext>
            </a:extLst>
          </p:cNvPr>
          <p:cNvSpPr/>
          <p:nvPr/>
        </p:nvSpPr>
        <p:spPr bwMode="gray">
          <a:xfrm>
            <a:off x="437230" y="1413730"/>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61954" y="231304"/>
            <a:ext cx="9291433" cy="1139680"/>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17" name="Rectangle: Rounded Corners 16">
            <a:extLst>
              <a:ext uri="{FF2B5EF4-FFF2-40B4-BE49-F238E27FC236}">
                <a16:creationId xmlns:a16="http://schemas.microsoft.com/office/drawing/2014/main" id="{9192082F-4373-42F7-B0BA-BB698BD85427}"/>
              </a:ext>
            </a:extLst>
          </p:cNvPr>
          <p:cNvSpPr/>
          <p:nvPr/>
        </p:nvSpPr>
        <p:spPr bwMode="gray">
          <a:xfrm>
            <a:off x="6280153" y="1465414"/>
            <a:ext cx="5474619" cy="1729439"/>
          </a:xfrm>
          <a:prstGeom prst="roundRect">
            <a:avLst>
              <a:gd name="adj" fmla="val 1197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8021E299-2AB1-4443-A5DD-D61469F889FE}"/>
              </a:ext>
            </a:extLst>
          </p:cNvPr>
          <p:cNvSpPr/>
          <p:nvPr/>
        </p:nvSpPr>
        <p:spPr bwMode="gray">
          <a:xfrm>
            <a:off x="6280153" y="3297530"/>
            <a:ext cx="5474619" cy="2784577"/>
          </a:xfrm>
          <a:prstGeom prst="roundRect">
            <a:avLst>
              <a:gd name="adj" fmla="val 885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graphicFrame>
        <p:nvGraphicFramePr>
          <p:cNvPr id="4" name="D_a22274be73c7aa7b_CalcTable">
            <a:extLst>
              <a:ext uri="{FF2B5EF4-FFF2-40B4-BE49-F238E27FC236}">
                <a16:creationId xmlns:a16="http://schemas.microsoft.com/office/drawing/2014/main" id="{37BFA157-2857-48CF-BE1C-5ED433121AB4}"/>
              </a:ext>
            </a:extLst>
          </p:cNvPr>
          <p:cNvGraphicFramePr>
            <a:graphicFrameLocks noGrp="1"/>
          </p:cNvGraphicFramePr>
          <p:nvPr>
            <p:extLst>
              <p:ext uri="{D42A27DB-BD31-4B8C-83A1-F6EECF244321}">
                <p14:modId xmlns:p14="http://schemas.microsoft.com/office/powerpoint/2010/main" val="732580640"/>
              </p:ext>
            </p:extLst>
          </p:nvPr>
        </p:nvGraphicFramePr>
        <p:xfrm>
          <a:off x="3366449" y="3690309"/>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15 to 7,423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305b0f517b9a3581_CalcTable">
            <a:extLst>
              <a:ext uri="{FF2B5EF4-FFF2-40B4-BE49-F238E27FC236}">
                <a16:creationId xmlns:a16="http://schemas.microsoft.com/office/drawing/2014/main" id="{B0C96C96-A450-4B2B-BC74-F11652C08CAE}"/>
              </a:ext>
            </a:extLst>
          </p:cNvPr>
          <p:cNvGraphicFramePr>
            <a:graphicFrameLocks noGrp="1"/>
          </p:cNvGraphicFramePr>
          <p:nvPr>
            <p:extLst>
              <p:ext uri="{D42A27DB-BD31-4B8C-83A1-F6EECF244321}">
                <p14:modId xmlns:p14="http://schemas.microsoft.com/office/powerpoint/2010/main" val="1795714309"/>
              </p:ext>
            </p:extLst>
          </p:nvPr>
        </p:nvGraphicFramePr>
        <p:xfrm>
          <a:off x="9152163" y="2934465"/>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84 to 12,020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3" name="D_1419e551a92f72b4_CalcTable">
            <a:extLst>
              <a:ext uri="{FF2B5EF4-FFF2-40B4-BE49-F238E27FC236}">
                <a16:creationId xmlns:a16="http://schemas.microsoft.com/office/drawing/2014/main" id="{7602BE0D-F0A0-442E-B6E7-44919FA3CB41}"/>
              </a:ext>
            </a:extLst>
          </p:cNvPr>
          <p:cNvGraphicFramePr>
            <a:graphicFrameLocks noGrp="1"/>
          </p:cNvGraphicFramePr>
          <p:nvPr>
            <p:extLst>
              <p:ext uri="{D42A27DB-BD31-4B8C-83A1-F6EECF244321}">
                <p14:modId xmlns:p14="http://schemas.microsoft.com/office/powerpoint/2010/main" val="3177097700"/>
              </p:ext>
            </p:extLst>
          </p:nvPr>
        </p:nvGraphicFramePr>
        <p:xfrm>
          <a:off x="3366448" y="5011459"/>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45 to 12,797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4" name="D_201b57abdfe7831b_CalcTable">
            <a:extLst>
              <a:ext uri="{FF2B5EF4-FFF2-40B4-BE49-F238E27FC236}">
                <a16:creationId xmlns:a16="http://schemas.microsoft.com/office/drawing/2014/main" id="{A5E530AC-2767-4907-B59C-B28F18A838CC}"/>
              </a:ext>
            </a:extLst>
          </p:cNvPr>
          <p:cNvGraphicFramePr>
            <a:graphicFrameLocks noGrp="1"/>
          </p:cNvGraphicFramePr>
          <p:nvPr>
            <p:extLst>
              <p:ext uri="{D42A27DB-BD31-4B8C-83A1-F6EECF244321}">
                <p14:modId xmlns:p14="http://schemas.microsoft.com/office/powerpoint/2010/main" val="2267058532"/>
              </p:ext>
            </p:extLst>
          </p:nvPr>
        </p:nvGraphicFramePr>
        <p:xfrm>
          <a:off x="9152162" y="582296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50 to 3,196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6" name="D_a22274be73c7aa7b" hidden="1">
            <a:extLst>
              <a:ext uri="{FF2B5EF4-FFF2-40B4-BE49-F238E27FC236}">
                <a16:creationId xmlns:a16="http://schemas.microsoft.com/office/drawing/2014/main" id="{AEF28A43-B85E-4B4D-821B-C07A8F407C0B}"/>
              </a:ext>
            </a:extLst>
          </p:cNvPr>
          <p:cNvGraphicFramePr/>
          <p:nvPr>
            <p:extLst>
              <p:ext uri="{D42A27DB-BD31-4B8C-83A1-F6EECF244321}">
                <p14:modId xmlns:p14="http://schemas.microsoft.com/office/powerpoint/2010/main" val="690038790"/>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5" name="D_1419e551a92f72b4" hidden="1">
            <a:extLst>
              <a:ext uri="{FF2B5EF4-FFF2-40B4-BE49-F238E27FC236}">
                <a16:creationId xmlns:a16="http://schemas.microsoft.com/office/drawing/2014/main" id="{0661C01B-B0ED-4885-A2B5-3ABD5BA9B19B}"/>
              </a:ext>
            </a:extLst>
          </p:cNvPr>
          <p:cNvGraphicFramePr/>
          <p:nvPr>
            <p:extLst>
              <p:ext uri="{D42A27DB-BD31-4B8C-83A1-F6EECF244321}">
                <p14:modId xmlns:p14="http://schemas.microsoft.com/office/powerpoint/2010/main" val="3737247128"/>
              </p:ext>
            </p:extLst>
          </p:nvPr>
        </p:nvGraphicFramePr>
        <p:xfrm>
          <a:off x="-2161309" y="4630343"/>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305b0f517b9a3581" hidden="1">
            <a:extLst>
              <a:ext uri="{FF2B5EF4-FFF2-40B4-BE49-F238E27FC236}">
                <a16:creationId xmlns:a16="http://schemas.microsoft.com/office/drawing/2014/main" id="{646D5AC3-1B53-41E1-AB87-3FE3022D4727}"/>
              </a:ext>
            </a:extLst>
          </p:cNvPr>
          <p:cNvGraphicFramePr/>
          <p:nvPr>
            <p:extLst>
              <p:ext uri="{D42A27DB-BD31-4B8C-83A1-F6EECF244321}">
                <p14:modId xmlns:p14="http://schemas.microsoft.com/office/powerpoint/2010/main" val="896939082"/>
              </p:ext>
            </p:extLst>
          </p:nvPr>
        </p:nvGraphicFramePr>
        <p:xfrm>
          <a:off x="12308368" y="2727978"/>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201b57abdfe7831b" hidden="1">
            <a:extLst>
              <a:ext uri="{FF2B5EF4-FFF2-40B4-BE49-F238E27FC236}">
                <a16:creationId xmlns:a16="http://schemas.microsoft.com/office/drawing/2014/main" id="{106DE91E-62E8-401B-B12B-230F69588AE2}"/>
              </a:ext>
            </a:extLst>
          </p:cNvPr>
          <p:cNvGraphicFramePr/>
          <p:nvPr>
            <p:extLst>
              <p:ext uri="{D42A27DB-BD31-4B8C-83A1-F6EECF244321}">
                <p14:modId xmlns:p14="http://schemas.microsoft.com/office/powerpoint/2010/main" val="3490542091"/>
              </p:ext>
            </p:extLst>
          </p:nvPr>
        </p:nvGraphicFramePr>
        <p:xfrm>
          <a:off x="12320430" y="5512051"/>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 name="Ipsos Ribbon Rules" hidden="1">
            <a:extLst>
              <a:ext uri="{FF2B5EF4-FFF2-40B4-BE49-F238E27FC236}">
                <a16:creationId xmlns:a16="http://schemas.microsoft.com/office/drawing/2014/main" id="{021C7251-A4AD-4E9E-89C4-30AEE777CBA7}"/>
              </a:ext>
            </a:extLst>
          </p:cNvPr>
          <p:cNvGraphicFramePr/>
          <p:nvPr>
            <p:extLst>
              <p:ext uri="{D42A27DB-BD31-4B8C-83A1-F6EECF244321}">
                <p14:modId xmlns:p14="http://schemas.microsoft.com/office/powerpoint/2010/main" val="398162563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 name="TextBox 2">
            <a:extLst>
              <a:ext uri="{FF2B5EF4-FFF2-40B4-BE49-F238E27FC236}">
                <a16:creationId xmlns:a16="http://schemas.microsoft.com/office/drawing/2014/main" id="{45523C3F-0CA1-1C67-181F-15A4152CAE92}"/>
              </a:ext>
            </a:extLst>
          </p:cNvPr>
          <p:cNvSpPr txBox="1"/>
          <p:nvPr/>
        </p:nvSpPr>
        <p:spPr>
          <a:xfrm>
            <a:off x="289530" y="1026049"/>
            <a:ext cx="11392817"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DEVON INTEGRATED CARE SYSTEM</a:t>
            </a:r>
          </a:p>
        </p:txBody>
      </p:sp>
      <p:graphicFrame>
        <p:nvGraphicFramePr>
          <p:cNvPr id="20" name="D_745bdddd4dccae50">
            <a:extLst>
              <a:ext uri="{FF2B5EF4-FFF2-40B4-BE49-F238E27FC236}">
                <a16:creationId xmlns:a16="http://schemas.microsoft.com/office/drawing/2014/main" id="{6CD28B69-F03E-427D-A8A3-8B2691B2CC14}"/>
              </a:ext>
            </a:extLst>
          </p:cNvPr>
          <p:cNvGraphicFramePr/>
          <p:nvPr>
            <p:extLst>
              <p:ext uri="{D42A27DB-BD31-4B8C-83A1-F6EECF244321}">
                <p14:modId xmlns:p14="http://schemas.microsoft.com/office/powerpoint/2010/main" val="3115000007"/>
              </p:ext>
            </p:extLst>
          </p:nvPr>
        </p:nvGraphicFramePr>
        <p:xfrm>
          <a:off x="741600" y="1343736"/>
          <a:ext cx="11156130" cy="447704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7" name="D_e7b6fe987847ee3c_CalcTable">
            <a:extLst>
              <a:ext uri="{FF2B5EF4-FFF2-40B4-BE49-F238E27FC236}">
                <a16:creationId xmlns:a16="http://schemas.microsoft.com/office/drawing/2014/main" id="{42338F55-2D7C-B3A1-FAEE-424CFD643635}"/>
              </a:ext>
            </a:extLst>
          </p:cNvPr>
          <p:cNvGraphicFramePr>
            <a:graphicFrameLocks noGrp="1"/>
          </p:cNvGraphicFramePr>
          <p:nvPr>
            <p:extLst>
              <p:ext uri="{D42A27DB-BD31-4B8C-83A1-F6EECF244321}">
                <p14:modId xmlns:p14="http://schemas.microsoft.com/office/powerpoint/2010/main" val="3286446870"/>
              </p:ext>
            </p:extLst>
          </p:nvPr>
        </p:nvGraphicFramePr>
        <p:xfrm>
          <a:off x="294270" y="5682277"/>
          <a:ext cx="5144112" cy="44888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%Fairly good
Base: Asked of patients who had an appointment since being registered with current GP practice. Patients who selected 'I don't know or it didn't apply' have been excluded. ICS (12,978).</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8" name="D_e7b6fe987847ee3c" hidden="1">
            <a:extLst>
              <a:ext uri="{FF2B5EF4-FFF2-40B4-BE49-F238E27FC236}">
                <a16:creationId xmlns:a16="http://schemas.microsoft.com/office/drawing/2014/main" id="{3D1EEC8F-DF94-C79B-66A8-059AB950589A}"/>
              </a:ext>
            </a:extLst>
          </p:cNvPr>
          <p:cNvGraphicFramePr/>
          <p:nvPr>
            <p:extLst>
              <p:ext uri="{D42A27DB-BD31-4B8C-83A1-F6EECF244321}">
                <p14:modId xmlns:p14="http://schemas.microsoft.com/office/powerpoint/2010/main" val="834003053"/>
              </p:ext>
            </p:extLst>
          </p:nvPr>
        </p:nvGraphicFramePr>
        <p:xfrm>
          <a:off x="-3063711" y="518049"/>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14116595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Rectangle: Rounded Corners 51">
            <a:extLst>
              <a:ext uri="{FF2B5EF4-FFF2-40B4-BE49-F238E27FC236}">
                <a16:creationId xmlns:a16="http://schemas.microsoft.com/office/drawing/2014/main" id="{BE56AB72-8987-46E8-8DAB-0A5C4B4CA352}"/>
              </a:ext>
            </a:extLst>
          </p:cNvPr>
          <p:cNvSpPr/>
          <p:nvPr/>
        </p:nvSpPr>
        <p:spPr bwMode="gray">
          <a:xfrm>
            <a:off x="446025" y="4401571"/>
            <a:ext cx="5553692" cy="639120"/>
          </a:xfrm>
          <a:prstGeom prst="roundRect">
            <a:avLst>
              <a:gd name="adj" fmla="val 1858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3" name="Rectangle: Rounded Corners 52">
            <a:extLst>
              <a:ext uri="{FF2B5EF4-FFF2-40B4-BE49-F238E27FC236}">
                <a16:creationId xmlns:a16="http://schemas.microsoft.com/office/drawing/2014/main" id="{470F8C95-6678-4268-93F4-09576FDA7E7D}"/>
              </a:ext>
            </a:extLst>
          </p:cNvPr>
          <p:cNvSpPr/>
          <p:nvPr/>
        </p:nvSpPr>
        <p:spPr bwMode="gray">
          <a:xfrm>
            <a:off x="6280153" y="1517032"/>
            <a:ext cx="5474619" cy="4448749"/>
          </a:xfrm>
          <a:prstGeom prst="roundRect">
            <a:avLst>
              <a:gd name="adj" fmla="val 4610"/>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9" name="Rectangle: Rounded Corners 48">
            <a:extLst>
              <a:ext uri="{FF2B5EF4-FFF2-40B4-BE49-F238E27FC236}">
                <a16:creationId xmlns:a16="http://schemas.microsoft.com/office/drawing/2014/main" id="{4D9E0FC4-9A3C-4C18-BAD6-35654F1E89B1}"/>
              </a:ext>
            </a:extLst>
          </p:cNvPr>
          <p:cNvSpPr/>
          <p:nvPr/>
        </p:nvSpPr>
        <p:spPr bwMode="gray">
          <a:xfrm>
            <a:off x="437228" y="2195010"/>
            <a:ext cx="5553692" cy="1866507"/>
          </a:xfrm>
          <a:prstGeom prst="roundRect">
            <a:avLst>
              <a:gd name="adj" fmla="val 849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855D1E66-1FE8-4BFA-9F29-21E8F064609D}"/>
              </a:ext>
            </a:extLst>
          </p:cNvPr>
          <p:cNvSpPr/>
          <p:nvPr/>
        </p:nvSpPr>
        <p:spPr bwMode="gray">
          <a:xfrm>
            <a:off x="437230" y="1444565"/>
            <a:ext cx="5562487" cy="593669"/>
          </a:xfrm>
          <a:prstGeom prst="roundRect">
            <a:avLst>
              <a:gd name="adj" fmla="val 2691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37" name="Title 4">
            <a:extLst>
              <a:ext uri="{FF2B5EF4-FFF2-40B4-BE49-F238E27FC236}">
                <a16:creationId xmlns:a16="http://schemas.microsoft.com/office/drawing/2014/main" id="{B0EF1D47-2F28-4AED-A831-2F1550519823}"/>
              </a:ext>
            </a:extLst>
          </p:cNvPr>
          <p:cNvSpPr>
            <a:spLocks noGrp="1"/>
          </p:cNvSpPr>
          <p:nvPr>
            <p:ph type="title"/>
          </p:nvPr>
        </p:nvSpPr>
        <p:spPr>
          <a:xfrm>
            <a:off x="361955" y="236377"/>
            <a:ext cx="9291433" cy="1139680"/>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graphicFrame>
        <p:nvGraphicFramePr>
          <p:cNvPr id="27" name="D_b51de1c3759d21c8">
            <a:extLst>
              <a:ext uri="{FF2B5EF4-FFF2-40B4-BE49-F238E27FC236}">
                <a16:creationId xmlns:a16="http://schemas.microsoft.com/office/drawing/2014/main" id="{16557405-1D9C-4DDA-9215-B1F6C9190AD7}"/>
              </a:ext>
            </a:extLst>
          </p:cNvPr>
          <p:cNvGraphicFramePr/>
          <p:nvPr>
            <p:extLst>
              <p:ext uri="{D42A27DB-BD31-4B8C-83A1-F6EECF244321}">
                <p14:modId xmlns:p14="http://schemas.microsoft.com/office/powerpoint/2010/main" val="107508379"/>
              </p:ext>
            </p:extLst>
          </p:nvPr>
        </p:nvGraphicFramePr>
        <p:xfrm>
          <a:off x="700755" y="1352008"/>
          <a:ext cx="11044790" cy="4477040"/>
        </p:xfrm>
        <a:graphic>
          <a:graphicData uri="http://schemas.openxmlformats.org/drawingml/2006/chart">
            <c:chart xmlns:c="http://schemas.openxmlformats.org/drawingml/2006/chart" xmlns:r="http://schemas.openxmlformats.org/officeDocument/2006/relationships" r:id="rId3"/>
          </a:graphicData>
        </a:graphic>
      </p:graphicFrame>
      <p:sp>
        <p:nvSpPr>
          <p:cNvPr id="51" name="D_63726e2d4f1a3041">
            <a:extLst>
              <a:ext uri="{FF2B5EF4-FFF2-40B4-BE49-F238E27FC236}">
                <a16:creationId xmlns:a16="http://schemas.microsoft.com/office/drawing/2014/main" id="{0E457256-FB41-4113-BB95-F5EA5C4FF58D}"/>
              </a:ext>
            </a:extLst>
          </p:cNvPr>
          <p:cNvSpPr txBox="1"/>
          <p:nvPr/>
        </p:nvSpPr>
        <p:spPr>
          <a:xfrm>
            <a:off x="4074342" y="4792320"/>
            <a:ext cx="1638144" cy="230832"/>
          </a:xfrm>
          <a:prstGeom prst="rect">
            <a:avLst/>
          </a:prstGeom>
          <a:noFill/>
        </p:spPr>
        <p:txBody>
          <a:bodyPr wrap="square" lIns="0" r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i="0" u="none" strike="noStrike" kern="1200" cap="none" spc="0" normalizeH="0" baseline="0" noProof="0">
                <a:ln>
                  <a:noFill/>
                </a:ln>
                <a:solidFill>
                  <a:prstClr val="black"/>
                </a:solidFill>
                <a:effectLst/>
                <a:uLnTx/>
                <a:uFillTx/>
                <a:latin typeface="Arial"/>
                <a:ea typeface="+mn-ea"/>
                <a:cs typeface="+mn-cs"/>
              </a:rPr>
              <a:t>Base: 5,330</a:t>
            </a:r>
            <a:endParaRPr kumimoji="0" lang="en-GB" sz="900" i="0" u="none" strike="noStrike" kern="1200" cap="none" spc="0" normalizeH="0" baseline="0" noProof="0" dirty="0">
              <a:ln>
                <a:noFill/>
              </a:ln>
              <a:solidFill>
                <a:prstClr val="black"/>
              </a:solidFill>
              <a:effectLst/>
              <a:uLnTx/>
              <a:uFillTx/>
              <a:latin typeface="Arial"/>
              <a:ea typeface="+mn-ea"/>
              <a:cs typeface="+mn-cs"/>
            </a:endParaRPr>
          </a:p>
        </p:txBody>
      </p:sp>
      <p:graphicFrame>
        <p:nvGraphicFramePr>
          <p:cNvPr id="20" name="D_a66a5ec829907f41_CalcTable">
            <a:extLst>
              <a:ext uri="{FF2B5EF4-FFF2-40B4-BE49-F238E27FC236}">
                <a16:creationId xmlns:a16="http://schemas.microsoft.com/office/drawing/2014/main" id="{CA8B38E5-867C-4F6F-84DC-140FE4B248E5}"/>
              </a:ext>
            </a:extLst>
          </p:cNvPr>
          <p:cNvGraphicFramePr>
            <a:graphicFrameLocks noGrp="1"/>
          </p:cNvGraphicFramePr>
          <p:nvPr>
            <p:extLst>
              <p:ext uri="{D42A27DB-BD31-4B8C-83A1-F6EECF244321}">
                <p14:modId xmlns:p14="http://schemas.microsoft.com/office/powerpoint/2010/main" val="96036770"/>
              </p:ext>
            </p:extLst>
          </p:nvPr>
        </p:nvGraphicFramePr>
        <p:xfrm>
          <a:off x="3366449" y="3832917"/>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1,418 to 3,840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17" name="D_a66a5ec829907f41" hidden="1">
            <a:extLst>
              <a:ext uri="{FF2B5EF4-FFF2-40B4-BE49-F238E27FC236}">
                <a16:creationId xmlns:a16="http://schemas.microsoft.com/office/drawing/2014/main" id="{CD29A7E8-B181-4A1E-AF12-5E255F728C74}"/>
              </a:ext>
            </a:extLst>
          </p:cNvPr>
          <p:cNvGraphicFramePr/>
          <p:nvPr>
            <p:extLst>
              <p:ext uri="{D42A27DB-BD31-4B8C-83A1-F6EECF244321}">
                <p14:modId xmlns:p14="http://schemas.microsoft.com/office/powerpoint/2010/main" val="3807377161"/>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1" name="D_f340824bcaa40e52_CalcTable">
            <a:extLst>
              <a:ext uri="{FF2B5EF4-FFF2-40B4-BE49-F238E27FC236}">
                <a16:creationId xmlns:a16="http://schemas.microsoft.com/office/drawing/2014/main" id="{2A2DFD99-C164-4459-8C42-270AF40541D7}"/>
              </a:ext>
            </a:extLst>
          </p:cNvPr>
          <p:cNvGraphicFramePr>
            <a:graphicFrameLocks noGrp="1"/>
          </p:cNvGraphicFramePr>
          <p:nvPr>
            <p:extLst>
              <p:ext uri="{D42A27DB-BD31-4B8C-83A1-F6EECF244321}">
                <p14:modId xmlns:p14="http://schemas.microsoft.com/office/powerpoint/2010/main" val="2120402377"/>
              </p:ext>
            </p:extLst>
          </p:nvPr>
        </p:nvGraphicFramePr>
        <p:xfrm>
          <a:off x="9146914" y="574577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77 to 3,875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19" name="D_f340824bcaa40e52" hidden="1">
            <a:extLst>
              <a:ext uri="{FF2B5EF4-FFF2-40B4-BE49-F238E27FC236}">
                <a16:creationId xmlns:a16="http://schemas.microsoft.com/office/drawing/2014/main" id="{5934C12D-666B-4A47-8EEE-76B2949A829D}"/>
              </a:ext>
            </a:extLst>
          </p:cNvPr>
          <p:cNvGraphicFramePr/>
          <p:nvPr>
            <p:extLst>
              <p:ext uri="{D42A27DB-BD31-4B8C-83A1-F6EECF244321}">
                <p14:modId xmlns:p14="http://schemas.microsoft.com/office/powerpoint/2010/main" val="893526938"/>
              </p:ext>
            </p:extLst>
          </p:nvPr>
        </p:nvGraphicFramePr>
        <p:xfrm>
          <a:off x="12361957" y="545576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 name="D_4784920c364dc261_CalcTable">
            <a:extLst>
              <a:ext uri="{FF2B5EF4-FFF2-40B4-BE49-F238E27FC236}">
                <a16:creationId xmlns:a16="http://schemas.microsoft.com/office/drawing/2014/main" id="{B425A655-8D46-9A01-5B9D-B46D4305C2F8}"/>
              </a:ext>
            </a:extLst>
          </p:cNvPr>
          <p:cNvGraphicFramePr>
            <a:graphicFrameLocks noGrp="1"/>
          </p:cNvGraphicFramePr>
          <p:nvPr>
            <p:extLst>
              <p:ext uri="{D42A27DB-BD31-4B8C-83A1-F6EECF244321}">
                <p14:modId xmlns:p14="http://schemas.microsoft.com/office/powerpoint/2010/main" val="200692206"/>
              </p:ext>
            </p:extLst>
          </p:nvPr>
        </p:nvGraphicFramePr>
        <p:xfrm>
          <a:off x="294270" y="5682277"/>
          <a:ext cx="5144112" cy="81464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%Fairly good
²Disability = ‘Yes, a lot’ + ‘Yes, a little’ at Q41. Do any of your conditions or illnesses reduce your ability to carry out day-to-day activities? for patients identified as having a long-term condition or illness expected to last 12 months or more.
Base: Asked of patients who had an appointment since being registered with current GP practice. Patients who selected 'I don't know or it didn't apply' have been excluded. ICS (12,978).</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4784920c364dc261" hidden="1">
            <a:extLst>
              <a:ext uri="{FF2B5EF4-FFF2-40B4-BE49-F238E27FC236}">
                <a16:creationId xmlns:a16="http://schemas.microsoft.com/office/drawing/2014/main" id="{EE9905E3-BBD7-4B6A-29C2-32FD9F580E84}"/>
              </a:ext>
            </a:extLst>
          </p:cNvPr>
          <p:cNvGraphicFramePr/>
          <p:nvPr>
            <p:extLst>
              <p:ext uri="{D42A27DB-BD31-4B8C-83A1-F6EECF244321}">
                <p14:modId xmlns:p14="http://schemas.microsoft.com/office/powerpoint/2010/main" val="3232631821"/>
              </p:ext>
            </p:extLst>
          </p:nvPr>
        </p:nvGraphicFramePr>
        <p:xfrm>
          <a:off x="-2032000" y="5482079"/>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3" name="TextBox 2">
            <a:extLst>
              <a:ext uri="{FF2B5EF4-FFF2-40B4-BE49-F238E27FC236}">
                <a16:creationId xmlns:a16="http://schemas.microsoft.com/office/drawing/2014/main" id="{B87D2FC7-0279-0A47-B433-3D47813BED99}"/>
              </a:ext>
            </a:extLst>
          </p:cNvPr>
          <p:cNvSpPr txBox="1"/>
          <p:nvPr/>
        </p:nvSpPr>
        <p:spPr>
          <a:xfrm>
            <a:off x="289531" y="1026049"/>
            <a:ext cx="11383590" cy="338554"/>
          </a:xfrm>
          <a:prstGeom prst="rect">
            <a:avLst/>
          </a:prstGeom>
          <a:noFill/>
        </p:spPr>
        <p:txBody>
          <a:bodyPr wrap="square">
            <a:spAutoFit/>
          </a:bodyPr>
          <a:lstStyle/>
          <a:p>
            <a:r>
              <a:rPr lang="en-GB" sz="1600" b="0" dirty="0"/>
              <a:t>DEVON INTEGRATED CARE SYSTEM</a:t>
            </a:r>
            <a:endParaRPr lang="en-GB" sz="1600" dirty="0"/>
          </a:p>
        </p:txBody>
      </p:sp>
      <p:graphicFrame>
        <p:nvGraphicFramePr>
          <p:cNvPr id="2" name="Ipsos Ribbon Rules" hidden="1">
            <a:extLst>
              <a:ext uri="{FF2B5EF4-FFF2-40B4-BE49-F238E27FC236}">
                <a16:creationId xmlns:a16="http://schemas.microsoft.com/office/drawing/2014/main" id="{8E1C90E2-C58F-46EC-A76F-4753D3F07ECB}"/>
              </a:ext>
            </a:extLst>
          </p:cNvPr>
          <p:cNvGraphicFramePr/>
          <p:nvPr>
            <p:extLst>
              <p:ext uri="{D42A27DB-BD31-4B8C-83A1-F6EECF244321}">
                <p14:modId xmlns:p14="http://schemas.microsoft.com/office/powerpoint/2010/main" val="156875308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2477161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Rounded Corners 54">
            <a:extLst>
              <a:ext uri="{FF2B5EF4-FFF2-40B4-BE49-F238E27FC236}">
                <a16:creationId xmlns:a16="http://schemas.microsoft.com/office/drawing/2014/main" id="{76256B60-4324-45AC-B7D4-92BFC4935D82}"/>
              </a:ext>
            </a:extLst>
          </p:cNvPr>
          <p:cNvSpPr/>
          <p:nvPr/>
        </p:nvSpPr>
        <p:spPr bwMode="gray">
          <a:xfrm>
            <a:off x="6280153" y="3696140"/>
            <a:ext cx="5474619" cy="936812"/>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3" name="Rectangle: Rounded Corners 42">
            <a:extLst>
              <a:ext uri="{FF2B5EF4-FFF2-40B4-BE49-F238E27FC236}">
                <a16:creationId xmlns:a16="http://schemas.microsoft.com/office/drawing/2014/main" id="{6FC06778-682C-43F4-AB79-8F7BA0CED9F0}"/>
              </a:ext>
            </a:extLst>
          </p:cNvPr>
          <p:cNvSpPr/>
          <p:nvPr/>
        </p:nvSpPr>
        <p:spPr bwMode="gray">
          <a:xfrm>
            <a:off x="6280153" y="1517370"/>
            <a:ext cx="5474619" cy="2015539"/>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7" name="Rectangle: Rounded Corners 46">
            <a:extLst>
              <a:ext uri="{FF2B5EF4-FFF2-40B4-BE49-F238E27FC236}">
                <a16:creationId xmlns:a16="http://schemas.microsoft.com/office/drawing/2014/main" id="{9B7B822F-3778-43B4-A675-0A5F033919DA}"/>
              </a:ext>
            </a:extLst>
          </p:cNvPr>
          <p:cNvSpPr/>
          <p:nvPr/>
        </p:nvSpPr>
        <p:spPr bwMode="gray">
          <a:xfrm>
            <a:off x="437228" y="2286790"/>
            <a:ext cx="5562489" cy="2867742"/>
          </a:xfrm>
          <a:prstGeom prst="roundRect">
            <a:avLst>
              <a:gd name="adj" fmla="val 742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12E7BB47-2028-4EE8-873C-6B066C171CF9}"/>
              </a:ext>
            </a:extLst>
          </p:cNvPr>
          <p:cNvSpPr/>
          <p:nvPr/>
        </p:nvSpPr>
        <p:spPr bwMode="gray">
          <a:xfrm>
            <a:off x="437230" y="1444903"/>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28" name="Title 4">
            <a:extLst>
              <a:ext uri="{FF2B5EF4-FFF2-40B4-BE49-F238E27FC236}">
                <a16:creationId xmlns:a16="http://schemas.microsoft.com/office/drawing/2014/main" id="{69AE28F6-DFCC-4FA2-A0A0-B9539804C841}"/>
              </a:ext>
            </a:extLst>
          </p:cNvPr>
          <p:cNvSpPr>
            <a:spLocks noGrp="1"/>
          </p:cNvSpPr>
          <p:nvPr>
            <p:ph type="title"/>
          </p:nvPr>
        </p:nvSpPr>
        <p:spPr>
          <a:xfrm>
            <a:off x="361954" y="238146"/>
            <a:ext cx="9291433" cy="1055944"/>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graphicFrame>
        <p:nvGraphicFramePr>
          <p:cNvPr id="17" name="D_dc313dc4ab24e234" hidden="1">
            <a:extLst>
              <a:ext uri="{FF2B5EF4-FFF2-40B4-BE49-F238E27FC236}">
                <a16:creationId xmlns:a16="http://schemas.microsoft.com/office/drawing/2014/main" id="{301915A8-D458-4FA2-997F-C970EC7FAF48}"/>
              </a:ext>
            </a:extLst>
          </p:cNvPr>
          <p:cNvGraphicFramePr/>
          <p:nvPr>
            <p:extLst>
              <p:ext uri="{D42A27DB-BD31-4B8C-83A1-F6EECF244321}">
                <p14:modId xmlns:p14="http://schemas.microsoft.com/office/powerpoint/2010/main" val="3371154925"/>
              </p:ext>
            </p:extLst>
          </p:nvPr>
        </p:nvGraphicFramePr>
        <p:xfrm>
          <a:off x="-2189018" y="4475881"/>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8" name="D_5a1ce2f713be2be2" hidden="1">
            <a:extLst>
              <a:ext uri="{FF2B5EF4-FFF2-40B4-BE49-F238E27FC236}">
                <a16:creationId xmlns:a16="http://schemas.microsoft.com/office/drawing/2014/main" id="{78F05319-4875-4F7D-80A2-59F348BCE58B}"/>
              </a:ext>
            </a:extLst>
          </p:cNvPr>
          <p:cNvGraphicFramePr/>
          <p:nvPr>
            <p:extLst>
              <p:ext uri="{D42A27DB-BD31-4B8C-83A1-F6EECF244321}">
                <p14:modId xmlns:p14="http://schemas.microsoft.com/office/powerpoint/2010/main" val="4021317392"/>
              </p:ext>
            </p:extLst>
          </p:nvPr>
        </p:nvGraphicFramePr>
        <p:xfrm>
          <a:off x="12293600" y="2841925"/>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9" name="D_a367ba303230cb1a" hidden="1">
            <a:extLst>
              <a:ext uri="{FF2B5EF4-FFF2-40B4-BE49-F238E27FC236}">
                <a16:creationId xmlns:a16="http://schemas.microsoft.com/office/drawing/2014/main" id="{BF5DCBB7-3922-4CBB-8AFC-772D241E72E5}"/>
              </a:ext>
            </a:extLst>
          </p:cNvPr>
          <p:cNvGraphicFramePr/>
          <p:nvPr>
            <p:extLst>
              <p:ext uri="{D42A27DB-BD31-4B8C-83A1-F6EECF244321}">
                <p14:modId xmlns:p14="http://schemas.microsoft.com/office/powerpoint/2010/main" val="881338542"/>
              </p:ext>
            </p:extLst>
          </p:nvPr>
        </p:nvGraphicFramePr>
        <p:xfrm>
          <a:off x="12298222" y="377017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dc313dc4ab24e234_CalcTable">
            <a:extLst>
              <a:ext uri="{FF2B5EF4-FFF2-40B4-BE49-F238E27FC236}">
                <a16:creationId xmlns:a16="http://schemas.microsoft.com/office/drawing/2014/main" id="{DEA869C0-B027-473C-8064-9550BDF82BC8}"/>
              </a:ext>
            </a:extLst>
          </p:cNvPr>
          <p:cNvGraphicFramePr>
            <a:graphicFrameLocks noGrp="1"/>
          </p:cNvGraphicFramePr>
          <p:nvPr>
            <p:extLst>
              <p:ext uri="{D42A27DB-BD31-4B8C-83A1-F6EECF244321}">
                <p14:modId xmlns:p14="http://schemas.microsoft.com/office/powerpoint/2010/main" val="1002384781"/>
              </p:ext>
            </p:extLst>
          </p:nvPr>
        </p:nvGraphicFramePr>
        <p:xfrm>
          <a:off x="3283505" y="489949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9 to 7,057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5a1ce2f713be2be2_CalcTable">
            <a:extLst>
              <a:ext uri="{FF2B5EF4-FFF2-40B4-BE49-F238E27FC236}">
                <a16:creationId xmlns:a16="http://schemas.microsoft.com/office/drawing/2014/main" id="{5200BA6E-05B1-4666-8A7A-DF21BFAF1AF6}"/>
              </a:ext>
            </a:extLst>
          </p:cNvPr>
          <p:cNvGraphicFramePr>
            <a:graphicFrameLocks noGrp="1"/>
          </p:cNvGraphicFramePr>
          <p:nvPr>
            <p:extLst>
              <p:ext uri="{D42A27DB-BD31-4B8C-83A1-F6EECF244321}">
                <p14:modId xmlns:p14="http://schemas.microsoft.com/office/powerpoint/2010/main" val="1855465897"/>
              </p:ext>
            </p:extLst>
          </p:nvPr>
        </p:nvGraphicFramePr>
        <p:xfrm>
          <a:off x="9122242" y="330449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40 to 12,391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a367ba303230cb1a_CalcTable">
            <a:extLst>
              <a:ext uri="{FF2B5EF4-FFF2-40B4-BE49-F238E27FC236}">
                <a16:creationId xmlns:a16="http://schemas.microsoft.com/office/drawing/2014/main" id="{EE2296A1-A1F5-492A-9F11-FDA0DE175D7E}"/>
              </a:ext>
            </a:extLst>
          </p:cNvPr>
          <p:cNvGraphicFramePr>
            <a:graphicFrameLocks noGrp="1"/>
          </p:cNvGraphicFramePr>
          <p:nvPr>
            <p:extLst>
              <p:ext uri="{D42A27DB-BD31-4B8C-83A1-F6EECF244321}">
                <p14:modId xmlns:p14="http://schemas.microsoft.com/office/powerpoint/2010/main" val="169662319"/>
              </p:ext>
            </p:extLst>
          </p:nvPr>
        </p:nvGraphicFramePr>
        <p:xfrm>
          <a:off x="9122242" y="4404352"/>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2,459 to 10,411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B524EC6C-1054-4D03-BD16-BC5187EF41C7}"/>
              </a:ext>
            </a:extLst>
          </p:cNvPr>
          <p:cNvGraphicFramePr/>
          <p:nvPr>
            <p:extLst>
              <p:ext uri="{D42A27DB-BD31-4B8C-83A1-F6EECF244321}">
                <p14:modId xmlns:p14="http://schemas.microsoft.com/office/powerpoint/2010/main" val="348114504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3" name="TextBox 2">
            <a:extLst>
              <a:ext uri="{FF2B5EF4-FFF2-40B4-BE49-F238E27FC236}">
                <a16:creationId xmlns:a16="http://schemas.microsoft.com/office/drawing/2014/main" id="{95484117-43F6-82D4-F843-F5A928B97C6A}"/>
              </a:ext>
            </a:extLst>
          </p:cNvPr>
          <p:cNvSpPr txBox="1"/>
          <p:nvPr/>
        </p:nvSpPr>
        <p:spPr>
          <a:xfrm>
            <a:off x="289530" y="1026049"/>
            <a:ext cx="11392817"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DEVON INTEGRATED CARE SYSTEM</a:t>
            </a:r>
          </a:p>
        </p:txBody>
      </p:sp>
      <p:graphicFrame>
        <p:nvGraphicFramePr>
          <p:cNvPr id="4" name="D_f0bb6a95e9d81284_CalcTable">
            <a:extLst>
              <a:ext uri="{FF2B5EF4-FFF2-40B4-BE49-F238E27FC236}">
                <a16:creationId xmlns:a16="http://schemas.microsoft.com/office/drawing/2014/main" id="{2E4FC4B5-CEE7-0D9F-1F42-1BF00D28677B}"/>
              </a:ext>
            </a:extLst>
          </p:cNvPr>
          <p:cNvGraphicFramePr>
            <a:graphicFrameLocks noGrp="1"/>
          </p:cNvGraphicFramePr>
          <p:nvPr>
            <p:extLst>
              <p:ext uri="{D42A27DB-BD31-4B8C-83A1-F6EECF244321}">
                <p14:modId xmlns:p14="http://schemas.microsoft.com/office/powerpoint/2010/main" val="280697081"/>
              </p:ext>
            </p:extLst>
          </p:nvPr>
        </p:nvGraphicFramePr>
        <p:xfrm>
          <a:off x="294270" y="5377485"/>
          <a:ext cx="5144112" cy="93656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%Fairly good
²A more detailed ethnicity breakdown is available, but individual base sizes may be too small for robust analysis
³Carer = Any ‘yes’ at Q61. Do you look after, or give any help or support to, anyone because they have long-term physical or mental health conditions or illnesses, or problems related to old age?
Base: Asked of patients who had an appointment since being registered with current GP practice. Patients who selected 'I don't know or it didn't apply' have been excluded. ICS (12,978).</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f0bb6a95e9d81284" hidden="1">
            <a:extLst>
              <a:ext uri="{FF2B5EF4-FFF2-40B4-BE49-F238E27FC236}">
                <a16:creationId xmlns:a16="http://schemas.microsoft.com/office/drawing/2014/main" id="{44C2F434-9F58-9AAC-DA05-243C8AC96D46}"/>
              </a:ext>
            </a:extLst>
          </p:cNvPr>
          <p:cNvGraphicFramePr/>
          <p:nvPr>
            <p:extLst>
              <p:ext uri="{D42A27DB-BD31-4B8C-83A1-F6EECF244321}">
                <p14:modId xmlns:p14="http://schemas.microsoft.com/office/powerpoint/2010/main" val="3231786952"/>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 name="D_3121a9392a9d2a38">
            <a:extLst>
              <a:ext uri="{FF2B5EF4-FFF2-40B4-BE49-F238E27FC236}">
                <a16:creationId xmlns:a16="http://schemas.microsoft.com/office/drawing/2014/main" id="{985A48F2-415B-4E63-EDD9-5E0BED90C893}"/>
              </a:ext>
            </a:extLst>
          </p:cNvPr>
          <p:cNvGraphicFramePr/>
          <p:nvPr>
            <p:extLst>
              <p:ext uri="{D42A27DB-BD31-4B8C-83A1-F6EECF244321}">
                <p14:modId xmlns:p14="http://schemas.microsoft.com/office/powerpoint/2010/main" val="102516187"/>
              </p:ext>
            </p:extLst>
          </p:nvPr>
        </p:nvGraphicFramePr>
        <p:xfrm>
          <a:off x="700755" y="1352346"/>
          <a:ext cx="11048333" cy="4477040"/>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169078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Services when GP practice is closed</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02A2C3C3-895C-42FF-ADFC-E797F93775F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TextBox 6">
            <a:extLst>
              <a:ext uri="{FF2B5EF4-FFF2-40B4-BE49-F238E27FC236}">
                <a16:creationId xmlns:a16="http://schemas.microsoft.com/office/drawing/2014/main" id="{703F694D-B2B0-4C12-A53F-71621DBC3F31}"/>
              </a:ext>
            </a:extLst>
          </p:cNvPr>
          <p:cNvSpPr txBox="1"/>
          <p:nvPr/>
        </p:nvSpPr>
        <p:spPr>
          <a:xfrm>
            <a:off x="274160" y="2197894"/>
            <a:ext cx="6924195" cy="1231106"/>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These questions are only asked of people who have recently contacted or used an NHS service when they wanted care or advice from a healthcare professional at their GP practice but it was closed. As such, the base size is often too small to make meaningful comparisons at PCN level. The PCN range within ICS has therefore not been included for these questions.</a:t>
            </a:r>
          </a:p>
        </p:txBody>
      </p:sp>
      <p:sp>
        <p:nvSpPr>
          <p:cNvPr id="13" name="TextBox 11">
            <a:extLst>
              <a:ext uri="{FF2B5EF4-FFF2-40B4-BE49-F238E27FC236}">
                <a16:creationId xmlns:a16="http://schemas.microsoft.com/office/drawing/2014/main" id="{A5F931A5-4A07-4CAB-8A5D-D33300FCA867}"/>
              </a:ext>
            </a:extLst>
          </p:cNvPr>
          <p:cNvSpPr txBox="1"/>
          <p:nvPr/>
        </p:nvSpPr>
        <p:spPr>
          <a:xfrm>
            <a:off x="274161" y="3584390"/>
            <a:ext cx="5478853"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Please note that patients cannot always distinguish between these services and extended access appointments. Please view the results in this section with the configuration of your local services in mind.</a:t>
            </a:r>
          </a:p>
        </p:txBody>
      </p:sp>
    </p:spTree>
    <p:extLst>
      <p:ext uri="{BB962C8B-B14F-4D97-AF65-F5344CB8AC3E}">
        <p14:creationId xmlns:p14="http://schemas.microsoft.com/office/powerpoint/2010/main" val="392811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40751"/>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Q36. Overall, how would you describe your experience of NHS services on this occasion when your GP practice was closed?</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345397ba6434b46">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397458528"/>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23%</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39352e0bafa50b4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85241803"/>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21%</a:t>
                      </a:r>
                    </a:p>
                  </a:txBody>
                  <a:tcPr marL="0" marR="0" anchor="ctr"/>
                </a:tc>
                <a:extLst>
                  <a:ext uri="{0D108BD9-81ED-4DB2-BD59-A6C34878D82A}">
                    <a16:rowId xmlns:a16="http://schemas.microsoft.com/office/drawing/2014/main" val="3917517231"/>
                  </a:ext>
                </a:extLst>
              </a:tr>
            </a:tbl>
          </a:graphicData>
        </a:graphic>
      </p:graphicFrame>
      <p:graphicFrame>
        <p:nvGraphicFramePr>
          <p:cNvPr id="32" name="D_fe874bf8d8934803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2898761711"/>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contacted or used an NHS service, in the last 12 months, when they wanted care or advice from a healthcare professional at their GP practice but it was closed. National 2025 (193,580); ICS 2024 (3,263). ICS 2025 (3,253);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fe874bf8d8934803"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320259448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325458124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31829910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08655"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2008863663"/>
              </p:ext>
            </p:extLst>
          </p:nvPr>
        </p:nvGraphicFramePr>
        <p:xfrm>
          <a:off x="4307755" y="2307457"/>
          <a:ext cx="3471702" cy="2369588"/>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b729524116f62dcb">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1053828974"/>
              </p:ext>
            </p:extLst>
          </p:nvPr>
        </p:nvGraphicFramePr>
        <p:xfrm>
          <a:off x="4498270" y="2399437"/>
          <a:ext cx="3002090" cy="2271754"/>
        </p:xfrm>
        <a:graphic>
          <a:graphicData uri="http://schemas.openxmlformats.org/drawingml/2006/chart">
            <c:chart xmlns:c="http://schemas.openxmlformats.org/drawingml/2006/chart" xmlns:r="http://schemas.openxmlformats.org/officeDocument/2006/relationships" r:id="rId9"/>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64e9453a040609cb">
            <a:extLst>
              <a:ext uri="{FF2B5EF4-FFF2-40B4-BE49-F238E27FC236}">
                <a16:creationId xmlns:a16="http://schemas.microsoft.com/office/drawing/2014/main" id="{E04A2D88-744A-B72C-FA2A-91A3801FB7B0}"/>
              </a:ext>
            </a:extLst>
          </p:cNvPr>
          <p:cNvGraphicFramePr>
            <a:graphicFrameLocks/>
          </p:cNvGraphicFramePr>
          <p:nvPr>
            <p:extLst>
              <p:ext uri="{D42A27DB-BD31-4B8C-83A1-F6EECF244321}">
                <p14:modId xmlns:p14="http://schemas.microsoft.com/office/powerpoint/2010/main" val="4106216053"/>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5" name="TextBox 4">
            <a:extLst>
              <a:ext uri="{FF2B5EF4-FFF2-40B4-BE49-F238E27FC236}">
                <a16:creationId xmlns:a16="http://schemas.microsoft.com/office/drawing/2014/main" id="{1BE24576-B787-8CC8-E4B6-FE978BF25335}"/>
              </a:ext>
            </a:extLst>
          </p:cNvPr>
          <p:cNvSpPr txBox="1"/>
          <p:nvPr/>
        </p:nvSpPr>
        <p:spPr>
          <a:xfrm>
            <a:off x="367677" y="497879"/>
            <a:ext cx="11629048" cy="338554"/>
          </a:xfrm>
          <a:prstGeom prst="rect">
            <a:avLst/>
          </a:prstGeom>
          <a:noFill/>
        </p:spPr>
        <p:txBody>
          <a:bodyPr wrap="square">
            <a:spAutoFit/>
          </a:bodyPr>
          <a:lstStyle/>
          <a:p>
            <a:r>
              <a:rPr lang="en-GB" sz="1600" b="0" dirty="0"/>
              <a:t>DEVON INTEGRATED CARE SYSTEM</a:t>
            </a:r>
            <a:endParaRPr lang="en-GB" sz="1600" dirty="0"/>
          </a:p>
        </p:txBody>
      </p:sp>
      <p:sp>
        <p:nvSpPr>
          <p:cNvPr id="9" name="Title 4">
            <a:extLst>
              <a:ext uri="{FF2B5EF4-FFF2-40B4-BE49-F238E27FC236}">
                <a16:creationId xmlns:a16="http://schemas.microsoft.com/office/drawing/2014/main" id="{7BA7B52D-1A42-1894-331F-9A5E52C3E1BB}"/>
              </a:ext>
            </a:extLst>
          </p:cNvPr>
          <p:cNvSpPr>
            <a:spLocks noGrp="1"/>
          </p:cNvSpPr>
          <p:nvPr>
            <p:ph type="title"/>
          </p:nvPr>
        </p:nvSpPr>
        <p:spPr>
          <a:xfrm>
            <a:off x="437230" y="81188"/>
            <a:ext cx="9615847" cy="555912"/>
          </a:xfrm>
        </p:spPr>
        <p:txBody>
          <a:bodyPr/>
          <a:lstStyle/>
          <a:p>
            <a:pPr>
              <a:lnSpc>
                <a:spcPct val="118000"/>
              </a:lnSpc>
              <a:spcBef>
                <a:spcPts val="600"/>
              </a:spcBef>
            </a:pPr>
            <a:r>
              <a:rPr lang="en-GB" sz="2500" dirty="0"/>
              <a:t>Overall experience of services when GP practice is closed</a:t>
            </a:r>
          </a:p>
        </p:txBody>
      </p:sp>
    </p:spTree>
    <p:extLst>
      <p:ext uri="{BB962C8B-B14F-4D97-AF65-F5344CB8AC3E}">
        <p14:creationId xmlns:p14="http://schemas.microsoft.com/office/powerpoint/2010/main" val="12011247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Managing health conditions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38459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Q43. In the last 12 months, have you had enough support from local services or organisations to help you manage your conditions or illnesses?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39544" y="580662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50951"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280143" y="2562845"/>
            <a:ext cx="142844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7731132e4c46c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270947961"/>
              </p:ext>
            </p:extLst>
          </p:nvPr>
        </p:nvGraphicFramePr>
        <p:xfrm>
          <a:off x="8397280" y="3005997"/>
          <a:ext cx="1530242" cy="1476000"/>
        </p:xfrm>
        <a:graphic>
          <a:graphicData uri="http://schemas.openxmlformats.org/drawingml/2006/table">
            <a:tbl>
              <a:tblPr firstRow="1" bandRow="1">
                <a:tableStyleId>{5C22544A-7EE6-4342-B048-85BDC9FD1C3A}</a:tableStyleId>
              </a:tblPr>
              <a:tblGrid>
                <a:gridCol w="765121">
                  <a:extLst>
                    <a:ext uri="{9D8B030D-6E8A-4147-A177-3AD203B41FA5}">
                      <a16:colId xmlns:a16="http://schemas.microsoft.com/office/drawing/2014/main" val="2098080960"/>
                    </a:ext>
                  </a:extLst>
                </a:gridCol>
                <a:gridCol w="76512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28%</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7fc855c8cb9e46c5">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663422001"/>
              </p:ext>
            </p:extLst>
          </p:nvPr>
        </p:nvGraphicFramePr>
        <p:xfrm>
          <a:off x="10178435" y="3005997"/>
          <a:ext cx="1681666" cy="1476000"/>
        </p:xfrm>
        <a:graphic>
          <a:graphicData uri="http://schemas.openxmlformats.org/drawingml/2006/table">
            <a:tbl>
              <a:tblPr firstRow="1" bandRow="1">
                <a:tableStyleId>{5C22544A-7EE6-4342-B048-85BDC9FD1C3A}</a:tableStyleId>
              </a:tblPr>
              <a:tblGrid>
                <a:gridCol w="840833">
                  <a:extLst>
                    <a:ext uri="{9D8B030D-6E8A-4147-A177-3AD203B41FA5}">
                      <a16:colId xmlns:a16="http://schemas.microsoft.com/office/drawing/2014/main" val="2098080960"/>
                    </a:ext>
                  </a:extLst>
                </a:gridCol>
                <a:gridCol w="840833">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31%</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698597"/>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774363"/>
            <a:ext cx="3471704" cy="282100"/>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e02c03fb50c92faa">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076998241"/>
              </p:ext>
            </p:extLst>
          </p:nvPr>
        </p:nvGraphicFramePr>
        <p:xfrm>
          <a:off x="5001481" y="5044534"/>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b5f013cee90306c5">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693241498"/>
              </p:ext>
            </p:extLst>
          </p:nvPr>
        </p:nvGraphicFramePr>
        <p:xfrm>
          <a:off x="6222045" y="500365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e0bb27654471faa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328150330"/>
              </p:ext>
            </p:extLst>
          </p:nvPr>
        </p:nvGraphicFramePr>
        <p:xfrm>
          <a:off x="5209992" y="535414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83%</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cd03e50ccac7e198_CalcTable">
            <a:extLst>
              <a:ext uri="{FF2B5EF4-FFF2-40B4-BE49-F238E27FC236}">
                <a16:creationId xmlns:a16="http://schemas.microsoft.com/office/drawing/2014/main" id="{30B62D1F-ACD3-4876-B314-6C4EE92B371B}"/>
              </a:ext>
            </a:extLst>
          </p:cNvPr>
          <p:cNvGraphicFramePr>
            <a:graphicFrameLocks noGrp="1"/>
          </p:cNvGraphicFramePr>
          <p:nvPr>
            <p:extLst>
              <p:ext uri="{D42A27DB-BD31-4B8C-83A1-F6EECF244321}">
                <p14:modId xmlns:p14="http://schemas.microsoft.com/office/powerpoint/2010/main" val="794559231"/>
              </p:ext>
            </p:extLst>
          </p:nvPr>
        </p:nvGraphicFramePr>
        <p:xfrm>
          <a:off x="447805" y="567132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with a long-term condition or illness. Patients who selected 'I haven't needed support' or 'I don't know' have been excluded. National 2025 (337,532); ICS 2024 (6,652); ICS 2025 (6,696); PCN bases range from 63 to 449</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6c15ea3187aac2e6">
            <a:extLst>
              <a:ext uri="{FF2B5EF4-FFF2-40B4-BE49-F238E27FC236}">
                <a16:creationId xmlns:a16="http://schemas.microsoft.com/office/drawing/2014/main" id="{C34B84DA-B6D8-4838-BAA9-A708723A1EF1}"/>
              </a:ext>
            </a:extLst>
          </p:cNvPr>
          <p:cNvGraphicFramePr/>
          <p:nvPr>
            <p:extLst>
              <p:ext uri="{D42A27DB-BD31-4B8C-83A1-F6EECF244321}">
                <p14:modId xmlns:p14="http://schemas.microsoft.com/office/powerpoint/2010/main" val="1387576485"/>
              </p:ext>
            </p:extLst>
          </p:nvPr>
        </p:nvGraphicFramePr>
        <p:xfrm>
          <a:off x="4322835" y="2287642"/>
          <a:ext cx="3471702" cy="2300225"/>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6facfa891d1e46c5">
            <a:extLst>
              <a:ext uri="{FF2B5EF4-FFF2-40B4-BE49-F238E27FC236}">
                <a16:creationId xmlns:a16="http://schemas.microsoft.com/office/drawing/2014/main" id="{C728993F-75E8-4E7F-AB0F-46984CA9DD86}"/>
              </a:ext>
            </a:extLst>
          </p:cNvPr>
          <p:cNvGraphicFramePr/>
          <p:nvPr>
            <p:extLst>
              <p:ext uri="{D42A27DB-BD31-4B8C-83A1-F6EECF244321}">
                <p14:modId xmlns:p14="http://schemas.microsoft.com/office/powerpoint/2010/main" val="1538592955"/>
              </p:ext>
            </p:extLst>
          </p:nvPr>
        </p:nvGraphicFramePr>
        <p:xfrm>
          <a:off x="4511737" y="2375051"/>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7" name="D_cd03e50ccac7e198" hidden="1">
            <a:extLst>
              <a:ext uri="{FF2B5EF4-FFF2-40B4-BE49-F238E27FC236}">
                <a16:creationId xmlns:a16="http://schemas.microsoft.com/office/drawing/2014/main" id="{091F7C43-AD17-46E0-A177-15C1858437F8}"/>
              </a:ext>
            </a:extLst>
          </p:cNvPr>
          <p:cNvGraphicFramePr/>
          <p:nvPr>
            <p:extLst>
              <p:ext uri="{D42A27DB-BD31-4B8C-83A1-F6EECF244321}">
                <p14:modId xmlns:p14="http://schemas.microsoft.com/office/powerpoint/2010/main" val="35692439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28" name="D_fe0bb27654471faa" hidden="1">
            <a:extLst>
              <a:ext uri="{FF2B5EF4-FFF2-40B4-BE49-F238E27FC236}">
                <a16:creationId xmlns:a16="http://schemas.microsoft.com/office/drawing/2014/main" id="{08E37D0C-73A2-4FBE-A075-0061A81286E3}"/>
              </a:ext>
            </a:extLst>
          </p:cNvPr>
          <p:cNvGraphicFramePr/>
          <p:nvPr>
            <p:extLst>
              <p:ext uri="{D42A27DB-BD31-4B8C-83A1-F6EECF244321}">
                <p14:modId xmlns:p14="http://schemas.microsoft.com/office/powerpoint/2010/main" val="395325743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2" name="Ipsos Ribbon Rules" hidden="1">
            <a:extLst>
              <a:ext uri="{FF2B5EF4-FFF2-40B4-BE49-F238E27FC236}">
                <a16:creationId xmlns:a16="http://schemas.microsoft.com/office/drawing/2014/main" id="{E0555943-6C91-432A-A559-A029601B95DC}"/>
              </a:ext>
            </a:extLst>
          </p:cNvPr>
          <p:cNvGraphicFramePr/>
          <p:nvPr>
            <p:extLst>
              <p:ext uri="{D42A27DB-BD31-4B8C-83A1-F6EECF244321}">
                <p14:modId xmlns:p14="http://schemas.microsoft.com/office/powerpoint/2010/main" val="279976954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31" name="TextBox 30">
            <a:extLst>
              <a:ext uri="{FF2B5EF4-FFF2-40B4-BE49-F238E27FC236}">
                <a16:creationId xmlns:a16="http://schemas.microsoft.com/office/drawing/2014/main" id="{880B56B8-011D-4A93-904B-DBAD4E15670E}"/>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8A4CF66-A4DD-4727-8987-9D20F9D16D43}"/>
              </a:ext>
            </a:extLst>
          </p:cNvPr>
          <p:cNvSpPr txBox="1"/>
          <p:nvPr/>
        </p:nvSpPr>
        <p:spPr>
          <a:xfrm>
            <a:off x="4332287" y="1812135"/>
            <a:ext cx="3259625"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34" name="Rectangle 33">
            <a:extLst>
              <a:ext uri="{FF2B5EF4-FFF2-40B4-BE49-F238E27FC236}">
                <a16:creationId xmlns:a16="http://schemas.microsoft.com/office/drawing/2014/main" id="{0147882E-B931-4B9A-AB79-49F6A64BFF18}"/>
              </a:ext>
            </a:extLst>
          </p:cNvPr>
          <p:cNvSpPr/>
          <p:nvPr/>
        </p:nvSpPr>
        <p:spPr>
          <a:xfrm>
            <a:off x="9426655" y="5806629"/>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7" name="D_4739857174b624c5">
            <a:extLst>
              <a:ext uri="{FF2B5EF4-FFF2-40B4-BE49-F238E27FC236}">
                <a16:creationId xmlns:a16="http://schemas.microsoft.com/office/drawing/2014/main" id="{1DE5EA53-7F07-4889-862A-E99387022068}"/>
              </a:ext>
            </a:extLst>
          </p:cNvPr>
          <p:cNvGraphicFramePr>
            <a:graphicFrameLocks/>
          </p:cNvGraphicFramePr>
          <p:nvPr>
            <p:extLst>
              <p:ext uri="{D42A27DB-BD31-4B8C-83A1-F6EECF244321}">
                <p14:modId xmlns:p14="http://schemas.microsoft.com/office/powerpoint/2010/main" val="2713885590"/>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3" name="TextBox 2">
            <a:extLst>
              <a:ext uri="{FF2B5EF4-FFF2-40B4-BE49-F238E27FC236}">
                <a16:creationId xmlns:a16="http://schemas.microsoft.com/office/drawing/2014/main" id="{8931D7B0-21D2-1780-B421-65D8146C8C64}"/>
              </a:ext>
            </a:extLst>
          </p:cNvPr>
          <p:cNvSpPr txBox="1"/>
          <p:nvPr/>
        </p:nvSpPr>
        <p:spPr>
          <a:xfrm>
            <a:off x="367677" y="497879"/>
            <a:ext cx="11629048" cy="338554"/>
          </a:xfrm>
          <a:prstGeom prst="rect">
            <a:avLst/>
          </a:prstGeom>
          <a:noFill/>
        </p:spPr>
        <p:txBody>
          <a:bodyPr wrap="square">
            <a:spAutoFit/>
          </a:bodyPr>
          <a:lstStyle/>
          <a:p>
            <a:r>
              <a:rPr lang="en-GB" sz="1600" b="0" dirty="0"/>
              <a:t>DEVON INTEGRATED CARE SYSTEM</a:t>
            </a:r>
            <a:endParaRPr lang="en-GB" sz="1600" dirty="0"/>
          </a:p>
        </p:txBody>
      </p:sp>
      <p:sp>
        <p:nvSpPr>
          <p:cNvPr id="6" name="Title 4">
            <a:extLst>
              <a:ext uri="{FF2B5EF4-FFF2-40B4-BE49-F238E27FC236}">
                <a16:creationId xmlns:a16="http://schemas.microsoft.com/office/drawing/2014/main" id="{EB0FE72B-00A0-1316-295E-550AACEE9736}"/>
              </a:ext>
            </a:extLst>
          </p:cNvPr>
          <p:cNvSpPr>
            <a:spLocks noGrp="1"/>
          </p:cNvSpPr>
          <p:nvPr>
            <p:ph type="title"/>
          </p:nvPr>
        </p:nvSpPr>
        <p:spPr>
          <a:xfrm>
            <a:off x="437230" y="105067"/>
            <a:ext cx="9341700" cy="555912"/>
          </a:xfrm>
        </p:spPr>
        <p:txBody>
          <a:bodyPr/>
          <a:lstStyle/>
          <a:p>
            <a:pPr>
              <a:lnSpc>
                <a:spcPct val="100000"/>
              </a:lnSpc>
              <a:spcBef>
                <a:spcPts val="0"/>
              </a:spcBef>
            </a:pPr>
            <a:r>
              <a:rPr lang="en-GB" sz="2500" dirty="0"/>
              <a:t>Support with managing conditions or illnesses</a:t>
            </a:r>
          </a:p>
        </p:txBody>
      </p:sp>
    </p:spTree>
    <p:extLst>
      <p:ext uri="{BB962C8B-B14F-4D97-AF65-F5344CB8AC3E}">
        <p14:creationId xmlns:p14="http://schemas.microsoft.com/office/powerpoint/2010/main" val="3578121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53</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2cf6e3a3944c0f14">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694785795"/>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6e228bbb14660f14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109106752"/>
              </p:ext>
            </p:extLst>
          </p:nvPr>
        </p:nvGraphicFramePr>
        <p:xfrm>
          <a:off x="9028113" y="1689563"/>
          <a:ext cx="2900362" cy="29786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BEACON MEDICAL GROUP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SOUND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BARNSTAPLE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BAYWIDE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TORQUAY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DRAKE MEDICAL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MEWSTONE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WEB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TEMPLER CARE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BRIXHAM AND PAIGNTON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LIVEWELL MAYFLOWER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MID DEVON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COAST AND COUNTRY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WATERSIDE HEALTH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CULM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NEWTON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EXETER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PATHFIELDS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NEXUS (DEVON)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THE COASTAL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OUTER EXETER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WEST DEVON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HONITON/OTTERY/SID VALLEY (HOSMS)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SOUTH DARTMOOR AND TOTNES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TIVERTON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TASC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NORTH DEVON COASTAL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EXETER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TORRIDGE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SOUTH HAMS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NORTH DARTMOOR PCN</a:t>
                      </a:r>
                    </a:p>
                  </a:txBody>
                  <a:tcPr marL="0" marR="0" marT="0" marB="0" anchor="ctr">
                    <a:lnB w="12700" cmpd="sng">
                      <a:solidFill>
                        <a:srgbClr val="FFFFFF"/>
                      </a:solidFill>
                      <a:prstDash val="solid"/>
                    </a:lnB>
                  </a:tcPr>
                </a:tc>
                <a:extLst>
                  <a:ext uri="{0D108BD9-81ED-4DB2-BD59-A6C34878D82A}">
                    <a16:rowId xmlns:a16="http://schemas.microsoft.com/office/drawing/2014/main" val="2287594102"/>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38676775"/>
              </p:ext>
            </p:extLst>
          </p:nvPr>
        </p:nvGraphicFramePr>
        <p:xfrm>
          <a:off x="497736" y="1786731"/>
          <a:ext cx="8317172" cy="579120"/>
        </p:xfrm>
        <a:graphic>
          <a:graphicData uri="http://schemas.openxmlformats.org/drawingml/2006/table">
            <a:tbl>
              <a:tblPr firstRow="1" bandRow="1">
                <a:tableStyleId>{5C22544A-7EE6-4342-B048-85BDC9FD1C3A}</a:tableStyleId>
              </a:tblPr>
              <a:tblGrid>
                <a:gridCol w="8317172">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have had enough support to manage their conditions or illnesses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67023600"/>
              </p:ext>
            </p:extLst>
          </p:nvPr>
        </p:nvGraphicFramePr>
        <p:xfrm>
          <a:off x="10160000" y="-518474"/>
          <a:ext cx="2032000" cy="454974"/>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58a0de165ab31314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14617810"/>
              </p:ext>
            </p:extLst>
          </p:nvPr>
        </p:nvGraphicFramePr>
        <p:xfrm>
          <a:off x="622466" y="5713838"/>
          <a:ext cx="8021011" cy="30480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with a long-term condition or illness. Patients who selected 'I haven't needed support' or 'I don't know' have been excluded. National (337,532); ICS (6,696); PCN bases range from 63 to 449</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6e228bbb14660f14"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1589951093"/>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58a0de165ab31314"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3151038144"/>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Q43. In the last 12 months, have you had enough support from local services or organisations to help you manage your conditions or illnesses?</a:t>
            </a:r>
            <a:endParaRPr lang="en-GB" sz="1600" dirty="0">
              <a:solidFill>
                <a:schemeClr val="bg1"/>
              </a:solidFill>
            </a:endParaRPr>
          </a:p>
        </p:txBody>
      </p:sp>
      <p:sp>
        <p:nvSpPr>
          <p:cNvPr id="4" name="TextBox 3">
            <a:extLst>
              <a:ext uri="{FF2B5EF4-FFF2-40B4-BE49-F238E27FC236}">
                <a16:creationId xmlns:a16="http://schemas.microsoft.com/office/drawing/2014/main" id="{A8B246FD-224E-6575-5156-003AA0BE3DE5}"/>
              </a:ext>
            </a:extLst>
          </p:cNvPr>
          <p:cNvSpPr txBox="1"/>
          <p:nvPr/>
        </p:nvSpPr>
        <p:spPr>
          <a:xfrm>
            <a:off x="365204" y="787398"/>
            <a:ext cx="11666371" cy="338554"/>
          </a:xfrm>
          <a:prstGeom prst="rect">
            <a:avLst/>
          </a:prstGeom>
          <a:noFill/>
        </p:spPr>
        <p:txBody>
          <a:bodyPr wrap="square">
            <a:spAutoFit/>
          </a:bodyPr>
          <a:lstStyle/>
          <a:p>
            <a:r>
              <a:rPr lang="en-GB" sz="1600" b="0" dirty="0"/>
              <a:t>DEVON INTEGRATED CARE SYSTEM</a:t>
            </a:r>
            <a:endParaRPr lang="en-GB" sz="1600" dirty="0"/>
          </a:p>
        </p:txBody>
      </p:sp>
      <p:sp>
        <p:nvSpPr>
          <p:cNvPr id="5" name="Title 4">
            <a:extLst>
              <a:ext uri="{FF2B5EF4-FFF2-40B4-BE49-F238E27FC236}">
                <a16:creationId xmlns:a16="http://schemas.microsoft.com/office/drawing/2014/main" id="{BF7D447A-0145-BAAD-BC48-C8BA49D56F19}"/>
              </a:ext>
            </a:extLst>
          </p:cNvPr>
          <p:cNvSpPr txBox="1">
            <a:spLocks/>
          </p:cNvSpPr>
          <p:nvPr/>
        </p:nvSpPr>
        <p:spPr>
          <a:xfrm>
            <a:off x="437230" y="137936"/>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dirty="0"/>
              <a:t>Support with managing conditions or illnesses: how the results vary by PCN within the ICS</a:t>
            </a:r>
            <a:endParaRPr lang="en-GB" sz="2500" dirty="0">
              <a:highlight>
                <a:srgbClr val="F1BE48"/>
              </a:highlight>
            </a:endParaRPr>
          </a:p>
        </p:txBody>
      </p:sp>
      <p:grpSp>
        <p:nvGrpSpPr>
          <p:cNvPr id="3" name="Group 2">
            <a:extLst>
              <a:ext uri="{FF2B5EF4-FFF2-40B4-BE49-F238E27FC236}">
                <a16:creationId xmlns:a16="http://schemas.microsoft.com/office/drawing/2014/main" id="{31CE3398-4B60-FF9B-9C86-81A498516139}"/>
              </a:ext>
            </a:extLst>
          </p:cNvPr>
          <p:cNvGrpSpPr/>
          <p:nvPr/>
        </p:nvGrpSpPr>
        <p:grpSpPr>
          <a:xfrm>
            <a:off x="9039603" y="6312985"/>
            <a:ext cx="2286282" cy="338554"/>
            <a:chOff x="9039603" y="6113816"/>
            <a:chExt cx="2286282" cy="338554"/>
          </a:xfrm>
        </p:grpSpPr>
        <p:sp>
          <p:nvSpPr>
            <p:cNvPr id="6" name="Rectangle 5">
              <a:extLst>
                <a:ext uri="{FF2B5EF4-FFF2-40B4-BE49-F238E27FC236}">
                  <a16:creationId xmlns:a16="http://schemas.microsoft.com/office/drawing/2014/main" id="{235544AA-EB8A-486D-4C7B-C151D9A2906C}"/>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7" name="Graphic 6" descr="Information with solid fill">
              <a:extLst>
                <a:ext uri="{FF2B5EF4-FFF2-40B4-BE49-F238E27FC236}">
                  <a16:creationId xmlns:a16="http://schemas.microsoft.com/office/drawing/2014/main" id="{05633443-A7E9-07E6-3710-9046394A0DCC}"/>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1703820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Pharmacy services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4974458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89835A-DAB5-04CB-F2C5-BC2FA5449B7B}"/>
            </a:ext>
          </a:extLst>
        </p:cNvPr>
        <p:cNvGrpSpPr/>
        <p:nvPr/>
      </p:nvGrpSpPr>
      <p:grpSpPr>
        <a:xfrm>
          <a:off x="0" y="0"/>
          <a:ext cx="0" cy="0"/>
          <a:chOff x="0" y="0"/>
          <a:chExt cx="0" cy="0"/>
        </a:xfrm>
      </p:grpSpPr>
      <p:graphicFrame>
        <p:nvGraphicFramePr>
          <p:cNvPr id="18" name="D_30634f6d0a743962">
            <a:extLst>
              <a:ext uri="{FF2B5EF4-FFF2-40B4-BE49-F238E27FC236}">
                <a16:creationId xmlns:a16="http://schemas.microsoft.com/office/drawing/2014/main" id="{900AA593-1D8C-CC7C-F88D-307418A93EA9}"/>
              </a:ext>
            </a:extLst>
          </p:cNvPr>
          <p:cNvGraphicFramePr/>
          <p:nvPr>
            <p:extLst>
              <p:ext uri="{D42A27DB-BD31-4B8C-83A1-F6EECF244321}">
                <p14:modId xmlns:p14="http://schemas.microsoft.com/office/powerpoint/2010/main" val="693373324"/>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FC7ADF6D-FC3A-90C0-8076-E90B485899EB}"/>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01F0981D-434C-4856-C6B1-D9C90001197B}"/>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Q47. Thinking about the last 12 months, which of the following services have you used a pharmacy for?</a:t>
            </a:r>
            <a:endParaRPr lang="en-GB" sz="1600" dirty="0">
              <a:solidFill>
                <a:schemeClr val="bg1"/>
              </a:solidFill>
            </a:endParaRPr>
          </a:p>
        </p:txBody>
      </p:sp>
      <p:sp>
        <p:nvSpPr>
          <p:cNvPr id="46" name="Rectangle 45">
            <a:extLst>
              <a:ext uri="{FF2B5EF4-FFF2-40B4-BE49-F238E27FC236}">
                <a16:creationId xmlns:a16="http://schemas.microsoft.com/office/drawing/2014/main" id="{B2C45DDB-D455-689B-A3B0-221F46D5A0AD}"/>
              </a:ext>
            </a:extLst>
          </p:cNvPr>
          <p:cNvSpPr/>
          <p:nvPr/>
        </p:nvSpPr>
        <p:spPr>
          <a:xfrm>
            <a:off x="622466" y="624626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1FC172CA-DAC3-73AD-4C6F-F4BA0B666110}"/>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6212713"/>
            <a:ext cx="253279" cy="253279"/>
          </a:xfrm>
          <a:prstGeom prst="rect">
            <a:avLst/>
          </a:prstGeom>
        </p:spPr>
      </p:pic>
      <p:graphicFrame>
        <p:nvGraphicFramePr>
          <p:cNvPr id="10" name="D_5fdc764acc38b962_CalcTable">
            <a:extLst>
              <a:ext uri="{FF2B5EF4-FFF2-40B4-BE49-F238E27FC236}">
                <a16:creationId xmlns:a16="http://schemas.microsoft.com/office/drawing/2014/main" id="{ACDB047E-1CB5-BA6D-1B73-01509230C086}"/>
              </a:ext>
            </a:extLst>
          </p:cNvPr>
          <p:cNvGraphicFramePr>
            <a:graphicFrameLocks noGrp="1"/>
          </p:cNvGraphicFramePr>
          <p:nvPr>
            <p:extLst>
              <p:ext uri="{D42A27DB-BD31-4B8C-83A1-F6EECF244321}">
                <p14:modId xmlns:p14="http://schemas.microsoft.com/office/powerpoint/2010/main" val="2599796287"/>
              </p:ext>
            </p:extLst>
          </p:nvPr>
        </p:nvGraphicFramePr>
        <p:xfrm>
          <a:off x="619056" y="5923605"/>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National (698,984); ICS (13,447); PCN bases range from 118 to 808</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5fdc764acc38b962" hidden="1">
            <a:extLst>
              <a:ext uri="{FF2B5EF4-FFF2-40B4-BE49-F238E27FC236}">
                <a16:creationId xmlns:a16="http://schemas.microsoft.com/office/drawing/2014/main" id="{28694E58-1B47-1F68-134C-BFE81BE66504}"/>
              </a:ext>
            </a:extLst>
          </p:cNvPr>
          <p:cNvGraphicFramePr/>
          <p:nvPr>
            <p:extLst>
              <p:ext uri="{D42A27DB-BD31-4B8C-83A1-F6EECF244321}">
                <p14:modId xmlns:p14="http://schemas.microsoft.com/office/powerpoint/2010/main" val="2197867236"/>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f62470db432c3962">
            <a:extLst>
              <a:ext uri="{FF2B5EF4-FFF2-40B4-BE49-F238E27FC236}">
                <a16:creationId xmlns:a16="http://schemas.microsoft.com/office/drawing/2014/main" id="{19FC7EA0-2030-B1D2-E046-79D40F757C04}"/>
              </a:ext>
            </a:extLst>
          </p:cNvPr>
          <p:cNvGraphicFramePr/>
          <p:nvPr>
            <p:extLst>
              <p:ext uri="{D42A27DB-BD31-4B8C-83A1-F6EECF244321}">
                <p14:modId xmlns:p14="http://schemas.microsoft.com/office/powerpoint/2010/main" val="35633438"/>
              </p:ext>
            </p:extLst>
          </p:nvPr>
        </p:nvGraphicFramePr>
        <p:xfrm>
          <a:off x="383239"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8F74B5B7-6D7C-5FFC-DD66-2708A281BC5B}"/>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7F847199-53EE-310E-8E01-1585CA15D11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3" name="TextBox 2">
            <a:extLst>
              <a:ext uri="{FF2B5EF4-FFF2-40B4-BE49-F238E27FC236}">
                <a16:creationId xmlns:a16="http://schemas.microsoft.com/office/drawing/2014/main" id="{FB95F58A-81C4-35BB-DB20-9380E803AED6}"/>
              </a:ext>
            </a:extLst>
          </p:cNvPr>
          <p:cNvSpPr txBox="1"/>
          <p:nvPr/>
        </p:nvSpPr>
        <p:spPr>
          <a:xfrm>
            <a:off x="367677" y="497879"/>
            <a:ext cx="11629048" cy="338554"/>
          </a:xfrm>
          <a:prstGeom prst="rect">
            <a:avLst/>
          </a:prstGeom>
          <a:noFill/>
        </p:spPr>
        <p:txBody>
          <a:bodyPr wrap="square">
            <a:spAutoFit/>
          </a:bodyPr>
          <a:lstStyle/>
          <a:p>
            <a:r>
              <a:rPr lang="en-GB" sz="1600" b="0" dirty="0"/>
              <a:t>DEVON INTEGRATED CARE SYSTEM</a:t>
            </a:r>
            <a:endParaRPr lang="en-GB" sz="1600" dirty="0"/>
          </a:p>
        </p:txBody>
      </p:sp>
      <p:sp>
        <p:nvSpPr>
          <p:cNvPr id="8" name="Title 4">
            <a:extLst>
              <a:ext uri="{FF2B5EF4-FFF2-40B4-BE49-F238E27FC236}">
                <a16:creationId xmlns:a16="http://schemas.microsoft.com/office/drawing/2014/main" id="{FAE25A0C-9CA9-E270-8881-FC3AABA6302B}"/>
              </a:ext>
            </a:extLst>
          </p:cNvPr>
          <p:cNvSpPr>
            <a:spLocks noGrp="1"/>
          </p:cNvSpPr>
          <p:nvPr>
            <p:ph type="title"/>
          </p:nvPr>
        </p:nvSpPr>
        <p:spPr>
          <a:xfrm>
            <a:off x="450000" y="92177"/>
            <a:ext cx="9341700" cy="555912"/>
          </a:xfrm>
        </p:spPr>
        <p:txBody>
          <a:bodyPr/>
          <a:lstStyle/>
          <a:p>
            <a:pPr>
              <a:lnSpc>
                <a:spcPct val="118000"/>
              </a:lnSpc>
              <a:spcBef>
                <a:spcPts val="600"/>
              </a:spcBef>
            </a:pPr>
            <a:r>
              <a:rPr lang="en-GB" sz="2500" dirty="0"/>
              <a:t>Pharmacy services used in the last 12 months</a:t>
            </a:r>
          </a:p>
        </p:txBody>
      </p:sp>
    </p:spTree>
    <p:extLst>
      <p:ext uri="{BB962C8B-B14F-4D97-AF65-F5344CB8AC3E}">
        <p14:creationId xmlns:p14="http://schemas.microsoft.com/office/powerpoint/2010/main" val="24650265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svg="http://schemas.microsoft.com/office/drawing/2016/SVG/main" xmlns:a14="http://schemas.microsoft.com/office/drawing/2010/main" xmlns:c="http://schemas.openxmlformats.org/drawingml/2006/chart" xmlns:a16="http://schemas.microsoft.com/office/drawing/2014/main"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Q48. How would you describe your experience of using these pharmacy services?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9ee24cdce8e4c9c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835301662"/>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5%</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e63123f9e228b9c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905064165"/>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6" y="4913614"/>
            <a:ext cx="3465088"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7c4b69fa7c38b9c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01631942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48da69e9e27f75c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38207004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8addc11be07539c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11733973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96%</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bf2b4ee937246b9e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1840817674"/>
              </p:ext>
            </p:extLst>
          </p:nvPr>
        </p:nvGraphicFramePr>
        <p:xfrm>
          <a:off x="373761" y="5714390"/>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have used pharmacy services in the last 12 months. National 2025 (631,337); ICS 2024 (12,676); ICS 2025 (12,115); PCN bases range from 110 to 724</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bf2b4ee937246b9e"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421550278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8addc11be07539c7"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205748580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371342135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193435"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3290724237"/>
              </p:ext>
            </p:extLst>
          </p:nvPr>
        </p:nvGraphicFramePr>
        <p:xfrm>
          <a:off x="4303584" y="2307457"/>
          <a:ext cx="3471702" cy="2369588"/>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fb27cc3b3712b9c7">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1856382577"/>
              </p:ext>
            </p:extLst>
          </p:nvPr>
        </p:nvGraphicFramePr>
        <p:xfrm>
          <a:off x="4523634" y="2385402"/>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53a4368535d9e1c7">
            <a:extLst>
              <a:ext uri="{FF2B5EF4-FFF2-40B4-BE49-F238E27FC236}">
                <a16:creationId xmlns:a16="http://schemas.microsoft.com/office/drawing/2014/main" id="{96BA7CF0-86B8-9A65-6FF0-7FA9CFE01773}"/>
              </a:ext>
            </a:extLst>
          </p:cNvPr>
          <p:cNvGraphicFramePr>
            <a:graphicFrameLocks/>
          </p:cNvGraphicFramePr>
          <p:nvPr>
            <p:extLst>
              <p:ext uri="{D42A27DB-BD31-4B8C-83A1-F6EECF244321}">
                <p14:modId xmlns:p14="http://schemas.microsoft.com/office/powerpoint/2010/main" val="4116924626"/>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5" name="TextBox 4">
            <a:extLst>
              <a:ext uri="{FF2B5EF4-FFF2-40B4-BE49-F238E27FC236}">
                <a16:creationId xmlns:a16="http://schemas.microsoft.com/office/drawing/2014/main" id="{31272E5D-575C-5AB5-8FC6-85088803302E}"/>
              </a:ext>
            </a:extLst>
          </p:cNvPr>
          <p:cNvSpPr txBox="1"/>
          <p:nvPr/>
        </p:nvSpPr>
        <p:spPr>
          <a:xfrm>
            <a:off x="367677" y="497879"/>
            <a:ext cx="11629048" cy="338554"/>
          </a:xfrm>
          <a:prstGeom prst="rect">
            <a:avLst/>
          </a:prstGeom>
          <a:noFill/>
        </p:spPr>
        <p:txBody>
          <a:bodyPr wrap="square">
            <a:spAutoFit/>
          </a:bodyPr>
          <a:lstStyle/>
          <a:p>
            <a:r>
              <a:rPr lang="en-GB" sz="1600" b="0" dirty="0"/>
              <a:t>DEVON INTEGRATED CARE SYSTEM</a:t>
            </a:r>
            <a:endParaRPr lang="en-GB" sz="1600" dirty="0"/>
          </a:p>
        </p:txBody>
      </p:sp>
      <p:sp>
        <p:nvSpPr>
          <p:cNvPr id="8" name="Title 4">
            <a:extLst>
              <a:ext uri="{FF2B5EF4-FFF2-40B4-BE49-F238E27FC236}">
                <a16:creationId xmlns:a16="http://schemas.microsoft.com/office/drawing/2014/main" id="{C07786DA-A5E3-2264-5012-E70E580B7855}"/>
              </a:ext>
            </a:extLst>
          </p:cNvPr>
          <p:cNvSpPr>
            <a:spLocks noGrp="1"/>
          </p:cNvSpPr>
          <p:nvPr>
            <p:ph type="title"/>
          </p:nvPr>
        </p:nvSpPr>
        <p:spPr>
          <a:xfrm>
            <a:off x="442913" y="69533"/>
            <a:ext cx="9615847" cy="555912"/>
          </a:xfrm>
        </p:spPr>
        <p:txBody>
          <a:bodyPr/>
          <a:lstStyle/>
          <a:p>
            <a:pPr>
              <a:lnSpc>
                <a:spcPct val="118000"/>
              </a:lnSpc>
              <a:spcBef>
                <a:spcPts val="600"/>
              </a:spcBef>
            </a:pPr>
            <a:r>
              <a:rPr lang="en-GB" sz="2500" dirty="0"/>
              <a:t>Overall experience of pharmacy services</a:t>
            </a:r>
          </a:p>
        </p:txBody>
      </p:sp>
    </p:spTree>
    <p:extLst>
      <p:ext uri="{BB962C8B-B14F-4D97-AF65-F5344CB8AC3E}">
        <p14:creationId xmlns:p14="http://schemas.microsoft.com/office/powerpoint/2010/main" val="838675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57</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f03a96dee5c096e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655660372"/>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33f26ccea2db46e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768251707"/>
              </p:ext>
            </p:extLst>
          </p:nvPr>
        </p:nvGraphicFramePr>
        <p:xfrm>
          <a:off x="9028113" y="1689563"/>
          <a:ext cx="2900362" cy="29786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NORTH DEVON COASTAL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TEMPLER CARE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LIVEWELL MAYFLOWER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DRAKE MEDICAL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SOUTH DARTMOOR AND TOTNES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WEB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NEWTON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BARNSTAPLE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TIVERTON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CULM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WEST DEVON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COAST AND COUNTRY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BRIXHAM AND PAIGNTON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NEXUS (DEVON)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SOUND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EXETER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TORRIDGE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BEACON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MID DEVON HEALTHCARE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MEWSTONE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BAYWIDE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TORQUAY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WATERSIDE HEALTH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OUTER EXETER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PATHFIELDS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HONITON/OTTERY/SID VALLEY (HOSMS)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SOUTH HAMS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NORTH DARTMOOR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EXETER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TASC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THE COASTAL NETWORK PCN</a:t>
                      </a:r>
                    </a:p>
                  </a:txBody>
                  <a:tcPr marL="0" marR="0" marT="0" marB="0" anchor="ctr">
                    <a:lnB w="12700" cmpd="sng">
                      <a:solidFill>
                        <a:srgbClr val="FFFFFF"/>
                      </a:solidFill>
                      <a:prstDash val="solid"/>
                    </a:lnB>
                  </a:tcPr>
                </a:tc>
                <a:extLst>
                  <a:ext uri="{0D108BD9-81ED-4DB2-BD59-A6C34878D82A}">
                    <a16:rowId xmlns:a16="http://schemas.microsoft.com/office/drawing/2014/main" val="2287594102"/>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4177577729"/>
              </p:ext>
            </p:extLst>
          </p:nvPr>
        </p:nvGraphicFramePr>
        <p:xfrm>
          <a:off x="589415" y="1819602"/>
          <a:ext cx="8578113" cy="579120"/>
        </p:xfrm>
        <a:graphic>
          <a:graphicData uri="http://schemas.openxmlformats.org/drawingml/2006/table">
            <a:tbl>
              <a:tblPr firstRow="1" bandRow="1">
                <a:tableStyleId>{5C22544A-7EE6-4342-B048-85BDC9FD1C3A}</a:tableStyleId>
              </a:tblPr>
              <a:tblGrid>
                <a:gridCol w="8578113">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pharmacy services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2902177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e5a2698862449ae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725954397"/>
              </p:ext>
            </p:extLst>
          </p:nvPr>
        </p:nvGraphicFramePr>
        <p:xfrm>
          <a:off x="622466" y="5713838"/>
          <a:ext cx="8021011" cy="198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used pharmacy services in the last 12 months. National (631,337); ICS (12,115); PCN bases range from 110 to 724</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33f26ccea2db46ed"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2566922506"/>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e5a2698862449aed"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259444422"/>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dirty="0"/>
              <a:t>%Good = %Very good + %Fairly good    </a:t>
            </a:r>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Q48. How would you describe your experience of using these pharmacy services?</a:t>
            </a:r>
            <a:endParaRPr lang="en-GB" sz="1600" dirty="0">
              <a:solidFill>
                <a:schemeClr val="bg1"/>
              </a:solidFill>
            </a:endParaRPr>
          </a:p>
        </p:txBody>
      </p:sp>
      <p:sp>
        <p:nvSpPr>
          <p:cNvPr id="4" name="TextBox 3">
            <a:extLst>
              <a:ext uri="{FF2B5EF4-FFF2-40B4-BE49-F238E27FC236}">
                <a16:creationId xmlns:a16="http://schemas.microsoft.com/office/drawing/2014/main" id="{EEBF77D4-95EC-A8E0-0696-57F3A8BF8EFE}"/>
              </a:ext>
            </a:extLst>
          </p:cNvPr>
          <p:cNvSpPr txBox="1"/>
          <p:nvPr/>
        </p:nvSpPr>
        <p:spPr>
          <a:xfrm>
            <a:off x="356151" y="787398"/>
            <a:ext cx="11666371" cy="338554"/>
          </a:xfrm>
          <a:prstGeom prst="rect">
            <a:avLst/>
          </a:prstGeom>
          <a:noFill/>
        </p:spPr>
        <p:txBody>
          <a:bodyPr wrap="square">
            <a:spAutoFit/>
          </a:bodyPr>
          <a:lstStyle/>
          <a:p>
            <a:r>
              <a:rPr lang="en-GB" sz="1600" b="0" dirty="0"/>
              <a:t>DEVON INTEGRATED CARE SYSTEM</a:t>
            </a:r>
            <a:endParaRPr lang="en-GB" sz="1600" dirty="0"/>
          </a:p>
        </p:txBody>
      </p:sp>
      <p:sp>
        <p:nvSpPr>
          <p:cNvPr id="5" name="Title 4">
            <a:extLst>
              <a:ext uri="{FF2B5EF4-FFF2-40B4-BE49-F238E27FC236}">
                <a16:creationId xmlns:a16="http://schemas.microsoft.com/office/drawing/2014/main" id="{675BC481-22B9-49A9-044A-0A71C3DADA3C}"/>
              </a:ext>
            </a:extLst>
          </p:cNvPr>
          <p:cNvSpPr txBox="1">
            <a:spLocks/>
          </p:cNvSpPr>
          <p:nvPr/>
        </p:nvSpPr>
        <p:spPr>
          <a:xfrm>
            <a:off x="437230" y="149995"/>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dirty="0"/>
              <a:t>Overall experience of pharmacy services: how the results vary by PCN within the ICS</a:t>
            </a:r>
            <a:endParaRPr lang="en-GB" sz="2500" dirty="0">
              <a:highlight>
                <a:srgbClr val="F1BE48"/>
              </a:highlight>
            </a:endParaRPr>
          </a:p>
        </p:txBody>
      </p:sp>
      <p:grpSp>
        <p:nvGrpSpPr>
          <p:cNvPr id="3" name="Group 2">
            <a:extLst>
              <a:ext uri="{FF2B5EF4-FFF2-40B4-BE49-F238E27FC236}">
                <a16:creationId xmlns:a16="http://schemas.microsoft.com/office/drawing/2014/main" id="{EE1270F7-8A69-FB1A-94D3-FFC840BD8437}"/>
              </a:ext>
            </a:extLst>
          </p:cNvPr>
          <p:cNvGrpSpPr/>
          <p:nvPr/>
        </p:nvGrpSpPr>
        <p:grpSpPr>
          <a:xfrm>
            <a:off x="9039603" y="6312985"/>
            <a:ext cx="2286282" cy="338554"/>
            <a:chOff x="9039603" y="6113816"/>
            <a:chExt cx="2286282" cy="338554"/>
          </a:xfrm>
        </p:grpSpPr>
        <p:sp>
          <p:nvSpPr>
            <p:cNvPr id="6" name="Rectangle 5">
              <a:extLst>
                <a:ext uri="{FF2B5EF4-FFF2-40B4-BE49-F238E27FC236}">
                  <a16:creationId xmlns:a16="http://schemas.microsoft.com/office/drawing/2014/main" id="{492FD8D6-E066-9D04-E60E-ACCB68752701}"/>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7" name="Graphic 6" descr="Information with solid fill">
              <a:extLst>
                <a:ext uri="{FF2B5EF4-FFF2-40B4-BE49-F238E27FC236}">
                  <a16:creationId xmlns:a16="http://schemas.microsoft.com/office/drawing/2014/main" id="{9555F482-602B-BFE0-C26C-6EA25E3C0542}"/>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1857411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NHS dental services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2" name="TextBox 6">
            <a:extLst>
              <a:ext uri="{FF2B5EF4-FFF2-40B4-BE49-F238E27FC236}">
                <a16:creationId xmlns:a16="http://schemas.microsoft.com/office/drawing/2014/main" id="{DF1873FC-E222-0968-82F6-3A7BFEE4654D}"/>
              </a:ext>
            </a:extLst>
          </p:cNvPr>
          <p:cNvSpPr txBox="1"/>
          <p:nvPr/>
        </p:nvSpPr>
        <p:spPr>
          <a:xfrm>
            <a:off x="274160" y="2197894"/>
            <a:ext cx="6924195"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 PCN range within ICS has not been included for these questions, as we do not know the location of patients' dental practices, therefore the results about experience with NHS dentistry services are not attributable at PCN level.</a:t>
            </a:r>
          </a:p>
        </p:txBody>
      </p:sp>
    </p:spTree>
    <p:extLst>
      <p:ext uri="{BB962C8B-B14F-4D97-AF65-F5344CB8AC3E}">
        <p14:creationId xmlns:p14="http://schemas.microsoft.com/office/powerpoint/2010/main" val="29403915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Q52. Overall, how would you describe your experience of NHS dental services?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e1fd3fc2f54c530">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66035779"/>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34%</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34d66735ed50c530">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11544170"/>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18%</a:t>
                      </a:r>
                    </a:p>
                  </a:txBody>
                  <a:tcPr marL="0" marR="0" anchor="ctr"/>
                </a:tc>
                <a:extLst>
                  <a:ext uri="{0D108BD9-81ED-4DB2-BD59-A6C34878D82A}">
                    <a16:rowId xmlns:a16="http://schemas.microsoft.com/office/drawing/2014/main" val="3917517231"/>
                  </a:ext>
                </a:extLst>
              </a:tr>
            </a:tbl>
          </a:graphicData>
        </a:graphic>
      </p:graphicFrame>
      <p:graphicFrame>
        <p:nvGraphicFramePr>
          <p:cNvPr id="32" name="D_74a5f1c47dad45d2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3745020226"/>
              </p:ext>
            </p:extLst>
          </p:nvPr>
        </p:nvGraphicFramePr>
        <p:xfrm>
          <a:off x="373761" y="5714390"/>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have tried to get an NHS dental appointment in the last 2 years. National 2025 (368,026); ICS 2024 (6,860). ICS 2025 (6,126);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74a5f1c47dad45d2"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323316411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217789594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380092695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301355"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72354634"/>
              </p:ext>
            </p:extLst>
          </p:nvPr>
        </p:nvGraphicFramePr>
        <p:xfrm>
          <a:off x="4301664" y="2307457"/>
          <a:ext cx="3471702" cy="236373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681e15b5fc25c530">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3604074410"/>
              </p:ext>
            </p:extLst>
          </p:nvPr>
        </p:nvGraphicFramePr>
        <p:xfrm>
          <a:off x="4512687" y="2415401"/>
          <a:ext cx="3002090" cy="2271754"/>
        </p:xfrm>
        <a:graphic>
          <a:graphicData uri="http://schemas.openxmlformats.org/drawingml/2006/chart">
            <c:chart xmlns:c="http://schemas.openxmlformats.org/drawingml/2006/chart" xmlns:r="http://schemas.openxmlformats.org/officeDocument/2006/relationships" r:id="rId9"/>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4a0a3bfe5b74c530">
            <a:extLst>
              <a:ext uri="{FF2B5EF4-FFF2-40B4-BE49-F238E27FC236}">
                <a16:creationId xmlns:a16="http://schemas.microsoft.com/office/drawing/2014/main" id="{5E5B5966-9077-6FC6-0052-0CD35534D594}"/>
              </a:ext>
            </a:extLst>
          </p:cNvPr>
          <p:cNvGraphicFramePr>
            <a:graphicFrameLocks/>
          </p:cNvGraphicFramePr>
          <p:nvPr>
            <p:extLst>
              <p:ext uri="{D42A27DB-BD31-4B8C-83A1-F6EECF244321}">
                <p14:modId xmlns:p14="http://schemas.microsoft.com/office/powerpoint/2010/main" val="4054523905"/>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5" name="TextBox 4">
            <a:extLst>
              <a:ext uri="{FF2B5EF4-FFF2-40B4-BE49-F238E27FC236}">
                <a16:creationId xmlns:a16="http://schemas.microsoft.com/office/drawing/2014/main" id="{37268458-84A6-83D9-36E2-C71DDC2E07A1}"/>
              </a:ext>
            </a:extLst>
          </p:cNvPr>
          <p:cNvSpPr txBox="1"/>
          <p:nvPr/>
        </p:nvSpPr>
        <p:spPr>
          <a:xfrm>
            <a:off x="367677" y="497879"/>
            <a:ext cx="11629048" cy="338554"/>
          </a:xfrm>
          <a:prstGeom prst="rect">
            <a:avLst/>
          </a:prstGeom>
          <a:noFill/>
        </p:spPr>
        <p:txBody>
          <a:bodyPr wrap="square">
            <a:spAutoFit/>
          </a:bodyPr>
          <a:lstStyle/>
          <a:p>
            <a:r>
              <a:rPr lang="en-GB" sz="1600" b="0" dirty="0"/>
              <a:t>DEVON INTEGRATED CARE SYSTEM</a:t>
            </a:r>
            <a:endParaRPr lang="en-GB" sz="1600" dirty="0"/>
          </a:p>
        </p:txBody>
      </p:sp>
      <p:sp>
        <p:nvSpPr>
          <p:cNvPr id="8" name="Title 4">
            <a:extLst>
              <a:ext uri="{FF2B5EF4-FFF2-40B4-BE49-F238E27FC236}">
                <a16:creationId xmlns:a16="http://schemas.microsoft.com/office/drawing/2014/main" id="{5F59E463-B8DE-C442-3BEE-132C922D894C}"/>
              </a:ext>
            </a:extLst>
          </p:cNvPr>
          <p:cNvSpPr>
            <a:spLocks noGrp="1"/>
          </p:cNvSpPr>
          <p:nvPr>
            <p:ph type="title"/>
          </p:nvPr>
        </p:nvSpPr>
        <p:spPr>
          <a:xfrm>
            <a:off x="437230" y="93466"/>
            <a:ext cx="9615847" cy="555912"/>
          </a:xfrm>
        </p:spPr>
        <p:txBody>
          <a:bodyPr/>
          <a:lstStyle/>
          <a:p>
            <a:pPr>
              <a:lnSpc>
                <a:spcPct val="118000"/>
              </a:lnSpc>
              <a:spcBef>
                <a:spcPts val="600"/>
              </a:spcBef>
            </a:pPr>
            <a:r>
              <a:rPr lang="en-GB" sz="2500" dirty="0"/>
              <a:t>Overall experience of NHS dental services</a:t>
            </a:r>
          </a:p>
        </p:txBody>
      </p:sp>
    </p:spTree>
    <p:extLst>
      <p:ext uri="{BB962C8B-B14F-4D97-AF65-F5344CB8AC3E}">
        <p14:creationId xmlns:p14="http://schemas.microsoft.com/office/powerpoint/2010/main" val="5441095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Statistical reliability</a:t>
            </a:r>
          </a:p>
        </p:txBody>
      </p:sp>
      <p:sp>
        <p:nvSpPr>
          <p:cNvPr id="7" name="Espace réservé du pied de page 4">
            <a:extLst>
              <a:ext uri="{FF2B5EF4-FFF2-40B4-BE49-F238E27FC236}">
                <a16:creationId xmlns:a16="http://schemas.microsoft.com/office/drawing/2014/main" id="{3C8EB45F-1D0B-4C05-9755-50EED2FD5567}"/>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988107E0-A217-4687-A2B8-EA3ADF3F3DF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444367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61</a:t>
            </a:fld>
            <a:r>
              <a:rPr lang="en-GB"/>
              <a:t>  </a:t>
            </a:r>
            <a:endParaRPr lang="en-GB" dirty="0"/>
          </a:p>
        </p:txBody>
      </p:sp>
      <p:sp>
        <p:nvSpPr>
          <p:cNvPr id="4" name="Title 4">
            <a:extLst>
              <a:ext uri="{FF2B5EF4-FFF2-40B4-BE49-F238E27FC236}">
                <a16:creationId xmlns:a16="http://schemas.microsoft.com/office/drawing/2014/main" id="{F041F194-44E7-6F3C-100C-6FA195F166DD}"/>
              </a:ext>
            </a:extLst>
          </p:cNvPr>
          <p:cNvSpPr>
            <a:spLocks noGrp="1"/>
          </p:cNvSpPr>
          <p:nvPr>
            <p:ph type="title"/>
          </p:nvPr>
        </p:nvSpPr>
        <p:spPr>
          <a:xfrm>
            <a:off x="449999" y="397170"/>
            <a:ext cx="11299089" cy="775597"/>
          </a:xfrm>
        </p:spPr>
        <p:txBody>
          <a:bodyPr/>
          <a:lstStyle/>
          <a:p>
            <a:r>
              <a:rPr lang="en-GB" sz="2500" dirty="0"/>
              <a:t>Statistical reliability</a:t>
            </a:r>
          </a:p>
        </p:txBody>
      </p:sp>
      <p:sp>
        <p:nvSpPr>
          <p:cNvPr id="6" name="Content Placeholder 5">
            <a:extLst>
              <a:ext uri="{FF2B5EF4-FFF2-40B4-BE49-F238E27FC236}">
                <a16:creationId xmlns:a16="http://schemas.microsoft.com/office/drawing/2014/main" id="{2724A306-396A-6218-2F50-B995A2DA23C6}"/>
              </a:ext>
            </a:extLst>
          </p:cNvPr>
          <p:cNvSpPr txBox="1">
            <a:spLocks/>
          </p:cNvSpPr>
          <p:nvPr/>
        </p:nvSpPr>
        <p:spPr>
          <a:xfrm>
            <a:off x="449999" y="1172767"/>
            <a:ext cx="11299089" cy="4785154"/>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Clr>
                <a:srgbClr val="597EB3"/>
              </a:buClr>
              <a:buSzPct val="150000"/>
            </a:pPr>
            <a:r>
              <a:rPr lang="en-GB" sz="1300" dirty="0"/>
              <a:t>Participants in a survey such as GPPS represent only a sample of the total population of interest – this means we cannot be certain that the results of a question are exactly the same as if everybody within that population had taken part (“true values”).  </a:t>
            </a:r>
          </a:p>
          <a:p>
            <a:pPr>
              <a:lnSpc>
                <a:spcPct val="100000"/>
              </a:lnSpc>
              <a:buClr>
                <a:srgbClr val="597EB3"/>
              </a:buClr>
              <a:buSzPct val="150000"/>
            </a:pPr>
            <a:r>
              <a:rPr lang="en-GB" sz="1300" dirty="0"/>
              <a:t>However, we can estimate the true value by considering the size of the sample on which results are based, and the number of times a particular answer is given. </a:t>
            </a:r>
          </a:p>
          <a:p>
            <a:pPr>
              <a:lnSpc>
                <a:spcPct val="100000"/>
              </a:lnSpc>
              <a:buClr>
                <a:srgbClr val="597EB3"/>
              </a:buClr>
              <a:buSzPct val="150000"/>
            </a:pPr>
            <a:r>
              <a:rPr lang="en-GB" sz="1300" dirty="0"/>
              <a:t>The confidence with which we make this estimate is usually chosen to be 95% – that is, the chances are 95 in 100 that the true value will fall within a specified range (the “95% confidence interval”).</a:t>
            </a:r>
          </a:p>
          <a:p>
            <a:pPr>
              <a:lnSpc>
                <a:spcPct val="100000"/>
              </a:lnSpc>
              <a:buClr>
                <a:srgbClr val="597EB3"/>
              </a:buClr>
              <a:buSzPct val="150000"/>
            </a:pPr>
            <a:r>
              <a:rPr lang="en-GB" sz="1300" dirty="0"/>
              <a:t>This table gives examples of what the confidence intervals look like for an ICS and PCN with an average number of responses, as well as the confidence intervals at the national level, based on weighted data. </a:t>
            </a:r>
            <a:r>
              <a:rPr lang="en-GB" sz="1300" dirty="0">
                <a:effectLst/>
              </a:rPr>
              <a:t>Confidence intervals will be wider when results are based on a smaller number of responses.</a:t>
            </a:r>
            <a:endParaRPr lang="en-GB" sz="1300" dirty="0"/>
          </a:p>
          <a:p>
            <a:pPr>
              <a:lnSpc>
                <a:spcPct val="100000"/>
              </a:lnSpc>
              <a:buClr>
                <a:srgbClr val="597EB3"/>
              </a:buClr>
              <a:buSzPct val="150000"/>
            </a:pPr>
            <a:r>
              <a:rPr lang="en-GB" sz="1400" b="1" dirty="0">
                <a:solidFill>
                  <a:srgbClr val="005EB8"/>
                </a:solidFill>
                <a:ea typeface="Roboto" panose="02000000000000000000" pitchFamily="2" charset="0"/>
              </a:rPr>
              <a:t>An example of confidence intervals </a:t>
            </a:r>
            <a:br>
              <a:rPr lang="en-GB" sz="1400" b="1" dirty="0">
                <a:solidFill>
                  <a:srgbClr val="005EB8"/>
                </a:solidFill>
                <a:ea typeface="Roboto" panose="02000000000000000000" pitchFamily="2" charset="0"/>
              </a:rPr>
            </a:br>
            <a:r>
              <a:rPr lang="en-GB" sz="1400" b="1" dirty="0">
                <a:solidFill>
                  <a:srgbClr val="005EB8"/>
                </a:solidFill>
                <a:ea typeface="Roboto" panose="02000000000000000000" pitchFamily="2" charset="0"/>
              </a:rPr>
              <a:t>(at national, ICS and PCN level) with an average number of responses.</a:t>
            </a: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r>
              <a:rPr lang="en-GB" sz="1300" kern="0" dirty="0">
                <a:ea typeface="Roboto" panose="02000000000000000000" pitchFamily="2" charset="0"/>
              </a:rPr>
              <a:t>For example, taking an ICS where </a:t>
            </a:r>
            <a:r>
              <a:rPr lang="en-GB" sz="1300" dirty="0"/>
              <a:t>16,734</a:t>
            </a:r>
            <a:r>
              <a:rPr lang="en-GB" sz="1300" kern="0" dirty="0">
                <a:ea typeface="Roboto" panose="02000000000000000000" pitchFamily="2" charset="0"/>
              </a:rPr>
              <a:t> people responded and where 30% gave a particular answer, there is a 95% likelihood that the true value (which would have been obtained if the whole population had taken part in the survey) will fall within the range of +/-1.03 percentage points from that question’s result (i.e. between 28.97% and 31.03%).</a:t>
            </a:r>
          </a:p>
          <a:p>
            <a:pPr algn="l"/>
            <a:r>
              <a:rPr lang="en-GB" sz="1300" kern="0" dirty="0">
                <a:ea typeface="Roboto" panose="02000000000000000000" pitchFamily="2" charset="0"/>
              </a:rPr>
              <a:t>When results are compared between separate groups within a sample, the difference may be “real” or it may occur by chance (because not everyone in the population has taken part in the survey). </a:t>
            </a:r>
          </a:p>
          <a:p>
            <a:pPr algn="l"/>
            <a:r>
              <a:rPr lang="en-GB" sz="1300" kern="0" dirty="0">
                <a:ea typeface="Roboto" panose="02000000000000000000" pitchFamily="2" charset="0"/>
              </a:rPr>
              <a:t>To view the results with confidence intervals presented, download the ICS results or PCN results (Excel) from here: </a:t>
            </a:r>
            <a:r>
              <a:rPr lang="en-GB" sz="1300" kern="0" dirty="0">
                <a:ea typeface="Roboto" panose="02000000000000000000" pitchFamily="2" charset="0"/>
                <a:hlinkClick r:id="rId3"/>
              </a:rPr>
              <a:t>https://gp-patient.co.uk/latest-survey/results</a:t>
            </a:r>
            <a:r>
              <a:rPr lang="en-GB" sz="1300" kern="0" dirty="0">
                <a:ea typeface="Roboto" panose="02000000000000000000" pitchFamily="2" charset="0"/>
              </a:rPr>
              <a:t>. </a:t>
            </a:r>
            <a:endParaRPr lang="en-GB" sz="1300" kern="0" dirty="0">
              <a:highlight>
                <a:srgbClr val="FFFF00"/>
              </a:highlight>
              <a:ea typeface="Roboto" panose="02000000000000000000" pitchFamily="2" charset="0"/>
            </a:endParaRPr>
          </a:p>
          <a:p>
            <a:pPr algn="l"/>
            <a:endParaRPr lang="en-GB" sz="1300" dirty="0">
              <a:solidFill>
                <a:schemeClr val="bg1"/>
              </a:solidFill>
            </a:endParaRPr>
          </a:p>
        </p:txBody>
      </p:sp>
      <p:graphicFrame>
        <p:nvGraphicFramePr>
          <p:cNvPr id="8" name="Table 7">
            <a:extLst>
              <a:ext uri="{FF2B5EF4-FFF2-40B4-BE49-F238E27FC236}">
                <a16:creationId xmlns:a16="http://schemas.microsoft.com/office/drawing/2014/main" id="{330142D0-B12F-05FE-14A8-5027992804F6}"/>
              </a:ext>
            </a:extLst>
          </p:cNvPr>
          <p:cNvGraphicFramePr>
            <a:graphicFrameLocks noGrp="1"/>
          </p:cNvGraphicFramePr>
          <p:nvPr>
            <p:extLst>
              <p:ext uri="{D42A27DB-BD31-4B8C-83A1-F6EECF244321}">
                <p14:modId xmlns:p14="http://schemas.microsoft.com/office/powerpoint/2010/main" val="266567072"/>
              </p:ext>
            </p:extLst>
          </p:nvPr>
        </p:nvGraphicFramePr>
        <p:xfrm>
          <a:off x="4333875" y="2255801"/>
          <a:ext cx="3524250" cy="2765999"/>
        </p:xfrm>
        <a:graphic>
          <a:graphicData uri="http://schemas.openxmlformats.org/drawingml/2006/table">
            <a:tbl>
              <a:tblPr firstRow="1" bandRow="1">
                <a:tableStyleId>{5940675A-B579-460E-94D1-54222C63F5DA}</a:tableStyleId>
              </a:tblPr>
              <a:tblGrid>
                <a:gridCol w="619540">
                  <a:extLst>
                    <a:ext uri="{9D8B030D-6E8A-4147-A177-3AD203B41FA5}">
                      <a16:colId xmlns:a16="http://schemas.microsoft.com/office/drawing/2014/main" val="20000"/>
                    </a:ext>
                  </a:extLst>
                </a:gridCol>
                <a:gridCol w="949569">
                  <a:extLst>
                    <a:ext uri="{9D8B030D-6E8A-4147-A177-3AD203B41FA5}">
                      <a16:colId xmlns:a16="http://schemas.microsoft.com/office/drawing/2014/main" val="20001"/>
                    </a:ext>
                  </a:extLst>
                </a:gridCol>
                <a:gridCol w="590843">
                  <a:extLst>
                    <a:ext uri="{9D8B030D-6E8A-4147-A177-3AD203B41FA5}">
                      <a16:colId xmlns:a16="http://schemas.microsoft.com/office/drawing/2014/main" val="20002"/>
                    </a:ext>
                  </a:extLst>
                </a:gridCol>
                <a:gridCol w="799655">
                  <a:extLst>
                    <a:ext uri="{9D8B030D-6E8A-4147-A177-3AD203B41FA5}">
                      <a16:colId xmlns:a16="http://schemas.microsoft.com/office/drawing/2014/main" val="20003"/>
                    </a:ext>
                  </a:extLst>
                </a:gridCol>
                <a:gridCol w="564643">
                  <a:extLst>
                    <a:ext uri="{9D8B030D-6E8A-4147-A177-3AD203B41FA5}">
                      <a16:colId xmlns:a16="http://schemas.microsoft.com/office/drawing/2014/main" val="20004"/>
                    </a:ext>
                  </a:extLst>
                </a:gridCol>
              </a:tblGrid>
              <a:tr h="360458">
                <a:tc rowSpan="3">
                  <a:txBody>
                    <a:bodyPr/>
                    <a:lstStyle/>
                    <a:p>
                      <a:pPr algn="ctr"/>
                      <a:endParaRPr lang="en-GB" sz="1100" b="1" i="0" kern="0" dirty="0">
                        <a:solidFill>
                          <a:schemeClr val="bg1"/>
                        </a:solidFill>
                        <a:latin typeface="Arial MT Std Light" pitchFamily="34" charset="0"/>
                        <a:ea typeface="Roboto" panose="02000000000000000000" pitchFamily="2" charset="0"/>
                        <a:cs typeface="+mn-cs"/>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row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Average sample size on which results are based</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grid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5EB8"/>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10% or 90%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 30% or 70%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50%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extLst>
                  <a:ext uri="{0D108BD9-81ED-4DB2-BD59-A6C34878D82A}">
                    <a16:rowId xmlns:a16="http://schemas.microsoft.com/office/drawing/2014/main"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National</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702,837</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0.11</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0.18</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ICS</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16,734</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0.68</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1.03</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1.13</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PCN</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539</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3.42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5.22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5.70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2745367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Ipsos Mori London (England) | Table furniture, Design, Office design">
            <a:extLst>
              <a:ext uri="{FF2B5EF4-FFF2-40B4-BE49-F238E27FC236}">
                <a16:creationId xmlns:a16="http://schemas.microsoft.com/office/drawing/2014/main" id="{79B2BA9C-69E9-402A-B3EB-F420DC129A2A}"/>
              </a:ext>
            </a:extLst>
          </p:cNvPr>
          <p:cNvPicPr>
            <a:picLocks noChangeAspect="1" noChangeArrowheads="1"/>
          </p:cNvPicPr>
          <p:nvPr/>
        </p:nvPicPr>
        <p:blipFill rotWithShape="1">
          <a:blip r:embed="rId3" cstate="email">
            <a:duotone>
              <a:prstClr val="black"/>
              <a:schemeClr val="accent6">
                <a:tint val="45000"/>
                <a:satMod val="400000"/>
              </a:schemeClr>
            </a:duotone>
            <a:extLst>
              <a:ext uri="{BEBA8EAE-BF5A-486C-A8C5-ECC9F3942E4B}">
                <a14:imgProps xmlns:a14="http://schemas.microsoft.com/office/drawing/2010/main">
                  <a14:imgLayer r:embed="rId4">
                    <a14:imgEffect>
                      <a14:brightnessContrast bright="-70000"/>
                    </a14:imgEffect>
                  </a14:imgLayer>
                </a14:imgProps>
              </a:ext>
              <a:ext uri="{28A0092B-C50C-407E-A947-70E740481C1C}">
                <a14:useLocalDpi xmlns:a14="http://schemas.microsoft.com/office/drawing/2010/main"/>
              </a:ext>
            </a:extLst>
          </a:blip>
          <a:srcRect/>
          <a:stretch/>
        </p:blipFill>
        <p:spPr bwMode="auto">
          <a:xfrm>
            <a:off x="-1" y="-27655"/>
            <a:ext cx="12192001" cy="6885655"/>
          </a:xfrm>
          <a:prstGeom prst="rect">
            <a:avLst/>
          </a:prstGeom>
          <a:extLst>
            <a:ext uri="{909E8E84-426E-40DD-AFC4-6F175D3DCCD1}">
              <a14:hiddenFill xmlns:a14="http://schemas.microsoft.com/office/drawing/2010/main">
                <a:solidFill>
                  <a:srgbClr val="FFFFFF"/>
                </a:solidFill>
              </a14:hiddenFill>
            </a:ext>
          </a:extLst>
        </p:spPr>
      </p:pic>
      <p:pic>
        <p:nvPicPr>
          <p:cNvPr id="6" name="Picture 5" descr="Ipsos Mori London (England) | Table furniture, Design, Office design">
            <a:extLst>
              <a:ext uri="{FF2B5EF4-FFF2-40B4-BE49-F238E27FC236}">
                <a16:creationId xmlns:a16="http://schemas.microsoft.com/office/drawing/2014/main" id="{CD3B7946-8E03-4F3A-A361-A58B214D45F3}"/>
              </a:ext>
            </a:extLst>
          </p:cNvPr>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3246452" y="0"/>
            <a:ext cx="8945548" cy="6858000"/>
          </a:xfrm>
          <a:custGeom>
            <a:avLst/>
            <a:gdLst>
              <a:gd name="connsiteX0" fmla="*/ 2386273 w 8945548"/>
              <a:gd name="connsiteY0" fmla="*/ 6857625 h 6858000"/>
              <a:gd name="connsiteX1" fmla="*/ 2385897 w 8945548"/>
              <a:gd name="connsiteY1" fmla="*/ 6858000 h 6858000"/>
              <a:gd name="connsiteX2" fmla="*/ 1940529 w 8945548"/>
              <a:gd name="connsiteY2" fmla="*/ 6858000 h 6858000"/>
              <a:gd name="connsiteX3" fmla="*/ 8945547 w 8945548"/>
              <a:gd name="connsiteY3" fmla="*/ 436730 h 6858000"/>
              <a:gd name="connsiteX4" fmla="*/ 8945547 w 8945548"/>
              <a:gd name="connsiteY4" fmla="*/ 905500 h 6858000"/>
              <a:gd name="connsiteX5" fmla="*/ 8945548 w 8945548"/>
              <a:gd name="connsiteY5" fmla="*/ 905580 h 6858000"/>
              <a:gd name="connsiteX6" fmla="*/ 8945548 w 8945548"/>
              <a:gd name="connsiteY6" fmla="*/ 2084068 h 6858000"/>
              <a:gd name="connsiteX7" fmla="*/ 4112096 w 8945548"/>
              <a:gd name="connsiteY7" fmla="*/ 6856173 h 6858000"/>
              <a:gd name="connsiteX8" fmla="*/ 2386273 w 8945548"/>
              <a:gd name="connsiteY8" fmla="*/ 6857625 h 6858000"/>
              <a:gd name="connsiteX9" fmla="*/ 2402737 w 8945548"/>
              <a:gd name="connsiteY9" fmla="*/ 6841202 h 6858000"/>
              <a:gd name="connsiteX10" fmla="*/ 8945547 w 8945548"/>
              <a:gd name="connsiteY10" fmla="*/ 436730 h 6858000"/>
              <a:gd name="connsiteX11" fmla="*/ 6995012 w 8945548"/>
              <a:gd name="connsiteY11" fmla="*/ 0 h 6858000"/>
              <a:gd name="connsiteX12" fmla="*/ 8701984 w 8945548"/>
              <a:gd name="connsiteY12" fmla="*/ 0 h 6858000"/>
              <a:gd name="connsiteX13" fmla="*/ 8481025 w 8945548"/>
              <a:gd name="connsiteY13" fmla="*/ 214046 h 6858000"/>
              <a:gd name="connsiteX14" fmla="*/ 1733843 w 8945548"/>
              <a:gd name="connsiteY14" fmla="*/ 6852138 h 6858000"/>
              <a:gd name="connsiteX15" fmla="*/ 1727929 w 8945548"/>
              <a:gd name="connsiteY15" fmla="*/ 6858000 h 6858000"/>
              <a:gd name="connsiteX16" fmla="*/ 0 w 8945548"/>
              <a:gd name="connsiteY1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945548" h="6858000">
                <a:moveTo>
                  <a:pt x="2386273" y="6857625"/>
                </a:moveTo>
                <a:lnTo>
                  <a:pt x="2385897" y="6858000"/>
                </a:lnTo>
                <a:lnTo>
                  <a:pt x="1940529" y="6858000"/>
                </a:lnTo>
                <a:close/>
                <a:moveTo>
                  <a:pt x="8945547" y="436730"/>
                </a:moveTo>
                <a:cubicBezTo>
                  <a:pt x="8944489" y="625663"/>
                  <a:pt x="8944701" y="775384"/>
                  <a:pt x="8945547" y="905500"/>
                </a:cubicBezTo>
                <a:lnTo>
                  <a:pt x="8945548" y="905580"/>
                </a:lnTo>
                <a:lnTo>
                  <a:pt x="8945548" y="2084068"/>
                </a:lnTo>
                <a:lnTo>
                  <a:pt x="4112096" y="6856173"/>
                </a:lnTo>
                <a:lnTo>
                  <a:pt x="2386273" y="6857625"/>
                </a:lnTo>
                <a:lnTo>
                  <a:pt x="2402737" y="6841202"/>
                </a:lnTo>
                <a:cubicBezTo>
                  <a:pt x="2961547" y="6285891"/>
                  <a:pt x="8945547" y="444274"/>
                  <a:pt x="8945547" y="436730"/>
                </a:cubicBezTo>
                <a:close/>
                <a:moveTo>
                  <a:pt x="6995012" y="0"/>
                </a:moveTo>
                <a:lnTo>
                  <a:pt x="8701984" y="0"/>
                </a:lnTo>
                <a:lnTo>
                  <a:pt x="8481025" y="214046"/>
                </a:lnTo>
                <a:cubicBezTo>
                  <a:pt x="6137851" y="2486875"/>
                  <a:pt x="1998213" y="6590045"/>
                  <a:pt x="1733843" y="6852138"/>
                </a:cubicBezTo>
                <a:lnTo>
                  <a:pt x="1727929"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9135434" cy="1661993"/>
          </a:xfrm>
        </p:spPr>
        <p:txBody>
          <a:bodyPr/>
          <a:lstStyle/>
          <a:p>
            <a:r>
              <a:rPr lang="en-GB" dirty="0"/>
              <a:t>Want to know more?</a:t>
            </a:r>
          </a:p>
        </p:txBody>
      </p:sp>
      <p:sp>
        <p:nvSpPr>
          <p:cNvPr id="10" name="Espace réservé du pied de page 4">
            <a:extLst>
              <a:ext uri="{FF2B5EF4-FFF2-40B4-BE49-F238E27FC236}">
                <a16:creationId xmlns:a16="http://schemas.microsoft.com/office/drawing/2014/main" id="{3C65917E-3473-494E-A2AE-BDE63B19B9B3}"/>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2" name="Ipsos logo">
            <a:extLst>
              <a:ext uri="{FF2B5EF4-FFF2-40B4-BE49-F238E27FC236}">
                <a16:creationId xmlns:a16="http://schemas.microsoft.com/office/drawing/2014/main" id="{C1E1D415-1851-4102-802B-CAA82F9C9ADA}"/>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46317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63</a:t>
            </a:fld>
            <a:r>
              <a:rPr lang="en-GB"/>
              <a:t>  </a:t>
            </a:r>
            <a:endParaRPr lang="en-GB" dirty="0"/>
          </a:p>
        </p:txBody>
      </p:sp>
      <p:sp>
        <p:nvSpPr>
          <p:cNvPr id="13" name="TextBox 12">
            <a:extLst>
              <a:ext uri="{FF2B5EF4-FFF2-40B4-BE49-F238E27FC236}">
                <a16:creationId xmlns:a16="http://schemas.microsoft.com/office/drawing/2014/main" id="{7AAFBC1B-B395-495C-836D-5E89633CFCCD}"/>
              </a:ext>
            </a:extLst>
          </p:cNvPr>
          <p:cNvSpPr txBox="1"/>
          <p:nvPr/>
        </p:nvSpPr>
        <p:spPr>
          <a:xfrm>
            <a:off x="8599834" y="1773238"/>
            <a:ext cx="3149254" cy="1231106"/>
          </a:xfrm>
          <a:prstGeom prst="rect">
            <a:avLst/>
          </a:prstGeom>
          <a:noFill/>
        </p:spPr>
        <p:txBody>
          <a:bodyPr wrap="square" lIns="0" tIns="0" rIns="0" bIns="0" rtlCol="0">
            <a:spAutoFit/>
          </a:bodyPr>
          <a:lstStyle/>
          <a:p>
            <a:pPr algn="l"/>
            <a:r>
              <a:rPr lang="en-GB" sz="3200" b="1" dirty="0">
                <a:solidFill>
                  <a:schemeClr val="bg1"/>
                </a:solidFill>
              </a:rPr>
              <a:t>2.5 million</a:t>
            </a:r>
            <a:br>
              <a:rPr lang="en-GB" b="1" dirty="0">
                <a:solidFill>
                  <a:schemeClr val="bg1"/>
                </a:solidFill>
                <a:highlight>
                  <a:srgbClr val="FFFF00"/>
                </a:highlight>
              </a:rPr>
            </a:br>
            <a:r>
              <a:rPr lang="en-GB" sz="1600" b="1" kern="0" dirty="0">
                <a:solidFill>
                  <a:schemeClr val="bg1"/>
                </a:solidFill>
              </a:rPr>
              <a:t>Surveys sent to patients aged 16 or over registered with a GP practice in England</a:t>
            </a:r>
            <a:endParaRPr lang="en-GB" b="1" kern="0" dirty="0">
              <a:solidFill>
                <a:schemeClr val="bg1"/>
              </a:solidFill>
            </a:endParaRPr>
          </a:p>
        </p:txBody>
      </p:sp>
      <p:sp>
        <p:nvSpPr>
          <p:cNvPr id="4" name="Title 4">
            <a:extLst>
              <a:ext uri="{FF2B5EF4-FFF2-40B4-BE49-F238E27FC236}">
                <a16:creationId xmlns:a16="http://schemas.microsoft.com/office/drawing/2014/main" id="{3FB1BE75-707B-7BF2-D241-905C8B21C8CC}"/>
              </a:ext>
            </a:extLst>
          </p:cNvPr>
          <p:cNvSpPr>
            <a:spLocks noGrp="1"/>
          </p:cNvSpPr>
          <p:nvPr>
            <p:ph type="title"/>
          </p:nvPr>
        </p:nvSpPr>
        <p:spPr>
          <a:xfrm>
            <a:off x="450000" y="283920"/>
            <a:ext cx="9608400" cy="775597"/>
          </a:xfrm>
        </p:spPr>
        <p:txBody>
          <a:bodyPr/>
          <a:lstStyle/>
          <a:p>
            <a:r>
              <a:rPr lang="en-GB" sz="2500" dirty="0"/>
              <a:t>Further information about the survey </a:t>
            </a:r>
          </a:p>
        </p:txBody>
      </p:sp>
      <p:sp>
        <p:nvSpPr>
          <p:cNvPr id="8" name="Content Placeholder 5">
            <a:extLst>
              <a:ext uri="{FF2B5EF4-FFF2-40B4-BE49-F238E27FC236}">
                <a16:creationId xmlns:a16="http://schemas.microsoft.com/office/drawing/2014/main" id="{7F6EE631-68AB-AE71-555A-9790A37492BC}"/>
              </a:ext>
            </a:extLst>
          </p:cNvPr>
          <p:cNvSpPr txBox="1">
            <a:spLocks/>
          </p:cNvSpPr>
          <p:nvPr/>
        </p:nvSpPr>
        <p:spPr>
          <a:xfrm>
            <a:off x="450000" y="1093011"/>
            <a:ext cx="11292001" cy="4671977"/>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survey was sent to around </a:t>
            </a:r>
            <a:r>
              <a:rPr lang="en-GB" sz="1400" b="1" dirty="0">
                <a:solidFill>
                  <a:srgbClr val="005EB8"/>
                </a:solidFill>
                <a:ea typeface="Roboto" panose="02000000000000000000" pitchFamily="2" charset="0"/>
              </a:rPr>
              <a:t>2.7 million patients aged 16 or over </a:t>
            </a:r>
            <a:r>
              <a:rPr lang="en-GB" sz="1400" dirty="0"/>
              <a:t>registered with a GP practice in England. </a:t>
            </a:r>
          </a:p>
          <a:p>
            <a:pPr marL="285750" indent="-285750">
              <a:lnSpc>
                <a:spcPct val="100000"/>
              </a:lnSpc>
              <a:buClr>
                <a:srgbClr val="005EB8"/>
              </a:buClr>
              <a:buSzPct val="150000"/>
              <a:buFont typeface="Arial" panose="020B0604020202020204" pitchFamily="34" charset="0"/>
              <a:buChar char="•"/>
            </a:pPr>
            <a:r>
              <a:rPr lang="en-GB" sz="1400" dirty="0"/>
              <a:t>The overall response rate to the survey is </a:t>
            </a:r>
            <a:r>
              <a:rPr lang="en-GB" sz="1400" b="1" dirty="0">
                <a:solidFill>
                  <a:srgbClr val="005EB8"/>
                </a:solidFill>
                <a:ea typeface="Roboto" panose="02000000000000000000" pitchFamily="2" charset="0"/>
              </a:rPr>
              <a:t>25.8%, </a:t>
            </a:r>
            <a:r>
              <a:rPr lang="en-GB" sz="1400" dirty="0"/>
              <a:t>based on </a:t>
            </a:r>
            <a:r>
              <a:rPr lang="en-GB" sz="1400" b="1" dirty="0">
                <a:solidFill>
                  <a:srgbClr val="005EB8"/>
                </a:solidFill>
                <a:ea typeface="Roboto" panose="02000000000000000000" pitchFamily="2" charset="0"/>
              </a:rPr>
              <a:t>702,837 </a:t>
            </a:r>
            <a:r>
              <a:rPr lang="en-GB" sz="1400" dirty="0"/>
              <a:t>completed surveys. </a:t>
            </a:r>
          </a:p>
          <a:p>
            <a:pPr marL="285750" indent="-285750">
              <a:lnSpc>
                <a:spcPct val="100000"/>
              </a:lnSpc>
              <a:buClr>
                <a:srgbClr val="005EB8"/>
              </a:buClr>
              <a:buSzPct val="150000"/>
              <a:buFont typeface="Arial" panose="020B0604020202020204" pitchFamily="34" charset="0"/>
              <a:buChar char="•"/>
            </a:pPr>
            <a:r>
              <a:rPr lang="en-GB" sz="1400" dirty="0"/>
              <a:t>Participants can complete the</a:t>
            </a:r>
            <a:r>
              <a:rPr lang="en-GB" sz="1400" b="1" dirty="0"/>
              <a:t> </a:t>
            </a:r>
            <a:r>
              <a:rPr lang="en-GB" sz="1400" b="1" dirty="0">
                <a:solidFill>
                  <a:srgbClr val="005EB8"/>
                </a:solidFill>
                <a:ea typeface="Roboto" panose="02000000000000000000" pitchFamily="2" charset="0"/>
              </a:rPr>
              <a:t>survey online</a:t>
            </a:r>
            <a:r>
              <a:rPr lang="en-GB" sz="1400" dirty="0"/>
              <a:t>, also with the option of filling out a paper questionnaire or completing via telephone. </a:t>
            </a:r>
          </a:p>
          <a:p>
            <a:pPr marL="285750" indent="-285750">
              <a:lnSpc>
                <a:spcPct val="100000"/>
              </a:lnSpc>
              <a:buClr>
                <a:srgbClr val="005EB8"/>
              </a:buClr>
              <a:buSzPct val="150000"/>
              <a:buFont typeface="Arial" panose="020B0604020202020204" pitchFamily="34" charset="0"/>
              <a:buChar char="•"/>
            </a:pPr>
            <a:r>
              <a:rPr lang="en-GB" sz="1400" dirty="0">
                <a:effectLst/>
                <a:cs typeface="Segoe UI" panose="020B0502040204020203" pitchFamily="34" charset="0"/>
              </a:rPr>
              <a:t>The GP Patient Survey is conducted on an annual basis and has been </a:t>
            </a:r>
            <a:r>
              <a:rPr lang="en-GB" sz="1400" dirty="0">
                <a:cs typeface="Segoe UI" panose="020B0502040204020203" pitchFamily="34" charset="0"/>
              </a:rPr>
              <a:t>since</a:t>
            </a:r>
            <a:r>
              <a:rPr lang="en-GB" sz="1400" dirty="0">
                <a:effectLst/>
                <a:cs typeface="Segoe UI" panose="020B0502040204020203" pitchFamily="34" charset="0"/>
              </a:rPr>
              <a:t>  2017. </a:t>
            </a:r>
          </a:p>
          <a:p>
            <a:pPr marL="285750" indent="-285750">
              <a:lnSpc>
                <a:spcPct val="100000"/>
              </a:lnSpc>
              <a:buClr>
                <a:srgbClr val="005EB8"/>
              </a:buClr>
              <a:buSzPct val="150000"/>
              <a:buFont typeface="Arial" panose="020B0604020202020204" pitchFamily="34" charset="0"/>
              <a:buChar char="•"/>
            </a:pPr>
            <a:r>
              <a:rPr lang="en-GB" sz="1400" b="1" dirty="0">
                <a:solidFill>
                  <a:srgbClr val="005EB8"/>
                </a:solidFill>
                <a:ea typeface="Roboto" panose="02000000000000000000" pitchFamily="2" charset="0"/>
              </a:rPr>
              <a:t>Weights have been applied </a:t>
            </a:r>
            <a:r>
              <a:rPr lang="en-GB" sz="1400" dirty="0"/>
              <a:t>to adjust the data to account for potential age and gender differences between the profile of eligible patients and the patients who actually complete a questionnaire. The weighting also takes into account neighbourhood statistics, such as levels of deprivation, in order to further improve the reliability of the findings.</a:t>
            </a:r>
          </a:p>
          <a:p>
            <a:pPr marL="285750" indent="-285750">
              <a:lnSpc>
                <a:spcPct val="100000"/>
              </a:lnSpc>
              <a:buClr>
                <a:srgbClr val="005EB8"/>
              </a:buClr>
              <a:buSzPct val="150000"/>
              <a:buFont typeface="Arial" panose="020B0604020202020204" pitchFamily="34" charset="0"/>
              <a:buChar char="•"/>
            </a:pPr>
            <a:r>
              <a:rPr lang="en-GB" sz="1400" dirty="0">
                <a:cs typeface="Segoe UI" panose="020B0502040204020203" pitchFamily="34" charset="0"/>
              </a:rPr>
              <a:t>For more information about the survey please visit </a:t>
            </a:r>
            <a:r>
              <a:rPr lang="en-GB" sz="1400" dirty="0">
                <a:cs typeface="Segoe UI" panose="020B0502040204020203" pitchFamily="34" charset="0"/>
                <a:hlinkClick r:id="rId3"/>
              </a:rPr>
              <a:t>https://gp-patient.co.uk/</a:t>
            </a:r>
            <a:r>
              <a:rPr lang="en-GB" sz="1400" dirty="0">
                <a:cs typeface="Segoe UI" panose="020B0502040204020203" pitchFamily="34" charset="0"/>
              </a:rPr>
              <a:t>. </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general FAQs about the GP Patient Survey, go to </a:t>
            </a:r>
            <a:br>
              <a:rPr lang="en-GB" sz="1400" dirty="0">
                <a:solidFill>
                  <a:srgbClr val="005EB8"/>
                </a:solidFill>
                <a:ea typeface="Roboto" panose="02000000000000000000" pitchFamily="2" charset="0"/>
              </a:rPr>
            </a:br>
            <a:r>
              <a:rPr lang="en-GB" sz="1400" dirty="0">
                <a:solidFill>
                  <a:srgbClr val="005EB8"/>
                </a:solidFill>
                <a:ea typeface="Roboto" panose="02000000000000000000" pitchFamily="2" charset="0"/>
                <a:hlinkClick r:id="rId4">
                  <a:extLst>
                    <a:ext uri="{A12FA001-AC4F-418D-AE19-62706E023703}">
                      <ahyp:hlinkClr xmlns:ahyp="http://schemas.microsoft.com/office/drawing/2018/hyperlinkcolor" val="tx"/>
                    </a:ext>
                  </a:extLst>
                </a:hlinkClick>
              </a:rPr>
              <a:t>https://gp-patient.co.uk/faq</a:t>
            </a:r>
            <a:r>
              <a:rPr lang="en-GB" sz="1400" dirty="0">
                <a:solidFill>
                  <a:srgbClr val="005EB8"/>
                </a:solidFill>
                <a:ea typeface="Roboto" panose="02000000000000000000" pitchFamily="2" charset="0"/>
              </a:rPr>
              <a:t>.</a:t>
            </a:r>
            <a:endParaRPr lang="en-GB" sz="1400" dirty="0"/>
          </a:p>
          <a:p>
            <a:pPr marL="285750" indent="-285750">
              <a:lnSpc>
                <a:spcPct val="100000"/>
              </a:lnSpc>
              <a:buClr>
                <a:srgbClr val="005EB8"/>
              </a:buClr>
              <a:buSzPct val="150000"/>
              <a:buFont typeface="Arial" panose="020B0604020202020204" pitchFamily="34" charset="0"/>
              <a:buChar char="•"/>
            </a:pPr>
            <a:r>
              <a:rPr lang="en-GB" sz="1400" dirty="0"/>
              <a:t>Further information about the methodology and technical information including questionnaire design, sampling, communication with patients and practices, data collection, data analysis, response rates and reporting can be found in the technical annex for each survey year, available here: </a:t>
            </a:r>
            <a:r>
              <a:rPr lang="en-GB" sz="1400" dirty="0">
                <a:hlinkClick r:id="rId5"/>
              </a:rPr>
              <a:t>https://gp-patient.co.uk/technical-annex-introduction-2025</a:t>
            </a:r>
            <a:r>
              <a:rPr lang="en-GB" sz="1400" dirty="0"/>
              <a:t>.</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
        <p:nvSpPr>
          <p:cNvPr id="11" name="Rectangle 10">
            <a:extLst>
              <a:ext uri="{FF2B5EF4-FFF2-40B4-BE49-F238E27FC236}">
                <a16:creationId xmlns:a16="http://schemas.microsoft.com/office/drawing/2014/main" id="{F414DBE7-8C4F-70DD-C587-E54AA059A049}"/>
              </a:ext>
            </a:extLst>
          </p:cNvPr>
          <p:cNvSpPr/>
          <p:nvPr/>
        </p:nvSpPr>
        <p:spPr bwMode="auto">
          <a:xfrm>
            <a:off x="8202613" y="1059517"/>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15" name="TextBox 14">
            <a:extLst>
              <a:ext uri="{FF2B5EF4-FFF2-40B4-BE49-F238E27FC236}">
                <a16:creationId xmlns:a16="http://schemas.microsoft.com/office/drawing/2014/main" id="{2845EF55-F153-F7F1-6A40-46088B17C7C8}"/>
              </a:ext>
            </a:extLst>
          </p:cNvPr>
          <p:cNvSpPr txBox="1"/>
          <p:nvPr/>
        </p:nvSpPr>
        <p:spPr>
          <a:xfrm>
            <a:off x="8564374" y="1303344"/>
            <a:ext cx="3149254" cy="1231106"/>
          </a:xfrm>
          <a:prstGeom prst="rect">
            <a:avLst/>
          </a:prstGeom>
          <a:noFill/>
        </p:spPr>
        <p:txBody>
          <a:bodyPr wrap="square" lIns="0" tIns="0" rIns="0" bIns="0" rtlCol="0">
            <a:spAutoFit/>
          </a:bodyPr>
          <a:lstStyle/>
          <a:p>
            <a:pPr algn="l"/>
            <a:r>
              <a:rPr lang="en-GB" sz="3200" b="1" dirty="0">
                <a:solidFill>
                  <a:schemeClr val="bg1"/>
                </a:solidFill>
              </a:rPr>
              <a:t>2.7 million</a:t>
            </a:r>
            <a:br>
              <a:rPr lang="en-GB" b="1" dirty="0">
                <a:solidFill>
                  <a:schemeClr val="bg1"/>
                </a:solidFill>
                <a:highlight>
                  <a:srgbClr val="FFFF00"/>
                </a:highlight>
              </a:rPr>
            </a:br>
            <a:r>
              <a:rPr lang="en-GB" sz="1600" b="1" kern="0" dirty="0">
                <a:solidFill>
                  <a:schemeClr val="bg1"/>
                </a:solidFill>
              </a:rPr>
              <a:t>Surveys sent to patients aged 16 or over registered with a GP practice in England</a:t>
            </a:r>
            <a:endParaRPr lang="en-GB" b="1" kern="0" dirty="0">
              <a:solidFill>
                <a:schemeClr val="bg1"/>
              </a:solidFill>
            </a:endParaRPr>
          </a:p>
        </p:txBody>
      </p:sp>
      <p:sp>
        <p:nvSpPr>
          <p:cNvPr id="16" name="TextBox 15">
            <a:extLst>
              <a:ext uri="{FF2B5EF4-FFF2-40B4-BE49-F238E27FC236}">
                <a16:creationId xmlns:a16="http://schemas.microsoft.com/office/drawing/2014/main" id="{73771002-19AD-5B84-2CDF-EBC0D6DD37E7}"/>
              </a:ext>
            </a:extLst>
          </p:cNvPr>
          <p:cNvSpPr txBox="1"/>
          <p:nvPr/>
        </p:nvSpPr>
        <p:spPr>
          <a:xfrm>
            <a:off x="8564374" y="3188742"/>
            <a:ext cx="3184713" cy="984885"/>
          </a:xfrm>
          <a:prstGeom prst="rect">
            <a:avLst/>
          </a:prstGeom>
          <a:noFill/>
        </p:spPr>
        <p:txBody>
          <a:bodyPr wrap="square" lIns="0" tIns="0" rIns="0" bIns="0" rtlCol="0">
            <a:spAutoFit/>
          </a:bodyPr>
          <a:lstStyle/>
          <a:p>
            <a:pPr algn="l"/>
            <a:r>
              <a:rPr lang="en-GB" sz="3200" b="1" dirty="0">
                <a:solidFill>
                  <a:schemeClr val="bg1"/>
                </a:solidFill>
              </a:rPr>
              <a:t>702,837</a:t>
            </a:r>
          </a:p>
          <a:p>
            <a:pPr algn="l"/>
            <a:r>
              <a:rPr lang="en-GB" sz="1600" b="1" kern="0" dirty="0">
                <a:solidFill>
                  <a:schemeClr val="bg1"/>
                </a:solidFill>
              </a:rPr>
              <a:t>Completed surveys in the 2025 publication</a:t>
            </a:r>
            <a:endParaRPr lang="en-GB" b="1" kern="0" dirty="0">
              <a:solidFill>
                <a:schemeClr val="bg1"/>
              </a:solidFill>
            </a:endParaRPr>
          </a:p>
        </p:txBody>
      </p:sp>
      <p:sp>
        <p:nvSpPr>
          <p:cNvPr id="17" name="TextBox 16">
            <a:extLst>
              <a:ext uri="{FF2B5EF4-FFF2-40B4-BE49-F238E27FC236}">
                <a16:creationId xmlns:a16="http://schemas.microsoft.com/office/drawing/2014/main" id="{3762DCDE-2730-F70A-2F7C-C9D7199134AF}"/>
              </a:ext>
            </a:extLst>
          </p:cNvPr>
          <p:cNvSpPr txBox="1"/>
          <p:nvPr/>
        </p:nvSpPr>
        <p:spPr>
          <a:xfrm>
            <a:off x="8564375" y="4604246"/>
            <a:ext cx="3177626" cy="738664"/>
          </a:xfrm>
          <a:prstGeom prst="rect">
            <a:avLst/>
          </a:prstGeom>
          <a:noFill/>
        </p:spPr>
        <p:txBody>
          <a:bodyPr wrap="square" lIns="0" tIns="0" rIns="0" bIns="0" rtlCol="0">
            <a:spAutoFit/>
          </a:bodyPr>
          <a:lstStyle/>
          <a:p>
            <a:pPr algn="l"/>
            <a:r>
              <a:rPr lang="en-GB" sz="3200" b="1" dirty="0">
                <a:solidFill>
                  <a:schemeClr val="bg1"/>
                </a:solidFill>
              </a:rPr>
              <a:t>25.8%</a:t>
            </a:r>
          </a:p>
          <a:p>
            <a:pPr algn="l"/>
            <a:r>
              <a:rPr lang="en-GB" sz="1600" b="1" dirty="0">
                <a:solidFill>
                  <a:schemeClr val="bg1"/>
                </a:solidFill>
              </a:rPr>
              <a:t>National response rate </a:t>
            </a:r>
          </a:p>
        </p:txBody>
      </p:sp>
    </p:spTree>
    <p:extLst>
      <p:ext uri="{BB962C8B-B14F-4D97-AF65-F5344CB8AC3E}">
        <p14:creationId xmlns:p14="http://schemas.microsoft.com/office/powerpoint/2010/main" val="30756865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a16="http://schemas.microsoft.com/office/drawing/2014/main"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64</a:t>
            </a:fld>
            <a:r>
              <a:rPr lang="en-GB"/>
              <a:t>  </a:t>
            </a:r>
            <a:endParaRPr lang="en-GB" dirty="0"/>
          </a:p>
        </p:txBody>
      </p:sp>
      <p:sp>
        <p:nvSpPr>
          <p:cNvPr id="19" name="Rectangle 18">
            <a:extLst>
              <a:ext uri="{FF2B5EF4-FFF2-40B4-BE49-F238E27FC236}">
                <a16:creationId xmlns:a16="http://schemas.microsoft.com/office/drawing/2014/main" id="{29D83194-14E5-4A4B-B1F8-598BB602E382}"/>
              </a:ext>
            </a:extLst>
          </p:cNvPr>
          <p:cNvSpPr/>
          <p:nvPr/>
        </p:nvSpPr>
        <p:spPr bwMode="auto">
          <a:xfrm>
            <a:off x="8202613" y="1414219"/>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180000" tIns="0" rIns="720000" bIns="324000" numCol="1" rtlCol="0" anchor="b" anchorCtr="0" compatLnSpc="1">
            <a:prstTxWarp prst="textNoShape">
              <a:avLst/>
            </a:prstTxWarp>
            <a:noAutofit/>
          </a:bodyPr>
          <a:lstStyle/>
          <a:p>
            <a:pPr>
              <a:spcBef>
                <a:spcPts val="1800"/>
              </a:spcBef>
            </a:pPr>
            <a:r>
              <a:rPr lang="en-GB" sz="1400" b="1" dirty="0">
                <a:solidFill>
                  <a:schemeClr val="bg1"/>
                </a:solidFill>
              </a:rPr>
              <a:t>For further information about the GP Patient Survey, please get in touch with the GPPS team at Ipsos at </a:t>
            </a:r>
            <a:r>
              <a:rPr lang="en-GB" sz="1400" b="1" dirty="0">
                <a:solidFill>
                  <a:schemeClr val="bg1"/>
                </a:solidFill>
                <a:hlinkClick r:id="rId3">
                  <a:extLst>
                    <a:ext uri="{A12FA001-AC4F-418D-AE19-62706E023703}">
                      <ahyp:hlinkClr xmlns:ahyp="http://schemas.microsoft.com/office/drawing/2018/hyperlinkcolor" val="tx"/>
                    </a:ext>
                  </a:extLst>
                </a:hlinkClick>
              </a:rPr>
              <a:t>GPPatientSurvey@ipsos.com</a:t>
            </a:r>
            <a:r>
              <a:rPr lang="en-GB" sz="1400" b="1" dirty="0">
                <a:solidFill>
                  <a:schemeClr val="bg1"/>
                </a:solidFill>
              </a:rPr>
              <a:t> </a:t>
            </a:r>
          </a:p>
          <a:p>
            <a:pPr>
              <a:spcBef>
                <a:spcPts val="1800"/>
              </a:spcBef>
            </a:pPr>
            <a:r>
              <a:rPr lang="en-GB" sz="1400" b="1" dirty="0">
                <a:solidFill>
                  <a:schemeClr val="bg1"/>
                </a:solidFill>
              </a:rPr>
              <a:t>We would be interested to hear any feedback you have on this slide pack, so we can make improvements for the next publication.</a:t>
            </a:r>
          </a:p>
        </p:txBody>
      </p:sp>
      <p:grpSp>
        <p:nvGrpSpPr>
          <p:cNvPr id="11" name="Group 10">
            <a:extLst>
              <a:ext uri="{FF2B5EF4-FFF2-40B4-BE49-F238E27FC236}">
                <a16:creationId xmlns:a16="http://schemas.microsoft.com/office/drawing/2014/main" id="{BDBFAD4A-AA57-404B-99E3-340FF0CADD73}"/>
              </a:ext>
            </a:extLst>
          </p:cNvPr>
          <p:cNvGrpSpPr/>
          <p:nvPr/>
        </p:nvGrpSpPr>
        <p:grpSpPr>
          <a:xfrm>
            <a:off x="9092735" y="1594137"/>
            <a:ext cx="1969846" cy="1692626"/>
            <a:chOff x="8935902" y="1703953"/>
            <a:chExt cx="2131111" cy="1831196"/>
          </a:xfrm>
          <a:effectLst>
            <a:glow rad="228600">
              <a:schemeClr val="accent1">
                <a:satMod val="175000"/>
                <a:alpha val="40000"/>
              </a:schemeClr>
            </a:glow>
          </a:effectLst>
        </p:grpSpPr>
        <p:pic>
          <p:nvPicPr>
            <p:cNvPr id="12" name="Picture 2" descr="2021 GP Patient Survey Results Released | Ipsos MORI">
              <a:extLst>
                <a:ext uri="{FF2B5EF4-FFF2-40B4-BE49-F238E27FC236}">
                  <a16:creationId xmlns:a16="http://schemas.microsoft.com/office/drawing/2014/main" id="{BA42B806-6819-4705-A603-0C78BB4666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552359">
              <a:off x="9837516" y="1703953"/>
              <a:ext cx="1229497" cy="172841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Experiences of remote appointments: What does 2020 GP Patient Survey data  tell us? | Ipsos MORI">
              <a:extLst>
                <a:ext uri="{FF2B5EF4-FFF2-40B4-BE49-F238E27FC236}">
                  <a16:creationId xmlns:a16="http://schemas.microsoft.com/office/drawing/2014/main" id="{C073C028-49A4-4BEF-B8CD-AB4AF1A0862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610457">
              <a:off x="8935902" y="1806730"/>
              <a:ext cx="1229098" cy="1728419"/>
            </a:xfrm>
            <a:prstGeom prst="rect">
              <a:avLst/>
            </a:prstGeom>
            <a:noFill/>
            <a:extLst>
              <a:ext uri="{909E8E84-426E-40DD-AFC4-6F175D3DCCD1}">
                <a14:hiddenFill xmlns:a14="http://schemas.microsoft.com/office/drawing/2010/main">
                  <a:solidFill>
                    <a:srgbClr val="FFFFFF"/>
                  </a:solidFill>
                </a14:hiddenFill>
              </a:ext>
            </a:extLst>
          </p:spPr>
        </p:pic>
      </p:grpSp>
      <p:sp>
        <p:nvSpPr>
          <p:cNvPr id="4" name="Title 4">
            <a:extLst>
              <a:ext uri="{FF2B5EF4-FFF2-40B4-BE49-F238E27FC236}">
                <a16:creationId xmlns:a16="http://schemas.microsoft.com/office/drawing/2014/main" id="{142376D5-11B4-5F31-0477-6B53EDD804D8}"/>
              </a:ext>
            </a:extLst>
          </p:cNvPr>
          <p:cNvSpPr>
            <a:spLocks noGrp="1"/>
          </p:cNvSpPr>
          <p:nvPr>
            <p:ph type="title"/>
          </p:nvPr>
        </p:nvSpPr>
        <p:spPr>
          <a:xfrm>
            <a:off x="437230" y="331429"/>
            <a:ext cx="9355644" cy="775597"/>
          </a:xfrm>
        </p:spPr>
        <p:txBody>
          <a:bodyPr/>
          <a:lstStyle/>
          <a:p>
            <a:r>
              <a:rPr lang="en-GB" sz="2500" dirty="0"/>
              <a:t>Where to go to do further analysis …</a:t>
            </a:r>
          </a:p>
        </p:txBody>
      </p:sp>
      <p:sp>
        <p:nvSpPr>
          <p:cNvPr id="6" name="Content Placeholder 5">
            <a:extLst>
              <a:ext uri="{FF2B5EF4-FFF2-40B4-BE49-F238E27FC236}">
                <a16:creationId xmlns:a16="http://schemas.microsoft.com/office/drawing/2014/main" id="{C9590B2E-996B-EE13-98CD-9992D77E56B8}"/>
              </a:ext>
            </a:extLst>
          </p:cNvPr>
          <p:cNvSpPr txBox="1">
            <a:spLocks/>
          </p:cNvSpPr>
          <p:nvPr/>
        </p:nvSpPr>
        <p:spPr>
          <a:xfrm>
            <a:off x="437230" y="1150973"/>
            <a:ext cx="6585739" cy="5282484"/>
          </a:xfrm>
          <a:prstGeom prst="rect">
            <a:avLst/>
          </a:prstGeom>
        </p:spPr>
        <p:txBody>
          <a:bodyPr lIns="0" tIns="0" rIns="0" bIns="0" numCol="1"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reports which show the results broken down by ICS, PCN and practice for all questions, go to </a:t>
            </a:r>
            <a:r>
              <a:rPr lang="en-GB" sz="1400" dirty="0">
                <a:solidFill>
                  <a:srgbClr val="005EB8"/>
                </a:solidFill>
                <a:ea typeface="Roboto" panose="02000000000000000000" pitchFamily="2" charset="0"/>
                <a:hlinkClick r:id="rId6">
                  <a:extLst>
                    <a:ext uri="{A12FA001-AC4F-418D-AE19-62706E023703}">
                      <ahyp:hlinkClr xmlns:ahyp="http://schemas.microsoft.com/office/drawing/2018/hyperlinkcolor" val="tx"/>
                    </a:ext>
                  </a:extLst>
                </a:hlinkClick>
              </a:rPr>
              <a:t>https://gp-patient.co.uk/surveysandreports</a:t>
            </a:r>
            <a:r>
              <a:rPr lang="en-GB" sz="1400" dirty="0">
                <a:solidFill>
                  <a:srgbClr val="005EB8"/>
                </a:solidFill>
                <a:ea typeface="Roboto" panose="02000000000000000000" pitchFamily="2" charset="0"/>
              </a:rPr>
              <a:t> </a:t>
            </a:r>
            <a:r>
              <a:rPr lang="en-GB" sz="1400" dirty="0">
                <a:ea typeface="Roboto" panose="02000000000000000000" pitchFamily="2" charset="0"/>
              </a:rPr>
              <a:t>- you can also see previous years’ results here.</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this year’s survey data using the interactive analysis tool, go to </a:t>
            </a:r>
            <a:r>
              <a:rPr lang="en-GB" sz="1400" dirty="0">
                <a:solidFill>
                  <a:srgbClr val="005EB8"/>
                </a:solidFill>
                <a:ea typeface="Roboto" panose="02000000000000000000" pitchFamily="2" charset="0"/>
                <a:hlinkClick r:id="rId7"/>
              </a:rPr>
              <a:t>https://gp-patient.co.uk/analysistool</a:t>
            </a:r>
            <a:r>
              <a:rPr lang="en-GB" sz="1400" dirty="0">
                <a:solidFill>
                  <a:srgbClr val="005EB8"/>
                </a:solidFill>
                <a:ea typeface="Roboto" panose="02000000000000000000" pitchFamily="2" charset="0"/>
              </a:rPr>
              <a:t>. </a:t>
            </a:r>
            <a:r>
              <a:rPr lang="en-GB" sz="1400" dirty="0">
                <a:ea typeface="Roboto" panose="02000000000000000000" pitchFamily="2" charset="0"/>
              </a:rPr>
              <a:t>Data can be analysed at national, ICS, PCN, or practice level.</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The analysis tool allows users to filter on a specific participant group (e.g. by age), break down the survey results by survey question, or to compare the relationship between questions using the crosstab function.</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results over time from 2024 onwards, go to </a:t>
            </a:r>
            <a:r>
              <a:rPr lang="en-GB" sz="1400" dirty="0">
                <a:solidFill>
                  <a:srgbClr val="005EB8"/>
                </a:solidFill>
                <a:ea typeface="Roboto" panose="02000000000000000000" pitchFamily="2" charset="0"/>
                <a:hlinkClick r:id="rId8">
                  <a:extLst>
                    <a:ext uri="{A12FA001-AC4F-418D-AE19-62706E023703}">
                      <ahyp:hlinkClr xmlns:ahyp="http://schemas.microsoft.com/office/drawing/2018/hyperlinkcolor" val="tx"/>
                    </a:ext>
                  </a:extLst>
                </a:hlinkClick>
              </a:rPr>
              <a:t>https://gp-patient.co.uk/analysistool/trends</a:t>
            </a:r>
            <a:r>
              <a:rPr lang="en-GB" sz="1400" dirty="0">
                <a:ea typeface="Roboto" panose="02000000000000000000" pitchFamily="2" charset="0"/>
              </a:rPr>
              <a:t>.</a:t>
            </a:r>
            <a:r>
              <a:rPr lang="en-GB" sz="1400" dirty="0">
                <a:solidFill>
                  <a:srgbClr val="005EB8"/>
                </a:solidFill>
                <a:ea typeface="Roboto" panose="02000000000000000000" pitchFamily="2" charset="0"/>
              </a:rPr>
              <a:t> </a:t>
            </a:r>
          </a:p>
          <a:p>
            <a:pPr marL="285750" indent="-285750">
              <a:lnSpc>
                <a:spcPct val="100000"/>
              </a:lnSpc>
              <a:buClr>
                <a:srgbClr val="005EB8"/>
              </a:buClr>
              <a:buSzPct val="150000"/>
              <a:buFont typeface="Arial" panose="020B0604020202020204" pitchFamily="34" charset="0"/>
              <a:buChar char="•"/>
            </a:pPr>
            <a:r>
              <a:rPr lang="en-GB" sz="1400" dirty="0">
                <a:solidFill>
                  <a:srgbClr val="000000"/>
                </a:solidFill>
                <a:latin typeface="Helvetica Neue"/>
              </a:rPr>
              <a:t>From </a:t>
            </a:r>
            <a:r>
              <a:rPr lang="en-GB" sz="1400" b="0" i="0" dirty="0">
                <a:solidFill>
                  <a:srgbClr val="000000"/>
                </a:solidFill>
                <a:effectLst/>
                <a:latin typeface="Helvetica Neue"/>
              </a:rPr>
              <a:t>2024 onwards results are not comparable with previous years because of two important changes which were made to the survey:</a:t>
            </a:r>
            <a:endParaRPr lang="en-GB" sz="1400" dirty="0"/>
          </a:p>
          <a:p>
            <a:pPr marL="636588" lvl="1" indent="-179388">
              <a:spcBef>
                <a:spcPts val="200"/>
              </a:spcBef>
              <a:spcAft>
                <a:spcPts val="200"/>
              </a:spcAft>
              <a:buClr>
                <a:srgbClr val="005EB8"/>
              </a:buClr>
              <a:buSzPct val="150000"/>
              <a:buFont typeface="Arial" panose="020B0604020202020204" pitchFamily="34" charset="0"/>
              <a:buChar char="•"/>
            </a:pPr>
            <a:r>
              <a:rPr lang="en-GB" sz="1400" dirty="0"/>
              <a:t>Significant changes were made to the questionnaire to ensure that it continued to reflect how primary care services are delivered and how patients experience them.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methodology of the survey was changed to an ‘online first’ approach.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For more information on the changes to the 2025 survey: </a:t>
            </a:r>
            <a:r>
              <a:rPr lang="en-GB" sz="1400" dirty="0">
                <a:hlinkClick r:id="rId9"/>
              </a:rPr>
              <a:t>https://gp-patient.co.uk/report-summary-of-changes-for-the-year-2025</a:t>
            </a:r>
            <a:r>
              <a:rPr lang="en-GB" sz="1400" dirty="0"/>
              <a:t>  </a:t>
            </a:r>
            <a:endParaRPr lang="en-GB" sz="1400" dirty="0">
              <a:solidFill>
                <a:srgbClr val="005EB8"/>
              </a:solidFill>
              <a:ea typeface="Roboto" panose="02000000000000000000" pitchFamily="2" charset="0"/>
            </a:endParaRPr>
          </a:p>
          <a:p>
            <a:pPr marL="285750" indent="-285750">
              <a:lnSpc>
                <a:spcPct val="100000"/>
              </a:lnSpc>
              <a:buClr>
                <a:srgbClr val="005EB8"/>
              </a:buClr>
              <a:buSzPct val="150000"/>
              <a:buFont typeface="Arial" panose="020B0604020202020204" pitchFamily="34" charset="0"/>
              <a:buChar char="•"/>
            </a:pPr>
            <a:endParaRPr lang="en-GB" sz="1400" dirty="0">
              <a:solidFill>
                <a:srgbClr val="005EB8"/>
              </a:solidFill>
              <a:ea typeface="Roboto" panose="02000000000000000000" pitchFamily="2" charset="0"/>
            </a:endParaRPr>
          </a:p>
          <a:p>
            <a:pPr>
              <a:lnSpc>
                <a:spcPct val="100000"/>
              </a:lnSpc>
              <a:buClr>
                <a:srgbClr val="597EB3"/>
              </a:buClr>
              <a:buSzPct val="150000"/>
            </a:pPr>
            <a:endParaRPr lang="en-GB" sz="1400" dirty="0">
              <a:solidFill>
                <a:srgbClr val="005EB8"/>
              </a:solidFill>
            </a:endParaRPr>
          </a:p>
        </p:txBody>
      </p:sp>
    </p:spTree>
    <p:extLst>
      <p:ext uri="{BB962C8B-B14F-4D97-AF65-F5344CB8AC3E}">
        <p14:creationId xmlns:p14="http://schemas.microsoft.com/office/powerpoint/2010/main" val="42369186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4="http://schemas.microsoft.com/office/drawing/2010/main" xmlns:ahyp="http://schemas.microsoft.com/office/drawing/2018/hyperlinkcolor" xmlns:a16="http://schemas.microsoft.com/office/drawing/2014/main" xmlns="">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S736x1reOPPsKzs3HbzffA"/>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pujqcHVlVTZYOruMkoQoog"/>
</p:tagLst>
</file>

<file path=ppt/theme/theme1.xml><?xml version="1.0" encoding="utf-8"?>
<a:theme xmlns:a="http://schemas.openxmlformats.org/drawingml/2006/main" name="IPSOS - Classical Template - 16x9">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E8E8E8"/>
        </a:solidFill>
        <a:ln>
          <a:noFill/>
        </a:ln>
      </a:spPr>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defPPr algn="l">
          <a:lnSpc>
            <a:spcPct val="110000"/>
          </a:lnSpc>
          <a:defRPr sz="2400"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9525">
          <a:solidFill>
            <a:schemeClr val="bg1">
              <a:lumMod val="65000"/>
            </a:schemeClr>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spcBef>
            <a:spcPts val="400"/>
          </a:spcBef>
          <a:spcAft>
            <a:spcPts val="400"/>
          </a:spcAft>
          <a:defRPr sz="2400" dirty="0" err="1" smtClean="0"/>
        </a:defPPr>
      </a:lstStyle>
    </a:txDef>
  </a:objectDefaults>
  <a:extraClrSchemeLst/>
  <a:extLst>
    <a:ext uri="{05A4C25C-085E-4340-85A3-A5531E510DB2}">
      <thm15:themeFamily xmlns:thm15="http://schemas.microsoft.com/office/thememl/2012/main" name="Presentation7" id="{68EB617C-C7DF-46E7-9138-BAC1F429244F}" vid="{51CCB7A3-2861-453E-AC13-BF78A7F34D65}"/>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7.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8.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1.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4.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6.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8.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0.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2.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4.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5.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7.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9.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1.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c143a6c5-5942-4b69-8d61-fb579588568f" xsi:nil="true"/>
    <lcf76f155ced4ddcb4097134ff3c332f xmlns="57b21b79-5d32-4c3c-9402-b397da5c7a71">
      <Terms xmlns="http://schemas.microsoft.com/office/infopath/2007/PartnerControls"/>
    </lcf76f155ced4ddcb4097134ff3c332f>
    <_ip_UnifiedCompliancePolicyUIAction xmlns="c143a6c5-5942-4b69-8d61-fb579588568f" xsi:nil="true"/>
    <_ip_UnifiedCompliancePolicyProperties xmlns="c143a6c5-5942-4b69-8d61-fb579588568f" xsi:nil="true"/>
    <Review_x0020_Date xmlns="57b21b79-5d32-4c3c-9402-b397da5c7a71"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9A0D5C941DA44A4289EAC03B9F7A23C3" ma:contentTypeVersion="18" ma:contentTypeDescription="Create a new document." ma:contentTypeScope="" ma:versionID="fd2f9986d1578b421631c454bba84e3d">
  <xsd:schema xmlns:xsd="http://www.w3.org/2001/XMLSchema" xmlns:xs="http://www.w3.org/2001/XMLSchema" xmlns:p="http://schemas.microsoft.com/office/2006/metadata/properties" xmlns:ns2="57b21b79-5d32-4c3c-9402-b397da5c7a71" xmlns:ns3="c143a6c5-5942-4b69-8d61-fb579588568f" targetNamespace="http://schemas.microsoft.com/office/2006/metadata/properties" ma:root="true" ma:fieldsID="de0fa3d741f3e28dd8265293ce6f65a5" ns2:_="" ns3:_="">
    <xsd:import namespace="57b21b79-5d32-4c3c-9402-b397da5c7a71"/>
    <xsd:import namespace="c143a6c5-5942-4b69-8d61-fb579588568f"/>
    <xsd:element name="properties">
      <xsd:complexType>
        <xsd:sequence>
          <xsd:element name="documentManagement">
            <xsd:complexType>
              <xsd:all>
                <xsd:element ref="ns2:Review_x0020_Date" minOccurs="0"/>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_ip_UnifiedCompliancePolicyProperties" minOccurs="0"/>
                <xsd:element ref="ns3:_ip_UnifiedCompliancePolicyUIAction" minOccurs="0"/>
                <xsd:element ref="ns2:MediaServiceLocatio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7b21b79-5d32-4c3c-9402-b397da5c7a71" elementFormDefault="qualified">
    <xsd:import namespace="http://schemas.microsoft.com/office/2006/documentManagement/types"/>
    <xsd:import namespace="http://schemas.microsoft.com/office/infopath/2007/PartnerControls"/>
    <xsd:element name="Review_x0020_Date" ma:index="5" nillable="true" ma:displayName="Review date" ma:indexed="true" ma:internalName="Review_x0020_Date" ma:readOnly="fals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MediaServiceLocation" ma:index="19" nillable="true" ma:displayName="Location" ma:description="" ma:indexed="true" ma:internalName="MediaServiceLocation" ma:readOnly="true">
      <xsd:simpleType>
        <xsd:restriction base="dms:Text"/>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2c8d5fda-b97d-42c6-97e2-f76465e161c0" ma:termSetId="09814cd3-568e-fe90-9814-8d621ff8fb84" ma:anchorId="fba54fb3-c3e1-fe81-a776-ca4b69148c4d" ma:open="true" ma:isKeyword="false">
      <xsd:complexType>
        <xsd:sequence>
          <xsd:element ref="pc:Terms" minOccurs="0" maxOccurs="1"/>
        </xsd:sequence>
      </xsd:complexType>
    </xsd:element>
    <xsd:element name="MediaServiceOCR" ma:index="23"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c143a6c5-5942-4b69-8d61-fb579588568f" elementFormDefault="qualified">
    <xsd:import namespace="http://schemas.microsoft.com/office/2006/documentManagement/types"/>
    <xsd:import namespace="http://schemas.microsoft.com/office/infopath/2007/PartnerControls"/>
    <xsd:element name="_ip_UnifiedCompliancePolicyProperties" ma:index="17" nillable="true" ma:displayName="Unified Compliance Policy Properties" ma:internalName="_ip_UnifiedCompliancePolicyProperties" ma:readOnly="false">
      <xsd:simpleType>
        <xsd:restriction base="dms:Note"/>
      </xsd:simpleType>
    </xsd:element>
    <xsd:element name="_ip_UnifiedCompliancePolicyUIAction" ma:index="18" nillable="true" ma:displayName="Unified Compliance Policy UI Action" ma:hidden="true" ma:internalName="_ip_UnifiedCompliancePolicyUIAction" ma:readOnly="false">
      <xsd:simpleType>
        <xsd:restriction base="dms:Text"/>
      </xsd:simpleType>
    </xsd:element>
    <xsd:element name="TaxCatchAll" ma:index="22" nillable="true" ma:displayName="Taxonomy Catch All Column" ma:hidden="true" ma:list="{23485952-f129-4676-b957-701bc6918852}" ma:internalName="TaxCatchAll" ma:showField="CatchAllData" ma:web="c143a6c5-5942-4b69-8d61-fb579588568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7"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7752AC9-3141-4DBE-9E93-91151A710F39}">
  <ds:schemaRefs>
    <ds:schemaRef ds:uri="http://schemas.microsoft.com/office/infopath/2007/PartnerControls"/>
    <ds:schemaRef ds:uri="http://www.w3.org/XML/1998/namespace"/>
    <ds:schemaRef ds:uri="http://purl.org/dc/elements/1.1/"/>
    <ds:schemaRef ds:uri="http://purl.org/dc/terms/"/>
    <ds:schemaRef ds:uri="http://purl.org/dc/dcmitype/"/>
    <ds:schemaRef ds:uri="http://schemas.microsoft.com/office/2006/documentManagement/types"/>
    <ds:schemaRef ds:uri="57b21b79-5d32-4c3c-9402-b397da5c7a71"/>
    <ds:schemaRef ds:uri="http://schemas.microsoft.com/office/2006/metadata/properties"/>
    <ds:schemaRef ds:uri="http://schemas.openxmlformats.org/package/2006/metadata/core-properties"/>
    <ds:schemaRef ds:uri="c143a6c5-5942-4b69-8d61-fb579588568f"/>
  </ds:schemaRefs>
</ds:datastoreItem>
</file>

<file path=customXml/itemProps2.xml><?xml version="1.0" encoding="utf-8"?>
<ds:datastoreItem xmlns:ds="http://schemas.openxmlformats.org/officeDocument/2006/customXml" ds:itemID="{E156DD65-AE34-451B-B89D-EC9D7BB8D2D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7b21b79-5d32-4c3c-9402-b397da5c7a71"/>
    <ds:schemaRef ds:uri="c143a6c5-5942-4b69-8d61-fb579588568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76A31D0-D410-459F-8B3A-5041DA332E8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3074</TotalTime>
  <Words>9571</Words>
  <Application>Microsoft Office PowerPoint</Application>
  <PresentationFormat>Widescreen</PresentationFormat>
  <Paragraphs>1801</Paragraphs>
  <Slides>64</Slides>
  <Notes>64</Notes>
  <HiddenSlides>0</HiddenSlides>
  <MMClips>0</MMClips>
  <ScaleCrop>false</ScaleCrop>
  <HeadingPairs>
    <vt:vector size="8" baseType="variant">
      <vt:variant>
        <vt:lpstr>Fonts Used</vt:lpstr>
      </vt:variant>
      <vt:variant>
        <vt:i4>8</vt:i4>
      </vt:variant>
      <vt:variant>
        <vt:lpstr>Theme</vt:lpstr>
      </vt:variant>
      <vt:variant>
        <vt:i4>1</vt:i4>
      </vt:variant>
      <vt:variant>
        <vt:lpstr>Embedded OLE Servers</vt:lpstr>
      </vt:variant>
      <vt:variant>
        <vt:i4>1</vt:i4>
      </vt:variant>
      <vt:variant>
        <vt:lpstr>Slide Titles</vt:lpstr>
      </vt:variant>
      <vt:variant>
        <vt:i4>64</vt:i4>
      </vt:variant>
    </vt:vector>
  </HeadingPairs>
  <TitlesOfParts>
    <vt:vector size="74" baseType="lpstr">
      <vt:lpstr>Arial</vt:lpstr>
      <vt:lpstr>Arial Black</vt:lpstr>
      <vt:lpstr>Arial MT Std Light</vt:lpstr>
      <vt:lpstr>Helvetica Neue</vt:lpstr>
      <vt:lpstr>HelveticaNeueLT Std Lt Cn</vt:lpstr>
      <vt:lpstr>Roboto</vt:lpstr>
      <vt:lpstr>Segoe UI</vt:lpstr>
      <vt:lpstr>Wingdings</vt:lpstr>
      <vt:lpstr>IPSOS - Classical Template - 16x9</vt:lpstr>
      <vt:lpstr>Diapositive think-cell</vt:lpstr>
      <vt:lpstr>PowerPoint Presentation</vt:lpstr>
      <vt:lpstr>Contents</vt:lpstr>
      <vt:lpstr>Introduction, background and guidance</vt:lpstr>
      <vt:lpstr>Introduction</vt:lpstr>
      <vt:lpstr>Background information about the survey </vt:lpstr>
      <vt:lpstr>How to use this data for improvement</vt:lpstr>
      <vt:lpstr>Interpreting the results</vt:lpstr>
      <vt:lpstr>Summary</vt:lpstr>
      <vt:lpstr>PowerPoint Presentation</vt:lpstr>
      <vt:lpstr>PowerPoint Presentation</vt:lpstr>
      <vt:lpstr>Overall experience of GP practice</vt:lpstr>
      <vt:lpstr>PowerPoint Presentation</vt:lpstr>
      <vt:lpstr>PowerPoint Presentation</vt:lpstr>
      <vt:lpstr>Overall experience: how the results vary by PCN within the ICS</vt:lpstr>
      <vt:lpstr>Use of online GP services</vt:lpstr>
      <vt:lpstr>Use of online GP services in the last 12 months</vt:lpstr>
      <vt:lpstr>Contacting GP practice</vt:lpstr>
      <vt:lpstr>Ease of contacting GP practice on the phone</vt:lpstr>
      <vt:lpstr>Ease of contacting GP practice on the phone: how the results vary by PCN within the ICS</vt:lpstr>
      <vt:lpstr>Ease of contacting GP practice using their website</vt:lpstr>
      <vt:lpstr>Ease of contacting GP practice using their website: how the results vary by PCN within the ICS</vt:lpstr>
      <vt:lpstr>Ease of contacting GP practice using the NHS App</vt:lpstr>
      <vt:lpstr>Ease of contacting GP practice using the NHS App: how the results vary by PCN within the ICS</vt:lpstr>
      <vt:lpstr>Method of contacting GP practice</vt:lpstr>
      <vt:lpstr>Outcome of phoning GP practice</vt:lpstr>
      <vt:lpstr>Next step in dealing with request after contacting GP practice</vt:lpstr>
      <vt:lpstr>Next step in dealing with request after contacting GP practice: how the results vary by PCN within the ICS</vt:lpstr>
      <vt:lpstr>Time taken to know next step</vt:lpstr>
      <vt:lpstr>Time taken to know next step: how the results vary by PCN within the ICS</vt:lpstr>
      <vt:lpstr>Overall experience of contacting GP practice</vt:lpstr>
      <vt:lpstr>Overall experience of contacting GP practice: how the results vary by PCN within the ICS</vt:lpstr>
      <vt:lpstr>Last appointment</vt:lpstr>
      <vt:lpstr>How patients felt about appointment wait time</vt:lpstr>
      <vt:lpstr>How patients felt about appointment wait time: how the results vary by PCN within the ICS</vt:lpstr>
      <vt:lpstr>Type of appointment</vt:lpstr>
      <vt:lpstr>Perceptions of care at patients’ last appointment</vt:lpstr>
      <vt:lpstr>Listened to by healthcare professional</vt:lpstr>
      <vt:lpstr>Treated with care and concern by healthcare professional</vt:lpstr>
      <vt:lpstr>Mental wellbeing considered by healthcare professional</vt:lpstr>
      <vt:lpstr>Felt healthcare professional had information they needed</vt:lpstr>
      <vt:lpstr>Confidence and trust in healthcare professional</vt:lpstr>
      <vt:lpstr>Involved in decisions about care and treatment</vt:lpstr>
      <vt:lpstr>Needs met</vt:lpstr>
      <vt:lpstr>Care and concern</vt:lpstr>
      <vt:lpstr>Care and concern – in detail </vt:lpstr>
      <vt:lpstr>Q25. During your last appointment, how good was the healthcare professional at treating you with care and concern? % Good1 (total)</vt:lpstr>
      <vt:lpstr>Q25. During your last appointment, how good was the healthcare professional at treating you with care and concern? % Good1 (total)</vt:lpstr>
      <vt:lpstr>Q25. During your last appointment, how good was the healthcare professional at treating you with care and concern? % Good1 (total)</vt:lpstr>
      <vt:lpstr>Services when GP practice is closed</vt:lpstr>
      <vt:lpstr>Overall experience of services when GP practice is closed</vt:lpstr>
      <vt:lpstr>Managing health conditions</vt:lpstr>
      <vt:lpstr>Support with managing conditions or illnesses</vt:lpstr>
      <vt:lpstr>PowerPoint Presentation</vt:lpstr>
      <vt:lpstr>Pharmacy services</vt:lpstr>
      <vt:lpstr>Pharmacy services used in the last 12 months</vt:lpstr>
      <vt:lpstr>Overall experience of pharmacy services</vt:lpstr>
      <vt:lpstr>PowerPoint Presentation</vt:lpstr>
      <vt:lpstr>NHS dental services</vt:lpstr>
      <vt:lpstr>Overall experience of NHS dental services</vt:lpstr>
      <vt:lpstr>Statistical reliability</vt:lpstr>
      <vt:lpstr>Statistical reliability</vt:lpstr>
      <vt:lpstr>Want to know more?</vt:lpstr>
      <vt:lpstr>Further information about the survey </vt:lpstr>
      <vt:lpstr>Where to go to do further analysis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NARRATIVE TEMPLATE</dc:title>
  <dc:creator>Garry Levett</dc:creator>
  <cp:lastModifiedBy>Katherine Fisher</cp:lastModifiedBy>
  <cp:revision>1196</cp:revision>
  <dcterms:created xsi:type="dcterms:W3CDTF">2020-01-09T15:19:38Z</dcterms:created>
  <dcterms:modified xsi:type="dcterms:W3CDTF">2025-07-08T15:58:08Z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0x0101009A0D5C941DA44A4289EAC03B9F7A23C3</vt:lpwstr>
  </property>
  <property fmtid="{D5CDD505-2E9C-101B-9397-08002B2CF9AE}" pid="3" name="MediaServiceImageTags">
    <vt:lpwstr/>
  </property>
</Properties>
</file>