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38</c:v>
                </c:pt>
                <c:pt idx="2">
                  <c:v>10</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46944"/>
        <c:axId val="35748480"/>
      </c:lineChart>
      <c:catAx>
        <c:axId val="357469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48480"/>
        <c:crosses val="autoZero"/>
        <c:auto val="1"/>
        <c:lblAlgn val="ctr"/>
        <c:lblOffset val="100"/>
        <c:noMultiLvlLbl val="0"/>
      </c:catAx>
      <c:valAx>
        <c:axId val="357484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469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Sheet1!$F$2:$F$45</c:f>
              <c:numCache>
                <c:formatCode>General</c:formatCode>
                <c:ptCount val="44"/>
                <c:pt idx="0">
                  <c:v>0.73</c:v>
                </c:pt>
                <c:pt idx="1">
                  <c:v>0.74</c:v>
                </c:pt>
                <c:pt idx="2">
                  <c:v>0.74</c:v>
                </c:pt>
                <c:pt idx="3">
                  <c:v>0.74</c:v>
                </c:pt>
                <c:pt idx="4">
                  <c:v>0.78</c:v>
                </c:pt>
                <c:pt idx="5">
                  <c:v>0.79</c:v>
                </c:pt>
                <c:pt idx="6">
                  <c:v>0.81</c:v>
                </c:pt>
                <c:pt idx="7">
                  <c:v>0.81</c:v>
                </c:pt>
                <c:pt idx="8">
                  <c:v>0.82</c:v>
                </c:pt>
                <c:pt idx="9">
                  <c:v>0.83</c:v>
                </c:pt>
                <c:pt idx="10">
                  <c:v>0.83</c:v>
                </c:pt>
                <c:pt idx="11">
                  <c:v>0.83</c:v>
                </c:pt>
                <c:pt idx="12">
                  <c:v>0.84</c:v>
                </c:pt>
                <c:pt idx="13">
                  <c:v>0.84</c:v>
                </c:pt>
                <c:pt idx="14">
                  <c:v>0.85</c:v>
                </c:pt>
                <c:pt idx="15">
                  <c:v>0.85</c:v>
                </c:pt>
                <c:pt idx="16">
                  <c:v>0.85</c:v>
                </c:pt>
                <c:pt idx="17">
                  <c:v>0.85</c:v>
                </c:pt>
                <c:pt idx="18">
                  <c:v>0.85</c:v>
                </c:pt>
                <c:pt idx="19">
                  <c:v>0.85</c:v>
                </c:pt>
                <c:pt idx="20">
                  <c:v>0.86</c:v>
                </c:pt>
                <c:pt idx="21">
                  <c:v>0.86</c:v>
                </c:pt>
                <c:pt idx="22">
                  <c:v>0.86</c:v>
                </c:pt>
                <c:pt idx="23">
                  <c:v>0.87</c:v>
                </c:pt>
                <c:pt idx="24">
                  <c:v>0.88</c:v>
                </c:pt>
                <c:pt idx="25">
                  <c:v>0.88</c:v>
                </c:pt>
                <c:pt idx="26">
                  <c:v>0.89</c:v>
                </c:pt>
                <c:pt idx="27">
                  <c:v>0.89</c:v>
                </c:pt>
                <c:pt idx="28">
                  <c:v>0.89</c:v>
                </c:pt>
                <c:pt idx="29">
                  <c:v>0.9</c:v>
                </c:pt>
                <c:pt idx="30">
                  <c:v>0.9</c:v>
                </c:pt>
                <c:pt idx="31">
                  <c:v>0.9</c:v>
                </c:pt>
                <c:pt idx="32">
                  <c:v>0.9</c:v>
                </c:pt>
                <c:pt idx="33">
                  <c:v>0.9</c:v>
                </c:pt>
                <c:pt idx="34">
                  <c:v>0.9</c:v>
                </c:pt>
                <c:pt idx="35">
                  <c:v>0.92</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35520"/>
        <c:axId val="362339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36"/>
                <c:pt idx="0">
                  <c:v>ALLIANCE PCN</c:v>
                </c:pt>
                <c:pt idx="1">
                  <c:v>HARLOW SOUTH PCN</c:v>
                </c:pt>
                <c:pt idx="2">
                  <c:v>HARLOW NORTH PCN</c:v>
                </c:pt>
                <c:pt idx="3">
                  <c:v>LEA VALLEY HEALTH PCN</c:v>
                </c:pt>
                <c:pt idx="4">
                  <c:v>EPPING FOREST NORTH PCN</c:v>
                </c:pt>
                <c:pt idx="5">
                  <c:v>HERTS FIVE PCN</c:v>
                </c:pt>
                <c:pt idx="6">
                  <c:v>LOUGHTON BUCKHURST HILL &amp; CHIGWELL PCN</c:v>
                </c:pt>
                <c:pt idx="7">
                  <c:v>STEVENAGE SOUTH PCN</c:v>
                </c:pt>
                <c:pt idx="8">
                  <c:v>CENTRAL WATFORD PCN</c:v>
                </c:pt>
                <c:pt idx="9">
                  <c:v>DANAIS PCN</c:v>
                </c:pt>
                <c:pt idx="10">
                  <c:v>STEVENAGE NORTH PCN</c:v>
                </c:pt>
                <c:pt idx="11">
                  <c:v>NORTH WATFORD PCN</c:v>
                </c:pt>
                <c:pt idx="12">
                  <c:v>ICS</c:v>
                </c:pt>
                <c:pt idx="13">
                  <c:v>BROXBOURNE ALLIANCE PCN</c:v>
                </c:pt>
                <c:pt idx="14">
                  <c:v>HERTFORD AND RURALS PCN</c:v>
                </c:pt>
                <c:pt idx="15">
                  <c:v>POTTERS BAR PCN</c:v>
                </c:pt>
                <c:pt idx="16">
                  <c:v>ALPHA PCN</c:v>
                </c:pt>
                <c:pt idx="17">
                  <c:v>HATFIELD PCN</c:v>
                </c:pt>
                <c:pt idx="18">
                  <c:v>HLH PCN</c:v>
                </c:pt>
                <c:pt idx="19">
                  <c:v>HITCHIN AND WHITWELL PCN</c:v>
                </c:pt>
                <c:pt idx="20">
                  <c:v>WELWYN GARDEN CITY A PCN</c:v>
                </c:pt>
                <c:pt idx="21">
                  <c:v>STORT VALLEY &amp; VILLAGES PCN</c:v>
                </c:pt>
                <c:pt idx="22">
                  <c:v>ICKNIELD PCN</c:v>
                </c:pt>
                <c:pt idx="23">
                  <c:v>ABBEY HEALTH PCN</c:v>
                </c:pt>
                <c:pt idx="24">
                  <c:v>NORTH UTTLESFORD PCN</c:v>
                </c:pt>
                <c:pt idx="25">
                  <c:v>MANOR VIEW PCN</c:v>
                </c:pt>
                <c:pt idx="26">
                  <c:v>HARPENDEN PCN</c:v>
                </c:pt>
                <c:pt idx="27">
                  <c:v>WARE AND RURALS PCN</c:v>
                </c:pt>
                <c:pt idx="28">
                  <c:v>DACORUM BETA PCN</c:v>
                </c:pt>
                <c:pt idx="29">
                  <c:v>DELTA PCN</c:v>
                </c:pt>
                <c:pt idx="30">
                  <c:v>ATTENBOROUGH &amp; TUDOR PCN</c:v>
                </c:pt>
                <c:pt idx="31">
                  <c:v>SOUTH UTTLESFORD PCN</c:v>
                </c:pt>
                <c:pt idx="32">
                  <c:v>THE GRAND UNION PCN</c:v>
                </c:pt>
                <c:pt idx="33">
                  <c:v>ALBAN HEALTHCARE PCN</c:v>
                </c:pt>
                <c:pt idx="34">
                  <c:v>HODDESDON &amp; BROXBOURNE PCN</c:v>
                </c:pt>
                <c:pt idx="35">
                  <c:v>RICKMANSWORTH &amp; CHORLEYWOOD PCN</c:v>
                </c:pt>
              </c:strCache>
            </c:strRef>
          </c:cat>
          <c:val>
            <c:numRef>
              <c:f>Sheet1!$C$2:$C$45</c:f>
              <c:numCache>
                <c:formatCode>0%</c:formatCode>
                <c:ptCount val="44"/>
                <c:pt idx="0">
                  <c:v>0.73</c:v>
                </c:pt>
                <c:pt idx="1">
                  <c:v>0.74</c:v>
                </c:pt>
                <c:pt idx="2">
                  <c:v>0.74</c:v>
                </c:pt>
                <c:pt idx="3">
                  <c:v>0.74</c:v>
                </c:pt>
                <c:pt idx="4">
                  <c:v>0.78</c:v>
                </c:pt>
                <c:pt idx="5">
                  <c:v>0.79</c:v>
                </c:pt>
                <c:pt idx="6">
                  <c:v>0.81</c:v>
                </c:pt>
                <c:pt idx="7">
                  <c:v>0.81</c:v>
                </c:pt>
                <c:pt idx="8">
                  <c:v>0.82</c:v>
                </c:pt>
                <c:pt idx="9">
                  <c:v>0.83</c:v>
                </c:pt>
                <c:pt idx="10">
                  <c:v>0.83</c:v>
                </c:pt>
                <c:pt idx="11">
                  <c:v>0.83</c:v>
                </c:pt>
                <c:pt idx="12">
                  <c:v>-10</c:v>
                </c:pt>
                <c:pt idx="13">
                  <c:v>0.84</c:v>
                </c:pt>
                <c:pt idx="14">
                  <c:v>0.85</c:v>
                </c:pt>
                <c:pt idx="15">
                  <c:v>0.85</c:v>
                </c:pt>
                <c:pt idx="16">
                  <c:v>0.85</c:v>
                </c:pt>
                <c:pt idx="17">
                  <c:v>0.85</c:v>
                </c:pt>
                <c:pt idx="18">
                  <c:v>0.85</c:v>
                </c:pt>
                <c:pt idx="19">
                  <c:v>0.85</c:v>
                </c:pt>
                <c:pt idx="20">
                  <c:v>0.86</c:v>
                </c:pt>
                <c:pt idx="21">
                  <c:v>0.86</c:v>
                </c:pt>
                <c:pt idx="22">
                  <c:v>0.86</c:v>
                </c:pt>
                <c:pt idx="23">
                  <c:v>0.87</c:v>
                </c:pt>
                <c:pt idx="24">
                  <c:v>0.88</c:v>
                </c:pt>
                <c:pt idx="25">
                  <c:v>0.88</c:v>
                </c:pt>
                <c:pt idx="26">
                  <c:v>0.89</c:v>
                </c:pt>
                <c:pt idx="27">
                  <c:v>0.89</c:v>
                </c:pt>
                <c:pt idx="28">
                  <c:v>0.89</c:v>
                </c:pt>
                <c:pt idx="29">
                  <c:v>0.9</c:v>
                </c:pt>
                <c:pt idx="30">
                  <c:v>0.9</c:v>
                </c:pt>
                <c:pt idx="31">
                  <c:v>0.9</c:v>
                </c:pt>
                <c:pt idx="32">
                  <c:v>0.9</c:v>
                </c:pt>
                <c:pt idx="33">
                  <c:v>0.9</c:v>
                </c:pt>
                <c:pt idx="34">
                  <c:v>0.9</c:v>
                </c:pt>
                <c:pt idx="35">
                  <c:v>0.92</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0.84</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09408"/>
        <c:axId val="36211712"/>
      </c:lineChart>
      <c:catAx>
        <c:axId val="362094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11712"/>
        <c:crosses val="autoZero"/>
        <c:auto val="1"/>
        <c:lblAlgn val="ctr"/>
        <c:lblOffset val="100"/>
        <c:noMultiLvlLbl val="0"/>
      </c:catAx>
      <c:valAx>
        <c:axId val="362117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09408"/>
        <c:crosses val="autoZero"/>
        <c:crossBetween val="between"/>
      </c:valAx>
      <c:valAx>
        <c:axId val="36233984"/>
        <c:scaling>
          <c:orientation val="minMax"/>
          <c:max val="1"/>
          <c:min val="0"/>
        </c:scaling>
        <c:delete val="0"/>
        <c:axPos val="r"/>
        <c:numFmt formatCode="0%" sourceLinked="1"/>
        <c:majorTickMark val="none"/>
        <c:minorTickMark val="none"/>
        <c:tickLblPos val="none"/>
        <c:spPr>
          <a:ln>
            <a:noFill/>
          </a:ln>
        </c:spPr>
        <c:crossAx val="36235520"/>
        <c:crosses val="max"/>
        <c:crossBetween val="between"/>
      </c:valAx>
      <c:catAx>
        <c:axId val="36235520"/>
        <c:scaling>
          <c:orientation val="minMax"/>
        </c:scaling>
        <c:delete val="1"/>
        <c:axPos val="b"/>
        <c:numFmt formatCode="General" sourceLinked="1"/>
        <c:majorTickMark val="out"/>
        <c:minorTickMark val="none"/>
        <c:tickLblPos val="nextTo"/>
        <c:crossAx val="362339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48</c:v>
                </c:pt>
                <c:pt idx="2">
                  <c:v>23</c:v>
                </c:pt>
                <c:pt idx="3">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38</c:v>
                </c:pt>
                <c:pt idx="1">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806080"/>
        <c:axId val="81807616"/>
      </c:lineChart>
      <c:catAx>
        <c:axId val="818060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807616"/>
        <c:crosses val="autoZero"/>
        <c:auto val="1"/>
        <c:lblAlgn val="ctr"/>
        <c:lblOffset val="100"/>
        <c:noMultiLvlLbl val="0"/>
      </c:catAx>
      <c:valAx>
        <c:axId val="818076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8060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Sheet1!$F$2:$F$45</c:f>
              <c:numCache>
                <c:formatCode>General</c:formatCode>
                <c:ptCount val="44"/>
                <c:pt idx="0">
                  <c:v>0.45</c:v>
                </c:pt>
                <c:pt idx="1">
                  <c:v>0.51</c:v>
                </c:pt>
                <c:pt idx="2">
                  <c:v>0.52</c:v>
                </c:pt>
                <c:pt idx="3">
                  <c:v>0.52</c:v>
                </c:pt>
                <c:pt idx="4">
                  <c:v>0.54</c:v>
                </c:pt>
                <c:pt idx="5">
                  <c:v>0.55000000000000004</c:v>
                </c:pt>
                <c:pt idx="6">
                  <c:v>0.55000000000000004</c:v>
                </c:pt>
                <c:pt idx="7">
                  <c:v>0.56000000000000005</c:v>
                </c:pt>
                <c:pt idx="8">
                  <c:v>0.59</c:v>
                </c:pt>
                <c:pt idx="9">
                  <c:v>0.62</c:v>
                </c:pt>
                <c:pt idx="10">
                  <c:v>0.62</c:v>
                </c:pt>
                <c:pt idx="11">
                  <c:v>0.63</c:v>
                </c:pt>
                <c:pt idx="12">
                  <c:v>0.64</c:v>
                </c:pt>
                <c:pt idx="13">
                  <c:v>0.64</c:v>
                </c:pt>
                <c:pt idx="14">
                  <c:v>0.64</c:v>
                </c:pt>
                <c:pt idx="15">
                  <c:v>0.64</c:v>
                </c:pt>
                <c:pt idx="16">
                  <c:v>0.65</c:v>
                </c:pt>
                <c:pt idx="17">
                  <c:v>0.66</c:v>
                </c:pt>
                <c:pt idx="18">
                  <c:v>0.66</c:v>
                </c:pt>
                <c:pt idx="19">
                  <c:v>0.66</c:v>
                </c:pt>
                <c:pt idx="20">
                  <c:v>0.67</c:v>
                </c:pt>
                <c:pt idx="21">
                  <c:v>0.67</c:v>
                </c:pt>
                <c:pt idx="22">
                  <c:v>0.68</c:v>
                </c:pt>
                <c:pt idx="23">
                  <c:v>0.69</c:v>
                </c:pt>
                <c:pt idx="24">
                  <c:v>0.69</c:v>
                </c:pt>
                <c:pt idx="25">
                  <c:v>0.7</c:v>
                </c:pt>
                <c:pt idx="26">
                  <c:v>0.71</c:v>
                </c:pt>
                <c:pt idx="27">
                  <c:v>0.71</c:v>
                </c:pt>
                <c:pt idx="28">
                  <c:v>0.71</c:v>
                </c:pt>
                <c:pt idx="29">
                  <c:v>0.72</c:v>
                </c:pt>
                <c:pt idx="30">
                  <c:v>0.73</c:v>
                </c:pt>
                <c:pt idx="31">
                  <c:v>0.73</c:v>
                </c:pt>
                <c:pt idx="32">
                  <c:v>0.74</c:v>
                </c:pt>
                <c:pt idx="33">
                  <c:v>0.79</c:v>
                </c:pt>
                <c:pt idx="34">
                  <c:v>0.79</c:v>
                </c:pt>
                <c:pt idx="35">
                  <c:v>0.85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48672"/>
        <c:axId val="823471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36"/>
                <c:pt idx="0">
                  <c:v>LEA VALLEY HEALTH PCN</c:v>
                </c:pt>
                <c:pt idx="1">
                  <c:v>HARLOW SOUTH PCN</c:v>
                </c:pt>
                <c:pt idx="2">
                  <c:v>DANAIS PCN</c:v>
                </c:pt>
                <c:pt idx="3">
                  <c:v>HARLOW NORTH PCN</c:v>
                </c:pt>
                <c:pt idx="4">
                  <c:v>EPPING FOREST NORTH PCN</c:v>
                </c:pt>
                <c:pt idx="5">
                  <c:v>NORTH WATFORD PCN</c:v>
                </c:pt>
                <c:pt idx="6">
                  <c:v>HERTS FIVE PCN</c:v>
                </c:pt>
                <c:pt idx="7">
                  <c:v>LOUGHTON BUCKHURST HILL &amp; CHIGWELL PCN</c:v>
                </c:pt>
                <c:pt idx="8">
                  <c:v>WELWYN GARDEN CITY A PCN</c:v>
                </c:pt>
                <c:pt idx="9">
                  <c:v>HATFIELD PCN</c:v>
                </c:pt>
                <c:pt idx="10">
                  <c:v>HITCHIN AND WHITWELL PCN</c:v>
                </c:pt>
                <c:pt idx="11">
                  <c:v>SOUTH UTTLESFORD PCN</c:v>
                </c:pt>
                <c:pt idx="12">
                  <c:v>ICS</c:v>
                </c:pt>
                <c:pt idx="13">
                  <c:v>CENTRAL WATFORD PCN</c:v>
                </c:pt>
                <c:pt idx="14">
                  <c:v>STORT VALLEY &amp; VILLAGES PCN</c:v>
                </c:pt>
                <c:pt idx="15">
                  <c:v>ICKNIELD PCN</c:v>
                </c:pt>
                <c:pt idx="16">
                  <c:v>BROXBOURNE ALLIANCE PCN</c:v>
                </c:pt>
                <c:pt idx="17">
                  <c:v>MANOR VIEW PCN</c:v>
                </c:pt>
                <c:pt idx="18">
                  <c:v>HLH PCN</c:v>
                </c:pt>
                <c:pt idx="19">
                  <c:v>ALLIANCE PCN</c:v>
                </c:pt>
                <c:pt idx="20">
                  <c:v>ABBEY HEALTH PCN</c:v>
                </c:pt>
                <c:pt idx="21">
                  <c:v>THE GRAND UNION PCN</c:v>
                </c:pt>
                <c:pt idx="22">
                  <c:v>NORTH UTTLESFORD PCN</c:v>
                </c:pt>
                <c:pt idx="23">
                  <c:v>ALPHA PCN</c:v>
                </c:pt>
                <c:pt idx="24">
                  <c:v>STEVENAGE SOUTH PCN</c:v>
                </c:pt>
                <c:pt idx="25">
                  <c:v>HODDESDON &amp; BROXBOURNE PCN</c:v>
                </c:pt>
                <c:pt idx="26">
                  <c:v>HARPENDEN PCN</c:v>
                </c:pt>
                <c:pt idx="27">
                  <c:v>HERTFORD AND RURALS PCN</c:v>
                </c:pt>
                <c:pt idx="28">
                  <c:v>STEVENAGE NORTH PCN</c:v>
                </c:pt>
                <c:pt idx="29">
                  <c:v>DACORUM BETA PCN</c:v>
                </c:pt>
                <c:pt idx="30">
                  <c:v>POTTERS BAR PCN</c:v>
                </c:pt>
                <c:pt idx="31">
                  <c:v>ATTENBOROUGH &amp; TUDOR PCN</c:v>
                </c:pt>
                <c:pt idx="32">
                  <c:v>DELTA PCN</c:v>
                </c:pt>
                <c:pt idx="33">
                  <c:v>WARE AND RURALS PCN</c:v>
                </c:pt>
                <c:pt idx="34">
                  <c:v>RICKMANSWORTH &amp; CHORLEYWOOD PCN</c:v>
                </c:pt>
                <c:pt idx="35">
                  <c:v>ALBAN HEALTHCARE PCN</c:v>
                </c:pt>
              </c:strCache>
            </c:strRef>
          </c:cat>
          <c:val>
            <c:numRef>
              <c:f>Sheet1!$C$2:$C$45</c:f>
              <c:numCache>
                <c:formatCode>0%</c:formatCode>
                <c:ptCount val="44"/>
                <c:pt idx="0">
                  <c:v>0.45</c:v>
                </c:pt>
                <c:pt idx="1">
                  <c:v>0.51</c:v>
                </c:pt>
                <c:pt idx="2">
                  <c:v>0.52</c:v>
                </c:pt>
                <c:pt idx="3">
                  <c:v>0.52</c:v>
                </c:pt>
                <c:pt idx="4">
                  <c:v>0.54</c:v>
                </c:pt>
                <c:pt idx="5">
                  <c:v>0.55000000000000004</c:v>
                </c:pt>
                <c:pt idx="6">
                  <c:v>0.55000000000000004</c:v>
                </c:pt>
                <c:pt idx="7">
                  <c:v>0.56000000000000005</c:v>
                </c:pt>
                <c:pt idx="8">
                  <c:v>0.59</c:v>
                </c:pt>
                <c:pt idx="9">
                  <c:v>0.62</c:v>
                </c:pt>
                <c:pt idx="10">
                  <c:v>0.62</c:v>
                </c:pt>
                <c:pt idx="11">
                  <c:v>0.63</c:v>
                </c:pt>
                <c:pt idx="12">
                  <c:v>-10</c:v>
                </c:pt>
                <c:pt idx="13">
                  <c:v>0.64</c:v>
                </c:pt>
                <c:pt idx="14">
                  <c:v>0.64</c:v>
                </c:pt>
                <c:pt idx="15">
                  <c:v>0.64</c:v>
                </c:pt>
                <c:pt idx="16">
                  <c:v>0.65</c:v>
                </c:pt>
                <c:pt idx="17">
                  <c:v>0.66</c:v>
                </c:pt>
                <c:pt idx="18">
                  <c:v>0.66</c:v>
                </c:pt>
                <c:pt idx="19">
                  <c:v>0.66</c:v>
                </c:pt>
                <c:pt idx="20">
                  <c:v>0.67</c:v>
                </c:pt>
                <c:pt idx="21">
                  <c:v>0.67</c:v>
                </c:pt>
                <c:pt idx="22">
                  <c:v>0.68</c:v>
                </c:pt>
                <c:pt idx="23">
                  <c:v>0.69</c:v>
                </c:pt>
                <c:pt idx="24">
                  <c:v>0.69</c:v>
                </c:pt>
                <c:pt idx="25">
                  <c:v>0.7</c:v>
                </c:pt>
                <c:pt idx="26">
                  <c:v>0.71</c:v>
                </c:pt>
                <c:pt idx="27">
                  <c:v>0.71</c:v>
                </c:pt>
                <c:pt idx="28">
                  <c:v>0.71</c:v>
                </c:pt>
                <c:pt idx="29">
                  <c:v>0.72</c:v>
                </c:pt>
                <c:pt idx="30">
                  <c:v>0.73</c:v>
                </c:pt>
                <c:pt idx="31">
                  <c:v>0.73</c:v>
                </c:pt>
                <c:pt idx="32">
                  <c:v>0.74</c:v>
                </c:pt>
                <c:pt idx="33">
                  <c:v>0.79</c:v>
                </c:pt>
                <c:pt idx="34">
                  <c:v>0.79</c:v>
                </c:pt>
                <c:pt idx="35">
                  <c:v>0.85</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0.64</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43040"/>
        <c:axId val="82345344"/>
      </c:lineChart>
      <c:catAx>
        <c:axId val="823430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45344"/>
        <c:crosses val="autoZero"/>
        <c:auto val="1"/>
        <c:lblAlgn val="ctr"/>
        <c:lblOffset val="100"/>
        <c:noMultiLvlLbl val="0"/>
      </c:catAx>
      <c:valAx>
        <c:axId val="823453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43040"/>
        <c:crosses val="autoZero"/>
        <c:crossBetween val="between"/>
      </c:valAx>
      <c:valAx>
        <c:axId val="82347136"/>
        <c:scaling>
          <c:orientation val="minMax"/>
          <c:max val="1"/>
          <c:min val="0"/>
        </c:scaling>
        <c:delete val="0"/>
        <c:axPos val="r"/>
        <c:numFmt formatCode="0%" sourceLinked="1"/>
        <c:majorTickMark val="none"/>
        <c:minorTickMark val="none"/>
        <c:tickLblPos val="none"/>
        <c:spPr>
          <a:ln>
            <a:noFill/>
          </a:ln>
        </c:spPr>
        <c:crossAx val="82348672"/>
        <c:crosses val="max"/>
        <c:crossBetween val="between"/>
      </c:valAx>
      <c:catAx>
        <c:axId val="82348672"/>
        <c:scaling>
          <c:orientation val="minMax"/>
        </c:scaling>
        <c:delete val="1"/>
        <c:axPos val="b"/>
        <c:numFmt formatCode="General" sourceLinked="1"/>
        <c:majorTickMark val="out"/>
        <c:minorTickMark val="none"/>
        <c:tickLblPos val="nextTo"/>
        <c:crossAx val="823471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43</c:v>
                </c:pt>
                <c:pt idx="1">
                  <c:v>46</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830528"/>
        <c:axId val="89832064"/>
      </c:lineChart>
      <c:catAx>
        <c:axId val="898305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832064"/>
        <c:crosses val="autoZero"/>
        <c:auto val="1"/>
        <c:lblAlgn val="ctr"/>
        <c:lblOffset val="100"/>
        <c:noMultiLvlLbl val="0"/>
      </c:catAx>
      <c:valAx>
        <c:axId val="898320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8305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Sheet1!$F$2:$F$45</c:f>
              <c:numCache>
                <c:formatCode>General</c:formatCode>
                <c:ptCount val="44"/>
                <c:pt idx="0">
                  <c:v>0.82</c:v>
                </c:pt>
                <c:pt idx="1">
                  <c:v>0.83</c:v>
                </c:pt>
                <c:pt idx="2">
                  <c:v>0.84</c:v>
                </c:pt>
                <c:pt idx="3">
                  <c:v>0.84</c:v>
                </c:pt>
                <c:pt idx="4">
                  <c:v>0.84</c:v>
                </c:pt>
                <c:pt idx="5">
                  <c:v>0.85</c:v>
                </c:pt>
                <c:pt idx="6">
                  <c:v>0.85</c:v>
                </c:pt>
                <c:pt idx="7">
                  <c:v>0.85</c:v>
                </c:pt>
                <c:pt idx="8">
                  <c:v>0.87</c:v>
                </c:pt>
                <c:pt idx="9">
                  <c:v>0.87</c:v>
                </c:pt>
                <c:pt idx="10">
                  <c:v>0.87</c:v>
                </c:pt>
                <c:pt idx="11">
                  <c:v>0.87</c:v>
                </c:pt>
                <c:pt idx="12">
                  <c:v>0.88</c:v>
                </c:pt>
                <c:pt idx="13">
                  <c:v>0.88</c:v>
                </c:pt>
                <c:pt idx="14">
                  <c:v>0.88</c:v>
                </c:pt>
                <c:pt idx="15">
                  <c:v>0.88</c:v>
                </c:pt>
                <c:pt idx="16">
                  <c:v>0.89</c:v>
                </c:pt>
                <c:pt idx="17">
                  <c:v>0.89</c:v>
                </c:pt>
                <c:pt idx="18">
                  <c:v>0.89</c:v>
                </c:pt>
                <c:pt idx="19">
                  <c:v>0.89</c:v>
                </c:pt>
                <c:pt idx="20">
                  <c:v>0.89</c:v>
                </c:pt>
                <c:pt idx="21">
                  <c:v>0.9</c:v>
                </c:pt>
                <c:pt idx="22">
                  <c:v>0.9</c:v>
                </c:pt>
                <c:pt idx="23">
                  <c:v>0.9</c:v>
                </c:pt>
                <c:pt idx="24">
                  <c:v>0.91</c:v>
                </c:pt>
                <c:pt idx="25">
                  <c:v>0.91</c:v>
                </c:pt>
                <c:pt idx="26">
                  <c:v>0.92</c:v>
                </c:pt>
                <c:pt idx="27">
                  <c:v>0.92</c:v>
                </c:pt>
                <c:pt idx="28">
                  <c:v>0.93</c:v>
                </c:pt>
                <c:pt idx="29">
                  <c:v>0.93</c:v>
                </c:pt>
                <c:pt idx="30">
                  <c:v>0.93</c:v>
                </c:pt>
                <c:pt idx="31">
                  <c:v>0.94</c:v>
                </c:pt>
                <c:pt idx="32">
                  <c:v>0.94</c:v>
                </c:pt>
                <c:pt idx="33">
                  <c:v>0.95</c:v>
                </c:pt>
                <c:pt idx="34">
                  <c:v>0.95</c:v>
                </c:pt>
                <c:pt idx="35">
                  <c:v>0.96</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8249728"/>
        <c:axId val="982481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36"/>
                <c:pt idx="0">
                  <c:v>LEA VALLEY HEALTH PCN</c:v>
                </c:pt>
                <c:pt idx="1">
                  <c:v>ALLIANCE PCN</c:v>
                </c:pt>
                <c:pt idx="2">
                  <c:v>BROXBOURNE ALLIANCE PCN</c:v>
                </c:pt>
                <c:pt idx="3">
                  <c:v>HATFIELD PCN</c:v>
                </c:pt>
                <c:pt idx="4">
                  <c:v>HERTS FIVE PCN</c:v>
                </c:pt>
                <c:pt idx="5">
                  <c:v>ABBEY HEALTH PCN</c:v>
                </c:pt>
                <c:pt idx="6">
                  <c:v>HARLOW SOUTH PCN</c:v>
                </c:pt>
                <c:pt idx="7">
                  <c:v>CENTRAL WATFORD PCN</c:v>
                </c:pt>
                <c:pt idx="8">
                  <c:v>LOUGHTON BUCKHURST HILL &amp; CHIGWELL PCN</c:v>
                </c:pt>
                <c:pt idx="9">
                  <c:v>HLH PCN</c:v>
                </c:pt>
                <c:pt idx="10">
                  <c:v>NORTH WATFORD PCN</c:v>
                </c:pt>
                <c:pt idx="11">
                  <c:v>HITCHIN AND WHITWELL PCN</c:v>
                </c:pt>
                <c:pt idx="12">
                  <c:v>WELWYN GARDEN CITY A PCN</c:v>
                </c:pt>
                <c:pt idx="13">
                  <c:v>HARLOW NORTH PCN</c:v>
                </c:pt>
                <c:pt idx="14">
                  <c:v>EPPING FOREST NORTH PCN</c:v>
                </c:pt>
                <c:pt idx="15">
                  <c:v>ICKNIELD PCN</c:v>
                </c:pt>
                <c:pt idx="16">
                  <c:v>ICS</c:v>
                </c:pt>
                <c:pt idx="17">
                  <c:v>DANAIS PCN</c:v>
                </c:pt>
                <c:pt idx="18">
                  <c:v>SOUTH UTTLESFORD PCN</c:v>
                </c:pt>
                <c:pt idx="19">
                  <c:v>RICKMANSWORTH &amp; CHORLEYWOOD PCN</c:v>
                </c:pt>
                <c:pt idx="20">
                  <c:v>STEVENAGE SOUTH PCN</c:v>
                </c:pt>
                <c:pt idx="21">
                  <c:v>WARE AND RURALS PCN</c:v>
                </c:pt>
                <c:pt idx="22">
                  <c:v>STEVENAGE NORTH PCN</c:v>
                </c:pt>
                <c:pt idx="23">
                  <c:v>STORT VALLEY &amp; VILLAGES PCN</c:v>
                </c:pt>
                <c:pt idx="24">
                  <c:v>NORTH UTTLESFORD PCN</c:v>
                </c:pt>
                <c:pt idx="25">
                  <c:v>THE GRAND UNION PCN</c:v>
                </c:pt>
                <c:pt idx="26">
                  <c:v>HARPENDEN PCN</c:v>
                </c:pt>
                <c:pt idx="27">
                  <c:v>ALPHA PCN</c:v>
                </c:pt>
                <c:pt idx="28">
                  <c:v>MANOR VIEW PCN</c:v>
                </c:pt>
                <c:pt idx="29">
                  <c:v>DACORUM BETA PCN</c:v>
                </c:pt>
                <c:pt idx="30">
                  <c:v>ALBAN HEALTHCARE PCN</c:v>
                </c:pt>
                <c:pt idx="31">
                  <c:v>POTTERS BAR PCN</c:v>
                </c:pt>
                <c:pt idx="32">
                  <c:v>ATTENBOROUGH &amp; TUDOR PCN</c:v>
                </c:pt>
                <c:pt idx="33">
                  <c:v>HERTFORD AND RURALS PCN</c:v>
                </c:pt>
                <c:pt idx="34">
                  <c:v>HODDESDON &amp; BROXBOURNE PCN</c:v>
                </c:pt>
                <c:pt idx="35">
                  <c:v>DELTA PCN</c:v>
                </c:pt>
              </c:strCache>
            </c:strRef>
          </c:cat>
          <c:val>
            <c:numRef>
              <c:f>Sheet1!$C$2:$C$45</c:f>
              <c:numCache>
                <c:formatCode>0%</c:formatCode>
                <c:ptCount val="44"/>
                <c:pt idx="0">
                  <c:v>0.82</c:v>
                </c:pt>
                <c:pt idx="1">
                  <c:v>0.83</c:v>
                </c:pt>
                <c:pt idx="2">
                  <c:v>0.84</c:v>
                </c:pt>
                <c:pt idx="3">
                  <c:v>0.84</c:v>
                </c:pt>
                <c:pt idx="4">
                  <c:v>0.84</c:v>
                </c:pt>
                <c:pt idx="5">
                  <c:v>0.85</c:v>
                </c:pt>
                <c:pt idx="6">
                  <c:v>0.85</c:v>
                </c:pt>
                <c:pt idx="7">
                  <c:v>0.85</c:v>
                </c:pt>
                <c:pt idx="8">
                  <c:v>0.87</c:v>
                </c:pt>
                <c:pt idx="9">
                  <c:v>0.87</c:v>
                </c:pt>
                <c:pt idx="10">
                  <c:v>0.87</c:v>
                </c:pt>
                <c:pt idx="11">
                  <c:v>0.87</c:v>
                </c:pt>
                <c:pt idx="12">
                  <c:v>0.88</c:v>
                </c:pt>
                <c:pt idx="13">
                  <c:v>0.88</c:v>
                </c:pt>
                <c:pt idx="14">
                  <c:v>0.88</c:v>
                </c:pt>
                <c:pt idx="15">
                  <c:v>0.88</c:v>
                </c:pt>
                <c:pt idx="16">
                  <c:v>-10</c:v>
                </c:pt>
                <c:pt idx="17">
                  <c:v>0.89</c:v>
                </c:pt>
                <c:pt idx="18">
                  <c:v>0.89</c:v>
                </c:pt>
                <c:pt idx="19">
                  <c:v>0.89</c:v>
                </c:pt>
                <c:pt idx="20">
                  <c:v>0.89</c:v>
                </c:pt>
                <c:pt idx="21">
                  <c:v>0.9</c:v>
                </c:pt>
                <c:pt idx="22">
                  <c:v>0.9</c:v>
                </c:pt>
                <c:pt idx="23">
                  <c:v>0.9</c:v>
                </c:pt>
                <c:pt idx="24">
                  <c:v>0.91</c:v>
                </c:pt>
                <c:pt idx="25">
                  <c:v>0.91</c:v>
                </c:pt>
                <c:pt idx="26">
                  <c:v>0.92</c:v>
                </c:pt>
                <c:pt idx="27">
                  <c:v>0.92</c:v>
                </c:pt>
                <c:pt idx="28">
                  <c:v>0.93</c:v>
                </c:pt>
                <c:pt idx="29">
                  <c:v>0.93</c:v>
                </c:pt>
                <c:pt idx="30">
                  <c:v>0.93</c:v>
                </c:pt>
                <c:pt idx="31">
                  <c:v>0.94</c:v>
                </c:pt>
                <c:pt idx="32">
                  <c:v>0.94</c:v>
                </c:pt>
                <c:pt idx="33">
                  <c:v>0.95</c:v>
                </c:pt>
                <c:pt idx="34">
                  <c:v>0.95</c:v>
                </c:pt>
                <c:pt idx="35">
                  <c:v>0.96</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0.89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8244096"/>
        <c:axId val="98246656"/>
      </c:lineChart>
      <c:catAx>
        <c:axId val="982440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8246656"/>
        <c:crosses val="autoZero"/>
        <c:auto val="1"/>
        <c:lblAlgn val="ctr"/>
        <c:lblOffset val="100"/>
        <c:noMultiLvlLbl val="0"/>
      </c:catAx>
      <c:valAx>
        <c:axId val="982466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8244096"/>
        <c:crosses val="autoZero"/>
        <c:crossBetween val="between"/>
      </c:valAx>
      <c:valAx>
        <c:axId val="98248192"/>
        <c:scaling>
          <c:orientation val="minMax"/>
          <c:max val="1"/>
          <c:min val="0"/>
        </c:scaling>
        <c:delete val="0"/>
        <c:axPos val="r"/>
        <c:numFmt formatCode="0%" sourceLinked="1"/>
        <c:majorTickMark val="none"/>
        <c:minorTickMark val="none"/>
        <c:tickLblPos val="none"/>
        <c:spPr>
          <a:ln>
            <a:noFill/>
          </a:ln>
        </c:spPr>
        <c:crossAx val="98249728"/>
        <c:crosses val="max"/>
        <c:crossBetween val="between"/>
      </c:valAx>
      <c:catAx>
        <c:axId val="98249728"/>
        <c:scaling>
          <c:orientation val="minMax"/>
        </c:scaling>
        <c:delete val="1"/>
        <c:axPos val="b"/>
        <c:numFmt formatCode="General" sourceLinked="1"/>
        <c:majorTickMark val="out"/>
        <c:minorTickMark val="none"/>
        <c:tickLblPos val="nextTo"/>
        <c:crossAx val="982481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17</c:v>
                </c:pt>
                <c:pt idx="1">
                  <c:v>24</c:v>
                </c:pt>
                <c:pt idx="2">
                  <c:v>6</c:v>
                </c:pt>
                <c:pt idx="3">
                  <c:v>20</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94656"/>
        <c:axId val="98696192"/>
      </c:barChart>
      <c:catAx>
        <c:axId val="9869465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96192"/>
        <c:crosses val="autoZero"/>
        <c:auto val="1"/>
        <c:lblAlgn val="ctr"/>
        <c:lblOffset val="100"/>
        <c:noMultiLvlLbl val="0"/>
      </c:catAx>
      <c:valAx>
        <c:axId val="9869619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9465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37</c:v>
                </c:pt>
                <c:pt idx="2">
                  <c:v>12</c:v>
                </c:pt>
                <c:pt idx="3">
                  <c:v>30</c:v>
                </c:pt>
                <c:pt idx="4">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12</c:v>
                </c:pt>
                <c:pt idx="2">
                  <c:v>2</c:v>
                </c:pt>
                <c:pt idx="3">
                  <c:v>11</c:v>
                </c:pt>
                <c:pt idx="4">
                  <c:v>44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014720"/>
        <c:axId val="100016512"/>
      </c:stockChart>
      <c:catAx>
        <c:axId val="100014720"/>
        <c:scaling>
          <c:orientation val="minMax"/>
        </c:scaling>
        <c:delete val="1"/>
        <c:axPos val="b"/>
        <c:numFmt formatCode="m/d/yyyy" sourceLinked="1"/>
        <c:majorTickMark val="out"/>
        <c:minorTickMark val="none"/>
        <c:tickLblPos val="nextTo"/>
        <c:crossAx val="100016512"/>
        <c:crosses val="autoZero"/>
        <c:auto val="1"/>
        <c:lblAlgn val="ctr"/>
        <c:lblOffset val="100"/>
        <c:noMultiLvlLbl val="0"/>
      </c:catAx>
      <c:valAx>
        <c:axId val="100016512"/>
        <c:scaling>
          <c:orientation val="minMax"/>
          <c:max val="100"/>
          <c:min val="0"/>
        </c:scaling>
        <c:delete val="1"/>
        <c:axPos val="l"/>
        <c:numFmt formatCode="m/d/yyyy" sourceLinked="1"/>
        <c:majorTickMark val="out"/>
        <c:minorTickMark val="none"/>
        <c:tickLblPos val="nextTo"/>
        <c:crossAx val="10001472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53</c:v>
                </c:pt>
                <c:pt idx="2">
                  <c:v>19</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50944"/>
        <c:axId val="103256832"/>
      </c:lineChart>
      <c:catAx>
        <c:axId val="1032509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56832"/>
        <c:crosses val="autoZero"/>
        <c:auto val="1"/>
        <c:lblAlgn val="ctr"/>
        <c:lblOffset val="100"/>
        <c:noMultiLvlLbl val="0"/>
      </c:catAx>
      <c:valAx>
        <c:axId val="1032568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509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Sheet1!$F$2:$F$45</c:f>
              <c:numCache>
                <c:formatCode>General</c:formatCode>
                <c:ptCount val="44"/>
                <c:pt idx="0">
                  <c:v>0.66</c:v>
                </c:pt>
                <c:pt idx="1">
                  <c:v>0.67</c:v>
                </c:pt>
                <c:pt idx="2">
                  <c:v>0.67</c:v>
                </c:pt>
                <c:pt idx="3">
                  <c:v>0.68</c:v>
                </c:pt>
                <c:pt idx="4">
                  <c:v>0.68</c:v>
                </c:pt>
                <c:pt idx="5">
                  <c:v>0.69</c:v>
                </c:pt>
                <c:pt idx="6">
                  <c:v>0.69</c:v>
                </c:pt>
                <c:pt idx="7">
                  <c:v>0.69</c:v>
                </c:pt>
                <c:pt idx="8">
                  <c:v>0.7</c:v>
                </c:pt>
                <c:pt idx="9">
                  <c:v>0.7</c:v>
                </c:pt>
                <c:pt idx="10">
                  <c:v>0.71</c:v>
                </c:pt>
                <c:pt idx="11">
                  <c:v>0.71</c:v>
                </c:pt>
                <c:pt idx="12">
                  <c:v>0.72</c:v>
                </c:pt>
                <c:pt idx="13">
                  <c:v>0.73</c:v>
                </c:pt>
                <c:pt idx="14">
                  <c:v>0.73</c:v>
                </c:pt>
                <c:pt idx="15">
                  <c:v>0.73</c:v>
                </c:pt>
                <c:pt idx="16">
                  <c:v>0.74</c:v>
                </c:pt>
                <c:pt idx="17">
                  <c:v>0.74</c:v>
                </c:pt>
                <c:pt idx="18">
                  <c:v>0.75</c:v>
                </c:pt>
                <c:pt idx="19">
                  <c:v>0.75</c:v>
                </c:pt>
                <c:pt idx="20">
                  <c:v>0.75</c:v>
                </c:pt>
                <c:pt idx="21">
                  <c:v>0.77</c:v>
                </c:pt>
                <c:pt idx="22">
                  <c:v>0.77</c:v>
                </c:pt>
                <c:pt idx="23">
                  <c:v>0.77</c:v>
                </c:pt>
                <c:pt idx="24">
                  <c:v>0.77</c:v>
                </c:pt>
                <c:pt idx="25">
                  <c:v>0.77</c:v>
                </c:pt>
                <c:pt idx="26">
                  <c:v>0.77</c:v>
                </c:pt>
                <c:pt idx="27">
                  <c:v>0.78</c:v>
                </c:pt>
                <c:pt idx="28">
                  <c:v>0.79</c:v>
                </c:pt>
                <c:pt idx="29">
                  <c:v>0.79</c:v>
                </c:pt>
                <c:pt idx="30">
                  <c:v>0.8</c:v>
                </c:pt>
                <c:pt idx="31">
                  <c:v>0.83</c:v>
                </c:pt>
                <c:pt idx="32">
                  <c:v>0.84</c:v>
                </c:pt>
                <c:pt idx="33">
                  <c:v>0.84</c:v>
                </c:pt>
                <c:pt idx="34">
                  <c:v>0.85</c:v>
                </c:pt>
                <c:pt idx="35">
                  <c:v>0.87</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487360"/>
        <c:axId val="1034858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EPPING FOREST NORTH PCN</c:v>
                </c:pt>
                <c:pt idx="1">
                  <c:v>LOUGHTON BUCKHURST HILL &amp; CHIGWELL PCN</c:v>
                </c:pt>
                <c:pt idx="2">
                  <c:v>ALLIANCE PCN</c:v>
                </c:pt>
                <c:pt idx="3">
                  <c:v>HARLOW SOUTH PCN</c:v>
                </c:pt>
                <c:pt idx="4">
                  <c:v>HARLOW NORTH PCN</c:v>
                </c:pt>
                <c:pt idx="5">
                  <c:v>DELTA PCN</c:v>
                </c:pt>
                <c:pt idx="6">
                  <c:v>CENTRAL WATFORD PCN</c:v>
                </c:pt>
                <c:pt idx="7">
                  <c:v>LEA VALLEY HEALTH PCN</c:v>
                </c:pt>
                <c:pt idx="8">
                  <c:v>MANOR VIEW PCN</c:v>
                </c:pt>
                <c:pt idx="9">
                  <c:v>WELWYN GARDEN CITY A PCN</c:v>
                </c:pt>
                <c:pt idx="10">
                  <c:v>HARPENDEN PCN</c:v>
                </c:pt>
                <c:pt idx="11">
                  <c:v>HLH PCN</c:v>
                </c:pt>
                <c:pt idx="12">
                  <c:v>ABBEY HEALTH PCN</c:v>
                </c:pt>
                <c:pt idx="13">
                  <c:v>NORTH UTTLESFORD PCN</c:v>
                </c:pt>
                <c:pt idx="14">
                  <c:v>ATTENBOROUGH &amp; TUDOR PCN</c:v>
                </c:pt>
                <c:pt idx="15">
                  <c:v>HERTS FIVE PCN</c:v>
                </c:pt>
                <c:pt idx="16">
                  <c:v>ALPHA PCN</c:v>
                </c:pt>
                <c:pt idx="17">
                  <c:v>BROXBOURNE ALLIANCE PCN</c:v>
                </c:pt>
                <c:pt idx="18">
                  <c:v>ICS</c:v>
                </c:pt>
                <c:pt idx="19">
                  <c:v>SOUTH UTTLESFORD PCN</c:v>
                </c:pt>
                <c:pt idx="20">
                  <c:v>NORTH WATFORD PCN</c:v>
                </c:pt>
                <c:pt idx="21">
                  <c:v>POTTERS BAR PCN</c:v>
                </c:pt>
                <c:pt idx="22">
                  <c:v>DACORUM BETA PCN</c:v>
                </c:pt>
                <c:pt idx="23">
                  <c:v>STORT VALLEY &amp; VILLAGES PCN</c:v>
                </c:pt>
                <c:pt idx="24">
                  <c:v>THE GRAND UNION PCN</c:v>
                </c:pt>
                <c:pt idx="25">
                  <c:v>HITCHIN AND WHITWELL PCN</c:v>
                </c:pt>
                <c:pt idx="26">
                  <c:v>ICKNIELD PCN</c:v>
                </c:pt>
                <c:pt idx="27">
                  <c:v>DANAIS PCN</c:v>
                </c:pt>
                <c:pt idx="28">
                  <c:v>HATFIELD PCN</c:v>
                </c:pt>
                <c:pt idx="29">
                  <c:v>RICKMANSWORTH &amp; CHORLEYWOOD PCN</c:v>
                </c:pt>
                <c:pt idx="30">
                  <c:v>STEVENAGE NORTH PCN</c:v>
                </c:pt>
                <c:pt idx="31">
                  <c:v>HERTFORD AND RURALS PCN</c:v>
                </c:pt>
                <c:pt idx="32">
                  <c:v>STEVENAGE SOUTH PCN</c:v>
                </c:pt>
                <c:pt idx="33">
                  <c:v>HODDESDON &amp; BROXBOURNE PCN</c:v>
                </c:pt>
                <c:pt idx="34">
                  <c:v>ALBAN HEALTHCARE PCN</c:v>
                </c:pt>
                <c:pt idx="35">
                  <c:v>WARE AND RURALS PCN</c:v>
                </c:pt>
              </c:strCache>
            </c:strRef>
          </c:cat>
          <c:val>
            <c:numRef>
              <c:f>Sheet1!$C$2:$C$45</c:f>
              <c:numCache>
                <c:formatCode>0%</c:formatCode>
                <c:ptCount val="44"/>
                <c:pt idx="0">
                  <c:v>0.66</c:v>
                </c:pt>
                <c:pt idx="1">
                  <c:v>0.67</c:v>
                </c:pt>
                <c:pt idx="2">
                  <c:v>0.67</c:v>
                </c:pt>
                <c:pt idx="3">
                  <c:v>0.68</c:v>
                </c:pt>
                <c:pt idx="4">
                  <c:v>0.68</c:v>
                </c:pt>
                <c:pt idx="5">
                  <c:v>0.69</c:v>
                </c:pt>
                <c:pt idx="6">
                  <c:v>0.69</c:v>
                </c:pt>
                <c:pt idx="7">
                  <c:v>0.69</c:v>
                </c:pt>
                <c:pt idx="8">
                  <c:v>0.7</c:v>
                </c:pt>
                <c:pt idx="9">
                  <c:v>0.7</c:v>
                </c:pt>
                <c:pt idx="10">
                  <c:v>0.71</c:v>
                </c:pt>
                <c:pt idx="11">
                  <c:v>0.71</c:v>
                </c:pt>
                <c:pt idx="12">
                  <c:v>0.72</c:v>
                </c:pt>
                <c:pt idx="13">
                  <c:v>0.73</c:v>
                </c:pt>
                <c:pt idx="14">
                  <c:v>0.73</c:v>
                </c:pt>
                <c:pt idx="15">
                  <c:v>0.73</c:v>
                </c:pt>
                <c:pt idx="16">
                  <c:v>0.74</c:v>
                </c:pt>
                <c:pt idx="17">
                  <c:v>0.74</c:v>
                </c:pt>
                <c:pt idx="18">
                  <c:v>-10</c:v>
                </c:pt>
                <c:pt idx="19">
                  <c:v>0.75</c:v>
                </c:pt>
                <c:pt idx="20">
                  <c:v>0.75</c:v>
                </c:pt>
                <c:pt idx="21">
                  <c:v>0.77</c:v>
                </c:pt>
                <c:pt idx="22">
                  <c:v>0.77</c:v>
                </c:pt>
                <c:pt idx="23">
                  <c:v>0.77</c:v>
                </c:pt>
                <c:pt idx="24">
                  <c:v>0.77</c:v>
                </c:pt>
                <c:pt idx="25">
                  <c:v>0.77</c:v>
                </c:pt>
                <c:pt idx="26">
                  <c:v>0.77</c:v>
                </c:pt>
                <c:pt idx="27">
                  <c:v>0.78</c:v>
                </c:pt>
                <c:pt idx="28">
                  <c:v>0.79</c:v>
                </c:pt>
                <c:pt idx="29">
                  <c:v>0.79</c:v>
                </c:pt>
                <c:pt idx="30">
                  <c:v>0.8</c:v>
                </c:pt>
                <c:pt idx="31">
                  <c:v>0.83</c:v>
                </c:pt>
                <c:pt idx="32">
                  <c:v>0.84</c:v>
                </c:pt>
                <c:pt idx="33">
                  <c:v>0.84</c:v>
                </c:pt>
                <c:pt idx="34">
                  <c:v>0.85</c:v>
                </c:pt>
                <c:pt idx="35">
                  <c:v>0.87</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0.75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412096"/>
        <c:axId val="103414400"/>
      </c:lineChart>
      <c:catAx>
        <c:axId val="1034120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414400"/>
        <c:crosses val="autoZero"/>
        <c:auto val="1"/>
        <c:lblAlgn val="ctr"/>
        <c:lblOffset val="100"/>
        <c:noMultiLvlLbl val="0"/>
      </c:catAx>
      <c:valAx>
        <c:axId val="1034144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412096"/>
        <c:crosses val="autoZero"/>
        <c:crossBetween val="between"/>
      </c:valAx>
      <c:valAx>
        <c:axId val="103485824"/>
        <c:scaling>
          <c:orientation val="minMax"/>
          <c:max val="1"/>
          <c:min val="0"/>
        </c:scaling>
        <c:delete val="0"/>
        <c:axPos val="r"/>
        <c:numFmt formatCode="0%" sourceLinked="1"/>
        <c:majorTickMark val="none"/>
        <c:minorTickMark val="none"/>
        <c:tickLblPos val="none"/>
        <c:spPr>
          <a:ln>
            <a:noFill/>
          </a:ln>
        </c:spPr>
        <c:crossAx val="103487360"/>
        <c:crosses val="max"/>
        <c:crossBetween val="between"/>
      </c:valAx>
      <c:catAx>
        <c:axId val="103487360"/>
        <c:scaling>
          <c:orientation val="minMax"/>
        </c:scaling>
        <c:delete val="1"/>
        <c:axPos val="b"/>
        <c:numFmt formatCode="General" sourceLinked="1"/>
        <c:majorTickMark val="out"/>
        <c:minorTickMark val="none"/>
        <c:tickLblPos val="nextTo"/>
        <c:crossAx val="1034858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38</c:v>
                </c:pt>
                <c:pt idx="2">
                  <c:v>8</c:v>
                </c:pt>
                <c:pt idx="3">
                  <c:v>23</c:v>
                </c:pt>
                <c:pt idx="4">
                  <c:v>34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766976"/>
        <c:axId val="116765440"/>
      </c:barChart>
      <c:valAx>
        <c:axId val="116765440"/>
        <c:scaling>
          <c:orientation val="minMax"/>
        </c:scaling>
        <c:delete val="1"/>
        <c:axPos val="t"/>
        <c:numFmt formatCode="General" sourceLinked="1"/>
        <c:majorTickMark val="out"/>
        <c:minorTickMark val="none"/>
        <c:tickLblPos val="nextTo"/>
        <c:crossAx val="116766976"/>
        <c:crosses val="autoZero"/>
        <c:crossBetween val="between"/>
      </c:valAx>
      <c:catAx>
        <c:axId val="11676697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76544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Sheet1!$F$2:$F$45</c:f>
              <c:numCache>
                <c:formatCode>General</c:formatCode>
                <c:ptCount val="44"/>
                <c:pt idx="0">
                  <c:v>0.57999999999999996</c:v>
                </c:pt>
                <c:pt idx="1">
                  <c:v>0.57999999999999996</c:v>
                </c:pt>
                <c:pt idx="2">
                  <c:v>0.59</c:v>
                </c:pt>
                <c:pt idx="3">
                  <c:v>0.59</c:v>
                </c:pt>
                <c:pt idx="4">
                  <c:v>0.6</c:v>
                </c:pt>
                <c:pt idx="5">
                  <c:v>0.61</c:v>
                </c:pt>
                <c:pt idx="6">
                  <c:v>0.61</c:v>
                </c:pt>
                <c:pt idx="7">
                  <c:v>0.61</c:v>
                </c:pt>
                <c:pt idx="8">
                  <c:v>0.62</c:v>
                </c:pt>
                <c:pt idx="9">
                  <c:v>0.63</c:v>
                </c:pt>
                <c:pt idx="10">
                  <c:v>0.63</c:v>
                </c:pt>
                <c:pt idx="11">
                  <c:v>0.63</c:v>
                </c:pt>
                <c:pt idx="12">
                  <c:v>0.64</c:v>
                </c:pt>
                <c:pt idx="13">
                  <c:v>0.64</c:v>
                </c:pt>
                <c:pt idx="14">
                  <c:v>0.64</c:v>
                </c:pt>
                <c:pt idx="15">
                  <c:v>0.64</c:v>
                </c:pt>
                <c:pt idx="16">
                  <c:v>0.64</c:v>
                </c:pt>
                <c:pt idx="17">
                  <c:v>0.64</c:v>
                </c:pt>
                <c:pt idx="18">
                  <c:v>0.65</c:v>
                </c:pt>
                <c:pt idx="19">
                  <c:v>0.66</c:v>
                </c:pt>
                <c:pt idx="20">
                  <c:v>0.66</c:v>
                </c:pt>
                <c:pt idx="21">
                  <c:v>0.67</c:v>
                </c:pt>
                <c:pt idx="22">
                  <c:v>0.69</c:v>
                </c:pt>
                <c:pt idx="23">
                  <c:v>0.69</c:v>
                </c:pt>
                <c:pt idx="24">
                  <c:v>0.69</c:v>
                </c:pt>
                <c:pt idx="25">
                  <c:v>0.7</c:v>
                </c:pt>
                <c:pt idx="26">
                  <c:v>0.7</c:v>
                </c:pt>
                <c:pt idx="27">
                  <c:v>0.7</c:v>
                </c:pt>
                <c:pt idx="28">
                  <c:v>0.72</c:v>
                </c:pt>
                <c:pt idx="29">
                  <c:v>0.72</c:v>
                </c:pt>
                <c:pt idx="30">
                  <c:v>0.72</c:v>
                </c:pt>
                <c:pt idx="31">
                  <c:v>0.74</c:v>
                </c:pt>
                <c:pt idx="32">
                  <c:v>0.75</c:v>
                </c:pt>
                <c:pt idx="33">
                  <c:v>0.77</c:v>
                </c:pt>
                <c:pt idx="34">
                  <c:v>0.78</c:v>
                </c:pt>
                <c:pt idx="35">
                  <c:v>0.8</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151808"/>
        <c:axId val="1181502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WELWYN GARDEN CITY A PCN</c:v>
                </c:pt>
                <c:pt idx="1">
                  <c:v>HARLOW NORTH PCN</c:v>
                </c:pt>
                <c:pt idx="2">
                  <c:v>STEVENAGE NORTH PCN</c:v>
                </c:pt>
                <c:pt idx="3">
                  <c:v>ALLIANCE PCN</c:v>
                </c:pt>
                <c:pt idx="4">
                  <c:v>LEA VALLEY HEALTH PCN</c:v>
                </c:pt>
                <c:pt idx="5">
                  <c:v>LOUGHTON BUCKHURST HILL &amp; CHIGWELL PCN</c:v>
                </c:pt>
                <c:pt idx="6">
                  <c:v>NORTH WATFORD PCN</c:v>
                </c:pt>
                <c:pt idx="7">
                  <c:v>STEVENAGE SOUTH PCN</c:v>
                </c:pt>
                <c:pt idx="8">
                  <c:v>HITCHIN AND WHITWELL PCN</c:v>
                </c:pt>
                <c:pt idx="9">
                  <c:v>HARLOW SOUTH PCN</c:v>
                </c:pt>
                <c:pt idx="10">
                  <c:v>HATFIELD PCN</c:v>
                </c:pt>
                <c:pt idx="11">
                  <c:v>HERTS FIVE PCN</c:v>
                </c:pt>
                <c:pt idx="12">
                  <c:v>HERTFORD AND RURALS PCN</c:v>
                </c:pt>
                <c:pt idx="13">
                  <c:v>DANAIS PCN</c:v>
                </c:pt>
                <c:pt idx="14">
                  <c:v>BROXBOURNE ALLIANCE PCN</c:v>
                </c:pt>
                <c:pt idx="15">
                  <c:v>EPPING FOREST NORTH PCN</c:v>
                </c:pt>
                <c:pt idx="16">
                  <c:v>SOUTH UTTLESFORD PCN</c:v>
                </c:pt>
                <c:pt idx="17">
                  <c:v>ICKNIELD PCN</c:v>
                </c:pt>
                <c:pt idx="18">
                  <c:v>HLH PCN</c:v>
                </c:pt>
                <c:pt idx="19">
                  <c:v>ICS</c:v>
                </c:pt>
                <c:pt idx="20">
                  <c:v>HODDESDON &amp; BROXBOURNE PCN</c:v>
                </c:pt>
                <c:pt idx="21">
                  <c:v>STORT VALLEY &amp; VILLAGES PCN</c:v>
                </c:pt>
                <c:pt idx="22">
                  <c:v>HARPENDEN PCN</c:v>
                </c:pt>
                <c:pt idx="23">
                  <c:v>POTTERS BAR PCN</c:v>
                </c:pt>
                <c:pt idx="24">
                  <c:v>WARE AND RURALS PCN</c:v>
                </c:pt>
                <c:pt idx="25">
                  <c:v>ABBEY HEALTH PCN</c:v>
                </c:pt>
                <c:pt idx="26">
                  <c:v>CENTRAL WATFORD PCN</c:v>
                </c:pt>
                <c:pt idx="27">
                  <c:v>ALBAN HEALTHCARE PCN</c:v>
                </c:pt>
                <c:pt idx="28">
                  <c:v>NORTH UTTLESFORD PCN</c:v>
                </c:pt>
                <c:pt idx="29">
                  <c:v>DACORUM BETA PCN</c:v>
                </c:pt>
                <c:pt idx="30">
                  <c:v>THE GRAND UNION PCN</c:v>
                </c:pt>
                <c:pt idx="31">
                  <c:v>ALPHA PCN</c:v>
                </c:pt>
                <c:pt idx="32">
                  <c:v>MANOR VIEW PCN</c:v>
                </c:pt>
                <c:pt idx="33">
                  <c:v>ATTENBOROUGH &amp; TUDOR PCN</c:v>
                </c:pt>
                <c:pt idx="34">
                  <c:v>DELTA PCN</c:v>
                </c:pt>
                <c:pt idx="35">
                  <c:v>RICKMANSWORTH &amp; CHORLEYWOOD PCN</c:v>
                </c:pt>
              </c:strCache>
            </c:strRef>
          </c:cat>
          <c:val>
            <c:numRef>
              <c:f>Sheet1!$C$2:$C$45</c:f>
              <c:numCache>
                <c:formatCode>0%</c:formatCode>
                <c:ptCount val="44"/>
                <c:pt idx="0">
                  <c:v>0.57999999999999996</c:v>
                </c:pt>
                <c:pt idx="1">
                  <c:v>0.57999999999999996</c:v>
                </c:pt>
                <c:pt idx="2">
                  <c:v>0.59</c:v>
                </c:pt>
                <c:pt idx="3">
                  <c:v>0.59</c:v>
                </c:pt>
                <c:pt idx="4">
                  <c:v>0.6</c:v>
                </c:pt>
                <c:pt idx="5">
                  <c:v>0.61</c:v>
                </c:pt>
                <c:pt idx="6">
                  <c:v>0.61</c:v>
                </c:pt>
                <c:pt idx="7">
                  <c:v>0.61</c:v>
                </c:pt>
                <c:pt idx="8">
                  <c:v>0.62</c:v>
                </c:pt>
                <c:pt idx="9">
                  <c:v>0.63</c:v>
                </c:pt>
                <c:pt idx="10">
                  <c:v>0.63</c:v>
                </c:pt>
                <c:pt idx="11">
                  <c:v>0.63</c:v>
                </c:pt>
                <c:pt idx="12">
                  <c:v>0.64</c:v>
                </c:pt>
                <c:pt idx="13">
                  <c:v>0.64</c:v>
                </c:pt>
                <c:pt idx="14">
                  <c:v>0.64</c:v>
                </c:pt>
                <c:pt idx="15">
                  <c:v>0.64</c:v>
                </c:pt>
                <c:pt idx="16">
                  <c:v>0.64</c:v>
                </c:pt>
                <c:pt idx="17">
                  <c:v>0.64</c:v>
                </c:pt>
                <c:pt idx="18">
                  <c:v>0.65</c:v>
                </c:pt>
                <c:pt idx="19">
                  <c:v>-10</c:v>
                </c:pt>
                <c:pt idx="20">
                  <c:v>0.66</c:v>
                </c:pt>
                <c:pt idx="21">
                  <c:v>0.67</c:v>
                </c:pt>
                <c:pt idx="22">
                  <c:v>0.69</c:v>
                </c:pt>
                <c:pt idx="23">
                  <c:v>0.69</c:v>
                </c:pt>
                <c:pt idx="24">
                  <c:v>0.69</c:v>
                </c:pt>
                <c:pt idx="25">
                  <c:v>0.7</c:v>
                </c:pt>
                <c:pt idx="26">
                  <c:v>0.7</c:v>
                </c:pt>
                <c:pt idx="27">
                  <c:v>0.7</c:v>
                </c:pt>
                <c:pt idx="28">
                  <c:v>0.72</c:v>
                </c:pt>
                <c:pt idx="29">
                  <c:v>0.72</c:v>
                </c:pt>
                <c:pt idx="30">
                  <c:v>0.72</c:v>
                </c:pt>
                <c:pt idx="31">
                  <c:v>0.74</c:v>
                </c:pt>
                <c:pt idx="32">
                  <c:v>0.75</c:v>
                </c:pt>
                <c:pt idx="33">
                  <c:v>0.77</c:v>
                </c:pt>
                <c:pt idx="34">
                  <c:v>0.78</c:v>
                </c:pt>
                <c:pt idx="35">
                  <c:v>0.8</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0.66</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146176"/>
        <c:axId val="118148480"/>
      </c:lineChart>
      <c:catAx>
        <c:axId val="1181461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48480"/>
        <c:crosses val="autoZero"/>
        <c:auto val="1"/>
        <c:lblAlgn val="ctr"/>
        <c:lblOffset val="100"/>
        <c:noMultiLvlLbl val="0"/>
      </c:catAx>
      <c:valAx>
        <c:axId val="1181484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46176"/>
        <c:crosses val="autoZero"/>
        <c:crossBetween val="between"/>
      </c:valAx>
      <c:valAx>
        <c:axId val="118150272"/>
        <c:scaling>
          <c:orientation val="minMax"/>
          <c:max val="1"/>
          <c:min val="0"/>
        </c:scaling>
        <c:delete val="0"/>
        <c:axPos val="r"/>
        <c:numFmt formatCode="0%" sourceLinked="1"/>
        <c:majorTickMark val="none"/>
        <c:minorTickMark val="none"/>
        <c:tickLblPos val="none"/>
        <c:spPr>
          <a:ln>
            <a:noFill/>
          </a:ln>
        </c:spPr>
        <c:crossAx val="118151808"/>
        <c:crosses val="max"/>
        <c:crossBetween val="between"/>
      </c:valAx>
      <c:catAx>
        <c:axId val="118151808"/>
        <c:scaling>
          <c:orientation val="minMax"/>
        </c:scaling>
        <c:delete val="1"/>
        <c:axPos val="b"/>
        <c:numFmt formatCode="General" sourceLinked="1"/>
        <c:majorTickMark val="out"/>
        <c:minorTickMark val="none"/>
        <c:tickLblPos val="nextTo"/>
        <c:crossAx val="1181502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81</c:v>
                </c:pt>
                <c:pt idx="1">
                  <c:v>16</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Sheet1!$F$2:$F$45</c:f>
              <c:numCache>
                <c:formatCode>General</c:formatCode>
                <c:ptCount val="44"/>
                <c:pt idx="0">
                  <c:v>0.67</c:v>
                </c:pt>
                <c:pt idx="1">
                  <c:v>0.7</c:v>
                </c:pt>
                <c:pt idx="2">
                  <c:v>0.73</c:v>
                </c:pt>
                <c:pt idx="3">
                  <c:v>0.73</c:v>
                </c:pt>
                <c:pt idx="4">
                  <c:v>0.75</c:v>
                </c:pt>
                <c:pt idx="5">
                  <c:v>0.76</c:v>
                </c:pt>
                <c:pt idx="6">
                  <c:v>0.77</c:v>
                </c:pt>
                <c:pt idx="7">
                  <c:v>0.78</c:v>
                </c:pt>
                <c:pt idx="8">
                  <c:v>0.79</c:v>
                </c:pt>
                <c:pt idx="9">
                  <c:v>0.79</c:v>
                </c:pt>
                <c:pt idx="10">
                  <c:v>0.8</c:v>
                </c:pt>
                <c:pt idx="11">
                  <c:v>0.8</c:v>
                </c:pt>
                <c:pt idx="12">
                  <c:v>0.8</c:v>
                </c:pt>
                <c:pt idx="13">
                  <c:v>0.8</c:v>
                </c:pt>
                <c:pt idx="14">
                  <c:v>0.81</c:v>
                </c:pt>
                <c:pt idx="15">
                  <c:v>0.81</c:v>
                </c:pt>
                <c:pt idx="16">
                  <c:v>0.82</c:v>
                </c:pt>
                <c:pt idx="17">
                  <c:v>0.82</c:v>
                </c:pt>
                <c:pt idx="18">
                  <c:v>0.82</c:v>
                </c:pt>
                <c:pt idx="19">
                  <c:v>0.82</c:v>
                </c:pt>
                <c:pt idx="20">
                  <c:v>0.82</c:v>
                </c:pt>
                <c:pt idx="21">
                  <c:v>0.82</c:v>
                </c:pt>
                <c:pt idx="22">
                  <c:v>0.83</c:v>
                </c:pt>
                <c:pt idx="23">
                  <c:v>0.84</c:v>
                </c:pt>
                <c:pt idx="24">
                  <c:v>0.84</c:v>
                </c:pt>
                <c:pt idx="25">
                  <c:v>0.84</c:v>
                </c:pt>
                <c:pt idx="26">
                  <c:v>0.85</c:v>
                </c:pt>
                <c:pt idx="27">
                  <c:v>0.85</c:v>
                </c:pt>
                <c:pt idx="28">
                  <c:v>0.86</c:v>
                </c:pt>
                <c:pt idx="29">
                  <c:v>0.86</c:v>
                </c:pt>
                <c:pt idx="30">
                  <c:v>0.86</c:v>
                </c:pt>
                <c:pt idx="31">
                  <c:v>0.86</c:v>
                </c:pt>
                <c:pt idx="32">
                  <c:v>0.87</c:v>
                </c:pt>
                <c:pt idx="33">
                  <c:v>0.88</c:v>
                </c:pt>
                <c:pt idx="34">
                  <c:v>0.89</c:v>
                </c:pt>
                <c:pt idx="35">
                  <c:v>0.89</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651968"/>
        <c:axId val="121650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HARLOW SOUTH PCN</c:v>
                </c:pt>
                <c:pt idx="1">
                  <c:v>LEA VALLEY HEALTH PCN</c:v>
                </c:pt>
                <c:pt idx="2">
                  <c:v>HARLOW NORTH PCN</c:v>
                </c:pt>
                <c:pt idx="3">
                  <c:v>BROXBOURNE ALLIANCE PCN</c:v>
                </c:pt>
                <c:pt idx="4">
                  <c:v>ALLIANCE PCN</c:v>
                </c:pt>
                <c:pt idx="5">
                  <c:v>NORTH WATFORD PCN</c:v>
                </c:pt>
                <c:pt idx="6">
                  <c:v>EPPING FOREST NORTH PCN</c:v>
                </c:pt>
                <c:pt idx="7">
                  <c:v>HLH PCN</c:v>
                </c:pt>
                <c:pt idx="8">
                  <c:v>CENTRAL WATFORD PCN</c:v>
                </c:pt>
                <c:pt idx="9">
                  <c:v>HERTS FIVE PCN</c:v>
                </c:pt>
                <c:pt idx="10">
                  <c:v>LOUGHTON BUCKHURST HILL &amp; CHIGWELL PCN</c:v>
                </c:pt>
                <c:pt idx="11">
                  <c:v>DANAIS PCN</c:v>
                </c:pt>
                <c:pt idx="12">
                  <c:v>ATTENBOROUGH &amp; TUDOR PCN</c:v>
                </c:pt>
                <c:pt idx="13">
                  <c:v>STEVENAGE SOUTH PCN</c:v>
                </c:pt>
                <c:pt idx="14">
                  <c:v>ICS</c:v>
                </c:pt>
                <c:pt idx="15">
                  <c:v>HATFIELD PCN</c:v>
                </c:pt>
                <c:pt idx="16">
                  <c:v>ABBEY HEALTH PCN</c:v>
                </c:pt>
                <c:pt idx="17">
                  <c:v>MANOR VIEW PCN</c:v>
                </c:pt>
                <c:pt idx="18">
                  <c:v>WELWYN GARDEN CITY A PCN</c:v>
                </c:pt>
                <c:pt idx="19">
                  <c:v>DACORUM BETA PCN</c:v>
                </c:pt>
                <c:pt idx="20">
                  <c:v>HITCHIN AND WHITWELL PCN</c:v>
                </c:pt>
                <c:pt idx="21">
                  <c:v>ICKNIELD PCN</c:v>
                </c:pt>
                <c:pt idx="22">
                  <c:v>STEVENAGE NORTH PCN</c:v>
                </c:pt>
                <c:pt idx="23">
                  <c:v>POTTERS BAR PCN</c:v>
                </c:pt>
                <c:pt idx="24">
                  <c:v>ALPHA PCN</c:v>
                </c:pt>
                <c:pt idx="25">
                  <c:v>HODDESDON &amp; BROXBOURNE PCN</c:v>
                </c:pt>
                <c:pt idx="26">
                  <c:v>NORTH UTTLESFORD PCN</c:v>
                </c:pt>
                <c:pt idx="27">
                  <c:v>RICKMANSWORTH &amp; CHORLEYWOOD PCN</c:v>
                </c:pt>
                <c:pt idx="28">
                  <c:v>HERTFORD AND RURALS PCN</c:v>
                </c:pt>
                <c:pt idx="29">
                  <c:v>SOUTH UTTLESFORD PCN</c:v>
                </c:pt>
                <c:pt idx="30">
                  <c:v>STORT VALLEY &amp; VILLAGES PCN</c:v>
                </c:pt>
                <c:pt idx="31">
                  <c:v>ALBAN HEALTHCARE PCN</c:v>
                </c:pt>
                <c:pt idx="32">
                  <c:v>THE GRAND UNION PCN</c:v>
                </c:pt>
                <c:pt idx="33">
                  <c:v>WARE AND RURALS PCN</c:v>
                </c:pt>
                <c:pt idx="34">
                  <c:v>HARPENDEN PCN</c:v>
                </c:pt>
                <c:pt idx="35">
                  <c:v>DELTA PCN</c:v>
                </c:pt>
              </c:strCache>
            </c:strRef>
          </c:cat>
          <c:val>
            <c:numRef>
              <c:f>Sheet1!$C$2:$C$45</c:f>
              <c:numCache>
                <c:formatCode>0%</c:formatCode>
                <c:ptCount val="44"/>
                <c:pt idx="0">
                  <c:v>0.67</c:v>
                </c:pt>
                <c:pt idx="1">
                  <c:v>0.7</c:v>
                </c:pt>
                <c:pt idx="2">
                  <c:v>0.73</c:v>
                </c:pt>
                <c:pt idx="3">
                  <c:v>0.73</c:v>
                </c:pt>
                <c:pt idx="4">
                  <c:v>0.75</c:v>
                </c:pt>
                <c:pt idx="5">
                  <c:v>0.76</c:v>
                </c:pt>
                <c:pt idx="6">
                  <c:v>0.77</c:v>
                </c:pt>
                <c:pt idx="7">
                  <c:v>0.78</c:v>
                </c:pt>
                <c:pt idx="8">
                  <c:v>0.79</c:v>
                </c:pt>
                <c:pt idx="9">
                  <c:v>0.79</c:v>
                </c:pt>
                <c:pt idx="10">
                  <c:v>0.8</c:v>
                </c:pt>
                <c:pt idx="11">
                  <c:v>0.8</c:v>
                </c:pt>
                <c:pt idx="12">
                  <c:v>0.8</c:v>
                </c:pt>
                <c:pt idx="13">
                  <c:v>0.8</c:v>
                </c:pt>
                <c:pt idx="14">
                  <c:v>-10</c:v>
                </c:pt>
                <c:pt idx="15">
                  <c:v>0.81</c:v>
                </c:pt>
                <c:pt idx="16">
                  <c:v>0.82</c:v>
                </c:pt>
                <c:pt idx="17">
                  <c:v>0.82</c:v>
                </c:pt>
                <c:pt idx="18">
                  <c:v>0.82</c:v>
                </c:pt>
                <c:pt idx="19">
                  <c:v>0.82</c:v>
                </c:pt>
                <c:pt idx="20">
                  <c:v>0.82</c:v>
                </c:pt>
                <c:pt idx="21">
                  <c:v>0.82</c:v>
                </c:pt>
                <c:pt idx="22">
                  <c:v>0.83</c:v>
                </c:pt>
                <c:pt idx="23">
                  <c:v>0.84</c:v>
                </c:pt>
                <c:pt idx="24">
                  <c:v>0.84</c:v>
                </c:pt>
                <c:pt idx="25">
                  <c:v>0.84</c:v>
                </c:pt>
                <c:pt idx="26">
                  <c:v>0.85</c:v>
                </c:pt>
                <c:pt idx="27">
                  <c:v>0.85</c:v>
                </c:pt>
                <c:pt idx="28">
                  <c:v>0.86</c:v>
                </c:pt>
                <c:pt idx="29">
                  <c:v>0.86</c:v>
                </c:pt>
                <c:pt idx="30">
                  <c:v>0.86</c:v>
                </c:pt>
                <c:pt idx="31">
                  <c:v>0.86</c:v>
                </c:pt>
                <c:pt idx="32">
                  <c:v>0.87</c:v>
                </c:pt>
                <c:pt idx="33">
                  <c:v>0.88</c:v>
                </c:pt>
                <c:pt idx="34">
                  <c:v>0.89</c:v>
                </c:pt>
                <c:pt idx="35">
                  <c:v>0.89</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0.81</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68256"/>
        <c:axId val="121648640"/>
      </c:lineChart>
      <c:catAx>
        <c:axId val="1215682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648640"/>
        <c:crosses val="autoZero"/>
        <c:auto val="1"/>
        <c:lblAlgn val="ctr"/>
        <c:lblOffset val="100"/>
        <c:noMultiLvlLbl val="0"/>
      </c:catAx>
      <c:valAx>
        <c:axId val="121648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68256"/>
        <c:crosses val="autoZero"/>
        <c:crossBetween val="between"/>
      </c:valAx>
      <c:valAx>
        <c:axId val="121650176"/>
        <c:scaling>
          <c:orientation val="minMax"/>
          <c:max val="1"/>
          <c:min val="0"/>
        </c:scaling>
        <c:delete val="0"/>
        <c:axPos val="r"/>
        <c:numFmt formatCode="0%" sourceLinked="1"/>
        <c:majorTickMark val="none"/>
        <c:minorTickMark val="none"/>
        <c:tickLblPos val="none"/>
        <c:spPr>
          <a:ln>
            <a:noFill/>
          </a:ln>
        </c:spPr>
        <c:crossAx val="121651968"/>
        <c:crosses val="max"/>
        <c:crossBetween val="between"/>
      </c:valAx>
      <c:catAx>
        <c:axId val="121651968"/>
        <c:scaling>
          <c:orientation val="minMax"/>
        </c:scaling>
        <c:delete val="1"/>
        <c:axPos val="b"/>
        <c:numFmt formatCode="General" sourceLinked="1"/>
        <c:majorTickMark val="out"/>
        <c:minorTickMark val="none"/>
        <c:tickLblPos val="nextTo"/>
        <c:crossAx val="121650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8</c:v>
                </c:pt>
                <c:pt idx="2">
                  <c:v>2</c:v>
                </c:pt>
                <c:pt idx="3">
                  <c:v>3</c:v>
                </c:pt>
                <c:pt idx="4">
                  <c:v>7</c:v>
                </c:pt>
                <c:pt idx="5">
                  <c:v>9</c:v>
                </c:pt>
                <c:pt idx="6">
                  <c:v>3</c:v>
                </c:pt>
                <c:pt idx="7">
                  <c:v>4</c:v>
                </c:pt>
                <c:pt idx="8">
                  <c:v>14</c:v>
                </c:pt>
                <c:pt idx="9">
                  <c:v>8</c:v>
                </c:pt>
                <c:pt idx="10">
                  <c:v>20</c:v>
                </c:pt>
                <c:pt idx="11">
                  <c:v>31</c:v>
                </c:pt>
                <c:pt idx="1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79168"/>
        <c:axId val="121893248"/>
      </c:barChart>
      <c:catAx>
        <c:axId val="12187916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93248"/>
        <c:crosses val="autoZero"/>
        <c:auto val="1"/>
        <c:lblAlgn val="ctr"/>
        <c:lblOffset val="100"/>
        <c:noMultiLvlLbl val="0"/>
      </c:catAx>
      <c:valAx>
        <c:axId val="12189324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7916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40</c:v>
                </c:pt>
                <c:pt idx="2">
                  <c:v>16</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609088"/>
        <c:axId val="125610624"/>
      </c:lineChart>
      <c:catAx>
        <c:axId val="1256090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610624"/>
        <c:crosses val="autoZero"/>
        <c:auto val="1"/>
        <c:lblAlgn val="ctr"/>
        <c:lblOffset val="100"/>
        <c:noMultiLvlLbl val="0"/>
      </c:catAx>
      <c:valAx>
        <c:axId val="1256106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6090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Sheet1!$F$2:$F$45</c:f>
              <c:numCache>
                <c:formatCode>General</c:formatCode>
                <c:ptCount val="44"/>
                <c:pt idx="0">
                  <c:v>0.54</c:v>
                </c:pt>
                <c:pt idx="1">
                  <c:v>0.55000000000000004</c:v>
                </c:pt>
                <c:pt idx="2">
                  <c:v>0.6</c:v>
                </c:pt>
                <c:pt idx="3">
                  <c:v>0.6</c:v>
                </c:pt>
                <c:pt idx="4">
                  <c:v>0.64</c:v>
                </c:pt>
                <c:pt idx="5">
                  <c:v>0.64</c:v>
                </c:pt>
                <c:pt idx="6">
                  <c:v>0.64</c:v>
                </c:pt>
                <c:pt idx="7">
                  <c:v>0.65</c:v>
                </c:pt>
                <c:pt idx="8">
                  <c:v>0.65</c:v>
                </c:pt>
                <c:pt idx="9">
                  <c:v>0.66</c:v>
                </c:pt>
                <c:pt idx="10">
                  <c:v>0.67</c:v>
                </c:pt>
                <c:pt idx="11">
                  <c:v>0.67</c:v>
                </c:pt>
                <c:pt idx="12">
                  <c:v>0.68</c:v>
                </c:pt>
                <c:pt idx="13">
                  <c:v>0.69</c:v>
                </c:pt>
                <c:pt idx="14">
                  <c:v>0.69</c:v>
                </c:pt>
                <c:pt idx="15">
                  <c:v>0.7</c:v>
                </c:pt>
                <c:pt idx="16">
                  <c:v>0.7</c:v>
                </c:pt>
                <c:pt idx="17">
                  <c:v>0.71</c:v>
                </c:pt>
                <c:pt idx="18">
                  <c:v>0.71</c:v>
                </c:pt>
                <c:pt idx="19">
                  <c:v>0.71</c:v>
                </c:pt>
                <c:pt idx="20">
                  <c:v>0.74</c:v>
                </c:pt>
                <c:pt idx="21">
                  <c:v>0.74</c:v>
                </c:pt>
                <c:pt idx="22">
                  <c:v>0.74</c:v>
                </c:pt>
                <c:pt idx="23">
                  <c:v>0.75</c:v>
                </c:pt>
                <c:pt idx="24">
                  <c:v>0.77</c:v>
                </c:pt>
                <c:pt idx="25">
                  <c:v>0.77</c:v>
                </c:pt>
                <c:pt idx="26">
                  <c:v>0.77</c:v>
                </c:pt>
                <c:pt idx="27">
                  <c:v>0.77</c:v>
                </c:pt>
                <c:pt idx="28">
                  <c:v>0.77</c:v>
                </c:pt>
                <c:pt idx="29">
                  <c:v>0.78</c:v>
                </c:pt>
                <c:pt idx="30">
                  <c:v>0.78</c:v>
                </c:pt>
                <c:pt idx="31">
                  <c:v>0.78</c:v>
                </c:pt>
                <c:pt idx="32">
                  <c:v>0.79</c:v>
                </c:pt>
                <c:pt idx="33">
                  <c:v>0.8</c:v>
                </c:pt>
                <c:pt idx="34">
                  <c:v>0.8</c:v>
                </c:pt>
                <c:pt idx="35">
                  <c:v>0.81</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721984"/>
        <c:axId val="125720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36"/>
                <c:pt idx="0">
                  <c:v>HARLOW SOUTH PCN</c:v>
                </c:pt>
                <c:pt idx="1">
                  <c:v>LEA VALLEY HEALTH PCN</c:v>
                </c:pt>
                <c:pt idx="2">
                  <c:v>EPPING FOREST NORTH PCN</c:v>
                </c:pt>
                <c:pt idx="3">
                  <c:v>ALLIANCE PCN</c:v>
                </c:pt>
                <c:pt idx="4">
                  <c:v>LOUGHTON BUCKHURST HILL &amp; CHIGWELL PCN</c:v>
                </c:pt>
                <c:pt idx="5">
                  <c:v>NORTH WATFORD PCN</c:v>
                </c:pt>
                <c:pt idx="6">
                  <c:v>HERTS FIVE PCN</c:v>
                </c:pt>
                <c:pt idx="7">
                  <c:v>HARLOW NORTH PCN</c:v>
                </c:pt>
                <c:pt idx="8">
                  <c:v>CENTRAL WATFORD PCN</c:v>
                </c:pt>
                <c:pt idx="9">
                  <c:v>ABBEY HEALTH PCN</c:v>
                </c:pt>
                <c:pt idx="10">
                  <c:v>DANAIS PCN</c:v>
                </c:pt>
                <c:pt idx="11">
                  <c:v>BROXBOURNE ALLIANCE PCN</c:v>
                </c:pt>
                <c:pt idx="12">
                  <c:v>WELWYN GARDEN CITY A PCN</c:v>
                </c:pt>
                <c:pt idx="13">
                  <c:v>STEVENAGE SOUTH PCN</c:v>
                </c:pt>
                <c:pt idx="14">
                  <c:v>ICKNIELD PCN</c:v>
                </c:pt>
                <c:pt idx="15">
                  <c:v>ICS</c:v>
                </c:pt>
                <c:pt idx="16">
                  <c:v>HLH PCN</c:v>
                </c:pt>
                <c:pt idx="17">
                  <c:v>STEVENAGE NORTH PCN</c:v>
                </c:pt>
                <c:pt idx="18">
                  <c:v>HATFIELD PCN</c:v>
                </c:pt>
                <c:pt idx="19">
                  <c:v>HITCHIN AND WHITWELL PCN</c:v>
                </c:pt>
                <c:pt idx="20">
                  <c:v>SOUTH UTTLESFORD PCN</c:v>
                </c:pt>
                <c:pt idx="21">
                  <c:v>STORT VALLEY &amp; VILLAGES PCN</c:v>
                </c:pt>
                <c:pt idx="22">
                  <c:v>HODDESDON &amp; BROXBOURNE PCN</c:v>
                </c:pt>
                <c:pt idx="23">
                  <c:v>ALPHA PCN</c:v>
                </c:pt>
                <c:pt idx="24">
                  <c:v>HERTFORD AND RURALS PCN</c:v>
                </c:pt>
                <c:pt idx="25">
                  <c:v>NORTH UTTLESFORD PCN</c:v>
                </c:pt>
                <c:pt idx="26">
                  <c:v>POTTERS BAR PCN</c:v>
                </c:pt>
                <c:pt idx="27">
                  <c:v>WARE AND RURALS PCN</c:v>
                </c:pt>
                <c:pt idx="28">
                  <c:v>RICKMANSWORTH &amp; CHORLEYWOOD PCN</c:v>
                </c:pt>
                <c:pt idx="29">
                  <c:v>MANOR VIEW PCN</c:v>
                </c:pt>
                <c:pt idx="30">
                  <c:v>DELTA PCN</c:v>
                </c:pt>
                <c:pt idx="31">
                  <c:v>DACORUM BETA PCN</c:v>
                </c:pt>
                <c:pt idx="32">
                  <c:v>HARPENDEN PCN</c:v>
                </c:pt>
                <c:pt idx="33">
                  <c:v>ATTENBOROUGH &amp; TUDOR PCN</c:v>
                </c:pt>
                <c:pt idx="34">
                  <c:v>THE GRAND UNION PCN</c:v>
                </c:pt>
                <c:pt idx="35">
                  <c:v>ALBAN HEALTHCARE PCN</c:v>
                </c:pt>
              </c:strCache>
            </c:strRef>
          </c:cat>
          <c:val>
            <c:numRef>
              <c:f>Sheet1!$C$2:$C$45</c:f>
              <c:numCache>
                <c:formatCode>0%</c:formatCode>
                <c:ptCount val="44"/>
                <c:pt idx="0">
                  <c:v>0.54</c:v>
                </c:pt>
                <c:pt idx="1">
                  <c:v>0.55000000000000004</c:v>
                </c:pt>
                <c:pt idx="2">
                  <c:v>0.6</c:v>
                </c:pt>
                <c:pt idx="3">
                  <c:v>0.6</c:v>
                </c:pt>
                <c:pt idx="4">
                  <c:v>0.64</c:v>
                </c:pt>
                <c:pt idx="5">
                  <c:v>0.64</c:v>
                </c:pt>
                <c:pt idx="6">
                  <c:v>0.64</c:v>
                </c:pt>
                <c:pt idx="7">
                  <c:v>0.65</c:v>
                </c:pt>
                <c:pt idx="8">
                  <c:v>0.65</c:v>
                </c:pt>
                <c:pt idx="9">
                  <c:v>0.66</c:v>
                </c:pt>
                <c:pt idx="10">
                  <c:v>0.67</c:v>
                </c:pt>
                <c:pt idx="11">
                  <c:v>0.67</c:v>
                </c:pt>
                <c:pt idx="12">
                  <c:v>0.68</c:v>
                </c:pt>
                <c:pt idx="13">
                  <c:v>0.69</c:v>
                </c:pt>
                <c:pt idx="14">
                  <c:v>0.69</c:v>
                </c:pt>
                <c:pt idx="15">
                  <c:v>-10</c:v>
                </c:pt>
                <c:pt idx="16">
                  <c:v>0.7</c:v>
                </c:pt>
                <c:pt idx="17">
                  <c:v>0.71</c:v>
                </c:pt>
                <c:pt idx="18">
                  <c:v>0.71</c:v>
                </c:pt>
                <c:pt idx="19">
                  <c:v>0.71</c:v>
                </c:pt>
                <c:pt idx="20">
                  <c:v>0.74</c:v>
                </c:pt>
                <c:pt idx="21">
                  <c:v>0.74</c:v>
                </c:pt>
                <c:pt idx="22">
                  <c:v>0.74</c:v>
                </c:pt>
                <c:pt idx="23">
                  <c:v>0.75</c:v>
                </c:pt>
                <c:pt idx="24">
                  <c:v>0.77</c:v>
                </c:pt>
                <c:pt idx="25">
                  <c:v>0.77</c:v>
                </c:pt>
                <c:pt idx="26">
                  <c:v>0.77</c:v>
                </c:pt>
                <c:pt idx="27">
                  <c:v>0.77</c:v>
                </c:pt>
                <c:pt idx="28">
                  <c:v>0.77</c:v>
                </c:pt>
                <c:pt idx="29">
                  <c:v>0.78</c:v>
                </c:pt>
                <c:pt idx="30">
                  <c:v>0.78</c:v>
                </c:pt>
                <c:pt idx="31">
                  <c:v>0.78</c:v>
                </c:pt>
                <c:pt idx="32">
                  <c:v>0.79</c:v>
                </c:pt>
                <c:pt idx="33">
                  <c:v>0.8</c:v>
                </c:pt>
                <c:pt idx="34">
                  <c:v>0.8</c:v>
                </c:pt>
                <c:pt idx="35">
                  <c:v>0.81</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704064"/>
        <c:axId val="125718912"/>
      </c:lineChart>
      <c:catAx>
        <c:axId val="1257040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718912"/>
        <c:crosses val="autoZero"/>
        <c:auto val="1"/>
        <c:lblAlgn val="ctr"/>
        <c:lblOffset val="100"/>
        <c:noMultiLvlLbl val="0"/>
      </c:catAx>
      <c:valAx>
        <c:axId val="125718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704064"/>
        <c:crosses val="autoZero"/>
        <c:crossBetween val="between"/>
      </c:valAx>
      <c:valAx>
        <c:axId val="125720448"/>
        <c:scaling>
          <c:orientation val="minMax"/>
          <c:max val="1"/>
          <c:min val="0"/>
        </c:scaling>
        <c:delete val="0"/>
        <c:axPos val="r"/>
        <c:numFmt formatCode="0%" sourceLinked="1"/>
        <c:majorTickMark val="none"/>
        <c:minorTickMark val="none"/>
        <c:tickLblPos val="none"/>
        <c:spPr>
          <a:ln>
            <a:noFill/>
          </a:ln>
        </c:spPr>
        <c:crossAx val="125721984"/>
        <c:crosses val="max"/>
        <c:crossBetween val="between"/>
      </c:valAx>
      <c:catAx>
        <c:axId val="125721984"/>
        <c:scaling>
          <c:orientation val="minMax"/>
        </c:scaling>
        <c:delete val="1"/>
        <c:axPos val="b"/>
        <c:numFmt formatCode="General" sourceLinked="1"/>
        <c:majorTickMark val="out"/>
        <c:minorTickMark val="none"/>
        <c:tickLblPos val="nextTo"/>
        <c:crossAx val="125720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36</c:v>
                </c:pt>
                <c:pt idx="1">
                  <c:v>58</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83360"/>
        <c:axId val="125989248"/>
      </c:barChart>
      <c:catAx>
        <c:axId val="12598336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89248"/>
        <c:crosses val="autoZero"/>
        <c:auto val="1"/>
        <c:lblAlgn val="ctr"/>
        <c:lblOffset val="100"/>
        <c:noMultiLvlLbl val="0"/>
      </c:catAx>
      <c:valAx>
        <c:axId val="12598924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8336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52</c:v>
                </c:pt>
                <c:pt idx="1">
                  <c:v>72</c:v>
                </c:pt>
                <c:pt idx="2">
                  <c:v>9</c:v>
                </c:pt>
                <c:pt idx="3">
                  <c:v>5</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42</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095360"/>
        <c:axId val="126096896"/>
      </c:stockChart>
      <c:catAx>
        <c:axId val="126095360"/>
        <c:scaling>
          <c:orientation val="minMax"/>
        </c:scaling>
        <c:delete val="1"/>
        <c:axPos val="b"/>
        <c:numFmt formatCode="m/d/yyyy" sourceLinked="1"/>
        <c:majorTickMark val="out"/>
        <c:minorTickMark val="none"/>
        <c:tickLblPos val="nextTo"/>
        <c:crossAx val="126096896"/>
        <c:crosses val="autoZero"/>
        <c:auto val="1"/>
        <c:lblAlgn val="ctr"/>
        <c:lblOffset val="100"/>
        <c:noMultiLvlLbl val="0"/>
      </c:catAx>
      <c:valAx>
        <c:axId val="126096896"/>
        <c:scaling>
          <c:orientation val="minMax"/>
          <c:max val="100"/>
          <c:min val="0"/>
        </c:scaling>
        <c:delete val="1"/>
        <c:axPos val="l"/>
        <c:numFmt formatCode="m/d/yyyy" sourceLinked="1"/>
        <c:majorTickMark val="out"/>
        <c:minorTickMark val="none"/>
        <c:tickLblPos val="nextTo"/>
        <c:crossAx val="12609536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71</c:v>
                </c:pt>
                <c:pt idx="1">
                  <c:v>20</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Sheet1!$F$2:$F$45</c:f>
              <c:numCache>
                <c:formatCode>General</c:formatCode>
                <c:ptCount val="44"/>
                <c:pt idx="0">
                  <c:v>0.84</c:v>
                </c:pt>
                <c:pt idx="1">
                  <c:v>0.86</c:v>
                </c:pt>
                <c:pt idx="2">
                  <c:v>0.86</c:v>
                </c:pt>
                <c:pt idx="3">
                  <c:v>0.86</c:v>
                </c:pt>
                <c:pt idx="4">
                  <c:v>0.87</c:v>
                </c:pt>
                <c:pt idx="5">
                  <c:v>0.87</c:v>
                </c:pt>
                <c:pt idx="6">
                  <c:v>0.89</c:v>
                </c:pt>
                <c:pt idx="7">
                  <c:v>0.9</c:v>
                </c:pt>
                <c:pt idx="8">
                  <c:v>0.9</c:v>
                </c:pt>
                <c:pt idx="9">
                  <c:v>0.9</c:v>
                </c:pt>
                <c:pt idx="10">
                  <c:v>0.91</c:v>
                </c:pt>
                <c:pt idx="11">
                  <c:v>0.91</c:v>
                </c:pt>
                <c:pt idx="12">
                  <c:v>0.91</c:v>
                </c:pt>
                <c:pt idx="13">
                  <c:v>0.91</c:v>
                </c:pt>
                <c:pt idx="14">
                  <c:v>0.91</c:v>
                </c:pt>
                <c:pt idx="15">
                  <c:v>0.91</c:v>
                </c:pt>
                <c:pt idx="16">
                  <c:v>0.92</c:v>
                </c:pt>
                <c:pt idx="17">
                  <c:v>0.92</c:v>
                </c:pt>
                <c:pt idx="18">
                  <c:v>0.92</c:v>
                </c:pt>
                <c:pt idx="19">
                  <c:v>0.92</c:v>
                </c:pt>
                <c:pt idx="20">
                  <c:v>0.93</c:v>
                </c:pt>
                <c:pt idx="21">
                  <c:v>0.93</c:v>
                </c:pt>
                <c:pt idx="22">
                  <c:v>0.93</c:v>
                </c:pt>
                <c:pt idx="23">
                  <c:v>0.93</c:v>
                </c:pt>
                <c:pt idx="24">
                  <c:v>0.94</c:v>
                </c:pt>
                <c:pt idx="25">
                  <c:v>0.94</c:v>
                </c:pt>
                <c:pt idx="26">
                  <c:v>0.94</c:v>
                </c:pt>
                <c:pt idx="27">
                  <c:v>0.95</c:v>
                </c:pt>
                <c:pt idx="28">
                  <c:v>0.95</c:v>
                </c:pt>
                <c:pt idx="29">
                  <c:v>0.95</c:v>
                </c:pt>
                <c:pt idx="30">
                  <c:v>0.95</c:v>
                </c:pt>
                <c:pt idx="31">
                  <c:v>0.96</c:v>
                </c:pt>
                <c:pt idx="32">
                  <c:v>0.96</c:v>
                </c:pt>
                <c:pt idx="33">
                  <c:v>0.97</c:v>
                </c:pt>
                <c:pt idx="34">
                  <c:v>0.97</c:v>
                </c:pt>
                <c:pt idx="35">
                  <c:v>0.97</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05312"/>
        <c:axId val="127803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HARLOW NORTH PCN</c:v>
                </c:pt>
                <c:pt idx="1">
                  <c:v>STORT VALLEY &amp; VILLAGES PCN</c:v>
                </c:pt>
                <c:pt idx="2">
                  <c:v>STEVENAGE SOUTH PCN</c:v>
                </c:pt>
                <c:pt idx="3">
                  <c:v>LEA VALLEY HEALTH PCN</c:v>
                </c:pt>
                <c:pt idx="4">
                  <c:v>CENTRAL WATFORD PCN</c:v>
                </c:pt>
                <c:pt idx="5">
                  <c:v>BROXBOURNE ALLIANCE PCN</c:v>
                </c:pt>
                <c:pt idx="6">
                  <c:v>STEVENAGE NORTH PCN</c:v>
                </c:pt>
                <c:pt idx="7">
                  <c:v>ABBEY HEALTH PCN</c:v>
                </c:pt>
                <c:pt idx="8">
                  <c:v>EPPING FOREST NORTH PCN</c:v>
                </c:pt>
                <c:pt idx="9">
                  <c:v>ALLIANCE PCN</c:v>
                </c:pt>
                <c:pt idx="10">
                  <c:v>LOUGHTON BUCKHURST HILL &amp; CHIGWELL PCN</c:v>
                </c:pt>
                <c:pt idx="11">
                  <c:v>HERTFORD AND RURALS PCN</c:v>
                </c:pt>
                <c:pt idx="12">
                  <c:v>WELWYN GARDEN CITY A PCN</c:v>
                </c:pt>
                <c:pt idx="13">
                  <c:v>HARLOW SOUTH PCN</c:v>
                </c:pt>
                <c:pt idx="14">
                  <c:v>ICKNIELD PCN</c:v>
                </c:pt>
                <c:pt idx="15">
                  <c:v>HERTS FIVE PCN</c:v>
                </c:pt>
                <c:pt idx="16">
                  <c:v>ICS</c:v>
                </c:pt>
                <c:pt idx="17">
                  <c:v>WARE AND RURALS PCN</c:v>
                </c:pt>
                <c:pt idx="18">
                  <c:v>HITCHIN AND WHITWELL PCN</c:v>
                </c:pt>
                <c:pt idx="19">
                  <c:v>HODDESDON &amp; BROXBOURNE PCN</c:v>
                </c:pt>
                <c:pt idx="20">
                  <c:v>DANAIS PCN</c:v>
                </c:pt>
                <c:pt idx="21">
                  <c:v>HATFIELD PCN</c:v>
                </c:pt>
                <c:pt idx="22">
                  <c:v>NORTH WATFORD PCN</c:v>
                </c:pt>
                <c:pt idx="23">
                  <c:v>ALBAN HEALTHCARE PCN</c:v>
                </c:pt>
                <c:pt idx="24">
                  <c:v>NORTH UTTLESFORD PCN</c:v>
                </c:pt>
                <c:pt idx="25">
                  <c:v>DELTA PCN</c:v>
                </c:pt>
                <c:pt idx="26">
                  <c:v>THE GRAND UNION PCN</c:v>
                </c:pt>
                <c:pt idx="27">
                  <c:v>POTTERS BAR PCN</c:v>
                </c:pt>
                <c:pt idx="28">
                  <c:v>ATTENBOROUGH &amp; TUDOR PCN</c:v>
                </c:pt>
                <c:pt idx="29">
                  <c:v>SOUTH UTTLESFORD PCN</c:v>
                </c:pt>
                <c:pt idx="30">
                  <c:v>RICKMANSWORTH &amp; CHORLEYWOOD PCN</c:v>
                </c:pt>
                <c:pt idx="31">
                  <c:v>DACORUM BETA PCN</c:v>
                </c:pt>
                <c:pt idx="32">
                  <c:v>HLH PCN</c:v>
                </c:pt>
                <c:pt idx="33">
                  <c:v>HARPENDEN PCN</c:v>
                </c:pt>
                <c:pt idx="34">
                  <c:v>MANOR VIEW PCN</c:v>
                </c:pt>
                <c:pt idx="35">
                  <c:v>ALPHA PCN</c:v>
                </c:pt>
              </c:strCache>
            </c:strRef>
          </c:cat>
          <c:val>
            <c:numRef>
              <c:f>Sheet1!$C$2:$C$45</c:f>
              <c:numCache>
                <c:formatCode>0%</c:formatCode>
                <c:ptCount val="44"/>
                <c:pt idx="0">
                  <c:v>0.84</c:v>
                </c:pt>
                <c:pt idx="1">
                  <c:v>0.86</c:v>
                </c:pt>
                <c:pt idx="2">
                  <c:v>0.86</c:v>
                </c:pt>
                <c:pt idx="3">
                  <c:v>0.86</c:v>
                </c:pt>
                <c:pt idx="4">
                  <c:v>0.87</c:v>
                </c:pt>
                <c:pt idx="5">
                  <c:v>0.87</c:v>
                </c:pt>
                <c:pt idx="6">
                  <c:v>0.89</c:v>
                </c:pt>
                <c:pt idx="7">
                  <c:v>0.9</c:v>
                </c:pt>
                <c:pt idx="8">
                  <c:v>0.9</c:v>
                </c:pt>
                <c:pt idx="9">
                  <c:v>0.9</c:v>
                </c:pt>
                <c:pt idx="10">
                  <c:v>0.91</c:v>
                </c:pt>
                <c:pt idx="11">
                  <c:v>0.91</c:v>
                </c:pt>
                <c:pt idx="12">
                  <c:v>0.91</c:v>
                </c:pt>
                <c:pt idx="13">
                  <c:v>0.91</c:v>
                </c:pt>
                <c:pt idx="14">
                  <c:v>0.91</c:v>
                </c:pt>
                <c:pt idx="15">
                  <c:v>0.91</c:v>
                </c:pt>
                <c:pt idx="16">
                  <c:v>-10</c:v>
                </c:pt>
                <c:pt idx="17">
                  <c:v>0.92</c:v>
                </c:pt>
                <c:pt idx="18">
                  <c:v>0.92</c:v>
                </c:pt>
                <c:pt idx="19">
                  <c:v>0.92</c:v>
                </c:pt>
                <c:pt idx="20">
                  <c:v>0.93</c:v>
                </c:pt>
                <c:pt idx="21">
                  <c:v>0.93</c:v>
                </c:pt>
                <c:pt idx="22">
                  <c:v>0.93</c:v>
                </c:pt>
                <c:pt idx="23">
                  <c:v>0.93</c:v>
                </c:pt>
                <c:pt idx="24">
                  <c:v>0.94</c:v>
                </c:pt>
                <c:pt idx="25">
                  <c:v>0.94</c:v>
                </c:pt>
                <c:pt idx="26">
                  <c:v>0.94</c:v>
                </c:pt>
                <c:pt idx="27">
                  <c:v>0.95</c:v>
                </c:pt>
                <c:pt idx="28">
                  <c:v>0.95</c:v>
                </c:pt>
                <c:pt idx="29">
                  <c:v>0.95</c:v>
                </c:pt>
                <c:pt idx="30">
                  <c:v>0.95</c:v>
                </c:pt>
                <c:pt idx="31">
                  <c:v>0.96</c:v>
                </c:pt>
                <c:pt idx="32">
                  <c:v>0.96</c:v>
                </c:pt>
                <c:pt idx="33">
                  <c:v>0.97</c:v>
                </c:pt>
                <c:pt idx="34">
                  <c:v>0.97</c:v>
                </c:pt>
                <c:pt idx="35">
                  <c:v>0.97</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0.92</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799680"/>
        <c:axId val="127801984"/>
      </c:lineChart>
      <c:catAx>
        <c:axId val="1277996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01984"/>
        <c:crosses val="autoZero"/>
        <c:auto val="1"/>
        <c:lblAlgn val="ctr"/>
        <c:lblOffset val="100"/>
        <c:noMultiLvlLbl val="0"/>
      </c:catAx>
      <c:valAx>
        <c:axId val="1278019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799680"/>
        <c:crosses val="autoZero"/>
        <c:crossBetween val="between"/>
      </c:valAx>
      <c:valAx>
        <c:axId val="127803776"/>
        <c:scaling>
          <c:orientation val="minMax"/>
          <c:max val="1"/>
          <c:min val="0"/>
        </c:scaling>
        <c:delete val="0"/>
        <c:axPos val="r"/>
        <c:numFmt formatCode="0%" sourceLinked="1"/>
        <c:majorTickMark val="none"/>
        <c:minorTickMark val="none"/>
        <c:tickLblPos val="none"/>
        <c:spPr>
          <a:ln>
            <a:noFill/>
          </a:ln>
        </c:spPr>
        <c:crossAx val="127805312"/>
        <c:crosses val="max"/>
        <c:crossBetween val="between"/>
      </c:valAx>
      <c:catAx>
        <c:axId val="127805312"/>
        <c:scaling>
          <c:orientation val="minMax"/>
        </c:scaling>
        <c:delete val="1"/>
        <c:axPos val="b"/>
        <c:numFmt formatCode="General" sourceLinked="1"/>
        <c:majorTickMark val="out"/>
        <c:minorTickMark val="none"/>
        <c:tickLblPos val="nextTo"/>
        <c:crossAx val="127803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53</c:v>
                </c:pt>
                <c:pt idx="1">
                  <c:v>54</c:v>
                </c:pt>
                <c:pt idx="2">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36</c:v>
                </c:pt>
                <c:pt idx="1">
                  <c:v>36</c:v>
                </c:pt>
                <c:pt idx="2">
                  <c:v>34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01088"/>
        <c:axId val="128202624"/>
      </c:barChart>
      <c:catAx>
        <c:axId val="12820108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02624"/>
        <c:crosses val="autoZero"/>
        <c:auto val="1"/>
        <c:lblAlgn val="ctr"/>
        <c:lblOffset val="100"/>
        <c:noMultiLvlLbl val="0"/>
      </c:catAx>
      <c:valAx>
        <c:axId val="12820262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0108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72</c:v>
                </c:pt>
                <c:pt idx="2">
                  <c:v>65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32</c:v>
                </c:pt>
                <c:pt idx="1">
                  <c:v>25</c:v>
                </c:pt>
                <c:pt idx="2">
                  <c:v>30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96000"/>
        <c:axId val="128497536"/>
      </c:barChart>
      <c:catAx>
        <c:axId val="12849600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97536"/>
        <c:crosses val="autoZero"/>
        <c:auto val="1"/>
        <c:lblAlgn val="ctr"/>
        <c:lblOffset val="100"/>
        <c:noMultiLvlLbl val="0"/>
      </c:catAx>
      <c:valAx>
        <c:axId val="12849753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9600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32</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69664"/>
        <c:axId val="129183744"/>
      </c:lineChart>
      <c:catAx>
        <c:axId val="1291696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83744"/>
        <c:crosses val="autoZero"/>
        <c:auto val="1"/>
        <c:lblAlgn val="ctr"/>
        <c:lblOffset val="100"/>
        <c:noMultiLvlLbl val="0"/>
      </c:catAx>
      <c:valAx>
        <c:axId val="1291837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696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38</c:v>
                </c:pt>
                <c:pt idx="1">
                  <c:v>38</c:v>
                </c:pt>
                <c:pt idx="2">
                  <c:v>24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354112"/>
        <c:axId val="143364096"/>
      </c:lineChart>
      <c:catAx>
        <c:axId val="1433541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64096"/>
        <c:crosses val="autoZero"/>
        <c:auto val="1"/>
        <c:lblAlgn val="ctr"/>
        <c:lblOffset val="100"/>
        <c:noMultiLvlLbl val="0"/>
      </c:catAx>
      <c:valAx>
        <c:axId val="1433640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3541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Sheet1!$F$2:$F$45</c:f>
              <c:numCache>
                <c:formatCode>General</c:formatCode>
                <c:ptCount val="44"/>
                <c:pt idx="0">
                  <c:v>0.6</c:v>
                </c:pt>
                <c:pt idx="1">
                  <c:v>0.64</c:v>
                </c:pt>
                <c:pt idx="2">
                  <c:v>0.64</c:v>
                </c:pt>
                <c:pt idx="3">
                  <c:v>0.68</c:v>
                </c:pt>
                <c:pt idx="4">
                  <c:v>0.69</c:v>
                </c:pt>
                <c:pt idx="5">
                  <c:v>0.7</c:v>
                </c:pt>
                <c:pt idx="6">
                  <c:v>0.71</c:v>
                </c:pt>
                <c:pt idx="7">
                  <c:v>0.72</c:v>
                </c:pt>
                <c:pt idx="8">
                  <c:v>0.72</c:v>
                </c:pt>
                <c:pt idx="9">
                  <c:v>0.72</c:v>
                </c:pt>
                <c:pt idx="10">
                  <c:v>0.74</c:v>
                </c:pt>
                <c:pt idx="11">
                  <c:v>0.74</c:v>
                </c:pt>
                <c:pt idx="12">
                  <c:v>0.74</c:v>
                </c:pt>
                <c:pt idx="13">
                  <c:v>0.75</c:v>
                </c:pt>
                <c:pt idx="14">
                  <c:v>0.75</c:v>
                </c:pt>
                <c:pt idx="15">
                  <c:v>0.76</c:v>
                </c:pt>
                <c:pt idx="16">
                  <c:v>0.76</c:v>
                </c:pt>
                <c:pt idx="17">
                  <c:v>0.76</c:v>
                </c:pt>
                <c:pt idx="18">
                  <c:v>0.76</c:v>
                </c:pt>
                <c:pt idx="19">
                  <c:v>0.77</c:v>
                </c:pt>
                <c:pt idx="20">
                  <c:v>0.77</c:v>
                </c:pt>
                <c:pt idx="21">
                  <c:v>0.77</c:v>
                </c:pt>
                <c:pt idx="22">
                  <c:v>0.78</c:v>
                </c:pt>
                <c:pt idx="23">
                  <c:v>0.78</c:v>
                </c:pt>
                <c:pt idx="24">
                  <c:v>0.79</c:v>
                </c:pt>
                <c:pt idx="25">
                  <c:v>0.79</c:v>
                </c:pt>
                <c:pt idx="26">
                  <c:v>0.79</c:v>
                </c:pt>
                <c:pt idx="27">
                  <c:v>0.8</c:v>
                </c:pt>
                <c:pt idx="28">
                  <c:v>0.8</c:v>
                </c:pt>
                <c:pt idx="29">
                  <c:v>0.8</c:v>
                </c:pt>
                <c:pt idx="30">
                  <c:v>0.81</c:v>
                </c:pt>
                <c:pt idx="31">
                  <c:v>0.83</c:v>
                </c:pt>
                <c:pt idx="32">
                  <c:v>0.83</c:v>
                </c:pt>
                <c:pt idx="33">
                  <c:v>0.84</c:v>
                </c:pt>
                <c:pt idx="34">
                  <c:v>0.87</c:v>
                </c:pt>
                <c:pt idx="35">
                  <c:v>0.88</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69280"/>
        <c:axId val="1435511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ALLIANCE PCN</c:v>
                </c:pt>
                <c:pt idx="1">
                  <c:v>HARLOW SOUTH PCN</c:v>
                </c:pt>
                <c:pt idx="2">
                  <c:v>BROXBOURNE ALLIANCE PCN</c:v>
                </c:pt>
                <c:pt idx="3">
                  <c:v>HARLOW NORTH PCN</c:v>
                </c:pt>
                <c:pt idx="4">
                  <c:v>CENTRAL WATFORD PCN</c:v>
                </c:pt>
                <c:pt idx="5">
                  <c:v>NORTH WATFORD PCN</c:v>
                </c:pt>
                <c:pt idx="6">
                  <c:v>LEA VALLEY HEALTH PCN</c:v>
                </c:pt>
                <c:pt idx="7">
                  <c:v>DANAIS PCN</c:v>
                </c:pt>
                <c:pt idx="8">
                  <c:v>ATTENBOROUGH &amp; TUDOR PCN</c:v>
                </c:pt>
                <c:pt idx="9">
                  <c:v>EPPING FOREST NORTH PCN</c:v>
                </c:pt>
                <c:pt idx="10">
                  <c:v>LOUGHTON BUCKHURST HILL &amp; CHIGWELL PCN</c:v>
                </c:pt>
                <c:pt idx="11">
                  <c:v>WELWYN GARDEN CITY A PCN</c:v>
                </c:pt>
                <c:pt idx="12">
                  <c:v>HATFIELD PCN</c:v>
                </c:pt>
                <c:pt idx="13">
                  <c:v>POTTERS BAR PCN</c:v>
                </c:pt>
                <c:pt idx="14">
                  <c:v>HITCHIN AND WHITWELL PCN</c:v>
                </c:pt>
                <c:pt idx="15">
                  <c:v>ICS</c:v>
                </c:pt>
                <c:pt idx="16">
                  <c:v>ABBEY HEALTH PCN</c:v>
                </c:pt>
                <c:pt idx="17">
                  <c:v>DELTA PCN</c:v>
                </c:pt>
                <c:pt idx="18">
                  <c:v>HERTS FIVE PCN</c:v>
                </c:pt>
                <c:pt idx="19">
                  <c:v>NORTH UTTLESFORD PCN</c:v>
                </c:pt>
                <c:pt idx="20">
                  <c:v>STEVENAGE SOUTH PCN</c:v>
                </c:pt>
                <c:pt idx="21">
                  <c:v>HODDESDON &amp; BROXBOURNE PCN</c:v>
                </c:pt>
                <c:pt idx="22">
                  <c:v>HERTFORD AND RURALS PCN</c:v>
                </c:pt>
                <c:pt idx="23">
                  <c:v>ICKNIELD PCN</c:v>
                </c:pt>
                <c:pt idx="24">
                  <c:v>ALPHA PCN</c:v>
                </c:pt>
                <c:pt idx="25">
                  <c:v>SOUTH UTTLESFORD PCN</c:v>
                </c:pt>
                <c:pt idx="26">
                  <c:v>ALBAN HEALTHCARE PCN</c:v>
                </c:pt>
                <c:pt idx="27">
                  <c:v>DACORUM BETA PCN</c:v>
                </c:pt>
                <c:pt idx="28">
                  <c:v>THE GRAND UNION PCN</c:v>
                </c:pt>
                <c:pt idx="29">
                  <c:v>RICKMANSWORTH &amp; CHORLEYWOOD PCN</c:v>
                </c:pt>
                <c:pt idx="30">
                  <c:v>MANOR VIEW PCN</c:v>
                </c:pt>
                <c:pt idx="31">
                  <c:v>STEVENAGE NORTH PCN</c:v>
                </c:pt>
                <c:pt idx="32">
                  <c:v>HLH PCN</c:v>
                </c:pt>
                <c:pt idx="33">
                  <c:v>STORT VALLEY &amp; VILLAGES PCN</c:v>
                </c:pt>
                <c:pt idx="34">
                  <c:v>WARE AND RURALS PCN</c:v>
                </c:pt>
                <c:pt idx="35">
                  <c:v>HARPENDEN PCN</c:v>
                </c:pt>
              </c:strCache>
            </c:strRef>
          </c:cat>
          <c:val>
            <c:numRef>
              <c:f>Sheet1!$C$2:$C$45</c:f>
              <c:numCache>
                <c:formatCode>0%</c:formatCode>
                <c:ptCount val="44"/>
                <c:pt idx="0">
                  <c:v>0.6</c:v>
                </c:pt>
                <c:pt idx="1">
                  <c:v>0.64</c:v>
                </c:pt>
                <c:pt idx="2">
                  <c:v>0.64</c:v>
                </c:pt>
                <c:pt idx="3">
                  <c:v>0.68</c:v>
                </c:pt>
                <c:pt idx="4">
                  <c:v>0.69</c:v>
                </c:pt>
                <c:pt idx="5">
                  <c:v>0.7</c:v>
                </c:pt>
                <c:pt idx="6">
                  <c:v>0.71</c:v>
                </c:pt>
                <c:pt idx="7">
                  <c:v>0.72</c:v>
                </c:pt>
                <c:pt idx="8">
                  <c:v>0.72</c:v>
                </c:pt>
                <c:pt idx="9">
                  <c:v>0.72</c:v>
                </c:pt>
                <c:pt idx="10">
                  <c:v>0.74</c:v>
                </c:pt>
                <c:pt idx="11">
                  <c:v>0.74</c:v>
                </c:pt>
                <c:pt idx="12">
                  <c:v>0.74</c:v>
                </c:pt>
                <c:pt idx="13">
                  <c:v>0.75</c:v>
                </c:pt>
                <c:pt idx="14">
                  <c:v>0.75</c:v>
                </c:pt>
                <c:pt idx="15">
                  <c:v>-10</c:v>
                </c:pt>
                <c:pt idx="16">
                  <c:v>0.76</c:v>
                </c:pt>
                <c:pt idx="17">
                  <c:v>0.76</c:v>
                </c:pt>
                <c:pt idx="18">
                  <c:v>0.76</c:v>
                </c:pt>
                <c:pt idx="19">
                  <c:v>0.77</c:v>
                </c:pt>
                <c:pt idx="20">
                  <c:v>0.77</c:v>
                </c:pt>
                <c:pt idx="21">
                  <c:v>0.77</c:v>
                </c:pt>
                <c:pt idx="22">
                  <c:v>0.78</c:v>
                </c:pt>
                <c:pt idx="23">
                  <c:v>0.78</c:v>
                </c:pt>
                <c:pt idx="24">
                  <c:v>0.79</c:v>
                </c:pt>
                <c:pt idx="25">
                  <c:v>0.79</c:v>
                </c:pt>
                <c:pt idx="26">
                  <c:v>0.79</c:v>
                </c:pt>
                <c:pt idx="27">
                  <c:v>0.8</c:v>
                </c:pt>
                <c:pt idx="28">
                  <c:v>0.8</c:v>
                </c:pt>
                <c:pt idx="29">
                  <c:v>0.8</c:v>
                </c:pt>
                <c:pt idx="30">
                  <c:v>0.81</c:v>
                </c:pt>
                <c:pt idx="31">
                  <c:v>0.83</c:v>
                </c:pt>
                <c:pt idx="32">
                  <c:v>0.83</c:v>
                </c:pt>
                <c:pt idx="33">
                  <c:v>0.84</c:v>
                </c:pt>
                <c:pt idx="34">
                  <c:v>0.87</c:v>
                </c:pt>
                <c:pt idx="35">
                  <c:v>0.88</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0.76</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47008"/>
        <c:axId val="143549568"/>
      </c:lineChart>
      <c:catAx>
        <c:axId val="14354700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49568"/>
        <c:crosses val="autoZero"/>
        <c:auto val="1"/>
        <c:lblAlgn val="ctr"/>
        <c:lblOffset val="100"/>
        <c:noMultiLvlLbl val="0"/>
      </c:catAx>
      <c:valAx>
        <c:axId val="1435495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47008"/>
        <c:crosses val="autoZero"/>
        <c:crossBetween val="between"/>
      </c:valAx>
      <c:valAx>
        <c:axId val="143551104"/>
        <c:scaling>
          <c:orientation val="minMax"/>
          <c:max val="1"/>
          <c:min val="0"/>
        </c:scaling>
        <c:delete val="0"/>
        <c:axPos val="r"/>
        <c:numFmt formatCode="0%" sourceLinked="1"/>
        <c:majorTickMark val="none"/>
        <c:minorTickMark val="none"/>
        <c:tickLblPos val="none"/>
        <c:spPr>
          <a:ln>
            <a:noFill/>
          </a:ln>
        </c:spPr>
        <c:crossAx val="143569280"/>
        <c:crosses val="max"/>
        <c:crossBetween val="between"/>
      </c:valAx>
      <c:catAx>
        <c:axId val="143569280"/>
        <c:scaling>
          <c:orientation val="minMax"/>
        </c:scaling>
        <c:delete val="1"/>
        <c:axPos val="b"/>
        <c:numFmt formatCode="General" sourceLinked="1"/>
        <c:majorTickMark val="out"/>
        <c:minorTickMark val="none"/>
        <c:tickLblPos val="nextTo"/>
        <c:crossAx val="1435511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42</c:v>
                </c:pt>
                <c:pt idx="2">
                  <c:v>21</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700544"/>
        <c:axId val="144702080"/>
      </c:lineChart>
      <c:catAx>
        <c:axId val="144700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702080"/>
        <c:crosses val="autoZero"/>
        <c:auto val="1"/>
        <c:lblAlgn val="ctr"/>
        <c:lblOffset val="100"/>
        <c:noMultiLvlLbl val="0"/>
      </c:catAx>
      <c:valAx>
        <c:axId val="144702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700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Sheet1!$F$2:$F$45</c:f>
              <c:numCache>
                <c:formatCode>General</c:formatCode>
                <c:ptCount val="44"/>
                <c:pt idx="0">
                  <c:v>0.56000000000000005</c:v>
                </c:pt>
                <c:pt idx="1">
                  <c:v>0.56999999999999995</c:v>
                </c:pt>
                <c:pt idx="2">
                  <c:v>0.57999999999999996</c:v>
                </c:pt>
                <c:pt idx="3">
                  <c:v>0.59</c:v>
                </c:pt>
                <c:pt idx="4">
                  <c:v>0.59</c:v>
                </c:pt>
                <c:pt idx="5">
                  <c:v>0.6</c:v>
                </c:pt>
                <c:pt idx="6">
                  <c:v>0.6</c:v>
                </c:pt>
                <c:pt idx="7">
                  <c:v>0.61</c:v>
                </c:pt>
                <c:pt idx="8">
                  <c:v>0.62</c:v>
                </c:pt>
                <c:pt idx="9">
                  <c:v>0.62</c:v>
                </c:pt>
                <c:pt idx="10">
                  <c:v>0.62</c:v>
                </c:pt>
                <c:pt idx="11">
                  <c:v>0.63</c:v>
                </c:pt>
                <c:pt idx="12">
                  <c:v>0.63</c:v>
                </c:pt>
                <c:pt idx="13">
                  <c:v>0.64</c:v>
                </c:pt>
                <c:pt idx="14">
                  <c:v>0.64</c:v>
                </c:pt>
                <c:pt idx="15">
                  <c:v>0.65</c:v>
                </c:pt>
                <c:pt idx="16">
                  <c:v>0.65</c:v>
                </c:pt>
                <c:pt idx="17">
                  <c:v>0.66</c:v>
                </c:pt>
                <c:pt idx="18">
                  <c:v>0.66</c:v>
                </c:pt>
                <c:pt idx="19">
                  <c:v>0.66</c:v>
                </c:pt>
                <c:pt idx="20">
                  <c:v>0.67</c:v>
                </c:pt>
                <c:pt idx="21">
                  <c:v>0.67</c:v>
                </c:pt>
                <c:pt idx="22">
                  <c:v>0.67</c:v>
                </c:pt>
                <c:pt idx="23">
                  <c:v>0.69</c:v>
                </c:pt>
                <c:pt idx="24">
                  <c:v>0.69</c:v>
                </c:pt>
                <c:pt idx="25">
                  <c:v>0.7</c:v>
                </c:pt>
                <c:pt idx="26">
                  <c:v>0.71</c:v>
                </c:pt>
                <c:pt idx="27">
                  <c:v>0.72</c:v>
                </c:pt>
                <c:pt idx="28">
                  <c:v>0.73</c:v>
                </c:pt>
                <c:pt idx="29">
                  <c:v>0.74</c:v>
                </c:pt>
                <c:pt idx="30">
                  <c:v>0.74</c:v>
                </c:pt>
                <c:pt idx="31">
                  <c:v>0.74</c:v>
                </c:pt>
                <c:pt idx="32">
                  <c:v>0.75</c:v>
                </c:pt>
                <c:pt idx="33">
                  <c:v>0.76</c:v>
                </c:pt>
                <c:pt idx="34">
                  <c:v>0.76</c:v>
                </c:pt>
                <c:pt idx="35">
                  <c:v>0.77</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81792"/>
        <c:axId val="145275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36"/>
                <c:pt idx="0">
                  <c:v>LEA VALLEY HEALTH PCN</c:v>
                </c:pt>
                <c:pt idx="1">
                  <c:v>ALLIANCE PCN</c:v>
                </c:pt>
                <c:pt idx="2">
                  <c:v>HARLOW SOUTH PCN</c:v>
                </c:pt>
                <c:pt idx="3">
                  <c:v>HARLOW NORTH PCN</c:v>
                </c:pt>
                <c:pt idx="4">
                  <c:v>HERTS FIVE PCN</c:v>
                </c:pt>
                <c:pt idx="5">
                  <c:v>BROXBOURNE ALLIANCE PCN</c:v>
                </c:pt>
                <c:pt idx="6">
                  <c:v>EPPING FOREST NORTH PCN</c:v>
                </c:pt>
                <c:pt idx="7">
                  <c:v>STEVENAGE NORTH PCN</c:v>
                </c:pt>
                <c:pt idx="8">
                  <c:v>CENTRAL WATFORD PCN</c:v>
                </c:pt>
                <c:pt idx="9">
                  <c:v>STORT VALLEY &amp; VILLAGES PCN</c:v>
                </c:pt>
                <c:pt idx="10">
                  <c:v>NORTH WATFORD PCN</c:v>
                </c:pt>
                <c:pt idx="11">
                  <c:v>STEVENAGE SOUTH PCN</c:v>
                </c:pt>
                <c:pt idx="12">
                  <c:v>ICKNIELD PCN</c:v>
                </c:pt>
                <c:pt idx="13">
                  <c:v>WELWYN GARDEN CITY A PCN</c:v>
                </c:pt>
                <c:pt idx="14">
                  <c:v>HITCHIN AND WHITWELL PCN</c:v>
                </c:pt>
                <c:pt idx="15">
                  <c:v>LOUGHTON BUCKHURST HILL &amp; CHIGWELL PCN</c:v>
                </c:pt>
                <c:pt idx="16">
                  <c:v>HLH PCN</c:v>
                </c:pt>
                <c:pt idx="17">
                  <c:v>ICS</c:v>
                </c:pt>
                <c:pt idx="18">
                  <c:v>ABBEY HEALTH PCN</c:v>
                </c:pt>
                <c:pt idx="19">
                  <c:v>POTTERS BAR PCN</c:v>
                </c:pt>
                <c:pt idx="20">
                  <c:v>DANAIS PCN</c:v>
                </c:pt>
                <c:pt idx="21">
                  <c:v>SOUTH UTTLESFORD PCN</c:v>
                </c:pt>
                <c:pt idx="22">
                  <c:v>HATFIELD PCN</c:v>
                </c:pt>
                <c:pt idx="23">
                  <c:v>NORTH UTTLESFORD PCN</c:v>
                </c:pt>
                <c:pt idx="24">
                  <c:v>WARE AND RURALS PCN</c:v>
                </c:pt>
                <c:pt idx="25">
                  <c:v>HERTFORD AND RURALS PCN</c:v>
                </c:pt>
                <c:pt idx="26">
                  <c:v>HODDESDON &amp; BROXBOURNE PCN</c:v>
                </c:pt>
                <c:pt idx="27">
                  <c:v>DACORUM BETA PCN</c:v>
                </c:pt>
                <c:pt idx="28">
                  <c:v>ALBAN HEALTHCARE PCN</c:v>
                </c:pt>
                <c:pt idx="29">
                  <c:v>HARPENDEN PCN</c:v>
                </c:pt>
                <c:pt idx="30">
                  <c:v>ALPHA PCN</c:v>
                </c:pt>
                <c:pt idx="31">
                  <c:v>RICKMANSWORTH &amp; CHORLEYWOOD PCN</c:v>
                </c:pt>
                <c:pt idx="32">
                  <c:v>MANOR VIEW PCN</c:v>
                </c:pt>
                <c:pt idx="33">
                  <c:v>DELTA PCN</c:v>
                </c:pt>
                <c:pt idx="34">
                  <c:v>THE GRAND UNION PCN</c:v>
                </c:pt>
                <c:pt idx="35">
                  <c:v>ATTENBOROUGH &amp; TUDOR PCN</c:v>
                </c:pt>
              </c:strCache>
            </c:strRef>
          </c:cat>
          <c:val>
            <c:numRef>
              <c:f>Sheet1!$C$2:$C$45</c:f>
              <c:numCache>
                <c:formatCode>0%</c:formatCode>
                <c:ptCount val="44"/>
                <c:pt idx="0">
                  <c:v>0.56000000000000005</c:v>
                </c:pt>
                <c:pt idx="1">
                  <c:v>0.56999999999999995</c:v>
                </c:pt>
                <c:pt idx="2">
                  <c:v>0.57999999999999996</c:v>
                </c:pt>
                <c:pt idx="3">
                  <c:v>0.59</c:v>
                </c:pt>
                <c:pt idx="4">
                  <c:v>0.59</c:v>
                </c:pt>
                <c:pt idx="5">
                  <c:v>0.6</c:v>
                </c:pt>
                <c:pt idx="6">
                  <c:v>0.6</c:v>
                </c:pt>
                <c:pt idx="7">
                  <c:v>0.61</c:v>
                </c:pt>
                <c:pt idx="8">
                  <c:v>0.62</c:v>
                </c:pt>
                <c:pt idx="9">
                  <c:v>0.62</c:v>
                </c:pt>
                <c:pt idx="10">
                  <c:v>0.62</c:v>
                </c:pt>
                <c:pt idx="11">
                  <c:v>0.63</c:v>
                </c:pt>
                <c:pt idx="12">
                  <c:v>0.63</c:v>
                </c:pt>
                <c:pt idx="13">
                  <c:v>0.64</c:v>
                </c:pt>
                <c:pt idx="14">
                  <c:v>0.64</c:v>
                </c:pt>
                <c:pt idx="15">
                  <c:v>0.65</c:v>
                </c:pt>
                <c:pt idx="16">
                  <c:v>0.65</c:v>
                </c:pt>
                <c:pt idx="17">
                  <c:v>-10</c:v>
                </c:pt>
                <c:pt idx="18">
                  <c:v>0.66</c:v>
                </c:pt>
                <c:pt idx="19">
                  <c:v>0.66</c:v>
                </c:pt>
                <c:pt idx="20">
                  <c:v>0.67</c:v>
                </c:pt>
                <c:pt idx="21">
                  <c:v>0.67</c:v>
                </c:pt>
                <c:pt idx="22">
                  <c:v>0.67</c:v>
                </c:pt>
                <c:pt idx="23">
                  <c:v>0.69</c:v>
                </c:pt>
                <c:pt idx="24">
                  <c:v>0.69</c:v>
                </c:pt>
                <c:pt idx="25">
                  <c:v>0.7</c:v>
                </c:pt>
                <c:pt idx="26">
                  <c:v>0.71</c:v>
                </c:pt>
                <c:pt idx="27">
                  <c:v>0.72</c:v>
                </c:pt>
                <c:pt idx="28">
                  <c:v>0.73</c:v>
                </c:pt>
                <c:pt idx="29">
                  <c:v>0.74</c:v>
                </c:pt>
                <c:pt idx="30">
                  <c:v>0.74</c:v>
                </c:pt>
                <c:pt idx="31">
                  <c:v>0.74</c:v>
                </c:pt>
                <c:pt idx="32">
                  <c:v>0.75</c:v>
                </c:pt>
                <c:pt idx="33">
                  <c:v>0.76</c:v>
                </c:pt>
                <c:pt idx="34">
                  <c:v>0.76</c:v>
                </c:pt>
                <c:pt idx="35">
                  <c:v>0.77</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0.66</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67712"/>
        <c:axId val="145274368"/>
      </c:lineChart>
      <c:catAx>
        <c:axId val="1452677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74368"/>
        <c:crosses val="autoZero"/>
        <c:auto val="1"/>
        <c:lblAlgn val="ctr"/>
        <c:lblOffset val="100"/>
        <c:noMultiLvlLbl val="0"/>
      </c:catAx>
      <c:valAx>
        <c:axId val="1452743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67712"/>
        <c:crosses val="autoZero"/>
        <c:crossBetween val="between"/>
      </c:valAx>
      <c:valAx>
        <c:axId val="145275904"/>
        <c:scaling>
          <c:orientation val="minMax"/>
          <c:max val="1"/>
          <c:min val="0"/>
        </c:scaling>
        <c:delete val="0"/>
        <c:axPos val="r"/>
        <c:numFmt formatCode="0%" sourceLinked="1"/>
        <c:majorTickMark val="none"/>
        <c:minorTickMark val="none"/>
        <c:tickLblPos val="none"/>
        <c:spPr>
          <a:ln>
            <a:noFill/>
          </a:ln>
        </c:spPr>
        <c:crossAx val="145281792"/>
        <c:crosses val="max"/>
        <c:crossBetween val="between"/>
      </c:valAx>
      <c:catAx>
        <c:axId val="145281792"/>
        <c:scaling>
          <c:orientation val="minMax"/>
        </c:scaling>
        <c:delete val="1"/>
        <c:axPos val="b"/>
        <c:numFmt formatCode="General" sourceLinked="1"/>
        <c:majorTickMark val="out"/>
        <c:minorTickMark val="none"/>
        <c:tickLblPos val="nextTo"/>
        <c:crossAx val="145275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61</c:v>
                </c:pt>
                <c:pt idx="1">
                  <c:v>16</c:v>
                </c:pt>
                <c:pt idx="2">
                  <c:v>9</c:v>
                </c:pt>
                <c:pt idx="3">
                  <c:v>25</c:v>
                </c:pt>
                <c:pt idx="4">
                  <c:v>3</c:v>
                </c:pt>
                <c:pt idx="5">
                  <c:v>26</c:v>
                </c:pt>
                <c:pt idx="6">
                  <c:v>15</c:v>
                </c:pt>
                <c:pt idx="7">
                  <c:v>4</c:v>
                </c:pt>
                <c:pt idx="8">
                  <c:v>6</c:v>
                </c:pt>
                <c:pt idx="9">
                  <c:v>3</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501184"/>
        <c:axId val="145519360"/>
      </c:barChart>
      <c:catAx>
        <c:axId val="14550118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519360"/>
        <c:crosses val="autoZero"/>
        <c:auto val="1"/>
        <c:lblAlgn val="ctr"/>
        <c:lblOffset val="100"/>
        <c:noMultiLvlLbl val="0"/>
      </c:catAx>
      <c:valAx>
        <c:axId val="14551936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50118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74</c:v>
                </c:pt>
                <c:pt idx="1">
                  <c:v>26</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35</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944960"/>
        <c:axId val="145946496"/>
      </c:lineChart>
      <c:catAx>
        <c:axId val="1459449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946496"/>
        <c:crosses val="autoZero"/>
        <c:auto val="1"/>
        <c:lblAlgn val="ctr"/>
        <c:lblOffset val="100"/>
        <c:noMultiLvlLbl val="0"/>
      </c:catAx>
      <c:valAx>
        <c:axId val="1459464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9449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36</c:v>
                </c:pt>
                <c:pt idx="2">
                  <c:v>17</c:v>
                </c:pt>
                <c:pt idx="3">
                  <c:v>8</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56096"/>
        <c:axId val="146357632"/>
      </c:lineChart>
      <c:catAx>
        <c:axId val="1463560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57632"/>
        <c:crosses val="autoZero"/>
        <c:auto val="1"/>
        <c:lblAlgn val="ctr"/>
        <c:lblOffset val="100"/>
        <c:noMultiLvlLbl val="0"/>
      </c:catAx>
      <c:valAx>
        <c:axId val="1463576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560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7H%20-%20NHS%20WEST%20ESSEX%20CCG.ppt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06N%20-%20NHS%20HERTS%20VALLEYS%20CCG.pptm" TargetMode="External"/><Relationship Id="rId11" Type="http://schemas.openxmlformats.org/officeDocument/2006/relationships/image" Target="../media/image6.png"/><Relationship Id="rId5" Type="http://schemas.openxmlformats.org/officeDocument/2006/relationships/hyperlink" Target="https://gp-patient.co.uk/downloads/slidepacks/2021/06K%20-%20NHS%20EAST%20AND%20NORTH%20HERTFORDSHIRE%20CCG.pptm" TargetMode="External"/><Relationship Id="rId10" Type="http://schemas.openxmlformats.org/officeDocument/2006/relationships/image" Target="../media/image5.png"/><Relationship Id="rId4" Type="http://schemas.openxmlformats.org/officeDocument/2006/relationships/hyperlink" Target="https://www.gp-patient.co.uk/Slidepacks2021" TargetMode="External"/><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HERTFORDSHIRE AND WEST ESSEX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HERTFORDSHIRE AND WEST ESSEX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HERTFORDSHIRE AND WEST ESSEX ICS, 44,922</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18,064</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40%</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623619290"/>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EAST AND NORTH HERTFORDSHIRE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HERTS VALLEYS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WEST ESSEX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40476795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HERTFORDSHIRE AND WEST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9"/>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0"/>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1"/>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HERTFORDSHIRE AND WEST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80195273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003637847"/>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194099679"/>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401903449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08811190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711819960"/>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98318930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(17,787); ICS 2020 (15,722); PCN bases range from 132 to 859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5264834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363755085"/>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841446567"/>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2556062979"/>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4086152659"/>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77576282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3133069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97954202"/>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407978016"/>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78%</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2668857371"/>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2843176866"/>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10,724 to 19,036</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01471686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246321451"/>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(17,787); PCN bases range from 132 to 859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5785677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75252767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72124247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31582247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12964479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37949823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7102127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315366046"/>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(17,157); ICS 2020 (15,504); PCN bases range from 127 to 846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33417748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72797648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89193911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68674451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89428493"/>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25116109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10112435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1937570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53809326"/>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4593097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631587766"/>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(17,157); PCN bases range from 127 to 846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3117410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537544823"/>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35113915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59018018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57789191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9079358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10465602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(17,277); ICS 2020 (15,801); PCN bases range from 128 to 849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49088712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1729361508"/>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501145819"/>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285444408"/>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626580378"/>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6337583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1099186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46936164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25049832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14756218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59736058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(17,277); PCN bases range from 128 to 849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9424000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107589366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797646129"/>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7123971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1321842155"/>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(17,691); PCN bases range from 129 to 863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3618385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40165322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95125114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70006226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8208954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82354589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(9,038); ICS 2020 (6,392); PCN bases range from 74 to 430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44956228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136505352"/>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57736905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493897846"/>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42561809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291390399"/>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42178795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1930475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95234233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140496534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(45%)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997689440"/>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7261181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198502052"/>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(9,038); PCN bases range from 74 to 430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754117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572760307"/>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(12,385); PCN bases range from 94 to 611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141412251"/>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3757816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021427011"/>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776127470"/>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3053628757"/>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34%</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729960194"/>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239773574"/>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66%</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119383619"/>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855861544"/>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17903302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4243350310"/>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209938184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78435706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(12,385); PCN bases range from 94 to 611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4521794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18454984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(15,198); PCN bases range from 115 to 738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6664457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956450326"/>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81%</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845382686"/>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251150529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023075458"/>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830489675"/>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15885694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654481716"/>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683290927"/>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578747402"/>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256344679"/>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22617544"/>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83326489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5460275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986176041"/>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(15,198); PCN bases range from 115 to 738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7263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(1,415)</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615643445"/>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299466008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59196265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283883592"/>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406487642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97481584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4273605884"/>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2888112712"/>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673777601"/>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69924639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428658591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(16,451); ICS 2020 (14,949); PCN bases range from 121 to 801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099671890"/>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2662415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85436475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39214667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07600273"/>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4175005208"/>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(16,451); PCN bases range from 121 to 801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91550354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6051273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506171038"/>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426195893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0687810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519440057"/>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(16,456); PCN bases range from 115 to 794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14450637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8849622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21940871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607742779"/>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(15,881); PCN bases range from 114 to 770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6749722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4177236603"/>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18298459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430089592"/>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928227426"/>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913283695"/>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468452291"/>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092478552"/>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595470332"/>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85271910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77973736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22860544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(15,881); PCN bases range from 114 to 770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(16,459; 16,203; 16,329)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1211599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38753872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112215977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72477740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(14,506; 16,206; 16,299)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5642251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68213978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70540203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79590688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4185690649"/>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66840068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425083702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4696633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0251292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835499770"/>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(6,893); ICS 2020 (5,787); PCN bases range from 45 to 332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80702841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05698336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6447818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74180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17359938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344678610"/>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43537829"/>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350507619"/>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381895303"/>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985640325"/>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392319687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593566402"/>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92848425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21441383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93307697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(5,856); ICS 2020 (5,715); PCN bases range from 33 to 289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31342452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398592257"/>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426477705"/>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06653587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3412419979"/>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7292926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1111943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747754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87155731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420227749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7343869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17073996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(5,856); PCN bases range from 33 to 289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448795177"/>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64379498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3704094893"/>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714062098"/>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083543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59333355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(15,586); ICS 2020 (14,653); PCN bases range from 116 to 781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60284061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4150879574"/>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87295447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401536785"/>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706056919"/>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6352583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58320738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73677290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188697027"/>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493317512"/>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(15,586); 
PCN bases range from 116 to 781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89735197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8852308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(3,142)</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2883215015"/>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461015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57879956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333714288"/>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4149303526"/>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221611335"/>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689418672"/>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(2,868); ICS 2020 (2,855)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9840329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047636302"/>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46572221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37620329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064849143"/>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1086287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429430239"/>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663088465"/>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1921489473"/>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441674063"/>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189841778"/>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(2,979); ICS 2020 (2,943)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14915697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83421528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117985108"/>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68698262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900304402"/>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5923</Words>
  <Application>Microsoft Office PowerPoint</Application>
  <PresentationFormat>A4 Paper (210x297 mm)</PresentationFormat>
  <Paragraphs>688</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HERTFORDSHIRE AND WEST ESSEX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