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notesSlides/notesSlide21.xml" ContentType="application/vnd.openxmlformats-officedocument.presentationml.notesSlide+xml"/>
  <Override PartName="/ppt/charts/chart62.xml" ContentType="application/vnd.openxmlformats-officedocument.drawingml.chart+xml"/>
  <Override PartName="/ppt/charts/style6.xml" ContentType="application/vnd.ms-office.chartstyle+xml"/>
  <Override PartName="/ppt/charts/colors6.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2.xml" ContentType="application/vnd.openxmlformats-officedocument.presentationml.notesSlide+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theme/themeOverride3.xml" ContentType="application/vnd.openxmlformats-officedocument.themeOverride+xml"/>
  <Override PartName="/ppt/charts/chart73.xml" ContentType="application/vnd.openxmlformats-officedocument.drawingml.chart+xml"/>
  <Override PartName="/ppt/notesSlides/notesSlide23.xml" ContentType="application/vnd.openxmlformats-officedocument.presentationml.notesSlide+xml"/>
  <Override PartName="/ppt/charts/chart74.xml" ContentType="application/vnd.openxmlformats-officedocument.drawingml.chart+xml"/>
  <Override PartName="/ppt/charts/style7.xml" ContentType="application/vnd.ms-office.chartstyle+xml"/>
  <Override PartName="/ppt/charts/colors7.xml" ContentType="application/vnd.ms-office.chartcolorstyl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notesSlides/notesSlide24.xml" ContentType="application/vnd.openxmlformats-officedocument.presentationml.notesSlide+xml"/>
  <Override PartName="/ppt/charts/chart7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7.xml" ContentType="application/vnd.openxmlformats-officedocument.drawingml.chart+xml"/>
  <Override PartName="/ppt/charts/style9.xml" ContentType="application/vnd.ms-office.chartstyle+xml"/>
  <Override PartName="/ppt/charts/colors9.xml" ContentType="application/vnd.ms-office.chartcolorstyle+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notesSlides/notesSlide27.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notesSlides/notesSlide28.xml" ContentType="application/vnd.openxmlformats-officedocument.presentationml.notesSlide+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theme/themeOverride5.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notesSlides/notesSlide29.xml" ContentType="application/vnd.openxmlformats-officedocument.presentationml.notesSlide+xml"/>
  <Override PartName="/ppt/charts/chart103.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7.xml" ContentType="application/vnd.openxmlformats-officedocument.drawingml.chart+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15.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notesSlides/notesSlide44.xml" ContentType="application/vnd.openxmlformats-officedocument.presentationml.notesSlide+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notesSlides/notesSlide45.xml" ContentType="application/vnd.openxmlformats-officedocument.presentationml.notesSlide+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202.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206.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726" r:id="rId6"/>
    <p:sldId id="1496" r:id="rId7"/>
    <p:sldId id="1703" r:id="rId8"/>
    <p:sldId id="1715" r:id="rId9"/>
    <p:sldId id="1716" r:id="rId10"/>
    <p:sldId id="1727" r:id="rId11"/>
    <p:sldId id="1573" r:id="rId12"/>
    <p:sldId id="1558" r:id="rId13"/>
    <p:sldId id="1717"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718" r:id="rId40"/>
    <p:sldId id="1719" r:id="rId41"/>
    <p:sldId id="1720" r:id="rId42"/>
    <p:sldId id="1721" r:id="rId43"/>
    <p:sldId id="1722" r:id="rId44"/>
    <p:sldId id="1723" r:id="rId45"/>
    <p:sldId id="1724" r:id="rId46"/>
    <p:sldId id="1550" r:id="rId47"/>
    <p:sldId id="1725" r:id="rId48"/>
    <p:sldId id="1680" r:id="rId49"/>
    <p:sldId id="1710" r:id="rId50"/>
    <p:sldId id="1707" r:id="rId51"/>
    <p:sldId id="1665" r:id="rId52"/>
    <p:sldId id="1666" r:id="rId53"/>
    <p:sldId id="1667" r:id="rId54"/>
    <p:sldId id="1671" r:id="rId55"/>
    <p:sldId id="1672" r:id="rId56"/>
    <p:sldId id="1673" r:id="rId57"/>
    <p:sldId id="1674" r:id="rId58"/>
    <p:sldId id="1675" r:id="rId59"/>
    <p:sldId id="1712" r:id="rId60"/>
    <p:sldId id="1569" r:id="rId61"/>
    <p:sldId id="1713" r:id="rId62"/>
    <p:sldId id="1714"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05EB8"/>
    <a:srgbClr val="425563"/>
    <a:srgbClr val="768692"/>
    <a:srgbClr val="003087"/>
    <a:srgbClr val="41B6E6"/>
    <a:srgbClr val="3877AB"/>
    <a:srgbClr val="0563C1"/>
    <a:srgbClr val="597EB3"/>
    <a:srgbClr val="009D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0" autoAdjust="0"/>
    <p:restoredTop sz="96229" autoAdjust="0"/>
  </p:normalViewPr>
  <p:slideViewPr>
    <p:cSldViewPr snapToGrid="0" showGuides="1">
      <p:cViewPr varScale="1">
        <p:scale>
          <a:sx n="110" d="100"/>
          <a:sy n="110" d="100"/>
        </p:scale>
        <p:origin x="642"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6.xml"/><Relationship Id="rId1" Type="http://schemas.microsoft.com/office/2011/relationships/chartStyle" Target="style6.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3.xml"/></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7.xml"/><Relationship Id="rId1" Type="http://schemas.microsoft.com/office/2011/relationships/chartStyle" Target="style7.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8.xml"/><Relationship Id="rId1" Type="http://schemas.microsoft.com/office/2011/relationships/chartStyle" Target="style8.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4.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9.xml"/><Relationship Id="rId1" Type="http://schemas.microsoft.com/office/2011/relationships/chartStyle" Target="style9.xml"/></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5.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11.xml"/><Relationship Id="rId1" Type="http://schemas.microsoft.com/office/2011/relationships/chartStyle" Target="style11.xml"/></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2" Type="http://schemas.openxmlformats.org/officeDocument/2006/relationships/package" Target="../embeddings/Microsoft_Excel_Worksheet113.xlsx"/><Relationship Id="rId1" Type="http://schemas.openxmlformats.org/officeDocument/2006/relationships/themeOverride" Target="../theme/themeOverride6.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12.xml"/><Relationship Id="rId1" Type="http://schemas.microsoft.com/office/2011/relationships/chartStyle" Target="style12.xml"/></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6.xlsx"/><Relationship Id="rId1" Type="http://schemas.openxmlformats.org/officeDocument/2006/relationships/themeOverride" Target="../theme/themeOverride7.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2" Type="http://schemas.openxmlformats.org/officeDocument/2006/relationships/package" Target="../embeddings/Microsoft_Excel_Worksheet134.xlsx"/><Relationship Id="rId1" Type="http://schemas.openxmlformats.org/officeDocument/2006/relationships/themeOverride" Target="../theme/themeOverride8.xml"/></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2" Type="http://schemas.openxmlformats.org/officeDocument/2006/relationships/package" Target="../embeddings/Microsoft_Excel_Worksheet142.xlsx"/><Relationship Id="rId1" Type="http://schemas.openxmlformats.org/officeDocument/2006/relationships/themeOverride" Target="../theme/themeOverride9.xml"/></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2" Type="http://schemas.openxmlformats.org/officeDocument/2006/relationships/package" Target="../embeddings/Microsoft_Excel_Worksheet150.xlsx"/><Relationship Id="rId1" Type="http://schemas.openxmlformats.org/officeDocument/2006/relationships/themeOverride" Target="../theme/themeOverride10.xml"/></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2" Type="http://schemas.openxmlformats.org/officeDocument/2006/relationships/package" Target="../embeddings/Microsoft_Excel_Worksheet158.xlsx"/><Relationship Id="rId1" Type="http://schemas.openxmlformats.org/officeDocument/2006/relationships/themeOverride" Target="../theme/themeOverride11.xml"/></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2" Type="http://schemas.openxmlformats.org/officeDocument/2006/relationships/package" Target="../embeddings/Microsoft_Excel_Worksheet166.xlsx"/><Relationship Id="rId1" Type="http://schemas.openxmlformats.org/officeDocument/2006/relationships/themeOverride" Target="../theme/themeOverride12.xml"/></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2" Type="http://schemas.openxmlformats.org/officeDocument/2006/relationships/package" Target="../embeddings/Microsoft_Excel_Worksheet174.xlsx"/><Relationship Id="rId1" Type="http://schemas.openxmlformats.org/officeDocument/2006/relationships/themeOverride" Target="../theme/themeOverride13.xml"/></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2" Type="http://schemas.openxmlformats.org/officeDocument/2006/relationships/package" Target="../embeddings/Microsoft_Excel_Worksheet200.xlsx"/><Relationship Id="rId1" Type="http://schemas.openxmlformats.org/officeDocument/2006/relationships/themeOverride" Target="../theme/themeOverride14.xml"/></Relationships>
</file>

<file path=ppt/charts/_rels/chart202.xml.rels><?xml version="1.0" encoding="UTF-8" standalone="yes"?>
<Relationships xmlns="http://schemas.openxmlformats.org/package/2006/relationships"><Relationship Id="rId3" Type="http://schemas.openxmlformats.org/officeDocument/2006/relationships/package" Target="../embeddings/Microsoft_Excel_Worksheet201.xlsx"/><Relationship Id="rId2" Type="http://schemas.microsoft.com/office/2011/relationships/chartColorStyle" Target="colors13.xml"/><Relationship Id="rId1" Type="http://schemas.microsoft.com/office/2011/relationships/chartStyle" Target="style13.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3" Type="http://schemas.openxmlformats.org/officeDocument/2006/relationships/package" Target="../embeddings/Microsoft_Excel_Worksheet205.xlsx"/><Relationship Id="rId2" Type="http://schemas.microsoft.com/office/2011/relationships/chartColorStyle" Target="colors14.xml"/><Relationship Id="rId1" Type="http://schemas.microsoft.com/office/2011/relationships/chartStyle" Target="style14.xml"/></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2" Type="http://schemas.openxmlformats.org/officeDocument/2006/relationships/package" Target="../embeddings/Microsoft_Excel_Worksheet210.xlsx"/><Relationship Id="rId1" Type="http://schemas.openxmlformats.org/officeDocument/2006/relationships/themeOverride" Target="../theme/themeOverride15.xml"/></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2" Type="http://schemas.openxmlformats.org/officeDocument/2006/relationships/package" Target="../embeddings/Microsoft_Excel_Worksheet215.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dLbl>
              <c:idx val="2"/>
              <c:layout>
                <c:manualLayout>
                  <c:x val="-0.13364822506986798"/>
                  <c:y val="-1.6771182091018761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85</c:v>
                </c:pt>
                <c:pt idx="1">
                  <c:v>85</c:v>
                </c:pt>
                <c:pt idx="2">
                  <c:v>77</c:v>
                </c:pt>
                <c:pt idx="3">
                  <c:v>76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5</c:v>
                </c:pt>
                <c:pt idx="2">
                  <c:v>11</c:v>
                </c:pt>
                <c:pt idx="3">
                  <c:v>10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40</c:v>
                </c:pt>
                <c:pt idx="1">
                  <c:v>36</c:v>
                </c:pt>
                <c:pt idx="2">
                  <c:v>13</c:v>
                </c:pt>
                <c:pt idx="3">
                  <c:v>6</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0.61</c:v>
                </c:pt>
                <c:pt idx="1">
                  <c:v>0.67</c:v>
                </c:pt>
                <c:pt idx="2">
                  <c:v>0.68</c:v>
                </c:pt>
                <c:pt idx="3">
                  <c:v>0.69</c:v>
                </c:pt>
                <c:pt idx="4">
                  <c:v>0.69</c:v>
                </c:pt>
                <c:pt idx="5">
                  <c:v>0.69</c:v>
                </c:pt>
                <c:pt idx="6">
                  <c:v>0.7</c:v>
                </c:pt>
                <c:pt idx="7">
                  <c:v>0.7</c:v>
                </c:pt>
                <c:pt idx="8">
                  <c:v>0.71</c:v>
                </c:pt>
                <c:pt idx="9">
                  <c:v>0.72</c:v>
                </c:pt>
                <c:pt idx="10">
                  <c:v>0.72</c:v>
                </c:pt>
                <c:pt idx="11">
                  <c:v>0.74</c:v>
                </c:pt>
                <c:pt idx="12">
                  <c:v>0.74</c:v>
                </c:pt>
                <c:pt idx="13">
                  <c:v>0.74</c:v>
                </c:pt>
                <c:pt idx="14">
                  <c:v>0.75</c:v>
                </c:pt>
                <c:pt idx="15">
                  <c:v>0.75</c:v>
                </c:pt>
                <c:pt idx="16">
                  <c:v>0.75</c:v>
                </c:pt>
                <c:pt idx="17">
                  <c:v>0.76</c:v>
                </c:pt>
                <c:pt idx="18">
                  <c:v>0.76</c:v>
                </c:pt>
                <c:pt idx="19">
                  <c:v>0.76</c:v>
                </c:pt>
                <c:pt idx="20">
                  <c:v>0.76</c:v>
                </c:pt>
                <c:pt idx="21">
                  <c:v>0.77</c:v>
                </c:pt>
                <c:pt idx="22">
                  <c:v>0.79</c:v>
                </c:pt>
                <c:pt idx="23">
                  <c:v>0.8</c:v>
                </c:pt>
                <c:pt idx="24">
                  <c:v>0.8</c:v>
                </c:pt>
                <c:pt idx="25">
                  <c:v>0.8</c:v>
                </c:pt>
                <c:pt idx="26">
                  <c:v>0.8</c:v>
                </c:pt>
                <c:pt idx="27">
                  <c:v>0.8</c:v>
                </c:pt>
                <c:pt idx="28">
                  <c:v>0.81</c:v>
                </c:pt>
                <c:pt idx="29">
                  <c:v>0.81</c:v>
                </c:pt>
                <c:pt idx="30">
                  <c:v>0.82</c:v>
                </c:pt>
                <c:pt idx="31">
                  <c:v>0.82</c:v>
                </c:pt>
                <c:pt idx="32">
                  <c:v>0.83</c:v>
                </c:pt>
                <c:pt idx="33">
                  <c:v>0.84</c:v>
                </c:pt>
                <c:pt idx="34">
                  <c:v>0.84</c:v>
                </c:pt>
                <c:pt idx="35">
                  <c:v>0.85</c:v>
                </c:pt>
                <c:pt idx="36">
                  <c:v>0.86</c:v>
                </c:pt>
                <c:pt idx="37">
                  <c:v>0.86</c:v>
                </c:pt>
                <c:pt idx="38">
                  <c:v>0.87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0.76</c:v>
                </c:pt>
                <c:pt idx="1">
                  <c:v>0.76</c:v>
                </c:pt>
                <c:pt idx="2">
                  <c:v>0.76</c:v>
                </c:pt>
                <c:pt idx="3">
                  <c:v>0.76</c:v>
                </c:pt>
                <c:pt idx="4">
                  <c:v>0.76</c:v>
                </c:pt>
                <c:pt idx="5">
                  <c:v>0.76</c:v>
                </c:pt>
                <c:pt idx="6">
                  <c:v>0.76</c:v>
                </c:pt>
                <c:pt idx="7">
                  <c:v>0.76</c:v>
                </c:pt>
                <c:pt idx="8">
                  <c:v>0.76</c:v>
                </c:pt>
                <c:pt idx="9">
                  <c:v>0.76</c:v>
                </c:pt>
                <c:pt idx="10">
                  <c:v>0.76</c:v>
                </c:pt>
                <c:pt idx="11">
                  <c:v>0.76</c:v>
                </c:pt>
                <c:pt idx="12">
                  <c:v>0.76</c:v>
                </c:pt>
                <c:pt idx="13">
                  <c:v>0.76</c:v>
                </c:pt>
                <c:pt idx="14">
                  <c:v>0.76</c:v>
                </c:pt>
                <c:pt idx="15">
                  <c:v>0.76</c:v>
                </c:pt>
                <c:pt idx="16">
                  <c:v>0.76</c:v>
                </c:pt>
                <c:pt idx="17">
                  <c:v>0.76</c:v>
                </c:pt>
                <c:pt idx="18">
                  <c:v>0.76</c:v>
                </c:pt>
                <c:pt idx="19">
                  <c:v>0.76</c:v>
                </c:pt>
                <c:pt idx="20">
                  <c:v>0.76</c:v>
                </c:pt>
                <c:pt idx="21">
                  <c:v>0.76</c:v>
                </c:pt>
                <c:pt idx="22">
                  <c:v>0.76</c:v>
                </c:pt>
                <c:pt idx="23">
                  <c:v>0.76</c:v>
                </c:pt>
                <c:pt idx="24">
                  <c:v>0.76</c:v>
                </c:pt>
                <c:pt idx="25">
                  <c:v>0.76</c:v>
                </c:pt>
                <c:pt idx="26">
                  <c:v>0.76</c:v>
                </c:pt>
                <c:pt idx="27">
                  <c:v>0.76</c:v>
                </c:pt>
                <c:pt idx="28">
                  <c:v>0.76</c:v>
                </c:pt>
                <c:pt idx="29">
                  <c:v>0.76</c:v>
                </c:pt>
                <c:pt idx="30">
                  <c:v>0.76</c:v>
                </c:pt>
                <c:pt idx="31">
                  <c:v>0.76</c:v>
                </c:pt>
                <c:pt idx="32">
                  <c:v>0.76</c:v>
                </c:pt>
                <c:pt idx="33">
                  <c:v>0.76</c:v>
                </c:pt>
                <c:pt idx="34">
                  <c:v>0.76</c:v>
                </c:pt>
                <c:pt idx="35">
                  <c:v>0.76</c:v>
                </c:pt>
                <c:pt idx="36">
                  <c:v>0.76</c:v>
                </c:pt>
                <c:pt idx="37">
                  <c:v>0.76</c:v>
                </c:pt>
                <c:pt idx="38">
                  <c:v>0.76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39</c:v>
                </c:pt>
                <c:pt idx="1">
                  <c:v>61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dLbl>
              <c:idx val="2"/>
              <c:layout>
                <c:manualLayout>
                  <c:x val="-0.13787861123417353"/>
                  <c:y val="2.2361576121358109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79F-4D8E-BC1E-9973DD9F7ED5}"/>
                </c:ext>
              </c:extLst>
            </c:dLbl>
            <c:dLbl>
              <c:idx val="3"/>
              <c:layout>
                <c:manualLayout>
                  <c:x val="-0.14857116209041049"/>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72</c:v>
                </c:pt>
                <c:pt idx="1">
                  <c:v>76</c:v>
                </c:pt>
                <c:pt idx="2">
                  <c:v>62</c:v>
                </c:pt>
                <c:pt idx="3">
                  <c:v>60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28</c:v>
                </c:pt>
                <c:pt idx="1">
                  <c:v>24</c:v>
                </c:pt>
                <c:pt idx="2">
                  <c:v>38</c:v>
                </c:pt>
                <c:pt idx="3">
                  <c:v>40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16</c:v>
                </c:pt>
                <c:pt idx="1">
                  <c:v>43</c:v>
                </c:pt>
                <c:pt idx="2">
                  <c:v>24</c:v>
                </c:pt>
                <c:pt idx="3">
                  <c:v>16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0.39</c:v>
                </c:pt>
                <c:pt idx="1">
                  <c:v>0.4</c:v>
                </c:pt>
                <c:pt idx="2">
                  <c:v>0.46</c:v>
                </c:pt>
                <c:pt idx="3">
                  <c:v>0.46</c:v>
                </c:pt>
                <c:pt idx="4">
                  <c:v>0.47</c:v>
                </c:pt>
                <c:pt idx="5">
                  <c:v>0.49</c:v>
                </c:pt>
                <c:pt idx="6">
                  <c:v>0.5</c:v>
                </c:pt>
                <c:pt idx="7">
                  <c:v>0.5</c:v>
                </c:pt>
                <c:pt idx="8">
                  <c:v>0.51</c:v>
                </c:pt>
                <c:pt idx="9">
                  <c:v>0.51</c:v>
                </c:pt>
                <c:pt idx="10">
                  <c:v>0.52</c:v>
                </c:pt>
                <c:pt idx="11">
                  <c:v>0.53</c:v>
                </c:pt>
                <c:pt idx="12">
                  <c:v>0.53</c:v>
                </c:pt>
                <c:pt idx="13">
                  <c:v>0.56000000000000005</c:v>
                </c:pt>
                <c:pt idx="14">
                  <c:v>0.56000000000000005</c:v>
                </c:pt>
                <c:pt idx="15">
                  <c:v>0.56999999999999995</c:v>
                </c:pt>
                <c:pt idx="16">
                  <c:v>0.56999999999999995</c:v>
                </c:pt>
                <c:pt idx="17">
                  <c:v>0.59</c:v>
                </c:pt>
                <c:pt idx="18">
                  <c:v>0.59</c:v>
                </c:pt>
                <c:pt idx="19">
                  <c:v>0.59</c:v>
                </c:pt>
                <c:pt idx="20">
                  <c:v>0.6</c:v>
                </c:pt>
                <c:pt idx="21">
                  <c:v>0.6</c:v>
                </c:pt>
                <c:pt idx="22">
                  <c:v>0.6</c:v>
                </c:pt>
                <c:pt idx="23">
                  <c:v>0.62</c:v>
                </c:pt>
                <c:pt idx="24">
                  <c:v>0.62</c:v>
                </c:pt>
                <c:pt idx="25">
                  <c:v>0.62</c:v>
                </c:pt>
                <c:pt idx="26">
                  <c:v>0.64</c:v>
                </c:pt>
                <c:pt idx="27">
                  <c:v>0.65</c:v>
                </c:pt>
                <c:pt idx="28">
                  <c:v>0.66</c:v>
                </c:pt>
                <c:pt idx="29">
                  <c:v>0.68</c:v>
                </c:pt>
                <c:pt idx="30">
                  <c:v>0.68</c:v>
                </c:pt>
                <c:pt idx="31">
                  <c:v>0.69</c:v>
                </c:pt>
                <c:pt idx="32">
                  <c:v>0.69</c:v>
                </c:pt>
                <c:pt idx="33">
                  <c:v>0.74</c:v>
                </c:pt>
                <c:pt idx="34">
                  <c:v>0.8</c:v>
                </c:pt>
                <c:pt idx="35">
                  <c:v>0.8</c:v>
                </c:pt>
                <c:pt idx="36">
                  <c:v>0.8</c:v>
                </c:pt>
                <c:pt idx="37">
                  <c:v>0.81</c:v>
                </c:pt>
                <c:pt idx="38">
                  <c:v>0.83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0.6</c:v>
                </c:pt>
                <c:pt idx="1">
                  <c:v>0.6</c:v>
                </c:pt>
                <c:pt idx="2">
                  <c:v>0.6</c:v>
                </c:pt>
                <c:pt idx="3">
                  <c:v>0.6</c:v>
                </c:pt>
                <c:pt idx="4">
                  <c:v>0.6</c:v>
                </c:pt>
                <c:pt idx="5">
                  <c:v>0.6</c:v>
                </c:pt>
                <c:pt idx="6">
                  <c:v>0.6</c:v>
                </c:pt>
                <c:pt idx="7">
                  <c:v>0.6</c:v>
                </c:pt>
                <c:pt idx="8">
                  <c:v>0.6</c:v>
                </c:pt>
                <c:pt idx="9">
                  <c:v>0.6</c:v>
                </c:pt>
                <c:pt idx="10">
                  <c:v>0.6</c:v>
                </c:pt>
                <c:pt idx="11">
                  <c:v>0.6</c:v>
                </c:pt>
                <c:pt idx="12">
                  <c:v>0.6</c:v>
                </c:pt>
                <c:pt idx="13">
                  <c:v>0.6</c:v>
                </c:pt>
                <c:pt idx="14">
                  <c:v>0.6</c:v>
                </c:pt>
                <c:pt idx="15">
                  <c:v>0.6</c:v>
                </c:pt>
                <c:pt idx="16">
                  <c:v>0.6</c:v>
                </c:pt>
                <c:pt idx="17">
                  <c:v>0.6</c:v>
                </c:pt>
                <c:pt idx="18">
                  <c:v>0.6</c:v>
                </c:pt>
                <c:pt idx="19">
                  <c:v>0.6</c:v>
                </c:pt>
                <c:pt idx="20">
                  <c:v>0.6</c:v>
                </c:pt>
                <c:pt idx="21">
                  <c:v>0.6</c:v>
                </c:pt>
                <c:pt idx="22">
                  <c:v>0.6</c:v>
                </c:pt>
                <c:pt idx="23">
                  <c:v>0.6</c:v>
                </c:pt>
                <c:pt idx="24">
                  <c:v>0.6</c:v>
                </c:pt>
                <c:pt idx="25">
                  <c:v>0.6</c:v>
                </c:pt>
                <c:pt idx="26">
                  <c:v>0.6</c:v>
                </c:pt>
                <c:pt idx="27">
                  <c:v>0.6</c:v>
                </c:pt>
                <c:pt idx="28">
                  <c:v>0.6</c:v>
                </c:pt>
                <c:pt idx="29">
                  <c:v>0.6</c:v>
                </c:pt>
                <c:pt idx="30">
                  <c:v>0.6</c:v>
                </c:pt>
                <c:pt idx="31">
                  <c:v>0.6</c:v>
                </c:pt>
                <c:pt idx="32">
                  <c:v>0.6</c:v>
                </c:pt>
                <c:pt idx="33">
                  <c:v>0.6</c:v>
                </c:pt>
                <c:pt idx="34">
                  <c:v>0.6</c:v>
                </c:pt>
                <c:pt idx="35">
                  <c:v>0.6</c:v>
                </c:pt>
                <c:pt idx="36">
                  <c:v>0.6</c:v>
                </c:pt>
                <c:pt idx="37">
                  <c:v>0.6</c:v>
                </c:pt>
                <c:pt idx="38">
                  <c:v>0.6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pt idx="26">
                  <c:v>0.5</c:v>
                </c:pt>
                <c:pt idx="27">
                  <c:v>0.5</c:v>
                </c:pt>
                <c:pt idx="28">
                  <c:v>0.5</c:v>
                </c:pt>
                <c:pt idx="29">
                  <c:v>0.5</c:v>
                </c:pt>
                <c:pt idx="30">
                  <c:v>0.5</c:v>
                </c:pt>
                <c:pt idx="31">
                  <c:v>0.5</c:v>
                </c:pt>
                <c:pt idx="32">
                  <c:v>0.5</c:v>
                </c:pt>
                <c:pt idx="33">
                  <c:v>0.5</c:v>
                </c:pt>
                <c:pt idx="34">
                  <c:v>0.5</c:v>
                </c:pt>
                <c:pt idx="35">
                  <c:v>0.5</c:v>
                </c:pt>
                <c:pt idx="36">
                  <c:v>0.5</c:v>
                </c:pt>
                <c:pt idx="37">
                  <c:v>0.5</c:v>
                </c:pt>
                <c:pt idx="38">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90</c:v>
                </c:pt>
                <c:pt idx="1">
                  <c:v>90</c:v>
                </c:pt>
                <c:pt idx="2">
                  <c:v>84</c:v>
                </c:pt>
                <c:pt idx="3">
                  <c:v>84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10</c:v>
                </c:pt>
                <c:pt idx="1">
                  <c:v>10</c:v>
                </c:pt>
                <c:pt idx="2">
                  <c:v>16</c:v>
                </c:pt>
                <c:pt idx="3">
                  <c:v>16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37</c:v>
                </c:pt>
                <c:pt idx="1">
                  <c:v>47</c:v>
                </c:pt>
                <c:pt idx="2">
                  <c:v>11</c:v>
                </c:pt>
                <c:pt idx="3">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0.71</c:v>
                </c:pt>
                <c:pt idx="1">
                  <c:v>0.73</c:v>
                </c:pt>
                <c:pt idx="2">
                  <c:v>0.73</c:v>
                </c:pt>
                <c:pt idx="3">
                  <c:v>0.77</c:v>
                </c:pt>
                <c:pt idx="4">
                  <c:v>0.79</c:v>
                </c:pt>
                <c:pt idx="5">
                  <c:v>0.8</c:v>
                </c:pt>
                <c:pt idx="6">
                  <c:v>0.81</c:v>
                </c:pt>
                <c:pt idx="7">
                  <c:v>0.81</c:v>
                </c:pt>
                <c:pt idx="8">
                  <c:v>0.81</c:v>
                </c:pt>
                <c:pt idx="9">
                  <c:v>0.82</c:v>
                </c:pt>
                <c:pt idx="10">
                  <c:v>0.82</c:v>
                </c:pt>
                <c:pt idx="11">
                  <c:v>0.82</c:v>
                </c:pt>
                <c:pt idx="12">
                  <c:v>0.82</c:v>
                </c:pt>
                <c:pt idx="13">
                  <c:v>0.83</c:v>
                </c:pt>
                <c:pt idx="14">
                  <c:v>0.83</c:v>
                </c:pt>
                <c:pt idx="15">
                  <c:v>0.83</c:v>
                </c:pt>
                <c:pt idx="16">
                  <c:v>0.83</c:v>
                </c:pt>
                <c:pt idx="17">
                  <c:v>0.84</c:v>
                </c:pt>
                <c:pt idx="18">
                  <c:v>0.84</c:v>
                </c:pt>
                <c:pt idx="19">
                  <c:v>0.84</c:v>
                </c:pt>
                <c:pt idx="20">
                  <c:v>0.85</c:v>
                </c:pt>
                <c:pt idx="21">
                  <c:v>0.85</c:v>
                </c:pt>
                <c:pt idx="22">
                  <c:v>0.85</c:v>
                </c:pt>
                <c:pt idx="23">
                  <c:v>0.85</c:v>
                </c:pt>
                <c:pt idx="24">
                  <c:v>0.86</c:v>
                </c:pt>
                <c:pt idx="25">
                  <c:v>0.86</c:v>
                </c:pt>
                <c:pt idx="26">
                  <c:v>0.88</c:v>
                </c:pt>
                <c:pt idx="27">
                  <c:v>0.88</c:v>
                </c:pt>
                <c:pt idx="28">
                  <c:v>0.89</c:v>
                </c:pt>
                <c:pt idx="29">
                  <c:v>0.89</c:v>
                </c:pt>
                <c:pt idx="30">
                  <c:v>0.89</c:v>
                </c:pt>
                <c:pt idx="31">
                  <c:v>0.89</c:v>
                </c:pt>
                <c:pt idx="32">
                  <c:v>0.89</c:v>
                </c:pt>
                <c:pt idx="33">
                  <c:v>0.9</c:v>
                </c:pt>
                <c:pt idx="34">
                  <c:v>0.9</c:v>
                </c:pt>
                <c:pt idx="35">
                  <c:v>0.9</c:v>
                </c:pt>
                <c:pt idx="36">
                  <c:v>0.9</c:v>
                </c:pt>
                <c:pt idx="37">
                  <c:v>0.91</c:v>
                </c:pt>
                <c:pt idx="38">
                  <c:v>0.93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0.84</c:v>
                </c:pt>
                <c:pt idx="1">
                  <c:v>0.84</c:v>
                </c:pt>
                <c:pt idx="2">
                  <c:v>0.84</c:v>
                </c:pt>
                <c:pt idx="3">
                  <c:v>0.84</c:v>
                </c:pt>
                <c:pt idx="4">
                  <c:v>0.84</c:v>
                </c:pt>
                <c:pt idx="5">
                  <c:v>0.84</c:v>
                </c:pt>
                <c:pt idx="6">
                  <c:v>0.84</c:v>
                </c:pt>
                <c:pt idx="7">
                  <c:v>0.84</c:v>
                </c:pt>
                <c:pt idx="8">
                  <c:v>0.84</c:v>
                </c:pt>
                <c:pt idx="9">
                  <c:v>0.84</c:v>
                </c:pt>
                <c:pt idx="10">
                  <c:v>0.84</c:v>
                </c:pt>
                <c:pt idx="11">
                  <c:v>0.84</c:v>
                </c:pt>
                <c:pt idx="12">
                  <c:v>0.84</c:v>
                </c:pt>
                <c:pt idx="13">
                  <c:v>0.84</c:v>
                </c:pt>
                <c:pt idx="14">
                  <c:v>0.84</c:v>
                </c:pt>
                <c:pt idx="15">
                  <c:v>0.84</c:v>
                </c:pt>
                <c:pt idx="16">
                  <c:v>0.84</c:v>
                </c:pt>
                <c:pt idx="17">
                  <c:v>0.84</c:v>
                </c:pt>
                <c:pt idx="18">
                  <c:v>0.84</c:v>
                </c:pt>
                <c:pt idx="19">
                  <c:v>0.84</c:v>
                </c:pt>
                <c:pt idx="20">
                  <c:v>0.84</c:v>
                </c:pt>
                <c:pt idx="21">
                  <c:v>0.84</c:v>
                </c:pt>
                <c:pt idx="22">
                  <c:v>0.84</c:v>
                </c:pt>
                <c:pt idx="23">
                  <c:v>0.84</c:v>
                </c:pt>
                <c:pt idx="24">
                  <c:v>0.84</c:v>
                </c:pt>
                <c:pt idx="25">
                  <c:v>0.84</c:v>
                </c:pt>
                <c:pt idx="26">
                  <c:v>0.84</c:v>
                </c:pt>
                <c:pt idx="27">
                  <c:v>0.84</c:v>
                </c:pt>
                <c:pt idx="28">
                  <c:v>0.84</c:v>
                </c:pt>
                <c:pt idx="29">
                  <c:v>0.84</c:v>
                </c:pt>
                <c:pt idx="30">
                  <c:v>0.84</c:v>
                </c:pt>
                <c:pt idx="31">
                  <c:v>0.84</c:v>
                </c:pt>
                <c:pt idx="32">
                  <c:v>0.84</c:v>
                </c:pt>
                <c:pt idx="33">
                  <c:v>0.84</c:v>
                </c:pt>
                <c:pt idx="34">
                  <c:v>0.84</c:v>
                </c:pt>
                <c:pt idx="35">
                  <c:v>0.84</c:v>
                </c:pt>
                <c:pt idx="36">
                  <c:v>0.84</c:v>
                </c:pt>
                <c:pt idx="37">
                  <c:v>0.84</c:v>
                </c:pt>
                <c:pt idx="38">
                  <c:v>0.84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Sheet1!$B$2:$B$6</c:f>
              <c:numCache>
                <c:formatCode>0%</c:formatCode>
                <c:ptCount val="5"/>
                <c:pt idx="0">
                  <c:v>0.32</c:v>
                </c:pt>
                <c:pt idx="1">
                  <c:v>0.28999999999999998</c:v>
                </c:pt>
                <c:pt idx="2">
                  <c:v>0.21</c:v>
                </c:pt>
                <c:pt idx="3">
                  <c:v>0.1</c:v>
                </c:pt>
                <c:pt idx="4">
                  <c:v>0.44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Sheet1!$C$2:$C$6</c:f>
              <c:numCache>
                <c:formatCode>0%</c:formatCode>
                <c:ptCount val="5"/>
                <c:pt idx="0">
                  <c:v>0.23</c:v>
                </c:pt>
                <c:pt idx="1">
                  <c:v>0.33</c:v>
                </c:pt>
                <c:pt idx="2">
                  <c:v>0.17</c:v>
                </c:pt>
                <c:pt idx="3">
                  <c:v>0.11</c:v>
                </c:pt>
                <c:pt idx="4">
                  <c:v>0.47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68</c:v>
                </c:pt>
                <c:pt idx="1">
                  <c:v>43</c:v>
                </c:pt>
                <c:pt idx="2">
                  <c:v>40</c:v>
                </c:pt>
                <c:pt idx="3">
                  <c:v>28</c:v>
                </c:pt>
                <c:pt idx="4">
                  <c:v>56</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17</c:v>
                </c:pt>
                <c:pt idx="1">
                  <c:v>15</c:v>
                </c:pt>
                <c:pt idx="2">
                  <c:v>12</c:v>
                </c:pt>
                <c:pt idx="3">
                  <c:v>4</c:v>
                </c:pt>
                <c:pt idx="4">
                  <c:v>16</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m/d/yyyy"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46</c:v>
                </c:pt>
                <c:pt idx="1">
                  <c:v>54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layout>
                <c:manualLayout>
                  <c:x val="-0.1463393835627846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77</c:v>
                </c:pt>
                <c:pt idx="1">
                  <c:v>76</c:v>
                </c:pt>
                <c:pt idx="2">
                  <c:v>67</c:v>
                </c:pt>
                <c:pt idx="3">
                  <c:v>67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23</c:v>
                </c:pt>
                <c:pt idx="1">
                  <c:v>24</c:v>
                </c:pt>
                <c:pt idx="2">
                  <c:v>33</c:v>
                </c:pt>
                <c:pt idx="3">
                  <c:v>33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19</c:v>
                </c:pt>
                <c:pt idx="1">
                  <c:v>49</c:v>
                </c:pt>
                <c:pt idx="2">
                  <c:v>23</c:v>
                </c:pt>
                <c:pt idx="3">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0.46</c:v>
                </c:pt>
                <c:pt idx="1">
                  <c:v>0.56000000000000005</c:v>
                </c:pt>
                <c:pt idx="2">
                  <c:v>0.56999999999999995</c:v>
                </c:pt>
                <c:pt idx="3">
                  <c:v>0.57999999999999996</c:v>
                </c:pt>
                <c:pt idx="4">
                  <c:v>0.57999999999999996</c:v>
                </c:pt>
                <c:pt idx="5">
                  <c:v>0.59</c:v>
                </c:pt>
                <c:pt idx="6">
                  <c:v>0.6</c:v>
                </c:pt>
                <c:pt idx="7">
                  <c:v>0.6</c:v>
                </c:pt>
                <c:pt idx="8">
                  <c:v>0.61</c:v>
                </c:pt>
                <c:pt idx="9">
                  <c:v>0.62</c:v>
                </c:pt>
                <c:pt idx="10">
                  <c:v>0.63</c:v>
                </c:pt>
                <c:pt idx="11">
                  <c:v>0.64</c:v>
                </c:pt>
                <c:pt idx="12">
                  <c:v>0.65</c:v>
                </c:pt>
                <c:pt idx="13">
                  <c:v>0.65</c:v>
                </c:pt>
                <c:pt idx="14">
                  <c:v>0.65</c:v>
                </c:pt>
                <c:pt idx="15">
                  <c:v>0.66</c:v>
                </c:pt>
                <c:pt idx="16">
                  <c:v>0.66</c:v>
                </c:pt>
                <c:pt idx="17">
                  <c:v>0.66</c:v>
                </c:pt>
                <c:pt idx="18">
                  <c:v>0.66</c:v>
                </c:pt>
                <c:pt idx="19">
                  <c:v>0.66</c:v>
                </c:pt>
                <c:pt idx="20">
                  <c:v>0.66</c:v>
                </c:pt>
                <c:pt idx="21">
                  <c:v>0.67</c:v>
                </c:pt>
                <c:pt idx="22">
                  <c:v>0.67</c:v>
                </c:pt>
                <c:pt idx="23">
                  <c:v>0.68</c:v>
                </c:pt>
                <c:pt idx="24">
                  <c:v>0.68</c:v>
                </c:pt>
                <c:pt idx="25">
                  <c:v>0.7</c:v>
                </c:pt>
                <c:pt idx="26">
                  <c:v>0.7</c:v>
                </c:pt>
                <c:pt idx="27">
                  <c:v>0.7</c:v>
                </c:pt>
                <c:pt idx="28">
                  <c:v>0.71</c:v>
                </c:pt>
                <c:pt idx="29">
                  <c:v>0.72</c:v>
                </c:pt>
                <c:pt idx="30">
                  <c:v>0.72</c:v>
                </c:pt>
                <c:pt idx="31">
                  <c:v>0.73</c:v>
                </c:pt>
                <c:pt idx="32">
                  <c:v>0.74</c:v>
                </c:pt>
                <c:pt idx="33">
                  <c:v>0.76</c:v>
                </c:pt>
                <c:pt idx="34">
                  <c:v>0.77</c:v>
                </c:pt>
                <c:pt idx="35">
                  <c:v>0.78</c:v>
                </c:pt>
                <c:pt idx="36">
                  <c:v>0.79</c:v>
                </c:pt>
                <c:pt idx="37">
                  <c:v>0.8</c:v>
                </c:pt>
                <c:pt idx="38">
                  <c:v>0.81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pt idx="32">
                  <c:v>0.65</c:v>
                </c:pt>
                <c:pt idx="33">
                  <c:v>0.65</c:v>
                </c:pt>
                <c:pt idx="34">
                  <c:v>0.65</c:v>
                </c:pt>
                <c:pt idx="35">
                  <c:v>0.65</c:v>
                </c:pt>
                <c:pt idx="36">
                  <c:v>0.65</c:v>
                </c:pt>
                <c:pt idx="37">
                  <c:v>0.65</c:v>
                </c:pt>
                <c:pt idx="38">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EC4-47DC-939A-EFEB63142DA2}"/>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53</c:v>
                </c:pt>
                <c:pt idx="1">
                  <c:v>47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17</c:v>
                </c:pt>
                <c:pt idx="1">
                  <c:v>43</c:v>
                </c:pt>
                <c:pt idx="2">
                  <c:v>10</c:v>
                </c:pt>
                <c:pt idx="3">
                  <c:v>22</c:v>
                </c:pt>
                <c:pt idx="4">
                  <c:v>34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91D-4058-9208-87DBEBAACA87}"/>
                </c:ext>
              </c:extLst>
            </c:dLbl>
            <c:dLbl>
              <c:idx val="1"/>
              <c:layout>
                <c:manualLayout>
                  <c:x val="-0.1421089973984790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91D-4058-9208-87DBEBAACA87}"/>
                </c:ext>
              </c:extLst>
            </c:dLbl>
            <c:dLbl>
              <c:idx val="2"/>
              <c:layout>
                <c:manualLayout>
                  <c:x val="-0.1400021318481458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91D-4058-9208-87DBEBAACA8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73</c:v>
                </c:pt>
                <c:pt idx="1">
                  <c:v>65</c:v>
                </c:pt>
                <c:pt idx="2">
                  <c:v>66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1D-4058-9208-87DBEBAACA8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27</c:v>
                </c:pt>
                <c:pt idx="1">
                  <c:v>35</c:v>
                </c:pt>
                <c:pt idx="2">
                  <c:v>34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1D-4058-9208-87DBEBAACA8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0.53</c:v>
                </c:pt>
                <c:pt idx="1">
                  <c:v>0.54</c:v>
                </c:pt>
                <c:pt idx="2">
                  <c:v>0.54</c:v>
                </c:pt>
                <c:pt idx="3">
                  <c:v>0.56000000000000005</c:v>
                </c:pt>
                <c:pt idx="4">
                  <c:v>0.57999999999999996</c:v>
                </c:pt>
                <c:pt idx="5">
                  <c:v>0.57999999999999996</c:v>
                </c:pt>
                <c:pt idx="6">
                  <c:v>0.59</c:v>
                </c:pt>
                <c:pt idx="7">
                  <c:v>0.59</c:v>
                </c:pt>
                <c:pt idx="8">
                  <c:v>0.6</c:v>
                </c:pt>
                <c:pt idx="9">
                  <c:v>0.6</c:v>
                </c:pt>
                <c:pt idx="10">
                  <c:v>0.6</c:v>
                </c:pt>
                <c:pt idx="11">
                  <c:v>0.61</c:v>
                </c:pt>
                <c:pt idx="12">
                  <c:v>0.63</c:v>
                </c:pt>
                <c:pt idx="13">
                  <c:v>0.63</c:v>
                </c:pt>
                <c:pt idx="14">
                  <c:v>0.64</c:v>
                </c:pt>
                <c:pt idx="15">
                  <c:v>0.64</c:v>
                </c:pt>
                <c:pt idx="16">
                  <c:v>0.66</c:v>
                </c:pt>
                <c:pt idx="17">
                  <c:v>0.66</c:v>
                </c:pt>
                <c:pt idx="18">
                  <c:v>0.66</c:v>
                </c:pt>
                <c:pt idx="19">
                  <c:v>0.67</c:v>
                </c:pt>
                <c:pt idx="20">
                  <c:v>0.67</c:v>
                </c:pt>
                <c:pt idx="21">
                  <c:v>0.68</c:v>
                </c:pt>
                <c:pt idx="22">
                  <c:v>0.68</c:v>
                </c:pt>
                <c:pt idx="23">
                  <c:v>0.7</c:v>
                </c:pt>
                <c:pt idx="24">
                  <c:v>0.7</c:v>
                </c:pt>
                <c:pt idx="25">
                  <c:v>0.7</c:v>
                </c:pt>
                <c:pt idx="26">
                  <c:v>0.71</c:v>
                </c:pt>
                <c:pt idx="27">
                  <c:v>0.72</c:v>
                </c:pt>
                <c:pt idx="28">
                  <c:v>0.72</c:v>
                </c:pt>
                <c:pt idx="29">
                  <c:v>0.72</c:v>
                </c:pt>
                <c:pt idx="30">
                  <c:v>0.72</c:v>
                </c:pt>
                <c:pt idx="31">
                  <c:v>0.72</c:v>
                </c:pt>
                <c:pt idx="32">
                  <c:v>0.72</c:v>
                </c:pt>
                <c:pt idx="33">
                  <c:v>0.74</c:v>
                </c:pt>
                <c:pt idx="34">
                  <c:v>0.75</c:v>
                </c:pt>
                <c:pt idx="35">
                  <c:v>0.76</c:v>
                </c:pt>
                <c:pt idx="36">
                  <c:v>0.76</c:v>
                </c:pt>
                <c:pt idx="37">
                  <c:v>0.78</c:v>
                </c:pt>
                <c:pt idx="38">
                  <c:v>0.8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pt idx="17">
                  <c:v>0.66</c:v>
                </c:pt>
                <c:pt idx="18">
                  <c:v>0.66</c:v>
                </c:pt>
                <c:pt idx="19">
                  <c:v>0.66</c:v>
                </c:pt>
                <c:pt idx="20">
                  <c:v>0.66</c:v>
                </c:pt>
                <c:pt idx="21">
                  <c:v>0.66</c:v>
                </c:pt>
                <c:pt idx="22">
                  <c:v>0.66</c:v>
                </c:pt>
                <c:pt idx="23">
                  <c:v>0.66</c:v>
                </c:pt>
                <c:pt idx="24">
                  <c:v>0.66</c:v>
                </c:pt>
                <c:pt idx="25">
                  <c:v>0.66</c:v>
                </c:pt>
                <c:pt idx="26">
                  <c:v>0.66</c:v>
                </c:pt>
                <c:pt idx="27">
                  <c:v>0.66</c:v>
                </c:pt>
                <c:pt idx="28">
                  <c:v>0.66</c:v>
                </c:pt>
                <c:pt idx="29">
                  <c:v>0.66</c:v>
                </c:pt>
                <c:pt idx="30">
                  <c:v>0.66</c:v>
                </c:pt>
                <c:pt idx="31">
                  <c:v>0.66</c:v>
                </c:pt>
                <c:pt idx="32">
                  <c:v>0.66</c:v>
                </c:pt>
                <c:pt idx="33">
                  <c:v>0.66</c:v>
                </c:pt>
                <c:pt idx="34">
                  <c:v>0.66</c:v>
                </c:pt>
                <c:pt idx="35">
                  <c:v>0.66</c:v>
                </c:pt>
                <c:pt idx="36">
                  <c:v>0.66</c:v>
                </c:pt>
                <c:pt idx="37">
                  <c:v>0.66</c:v>
                </c:pt>
                <c:pt idx="38">
                  <c:v>0.66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pt idx="27">
                  <c:v>0.59</c:v>
                </c:pt>
                <c:pt idx="28">
                  <c:v>0.59</c:v>
                </c:pt>
                <c:pt idx="29">
                  <c:v>0.59</c:v>
                </c:pt>
                <c:pt idx="30">
                  <c:v>0.59</c:v>
                </c:pt>
                <c:pt idx="31">
                  <c:v>0.59</c:v>
                </c:pt>
                <c:pt idx="32">
                  <c:v>0.59</c:v>
                </c:pt>
                <c:pt idx="33">
                  <c:v>0.59</c:v>
                </c:pt>
                <c:pt idx="34">
                  <c:v>0.59</c:v>
                </c:pt>
                <c:pt idx="35">
                  <c:v>0.59</c:v>
                </c:pt>
                <c:pt idx="36">
                  <c:v>0.59</c:v>
                </c:pt>
                <c:pt idx="37">
                  <c:v>0.59</c:v>
                </c:pt>
                <c:pt idx="38">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BBD-4D19-ABF9-DAD0FF74EB06}"/>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57</c:v>
                </c:pt>
                <c:pt idx="1">
                  <c:v>43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81A-4046-AFAD-FD951B5B4131}"/>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81A-4046-AFAD-FD951B5B4131}"/>
                </c:ext>
              </c:extLst>
            </c:dLbl>
            <c:dLbl>
              <c:idx val="2"/>
              <c:layout>
                <c:manualLayout>
                  <c:x val="-0.14846290417675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81A-4046-AFAD-FD951B5B413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82</c:v>
                </c:pt>
                <c:pt idx="1">
                  <c:v>73</c:v>
                </c:pt>
                <c:pt idx="2">
                  <c:v>73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81A-4046-AFAD-FD951B5B413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18</c:v>
                </c:pt>
                <c:pt idx="1">
                  <c:v>27</c:v>
                </c:pt>
                <c:pt idx="2">
                  <c:v>27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81A-4046-AFAD-FD951B5B413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73</c:v>
                </c:pt>
                <c:pt idx="1">
                  <c:v>23</c:v>
                </c:pt>
                <c:pt idx="2">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C-4AB8-AA06-5BB58238F8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0.56999999999999995</c:v>
                </c:pt>
                <c:pt idx="1">
                  <c:v>0.67</c:v>
                </c:pt>
                <c:pt idx="2">
                  <c:v>0.67</c:v>
                </c:pt>
                <c:pt idx="3">
                  <c:v>0.67</c:v>
                </c:pt>
                <c:pt idx="4">
                  <c:v>0.68</c:v>
                </c:pt>
                <c:pt idx="5">
                  <c:v>0.68</c:v>
                </c:pt>
                <c:pt idx="6">
                  <c:v>0.69</c:v>
                </c:pt>
                <c:pt idx="7">
                  <c:v>0.7</c:v>
                </c:pt>
                <c:pt idx="8">
                  <c:v>0.7</c:v>
                </c:pt>
                <c:pt idx="9">
                  <c:v>0.71</c:v>
                </c:pt>
                <c:pt idx="10">
                  <c:v>0.71</c:v>
                </c:pt>
                <c:pt idx="11">
                  <c:v>0.71</c:v>
                </c:pt>
                <c:pt idx="12">
                  <c:v>0.72</c:v>
                </c:pt>
                <c:pt idx="13">
                  <c:v>0.72</c:v>
                </c:pt>
                <c:pt idx="14">
                  <c:v>0.72</c:v>
                </c:pt>
                <c:pt idx="15">
                  <c:v>0.73</c:v>
                </c:pt>
                <c:pt idx="16">
                  <c:v>0.73</c:v>
                </c:pt>
                <c:pt idx="17">
                  <c:v>0.73</c:v>
                </c:pt>
                <c:pt idx="18">
                  <c:v>0.73</c:v>
                </c:pt>
                <c:pt idx="19">
                  <c:v>0.73</c:v>
                </c:pt>
                <c:pt idx="20">
                  <c:v>0.74</c:v>
                </c:pt>
                <c:pt idx="21">
                  <c:v>0.74</c:v>
                </c:pt>
                <c:pt idx="22">
                  <c:v>0.74</c:v>
                </c:pt>
                <c:pt idx="23">
                  <c:v>0.74</c:v>
                </c:pt>
                <c:pt idx="24">
                  <c:v>0.74</c:v>
                </c:pt>
                <c:pt idx="25">
                  <c:v>0.75</c:v>
                </c:pt>
                <c:pt idx="26">
                  <c:v>0.75</c:v>
                </c:pt>
                <c:pt idx="27">
                  <c:v>0.75</c:v>
                </c:pt>
                <c:pt idx="28">
                  <c:v>0.75</c:v>
                </c:pt>
                <c:pt idx="29">
                  <c:v>0.77</c:v>
                </c:pt>
                <c:pt idx="30">
                  <c:v>0.77</c:v>
                </c:pt>
                <c:pt idx="31">
                  <c:v>0.77</c:v>
                </c:pt>
                <c:pt idx="32">
                  <c:v>0.78</c:v>
                </c:pt>
                <c:pt idx="33">
                  <c:v>0.78</c:v>
                </c:pt>
                <c:pt idx="34">
                  <c:v>0.8</c:v>
                </c:pt>
                <c:pt idx="35">
                  <c:v>0.81</c:v>
                </c:pt>
                <c:pt idx="36">
                  <c:v>0.82</c:v>
                </c:pt>
                <c:pt idx="37">
                  <c:v>0.82</c:v>
                </c:pt>
                <c:pt idx="38">
                  <c:v>0.83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0.73</c:v>
                </c:pt>
                <c:pt idx="1">
                  <c:v>0.73</c:v>
                </c:pt>
                <c:pt idx="2">
                  <c:v>0.73</c:v>
                </c:pt>
                <c:pt idx="3">
                  <c:v>0.73</c:v>
                </c:pt>
                <c:pt idx="4">
                  <c:v>0.73</c:v>
                </c:pt>
                <c:pt idx="5">
                  <c:v>0.73</c:v>
                </c:pt>
                <c:pt idx="6">
                  <c:v>0.73</c:v>
                </c:pt>
                <c:pt idx="7">
                  <c:v>0.73</c:v>
                </c:pt>
                <c:pt idx="8">
                  <c:v>0.73</c:v>
                </c:pt>
                <c:pt idx="9">
                  <c:v>0.73</c:v>
                </c:pt>
                <c:pt idx="10">
                  <c:v>0.73</c:v>
                </c:pt>
                <c:pt idx="11">
                  <c:v>0.73</c:v>
                </c:pt>
                <c:pt idx="12">
                  <c:v>0.73</c:v>
                </c:pt>
                <c:pt idx="13">
                  <c:v>0.73</c:v>
                </c:pt>
                <c:pt idx="14">
                  <c:v>0.73</c:v>
                </c:pt>
                <c:pt idx="15">
                  <c:v>0.73</c:v>
                </c:pt>
                <c:pt idx="16">
                  <c:v>0.73</c:v>
                </c:pt>
                <c:pt idx="17">
                  <c:v>0.73</c:v>
                </c:pt>
                <c:pt idx="18">
                  <c:v>0.73</c:v>
                </c:pt>
                <c:pt idx="19">
                  <c:v>0.73</c:v>
                </c:pt>
                <c:pt idx="20">
                  <c:v>0.73</c:v>
                </c:pt>
                <c:pt idx="21">
                  <c:v>0.73</c:v>
                </c:pt>
                <c:pt idx="22">
                  <c:v>0.73</c:v>
                </c:pt>
                <c:pt idx="23">
                  <c:v>0.73</c:v>
                </c:pt>
                <c:pt idx="24">
                  <c:v>0.73</c:v>
                </c:pt>
                <c:pt idx="25">
                  <c:v>0.73</c:v>
                </c:pt>
                <c:pt idx="26">
                  <c:v>0.73</c:v>
                </c:pt>
                <c:pt idx="27">
                  <c:v>0.73</c:v>
                </c:pt>
                <c:pt idx="28">
                  <c:v>0.73</c:v>
                </c:pt>
                <c:pt idx="29">
                  <c:v>0.73</c:v>
                </c:pt>
                <c:pt idx="30">
                  <c:v>0.73</c:v>
                </c:pt>
                <c:pt idx="31">
                  <c:v>0.73</c:v>
                </c:pt>
                <c:pt idx="32">
                  <c:v>0.73</c:v>
                </c:pt>
                <c:pt idx="33">
                  <c:v>0.73</c:v>
                </c:pt>
                <c:pt idx="34">
                  <c:v>0.73</c:v>
                </c:pt>
                <c:pt idx="35">
                  <c:v>0.73</c:v>
                </c:pt>
                <c:pt idx="36">
                  <c:v>0.73</c:v>
                </c:pt>
                <c:pt idx="37">
                  <c:v>0.73</c:v>
                </c:pt>
                <c:pt idx="38">
                  <c:v>0.73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pt idx="27">
                  <c:v>0.72</c:v>
                </c:pt>
                <c:pt idx="28">
                  <c:v>0.72</c:v>
                </c:pt>
                <c:pt idx="29">
                  <c:v>0.72</c:v>
                </c:pt>
                <c:pt idx="30">
                  <c:v>0.72</c:v>
                </c:pt>
                <c:pt idx="31">
                  <c:v>0.72</c:v>
                </c:pt>
                <c:pt idx="32">
                  <c:v>0.72</c:v>
                </c:pt>
                <c:pt idx="33">
                  <c:v>0.72</c:v>
                </c:pt>
                <c:pt idx="34">
                  <c:v>0.72</c:v>
                </c:pt>
                <c:pt idx="35">
                  <c:v>0.72</c:v>
                </c:pt>
                <c:pt idx="36">
                  <c:v>0.72</c:v>
                </c:pt>
                <c:pt idx="37">
                  <c:v>0.72</c:v>
                </c:pt>
                <c:pt idx="38">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0.06</c:v>
                </c:pt>
                <c:pt idx="1">
                  <c:v>0.11</c:v>
                </c:pt>
                <c:pt idx="2">
                  <c:v>0.05</c:v>
                </c:pt>
                <c:pt idx="3">
                  <c:v>0.06</c:v>
                </c:pt>
                <c:pt idx="4">
                  <c:v>0.13</c:v>
                </c:pt>
                <c:pt idx="5">
                  <c:v>0.12</c:v>
                </c:pt>
                <c:pt idx="6">
                  <c:v>0.05</c:v>
                </c:pt>
                <c:pt idx="7">
                  <c:v>0.08</c:v>
                </c:pt>
                <c:pt idx="8">
                  <c:v>0.14000000000000001</c:v>
                </c:pt>
                <c:pt idx="9">
                  <c:v>0.11</c:v>
                </c:pt>
                <c:pt idx="10">
                  <c:v>0.08</c:v>
                </c:pt>
                <c:pt idx="11">
                  <c:v>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0.12</c:v>
                </c:pt>
                <c:pt idx="2">
                  <c:v>0.05</c:v>
                </c:pt>
                <c:pt idx="3">
                  <c:v>0.05</c:v>
                </c:pt>
                <c:pt idx="4">
                  <c:v>0.12</c:v>
                </c:pt>
                <c:pt idx="5">
                  <c:v>0.13</c:v>
                </c:pt>
                <c:pt idx="6">
                  <c:v>0.06</c:v>
                </c:pt>
                <c:pt idx="7">
                  <c:v>0.05</c:v>
                </c:pt>
                <c:pt idx="8">
                  <c:v>0.15</c:v>
                </c:pt>
                <c:pt idx="9">
                  <c:v>0.1</c:v>
                </c:pt>
                <c:pt idx="10">
                  <c:v>0.1</c:v>
                </c:pt>
                <c:pt idx="11">
                  <c:v>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45</c:v>
                </c:pt>
                <c:pt idx="1">
                  <c:v>55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FB8-4B3E-9E81-AB837B3EC1D1}"/>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FB8-4B3E-9E81-AB837B3EC1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70</c:v>
                </c:pt>
                <c:pt idx="1">
                  <c:v>75</c:v>
                </c:pt>
                <c:pt idx="2">
                  <c:v>61</c:v>
                </c:pt>
                <c:pt idx="3">
                  <c:v>62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14</c:v>
                </c:pt>
                <c:pt idx="1">
                  <c:v>10</c:v>
                </c:pt>
                <c:pt idx="2">
                  <c:v>21</c:v>
                </c:pt>
                <c:pt idx="3">
                  <c:v>21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5727604220950587E-2"/>
                  <c:y val="-1.1314538528676416E-2"/>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25</c:v>
                </c:pt>
                <c:pt idx="1">
                  <c:v>37</c:v>
                </c:pt>
                <c:pt idx="2">
                  <c:v>17</c:v>
                </c:pt>
                <c:pt idx="3">
                  <c:v>12</c:v>
                </c:pt>
                <c:pt idx="4">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0.45</c:v>
                </c:pt>
                <c:pt idx="1">
                  <c:v>0.48</c:v>
                </c:pt>
                <c:pt idx="2">
                  <c:v>0.5</c:v>
                </c:pt>
                <c:pt idx="3">
                  <c:v>0.51</c:v>
                </c:pt>
                <c:pt idx="4">
                  <c:v>0.51</c:v>
                </c:pt>
                <c:pt idx="5">
                  <c:v>0.52</c:v>
                </c:pt>
                <c:pt idx="6">
                  <c:v>0.53</c:v>
                </c:pt>
                <c:pt idx="7">
                  <c:v>0.54</c:v>
                </c:pt>
                <c:pt idx="8">
                  <c:v>0.55000000000000004</c:v>
                </c:pt>
                <c:pt idx="9">
                  <c:v>0.56999999999999995</c:v>
                </c:pt>
                <c:pt idx="10">
                  <c:v>0.56999999999999995</c:v>
                </c:pt>
                <c:pt idx="11">
                  <c:v>0.56999999999999995</c:v>
                </c:pt>
                <c:pt idx="12">
                  <c:v>0.57999999999999996</c:v>
                </c:pt>
                <c:pt idx="13">
                  <c:v>0.6</c:v>
                </c:pt>
                <c:pt idx="14">
                  <c:v>0.6</c:v>
                </c:pt>
                <c:pt idx="15">
                  <c:v>0.61</c:v>
                </c:pt>
                <c:pt idx="16">
                  <c:v>0.61</c:v>
                </c:pt>
                <c:pt idx="17">
                  <c:v>0.62</c:v>
                </c:pt>
                <c:pt idx="18">
                  <c:v>0.63</c:v>
                </c:pt>
                <c:pt idx="19">
                  <c:v>0.63</c:v>
                </c:pt>
                <c:pt idx="20">
                  <c:v>0.64</c:v>
                </c:pt>
                <c:pt idx="21">
                  <c:v>0.65</c:v>
                </c:pt>
                <c:pt idx="22">
                  <c:v>0.65</c:v>
                </c:pt>
                <c:pt idx="23">
                  <c:v>0.65</c:v>
                </c:pt>
                <c:pt idx="24">
                  <c:v>0.65</c:v>
                </c:pt>
                <c:pt idx="25">
                  <c:v>0.66</c:v>
                </c:pt>
                <c:pt idx="26">
                  <c:v>0.67</c:v>
                </c:pt>
                <c:pt idx="27">
                  <c:v>0.67</c:v>
                </c:pt>
                <c:pt idx="28">
                  <c:v>0.67</c:v>
                </c:pt>
                <c:pt idx="29">
                  <c:v>0.67</c:v>
                </c:pt>
                <c:pt idx="30">
                  <c:v>0.68</c:v>
                </c:pt>
                <c:pt idx="31">
                  <c:v>0.68</c:v>
                </c:pt>
                <c:pt idx="32">
                  <c:v>0.68</c:v>
                </c:pt>
                <c:pt idx="33">
                  <c:v>0.68</c:v>
                </c:pt>
                <c:pt idx="34">
                  <c:v>0.7</c:v>
                </c:pt>
                <c:pt idx="35">
                  <c:v>0.71</c:v>
                </c:pt>
                <c:pt idx="36">
                  <c:v>0.73</c:v>
                </c:pt>
                <c:pt idx="37">
                  <c:v>0.74</c:v>
                </c:pt>
                <c:pt idx="38">
                  <c:v>0.75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0.62</c:v>
                </c:pt>
                <c:pt idx="1">
                  <c:v>0.62</c:v>
                </c:pt>
                <c:pt idx="2">
                  <c:v>0.62</c:v>
                </c:pt>
                <c:pt idx="3">
                  <c:v>0.62</c:v>
                </c:pt>
                <c:pt idx="4">
                  <c:v>0.62</c:v>
                </c:pt>
                <c:pt idx="5">
                  <c:v>0.62</c:v>
                </c:pt>
                <c:pt idx="6">
                  <c:v>0.62</c:v>
                </c:pt>
                <c:pt idx="7">
                  <c:v>0.62</c:v>
                </c:pt>
                <c:pt idx="8">
                  <c:v>0.62</c:v>
                </c:pt>
                <c:pt idx="9">
                  <c:v>0.62</c:v>
                </c:pt>
                <c:pt idx="10">
                  <c:v>0.62</c:v>
                </c:pt>
                <c:pt idx="11">
                  <c:v>0.62</c:v>
                </c:pt>
                <c:pt idx="12">
                  <c:v>0.62</c:v>
                </c:pt>
                <c:pt idx="13">
                  <c:v>0.62</c:v>
                </c:pt>
                <c:pt idx="14">
                  <c:v>0.62</c:v>
                </c:pt>
                <c:pt idx="15">
                  <c:v>0.62</c:v>
                </c:pt>
                <c:pt idx="16">
                  <c:v>0.62</c:v>
                </c:pt>
                <c:pt idx="17">
                  <c:v>0.62</c:v>
                </c:pt>
                <c:pt idx="18">
                  <c:v>0.62</c:v>
                </c:pt>
                <c:pt idx="19">
                  <c:v>0.62</c:v>
                </c:pt>
                <c:pt idx="20">
                  <c:v>0.62</c:v>
                </c:pt>
                <c:pt idx="21">
                  <c:v>0.62</c:v>
                </c:pt>
                <c:pt idx="22">
                  <c:v>0.62</c:v>
                </c:pt>
                <c:pt idx="23">
                  <c:v>0.62</c:v>
                </c:pt>
                <c:pt idx="24">
                  <c:v>0.62</c:v>
                </c:pt>
                <c:pt idx="25">
                  <c:v>0.62</c:v>
                </c:pt>
                <c:pt idx="26">
                  <c:v>0.62</c:v>
                </c:pt>
                <c:pt idx="27">
                  <c:v>0.62</c:v>
                </c:pt>
                <c:pt idx="28">
                  <c:v>0.62</c:v>
                </c:pt>
                <c:pt idx="29">
                  <c:v>0.62</c:v>
                </c:pt>
                <c:pt idx="30">
                  <c:v>0.62</c:v>
                </c:pt>
                <c:pt idx="31">
                  <c:v>0.62</c:v>
                </c:pt>
                <c:pt idx="32">
                  <c:v>0.62</c:v>
                </c:pt>
                <c:pt idx="33">
                  <c:v>0.62</c:v>
                </c:pt>
                <c:pt idx="34">
                  <c:v>0.62</c:v>
                </c:pt>
                <c:pt idx="35">
                  <c:v>0.62</c:v>
                </c:pt>
                <c:pt idx="36">
                  <c:v>0.62</c:v>
                </c:pt>
                <c:pt idx="37">
                  <c:v>0.62</c:v>
                </c:pt>
                <c:pt idx="38">
                  <c:v>0.62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pt idx="17">
                  <c:v>0.54</c:v>
                </c:pt>
                <c:pt idx="18">
                  <c:v>0.54</c:v>
                </c:pt>
                <c:pt idx="19">
                  <c:v>0.54</c:v>
                </c:pt>
                <c:pt idx="20">
                  <c:v>0.54</c:v>
                </c:pt>
                <c:pt idx="21">
                  <c:v>0.54</c:v>
                </c:pt>
                <c:pt idx="22">
                  <c:v>0.54</c:v>
                </c:pt>
                <c:pt idx="23">
                  <c:v>0.54</c:v>
                </c:pt>
                <c:pt idx="24">
                  <c:v>0.54</c:v>
                </c:pt>
                <c:pt idx="25">
                  <c:v>0.54</c:v>
                </c:pt>
                <c:pt idx="26">
                  <c:v>0.54</c:v>
                </c:pt>
                <c:pt idx="27">
                  <c:v>0.54</c:v>
                </c:pt>
                <c:pt idx="28">
                  <c:v>0.54</c:v>
                </c:pt>
                <c:pt idx="29">
                  <c:v>0.54</c:v>
                </c:pt>
                <c:pt idx="30">
                  <c:v>0.54</c:v>
                </c:pt>
                <c:pt idx="31">
                  <c:v>0.54</c:v>
                </c:pt>
                <c:pt idx="32">
                  <c:v>0.54</c:v>
                </c:pt>
                <c:pt idx="33">
                  <c:v>0.54</c:v>
                </c:pt>
                <c:pt idx="34">
                  <c:v>0.54</c:v>
                </c:pt>
                <c:pt idx="35">
                  <c:v>0.54</c:v>
                </c:pt>
                <c:pt idx="36">
                  <c:v>0.54</c:v>
                </c:pt>
                <c:pt idx="37">
                  <c:v>0.54</c:v>
                </c:pt>
                <c:pt idx="38">
                  <c:v>0.54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Sheet1!$B$2:$B$7</c:f>
              <c:numCache>
                <c:formatCode>0%</c:formatCode>
                <c:ptCount val="6"/>
                <c:pt idx="0">
                  <c:v>0.28999999999999998</c:v>
                </c:pt>
                <c:pt idx="1">
                  <c:v>0.68</c:v>
                </c:pt>
                <c:pt idx="2">
                  <c:v>0.02</c:v>
                </c:pt>
                <c:pt idx="3">
                  <c:v>0.01</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Sheet1!$C$2:$C$7</c:f>
              <c:numCache>
                <c:formatCode>0%</c:formatCode>
                <c:ptCount val="6"/>
                <c:pt idx="0">
                  <c:v>0.28000000000000003</c:v>
                </c:pt>
                <c:pt idx="1">
                  <c:v>0.67</c:v>
                </c:pt>
                <c:pt idx="2">
                  <c:v>0.03</c:v>
                </c:pt>
                <c:pt idx="3">
                  <c:v>0.01</c:v>
                </c:pt>
                <c:pt idx="4">
                  <c:v>0</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i="0" u="none" strike="noStrike" baseline="0" dirty="0">
                    <a:solidFill>
                      <a:schemeClr val="tx1"/>
                    </a:solidFill>
                    <a:effectLst/>
                  </a:rPr>
                  <a:t>Percentage for type of appointment received at their last general practice appointment</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Sheet1!$A$2:$A$7</c:f>
              <c:numCache>
                <c:formatCode>General</c:formatCode>
                <c:ptCount val="6"/>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Sheet1!$B$2:$B$7</c:f>
              <c:numCache>
                <c:formatCode>General</c:formatCode>
                <c:ptCount val="6"/>
                <c:pt idx="0">
                  <c:v>43</c:v>
                </c:pt>
                <c:pt idx="1">
                  <c:v>81</c:v>
                </c:pt>
                <c:pt idx="2">
                  <c:v>6</c:v>
                </c:pt>
                <c:pt idx="3">
                  <c:v>5</c:v>
                </c:pt>
                <c:pt idx="4">
                  <c:v>1</c:v>
                </c:pt>
                <c:pt idx="5">
                  <c:v>1</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Sheet1!$C$2:$C$7</c:f>
              <c:numCache>
                <c:formatCode>General</c:formatCode>
                <c:ptCount val="6"/>
                <c:pt idx="0">
                  <c:v>16</c:v>
                </c:pt>
                <c:pt idx="1">
                  <c:v>51</c:v>
                </c:pt>
                <c:pt idx="2">
                  <c:v>0</c:v>
                </c:pt>
                <c:pt idx="3">
                  <c:v>0</c:v>
                </c:pt>
                <c:pt idx="4">
                  <c:v>0</c:v>
                </c:pt>
                <c:pt idx="5">
                  <c:v>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m/d/yyyy"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99</c:v>
                </c:pt>
                <c:pt idx="1">
                  <c:v>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 such as a morning or afternoon
</c:v>
                </c:pt>
                <c:pt idx="2">
                  <c:v>No, I was not given a time</c:v>
                </c:pt>
              </c:strCache>
            </c:strRef>
          </c:cat>
          <c:val>
            <c:numRef>
              <c:f>Sheet1!$B$2:$B$5</c:f>
              <c:numCache>
                <c:formatCode>General</c:formatCode>
                <c:ptCount val="3"/>
                <c:pt idx="0">
                  <c:v>77</c:v>
                </c:pt>
                <c:pt idx="1">
                  <c:v>17</c:v>
                </c:pt>
                <c:pt idx="2">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561497022513723"/>
          <c:y val="0.16725955968293496"/>
          <c:w val="0.45803771847934488"/>
          <c:h val="0.72642246527082954"/>
        </c:manualLayout>
      </c:layout>
      <c:overlay val="0"/>
      <c:txPr>
        <a:bodyPr/>
        <a:lstStyle/>
        <a:p>
          <a:pPr>
            <a:spcBef>
              <a:spcPts val="0"/>
            </a:spcBef>
            <a:spcAft>
              <a:spcPts val="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26B0-4FEF-AE77-1207AD8537FB}"/>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26B0-4FEF-AE77-1207AD8537FB}"/>
                </c:ext>
              </c:extLst>
            </c:dLbl>
            <c:dLbl>
              <c:idx val="2"/>
              <c:layout>
                <c:manualLayout>
                  <c:x val="-0.1442325180124514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26B0-4FEF-AE77-1207AD8537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95</c:v>
                </c:pt>
                <c:pt idx="1">
                  <c:v>94</c:v>
                </c:pt>
                <c:pt idx="2">
                  <c:v>95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6B0-4FEF-AE77-1207AD8537F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5</c:v>
                </c:pt>
                <c:pt idx="1">
                  <c:v>6</c:v>
                </c:pt>
                <c:pt idx="2">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6B0-4FEF-AE77-1207AD8537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0.84</c:v>
                </c:pt>
                <c:pt idx="1">
                  <c:v>0.84</c:v>
                </c:pt>
                <c:pt idx="2">
                  <c:v>0.89</c:v>
                </c:pt>
                <c:pt idx="3">
                  <c:v>0.9</c:v>
                </c:pt>
                <c:pt idx="4">
                  <c:v>0.9</c:v>
                </c:pt>
                <c:pt idx="5">
                  <c:v>0.91</c:v>
                </c:pt>
                <c:pt idx="6">
                  <c:v>0.91</c:v>
                </c:pt>
                <c:pt idx="7">
                  <c:v>0.92</c:v>
                </c:pt>
                <c:pt idx="8">
                  <c:v>0.92</c:v>
                </c:pt>
                <c:pt idx="9">
                  <c:v>0.93</c:v>
                </c:pt>
                <c:pt idx="10">
                  <c:v>0.94</c:v>
                </c:pt>
                <c:pt idx="11">
                  <c:v>0.94</c:v>
                </c:pt>
                <c:pt idx="12">
                  <c:v>0.94</c:v>
                </c:pt>
                <c:pt idx="13">
                  <c:v>0.94</c:v>
                </c:pt>
                <c:pt idx="14">
                  <c:v>0.95</c:v>
                </c:pt>
                <c:pt idx="15">
                  <c:v>0.95</c:v>
                </c:pt>
                <c:pt idx="16">
                  <c:v>0.95</c:v>
                </c:pt>
                <c:pt idx="17">
                  <c:v>0.95</c:v>
                </c:pt>
                <c:pt idx="18">
                  <c:v>0.96</c:v>
                </c:pt>
                <c:pt idx="19">
                  <c:v>0.96</c:v>
                </c:pt>
                <c:pt idx="20">
                  <c:v>0.96</c:v>
                </c:pt>
                <c:pt idx="21">
                  <c:v>0.96</c:v>
                </c:pt>
                <c:pt idx="22">
                  <c:v>0.96</c:v>
                </c:pt>
                <c:pt idx="23">
                  <c:v>0.96</c:v>
                </c:pt>
                <c:pt idx="24">
                  <c:v>0.97</c:v>
                </c:pt>
                <c:pt idx="25">
                  <c:v>0.97</c:v>
                </c:pt>
                <c:pt idx="26">
                  <c:v>0.97</c:v>
                </c:pt>
                <c:pt idx="27">
                  <c:v>0.97</c:v>
                </c:pt>
                <c:pt idx="28">
                  <c:v>0.97</c:v>
                </c:pt>
                <c:pt idx="29">
                  <c:v>0.97</c:v>
                </c:pt>
                <c:pt idx="30">
                  <c:v>0.97</c:v>
                </c:pt>
                <c:pt idx="31">
                  <c:v>0.97</c:v>
                </c:pt>
                <c:pt idx="32">
                  <c:v>0.97</c:v>
                </c:pt>
                <c:pt idx="33">
                  <c:v>0.97</c:v>
                </c:pt>
                <c:pt idx="34">
                  <c:v>0.97</c:v>
                </c:pt>
                <c:pt idx="35">
                  <c:v>0.97</c:v>
                </c:pt>
                <c:pt idx="36">
                  <c:v>0.98</c:v>
                </c:pt>
                <c:pt idx="37">
                  <c:v>0.98</c:v>
                </c:pt>
                <c:pt idx="38">
                  <c:v>0.99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0.95</c:v>
                </c:pt>
                <c:pt idx="1">
                  <c:v>0.95</c:v>
                </c:pt>
                <c:pt idx="2">
                  <c:v>0.95</c:v>
                </c:pt>
                <c:pt idx="3">
                  <c:v>0.95</c:v>
                </c:pt>
                <c:pt idx="4">
                  <c:v>0.95</c:v>
                </c:pt>
                <c:pt idx="5">
                  <c:v>0.95</c:v>
                </c:pt>
                <c:pt idx="6">
                  <c:v>0.95</c:v>
                </c:pt>
                <c:pt idx="7">
                  <c:v>0.95</c:v>
                </c:pt>
                <c:pt idx="8">
                  <c:v>0.95</c:v>
                </c:pt>
                <c:pt idx="9">
                  <c:v>0.95</c:v>
                </c:pt>
                <c:pt idx="10">
                  <c:v>0.95</c:v>
                </c:pt>
                <c:pt idx="11">
                  <c:v>0.95</c:v>
                </c:pt>
                <c:pt idx="12">
                  <c:v>0.95</c:v>
                </c:pt>
                <c:pt idx="13">
                  <c:v>0.95</c:v>
                </c:pt>
                <c:pt idx="14">
                  <c:v>0.95</c:v>
                </c:pt>
                <c:pt idx="15">
                  <c:v>0.95</c:v>
                </c:pt>
                <c:pt idx="16">
                  <c:v>0.95</c:v>
                </c:pt>
                <c:pt idx="17">
                  <c:v>0.95</c:v>
                </c:pt>
                <c:pt idx="18">
                  <c:v>0.95</c:v>
                </c:pt>
                <c:pt idx="19">
                  <c:v>0.95</c:v>
                </c:pt>
                <c:pt idx="20">
                  <c:v>0.95</c:v>
                </c:pt>
                <c:pt idx="21">
                  <c:v>0.95</c:v>
                </c:pt>
                <c:pt idx="22">
                  <c:v>0.95</c:v>
                </c:pt>
                <c:pt idx="23">
                  <c:v>0.95</c:v>
                </c:pt>
                <c:pt idx="24">
                  <c:v>0.95</c:v>
                </c:pt>
                <c:pt idx="25">
                  <c:v>0.95</c:v>
                </c:pt>
                <c:pt idx="26">
                  <c:v>0.95</c:v>
                </c:pt>
                <c:pt idx="27">
                  <c:v>0.95</c:v>
                </c:pt>
                <c:pt idx="28">
                  <c:v>0.95</c:v>
                </c:pt>
                <c:pt idx="29">
                  <c:v>0.95</c:v>
                </c:pt>
                <c:pt idx="30">
                  <c:v>0.95</c:v>
                </c:pt>
                <c:pt idx="31">
                  <c:v>0.95</c:v>
                </c:pt>
                <c:pt idx="32">
                  <c:v>0.95</c:v>
                </c:pt>
                <c:pt idx="33">
                  <c:v>0.95</c:v>
                </c:pt>
                <c:pt idx="34">
                  <c:v>0.95</c:v>
                </c:pt>
                <c:pt idx="35">
                  <c:v>0.95</c:v>
                </c:pt>
                <c:pt idx="36">
                  <c:v>0.95</c:v>
                </c:pt>
                <c:pt idx="37">
                  <c:v>0.95</c:v>
                </c:pt>
                <c:pt idx="38">
                  <c:v>0.95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45</c:v>
                </c:pt>
                <c:pt idx="1">
                  <c:v>55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9C62-4EED-9486-56F88CB66013}"/>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66</c:v>
                </c:pt>
                <c:pt idx="1">
                  <c:v>71</c:v>
                </c:pt>
                <c:pt idx="2">
                  <c:v>60</c:v>
                </c:pt>
                <c:pt idx="3">
                  <c:v>59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16</c:v>
                </c:pt>
                <c:pt idx="1">
                  <c:v>11</c:v>
                </c:pt>
                <c:pt idx="2">
                  <c:v>20</c:v>
                </c:pt>
                <c:pt idx="3">
                  <c:v>21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21</c:v>
                </c:pt>
                <c:pt idx="1">
                  <c:v>39</c:v>
                </c:pt>
                <c:pt idx="2">
                  <c:v>19</c:v>
                </c:pt>
                <c:pt idx="3">
                  <c:v>11</c:v>
                </c:pt>
                <c:pt idx="4">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0.45</c:v>
                </c:pt>
                <c:pt idx="1">
                  <c:v>0.45</c:v>
                </c:pt>
                <c:pt idx="2">
                  <c:v>0.49</c:v>
                </c:pt>
                <c:pt idx="3">
                  <c:v>0.5</c:v>
                </c:pt>
                <c:pt idx="4">
                  <c:v>0.51</c:v>
                </c:pt>
                <c:pt idx="5">
                  <c:v>0.51</c:v>
                </c:pt>
                <c:pt idx="6">
                  <c:v>0.52</c:v>
                </c:pt>
                <c:pt idx="7">
                  <c:v>0.52</c:v>
                </c:pt>
                <c:pt idx="8">
                  <c:v>0.53</c:v>
                </c:pt>
                <c:pt idx="9">
                  <c:v>0.55000000000000004</c:v>
                </c:pt>
                <c:pt idx="10">
                  <c:v>0.55000000000000004</c:v>
                </c:pt>
                <c:pt idx="11">
                  <c:v>0.56000000000000005</c:v>
                </c:pt>
                <c:pt idx="12">
                  <c:v>0.56000000000000005</c:v>
                </c:pt>
                <c:pt idx="13">
                  <c:v>0.56999999999999995</c:v>
                </c:pt>
                <c:pt idx="14">
                  <c:v>0.57999999999999996</c:v>
                </c:pt>
                <c:pt idx="15">
                  <c:v>0.57999999999999996</c:v>
                </c:pt>
                <c:pt idx="16">
                  <c:v>0.59</c:v>
                </c:pt>
                <c:pt idx="17">
                  <c:v>0.59</c:v>
                </c:pt>
                <c:pt idx="18">
                  <c:v>0.6</c:v>
                </c:pt>
                <c:pt idx="19">
                  <c:v>0.61</c:v>
                </c:pt>
                <c:pt idx="20">
                  <c:v>0.61</c:v>
                </c:pt>
                <c:pt idx="21">
                  <c:v>0.61</c:v>
                </c:pt>
                <c:pt idx="22">
                  <c:v>0.61</c:v>
                </c:pt>
                <c:pt idx="23">
                  <c:v>0.62</c:v>
                </c:pt>
                <c:pt idx="24">
                  <c:v>0.62</c:v>
                </c:pt>
                <c:pt idx="25">
                  <c:v>0.62</c:v>
                </c:pt>
                <c:pt idx="26">
                  <c:v>0.62</c:v>
                </c:pt>
                <c:pt idx="27">
                  <c:v>0.63</c:v>
                </c:pt>
                <c:pt idx="28">
                  <c:v>0.64</c:v>
                </c:pt>
                <c:pt idx="29">
                  <c:v>0.64</c:v>
                </c:pt>
                <c:pt idx="30">
                  <c:v>0.64</c:v>
                </c:pt>
                <c:pt idx="31">
                  <c:v>0.64</c:v>
                </c:pt>
                <c:pt idx="32">
                  <c:v>0.65</c:v>
                </c:pt>
                <c:pt idx="33">
                  <c:v>0.65</c:v>
                </c:pt>
                <c:pt idx="34">
                  <c:v>0.66</c:v>
                </c:pt>
                <c:pt idx="35">
                  <c:v>0.67</c:v>
                </c:pt>
                <c:pt idx="36">
                  <c:v>0.7</c:v>
                </c:pt>
                <c:pt idx="37">
                  <c:v>0.71</c:v>
                </c:pt>
                <c:pt idx="38">
                  <c:v>0.73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pt idx="27">
                  <c:v>0.59</c:v>
                </c:pt>
                <c:pt idx="28">
                  <c:v>0.59</c:v>
                </c:pt>
                <c:pt idx="29">
                  <c:v>0.59</c:v>
                </c:pt>
                <c:pt idx="30">
                  <c:v>0.59</c:v>
                </c:pt>
                <c:pt idx="31">
                  <c:v>0.59</c:v>
                </c:pt>
                <c:pt idx="32">
                  <c:v>0.59</c:v>
                </c:pt>
                <c:pt idx="33">
                  <c:v>0.59</c:v>
                </c:pt>
                <c:pt idx="34">
                  <c:v>0.59</c:v>
                </c:pt>
                <c:pt idx="35">
                  <c:v>0.59</c:v>
                </c:pt>
                <c:pt idx="36">
                  <c:v>0.59</c:v>
                </c:pt>
                <c:pt idx="37">
                  <c:v>0.59</c:v>
                </c:pt>
                <c:pt idx="38">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pt idx="31">
                  <c:v>0.53</c:v>
                </c:pt>
                <c:pt idx="32">
                  <c:v>0.53</c:v>
                </c:pt>
                <c:pt idx="33">
                  <c:v>0.53</c:v>
                </c:pt>
                <c:pt idx="34">
                  <c:v>0.53</c:v>
                </c:pt>
                <c:pt idx="35">
                  <c:v>0.53</c:v>
                </c:pt>
                <c:pt idx="36">
                  <c:v>0.53</c:v>
                </c:pt>
                <c:pt idx="37">
                  <c:v>0.53</c:v>
                </c:pt>
                <c:pt idx="38">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dLbl>
              <c:idx val="2"/>
              <c:layout>
                <c:manualLayout>
                  <c:x val="-0.1421089973984791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FB1-4959-AE43-128406DD4F10}"/>
                </c:ext>
              </c:extLst>
            </c:dLbl>
            <c:dLbl>
              <c:idx val="3"/>
              <c:layout>
                <c:manualLayout>
                  <c:x val="-0.1443407759261048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86</c:v>
                </c:pt>
                <c:pt idx="1">
                  <c:v>89</c:v>
                </c:pt>
                <c:pt idx="2">
                  <c:v>85</c:v>
                </c:pt>
                <c:pt idx="3">
                  <c:v>85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3</c:v>
                </c:pt>
                <c:pt idx="2">
                  <c:v>5</c:v>
                </c:pt>
                <c:pt idx="3">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50</c:v>
                </c:pt>
                <c:pt idx="1">
                  <c:v>35</c:v>
                </c:pt>
                <c:pt idx="2">
                  <c:v>10</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C02-446B-BD78-2056055005B2}"/>
                </c:ext>
              </c:extLst>
            </c:dLbl>
            <c:dLbl>
              <c:idx val="2"/>
              <c:layout>
                <c:manualLayout>
                  <c:x val="-0.14210899739847913"/>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C02-446B-BD78-2056055005B2}"/>
                </c:ext>
              </c:extLst>
            </c:dLbl>
            <c:dLbl>
              <c:idx val="3"/>
              <c:layout>
                <c:manualLayout>
                  <c:x val="-0.1401103897617992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89</c:v>
                </c:pt>
                <c:pt idx="1">
                  <c:v>90</c:v>
                </c:pt>
                <c:pt idx="2">
                  <c:v>86</c:v>
                </c:pt>
                <c:pt idx="3">
                  <c:v>87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3</c:v>
                </c:pt>
                <c:pt idx="2">
                  <c:v>5</c:v>
                </c:pt>
                <c:pt idx="3">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52</c:v>
                </c:pt>
                <c:pt idx="1">
                  <c:v>35</c:v>
                </c:pt>
                <c:pt idx="2">
                  <c:v>8</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31F-43DE-BB80-AE2277BDFA97}"/>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86</c:v>
                </c:pt>
                <c:pt idx="1">
                  <c:v>89</c:v>
                </c:pt>
                <c:pt idx="2">
                  <c:v>85</c:v>
                </c:pt>
                <c:pt idx="3">
                  <c:v>85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3</c:v>
                </c:pt>
                <c:pt idx="2">
                  <c:v>5</c:v>
                </c:pt>
                <c:pt idx="3">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52</c:v>
                </c:pt>
                <c:pt idx="1">
                  <c:v>33</c:v>
                </c:pt>
                <c:pt idx="2">
                  <c:v>10</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68</c:v>
                </c:pt>
                <c:pt idx="1">
                  <c:v>32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7ED-455F-9122-38CAB43EC18B}"/>
                </c:ext>
              </c:extLst>
            </c:dLbl>
            <c:dLbl>
              <c:idx val="2"/>
              <c:layout>
                <c:manualLayout>
                  <c:x val="-0.1378786112341735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7ED-455F-9122-38CAB43EC18B}"/>
                </c:ext>
              </c:extLst>
            </c:dLbl>
            <c:dLbl>
              <c:idx val="3"/>
              <c:layout>
                <c:manualLayout>
                  <c:x val="-0.13588000359749375"/>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85</c:v>
                </c:pt>
                <c:pt idx="1">
                  <c:v>85</c:v>
                </c:pt>
                <c:pt idx="2">
                  <c:v>81</c:v>
                </c:pt>
                <c:pt idx="3">
                  <c:v>82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15</c:v>
                </c:pt>
                <c:pt idx="1">
                  <c:v>15</c:v>
                </c:pt>
                <c:pt idx="2">
                  <c:v>19</c:v>
                </c:pt>
                <c:pt idx="3">
                  <c:v>18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52</c:v>
                </c:pt>
                <c:pt idx="1">
                  <c:v>31</c:v>
                </c:pt>
                <c:pt idx="2">
                  <c:v>18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075000000000001"/>
          <c:y val="0.17499999999999999"/>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D5A-4C67-8276-17E8BE1DCA94}"/>
                </c:ext>
              </c:extLst>
            </c:dLbl>
            <c:dLbl>
              <c:idx val="2"/>
              <c:layout>
                <c:manualLayout>
                  <c:x val="-0.12518745274125692"/>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DD5A-4C67-8276-17E8BE1DCA94}"/>
                </c:ext>
              </c:extLst>
            </c:dLbl>
            <c:dLbl>
              <c:idx val="3"/>
              <c:layout>
                <c:manualLayout>
                  <c:x val="-0.1316496174331882"/>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93</c:v>
                </c:pt>
                <c:pt idx="1">
                  <c:v>93</c:v>
                </c:pt>
                <c:pt idx="2">
                  <c:v>91</c:v>
                </c:pt>
                <c:pt idx="3">
                  <c:v>91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7</c:v>
                </c:pt>
                <c:pt idx="1">
                  <c:v>7</c:v>
                </c:pt>
                <c:pt idx="2">
                  <c:v>9</c:v>
                </c:pt>
                <c:pt idx="3">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58</c:v>
                </c:pt>
                <c:pt idx="1">
                  <c:v>33</c:v>
                </c:pt>
                <c:pt idx="2">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376-4B44-A99B-BC8A76F96A02}"/>
                </c:ext>
              </c:extLst>
            </c:dLbl>
            <c:dLbl>
              <c:idx val="2"/>
              <c:layout>
                <c:manualLayout>
                  <c:x val="-0.14633938356278467"/>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376-4B44-A99B-BC8A76F96A02}"/>
                </c:ext>
              </c:extLst>
            </c:dLbl>
            <c:dLbl>
              <c:idx val="3"/>
              <c:layout>
                <c:manualLayout>
                  <c:x val="-0.13588000359749375"/>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95</c:v>
                </c:pt>
                <c:pt idx="1">
                  <c:v>96</c:v>
                </c:pt>
                <c:pt idx="2">
                  <c:v>94</c:v>
                </c:pt>
                <c:pt idx="3">
                  <c:v>94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4</c:v>
                </c:pt>
                <c:pt idx="2">
                  <c:v>6</c:v>
                </c:pt>
                <c:pt idx="3">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66</c:v>
                </c:pt>
                <c:pt idx="1">
                  <c:v>28</c:v>
                </c:pt>
                <c:pt idx="2">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4F2-4A51-B6DC-A786FD5939BE}"/>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4F2-4A51-B6DC-A786FD5939BE}"/>
                </c:ext>
              </c:extLst>
            </c:dLbl>
            <c:dLbl>
              <c:idx val="3"/>
              <c:layout>
                <c:manualLayout>
                  <c:x val="-0.13588000359749375"/>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94</c:v>
                </c:pt>
                <c:pt idx="1">
                  <c:v>94</c:v>
                </c:pt>
                <c:pt idx="2">
                  <c:v>92</c:v>
                </c:pt>
                <c:pt idx="3">
                  <c:v>92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6</c:v>
                </c:pt>
                <c:pt idx="1">
                  <c:v>6</c:v>
                </c:pt>
                <c:pt idx="2">
                  <c:v>8</c:v>
                </c:pt>
                <c:pt idx="3">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59</c:v>
                </c:pt>
                <c:pt idx="1">
                  <c:v>33</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AA2FAB6A-5B7E-4A4A-A1F0-2888B0F8F503}"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1D94A5A-E84E-4AD8-9B9B-11CADF49A12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4F494888-93F4-4999-87A8-37A0C1959041}"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3ABA817A-5EBC-4A7E-94AD-447FB3911FD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B502D9E9-2675-4BCA-B3E3-8DFBC58392A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E91E871D-ACB0-4470-8D4D-1003A0D974B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0D380085-6209-4670-9A27-7DEA7540373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269BA432-C4CF-4869-9AE3-B2AB444F20DD}"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A074E942-B1BB-4C75-952A-1D0DDF883D6F}"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3205EBC8-1D51-4BF8-93B9-244E075C75E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7EEAFFA8-B662-4194-A2A5-90A5DDCFA8D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69F8C323-262E-4315-A3C0-809606B8F9E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FD352013-D4EB-4BA0-80F8-812C05FBE05D}"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D0F858B-CD5B-427D-84FC-A35975554A5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Sheet1!$C$2:$C$17</c:f>
              <c:numCache>
                <c:formatCode>0%;;</c:formatCode>
                <c:ptCount val="16"/>
                <c:pt idx="1">
                  <c:v>0.85</c:v>
                </c:pt>
                <c:pt idx="3">
                  <c:v>0</c:v>
                </c:pt>
                <c:pt idx="4">
                  <c:v>0.85</c:v>
                </c:pt>
                <c:pt idx="5">
                  <c:v>0.86</c:v>
                </c:pt>
                <c:pt idx="6">
                  <c:v>0.82</c:v>
                </c:pt>
                <c:pt idx="7">
                  <c:v>0.78</c:v>
                </c:pt>
                <c:pt idx="8">
                  <c:v>0.68</c:v>
                </c:pt>
                <c:pt idx="9">
                  <c:v>0</c:v>
                </c:pt>
                <c:pt idx="11">
                  <c:v>0.85</c:v>
                </c:pt>
                <c:pt idx="12">
                  <c:v>0.79</c:v>
                </c:pt>
                <c:pt idx="13">
                  <c:v>0.77</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B1CDC312-985D-4FD2-B48C-D2997C9A6CA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A179712F-B960-4846-80A9-3DEED91CF552}"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6B995D50-7ECC-4B37-9939-C4945A736E4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9749660-1975-4B2E-A44C-CF5A1B9C53B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DEE85376-225B-451B-A304-417CDE5D0A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6C316146-D15F-4AE8-8577-53BDF8F09FE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7EA5FC4A-E019-4382-B690-A15B2890996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E09EEE39-89ED-43AC-B22C-B6254971DDD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25441B13-7771-4B56-8746-009B1388016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D5C749F9-05A1-433C-9C8A-55A98BA0CE8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CBD19CF-2075-4EC3-8667-316C3BA2D17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A1B3B1C8-DCFD-44EA-91C0-A15051479A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C0810325-267C-4C62-A098-A5A3A1E2BF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B5A04162-0913-40C7-9736-B6AA1FD6D80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0923EA30-1A6F-46EA-8A43-277C182B5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6BAE724D-756F-4007-ABC2-1BEF261C5E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0.15000000000000002</c:v>
                </c:pt>
                <c:pt idx="2">
                  <c:v>1</c:v>
                </c:pt>
                <c:pt idx="3">
                  <c:v>1</c:v>
                </c:pt>
                <c:pt idx="4">
                  <c:v>0.15000000000000002</c:v>
                </c:pt>
                <c:pt idx="5">
                  <c:v>0.14000000000000001</c:v>
                </c:pt>
                <c:pt idx="6">
                  <c:v>0.18000000000000005</c:v>
                </c:pt>
                <c:pt idx="7">
                  <c:v>0.21999999999999997</c:v>
                </c:pt>
                <c:pt idx="8">
                  <c:v>0.31999999999999995</c:v>
                </c:pt>
                <c:pt idx="9">
                  <c:v>1</c:v>
                </c:pt>
                <c:pt idx="10">
                  <c:v>1</c:v>
                </c:pt>
                <c:pt idx="11">
                  <c:v>0.15000000000000002</c:v>
                </c:pt>
                <c:pt idx="12">
                  <c:v>0.20999999999999996</c:v>
                </c:pt>
                <c:pt idx="13">
                  <c:v>0.22999999999999998</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85%</c:v>
                  </c:pt>
                  <c:pt idx="4">
                    <c:v>85%</c:v>
                  </c:pt>
                  <c:pt idx="5">
                    <c:v>86%</c:v>
                  </c:pt>
                  <c:pt idx="6">
                    <c:v>82%</c:v>
                  </c:pt>
                  <c:pt idx="7">
                    <c:v>78%</c:v>
                  </c:pt>
                  <c:pt idx="8">
                    <c:v>68%</c:v>
                  </c:pt>
                  <c:pt idx="11">
                    <c:v>85%</c:v>
                  </c:pt>
                  <c:pt idx="12">
                    <c:v>79%</c:v>
                  </c:pt>
                  <c:pt idx="13">
                    <c:v>77%</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C3275A0C-DBF1-4498-AEF5-02A87A80C92E}"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27FBA025-381B-4B11-83BA-4248F24F47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41E64C62-E5E1-452A-86DF-87F8299F77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3693E2B5-594A-46D3-882B-DD4B799794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6899D7F7-7F34-4C04-8CC6-80AA9F34EF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48E2FFF9-AB53-4F0F-8E1A-96C6C135DF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D82619ED-F773-41F2-9723-B1E82773B69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692C8B58-CC11-4DEE-AF18-08E8AE828ED8}"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0C58E44D-1D98-4CEB-BEC8-E3A3B4FF36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C2E95C51-476C-42CB-83DA-E3615738AC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51931AFC-1A6D-4675-B0A7-AE1B0EDCEA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B0F8452F-194A-4233-B2C8-6D7DB252B2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371C1BD3-E820-44A4-9736-29688F079B6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F37AF03D-F635-4F01-93D8-23DD2713ECE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326D3369-2A4E-4E90-ACC8-093DBF2321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E9E7639A-02A7-4D9C-9601-D3F4082883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or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0.86</c:v>
                </c:pt>
                <c:pt idx="2">
                  <c:v>0.86</c:v>
                </c:pt>
                <c:pt idx="3">
                  <c:v>0.74</c:v>
                </c:pt>
                <c:pt idx="4">
                  <c:v>0.81</c:v>
                </c:pt>
                <c:pt idx="5">
                  <c:v>0.82</c:v>
                </c:pt>
                <c:pt idx="7">
                  <c:v>0</c:v>
                </c:pt>
                <c:pt idx="8">
                  <c:v>0.79</c:v>
                </c:pt>
                <c:pt idx="9">
                  <c:v>0.8</c:v>
                </c:pt>
                <c:pt idx="10">
                  <c:v>0.85</c:v>
                </c:pt>
                <c:pt idx="11">
                  <c:v>0.86</c:v>
                </c:pt>
                <c:pt idx="12">
                  <c:v>0.88</c:v>
                </c:pt>
                <c:pt idx="13">
                  <c:v>0.91</c:v>
                </c:pt>
                <c:pt idx="14">
                  <c:v>0.92</c:v>
                </c:pt>
                <c:pt idx="15">
                  <c:v>0.92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Lbls>
            <c:dLbl>
              <c:idx val="0"/>
              <c:tx>
                <c:rich>
                  <a:bodyPr/>
                  <a:lstStyle/>
                  <a:p>
                    <a:fld id="{F9B3A797-55FF-440F-9CD5-6976B491452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E4B677B9-3367-4B19-BEBF-DEF99D163EF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0DD96FBB-C3D7-45DE-A42D-D36D8B37899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BA558202-EAE1-4810-8D2F-0349D107F1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12BAD256-1EF2-4353-9CC5-6D356E58E5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BC468282-6DD4-4E48-8D27-51A1B5C5DD5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4EFE43E9-1BC8-47F3-8B73-7CDF5B1D3EC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D6EB2164-8221-4AA6-B529-C7720393A42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5500321D-3097-4F8F-A5CC-49EFD2E8725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BCA30D0A-16D8-4148-A187-EE9C1E17003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C02F4D7B-4AC3-4DC5-930F-F20395DFE53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A4E4899F-F1C6-4FC5-B57D-1248581B5ED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C6B09840-274B-43CB-BADF-2E1C261CEB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325803C1-C62A-4001-BD42-E737E55628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5209ADC5-99BC-4C77-949B-92EB9960F7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7174B4BF-CCA4-4CF7-ABA6-B31A5E6C72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0.14000000000000001</c:v>
                </c:pt>
                <c:pt idx="2">
                  <c:v>0.14000000000000001</c:v>
                </c:pt>
                <c:pt idx="3">
                  <c:v>0.26</c:v>
                </c:pt>
                <c:pt idx="4">
                  <c:v>0.18999999999999995</c:v>
                </c:pt>
                <c:pt idx="5">
                  <c:v>0.18000000000000005</c:v>
                </c:pt>
                <c:pt idx="6">
                  <c:v>1</c:v>
                </c:pt>
                <c:pt idx="7">
                  <c:v>1</c:v>
                </c:pt>
                <c:pt idx="8">
                  <c:v>0.20999999999999996</c:v>
                </c:pt>
                <c:pt idx="9">
                  <c:v>0.19999999999999996</c:v>
                </c:pt>
                <c:pt idx="10">
                  <c:v>0.15000000000000002</c:v>
                </c:pt>
                <c:pt idx="11">
                  <c:v>0.14000000000000001</c:v>
                </c:pt>
                <c:pt idx="12">
                  <c:v>0.12</c:v>
                </c:pt>
                <c:pt idx="13">
                  <c:v>8.9999999999999969E-2</c:v>
                </c:pt>
                <c:pt idx="14">
                  <c:v>7.999999999999996E-2</c:v>
                </c:pt>
                <c:pt idx="15">
                  <c:v>7.999999999999996E-2</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86%</c:v>
                  </c:pt>
                  <c:pt idx="2">
                    <c:v>86%</c:v>
                  </c:pt>
                  <c:pt idx="3">
                    <c:v>74%</c:v>
                  </c:pt>
                  <c:pt idx="4">
                    <c:v>81%</c:v>
                  </c:pt>
                  <c:pt idx="5">
                    <c:v>82%</c:v>
                  </c:pt>
                  <c:pt idx="8">
                    <c:v>79%</c:v>
                  </c:pt>
                  <c:pt idx="9">
                    <c:v>80%</c:v>
                  </c:pt>
                  <c:pt idx="10">
                    <c:v>85%</c:v>
                  </c:pt>
                  <c:pt idx="11">
                    <c:v>86%</c:v>
                  </c:pt>
                  <c:pt idx="12">
                    <c:v>88%</c:v>
                  </c:pt>
                  <c:pt idx="13">
                    <c:v>91%</c:v>
                  </c:pt>
                  <c:pt idx="14">
                    <c:v>92%</c:v>
                  </c:pt>
                  <c:pt idx="15">
                    <c:v>92%</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B4024B69-CF6D-4A9F-B754-0FB316644BC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D9B43A65-49EC-4267-8E4B-162055D39CB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9F85E1FD-FA92-4ED0-9295-A939370B847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5C5FAFB8-0456-42FD-A759-D5BA600F076C}"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3B90BFF9-9EF7-4F08-A2FE-0DCE312F4C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35B218AF-2F68-4FCD-8F7B-E0BDECC4029B}"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71CB0E5E-702A-45EF-9297-1134D723C5AD}"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069336A2-3F10-4C16-903F-B5AB3DC61D67}"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6BF35389-1596-4F9C-87F2-BACD58F127DD}"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8D902512-749F-411D-93E0-AC684540EE82}"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8F2B2B88-E001-417E-A4CC-13630808DBB7}"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0F6548AD-961C-42C5-BD9D-B1A4089B967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42DD3FC2-7CD7-49EE-B2E3-3BB5ABFC5F1F}"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AC7C3DF-B204-42EF-91C0-CE68F0C15E67}"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59B268DA-5F1E-4B2C-87B5-FC0041F6934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36D096AF-3C12-451A-ACA6-4385314A09F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389E7F4-2E1D-421F-8E31-277CB2189C8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0.85</c:v>
                </c:pt>
                <c:pt idx="3">
                  <c:v>0</c:v>
                </c:pt>
                <c:pt idx="5">
                  <c:v>0.81</c:v>
                </c:pt>
                <c:pt idx="6">
                  <c:v>0.82</c:v>
                </c:pt>
                <c:pt idx="7">
                  <c:v>0.85</c:v>
                </c:pt>
                <c:pt idx="8">
                  <c:v>0.86</c:v>
                </c:pt>
                <c:pt idx="9">
                  <c:v>0.87</c:v>
                </c:pt>
                <c:pt idx="13">
                  <c:v>0.82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79350279-5DEE-437A-A1BB-993E24A1F75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D359982A-AF89-435B-9C20-0D11AB1D44AF}"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0E0885A-0477-4089-B65E-22134E1454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A6D8A12-4B5A-4633-8850-AAA6B45CD94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A3ABD519-4070-41E9-AC2D-0625C11FC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C430391E-8EE4-42F7-B2C4-053013FFE38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41CA0661-9372-490B-998D-E8E358E45FC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B05A7728-71EB-4FC6-A4D2-8661B66E837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4C0C9A15-30A2-4E07-A8CF-48ED8C16E0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9225BAE9-F9A9-4F13-A9FA-65F93567AF0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4D7D15EB-AB29-4E0E-8095-FFE3A1A0CDE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40E9B31D-7841-4316-90FA-A53FD8A397D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D2CF50CE-D174-4B73-9B2F-56E47BD11FB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597B98D2-70E1-457D-ABAA-DC7211269D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6C7B04F-C370-4A88-9694-B2651B368E8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0B6BA01D-93EC-4577-8F53-06C8F037FDE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C95417CD-9952-40D3-95A4-3F36C124D3D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665FC914-19CA-45D8-8AD9-3CDF1AE2C70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0.15000000000000002</c:v>
                </c:pt>
                <c:pt idx="2">
                  <c:v>1</c:v>
                </c:pt>
                <c:pt idx="3">
                  <c:v>1</c:v>
                </c:pt>
                <c:pt idx="4">
                  <c:v>1</c:v>
                </c:pt>
                <c:pt idx="5">
                  <c:v>0.18999999999999995</c:v>
                </c:pt>
                <c:pt idx="6">
                  <c:v>0.18000000000000005</c:v>
                </c:pt>
                <c:pt idx="7">
                  <c:v>0.15000000000000002</c:v>
                </c:pt>
                <c:pt idx="8">
                  <c:v>0.14000000000000001</c:v>
                </c:pt>
                <c:pt idx="9">
                  <c:v>0.13</c:v>
                </c:pt>
                <c:pt idx="10">
                  <c:v>1</c:v>
                </c:pt>
                <c:pt idx="11">
                  <c:v>1</c:v>
                </c:pt>
                <c:pt idx="12">
                  <c:v>1</c:v>
                </c:pt>
                <c:pt idx="13">
                  <c:v>0.18000000000000005</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85%</c:v>
                  </c:pt>
                  <c:pt idx="5">
                    <c:v>81%</c:v>
                  </c:pt>
                  <c:pt idx="6">
                    <c:v>82%</c:v>
                  </c:pt>
                  <c:pt idx="7">
                    <c:v>85%</c:v>
                  </c:pt>
                  <c:pt idx="8">
                    <c:v>86%</c:v>
                  </c:pt>
                  <c:pt idx="9">
                    <c:v>87%</c:v>
                  </c:pt>
                  <c:pt idx="13">
                    <c:v>82%</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C324EB96-4C6C-44FE-9C2B-8D1AF3E67092}"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5A0116CC-48C8-4ADF-8BB5-18ECD1D00FA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43501727-F2FD-44AD-A85C-386EBC94BC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F3C6F3E3-61B7-4569-9095-44BB9A9AA76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551F8733-F10F-4FB7-AB27-C379C7ED33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960B1C9F-F903-4663-BD8F-A78F3B9B6F4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9F817B58-C10E-4254-8B11-1F284A4FA9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D48F3248-40F9-40AD-9D06-495765D7C771}"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FDB992D1-201C-4A62-8014-B3A52877422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CF95A0C4-BC1E-49AF-ACB1-AC66AF5E1A0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EA4434BB-E8FF-4614-8ECC-06FBBE7B654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2A9A0577-E193-4508-BB04-7A22F7DC09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4D59A4CF-BAA6-44D0-B524-498A004437E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304CEB10-E5BA-4CB9-A57E-A339B32E40A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8FCA0BA6-1292-474C-8B85-D6E947FD33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0C80EFD4-8210-474A-BB96-F42FCC21B5F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D01C6942-5ED0-4D3E-8D43-929CF1CC7E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2946CEA6-4385-481D-908C-4C6F6E8F169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0.92</c:v>
                </c:pt>
                <c:pt idx="2">
                  <c:v>0.84</c:v>
                </c:pt>
                <c:pt idx="3">
                  <c:v>0.83</c:v>
                </c:pt>
                <c:pt idx="4">
                  <c:v>0.85</c:v>
                </c:pt>
                <c:pt idx="5">
                  <c:v>0.85</c:v>
                </c:pt>
                <c:pt idx="6">
                  <c:v>0.89</c:v>
                </c:pt>
                <c:pt idx="7">
                  <c:v>0.87</c:v>
                </c:pt>
                <c:pt idx="8">
                  <c:v>0.89</c:v>
                </c:pt>
                <c:pt idx="9">
                  <c:v>0.88</c:v>
                </c:pt>
                <c:pt idx="10">
                  <c:v>0.87</c:v>
                </c:pt>
                <c:pt idx="11">
                  <c:v>0.86</c:v>
                </c:pt>
                <c:pt idx="12">
                  <c:v>0.82</c:v>
                </c:pt>
                <c:pt idx="13">
                  <c:v>0.79</c:v>
                </c:pt>
                <c:pt idx="14">
                  <c:v>0.85</c:v>
                </c:pt>
                <c:pt idx="15">
                  <c:v>0.86</c:v>
                </c:pt>
                <c:pt idx="16">
                  <c:v>0.81</c:v>
                </c:pt>
                <c:pt idx="17">
                  <c:v>0.85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33F4D191-2748-4979-9257-6D2089DA04F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3834457E-12C4-4E70-9DB6-786002203BB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053EE7EA-7C38-464B-B8A9-4963BA1530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043BDB72-E7CB-4F67-819A-80BA43B333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81FF7A4D-C1EE-4670-A933-8D800A4E28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F5806468-980F-411F-814C-73D85EA8D0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833FB77D-A5DA-4C2A-AC9A-9D945955C79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EFA60BAD-C56A-472C-8B67-1396DDA3DE5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9DD46E70-7C39-41BD-A883-7A6CA3070C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4C9706E8-D504-4D16-A6C6-F5F43F2737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A3D0C845-1F0A-49B4-91CA-7EEAF8A121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A08DB218-E490-4235-9E79-01A69E9CE4C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C3D8DAB5-864F-44D1-91C1-719168A0A3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7916F7EA-B1D5-4677-A1EE-CB95B2EEF9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81E7E76C-8D15-483A-9579-949E11342F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1EFFD3D3-62AA-46F3-BE6E-7F702ACB83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CB8427A0-FDCD-44CE-9168-C00084FB89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D888D2A5-A0B7-4BF8-B9DA-A38AD42D789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7.999999999999996E-2</c:v>
                </c:pt>
                <c:pt idx="2">
                  <c:v>0.16000000000000003</c:v>
                </c:pt>
                <c:pt idx="3">
                  <c:v>0.17000000000000004</c:v>
                </c:pt>
                <c:pt idx="4">
                  <c:v>0.15000000000000002</c:v>
                </c:pt>
                <c:pt idx="5">
                  <c:v>0.15000000000000002</c:v>
                </c:pt>
                <c:pt idx="6">
                  <c:v>0.10999999999999999</c:v>
                </c:pt>
                <c:pt idx="7">
                  <c:v>0.13</c:v>
                </c:pt>
                <c:pt idx="8">
                  <c:v>0.10999999999999999</c:v>
                </c:pt>
                <c:pt idx="9">
                  <c:v>0.12</c:v>
                </c:pt>
                <c:pt idx="10">
                  <c:v>0.13</c:v>
                </c:pt>
                <c:pt idx="11">
                  <c:v>0.14000000000000001</c:v>
                </c:pt>
                <c:pt idx="12">
                  <c:v>0.18000000000000005</c:v>
                </c:pt>
                <c:pt idx="13">
                  <c:v>0.20999999999999996</c:v>
                </c:pt>
                <c:pt idx="14">
                  <c:v>0.15000000000000002</c:v>
                </c:pt>
                <c:pt idx="15">
                  <c:v>0.14000000000000001</c:v>
                </c:pt>
                <c:pt idx="16">
                  <c:v>0.18999999999999995</c:v>
                </c:pt>
                <c:pt idx="17">
                  <c:v>0.15000000000000002</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92%</c:v>
                  </c:pt>
                  <c:pt idx="2">
                    <c:v>84%</c:v>
                  </c:pt>
                  <c:pt idx="3">
                    <c:v>83%</c:v>
                  </c:pt>
                  <c:pt idx="4">
                    <c:v>85%</c:v>
                  </c:pt>
                  <c:pt idx="5">
                    <c:v>85%</c:v>
                  </c:pt>
                  <c:pt idx="6">
                    <c:v>89%</c:v>
                  </c:pt>
                  <c:pt idx="7">
                    <c:v>87%</c:v>
                  </c:pt>
                  <c:pt idx="8">
                    <c:v>89%</c:v>
                  </c:pt>
                  <c:pt idx="9">
                    <c:v>88%</c:v>
                  </c:pt>
                  <c:pt idx="10">
                    <c:v>87%</c:v>
                  </c:pt>
                  <c:pt idx="11">
                    <c:v>86%</c:v>
                  </c:pt>
                  <c:pt idx="12">
                    <c:v>82%</c:v>
                  </c:pt>
                  <c:pt idx="13">
                    <c:v>79%</c:v>
                  </c:pt>
                  <c:pt idx="14">
                    <c:v>85%</c:v>
                  </c:pt>
                  <c:pt idx="15">
                    <c:v>86%</c:v>
                  </c:pt>
                  <c:pt idx="16">
                    <c:v>81%</c:v>
                  </c:pt>
                  <c:pt idx="17">
                    <c:v>85%</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87F1806-983F-488C-9EC3-2AC9766D387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9B458F5C-07E6-4FA2-87B9-52F93E4A057F}"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7B6008DB-3966-4AF8-B52E-6A7D9E909680}"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AAA2D6FB-D488-4FF0-81AA-BFDE8F2D963D}"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BC2F1E57-4F21-42E7-AE93-0DE8D395912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6E938665-3882-468A-ABCC-D921B7D03FD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43C8F4C6-CD5C-4AFA-BF30-C8CCFD0C4FE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0A0EEC9F-7982-4A69-92C5-70BA0053C11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A8DFD3DD-B9D9-4623-A3FD-9A1B7F0D5A7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2A1014B8-4CAD-4CD0-B01A-8A3219514B22}"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DCDAB811-FB54-45FA-A90B-5B9FE3210EA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549E7F1B-2745-402C-8FDB-DB40D1ECDE4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42AABFF4-279C-4CEC-AC69-51E040B4E9C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9AC56D3A-77D8-4956-8230-1C5AD9E64F65}"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7B673BA2-4E93-45C1-AE63-9E1F7C319B7C}"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8715F8B8-3A1A-41CB-96AD-6B9FBE03B1F4}"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F2D-46A7-A150-1D236AA1984A}"/>
              </c:ext>
            </c:extLst>
          </c:dPt>
          <c:val>
            <c:numRef>
              <c:f>Sheet1!$C$2:$C$17</c:f>
              <c:numCache>
                <c:formatCode>0%;;</c:formatCode>
                <c:ptCount val="16"/>
                <c:pt idx="0">
                  <c:v>0</c:v>
                </c:pt>
                <c:pt idx="1">
                  <c:v>0.85</c:v>
                </c:pt>
                <c:pt idx="3">
                  <c:v>0</c:v>
                </c:pt>
                <c:pt idx="4" formatCode="0%">
                  <c:v>0.85</c:v>
                </c:pt>
                <c:pt idx="5" formatCode="0%">
                  <c:v>0.86</c:v>
                </c:pt>
                <c:pt idx="6" formatCode="0%">
                  <c:v>0.87</c:v>
                </c:pt>
                <c:pt idx="7" formatCode="0%">
                  <c:v>0.85</c:v>
                </c:pt>
                <c:pt idx="8" formatCode="0%">
                  <c:v>0.85</c:v>
                </c:pt>
                <c:pt idx="9" formatCode="0%">
                  <c:v>0.83</c:v>
                </c:pt>
                <c:pt idx="10" formatCode="0%">
                  <c:v>0.89</c:v>
                </c:pt>
                <c:pt idx="11" formatCode="0%">
                  <c:v>0.85</c:v>
                </c:pt>
                <c:pt idx="12" formatCode="0%">
                  <c:v>0.76</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F2D-46A7-A150-1D236AA1984A}"/>
              </c:ext>
            </c:extLst>
          </c:dPt>
          <c:dLbls>
            <c:dLbl>
              <c:idx val="0"/>
              <c:tx>
                <c:rich>
                  <a:bodyPr/>
                  <a:lstStyle/>
                  <a:p>
                    <a:fld id="{ED342E5E-11EC-47E6-B33C-B7F6826BEDE8}"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E71B1024-41E4-4A82-8031-5FFD59E4FEAA}"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08B7EFFD-331D-4FEA-9950-01689512FF4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1C49E003-FCE2-495E-92BA-8B259B41307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17039029-54FD-4252-A1B8-02B73DE7F8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97390E6E-EDD5-4860-8FB5-83FF14B577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B6DCEFFF-DD36-4EBB-84EF-67F7991543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2E8EB6BB-747F-4EC5-8234-E6A4EC2B6C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C66821D0-5AB0-458A-8F6A-D78980855C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F8C874AF-A80F-46D6-AAFA-FBE2EC7D3A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90DE925A-3D76-421A-A037-6202AB256E6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A4062928-9E9E-45F8-9853-C448D53F430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C159B13A-6D0F-4B6C-AE23-2F38C8B00E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E0E20745-29DB-4E64-AF22-08E81F793E6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3F72FC01-6B79-4296-AAA3-F50DEBDFF3C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84587897-332B-480A-8535-25207018CBB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0.15000000000000002</c:v>
                </c:pt>
                <c:pt idx="2">
                  <c:v>1</c:v>
                </c:pt>
                <c:pt idx="3">
                  <c:v>1</c:v>
                </c:pt>
                <c:pt idx="4">
                  <c:v>0.15000000000000002</c:v>
                </c:pt>
                <c:pt idx="5">
                  <c:v>0.14000000000000001</c:v>
                </c:pt>
                <c:pt idx="6">
                  <c:v>0.13</c:v>
                </c:pt>
                <c:pt idx="7">
                  <c:v>0.15000000000000002</c:v>
                </c:pt>
                <c:pt idx="8">
                  <c:v>0.15000000000000002</c:v>
                </c:pt>
                <c:pt idx="9">
                  <c:v>0.17000000000000004</c:v>
                </c:pt>
                <c:pt idx="10">
                  <c:v>0.10999999999999999</c:v>
                </c:pt>
                <c:pt idx="11">
                  <c:v>0.15000000000000002</c:v>
                </c:pt>
                <c:pt idx="12">
                  <c:v>0.24</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85%</c:v>
                  </c:pt>
                  <c:pt idx="4">
                    <c:v>85%</c:v>
                  </c:pt>
                  <c:pt idx="5">
                    <c:v>86%</c:v>
                  </c:pt>
                  <c:pt idx="6">
                    <c:v>87%</c:v>
                  </c:pt>
                  <c:pt idx="7">
                    <c:v>85%</c:v>
                  </c:pt>
                  <c:pt idx="8">
                    <c:v>85%</c:v>
                  </c:pt>
                  <c:pt idx="9">
                    <c:v>83%</c:v>
                  </c:pt>
                  <c:pt idx="10">
                    <c:v>89%</c:v>
                  </c:pt>
                  <c:pt idx="11">
                    <c:v>85%</c:v>
                  </c:pt>
                  <c:pt idx="12">
                    <c:v>76%</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C86E8102-002C-4D0E-8A24-ADC1D72C7E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355A0D3D-5902-4F97-91B5-C6DDFDB8FC9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7E36F361-3035-4CB0-9F9A-04F940CAD44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386B3E07-DF34-4574-8433-98CB7AFFBAB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F3516E18-669F-46C6-98C4-82CEB1AEF94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14FD2D0F-85AB-4A20-95CF-6010DBCD1D0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E4FA94B8-A46D-46FE-BF75-5D74FE2D6DC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B64FDF4B-8E7F-4688-9D6E-0212C2A98EB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7DE5C433-000F-4F10-A40F-FB1A1DAA95C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6D66274A-1B21-4354-9C99-8146CBEB5C8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6E5A87EB-3844-4DF9-9666-4289A1DCF30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A26AF9DE-4CAD-4785-8BA5-F987FC0F7A6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B8CBDD51-E227-4657-BA4A-EAE40A1166A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F82E3DFD-BB1F-47D5-B8E2-5AAEFCE0C5E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0.86</c:v>
                </c:pt>
                <c:pt idx="2">
                  <c:v>0.8</c:v>
                </c:pt>
                <c:pt idx="3">
                  <c:v>0.84</c:v>
                </c:pt>
                <c:pt idx="4">
                  <c:v>0.88</c:v>
                </c:pt>
                <c:pt idx="5">
                  <c:v>0.79</c:v>
                </c:pt>
                <c:pt idx="7" formatCode="0%;;">
                  <c:v>0</c:v>
                </c:pt>
                <c:pt idx="8" formatCode="0%;;">
                  <c:v>0.84</c:v>
                </c:pt>
                <c:pt idx="9" formatCode="0%;;">
                  <c:v>0.85</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F2D-46A7-A150-1D236AA1984A}"/>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F2D-46A7-A150-1D236AA1984A}"/>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F2D-46A7-A150-1D236AA1984A}"/>
              </c:ext>
            </c:extLst>
          </c:dPt>
          <c:dPt>
            <c:idx val="1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F2D-46A7-A150-1D236AA1984A}"/>
              </c:ext>
            </c:extLst>
          </c:dPt>
          <c:dPt>
            <c:idx val="11"/>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0-1F2D-46A7-A150-1D236AA1984A}"/>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F2D-46A7-A150-1D236AA1984A}"/>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2-1F2D-46A7-A150-1D236AA1984A}"/>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F2D-46A7-A150-1D236AA1984A}"/>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4-1F2D-46A7-A150-1D236AA1984A}"/>
              </c:ext>
            </c:extLst>
          </c:dPt>
          <c:dLbls>
            <c:dLbl>
              <c:idx val="0"/>
              <c:tx>
                <c:rich>
                  <a:bodyPr/>
                  <a:lstStyle/>
                  <a:p>
                    <a:fld id="{81948789-F862-42AD-A211-7D3CA2CC2D2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EBB8625A-6F2C-4FC2-A1B7-521A63AE85A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B319276F-4A75-460E-9085-8CC35538A2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3D33BF90-36A7-4675-85E7-E05D9EA3C9E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6BAA3AF8-3CD0-4F38-852C-47707DB841F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C1C38E8C-EF35-47E5-B786-E9402A9BD91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A15601EF-C9C8-4CF0-A83B-BB4FCC29DDB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54BAC6C3-6726-40BE-8E57-04F94567BCE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D7D57374-36ED-4DDF-B01F-15345762BA6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C294CAEB-FA31-4184-BC63-5D39A11192A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B9BE14CC-992E-48FD-8B37-4715FDB48D7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2C854EA3-7CB3-438A-A7DA-E6E26775E3A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8DD49B1B-D7B1-4D08-9A15-6237070FE5B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E6E1A84A-9555-47D8-BDE5-1E762BE9F590}"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2E61A9DA-67CC-4D84-AE7D-CF671C00C23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AF24EF83-B98A-46B8-9469-1AFE46340DB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0.14000000000000001</c:v>
                </c:pt>
                <c:pt idx="2">
                  <c:v>0.19999999999999996</c:v>
                </c:pt>
                <c:pt idx="3">
                  <c:v>0.16000000000000003</c:v>
                </c:pt>
                <c:pt idx="4">
                  <c:v>0.12</c:v>
                </c:pt>
                <c:pt idx="5">
                  <c:v>0.20999999999999996</c:v>
                </c:pt>
                <c:pt idx="6">
                  <c:v>1</c:v>
                </c:pt>
                <c:pt idx="7">
                  <c:v>1</c:v>
                </c:pt>
                <c:pt idx="8">
                  <c:v>0.16000000000000003</c:v>
                </c:pt>
                <c:pt idx="9">
                  <c:v>0.15000000000000002</c:v>
                </c:pt>
                <c:pt idx="10">
                  <c:v>1</c:v>
                </c:pt>
                <c:pt idx="11">
                  <c:v>1</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86%</c:v>
                  </c:pt>
                  <c:pt idx="2">
                    <c:v>80%</c:v>
                  </c:pt>
                  <c:pt idx="3">
                    <c:v>84%</c:v>
                  </c:pt>
                  <c:pt idx="4">
                    <c:v>88%</c:v>
                  </c:pt>
                  <c:pt idx="5">
                    <c:v>79%</c:v>
                  </c:pt>
                  <c:pt idx="8">
                    <c:v>84%</c:v>
                  </c:pt>
                  <c:pt idx="9">
                    <c:v>85%</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50</c:v>
                </c:pt>
                <c:pt idx="1">
                  <c:v>50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01F-47A8-9872-D5C9A29E4472}"/>
                </c:ext>
              </c:extLst>
            </c:dLbl>
            <c:dLbl>
              <c:idx val="3"/>
              <c:layout>
                <c:manualLayout>
                  <c:x val="-0.11613792391300742"/>
                  <c:y val="5.590614124592715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layout>
                    <c:manualLayout>
                      <c:w val="0.10203691428304945"/>
                      <c:h val="8.1899272544474433E-2"/>
                    </c:manualLayout>
                  </c15:layout>
                </c:ext>
                <c:ext xmlns:c16="http://schemas.microsoft.com/office/drawing/2014/chart" uri="{C3380CC4-5D6E-409C-BE32-E72D297353CC}">
                  <c16:uniqueId val="{00000003-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76</c:v>
                </c:pt>
                <c:pt idx="1">
                  <c:v>75</c:v>
                </c:pt>
                <c:pt idx="2">
                  <c:v>67</c:v>
                </c:pt>
                <c:pt idx="3">
                  <c:v>67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dLbl>
              <c:idx val="2"/>
              <c:tx>
                <c:rich>
                  <a:bodyPr/>
                  <a:lstStyle/>
                  <a:p>
                    <a:fld id="{52ED15F5-C58D-47CF-84BC-038E2066F228}" type="VALUE">
                      <a:rPr lang="en-US" smtClean="0"/>
                      <a:pPr/>
                      <a:t>[VALUE]</a:t>
                    </a:fld>
                    <a:endParaRPr lang="en-GB"/>
                  </a:p>
                </c:rich>
              </c:tx>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0-12C3-4BB1-81CE-4DFAE38FFF91}"/>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24</c:v>
                </c:pt>
                <c:pt idx="1">
                  <c:v>25</c:v>
                </c:pt>
                <c:pt idx="2">
                  <c:v>33</c:v>
                </c:pt>
                <c:pt idx="3">
                  <c:v>33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30</c:v>
                </c:pt>
                <c:pt idx="1">
                  <c:v>37</c:v>
                </c:pt>
                <c:pt idx="2">
                  <c:v>33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0.5</c:v>
                </c:pt>
                <c:pt idx="1">
                  <c:v>0.55000000000000004</c:v>
                </c:pt>
                <c:pt idx="2">
                  <c:v>0.56999999999999995</c:v>
                </c:pt>
                <c:pt idx="3">
                  <c:v>0.57999999999999996</c:v>
                </c:pt>
                <c:pt idx="4">
                  <c:v>0.59</c:v>
                </c:pt>
                <c:pt idx="5">
                  <c:v>0.61</c:v>
                </c:pt>
                <c:pt idx="6">
                  <c:v>0.61</c:v>
                </c:pt>
                <c:pt idx="7">
                  <c:v>0.62</c:v>
                </c:pt>
                <c:pt idx="8">
                  <c:v>0.63</c:v>
                </c:pt>
                <c:pt idx="9">
                  <c:v>0.64</c:v>
                </c:pt>
                <c:pt idx="10">
                  <c:v>0.65</c:v>
                </c:pt>
                <c:pt idx="11">
                  <c:v>0.65</c:v>
                </c:pt>
                <c:pt idx="12">
                  <c:v>0.65</c:v>
                </c:pt>
                <c:pt idx="13">
                  <c:v>0.66</c:v>
                </c:pt>
                <c:pt idx="14">
                  <c:v>0.66</c:v>
                </c:pt>
                <c:pt idx="15">
                  <c:v>0.67</c:v>
                </c:pt>
                <c:pt idx="16">
                  <c:v>0.67</c:v>
                </c:pt>
                <c:pt idx="17">
                  <c:v>0.67</c:v>
                </c:pt>
                <c:pt idx="18">
                  <c:v>0.68</c:v>
                </c:pt>
                <c:pt idx="19">
                  <c:v>0.68</c:v>
                </c:pt>
                <c:pt idx="20">
                  <c:v>0.68</c:v>
                </c:pt>
                <c:pt idx="21">
                  <c:v>0.68</c:v>
                </c:pt>
                <c:pt idx="22">
                  <c:v>0.7</c:v>
                </c:pt>
                <c:pt idx="23">
                  <c:v>0.72</c:v>
                </c:pt>
                <c:pt idx="24">
                  <c:v>0.72</c:v>
                </c:pt>
                <c:pt idx="25">
                  <c:v>0.72</c:v>
                </c:pt>
                <c:pt idx="26">
                  <c:v>0.72</c:v>
                </c:pt>
                <c:pt idx="27">
                  <c:v>0.73</c:v>
                </c:pt>
                <c:pt idx="28">
                  <c:v>0.74</c:v>
                </c:pt>
                <c:pt idx="29">
                  <c:v>0.74</c:v>
                </c:pt>
                <c:pt idx="30">
                  <c:v>0.74</c:v>
                </c:pt>
                <c:pt idx="31">
                  <c:v>0.74</c:v>
                </c:pt>
                <c:pt idx="32">
                  <c:v>0.74</c:v>
                </c:pt>
                <c:pt idx="33">
                  <c:v>0.75</c:v>
                </c:pt>
                <c:pt idx="34">
                  <c:v>0.75</c:v>
                </c:pt>
                <c:pt idx="35">
                  <c:v>0.75</c:v>
                </c:pt>
                <c:pt idx="36">
                  <c:v>0.76</c:v>
                </c:pt>
                <c:pt idx="37">
                  <c:v>0.76</c:v>
                </c:pt>
                <c:pt idx="38">
                  <c:v>0.82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pt idx="32">
                  <c:v>0.65</c:v>
                </c:pt>
                <c:pt idx="33">
                  <c:v>0.65</c:v>
                </c:pt>
                <c:pt idx="34">
                  <c:v>0.65</c:v>
                </c:pt>
                <c:pt idx="35">
                  <c:v>0.65</c:v>
                </c:pt>
                <c:pt idx="36">
                  <c:v>0.65</c:v>
                </c:pt>
                <c:pt idx="37">
                  <c:v>0.65</c:v>
                </c:pt>
                <c:pt idx="38">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0.56999999999999995</c:v>
                </c:pt>
                <c:pt idx="1">
                  <c:v>0.21</c:v>
                </c:pt>
                <c:pt idx="2">
                  <c:v>0.12</c:v>
                </c:pt>
                <c:pt idx="3">
                  <c:v>0.15</c:v>
                </c:pt>
                <c:pt idx="4">
                  <c:v>0.02</c:v>
                </c:pt>
                <c:pt idx="5">
                  <c:v>0.38</c:v>
                </c:pt>
                <c:pt idx="6">
                  <c:v>0.2</c:v>
                </c:pt>
                <c:pt idx="7">
                  <c:v>0.05</c:v>
                </c:pt>
                <c:pt idx="8">
                  <c:v>7.0000000000000007E-2</c:v>
                </c:pt>
                <c:pt idx="9">
                  <c:v>0.05</c:v>
                </c:pt>
                <c:pt idx="10">
                  <c:v>7.0000000000000007E-2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0.56999999999999995</c:v>
                </c:pt>
                <c:pt idx="1">
                  <c:v>0.21</c:v>
                </c:pt>
                <c:pt idx="2">
                  <c:v>0.11</c:v>
                </c:pt>
                <c:pt idx="3">
                  <c:v>0.17</c:v>
                </c:pt>
                <c:pt idx="4">
                  <c:v>0.02</c:v>
                </c:pt>
                <c:pt idx="5">
                  <c:v>0.34</c:v>
                </c:pt>
                <c:pt idx="6">
                  <c:v>0.2</c:v>
                </c:pt>
                <c:pt idx="7">
                  <c:v>0.04</c:v>
                </c:pt>
                <c:pt idx="8">
                  <c:v>0.08</c:v>
                </c:pt>
                <c:pt idx="9">
                  <c:v>0.04</c:v>
                </c:pt>
                <c:pt idx="10">
                  <c:v>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0-C803-432E-8938-75406DFA8CA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61</c:v>
                </c:pt>
                <c:pt idx="1">
                  <c:v>71</c:v>
                </c:pt>
                <c:pt idx="2">
                  <c:v>57</c:v>
                </c:pt>
                <c:pt idx="3">
                  <c:v>48</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39</c:v>
                </c:pt>
                <c:pt idx="1">
                  <c:v>29</c:v>
                </c:pt>
                <c:pt idx="2">
                  <c:v>43</c:v>
                </c:pt>
                <c:pt idx="3">
                  <c:v>52</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4B8-4E85-BBB4-11BA69551F32}"/>
              </c:ext>
            </c:extLst>
          </c:dPt>
          <c:dPt>
            <c:idx val="3"/>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4B8-4E85-BBB4-11BA69551F32}"/>
              </c:ext>
            </c:extLst>
          </c:dPt>
          <c:dPt>
            <c:idx val="4"/>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4B8-4E85-BBB4-11BA69551F32}"/>
              </c:ext>
            </c:extLst>
          </c:dPt>
          <c:dPt>
            <c:idx val="5"/>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48</c:v>
                </c:pt>
                <c:pt idx="1">
                  <c:v>52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C755-477E-AA28-132E2FB41BEA}"/>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66</c:v>
                </c:pt>
                <c:pt idx="1">
                  <c:v>66</c:v>
                </c:pt>
                <c:pt idx="2">
                  <c:v>55</c:v>
                </c:pt>
                <c:pt idx="3">
                  <c:v>48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15</c:v>
                </c:pt>
                <c:pt idx="1">
                  <c:v>16</c:v>
                </c:pt>
                <c:pt idx="2">
                  <c:v>25</c:v>
                </c:pt>
                <c:pt idx="3">
                  <c:v>31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6962368783961081"/>
          <c:h val="0.684620272635797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19</c:v>
                </c:pt>
                <c:pt idx="1">
                  <c:v>29</c:v>
                </c:pt>
                <c:pt idx="2">
                  <c:v>20</c:v>
                </c:pt>
                <c:pt idx="3">
                  <c:v>16</c:v>
                </c:pt>
                <c:pt idx="4">
                  <c:v>16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5.xml"/><Relationship Id="rId13" Type="http://schemas.openxmlformats.org/officeDocument/2006/relationships/slide" Target="slide43.xml"/><Relationship Id="rId3" Type="http://schemas.openxmlformats.org/officeDocument/2006/relationships/slide" Target="slide8.xml"/><Relationship Id="rId7" Type="http://schemas.openxmlformats.org/officeDocument/2006/relationships/slide" Target="slide32.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48.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10.png"/><Relationship Id="rId7" Type="http://schemas.openxmlformats.org/officeDocument/2006/relationships/chart" Target="../charts/chart64.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hart" Target="../charts/chart66.xml"/><Relationship Id="rId7" Type="http://schemas.openxmlformats.org/officeDocument/2006/relationships/chart" Target="../charts/chart70.xml"/><Relationship Id="rId12" Type="http://schemas.openxmlformats.org/officeDocument/2006/relationships/chart" Target="../charts/chart73.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9.xml"/><Relationship Id="rId11" Type="http://schemas.openxmlformats.org/officeDocument/2006/relationships/chart" Target="../charts/chart72.xml"/><Relationship Id="rId5" Type="http://schemas.openxmlformats.org/officeDocument/2006/relationships/chart" Target="../charts/chart68.xml"/><Relationship Id="rId10" Type="http://schemas.openxmlformats.org/officeDocument/2006/relationships/chart" Target="../charts/chart71.xml"/><Relationship Id="rId4" Type="http://schemas.openxmlformats.org/officeDocument/2006/relationships/chart" Target="../charts/chart67.xml"/><Relationship Id="rId9"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7.xml"/><Relationship Id="rId3" Type="http://schemas.openxmlformats.org/officeDocument/2006/relationships/image" Target="../media/image10.png"/><Relationship Id="rId7" Type="http://schemas.openxmlformats.org/officeDocument/2006/relationships/chart" Target="../charts/chart76.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5.xml"/><Relationship Id="rId5" Type="http://schemas.openxmlformats.org/officeDocument/2006/relationships/chart" Target="../charts/chart74.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8.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82.xml"/><Relationship Id="rId3" Type="http://schemas.openxmlformats.org/officeDocument/2006/relationships/image" Target="../media/image10.png"/><Relationship Id="rId7" Type="http://schemas.openxmlformats.org/officeDocument/2006/relationships/chart" Target="../charts/chart81.xml"/><Relationship Id="rId12" Type="http://schemas.openxmlformats.org/officeDocument/2006/relationships/chart" Target="../charts/chart86.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80.xml"/><Relationship Id="rId11" Type="http://schemas.openxmlformats.org/officeDocument/2006/relationships/chart" Target="../charts/chart85.xml"/><Relationship Id="rId5" Type="http://schemas.openxmlformats.org/officeDocument/2006/relationships/chart" Target="../charts/chart79.xml"/><Relationship Id="rId10" Type="http://schemas.openxmlformats.org/officeDocument/2006/relationships/chart" Target="../charts/chart84.xml"/><Relationship Id="rId4" Type="http://schemas.openxmlformats.org/officeDocument/2006/relationships/image" Target="../media/image11.svg"/><Relationship Id="rId9" Type="http://schemas.openxmlformats.org/officeDocument/2006/relationships/chart" Target="../charts/chart83.xml"/></Relationships>
</file>

<file path=ppt/slides/_rels/slide28.xml.rels><?xml version="1.0" encoding="UTF-8" standalone="yes"?>
<Relationships xmlns="http://schemas.openxmlformats.org/package/2006/relationships"><Relationship Id="rId8" Type="http://schemas.openxmlformats.org/officeDocument/2006/relationships/chart" Target="../charts/chart90.xml"/><Relationship Id="rId3" Type="http://schemas.openxmlformats.org/officeDocument/2006/relationships/image" Target="../media/image10.png"/><Relationship Id="rId7" Type="http://schemas.openxmlformats.org/officeDocument/2006/relationships/chart" Target="../charts/chart89.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8.xml"/><Relationship Id="rId5" Type="http://schemas.openxmlformats.org/officeDocument/2006/relationships/chart" Target="../charts/chart87.xml"/><Relationship Id="rId4" Type="http://schemas.openxmlformats.org/officeDocument/2006/relationships/image" Target="../media/image11.svg"/><Relationship Id="rId9" Type="http://schemas.openxmlformats.org/officeDocument/2006/relationships/chart" Target="../charts/chart91.xml"/></Relationships>
</file>

<file path=ppt/slides/_rels/slide29.xml.rels><?xml version="1.0" encoding="UTF-8" standalone="yes"?>
<Relationships xmlns="http://schemas.openxmlformats.org/package/2006/relationships"><Relationship Id="rId3" Type="http://schemas.openxmlformats.org/officeDocument/2006/relationships/chart" Target="../charts/chart92.xml"/><Relationship Id="rId7" Type="http://schemas.openxmlformats.org/officeDocument/2006/relationships/chart" Target="../charts/chart94.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8.xml"/><Relationship Id="rId3" Type="http://schemas.openxmlformats.org/officeDocument/2006/relationships/image" Target="../media/image10.png"/><Relationship Id="rId7" Type="http://schemas.openxmlformats.org/officeDocument/2006/relationships/chart" Target="../charts/chart97.xml"/><Relationship Id="rId12" Type="http://schemas.openxmlformats.org/officeDocument/2006/relationships/chart" Target="../charts/chart102.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6.xml"/><Relationship Id="rId11" Type="http://schemas.openxmlformats.org/officeDocument/2006/relationships/chart" Target="../charts/chart101.xml"/><Relationship Id="rId5" Type="http://schemas.openxmlformats.org/officeDocument/2006/relationships/chart" Target="../charts/chart95.xml"/><Relationship Id="rId10" Type="http://schemas.openxmlformats.org/officeDocument/2006/relationships/chart" Target="../charts/chart100.xml"/><Relationship Id="rId4" Type="http://schemas.openxmlformats.org/officeDocument/2006/relationships/image" Target="../media/image11.svg"/><Relationship Id="rId9" Type="http://schemas.openxmlformats.org/officeDocument/2006/relationships/chart" Target="../charts/chart99.xml"/></Relationships>
</file>

<file path=ppt/slides/_rels/slide31.xml.rels><?xml version="1.0" encoding="UTF-8" standalone="yes"?>
<Relationships xmlns="http://schemas.openxmlformats.org/package/2006/relationships"><Relationship Id="rId8" Type="http://schemas.openxmlformats.org/officeDocument/2006/relationships/chart" Target="../charts/chart106.xml"/><Relationship Id="rId3" Type="http://schemas.openxmlformats.org/officeDocument/2006/relationships/image" Target="../media/image10.png"/><Relationship Id="rId7" Type="http://schemas.openxmlformats.org/officeDocument/2006/relationships/chart" Target="../charts/chart105.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104.xml"/><Relationship Id="rId5" Type="http://schemas.openxmlformats.org/officeDocument/2006/relationships/chart" Target="../charts/chart103.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10.xml"/><Relationship Id="rId3" Type="http://schemas.openxmlformats.org/officeDocument/2006/relationships/image" Target="../media/image10.png"/><Relationship Id="rId7" Type="http://schemas.openxmlformats.org/officeDocument/2006/relationships/chart" Target="../charts/chart109.xml"/><Relationship Id="rId12" Type="http://schemas.openxmlformats.org/officeDocument/2006/relationships/chart" Target="../charts/chart11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8.xml"/><Relationship Id="rId11" Type="http://schemas.openxmlformats.org/officeDocument/2006/relationships/chart" Target="../charts/chart113.xml"/><Relationship Id="rId5" Type="http://schemas.openxmlformats.org/officeDocument/2006/relationships/chart" Target="../charts/chart107.xml"/><Relationship Id="rId10" Type="http://schemas.openxmlformats.org/officeDocument/2006/relationships/chart" Target="../charts/chart112.xml"/><Relationship Id="rId4" Type="http://schemas.openxmlformats.org/officeDocument/2006/relationships/image" Target="../media/image11.svg"/><Relationship Id="rId9" Type="http://schemas.openxmlformats.org/officeDocument/2006/relationships/chart" Target="../charts/chart111.xml"/></Relationships>
</file>

<file path=ppt/slides/_rels/slide34.xml.rels><?xml version="1.0" encoding="UTF-8" standalone="yes"?>
<Relationships xmlns="http://schemas.openxmlformats.org/package/2006/relationships"><Relationship Id="rId8" Type="http://schemas.openxmlformats.org/officeDocument/2006/relationships/chart" Target="../charts/chart118.xml"/><Relationship Id="rId3" Type="http://schemas.openxmlformats.org/officeDocument/2006/relationships/image" Target="../media/image10.png"/><Relationship Id="rId7" Type="http://schemas.openxmlformats.org/officeDocument/2006/relationships/chart" Target="../charts/chart117.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6.xml"/><Relationship Id="rId5" Type="http://schemas.openxmlformats.org/officeDocument/2006/relationships/chart" Target="../charts/chart115.xml"/><Relationship Id="rId4" Type="http://schemas.openxmlformats.org/officeDocument/2006/relationships/image" Target="../media/image11.svg"/><Relationship Id="rId9" Type="http://schemas.openxmlformats.org/officeDocument/2006/relationships/chart" Target="../charts/chart119.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23.xml"/><Relationship Id="rId3" Type="http://schemas.openxmlformats.org/officeDocument/2006/relationships/image" Target="../media/image10.png"/><Relationship Id="rId7" Type="http://schemas.openxmlformats.org/officeDocument/2006/relationships/chart" Target="../charts/chart122.xml"/><Relationship Id="rId12" Type="http://schemas.openxmlformats.org/officeDocument/2006/relationships/chart" Target="../charts/chart127.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21.xml"/><Relationship Id="rId11" Type="http://schemas.openxmlformats.org/officeDocument/2006/relationships/chart" Target="../charts/chart126.xml"/><Relationship Id="rId5" Type="http://schemas.openxmlformats.org/officeDocument/2006/relationships/chart" Target="../charts/chart120.xml"/><Relationship Id="rId10" Type="http://schemas.openxmlformats.org/officeDocument/2006/relationships/chart" Target="../charts/chart125.xml"/><Relationship Id="rId4" Type="http://schemas.openxmlformats.org/officeDocument/2006/relationships/image" Target="../media/image11.svg"/><Relationship Id="rId9" Type="http://schemas.openxmlformats.org/officeDocument/2006/relationships/chart" Target="../charts/chart124.xml"/></Relationships>
</file>

<file path=ppt/slides/_rels/slide37.xml.rels><?xml version="1.0" encoding="UTF-8" standalone="yes"?>
<Relationships xmlns="http://schemas.openxmlformats.org/package/2006/relationships"><Relationship Id="rId8" Type="http://schemas.openxmlformats.org/officeDocument/2006/relationships/chart" Target="../charts/chart131.xml"/><Relationship Id="rId3" Type="http://schemas.openxmlformats.org/officeDocument/2006/relationships/image" Target="../media/image10.png"/><Relationship Id="rId7" Type="http://schemas.openxmlformats.org/officeDocument/2006/relationships/chart" Target="../charts/chart130.xml"/><Relationship Id="rId12" Type="http://schemas.openxmlformats.org/officeDocument/2006/relationships/chart" Target="../charts/chart135.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9.xml"/><Relationship Id="rId11" Type="http://schemas.openxmlformats.org/officeDocument/2006/relationships/chart" Target="../charts/chart134.xml"/><Relationship Id="rId5" Type="http://schemas.openxmlformats.org/officeDocument/2006/relationships/chart" Target="../charts/chart128.xml"/><Relationship Id="rId10" Type="http://schemas.openxmlformats.org/officeDocument/2006/relationships/chart" Target="../charts/chart133.xml"/><Relationship Id="rId4" Type="http://schemas.openxmlformats.org/officeDocument/2006/relationships/image" Target="../media/image11.svg"/><Relationship Id="rId9" Type="http://schemas.openxmlformats.org/officeDocument/2006/relationships/chart" Target="../charts/chart132.xml"/></Relationships>
</file>

<file path=ppt/slides/_rels/slide38.xml.rels><?xml version="1.0" encoding="UTF-8" standalone="yes"?>
<Relationships xmlns="http://schemas.openxmlformats.org/package/2006/relationships"><Relationship Id="rId8" Type="http://schemas.openxmlformats.org/officeDocument/2006/relationships/chart" Target="../charts/chart139.xml"/><Relationship Id="rId3" Type="http://schemas.openxmlformats.org/officeDocument/2006/relationships/image" Target="../media/image10.png"/><Relationship Id="rId7" Type="http://schemas.openxmlformats.org/officeDocument/2006/relationships/chart" Target="../charts/chart138.xml"/><Relationship Id="rId12" Type="http://schemas.openxmlformats.org/officeDocument/2006/relationships/chart" Target="../charts/chart143.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7.xml"/><Relationship Id="rId11" Type="http://schemas.openxmlformats.org/officeDocument/2006/relationships/chart" Target="../charts/chart142.xml"/><Relationship Id="rId5" Type="http://schemas.openxmlformats.org/officeDocument/2006/relationships/chart" Target="../charts/chart136.xml"/><Relationship Id="rId10" Type="http://schemas.openxmlformats.org/officeDocument/2006/relationships/chart" Target="../charts/chart141.xml"/><Relationship Id="rId4" Type="http://schemas.openxmlformats.org/officeDocument/2006/relationships/image" Target="../media/image11.svg"/><Relationship Id="rId9" Type="http://schemas.openxmlformats.org/officeDocument/2006/relationships/chart" Target="../charts/chart140.xml"/></Relationships>
</file>

<file path=ppt/slides/_rels/slide39.xml.rels><?xml version="1.0" encoding="UTF-8" standalone="yes"?>
<Relationships xmlns="http://schemas.openxmlformats.org/package/2006/relationships"><Relationship Id="rId8" Type="http://schemas.openxmlformats.org/officeDocument/2006/relationships/chart" Target="../charts/chart147.xml"/><Relationship Id="rId3" Type="http://schemas.openxmlformats.org/officeDocument/2006/relationships/image" Target="../media/image10.png"/><Relationship Id="rId7" Type="http://schemas.openxmlformats.org/officeDocument/2006/relationships/chart" Target="../charts/chart146.xml"/><Relationship Id="rId12" Type="http://schemas.openxmlformats.org/officeDocument/2006/relationships/chart" Target="../charts/chart151.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45.xml"/><Relationship Id="rId11" Type="http://schemas.openxmlformats.org/officeDocument/2006/relationships/chart" Target="../charts/chart150.xml"/><Relationship Id="rId5" Type="http://schemas.openxmlformats.org/officeDocument/2006/relationships/chart" Target="../charts/chart144.xml"/><Relationship Id="rId10" Type="http://schemas.openxmlformats.org/officeDocument/2006/relationships/chart" Target="../charts/chart149.xml"/><Relationship Id="rId4" Type="http://schemas.openxmlformats.org/officeDocument/2006/relationships/image" Target="../media/image11.svg"/><Relationship Id="rId9" Type="http://schemas.openxmlformats.org/officeDocument/2006/relationships/chart" Target="../charts/chart148.xml"/></Relationships>
</file>

<file path=ppt/slides/_rels/slide40.xml.rels><?xml version="1.0" encoding="UTF-8" standalone="yes"?>
<Relationships xmlns="http://schemas.openxmlformats.org/package/2006/relationships"><Relationship Id="rId8" Type="http://schemas.openxmlformats.org/officeDocument/2006/relationships/chart" Target="../charts/chart155.xml"/><Relationship Id="rId3" Type="http://schemas.openxmlformats.org/officeDocument/2006/relationships/image" Target="../media/image10.png"/><Relationship Id="rId7" Type="http://schemas.openxmlformats.org/officeDocument/2006/relationships/chart" Target="../charts/chart154.xml"/><Relationship Id="rId12" Type="http://schemas.openxmlformats.org/officeDocument/2006/relationships/chart" Target="../charts/chart159.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53.xml"/><Relationship Id="rId11" Type="http://schemas.openxmlformats.org/officeDocument/2006/relationships/chart" Target="../charts/chart158.xml"/><Relationship Id="rId5" Type="http://schemas.openxmlformats.org/officeDocument/2006/relationships/chart" Target="../charts/chart152.xml"/><Relationship Id="rId10" Type="http://schemas.openxmlformats.org/officeDocument/2006/relationships/chart" Target="../charts/chart157.xml"/><Relationship Id="rId4" Type="http://schemas.openxmlformats.org/officeDocument/2006/relationships/image" Target="../media/image11.svg"/><Relationship Id="rId9" Type="http://schemas.openxmlformats.org/officeDocument/2006/relationships/chart" Target="../charts/chart156.xml"/></Relationships>
</file>

<file path=ppt/slides/_rels/slide41.xml.rels><?xml version="1.0" encoding="UTF-8" standalone="yes"?>
<Relationships xmlns="http://schemas.openxmlformats.org/package/2006/relationships"><Relationship Id="rId8" Type="http://schemas.openxmlformats.org/officeDocument/2006/relationships/chart" Target="../charts/chart163.xml"/><Relationship Id="rId3" Type="http://schemas.openxmlformats.org/officeDocument/2006/relationships/image" Target="../media/image10.png"/><Relationship Id="rId7" Type="http://schemas.openxmlformats.org/officeDocument/2006/relationships/chart" Target="../charts/chart162.xml"/><Relationship Id="rId12" Type="http://schemas.openxmlformats.org/officeDocument/2006/relationships/chart" Target="../charts/chart167.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61.xml"/><Relationship Id="rId11" Type="http://schemas.openxmlformats.org/officeDocument/2006/relationships/chart" Target="../charts/chart166.xml"/><Relationship Id="rId5" Type="http://schemas.openxmlformats.org/officeDocument/2006/relationships/chart" Target="../charts/chart160.xml"/><Relationship Id="rId10" Type="http://schemas.openxmlformats.org/officeDocument/2006/relationships/chart" Target="../charts/chart165.xml"/><Relationship Id="rId4" Type="http://schemas.openxmlformats.org/officeDocument/2006/relationships/image" Target="../media/image11.svg"/><Relationship Id="rId9" Type="http://schemas.openxmlformats.org/officeDocument/2006/relationships/chart" Target="../charts/chart164.xml"/></Relationships>
</file>

<file path=ppt/slides/_rels/slide42.xml.rels><?xml version="1.0" encoding="UTF-8" standalone="yes"?>
<Relationships xmlns="http://schemas.openxmlformats.org/package/2006/relationships"><Relationship Id="rId8" Type="http://schemas.openxmlformats.org/officeDocument/2006/relationships/chart" Target="../charts/chart171.xml"/><Relationship Id="rId3" Type="http://schemas.openxmlformats.org/officeDocument/2006/relationships/image" Target="../media/image10.png"/><Relationship Id="rId7" Type="http://schemas.openxmlformats.org/officeDocument/2006/relationships/chart" Target="../charts/chart170.xml"/><Relationship Id="rId12" Type="http://schemas.openxmlformats.org/officeDocument/2006/relationships/chart" Target="../charts/chart175.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9.xml"/><Relationship Id="rId11" Type="http://schemas.openxmlformats.org/officeDocument/2006/relationships/chart" Target="../charts/chart174.xml"/><Relationship Id="rId5" Type="http://schemas.openxmlformats.org/officeDocument/2006/relationships/chart" Target="../charts/chart168.xml"/><Relationship Id="rId10" Type="http://schemas.openxmlformats.org/officeDocument/2006/relationships/chart" Target="../charts/chart173.xml"/><Relationship Id="rId4" Type="http://schemas.openxmlformats.org/officeDocument/2006/relationships/image" Target="../media/image11.svg"/><Relationship Id="rId9" Type="http://schemas.openxmlformats.org/officeDocument/2006/relationships/chart" Target="../charts/chart17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8" Type="http://schemas.openxmlformats.org/officeDocument/2006/relationships/chart" Target="../charts/chart181.xml"/><Relationship Id="rId3" Type="http://schemas.openxmlformats.org/officeDocument/2006/relationships/chart" Target="../charts/chart176.xml"/><Relationship Id="rId7" Type="http://schemas.openxmlformats.org/officeDocument/2006/relationships/chart" Target="../charts/chart180.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 Id="rId9" Type="http://schemas.openxmlformats.org/officeDocument/2006/relationships/chart" Target="../charts/chart182.xml"/></Relationships>
</file>

<file path=ppt/slides/_rels/slide46.xml.rels><?xml version="1.0" encoding="UTF-8" standalone="yes"?>
<Relationships xmlns="http://schemas.openxmlformats.org/package/2006/relationships"><Relationship Id="rId3" Type="http://schemas.openxmlformats.org/officeDocument/2006/relationships/chart" Target="../charts/chart183.xml"/><Relationship Id="rId7" Type="http://schemas.openxmlformats.org/officeDocument/2006/relationships/chart" Target="../charts/chart187.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86.xml"/><Relationship Id="rId5" Type="http://schemas.openxmlformats.org/officeDocument/2006/relationships/chart" Target="../charts/chart185.xml"/><Relationship Id="rId4" Type="http://schemas.openxmlformats.org/officeDocument/2006/relationships/chart" Target="../charts/chart184.xml"/></Relationships>
</file>

<file path=ppt/slides/_rels/slide47.xml.rels><?xml version="1.0" encoding="UTF-8" standalone="yes"?>
<Relationships xmlns="http://schemas.openxmlformats.org/package/2006/relationships"><Relationship Id="rId8" Type="http://schemas.openxmlformats.org/officeDocument/2006/relationships/chart" Target="../charts/chart193.xml"/><Relationship Id="rId3" Type="http://schemas.openxmlformats.org/officeDocument/2006/relationships/chart" Target="../charts/chart188.xml"/><Relationship Id="rId7" Type="http://schemas.openxmlformats.org/officeDocument/2006/relationships/chart" Target="../charts/chart192.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91.xml"/><Relationship Id="rId5" Type="http://schemas.openxmlformats.org/officeDocument/2006/relationships/chart" Target="../charts/chart190.xml"/><Relationship Id="rId4"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7.xml"/><Relationship Id="rId3" Type="http://schemas.openxmlformats.org/officeDocument/2006/relationships/image" Target="../media/image10.png"/><Relationship Id="rId7" Type="http://schemas.openxmlformats.org/officeDocument/2006/relationships/chart" Target="../charts/chart196.xml"/><Relationship Id="rId12" Type="http://schemas.openxmlformats.org/officeDocument/2006/relationships/chart" Target="../charts/chart201.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95.xml"/><Relationship Id="rId11" Type="http://schemas.openxmlformats.org/officeDocument/2006/relationships/chart" Target="../charts/chart200.xml"/><Relationship Id="rId5" Type="http://schemas.openxmlformats.org/officeDocument/2006/relationships/chart" Target="../charts/chart194.xml"/><Relationship Id="rId10" Type="http://schemas.openxmlformats.org/officeDocument/2006/relationships/chart" Target="../charts/chart199.xml"/><Relationship Id="rId4" Type="http://schemas.openxmlformats.org/officeDocument/2006/relationships/image" Target="../media/image11.svg"/><Relationship Id="rId9" Type="http://schemas.openxmlformats.org/officeDocument/2006/relationships/chart" Target="../charts/chart198.xml"/></Relationships>
</file>

<file path=ppt/slides/_rels/slide50.xml.rels><?xml version="1.0" encoding="UTF-8" standalone="yes"?>
<Relationships xmlns="http://schemas.openxmlformats.org/package/2006/relationships"><Relationship Id="rId8" Type="http://schemas.openxmlformats.org/officeDocument/2006/relationships/chart" Target="../charts/chart205.xml"/><Relationship Id="rId3" Type="http://schemas.openxmlformats.org/officeDocument/2006/relationships/image" Target="../media/image10.png"/><Relationship Id="rId7" Type="http://schemas.openxmlformats.org/officeDocument/2006/relationships/chart" Target="../charts/chart204.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203.xml"/><Relationship Id="rId5" Type="http://schemas.openxmlformats.org/officeDocument/2006/relationships/chart" Target="../charts/chart202.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6.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207.xml"/><Relationship Id="rId7" Type="http://schemas.openxmlformats.org/officeDocument/2006/relationships/chart" Target="../charts/chart211.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10.xml"/><Relationship Id="rId5" Type="http://schemas.openxmlformats.org/officeDocument/2006/relationships/chart" Target="../charts/chart209.xml"/><Relationship Id="rId4" Type="http://schemas.openxmlformats.org/officeDocument/2006/relationships/chart" Target="../charts/chart208.xml"/></Relationships>
</file>

<file path=ppt/slides/_rels/slide54.xml.rels><?xml version="1.0" encoding="UTF-8" standalone="yes"?>
<Relationships xmlns="http://schemas.openxmlformats.org/package/2006/relationships"><Relationship Id="rId8" Type="http://schemas.openxmlformats.org/officeDocument/2006/relationships/chart" Target="../charts/chart215.xml"/><Relationship Id="rId3" Type="http://schemas.openxmlformats.org/officeDocument/2006/relationships/image" Target="../media/image10.png"/><Relationship Id="rId7" Type="http://schemas.openxmlformats.org/officeDocument/2006/relationships/chart" Target="../charts/chart214.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13.xml"/><Relationship Id="rId5" Type="http://schemas.openxmlformats.org/officeDocument/2006/relationships/chart" Target="../charts/chart212.xml"/><Relationship Id="rId4" Type="http://schemas.openxmlformats.org/officeDocument/2006/relationships/image" Target="../media/image11.svg"/><Relationship Id="rId9" Type="http://schemas.openxmlformats.org/officeDocument/2006/relationships/chart" Target="../charts/chart216.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hyperlink" Target="https://gp-patient.co.uk/surveysandreports" TargetMode="External"/><Relationship Id="rId7" Type="http://schemas.openxmlformats.org/officeDocument/2006/relationships/image" Target="../media/image16.jpeg"/><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mailto:GPPatientSurvey@ipsos.com"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2023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fontScale="92500" lnSpcReduction="10000"/>
          </a:bodyPr>
          <a:lstStyle/>
          <a:p>
            <a:pPr algn="l">
              <a:lnSpc>
                <a:spcPct val="110000"/>
              </a:lnSpc>
            </a:pPr>
            <a:r>
              <a:rPr kumimoji="0" lang="en-GB" sz="60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SOUTH WEST LONDON ICS</a:t>
            </a:r>
            <a:endParaRPr lang="en-GB" sz="24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0132" y="153563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407" y="2013666"/>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77854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1323" y="2783037"/>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029258"/>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8"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9"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83685" y="4602659"/>
            <a:ext cx="1474328"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09696" y="4843114"/>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88102" y="482979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52190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3" action="ppaction://hlinksldjump"/>
              </a:rPr>
              <a:t>Care and concern</a:t>
            </a:r>
            <a:endParaRPr lang="en-GB" sz="1600" b="1" dirty="0">
              <a:solidFill>
                <a:srgbClr val="005EB8"/>
              </a:solidFill>
              <a:latin typeface="Arial"/>
            </a:endParaRPr>
          </a:p>
        </p:txBody>
      </p:sp>
    </p:spTree>
    <p:extLst>
      <p:ext uri="{BB962C8B-B14F-4D97-AF65-F5344CB8AC3E}">
        <p14:creationId xmlns:p14="http://schemas.microsoft.com/office/powerpoint/2010/main" val="39118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524315"/>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2023 GP Patient Survey for </a:t>
            </a:r>
            <a:r>
              <a:rPr lang="en-GB" sz="1600" b="1">
                <a:solidFill>
                  <a:srgbClr val="005EB8"/>
                </a:solidFill>
              </a:rPr>
              <a:t>SOUTH WEST LONDON ICS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SOUTH WEST LONDON ICS, 84,219</a:t>
            </a:r>
            <a:r>
              <a:rPr lang="en-GB" sz="1600"/>
              <a:t> questionnaires were sent out, and </a:t>
            </a:r>
            <a:r>
              <a:rPr lang="en-GB" sz="1600" b="1">
                <a:solidFill>
                  <a:srgbClr val="005EB8"/>
                </a:solidFill>
              </a:rPr>
              <a:t>20,470</a:t>
            </a:r>
            <a:r>
              <a:rPr lang="en-GB" sz="1600"/>
              <a:t> were returned completed. This represents a response rate of </a:t>
            </a:r>
            <a:r>
              <a:rPr lang="en-GB" sz="1600" b="1">
                <a:solidFill>
                  <a:srgbClr val="005EB8"/>
                </a:solidFill>
              </a:rPr>
              <a:t>24%</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packs include trend data beginning in 2020. Where questions have changed significantly for the 2023 questionnaire, data will not be comparable to previous years.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7" name="Picture 6">
            <a:extLst>
              <a:ext uri="{FF2B5EF4-FFF2-40B4-BE49-F238E27FC236}">
                <a16:creationId xmlns:a16="http://schemas.microsoft.com/office/drawing/2014/main" id="{F740D097-9EF8-6890-969A-E15518960962}"/>
              </a:ext>
            </a:extLst>
          </p:cNvPr>
          <p:cNvPicPr>
            <a:picLocks noChangeAspect="1"/>
          </p:cNvPicPr>
          <p:nvPr/>
        </p:nvPicPr>
        <p:blipFill>
          <a:blip r:embed="rId3"/>
          <a:stretch>
            <a:fillRect/>
          </a:stretch>
        </p:blipFill>
        <p:spPr>
          <a:xfrm>
            <a:off x="7457645" y="1172767"/>
            <a:ext cx="3413757" cy="4845086"/>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2023 to ensure that it continued to reflect how primary care services are delivered and how patients experience them. </a:t>
            </a:r>
            <a:endParaRPr lang="en-GB" sz="1400" dirty="0">
              <a:highlight>
                <a:srgbClr val="FFFF00"/>
              </a:highlight>
            </a:endParaRP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2023 questionnaire including past versions, and the Technical Annex for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78919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hyp="http://schemas.microsoft.com/office/drawing/2018/hyperlinkcolor" xmlns:a16="http://schemas.microsoft.com/office/drawing/2014/main" xmlns:p188="http://schemas.microsoft.com/office/powerpoint/2018/8/main">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here: </a:t>
            </a:r>
            <a:r>
              <a:rPr lang="en-GB" dirty="0">
                <a:hlinkClick r:id="rId3"/>
              </a:rPr>
              <a:t>https://www.gp-patient.co.uk/pcn-dashboard</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41072"/>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Lead Sub ICB Location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31249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012054"/>
            <a:ext cx="11492173" cy="5632099"/>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50000"/>
              <a:buFont typeface="Arial" panose="020B0604020202020204" pitchFamily="34" charset="0"/>
              <a:buChar char="•"/>
            </a:pPr>
            <a:r>
              <a:rPr lang="en-GB" sz="1400" dirty="0"/>
              <a:t>2023: refers to the 2023 survey (fieldwork 3 January to 3 April) </a:t>
            </a:r>
          </a:p>
          <a:p>
            <a:pPr marL="552450" lvl="1" indent="-285750">
              <a:lnSpc>
                <a:spcPct val="100000"/>
              </a:lnSpc>
              <a:buClr>
                <a:srgbClr val="005EB8"/>
              </a:buClr>
              <a:buSzPct val="150000"/>
              <a:buFont typeface="Arial" panose="020B0604020202020204" pitchFamily="34" charset="0"/>
              <a:buChar char="•"/>
            </a:pPr>
            <a:r>
              <a:rPr lang="en-GB" sz="1400" dirty="0"/>
              <a:t>2022: refers to the 2022 survey (fieldwork 10 January to 11 April) </a:t>
            </a:r>
          </a:p>
          <a:p>
            <a:pPr marL="552450" lvl="1" indent="-285750">
              <a:lnSpc>
                <a:spcPct val="100000"/>
              </a:lnSpc>
              <a:buClr>
                <a:srgbClr val="005EB8"/>
              </a:buClr>
              <a:buSzPct val="150000"/>
              <a:buFont typeface="Arial" panose="020B0604020202020204" pitchFamily="34" charset="0"/>
              <a:buChar char="•"/>
            </a:pPr>
            <a:r>
              <a:rPr lang="en-GB" sz="1400" dirty="0"/>
              <a:t>2021: refers to the 2021 survey (fieldwork 4 January to 6 April) </a:t>
            </a:r>
          </a:p>
          <a:p>
            <a:pPr marL="552450" lvl="1" indent="-285750">
              <a:lnSpc>
                <a:spcPct val="100000"/>
              </a:lnSpc>
              <a:buClr>
                <a:srgbClr val="005EB8"/>
              </a:buClr>
              <a:buSzPct val="150000"/>
              <a:buFont typeface="Arial" panose="020B0604020202020204" pitchFamily="34" charset="0"/>
              <a:buChar char="•"/>
            </a:pPr>
            <a:r>
              <a:rPr lang="en-GB" sz="1400" dirty="0"/>
              <a:t>2020: refers to the 2020 survey (fieldwork 2 January to 6 April) </a:t>
            </a:r>
          </a:p>
          <a:p>
            <a:pPr marL="285750" indent="-285750">
              <a:lnSpc>
                <a:spcPct val="100000"/>
              </a:lnSpc>
              <a:buClr>
                <a:srgbClr val="005EB8"/>
              </a:buClr>
              <a:buSzPct val="150000"/>
              <a:buFont typeface="Arial" panose="020B0604020202020204" pitchFamily="34" charset="0"/>
              <a:buChar char="•"/>
            </a:pPr>
            <a:r>
              <a:rPr lang="en-GB" sz="1400" dirty="0"/>
              <a:t>Where available, ICS trends start from the 2020 survey. When looking at the results over time, please bear in mind that ICSs have developed as organisations during this period, including some boundary changes.</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4054553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84141386"/>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63653607"/>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283495559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603898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410009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19361282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3075915564"/>
              </p:ext>
            </p:extLst>
          </p:nvPr>
        </p:nvGraphicFramePr>
        <p:xfrm>
          <a:off x="399422" y="5881248"/>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(749,020); ICS 2023 (20,190); ICS 2022 (18,701); ICS 2021 (22,734); ICS 2020 (18,324); PCN bases range from 132 to 1,151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309745721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105796030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3089547407"/>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4013127069"/>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298291924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04805" y="740299"/>
            <a:ext cx="11577842" cy="338554"/>
          </a:xfrm>
          <a:prstGeom prst="rect">
            <a:avLst/>
          </a:prstGeom>
          <a:noFill/>
        </p:spPr>
        <p:txBody>
          <a:bodyPr wrap="square">
            <a:spAutoFit/>
          </a:bodyPr>
          <a:lstStyle/>
          <a:p>
            <a:r>
              <a:rPr lang="en-GB" sz="1600" b="0" dirty="0"/>
              <a:t>SOUTH WEST LONDON ICS</a:t>
            </a:r>
            <a:endParaRPr lang="en-GB" sz="16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results vary within the region</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3671690195"/>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64%</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76%</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88684215"/>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1648481502"/>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6,116 to 46,211</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742784566"/>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descr="A picture containing text, screenshot, font, line">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59785" y="1678952"/>
            <a:ext cx="2335228" cy="1691027"/>
          </a:xfrm>
          <a:prstGeom prst="rect">
            <a:avLst/>
          </a:prstGeom>
        </p:spPr>
      </p:pic>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results vary by PCN within the ICS</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819363450"/>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35031441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CHEAM AND SOUTH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EAST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MORDEN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KESTON MOORINGS &amp; PARKSIDE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KINGSTON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GPNET5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ONE THORNTON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BATTERSEA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RICHMOND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WEST MERTON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CENTRAL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NORTH WEST MERTON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WANDLE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BROCKLEBANK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EAST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WEST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SELSDON ADDINGTON &amp; SHIRLEY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WEST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SURBITON HEALTH CENTRE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CANBURY CHURCHILL ORCHARD BERRYLANDS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57874663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67480033"/>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(749,020); ICS 2023 (20,190); PCN bases range from 132 to 1,151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387959589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391728685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34410210"/>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14742822"/>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5305635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6980834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7382133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2044669592"/>
              </p:ext>
            </p:extLst>
          </p:nvPr>
        </p:nvGraphicFramePr>
        <p:xfrm>
          <a:off x="470371" y="584168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(726,640); ICS 2023 (19,547); ICS 2022 (18,111); ICS 2021 (21,948); ICS 2020 (17,877); PCN bases range from 123 to 1,126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360525756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15458484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362276902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1551968872"/>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3945124074"/>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635436304"/>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6" name="Title 4">
            <a:extLst>
              <a:ext uri="{FF2B5EF4-FFF2-40B4-BE49-F238E27FC236}">
                <a16:creationId xmlns:a16="http://schemas.microsoft.com/office/drawing/2014/main" id="{C22D75EE-8B53-EDE4-88A3-31DA754C643F}"/>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800" dirty="0"/>
              <a:t>Ease of getting through to GP practice on the phone</a:t>
            </a:r>
          </a:p>
        </p:txBody>
      </p:sp>
      <p:sp>
        <p:nvSpPr>
          <p:cNvPr id="2" name="TextBox 1">
            <a:extLst>
              <a:ext uri="{FF2B5EF4-FFF2-40B4-BE49-F238E27FC236}">
                <a16:creationId xmlns:a16="http://schemas.microsoft.com/office/drawing/2014/main" id="{B7C8B853-8B19-85F8-E804-8D2AE02DB15B}"/>
              </a:ext>
            </a:extLst>
          </p:cNvPr>
          <p:cNvSpPr txBox="1"/>
          <p:nvPr/>
        </p:nvSpPr>
        <p:spPr>
          <a:xfrm>
            <a:off x="304804" y="740299"/>
            <a:ext cx="11666371" cy="338554"/>
          </a:xfrm>
          <a:prstGeom prst="rect">
            <a:avLst/>
          </a:prstGeom>
          <a:noFill/>
        </p:spPr>
        <p:txBody>
          <a:bodyPr wrap="square">
            <a:spAutoFit/>
          </a:bodyPr>
          <a:lstStyle/>
          <a:p>
            <a:r>
              <a:rPr lang="en-GB" sz="1600" b="0" dirty="0"/>
              <a:t>SOUTH WEST LONDON ICS</a:t>
            </a:r>
            <a:endParaRPr lang="en-GB" sz="16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85345"/>
            <a:ext cx="9394280" cy="745346"/>
          </a:xfrm>
        </p:spPr>
        <p:txBody>
          <a:bodyPr/>
          <a:lstStyle/>
          <a:p>
            <a:r>
              <a:rPr lang="en-GB" sz="2800" dirty="0"/>
              <a:t>Ease of getting through to GP practice on the phone: how the results vary by PCN within the ICS</a:t>
            </a:r>
            <a:endParaRPr lang="en-GB" sz="28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17632020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49045646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34224617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KESTON MOORINGS &amp; PARKSIDE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EAST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CHEAM AND SOUTH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MORDEN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ONE THORNTON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CANBURY CHURCHILL ORCHARD BERRYLANDS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KINGSTON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BROCKLEBANK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WANDLE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WEST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SURBITON HEALTH CENTRE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BATTERSEA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CENTRAL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RICHMOND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GPNET5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NORTH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EAST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WEST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SELSDON ADDINGTON &amp; SHIRLEY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40783912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02047947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68279084"/>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‘Haven’t tried’ have been excluded. National (726,640); ICS (19,547); PCN bases range from 123 to 1,126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13546137"/>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73029794"/>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1591420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31158951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7906320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2654960261"/>
              </p:ext>
            </p:extLst>
          </p:nvPr>
        </p:nvGraphicFramePr>
        <p:xfrm>
          <a:off x="437230" y="5826216"/>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‘Don’t know’ have been excluded. National (731,343); ICS 2023 (19,758); ICS 2022 (18,074); ICS 2021 (22,235); ICS 2020 (18,417); PCN bases range from 127 to 1,131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123867813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256492848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39201293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3537173819"/>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2093285419"/>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1240814118"/>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CA31823D-C836-5695-0664-DB240F4A8297}"/>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Helpfulness of receptionists at GP practice</a:t>
            </a:r>
            <a:endParaRPr lang="en-GB" sz="2800" dirty="0"/>
          </a:p>
        </p:txBody>
      </p:sp>
      <p:sp>
        <p:nvSpPr>
          <p:cNvPr id="2" name="TextBox 1">
            <a:extLst>
              <a:ext uri="{FF2B5EF4-FFF2-40B4-BE49-F238E27FC236}">
                <a16:creationId xmlns:a16="http://schemas.microsoft.com/office/drawing/2014/main" id="{D4F7706E-40A5-12CD-6B4E-FBD8924229F0}"/>
              </a:ext>
            </a:extLst>
          </p:cNvPr>
          <p:cNvSpPr txBox="1"/>
          <p:nvPr/>
        </p:nvSpPr>
        <p:spPr>
          <a:xfrm>
            <a:off x="304805" y="740299"/>
            <a:ext cx="11658656" cy="338554"/>
          </a:xfrm>
          <a:prstGeom prst="rect">
            <a:avLst/>
          </a:prstGeom>
          <a:noFill/>
        </p:spPr>
        <p:txBody>
          <a:bodyPr wrap="square">
            <a:spAutoFit/>
          </a:bodyPr>
          <a:lstStyle/>
          <a:p>
            <a:r>
              <a:rPr lang="en-GB" sz="1600" b="0" dirty="0"/>
              <a:t>SOUTH WEST LONDON ICS</a:t>
            </a:r>
            <a:endParaRPr lang="en-GB" sz="16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7312740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52219929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EAST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CHEAM AND SOUTH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KESTON MOORINGS &amp; PARKSIDE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GPNET5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MORDEN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ONE THORNTON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BATTERSEA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KINGSTON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RICHMOND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WANDLE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CENTRAL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WEST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NORTH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SURBITON HEALTH CENTRE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EAST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CANBURY CHURCHILL ORCHARD BERRYLANDS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WEST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BROCKLEBANK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SELSDON ADDINGTON &amp; SHIRLEY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5851808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58655034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3e74eea0f0a94fce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576343636"/>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‘Don’t know’ have been excluded. National (731,343); ICS 2023 (19,758); PCN bases range from 127 to 1,131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101602640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Use of online services</a:t>
            </a:r>
          </a:p>
        </p:txBody>
      </p:sp>
      <p:sp>
        <p:nvSpPr>
          <p:cNvPr id="9" name="Espace réservé du pied de page 4">
            <a:extLst>
              <a:ext uri="{FF2B5EF4-FFF2-40B4-BE49-F238E27FC236}">
                <a16:creationId xmlns:a16="http://schemas.microsoft.com/office/drawing/2014/main" id="{270EB14B-B184-41E2-B82B-EA694389E56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68110126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1754910952"/>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(750,344); ICS 2023 (20,229); PCN bases range from 133 to 1,155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68013029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782566474"/>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4" name="Title 4">
            <a:extLst>
              <a:ext uri="{FF2B5EF4-FFF2-40B4-BE49-F238E27FC236}">
                <a16:creationId xmlns:a16="http://schemas.microsoft.com/office/drawing/2014/main" id="{D24B9BBD-33EC-6564-DA4D-E321189502A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Online service use</a:t>
            </a:r>
            <a:endParaRPr lang="en-GB" sz="2800" dirty="0"/>
          </a:p>
        </p:txBody>
      </p:sp>
      <p:sp>
        <p:nvSpPr>
          <p:cNvPr id="2" name="TextBox 1">
            <a:extLst>
              <a:ext uri="{FF2B5EF4-FFF2-40B4-BE49-F238E27FC236}">
                <a16:creationId xmlns:a16="http://schemas.microsoft.com/office/drawing/2014/main" id="{162FFB98-A4E6-B2CF-9283-985ECAB82562}"/>
              </a:ext>
            </a:extLst>
          </p:cNvPr>
          <p:cNvSpPr txBox="1"/>
          <p:nvPr/>
        </p:nvSpPr>
        <p:spPr>
          <a:xfrm>
            <a:off x="304804" y="740299"/>
            <a:ext cx="11444283" cy="338554"/>
          </a:xfrm>
          <a:prstGeom prst="rect">
            <a:avLst/>
          </a:prstGeom>
          <a:noFill/>
        </p:spPr>
        <p:txBody>
          <a:bodyPr wrap="square">
            <a:spAutoFit/>
          </a:bodyPr>
          <a:lstStyle/>
          <a:p>
            <a:r>
              <a:rPr lang="en-GB" sz="1600" b="0" dirty="0"/>
              <a:t>SOUTH WEST LONDON ICS</a:t>
            </a:r>
            <a:endParaRPr lang="en-GB" sz="1600" dirty="0"/>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585582489"/>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17539770"/>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1861872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3588989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19615448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644932092"/>
              </p:ext>
            </p:extLst>
          </p:nvPr>
        </p:nvGraphicFramePr>
        <p:xfrm>
          <a:off x="373761" y="571439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(405,797); ICS 2023 (11,710); ICS 2022 (10,443); ICS 2021 (11,542); ICS 2020 (7,994); PCN bases range from 80 to 542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11281299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2803268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9480593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404085944"/>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296476271"/>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838986161"/>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(35%)</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A5E06E96-37ED-00D1-5C8C-EEAB13A02B4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Ease of use of practice website</a:t>
            </a:r>
            <a:endParaRPr lang="en-GB" sz="2800" dirty="0"/>
          </a:p>
        </p:txBody>
      </p:sp>
      <p:sp>
        <p:nvSpPr>
          <p:cNvPr id="2" name="TextBox 1">
            <a:extLst>
              <a:ext uri="{FF2B5EF4-FFF2-40B4-BE49-F238E27FC236}">
                <a16:creationId xmlns:a16="http://schemas.microsoft.com/office/drawing/2014/main" id="{D7B6DBA1-8654-DE25-B8B5-3A1FB0C8B173}"/>
              </a:ext>
            </a:extLst>
          </p:cNvPr>
          <p:cNvSpPr txBox="1"/>
          <p:nvPr/>
        </p:nvSpPr>
        <p:spPr>
          <a:xfrm>
            <a:off x="304805" y="740299"/>
            <a:ext cx="11629048" cy="338554"/>
          </a:xfrm>
          <a:prstGeom prst="rect">
            <a:avLst/>
          </a:prstGeom>
          <a:noFill/>
        </p:spPr>
        <p:txBody>
          <a:bodyPr wrap="square">
            <a:spAutoFit/>
          </a:bodyPr>
          <a:lstStyle/>
          <a:p>
            <a:r>
              <a:rPr lang="en-GB" sz="1600" b="0" dirty="0"/>
              <a:t>SOUTH WEST LONDON ICS</a:t>
            </a:r>
            <a:endParaRPr lang="en-GB" sz="16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78879876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80296130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CHEAM AND SOUTH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KESTON MOORINGS &amp; PARKSIDE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RICHMOND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GPNET5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EAST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BATTERSEA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EAST MERTON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NORTH WEST MERTON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WEST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MORDEN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WANDLE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BROCKLEBANK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ONE THORNTON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NORTH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WEST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CENTRAL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KINGSTON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SELSDON ADDINGTON &amp; SHIRLEY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CANBURY CHURCHILL ORCHARD BERRYLANDS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SURBITON HEALTH CENTRE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SELSDON PURLEY &amp; COULSDON HEALTH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80648412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72542853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149797515"/>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 National (405,797); ICS 2023 (11,710); PCN bases range from 80 to 542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96528979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89415" y="1764363"/>
            <a:ext cx="1073005"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8560635" y="1765564"/>
            <a:ext cx="2265500" cy="246221"/>
          </a:xfrm>
          <a:prstGeom prst="rect">
            <a:avLst/>
          </a:prstGeom>
          <a:noFill/>
        </p:spPr>
        <p:txBody>
          <a:bodyPr wrap="square" lIns="0" tIns="0" rIns="0" bIns="0" rtlCol="0" anchor="b">
            <a:spAutoFit/>
          </a:bodyPr>
          <a:lstStyle/>
          <a:p>
            <a:pPr algn="l"/>
            <a:r>
              <a:rPr lang="en-GB" sz="1600" b="1" dirty="0"/>
              <a:t>Comparison of results</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21247" y="5065241"/>
            <a:ext cx="296490" cy="253279"/>
          </a:xfrm>
          <a:prstGeom prst="rect">
            <a:avLst/>
          </a:prstGeom>
        </p:spPr>
      </p:pic>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3758082147"/>
              </p:ext>
            </p:extLst>
          </p:nvPr>
        </p:nvGraphicFramePr>
        <p:xfrm>
          <a:off x="8237208" y="3244252"/>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4078526436"/>
              </p:ext>
            </p:extLst>
          </p:nvPr>
        </p:nvGraphicFramePr>
        <p:xfrm>
          <a:off x="10182347" y="3259123"/>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8337354" y="2764023"/>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10276547" y="2764022"/>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22836" y="498212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22836" y="5065386"/>
            <a:ext cx="3471702"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2114313577"/>
              </p:ext>
            </p:extLst>
          </p:nvPr>
        </p:nvGraphicFramePr>
        <p:xfrm>
          <a:off x="4787692" y="5342456"/>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1695361190"/>
              </p:ext>
            </p:extLst>
          </p:nvPr>
        </p:nvGraphicFramePr>
        <p:xfrm>
          <a:off x="6037197" y="525972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3573217648"/>
              </p:ext>
            </p:extLst>
          </p:nvPr>
        </p:nvGraphicFramePr>
        <p:xfrm>
          <a:off x="437230" y="5703612"/>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50202">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(565,787); ICS 2023 (15,490); ICS 2022 (14,226); ICS 2021 (16,333); PCN bases range from 103 to 918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3220855768"/>
              </p:ext>
            </p:extLst>
          </p:nvPr>
        </p:nvGraphicFramePr>
        <p:xfrm>
          <a:off x="354077" y="2188594"/>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210066569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359475725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1135518264"/>
              </p:ext>
            </p:extLst>
          </p:nvPr>
        </p:nvGraphicFramePr>
        <p:xfrm>
          <a:off x="5021222" y="557214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421582089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9217737" y="4982126"/>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graphicFrame>
        <p:nvGraphicFramePr>
          <p:cNvPr id="3" name="D_6c15ea3187aac2e6">
            <a:extLst>
              <a:ext uri="{FF2B5EF4-FFF2-40B4-BE49-F238E27FC236}">
                <a16:creationId xmlns:a16="http://schemas.microsoft.com/office/drawing/2014/main" id="{A2534539-F4B7-FA12-B8A5-8228387B384F}"/>
              </a:ext>
            </a:extLst>
          </p:cNvPr>
          <p:cNvGraphicFramePr/>
          <p:nvPr>
            <p:extLst>
              <p:ext uri="{D42A27DB-BD31-4B8C-83A1-F6EECF244321}">
                <p14:modId xmlns:p14="http://schemas.microsoft.com/office/powerpoint/2010/main" val="2524597323"/>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sp>
        <p:nvSpPr>
          <p:cNvPr id="5" name="TextBox 4">
            <a:extLst>
              <a:ext uri="{FF2B5EF4-FFF2-40B4-BE49-F238E27FC236}">
                <a16:creationId xmlns:a16="http://schemas.microsoft.com/office/drawing/2014/main" id="{47159E4E-3D15-40FE-FC72-8FD1A90DB53C}"/>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eb4318feb3eb483b">
            <a:extLst>
              <a:ext uri="{FF2B5EF4-FFF2-40B4-BE49-F238E27FC236}">
                <a16:creationId xmlns:a16="http://schemas.microsoft.com/office/drawing/2014/main" id="{D2883A95-11A8-4562-08AA-FD1E1AF8788E}"/>
              </a:ext>
            </a:extLst>
          </p:cNvPr>
          <p:cNvGraphicFramePr/>
          <p:nvPr>
            <p:extLst>
              <p:ext uri="{D42A27DB-BD31-4B8C-83A1-F6EECF244321}">
                <p14:modId xmlns:p14="http://schemas.microsoft.com/office/powerpoint/2010/main" val="6543264"/>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cxnSp>
        <p:nvCxnSpPr>
          <p:cNvPr id="7" name="Straight Connector 6">
            <a:extLst>
              <a:ext uri="{FF2B5EF4-FFF2-40B4-BE49-F238E27FC236}">
                <a16:creationId xmlns:a16="http://schemas.microsoft.com/office/drawing/2014/main" id="{AB3BA7F0-7C78-7B57-4165-AB291293A2CD}"/>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353F8E-7C8F-3E22-9E36-46B3E0EEAAD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3E7B7438-4836-D9F7-8747-AD2A3E15DEF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Choice of appointment</a:t>
            </a:r>
            <a:endParaRPr lang="en-GB" sz="2800" dirty="0"/>
          </a:p>
        </p:txBody>
      </p:sp>
      <p:sp>
        <p:nvSpPr>
          <p:cNvPr id="2" name="TextBox 1">
            <a:extLst>
              <a:ext uri="{FF2B5EF4-FFF2-40B4-BE49-F238E27FC236}">
                <a16:creationId xmlns:a16="http://schemas.microsoft.com/office/drawing/2014/main" id="{B0FF09CE-D74E-1201-BDE8-8C2A810F7437}"/>
              </a:ext>
            </a:extLst>
          </p:cNvPr>
          <p:cNvSpPr txBox="1"/>
          <p:nvPr/>
        </p:nvSpPr>
        <p:spPr>
          <a:xfrm>
            <a:off x="304805" y="740299"/>
            <a:ext cx="11533118" cy="338554"/>
          </a:xfrm>
          <a:prstGeom prst="rect">
            <a:avLst/>
          </a:prstGeom>
          <a:noFill/>
        </p:spPr>
        <p:txBody>
          <a:bodyPr wrap="square">
            <a:spAutoFit/>
          </a:bodyPr>
          <a:lstStyle/>
          <a:p>
            <a:r>
              <a:rPr lang="en-GB" sz="1600" b="0" dirty="0"/>
              <a:t>SOUTH WEST LONDON ICS</a:t>
            </a:r>
            <a:endParaRPr lang="en-GB" sz="1600" dirty="0"/>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412933171"/>
              </p:ext>
            </p:extLst>
          </p:nvPr>
        </p:nvGraphicFramePr>
        <p:xfrm>
          <a:off x="450000" y="1821751"/>
          <a:ext cx="8412645" cy="416895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56769167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KESTON MOORINGS &amp; PARKSIDE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EAST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GPNET5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CHEAM AND SOUTH SUTTON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BROCKLEBANK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SURBITON HEALTH CENTRE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WEST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MORDEN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RICHMOND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EAST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ONE THORNTON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CANBURY CHURCHILL ORCHARD BERRYLANDS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BATTERSEA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KINGSTON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NORTH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WANDLE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SELSDON ADDINGTON &amp; SHIRLEY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WEST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CENTRAL SUTTON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68889585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6699897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864725392"/>
              </p:ext>
            </p:extLst>
          </p:nvPr>
        </p:nvGraphicFramePr>
        <p:xfrm>
          <a:off x="545472"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did not need a choice’ or ‘Can’t remember’ have been excluded. National (565,787); ICS 2023 (15,490); PCN bases range from 103 to 918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2133395946"/>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_6c15ea3187aac2e6">
            <a:extLst>
              <a:ext uri="{FF2B5EF4-FFF2-40B4-BE49-F238E27FC236}">
                <a16:creationId xmlns:a16="http://schemas.microsoft.com/office/drawing/2014/main" id="{169536D5-65DD-56D1-2234-D6DEFFBCC111}"/>
              </a:ext>
            </a:extLst>
          </p:cNvPr>
          <p:cNvGraphicFramePr/>
          <p:nvPr>
            <p:extLst>
              <p:ext uri="{D42A27DB-BD31-4B8C-83A1-F6EECF244321}">
                <p14:modId xmlns:p14="http://schemas.microsoft.com/office/powerpoint/2010/main" val="1621759688"/>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9093836" y="1756960"/>
            <a:ext cx="2385952" cy="246221"/>
          </a:xfrm>
          <a:prstGeom prst="rect">
            <a:avLst/>
          </a:prstGeom>
          <a:noFill/>
        </p:spPr>
        <p:txBody>
          <a:bodyPr wrap="square" lIns="0" tIns="0" rIns="0" bIns="0" rtlCol="0" anchor="b">
            <a:spAutoFit/>
          </a:bodyPr>
          <a:lstStyle/>
          <a:p>
            <a:pPr algn="l"/>
            <a:r>
              <a:rPr lang="en-GB" sz="1600" b="1" dirty="0"/>
              <a:t>Comparison of results</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3599231348"/>
              </p:ext>
            </p:extLst>
          </p:nvPr>
        </p:nvGraphicFramePr>
        <p:xfrm>
          <a:off x="9017418" y="2433014"/>
          <a:ext cx="2752308" cy="1383477"/>
        </p:xfrm>
        <a:graphic>
          <a:graphicData uri="http://schemas.openxmlformats.org/drawingml/2006/table">
            <a:tbl>
              <a:tblPr firstRow="1" bandRow="1">
                <a:tableStyleId>{5C22544A-7EE6-4342-B048-85BDC9FD1C3A}</a:tableStyleId>
              </a:tblPr>
              <a:tblGrid>
                <a:gridCol w="917436">
                  <a:extLst>
                    <a:ext uri="{9D8B030D-6E8A-4147-A177-3AD203B41FA5}">
                      <a16:colId xmlns:a16="http://schemas.microsoft.com/office/drawing/2014/main" val="2098080960"/>
                    </a:ext>
                  </a:extLst>
                </a:gridCol>
                <a:gridCol w="917436">
                  <a:extLst>
                    <a:ext uri="{9D8B030D-6E8A-4147-A177-3AD203B41FA5}">
                      <a16:colId xmlns:a16="http://schemas.microsoft.com/office/drawing/2014/main" val="3054108530"/>
                    </a:ext>
                  </a:extLst>
                </a:gridCol>
                <a:gridCol w="917436">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831122387"/>
              </p:ext>
            </p:extLst>
          </p:nvPr>
        </p:nvGraphicFramePr>
        <p:xfrm>
          <a:off x="9017418" y="4348012"/>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9410618" y="2074778"/>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410618" y="3982673"/>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17855" y="4811124"/>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17855" y="4931221"/>
            <a:ext cx="3471703"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1986632849"/>
              </p:ext>
            </p:extLst>
          </p:nvPr>
        </p:nvGraphicFramePr>
        <p:xfrm>
          <a:off x="376377" y="5723963"/>
          <a:ext cx="3231315" cy="213360"/>
        </p:xfrm>
        <a:graphic>
          <a:graphicData uri="http://schemas.openxmlformats.org/drawingml/2006/table">
            <a:tbl>
              <a:tblPr firstRow="1" bandRow="1">
                <a:tableStyleId>{5C22544A-7EE6-4342-B048-85BDC9FD1C3A}</a:tableStyleId>
              </a:tblPr>
              <a:tblGrid>
                <a:gridCol w="3231315">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(631,214); ICS 2023 (17,752); ICS 2022 (16,286); ICS 2021 (19,908); PCN bases range from 117 to 974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46187580"/>
              </p:ext>
            </p:extLst>
          </p:nvPr>
        </p:nvGraphicFramePr>
        <p:xfrm>
          <a:off x="4933883" y="518793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3708649719"/>
              </p:ext>
            </p:extLst>
          </p:nvPr>
        </p:nvGraphicFramePr>
        <p:xfrm>
          <a:off x="6243727" y="5152173"/>
          <a:ext cx="1080000" cy="120396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315405549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392766616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41600" y="1756960"/>
            <a:ext cx="1406796" cy="246221"/>
          </a:xfrm>
          <a:prstGeom prst="rect">
            <a:avLst/>
          </a:prstGeom>
          <a:noFill/>
        </p:spPr>
        <p:txBody>
          <a:bodyPr wrap="square" lIns="0" tIns="0" rIns="0" bIns="0" rtlCol="0" anchor="b">
            <a:spAutoFit/>
          </a:bodyPr>
          <a:lstStyle/>
          <a:p>
            <a:pPr algn="l"/>
            <a:r>
              <a:rPr lang="en-GB" sz="1600" b="1" dirty="0"/>
              <a:t>ICS result</a:t>
            </a:r>
          </a:p>
        </p:txBody>
      </p:sp>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551316" y="6066134"/>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8791237" y="6085052"/>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3476766" cy="123111"/>
          </a:xfrm>
          <a:prstGeom prst="rect">
            <a:avLst/>
          </a:prstGeom>
          <a:noFill/>
        </p:spPr>
        <p:txBody>
          <a:bodyPr wrap="square" lIns="0" tIns="0" rIns="0" bIns="0" rtlCol="0">
            <a:spAutoFit/>
          </a:bodyPr>
          <a:lstStyle/>
          <a:p>
            <a:pPr algn="l"/>
            <a:r>
              <a:rPr lang="en-GB" sz="800" dirty="0"/>
              <a:t>¹Excluding those who said 'I was not offered an appointment’ (8%)</a:t>
            </a:r>
          </a:p>
        </p:txBody>
      </p:sp>
      <p:sp>
        <p:nvSpPr>
          <p:cNvPr id="3" name="TextBox 2">
            <a:extLst>
              <a:ext uri="{FF2B5EF4-FFF2-40B4-BE49-F238E27FC236}">
                <a16:creationId xmlns:a16="http://schemas.microsoft.com/office/drawing/2014/main" id="{27E81CF0-1A9B-74BE-685C-3507DE83C016}"/>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5" name="D_0bd99367eb0f95d8">
            <a:extLst>
              <a:ext uri="{FF2B5EF4-FFF2-40B4-BE49-F238E27FC236}">
                <a16:creationId xmlns:a16="http://schemas.microsoft.com/office/drawing/2014/main" id="{82EAC718-0BE5-1A22-7AE6-16C3A86927BF}"/>
              </a:ext>
            </a:extLst>
          </p:cNvPr>
          <p:cNvGraphicFramePr/>
          <p:nvPr>
            <p:extLst>
              <p:ext uri="{D42A27DB-BD31-4B8C-83A1-F6EECF244321}">
                <p14:modId xmlns:p14="http://schemas.microsoft.com/office/powerpoint/2010/main" val="4227141566"/>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3986153939"/>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11"/>
          </a:graphicData>
        </a:graphic>
      </p:graphicFrame>
      <p:cxnSp>
        <p:nvCxnSpPr>
          <p:cNvPr id="6" name="Straight Connector 5">
            <a:extLst>
              <a:ext uri="{FF2B5EF4-FFF2-40B4-BE49-F238E27FC236}">
                <a16:creationId xmlns:a16="http://schemas.microsoft.com/office/drawing/2014/main" id="{BDA8A22A-A063-290E-FF4E-BD0DE07D06A0}"/>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867BAA1-3669-0D4C-46D1-454DDFD7EF2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4F8A653D-5E7C-B8DD-28CE-21178EF28034}"/>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offered</a:t>
            </a:r>
            <a:endParaRPr lang="en-GB" sz="2800" dirty="0"/>
          </a:p>
        </p:txBody>
      </p:sp>
      <p:sp>
        <p:nvSpPr>
          <p:cNvPr id="2" name="TextBox 1">
            <a:extLst>
              <a:ext uri="{FF2B5EF4-FFF2-40B4-BE49-F238E27FC236}">
                <a16:creationId xmlns:a16="http://schemas.microsoft.com/office/drawing/2014/main" id="{2746F36A-3D8B-F18D-229F-E64B392FF590}"/>
              </a:ext>
            </a:extLst>
          </p:cNvPr>
          <p:cNvSpPr txBox="1"/>
          <p:nvPr/>
        </p:nvSpPr>
        <p:spPr>
          <a:xfrm>
            <a:off x="304805" y="740299"/>
            <a:ext cx="11681786" cy="338554"/>
          </a:xfrm>
          <a:prstGeom prst="rect">
            <a:avLst/>
          </a:prstGeom>
          <a:noFill/>
        </p:spPr>
        <p:txBody>
          <a:bodyPr wrap="square">
            <a:spAutoFit/>
          </a:bodyPr>
          <a:lstStyle/>
          <a:p>
            <a:r>
              <a:rPr lang="en-GB" sz="1600" b="0" dirty="0"/>
              <a:t>SOUTH WEST LONDON ICS</a:t>
            </a:r>
            <a:endParaRPr lang="en-GB" sz="1600" dirty="0"/>
          </a:p>
        </p:txBody>
      </p:sp>
      <p:graphicFrame>
        <p:nvGraphicFramePr>
          <p:cNvPr id="8" name="D_6d93fbdbc54d0dd8_CalcTable">
            <a:extLst>
              <a:ext uri="{FF2B5EF4-FFF2-40B4-BE49-F238E27FC236}">
                <a16:creationId xmlns:a16="http://schemas.microsoft.com/office/drawing/2014/main" id="{4A54124F-D38C-7D4B-F545-FDF1C167F062}"/>
              </a:ext>
            </a:extLst>
          </p:cNvPr>
          <p:cNvGraphicFramePr>
            <a:graphicFrameLocks noGrp="1"/>
          </p:cNvGraphicFramePr>
          <p:nvPr>
            <p:extLst>
              <p:ext uri="{D42A27DB-BD31-4B8C-83A1-F6EECF244321}">
                <p14:modId xmlns:p14="http://schemas.microsoft.com/office/powerpoint/2010/main" val="4247492603"/>
              </p:ext>
            </p:extLst>
          </p:nvPr>
        </p:nvGraphicFramePr>
        <p:xfrm>
          <a:off x="5113289" y="5488440"/>
          <a:ext cx="2106661" cy="579120"/>
        </p:xfrm>
        <a:graphic>
          <a:graphicData uri="http://schemas.openxmlformats.org/drawingml/2006/table">
            <a:tbl>
              <a:tblPr firstRow="1" bandRow="1">
                <a:tableStyleId>{5C22544A-7EE6-4342-B048-85BDC9FD1C3A}</a:tableStyleId>
              </a:tblPr>
              <a:tblGrid>
                <a:gridCol w="740956">
                  <a:extLst>
                    <a:ext uri="{9D8B030D-6E8A-4147-A177-3AD203B41FA5}">
                      <a16:colId xmlns:a16="http://schemas.microsoft.com/office/drawing/2014/main" val="20000"/>
                    </a:ext>
                  </a:extLst>
                </a:gridCol>
                <a:gridCol w="511472">
                  <a:extLst>
                    <a:ext uri="{9D8B030D-6E8A-4147-A177-3AD203B41FA5}">
                      <a16:colId xmlns:a16="http://schemas.microsoft.com/office/drawing/2014/main" val="20001"/>
                    </a:ext>
                  </a:extLst>
                </a:gridCol>
                <a:gridCol w="854233">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0" name="D_6d93fbdbc54d0dd8" hidden="1">
            <a:extLst>
              <a:ext uri="{FF2B5EF4-FFF2-40B4-BE49-F238E27FC236}">
                <a16:creationId xmlns:a16="http://schemas.microsoft.com/office/drawing/2014/main" id="{852A2848-4215-BC46-7D3A-B8895D3F4F46}"/>
              </a:ext>
            </a:extLst>
          </p:cNvPr>
          <p:cNvGraphicFramePr/>
          <p:nvPr>
            <p:extLst>
              <p:ext uri="{D42A27DB-BD31-4B8C-83A1-F6EECF244321}">
                <p14:modId xmlns:p14="http://schemas.microsoft.com/office/powerpoint/2010/main" val="315022230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79926212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17081958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GPNET5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KESTON MOORINGS &amp; PARKSIDE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CHEAM AND SOUTH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BATTERSEA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WEST MERTON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EAST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ONE THORNTON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KINGSTON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EAST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MORDEN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WEST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HAMPTON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WEST MERTON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WANDLE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SURBITON HEALTH CENTRE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WEST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SELSDON ADDINGTON &amp; SHIRLEY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NORTH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RICHMOND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CENTRAL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BROCKLEBANK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CANBURY CHURCHILL ORCHARD BERRYLANDS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50098231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627239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544167559"/>
              </p:ext>
            </p:extLst>
          </p:nvPr>
        </p:nvGraphicFramePr>
        <p:xfrm>
          <a:off x="545472" y="567738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was not offered an appointment’ have been excluded. National (631,214); ICS 2023 (17,752); PCN bases range from 117 to 974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1278911158"/>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284904189"/>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(94,877); ICS 2023 (1,904)</a:t>
            </a:r>
            <a:endParaRPr lang="en-GB" sz="800" kern="0" dirty="0">
              <a:solidFill>
                <a:schemeClr val="tx1"/>
              </a:solidFill>
            </a:endParaRPr>
          </a:p>
        </p:txBody>
      </p:sp>
      <p:sp>
        <p:nvSpPr>
          <p:cNvPr id="4" name="Title 4">
            <a:extLst>
              <a:ext uri="{FF2B5EF4-FFF2-40B4-BE49-F238E27FC236}">
                <a16:creationId xmlns:a16="http://schemas.microsoft.com/office/drawing/2014/main" id="{71ABF441-E698-51B4-AF82-995EAE1B63B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600" dirty="0"/>
              <a:t>What patients do when they did not get an appointment</a:t>
            </a:r>
            <a:endParaRPr lang="en-GB" sz="2800" dirty="0"/>
          </a:p>
        </p:txBody>
      </p:sp>
      <p:sp>
        <p:nvSpPr>
          <p:cNvPr id="2" name="TextBox 1">
            <a:extLst>
              <a:ext uri="{FF2B5EF4-FFF2-40B4-BE49-F238E27FC236}">
                <a16:creationId xmlns:a16="http://schemas.microsoft.com/office/drawing/2014/main" id="{4C23E006-44AF-8850-1F75-01276F7EF70F}"/>
              </a:ext>
            </a:extLst>
          </p:cNvPr>
          <p:cNvSpPr txBox="1"/>
          <p:nvPr/>
        </p:nvSpPr>
        <p:spPr>
          <a:xfrm>
            <a:off x="304804" y="740299"/>
            <a:ext cx="11666615" cy="338554"/>
          </a:xfrm>
          <a:prstGeom prst="rect">
            <a:avLst/>
          </a:prstGeom>
          <a:noFill/>
        </p:spPr>
        <p:txBody>
          <a:bodyPr wrap="square">
            <a:spAutoFit/>
          </a:bodyPr>
          <a:lstStyle/>
          <a:p>
            <a:r>
              <a:rPr lang="en-GB" sz="1600" b="0" dirty="0"/>
              <a:t>SOUTH WEST LONDON ICS</a:t>
            </a:r>
            <a:endParaRPr lang="en-GB" sz="1600" dirty="0"/>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45309866"/>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164259387"/>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4341823"/>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39033790"/>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925233803"/>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561354528"/>
              </p:ext>
            </p:extLst>
          </p:nvPr>
        </p:nvGraphicFramePr>
        <p:xfrm>
          <a:off x="453474" y="58101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National (710,610); ICS 2023 (19,221); ICS 2022 (17,606); ICS 2021 (20,973); ICS 2020 (17,234); PCN bases range from 125 to 1,096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p:cNvGraphicFramePr>
          <p:nvPr>
            <p:extLst>
              <p:ext uri="{D42A27DB-BD31-4B8C-83A1-F6EECF244321}">
                <p14:modId xmlns:p14="http://schemas.microsoft.com/office/powerpoint/2010/main" val="305242774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153458022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206905852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2080627040"/>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2971449599"/>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107226523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7" name="Title 4">
            <a:extLst>
              <a:ext uri="{FF2B5EF4-FFF2-40B4-BE49-F238E27FC236}">
                <a16:creationId xmlns:a16="http://schemas.microsoft.com/office/drawing/2014/main" id="{C5CAE407-564B-8D5A-C9B9-DD5BC089403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making an appointment</a:t>
            </a:r>
            <a:endParaRPr lang="en-GB" sz="2800" dirty="0"/>
          </a:p>
        </p:txBody>
      </p:sp>
      <p:sp>
        <p:nvSpPr>
          <p:cNvPr id="2" name="TextBox 1">
            <a:extLst>
              <a:ext uri="{FF2B5EF4-FFF2-40B4-BE49-F238E27FC236}">
                <a16:creationId xmlns:a16="http://schemas.microsoft.com/office/drawing/2014/main" id="{19813A42-44D1-5DDD-1956-675E00FBEF51}"/>
              </a:ext>
            </a:extLst>
          </p:cNvPr>
          <p:cNvSpPr txBox="1"/>
          <p:nvPr/>
        </p:nvSpPr>
        <p:spPr>
          <a:xfrm>
            <a:off x="304804" y="740299"/>
            <a:ext cx="11521251" cy="338554"/>
          </a:xfrm>
          <a:prstGeom prst="rect">
            <a:avLst/>
          </a:prstGeom>
          <a:noFill/>
        </p:spPr>
        <p:txBody>
          <a:bodyPr wrap="square">
            <a:spAutoFit/>
          </a:bodyPr>
          <a:lstStyle/>
          <a:p>
            <a:r>
              <a:rPr lang="en-GB" sz="1600" b="0" dirty="0"/>
              <a:t>SOUTH WEST LONDON ICS</a:t>
            </a:r>
            <a:endParaRPr lang="en-GB" sz="16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04410307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59840705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60158017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KESTON MOORINGS &amp; PARKSIDE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EAST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CHEAM AND SOUTH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GPNET5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KINGSTON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MORDEN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BATTERSEA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MAYDAY SOUTH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NORTH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ONE THORNTON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WANDLE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BROCKLEBANK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RICHMOND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WEST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SURBITON HEALTH CENTRE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CENTRAL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WEST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NORTH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EAST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CANBURY CHURCHILL ORCHARD BERRYLANDS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SELSDON ADDINGTON &amp; SHIRLEY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21993872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9296640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087414338"/>
              </p:ext>
            </p:extLst>
          </p:nvPr>
        </p:nvGraphicFramePr>
        <p:xfrm>
          <a:off x="589415" y="5699209"/>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National (710,610); ICS 2023 (19,221); PCN bases range from 125 to 1,096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190464161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268985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4209082888"/>
              </p:ext>
            </p:extLst>
          </p:nvPr>
        </p:nvGraphicFramePr>
        <p:xfrm>
          <a:off x="149914"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2084124649"/>
              </p:ext>
            </p:extLst>
          </p:nvPr>
        </p:nvGraphicFramePr>
        <p:xfrm>
          <a:off x="800599" y="5584407"/>
          <a:ext cx="9909808" cy="273543"/>
        </p:xfrm>
        <a:graphic>
          <a:graphicData uri="http://schemas.openxmlformats.org/drawingml/2006/table">
            <a:tbl>
              <a:tblPr firstRow="1" bandRow="1">
                <a:tableStyleId>{5C22544A-7EE6-4342-B048-85BDC9FD1C3A}</a:tableStyleId>
              </a:tblPr>
              <a:tblGrid>
                <a:gridCol w="9909808">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had an appointment since being registered with current GP practice. National (699,256); ICS 2023 (18,869); PCN bases range from 123 to 1,082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575961293"/>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Title 4">
            <a:extLst>
              <a:ext uri="{FF2B5EF4-FFF2-40B4-BE49-F238E27FC236}">
                <a16:creationId xmlns:a16="http://schemas.microsoft.com/office/drawing/2014/main" id="{E9D1AA61-B671-F026-038B-7F0AE93C360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Type of appointment</a:t>
            </a:r>
            <a:endParaRPr lang="en-GB" sz="2800" dirty="0"/>
          </a:p>
        </p:txBody>
      </p:sp>
      <p:sp>
        <p:nvSpPr>
          <p:cNvPr id="3" name="TextBox 2">
            <a:extLst>
              <a:ext uri="{FF2B5EF4-FFF2-40B4-BE49-F238E27FC236}">
                <a16:creationId xmlns:a16="http://schemas.microsoft.com/office/drawing/2014/main" id="{D9CC8F03-AECB-D500-F126-D2244ACBE04B}"/>
              </a:ext>
            </a:extLst>
          </p:cNvPr>
          <p:cNvSpPr txBox="1"/>
          <p:nvPr/>
        </p:nvSpPr>
        <p:spPr>
          <a:xfrm>
            <a:off x="304804" y="740299"/>
            <a:ext cx="11487773" cy="338554"/>
          </a:xfrm>
          <a:prstGeom prst="rect">
            <a:avLst/>
          </a:prstGeom>
          <a:noFill/>
        </p:spPr>
        <p:txBody>
          <a:bodyPr wrap="square">
            <a:spAutoFit/>
          </a:bodyPr>
          <a:lstStyle/>
          <a:p>
            <a:r>
              <a:rPr lang="en-GB" sz="1600" b="0" dirty="0"/>
              <a:t>SOUTH WEST LONDON ICS</a:t>
            </a:r>
            <a:endParaRPr lang="en-GB" sz="1600" dirty="0"/>
          </a:p>
        </p:txBody>
      </p:sp>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6363" y="1830073"/>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44379" y="2689218"/>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07410" y="2689218"/>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612791528"/>
              </p:ext>
            </p:extLst>
          </p:nvPr>
        </p:nvGraphicFramePr>
        <p:xfrm>
          <a:off x="8296363" y="3132370"/>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64304410"/>
              </p:ext>
            </p:extLst>
          </p:nvPr>
        </p:nvGraphicFramePr>
        <p:xfrm>
          <a:off x="10205703" y="3132370"/>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70424" y="4904061"/>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71613" y="5035969"/>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528058534"/>
              </p:ext>
            </p:extLst>
          </p:nvPr>
        </p:nvGraphicFramePr>
        <p:xfrm>
          <a:off x="4933697" y="528507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73391366"/>
              </p:ext>
            </p:extLst>
          </p:nvPr>
        </p:nvGraphicFramePr>
        <p:xfrm>
          <a:off x="6154261" y="5244186"/>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33366850"/>
              </p:ext>
            </p:extLst>
          </p:nvPr>
        </p:nvGraphicFramePr>
        <p:xfrm>
          <a:off x="5142208" y="559468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1937951200"/>
              </p:ext>
            </p:extLst>
          </p:nvPr>
        </p:nvGraphicFramePr>
        <p:xfrm>
          <a:off x="366356" y="5729871"/>
          <a:ext cx="3308661" cy="21336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(678,212); ICS 2023 (18,230); ICS 2022 (16,817); ICS 2021 (20,107); PCN bases range from 120 to 1,051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p:cNvGraphicFramePr>
          <p:nvPr>
            <p:extLst>
              <p:ext uri="{D42A27DB-BD31-4B8C-83A1-F6EECF244321}">
                <p14:modId xmlns:p14="http://schemas.microsoft.com/office/powerpoint/2010/main" val="408901387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313949230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41723902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62911" y="181088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3185708714"/>
              </p:ext>
            </p:extLst>
          </p:nvPr>
        </p:nvGraphicFramePr>
        <p:xfrm>
          <a:off x="163310" y="2164076"/>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46166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 such as a morning or afternoon</a:t>
            </a:r>
          </a:p>
        </p:txBody>
      </p:sp>
      <p:cxnSp>
        <p:nvCxnSpPr>
          <p:cNvPr id="2" name="Straight Connector 1">
            <a:extLst>
              <a:ext uri="{FF2B5EF4-FFF2-40B4-BE49-F238E27FC236}">
                <a16:creationId xmlns:a16="http://schemas.microsoft.com/office/drawing/2014/main" id="{83C5C486-26FE-DF53-5254-8E0BD163AA96}"/>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5561DC99-02C8-668C-3DE6-57429B2F7B46}"/>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A559A95-A0F2-6956-EE98-CF7AE2FDC15C}"/>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6c15ea3187aac2e6">
            <a:extLst>
              <a:ext uri="{FF2B5EF4-FFF2-40B4-BE49-F238E27FC236}">
                <a16:creationId xmlns:a16="http://schemas.microsoft.com/office/drawing/2014/main" id="{A000E0E7-A8B9-C4FA-9C92-1F257AA0996A}"/>
              </a:ext>
            </a:extLst>
          </p:cNvPr>
          <p:cNvGraphicFramePr/>
          <p:nvPr>
            <p:extLst>
              <p:ext uri="{D42A27DB-BD31-4B8C-83A1-F6EECF244321}">
                <p14:modId xmlns:p14="http://schemas.microsoft.com/office/powerpoint/2010/main" val="1575421481"/>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7" name="D_9f1a18cfe8bb5d93">
            <a:extLst>
              <a:ext uri="{FF2B5EF4-FFF2-40B4-BE49-F238E27FC236}">
                <a16:creationId xmlns:a16="http://schemas.microsoft.com/office/drawing/2014/main" id="{19818F8E-BA83-8511-AA10-177960E0B2AF}"/>
              </a:ext>
            </a:extLst>
          </p:cNvPr>
          <p:cNvGraphicFramePr/>
          <p:nvPr>
            <p:extLst>
              <p:ext uri="{D42A27DB-BD31-4B8C-83A1-F6EECF244321}">
                <p14:modId xmlns:p14="http://schemas.microsoft.com/office/powerpoint/2010/main" val="3781935329"/>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10" name="Title 4">
            <a:extLst>
              <a:ext uri="{FF2B5EF4-FFF2-40B4-BE49-F238E27FC236}">
                <a16:creationId xmlns:a16="http://schemas.microsoft.com/office/drawing/2014/main" id="{73A06D0D-86FA-31B2-1C50-1D63324AA023}"/>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Given a time for appointment</a:t>
            </a:r>
            <a:endParaRPr lang="en-GB" sz="2800" dirty="0"/>
          </a:p>
        </p:txBody>
      </p:sp>
      <p:sp>
        <p:nvSpPr>
          <p:cNvPr id="5" name="TextBox 4">
            <a:extLst>
              <a:ext uri="{FF2B5EF4-FFF2-40B4-BE49-F238E27FC236}">
                <a16:creationId xmlns:a16="http://schemas.microsoft.com/office/drawing/2014/main" id="{FF6958F0-7C62-DADA-48A7-D59B854EC2ED}"/>
              </a:ext>
            </a:extLst>
          </p:cNvPr>
          <p:cNvSpPr txBox="1"/>
          <p:nvPr/>
        </p:nvSpPr>
        <p:spPr>
          <a:xfrm>
            <a:off x="304805" y="740299"/>
            <a:ext cx="11571934" cy="338554"/>
          </a:xfrm>
          <a:prstGeom prst="rect">
            <a:avLst/>
          </a:prstGeom>
          <a:noFill/>
        </p:spPr>
        <p:txBody>
          <a:bodyPr wrap="square">
            <a:spAutoFit/>
          </a:bodyPr>
          <a:lstStyle/>
          <a:p>
            <a:r>
              <a:rPr lang="en-GB" sz="1600" b="0" dirty="0"/>
              <a:t>SOUTH WEST LONDON ICS</a:t>
            </a:r>
            <a:endParaRPr lang="en-GB" sz="1600" dirty="0"/>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55702936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26084965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KESTON MOORINGS &amp; PARKSIDE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GPNET5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BROCKLEBANK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WEST MERTON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CHEAM AND SOUTH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MORDEN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EAST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SOUTH WEST MERTON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SELSDON ADDINGTON &amp; SHIRLEY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WEST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NORTH MERTON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ONE THORNTON HEATH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BATTERSEA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WEST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KINGSTON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WANDLE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SURBITON HEALTH CENTRE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RICHMOND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CENTRAL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CANBURY CHURCHILL ORCHARD BERRYLANDS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19167314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9297366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30424141"/>
              </p:ext>
            </p:extLst>
          </p:nvPr>
        </p:nvGraphicFramePr>
        <p:xfrm>
          <a:off x="589415" y="5673510"/>
          <a:ext cx="8317173" cy="19812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‘Can’t remember / don’t know’ have been excluded. National (678,212); ICS 2023 (18,230); PCN bases range from 120 to 1,051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64548314"/>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a:t>
            </a:r>
            <a:r>
              <a:rPr lang="en-GB" sz="800" kern="0" dirty="0">
                <a:latin typeface="Arial"/>
              </a:rPr>
              <a:t> I was told I would be contacted between two times or during a set period such as a morning or afternoon</a:t>
            </a:r>
            <a:endParaRPr kumimoji="0" lang="en-GB" sz="800" b="0" i="0" u="none" strike="noStrike" kern="0" cap="none" spc="0" normalizeH="0" baseline="0" noProof="0" dirty="0">
              <a:ln>
                <a:noFill/>
              </a:ln>
              <a:effectLst/>
              <a:uLnTx/>
              <a:uFillTx/>
              <a:latin typeface="Arial"/>
              <a:ea typeface="+mn-ea"/>
              <a:cs typeface="+mn-cs"/>
            </a:endParaRP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sp>
        <p:nvSpPr>
          <p:cNvPr id="7" name="Espace réservé du pied de page 4">
            <a:extLst>
              <a:ext uri="{FF2B5EF4-FFF2-40B4-BE49-F238E27FC236}">
                <a16:creationId xmlns:a16="http://schemas.microsoft.com/office/drawing/2014/main" id="{86BB09F5-7C0A-4F0B-8405-330D7342833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707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8343061"/>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93891240"/>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0196020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26061674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6907824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928151691"/>
              </p:ext>
            </p:extLst>
          </p:nvPr>
        </p:nvGraphicFramePr>
        <p:xfrm>
          <a:off x="444347" y="5583185"/>
          <a:ext cx="3295957" cy="522214"/>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(641,571); ICS 2023 (18,119); ICS 2022 (16,671); ICS 2021 (20,741); ICS 2020 (17,402); PCN bases range from 113 to 1,003</a:t>
                      </a:r>
                      <a:endParaRPr lang="en-GB" sz="800"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219604500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311918557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13205780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286313618"/>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2782771926"/>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2941081955"/>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6" y="5367159"/>
            <a:ext cx="3580059" cy="123111"/>
          </a:xfrm>
          <a:prstGeom prst="rect">
            <a:avLst/>
          </a:prstGeom>
          <a:noFill/>
        </p:spPr>
        <p:txBody>
          <a:bodyPr wrap="square" lIns="0" tIns="0" rIns="0" bIns="0" rtlCol="0">
            <a:spAutoFit/>
          </a:bodyPr>
          <a:lstStyle/>
          <a:p>
            <a:pPr algn="l"/>
            <a:r>
              <a:rPr lang="en-GB" sz="800" dirty="0"/>
              <a:t>¹Excluding those who said 'I’m not sure when I can get an appointment’ (6%)</a:t>
            </a:r>
          </a:p>
        </p:txBody>
      </p:sp>
      <p:sp>
        <p:nvSpPr>
          <p:cNvPr id="4" name="Title 4">
            <a:extLst>
              <a:ext uri="{FF2B5EF4-FFF2-40B4-BE49-F238E27FC236}">
                <a16:creationId xmlns:a16="http://schemas.microsoft.com/office/drawing/2014/main" id="{3499B5A9-20BB-63AA-9CD5-D18CFB34B31C}"/>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times</a:t>
            </a:r>
            <a:endParaRPr lang="en-GB" sz="2800" dirty="0"/>
          </a:p>
        </p:txBody>
      </p:sp>
      <p:sp>
        <p:nvSpPr>
          <p:cNvPr id="2" name="TextBox 1">
            <a:extLst>
              <a:ext uri="{FF2B5EF4-FFF2-40B4-BE49-F238E27FC236}">
                <a16:creationId xmlns:a16="http://schemas.microsoft.com/office/drawing/2014/main" id="{E6F2D71E-EF8A-2728-427F-F2349B6E38EC}"/>
              </a:ext>
            </a:extLst>
          </p:cNvPr>
          <p:cNvSpPr txBox="1"/>
          <p:nvPr/>
        </p:nvSpPr>
        <p:spPr>
          <a:xfrm>
            <a:off x="304804" y="740299"/>
            <a:ext cx="11487773" cy="338554"/>
          </a:xfrm>
          <a:prstGeom prst="rect">
            <a:avLst/>
          </a:prstGeom>
          <a:noFill/>
        </p:spPr>
        <p:txBody>
          <a:bodyPr wrap="square">
            <a:spAutoFit/>
          </a:bodyPr>
          <a:lstStyle/>
          <a:p>
            <a:r>
              <a:rPr lang="en-GB" sz="1600" b="0" dirty="0"/>
              <a:t>SOUTH WEST LONDON ICS</a:t>
            </a:r>
            <a:endParaRPr lang="en-GB" sz="16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58199405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82687452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18898529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CHEAM AND SOUTH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EAST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KESTON MOORINGS &amp; PARKSIDE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RICHMOND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GPNET5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MORDEN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WANDLE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KINGSTON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BATTERSEA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NORTH WEST MERTON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ONE THORNTON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WEST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WEST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BROCKLEBANK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SURBITON HEALTH CENTRE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EAST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CENTRAL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SELSDON ADDINGTON &amp; SHIRLEY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CANBURY CHURCHILL ORCHARD BERRYLANDS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GRAFTON MEDICAL PARTNERS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55667187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74935338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967033446"/>
              </p:ext>
            </p:extLst>
          </p:nvPr>
        </p:nvGraphicFramePr>
        <p:xfrm>
          <a:off x="589415" y="5665662"/>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‘I’m not sure when I can get an appointment’ have been excluded. National (641,571); ICS 2023 (18,119); PCN bases range from 113 to 1,003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330709519"/>
              </p:ext>
            </p:extLst>
          </p:nvPr>
        </p:nvGraphicFramePr>
        <p:xfrm>
          <a:off x="-2032000" y="5774540"/>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
        <p:nvSpPr>
          <p:cNvPr id="6" name="Title 4">
            <a:extLst>
              <a:ext uri="{FF2B5EF4-FFF2-40B4-BE49-F238E27FC236}">
                <a16:creationId xmlns:a16="http://schemas.microsoft.com/office/drawing/2014/main" id="{094D4F9C-8768-32E9-3475-B720C036AE0E}"/>
              </a:ext>
            </a:extLst>
          </p:cNvPr>
          <p:cNvSpPr>
            <a:spLocks noGrp="1"/>
          </p:cNvSpPr>
          <p:nvPr>
            <p:ph type="title"/>
          </p:nvPr>
        </p:nvSpPr>
        <p:spPr>
          <a:xfrm>
            <a:off x="418834" y="160745"/>
            <a:ext cx="10410505" cy="775597"/>
          </a:xfrm>
        </p:spPr>
        <p:txBody>
          <a:bodyPr/>
          <a:lstStyle/>
          <a:p>
            <a:r>
              <a:rPr lang="en-GB" sz="3200" dirty="0"/>
              <a:t>Satisfaction with appointment times:</a:t>
            </a:r>
            <a:br>
              <a:rPr lang="en-GB" sz="32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0803424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6004542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8324984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66380881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28271302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33959660"/>
              </p:ext>
            </p:extLst>
          </p:nvPr>
        </p:nvGraphicFramePr>
        <p:xfrm>
          <a:off x="524859" y="573749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(699,079); ICS 2023 (18,827); ICS 2022 (17,449); ICS 2021 (20,940); ICS 2020 (17,376); PCN bases range from 121 to 1,070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120471203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101335518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326405895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4139953509"/>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2074008199"/>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342227196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5" name="Title 4">
            <a:extLst>
              <a:ext uri="{FF2B5EF4-FFF2-40B4-BE49-F238E27FC236}">
                <a16:creationId xmlns:a16="http://schemas.microsoft.com/office/drawing/2014/main" id="{D7FE0E10-85C8-FCD8-3EEC-52DE042306B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Given enough time by healthcare professional at last appointment</a:t>
            </a:r>
          </a:p>
        </p:txBody>
      </p:sp>
      <p:sp>
        <p:nvSpPr>
          <p:cNvPr id="6" name="TextBox 5">
            <a:extLst>
              <a:ext uri="{FF2B5EF4-FFF2-40B4-BE49-F238E27FC236}">
                <a16:creationId xmlns:a16="http://schemas.microsoft.com/office/drawing/2014/main" id="{ECBA73B6-5D63-C0E7-7C6E-23335DECE49F}"/>
              </a:ext>
            </a:extLst>
          </p:cNvPr>
          <p:cNvSpPr txBox="1"/>
          <p:nvPr/>
        </p:nvSpPr>
        <p:spPr>
          <a:xfrm>
            <a:off x="324631" y="746134"/>
            <a:ext cx="11535470" cy="338554"/>
          </a:xfrm>
          <a:prstGeom prst="rect">
            <a:avLst/>
          </a:prstGeom>
          <a:noFill/>
        </p:spPr>
        <p:txBody>
          <a:bodyPr wrap="square">
            <a:spAutoFit/>
          </a:bodyPr>
          <a:lstStyle/>
          <a:p>
            <a:r>
              <a:rPr lang="en-GB" sz="1600" b="0" dirty="0"/>
              <a:t>SOUTH WEST LONDON ICS</a:t>
            </a:r>
            <a:endParaRPr lang="en-GB" sz="1600" dirty="0"/>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6400932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7224057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93335903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02825665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44261466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935795609"/>
              </p:ext>
            </p:extLst>
          </p:nvPr>
        </p:nvGraphicFramePr>
        <p:xfrm>
          <a:off x="504694"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(689,523); ICS 2023 (18,600); ICS 2022 (17,207); ICS 2021 (20,539); ICS 2020 (17,329); PCN bases range from 122 to 1,053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159761700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125370511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272194761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2335101706"/>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415260263"/>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417408075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55D1A55C-B211-80A3-478B-F92BF2E41B7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Listened to by healthcare professional at last appointment</a:t>
            </a:r>
          </a:p>
        </p:txBody>
      </p:sp>
      <p:sp>
        <p:nvSpPr>
          <p:cNvPr id="6" name="TextBox 5">
            <a:extLst>
              <a:ext uri="{FF2B5EF4-FFF2-40B4-BE49-F238E27FC236}">
                <a16:creationId xmlns:a16="http://schemas.microsoft.com/office/drawing/2014/main" id="{2D693333-7AEE-3D25-8733-89A1993163FC}"/>
              </a:ext>
            </a:extLst>
          </p:cNvPr>
          <p:cNvSpPr txBox="1"/>
          <p:nvPr/>
        </p:nvSpPr>
        <p:spPr>
          <a:xfrm>
            <a:off x="324631" y="746134"/>
            <a:ext cx="11535470" cy="338554"/>
          </a:xfrm>
          <a:prstGeom prst="rect">
            <a:avLst/>
          </a:prstGeom>
          <a:noFill/>
        </p:spPr>
        <p:txBody>
          <a:bodyPr wrap="square">
            <a:spAutoFit/>
          </a:bodyPr>
          <a:lstStyle/>
          <a:p>
            <a:r>
              <a:rPr lang="en-GB" sz="1600" b="0" dirty="0"/>
              <a:t>SOUTH WEST LONDON ICS</a:t>
            </a:r>
            <a:endParaRPr lang="en-GB" sz="1600" dirty="0"/>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9095204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1062352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58896133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3158872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0879846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85326488"/>
              </p:ext>
            </p:extLst>
          </p:nvPr>
        </p:nvGraphicFramePr>
        <p:xfrm>
          <a:off x="555547" y="5716019"/>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(675,108); ICS 2023 (18,276); ICS 2022 (16,911); ICS 2021 (20,722); ICS 2020 (17,317); PCN bases range from 119 to 1,032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58329112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24996079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49738603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92159817"/>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3754154835"/>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52102559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F8E5B196-E025-DCE7-3A25-53FC821482C4}"/>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Treated with care and concern by healthcare professional at last appointment</a:t>
            </a:r>
            <a:endParaRPr lang="en-GB" sz="2800" dirty="0"/>
          </a:p>
        </p:txBody>
      </p:sp>
      <p:sp>
        <p:nvSpPr>
          <p:cNvPr id="6" name="TextBox 5">
            <a:extLst>
              <a:ext uri="{FF2B5EF4-FFF2-40B4-BE49-F238E27FC236}">
                <a16:creationId xmlns:a16="http://schemas.microsoft.com/office/drawing/2014/main" id="{01689579-3BDC-7674-0C44-D2847F266010}"/>
              </a:ext>
            </a:extLst>
          </p:cNvPr>
          <p:cNvSpPr txBox="1"/>
          <p:nvPr/>
        </p:nvSpPr>
        <p:spPr>
          <a:xfrm>
            <a:off x="324631" y="746134"/>
            <a:ext cx="11535470" cy="338554"/>
          </a:xfrm>
          <a:prstGeom prst="rect">
            <a:avLst/>
          </a:prstGeom>
          <a:noFill/>
        </p:spPr>
        <p:txBody>
          <a:bodyPr wrap="square">
            <a:spAutoFit/>
          </a:bodyPr>
          <a:lstStyle/>
          <a:p>
            <a:r>
              <a:rPr lang="en-GB" sz="1600" b="0" dirty="0"/>
              <a:t>SOUTH WEST LONDON ICS</a:t>
            </a:r>
            <a:endParaRPr lang="en-GB" sz="1600" dirty="0"/>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2835850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5413969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4628215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8390342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0436429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065984032"/>
              </p:ext>
            </p:extLst>
          </p:nvPr>
        </p:nvGraphicFramePr>
        <p:xfrm>
          <a:off x="567072"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(310,113); ICS 2023 (8,360); ICS 2022 (7,866); ICS 2021 (9,347); ICS 2020 (7,265); PCN bases range from 50 to 493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412789951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345905980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31285672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1135822761"/>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2413800143"/>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3783644269"/>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E2BEA74C-A66C-03A0-3B17-26D7848787E3}"/>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Mental health needs recognised or understood by healthcare professional at last appointment</a:t>
            </a:r>
            <a:endParaRPr lang="en-GB" sz="2800" dirty="0"/>
          </a:p>
        </p:txBody>
      </p:sp>
      <p:sp>
        <p:nvSpPr>
          <p:cNvPr id="6" name="TextBox 5">
            <a:extLst>
              <a:ext uri="{FF2B5EF4-FFF2-40B4-BE49-F238E27FC236}">
                <a16:creationId xmlns:a16="http://schemas.microsoft.com/office/drawing/2014/main" id="{3DE9533B-3478-0AAA-690D-62538A5D55D3}"/>
              </a:ext>
            </a:extLst>
          </p:cNvPr>
          <p:cNvSpPr txBox="1"/>
          <p:nvPr/>
        </p:nvSpPr>
        <p:spPr>
          <a:xfrm>
            <a:off x="324631" y="746134"/>
            <a:ext cx="11535470" cy="338554"/>
          </a:xfrm>
          <a:prstGeom prst="rect">
            <a:avLst/>
          </a:prstGeom>
          <a:noFill/>
        </p:spPr>
        <p:txBody>
          <a:bodyPr wrap="square">
            <a:spAutoFit/>
          </a:bodyPr>
          <a:lstStyle/>
          <a:p>
            <a:r>
              <a:rPr lang="en-GB" sz="1600" b="0" dirty="0"/>
              <a:t>SOUTH WEST LONDON ICS</a:t>
            </a:r>
            <a:endParaRPr lang="en-GB" sz="1600" dirty="0"/>
          </a:p>
        </p:txBody>
      </p:sp>
    </p:spTree>
    <p:extLst>
      <p:ext uri="{BB962C8B-B14F-4D97-AF65-F5344CB8AC3E}">
        <p14:creationId xmlns:p14="http://schemas.microsoft.com/office/powerpoint/2010/main" val="4105097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1615752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1902005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6866397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8447388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246649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312780180"/>
              </p:ext>
            </p:extLst>
          </p:nvPr>
        </p:nvGraphicFramePr>
        <p:xfrm>
          <a:off x="510739"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(622,446); ICS 2023 (16,760); ICS 2022 (15,472); ICS 2021 (18,501); ICS 2020 (15,501); PCN bases range from 112 to 948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2978206921"/>
              </p:ext>
            </p:extLst>
          </p:nvPr>
        </p:nvGraphicFramePr>
        <p:xfrm>
          <a:off x="-2098681" y="590802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418723296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1118323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3696400143"/>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469053943"/>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2567575760"/>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2" name="Title 4">
            <a:extLst>
              <a:ext uri="{FF2B5EF4-FFF2-40B4-BE49-F238E27FC236}">
                <a16:creationId xmlns:a16="http://schemas.microsoft.com/office/drawing/2014/main" id="{622C34B9-9EA8-CA81-DA3F-B558D6E2C5E5}"/>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Involved in decisions about care and treatment at last appointment</a:t>
            </a:r>
            <a:endParaRPr lang="en-GB" sz="2800" dirty="0"/>
          </a:p>
        </p:txBody>
      </p:sp>
      <p:sp>
        <p:nvSpPr>
          <p:cNvPr id="3" name="TextBox 2">
            <a:extLst>
              <a:ext uri="{FF2B5EF4-FFF2-40B4-BE49-F238E27FC236}">
                <a16:creationId xmlns:a16="http://schemas.microsoft.com/office/drawing/2014/main" id="{F6E96CFE-8146-625D-3AC2-160A598C2C7B}"/>
              </a:ext>
            </a:extLst>
          </p:cNvPr>
          <p:cNvSpPr txBox="1"/>
          <p:nvPr/>
        </p:nvSpPr>
        <p:spPr>
          <a:xfrm>
            <a:off x="324631" y="746134"/>
            <a:ext cx="11535470" cy="338554"/>
          </a:xfrm>
          <a:prstGeom prst="rect">
            <a:avLst/>
          </a:prstGeom>
          <a:noFill/>
        </p:spPr>
        <p:txBody>
          <a:bodyPr wrap="square">
            <a:spAutoFit/>
          </a:bodyPr>
          <a:lstStyle/>
          <a:p>
            <a:r>
              <a:rPr lang="en-GB" sz="1600" b="0" dirty="0"/>
              <a:t>SOUTH WEST LONDON ICS</a:t>
            </a:r>
            <a:endParaRPr lang="en-GB" sz="1600" dirty="0"/>
          </a:p>
        </p:txBody>
      </p:sp>
    </p:spTree>
    <p:extLst>
      <p:ext uri="{BB962C8B-B14F-4D97-AF65-F5344CB8AC3E}">
        <p14:creationId xmlns:p14="http://schemas.microsoft.com/office/powerpoint/2010/main" val="4073820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3672863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2380511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58898874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4024564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7833681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223651562"/>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(686,133); ICS 2023 (18,447); ICS 2022 (17,097); ICS 2021 (20,538); ICS 2020 (17,067); PCN bases range from 120 to 1,039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44695733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338853226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35481339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1016888794"/>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1234596349"/>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4073948700"/>
              </p:ext>
            </p:extLst>
          </p:nvPr>
        </p:nvGraphicFramePr>
        <p:xfrm>
          <a:off x="122781" y="2198519"/>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516B1FE7-9666-B4FD-842C-FF50BF9CD06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Confidence and trust in healthcare professional at last appointment</a:t>
            </a:r>
            <a:endParaRPr lang="en-GB" sz="2800" dirty="0"/>
          </a:p>
        </p:txBody>
      </p:sp>
      <p:sp>
        <p:nvSpPr>
          <p:cNvPr id="6" name="TextBox 5">
            <a:extLst>
              <a:ext uri="{FF2B5EF4-FFF2-40B4-BE49-F238E27FC236}">
                <a16:creationId xmlns:a16="http://schemas.microsoft.com/office/drawing/2014/main" id="{D69213C2-8DD5-B82D-992A-3419A539C2E9}"/>
              </a:ext>
            </a:extLst>
          </p:cNvPr>
          <p:cNvSpPr txBox="1"/>
          <p:nvPr/>
        </p:nvSpPr>
        <p:spPr>
          <a:xfrm>
            <a:off x="324631" y="746134"/>
            <a:ext cx="11535470" cy="338554"/>
          </a:xfrm>
          <a:prstGeom prst="rect">
            <a:avLst/>
          </a:prstGeom>
          <a:noFill/>
        </p:spPr>
        <p:txBody>
          <a:bodyPr wrap="square">
            <a:spAutoFit/>
          </a:bodyPr>
          <a:lstStyle/>
          <a:p>
            <a:r>
              <a:rPr lang="en-GB" sz="1600" b="0" dirty="0"/>
              <a:t>SOUTH WEST LONDON ICS</a:t>
            </a:r>
            <a:endParaRPr lang="en-GB" sz="1600" dirty="0"/>
          </a:p>
        </p:txBody>
      </p:sp>
    </p:spTree>
    <p:extLst>
      <p:ext uri="{BB962C8B-B14F-4D97-AF65-F5344CB8AC3E}">
        <p14:creationId xmlns:p14="http://schemas.microsoft.com/office/powerpoint/2010/main" val="4143945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2017342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41807559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5157119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3427289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8816477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155038831"/>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812066463"/>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(688,092); ICS 2023 (18,481); ICS 2022 (17,120); ICS 2021 (20,571); ICS 2020 (16,928); PCN bases range from 119 to 1,048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1507843211"/>
              </p:ext>
            </p:extLst>
          </p:nvPr>
        </p:nvGraphicFramePr>
        <p:xfrm>
          <a:off x="4533028" y="2415024"/>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321922718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148786526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350372489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1607363031"/>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9E4AA413-C35E-4850-6D1F-5F878C372661}"/>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Needs met at last appointment</a:t>
            </a:r>
            <a:endParaRPr lang="en-GB" sz="3600" dirty="0"/>
          </a:p>
        </p:txBody>
      </p:sp>
      <p:sp>
        <p:nvSpPr>
          <p:cNvPr id="6" name="TextBox 5">
            <a:extLst>
              <a:ext uri="{FF2B5EF4-FFF2-40B4-BE49-F238E27FC236}">
                <a16:creationId xmlns:a16="http://schemas.microsoft.com/office/drawing/2014/main" id="{C6D6CDB4-B753-B6A3-194D-6FF1E29D544D}"/>
              </a:ext>
            </a:extLst>
          </p:cNvPr>
          <p:cNvSpPr txBox="1"/>
          <p:nvPr/>
        </p:nvSpPr>
        <p:spPr>
          <a:xfrm>
            <a:off x="324631" y="746134"/>
            <a:ext cx="11535470" cy="338554"/>
          </a:xfrm>
          <a:prstGeom prst="rect">
            <a:avLst/>
          </a:prstGeom>
          <a:noFill/>
        </p:spPr>
        <p:txBody>
          <a:bodyPr wrap="square">
            <a:spAutoFit/>
          </a:bodyPr>
          <a:lstStyle/>
          <a:p>
            <a:r>
              <a:rPr lang="en-GB" sz="1600" b="0" dirty="0"/>
              <a:t>SOUTH WEST LONDON ICS</a:t>
            </a:r>
            <a:endParaRPr lang="en-GB" sz="1600" dirty="0"/>
          </a:p>
        </p:txBody>
      </p:sp>
    </p:spTree>
    <p:extLst>
      <p:ext uri="{BB962C8B-B14F-4D97-AF65-F5344CB8AC3E}">
        <p14:creationId xmlns:p14="http://schemas.microsoft.com/office/powerpoint/2010/main" val="316346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2023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99821"/>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17841"/>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517369"/>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411832"/>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3820262949"/>
              </p:ext>
            </p:extLst>
          </p:nvPr>
        </p:nvGraphicFramePr>
        <p:xfrm>
          <a:off x="3366449" y="38046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23 to 10,654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1861501272"/>
              </p:ext>
            </p:extLst>
          </p:nvPr>
        </p:nvGraphicFramePr>
        <p:xfrm>
          <a:off x="9152163" y="298642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212 to 16,074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3427246128"/>
              </p:ext>
            </p:extLst>
          </p:nvPr>
        </p:nvGraphicFramePr>
        <p:xfrm>
          <a:off x="3366448" y="5188106"/>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97 to 17,777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2417081717"/>
              </p:ext>
            </p:extLst>
          </p:nvPr>
        </p:nvGraphicFramePr>
        <p:xfrm>
          <a:off x="9152162" y="57658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499 to 3,945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1284211174"/>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2009953087"/>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3487066581"/>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1133285710"/>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348694069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361954" y="1026049"/>
            <a:ext cx="11392817" cy="338554"/>
          </a:xfrm>
          <a:prstGeom prst="rect">
            <a:avLst/>
          </a:prstGeom>
          <a:noFill/>
        </p:spPr>
        <p:txBody>
          <a:bodyPr wrap="square">
            <a:spAutoFit/>
          </a:bodyPr>
          <a:lstStyle/>
          <a:p>
            <a:r>
              <a:rPr lang="en-GB" sz="1600" b="0" dirty="0"/>
              <a:t>SOUTH WEST LONDON ICS</a:t>
            </a:r>
            <a:endParaRPr lang="en-GB" sz="1600" dirty="0"/>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950487045"/>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1892385405"/>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their current GP practice. Patients who selected ‘Doesn't apply' have been excluded. ICS 2023 (18,276).</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1852609887"/>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2874965385"/>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5,197</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4244486483"/>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3301264906"/>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3848105831"/>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1,380 to 5,275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640409518"/>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121 to 6,828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371454994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361955" y="1026049"/>
            <a:ext cx="11383590" cy="338554"/>
          </a:xfrm>
          <a:prstGeom prst="rect">
            <a:avLst/>
          </a:prstGeom>
          <a:noFill/>
        </p:spPr>
        <p:txBody>
          <a:bodyPr wrap="square">
            <a:spAutoFit/>
          </a:bodyPr>
          <a:lstStyle/>
          <a:p>
            <a:r>
              <a:rPr lang="en-GB" sz="1600" b="0" dirty="0"/>
              <a:t>SOUTH WEST LONDON ICS</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1989425143"/>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or illnesses reduce your ability to carry out your day-to-day activities? for patients identified as having a long-term condition, disability or, illness expected to last 12 months or more.
Base: Asked of patients who had an appointment since being registered with their current GP practice. Patients who selected ‘Doesn't apply' have been excluded. ICS 2023 (18,276).</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1481244454"/>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46756"/>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306340902"/>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2288280769"/>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3138122540"/>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96425034"/>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3299569617"/>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76 to 9,418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2453528470"/>
              </p:ext>
            </p:extLst>
          </p:nvPr>
        </p:nvGraphicFramePr>
        <p:xfrm>
          <a:off x="9122242" y="297198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575 to 12,110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2125643782"/>
              </p:ext>
            </p:extLst>
          </p:nvPr>
        </p:nvGraphicFramePr>
        <p:xfrm>
          <a:off x="9122242" y="4154968"/>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3,408 to 14,518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201325117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361954" y="1026049"/>
            <a:ext cx="11392817" cy="338554"/>
          </a:xfrm>
          <a:prstGeom prst="rect">
            <a:avLst/>
          </a:prstGeom>
          <a:noFill/>
        </p:spPr>
        <p:txBody>
          <a:bodyPr wrap="square">
            <a:spAutoFit/>
          </a:bodyPr>
          <a:lstStyle/>
          <a:p>
            <a:r>
              <a:rPr lang="en-GB" sz="1600" b="0" dirty="0"/>
              <a:t>SOUTH WEST LONDON ICS</a:t>
            </a:r>
            <a:endParaRPr lang="en-GB" sz="1600" dirty="0"/>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3269048864"/>
              </p:ext>
            </p:extLst>
          </p:nvPr>
        </p:nvGraphicFramePr>
        <p:xfrm>
          <a:off x="294270" y="5377485"/>
          <a:ext cx="5144112" cy="10584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their current GP practice. Patients who selected ‘Doesn't apply' have been excluded. ICS 2023 (18,276).</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2427304257"/>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73089102"/>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608597693"/>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68827804"/>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05393829"/>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249382958"/>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1188248095"/>
              </p:ext>
            </p:extLst>
          </p:nvPr>
        </p:nvGraphicFramePr>
        <p:xfrm>
          <a:off x="447805"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(293,843); ICS 2023 (7,072); ICS 2022 (6,248); ICS 2021 (7,189); ICS 2020 (6,293); PCN bases range from 36 to 468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3145556506"/>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3459271353"/>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53064275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97305314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392161625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968179665"/>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A044509F-4DD8-B301-FB26-62F4FAC99570}"/>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Support with managing long-term conditions, disabilities, or illnesses</a:t>
            </a:r>
            <a:endParaRPr lang="en-GB" sz="2800" dirty="0"/>
          </a:p>
        </p:txBody>
      </p:sp>
      <p:sp>
        <p:nvSpPr>
          <p:cNvPr id="2" name="TextBox 1">
            <a:extLst>
              <a:ext uri="{FF2B5EF4-FFF2-40B4-BE49-F238E27FC236}">
                <a16:creationId xmlns:a16="http://schemas.microsoft.com/office/drawing/2014/main" id="{26780233-3AAC-2E52-6939-915B9C05708C}"/>
              </a:ext>
            </a:extLst>
          </p:cNvPr>
          <p:cNvSpPr txBox="1"/>
          <p:nvPr/>
        </p:nvSpPr>
        <p:spPr>
          <a:xfrm>
            <a:off x="324631" y="746134"/>
            <a:ext cx="11535470" cy="338554"/>
          </a:xfrm>
          <a:prstGeom prst="rect">
            <a:avLst/>
          </a:prstGeom>
          <a:noFill/>
        </p:spPr>
        <p:txBody>
          <a:bodyPr wrap="square">
            <a:spAutoFit/>
          </a:bodyPr>
          <a:lstStyle/>
          <a:p>
            <a:r>
              <a:rPr lang="en-GB" sz="1600" b="0" dirty="0"/>
              <a:t>SOUTH WEST LONDON ICS</a:t>
            </a:r>
            <a:endParaRPr lang="en-GB" sz="16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54849741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829295912"/>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GPNET5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KESTON MOORINGS &amp; PARKSIDE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EAST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BROCKLEBANK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KINGSTON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MORDEN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ONE THORNTON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BATTERSEA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NORTH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NORTH MERTON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CHEAM AND SOUTH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CANBURY CHURCHILL ORCHARD BERRYLANDS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SELSDON ADDINGTON &amp; SHIRLEY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WEST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WANDLE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WEST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RICHMOND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EAST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SURBITON HEALTH CENTRE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CENTRAL SUTTON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31241682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797826016"/>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with a long-term condition, illness, or disability. Patients who selected ‘I haven’t needed support’ or ‘Don’t know / can’t say’ have been excluded. National (293,843); ICS 2023 (7,072); PCN bases range from 36 to 468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48414027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15739948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dirty="0"/>
              <a:t>Support with managing long-term conditions, disabilities, or illnesses: how the results vary by PCN within the ICS</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454995044"/>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8281"/>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r>
              <a:rPr lang="en-GB" sz="1600" b="1" baseline="30000" dirty="0">
                <a:solidFill>
                  <a:schemeClr val="bg1"/>
                </a:solidFill>
              </a:rPr>
              <a:t>1</a:t>
            </a:r>
            <a:endParaRPr lang="en-GB" sz="1600" baseline="300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(152,554); ICS 2023 (4,066)</a:t>
            </a:r>
            <a:endParaRPr lang="en-GB" sz="800" kern="0" dirty="0">
              <a:solidFill>
                <a:schemeClr val="tx1"/>
              </a:solidFill>
            </a:endParaRPr>
          </a:p>
        </p:txBody>
      </p:sp>
      <p:sp>
        <p:nvSpPr>
          <p:cNvPr id="3" name="D_b08861f96d216bf9">
            <a:extLst>
              <a:ext uri="{FF2B5EF4-FFF2-40B4-BE49-F238E27FC236}">
                <a16:creationId xmlns:a16="http://schemas.microsoft.com/office/drawing/2014/main" id="{638EA87D-AF97-D078-1C40-8094DEEA1746}"/>
              </a:ext>
            </a:extLst>
          </p:cNvPr>
          <p:cNvSpPr txBox="1">
            <a:spLocks/>
          </p:cNvSpPr>
          <p:nvPr/>
        </p:nvSpPr>
        <p:spPr>
          <a:xfrm>
            <a:off x="418834" y="6267968"/>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tx1"/>
                </a:solidFill>
              </a:rPr>
              <a:t>23% of patients in the past 12 months contacted an NHS service when they wanted to see a GP but their GP practice was closed.</a:t>
            </a:r>
          </a:p>
        </p:txBody>
      </p:sp>
      <p:sp>
        <p:nvSpPr>
          <p:cNvPr id="7" name="Title 4">
            <a:extLst>
              <a:ext uri="{FF2B5EF4-FFF2-40B4-BE49-F238E27FC236}">
                <a16:creationId xmlns:a16="http://schemas.microsoft.com/office/drawing/2014/main" id="{563F7963-2B70-ED4D-6942-8719ACB87E1E}"/>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Use of services when GP practice is closed</a:t>
            </a:r>
            <a:endParaRPr lang="en-GB" sz="3600" dirty="0"/>
          </a:p>
        </p:txBody>
      </p:sp>
      <p:sp>
        <p:nvSpPr>
          <p:cNvPr id="8" name="TextBox 7">
            <a:extLst>
              <a:ext uri="{FF2B5EF4-FFF2-40B4-BE49-F238E27FC236}">
                <a16:creationId xmlns:a16="http://schemas.microsoft.com/office/drawing/2014/main" id="{0B559B90-3CD9-ED5E-F0E0-B153EAA7F082}"/>
              </a:ext>
            </a:extLst>
          </p:cNvPr>
          <p:cNvSpPr txBox="1"/>
          <p:nvPr/>
        </p:nvSpPr>
        <p:spPr>
          <a:xfrm>
            <a:off x="324631" y="746134"/>
            <a:ext cx="11535470" cy="338554"/>
          </a:xfrm>
          <a:prstGeom prst="rect">
            <a:avLst/>
          </a:prstGeom>
          <a:noFill/>
        </p:spPr>
        <p:txBody>
          <a:bodyPr wrap="square">
            <a:spAutoFit/>
          </a:bodyPr>
          <a:lstStyle/>
          <a:p>
            <a:r>
              <a:rPr lang="en-GB" sz="1600" b="0" dirty="0"/>
              <a:t>SOUTH WEST LONDON ICS</a:t>
            </a:r>
            <a:endParaRPr lang="en-GB" sz="1600" dirty="0"/>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90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49050"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664347"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47416669"/>
              </p:ext>
            </p:extLst>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72807116"/>
              </p:ext>
            </p:extLst>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2594428958"/>
              </p:ext>
            </p:extLst>
          </p:nvPr>
        </p:nvGraphicFramePr>
        <p:xfrm>
          <a:off x="437230" y="58325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(138,720); ICS 2023 (3,710); ICS 2022 (3,175); ICS 2021 (3,606); ICS 2020 (3,268).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extLst>
              <p:ext uri="{D42A27DB-BD31-4B8C-83A1-F6EECF244321}">
                <p14:modId xmlns:p14="http://schemas.microsoft.com/office/powerpoint/2010/main" val="2168233391"/>
              </p:ext>
            </p:extLst>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extLst>
              <p:ext uri="{D42A27DB-BD31-4B8C-83A1-F6EECF244321}">
                <p14:modId xmlns:p14="http://schemas.microsoft.com/office/powerpoint/2010/main" val="369031063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extLst>
              <p:ext uri="{D42A27DB-BD31-4B8C-83A1-F6EECF244321}">
                <p14:modId xmlns:p14="http://schemas.microsoft.com/office/powerpoint/2010/main" val="418095785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extLst>
              <p:ext uri="{D42A27DB-BD31-4B8C-83A1-F6EECF244321}">
                <p14:modId xmlns:p14="http://schemas.microsoft.com/office/powerpoint/2010/main" val="1165592933"/>
              </p:ext>
            </p:extLst>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extLst>
              <p:ext uri="{D42A27DB-BD31-4B8C-83A1-F6EECF244321}">
                <p14:modId xmlns:p14="http://schemas.microsoft.com/office/powerpoint/2010/main" val="80597053"/>
              </p:ext>
            </p:extLst>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6" name="Title 4">
            <a:extLst>
              <a:ext uri="{FF2B5EF4-FFF2-40B4-BE49-F238E27FC236}">
                <a16:creationId xmlns:a16="http://schemas.microsoft.com/office/drawing/2014/main" id="{152299FB-B6E1-236F-EC52-4118456AF75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Time taken to receive care or advice when GP practice is closed</a:t>
            </a:r>
            <a:endParaRPr lang="en-GB" sz="2800" dirty="0"/>
          </a:p>
        </p:txBody>
      </p:sp>
      <p:sp>
        <p:nvSpPr>
          <p:cNvPr id="7" name="TextBox 6">
            <a:extLst>
              <a:ext uri="{FF2B5EF4-FFF2-40B4-BE49-F238E27FC236}">
                <a16:creationId xmlns:a16="http://schemas.microsoft.com/office/drawing/2014/main" id="{B75271D3-B438-4502-F377-EA9A31532BDA}"/>
              </a:ext>
            </a:extLst>
          </p:cNvPr>
          <p:cNvSpPr txBox="1"/>
          <p:nvPr/>
        </p:nvSpPr>
        <p:spPr>
          <a:xfrm>
            <a:off x="324631" y="746134"/>
            <a:ext cx="11535470" cy="338554"/>
          </a:xfrm>
          <a:prstGeom prst="rect">
            <a:avLst/>
          </a:prstGeom>
          <a:noFill/>
        </p:spPr>
        <p:txBody>
          <a:bodyPr wrap="square">
            <a:spAutoFit/>
          </a:bodyPr>
          <a:lstStyle/>
          <a:p>
            <a:r>
              <a:rPr lang="en-GB" sz="1600" b="0" dirty="0"/>
              <a:t>SOUTH WEST LONDON ICS</a:t>
            </a:r>
            <a:endParaRPr lang="en-GB" sz="16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28119799"/>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44002221"/>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510364425"/>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384699026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142905262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1179776911"/>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4222847449"/>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
        <p:nvSpPr>
          <p:cNvPr id="6" name="Title 4">
            <a:extLst>
              <a:ext uri="{FF2B5EF4-FFF2-40B4-BE49-F238E27FC236}">
                <a16:creationId xmlns:a16="http://schemas.microsoft.com/office/drawing/2014/main" id="{075881C4-1596-FCA5-3E82-86D3BF3718D8}"/>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Overall experience of services when GP practice is closed</a:t>
            </a:r>
            <a:endParaRPr lang="en-GB" sz="2800" dirty="0"/>
          </a:p>
        </p:txBody>
      </p:sp>
      <p:sp>
        <p:nvSpPr>
          <p:cNvPr id="7" name="TextBox 6">
            <a:extLst>
              <a:ext uri="{FF2B5EF4-FFF2-40B4-BE49-F238E27FC236}">
                <a16:creationId xmlns:a16="http://schemas.microsoft.com/office/drawing/2014/main" id="{893D46B5-25DF-03BB-A6B1-07C36441B940}"/>
              </a:ext>
            </a:extLst>
          </p:cNvPr>
          <p:cNvSpPr txBox="1"/>
          <p:nvPr/>
        </p:nvSpPr>
        <p:spPr>
          <a:xfrm>
            <a:off x="324631" y="746134"/>
            <a:ext cx="11535470" cy="338554"/>
          </a:xfrm>
          <a:prstGeom prst="rect">
            <a:avLst/>
          </a:prstGeom>
          <a:noFill/>
        </p:spPr>
        <p:txBody>
          <a:bodyPr wrap="square">
            <a:spAutoFit/>
          </a:bodyPr>
          <a:lstStyle/>
          <a:p>
            <a:r>
              <a:rPr lang="en-GB" sz="1600" b="0" dirty="0"/>
              <a:t>SOUTH WEST LONDON ICS</a:t>
            </a:r>
            <a:endParaRPr lang="en-GB" sz="1600" dirty="0"/>
          </a:p>
        </p:txBody>
      </p:sp>
      <p:graphicFrame>
        <p:nvGraphicFramePr>
          <p:cNvPr id="2" name="D_67bed1d666e7846d_CalcTable">
            <a:extLst>
              <a:ext uri="{FF2B5EF4-FFF2-40B4-BE49-F238E27FC236}">
                <a16:creationId xmlns:a16="http://schemas.microsoft.com/office/drawing/2014/main" id="{995FE80F-F81F-665C-2D16-D992651DD805}"/>
              </a:ext>
            </a:extLst>
          </p:cNvPr>
          <p:cNvGraphicFramePr>
            <a:graphicFrameLocks noGrp="1"/>
          </p:cNvGraphicFramePr>
          <p:nvPr>
            <p:extLst>
              <p:ext uri="{D42A27DB-BD31-4B8C-83A1-F6EECF244321}">
                <p14:modId xmlns:p14="http://schemas.microsoft.com/office/powerpoint/2010/main" val="1051790653"/>
              </p:ext>
            </p:extLst>
          </p:nvPr>
        </p:nvGraphicFramePr>
        <p:xfrm>
          <a:off x="545473" y="574868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(145,323); ICS 2023 (3,890); ICS 2022 (3,352); ICS 2021 (3,768); ICS 2020 (3,367).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r>
              <a:rPr lang="en-GB" sz="1300" kern="0" dirty="0">
                <a:ea typeface="Roboto" panose="02000000000000000000" pitchFamily="2" charset="0"/>
              </a:rPr>
              <a:t>For example, taking an ICS where 17,122 people responded and where 30% gave a particular answer, there is a 95% likelihood that the true value (which would have been obtained if the whole population had taken part in the survey) will fall within the range of +/-1.00 percentage points from that question’s result (i.e. between 29.00% and 31.00%).</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1218020552"/>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759,149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592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3.23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4.94</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5.39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p188="http://schemas.microsoft.com/office/powerpoint/2018/8/main">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2.6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28.6%, </a:t>
            </a:r>
            <a:r>
              <a:rPr lang="en-GB" sz="1400" dirty="0"/>
              <a:t>based on </a:t>
            </a:r>
            <a:r>
              <a:rPr lang="en-GB" sz="1400" b="1" dirty="0">
                <a:solidFill>
                  <a:srgbClr val="005EB8"/>
                </a:solidFill>
                <a:ea typeface="Roboto" panose="02000000000000000000" pitchFamily="2" charset="0"/>
              </a:rPr>
              <a:t>759,149</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a:t>
            </a:r>
            <a:r>
              <a:rPr lang="en-GB" sz="1400" dirty="0">
                <a:solidFill>
                  <a:srgbClr val="005EB8"/>
                </a:solidFill>
                <a:ea typeface="Roboto" panose="02000000000000000000" pitchFamily="2" charset="0"/>
              </a:rPr>
              <a:t>,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759,149</a:t>
            </a:r>
            <a:br>
              <a:rPr lang="en-GB" b="1" dirty="0">
                <a:solidFill>
                  <a:schemeClr val="bg1"/>
                </a:solidFill>
              </a:rPr>
            </a:br>
            <a:r>
              <a:rPr lang="en-GB" sz="1600" b="1" kern="0" dirty="0">
                <a:solidFill>
                  <a:schemeClr val="bg1"/>
                </a:solidFill>
              </a:rPr>
              <a:t>Completed surveys in the 2023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2.6 million</a:t>
            </a:r>
            <a:br>
              <a:rPr lang="en-GB" b="1" dirty="0">
                <a:solidFill>
                  <a:schemeClr val="bg1"/>
                </a:solidFill>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28.6%</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hyp="http://schemas.microsoft.com/office/drawing/2018/hyperlinkcolor" xmlns:a16="http://schemas.microsoft.com/office/drawing/2014/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create and compare results by different participant ‘subgroups’.</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6">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4="http://schemas.microsoft.com/office/drawing/2010/main" xmlns:ahyp="http://schemas.microsoft.com/office/drawing/2018/hyperlinkcolor" xmlns:a16="http://schemas.microsoft.com/office/drawing/2014/main" xmlns:p188="http://schemas.microsoft.com/office/powerpoint/2018/8/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5e82934c-e6a3-49ae-aee5-601394c28065">
      <Terms xmlns="http://schemas.microsoft.com/office/infopath/2007/PartnerControls"/>
    </lcf76f155ced4ddcb4097134ff3c332f>
    <Review_x0020_Date xmlns="5e82934c-e6a3-49ae-aee5-601394c2806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8216B067D49FB488B41B4BE46AE1405" ma:contentTypeVersion="29" ma:contentTypeDescription="Create a new document." ma:contentTypeScope="" ma:versionID="854759b208001e7ace87cb3e296f8480">
  <xsd:schema xmlns:xsd="http://www.w3.org/2001/XMLSchema" xmlns:xs="http://www.w3.org/2001/XMLSchema" xmlns:p="http://schemas.microsoft.com/office/2006/metadata/properties" xmlns:ns2="18373be2-795d-43ed-b075-9ea706dd5b26" xmlns:ns3="5e82934c-e6a3-49ae-aee5-601394c28065" xmlns:ns4="cccaf3ac-2de9-44d4-aa31-54302fceb5f7" targetNamespace="http://schemas.microsoft.com/office/2006/metadata/properties" ma:root="true" ma:fieldsID="b5bce8a5c8c7dbfeb56c426fc73dc97c" ns2:_="" ns3:_="" ns4:_="">
    <xsd:import namespace="18373be2-795d-43ed-b075-9ea706dd5b26"/>
    <xsd:import namespace="5e82934c-e6a3-49ae-aee5-601394c28065"/>
    <xsd:import namespace="cccaf3ac-2de9-44d4-aa31-54302fceb5f7"/>
    <xsd:element name="properties">
      <xsd:complexType>
        <xsd:sequence>
          <xsd:element name="documentManagement">
            <xsd:complexType>
              <xsd:all>
                <xsd:element ref="ns2:SharedWithUsers"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Review_x0020_Date" minOccurs="0"/>
                <xsd:element ref="ns3:MediaServiceLocation" minOccurs="0"/>
                <xsd:element ref="ns3: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373be2-795d-43ed-b075-9ea706dd5b2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e82934c-e6a3-49ae-aee5-601394c28065" elementFormDefault="qualified">
    <xsd:import namespace="http://schemas.microsoft.com/office/2006/documentManagement/types"/>
    <xsd:import namespace="http://schemas.microsoft.com/office/infopath/2007/PartnerControls"/>
    <xsd:element name="MediaServiceAutoKeyPoints" ma:index="9" nillable="true" ma:displayName="MediaServiceAutoKeyPoints" ma:hidden="true" ma:internalName="MediaServiceAutoKeyPoints" ma:readOnly="true">
      <xsd:simpleType>
        <xsd:restriction base="dms:Note"/>
      </xsd:simpleType>
    </xsd:element>
    <xsd:element name="MediaServiceKeyPoints" ma:index="10" nillable="true" ma:displayName="KeyPoints" ma:internalName="MediaServiceKeyPoints" ma:readOnly="true">
      <xsd:simpleType>
        <xsd:restriction base="dms:Note">
          <xsd:maxLength value="255"/>
        </xsd:restrictio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Review_x0020_Date" ma:index="17" nillable="true" ma:displayName="Review date" ma:indexed="true" ma:internalName="Review_x0020_Dat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1dfd61aa-f1bb-422b-ba48-68343f7c84c9}" ma:internalName="TaxCatchAll" ma:showField="CatchAllData" ma:web="51bfcd92-eb3e-40f4-8778-2bbfb88a89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752AC9-3141-4DBE-9E93-91151A710F39}">
  <ds:schemaRefs>
    <ds:schemaRef ds:uri="http://www.w3.org/XML/1998/namespace"/>
    <ds:schemaRef ds:uri="http://schemas.microsoft.com/office/infopath/2007/PartnerControls"/>
    <ds:schemaRef ds:uri="18373be2-795d-43ed-b075-9ea706dd5b26"/>
    <ds:schemaRef ds:uri="http://schemas.microsoft.com/office/2006/metadata/properties"/>
    <ds:schemaRef ds:uri="http://schemas.microsoft.com/office/2006/documentManagement/types"/>
    <ds:schemaRef ds:uri="http://purl.org/dc/terms/"/>
    <ds:schemaRef ds:uri="http://purl.org/dc/dcmitype/"/>
    <ds:schemaRef ds:uri="5e82934c-e6a3-49ae-aee5-601394c28065"/>
    <ds:schemaRef ds:uri="cccaf3ac-2de9-44d4-aa31-54302fceb5f7"/>
    <ds:schemaRef ds:uri="http://schemas.openxmlformats.org/package/2006/metadata/core-properties"/>
    <ds:schemaRef ds:uri="http://purl.org/dc/elements/1.1/"/>
  </ds:schemaRefs>
</ds:datastoreItem>
</file>

<file path=customXml/itemProps2.xml><?xml version="1.0" encoding="utf-8"?>
<ds:datastoreItem xmlns:ds="http://schemas.openxmlformats.org/officeDocument/2006/customXml" ds:itemID="{68DB1685-A370-4CBD-8281-53E215D825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373be2-795d-43ed-b075-9ea706dd5b26"/>
    <ds:schemaRef ds:uri="5e82934c-e6a3-49ae-aee5-601394c28065"/>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6A31D0-D410-459F-8B3A-5041DA332E8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19642</TotalTime>
  <Words>11305</Words>
  <Application>Microsoft Office PowerPoint</Application>
  <PresentationFormat>Widescreen</PresentationFormat>
  <Paragraphs>2202</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results vary within the region</vt:lpstr>
      <vt:lpstr>Overall experience: how the results vary by PCN within the ICS</vt:lpstr>
      <vt:lpstr>Local GP Services</vt:lpstr>
      <vt:lpstr>Ease of getting through to GP practice on the phone</vt:lpstr>
      <vt:lpstr>Ease of getting through to GP practice on the phone: how the results vary by PCN within the ICS</vt:lpstr>
      <vt:lpstr>Helpfulness of receptionists at GP practice</vt:lpstr>
      <vt:lpstr>Helpfulness of receptionists at GP Practice: how the results vary by PCN within the ICS</vt:lpstr>
      <vt:lpstr>Use of online services</vt:lpstr>
      <vt:lpstr>Online service use</vt:lpstr>
      <vt:lpstr>Ease of use of practice website</vt:lpstr>
      <vt:lpstr>Ease of use of practice website: how the results vary by PCN within the ICS</vt:lpstr>
      <vt:lpstr>Making an appointment</vt:lpstr>
      <vt:lpstr>Choice of appointment</vt:lpstr>
      <vt:lpstr>Choice of appointment: how the results vary by PCN within the ICS</vt:lpstr>
      <vt:lpstr>Satisfaction with appointment offered</vt:lpstr>
      <vt:lpstr>Satisfaction with appointment offered: how the results vary by PCN within the ICS</vt:lpstr>
      <vt:lpstr>What patients do when they did not get an appointment</vt:lpstr>
      <vt:lpstr>Overall experience of making an appointment</vt:lpstr>
      <vt:lpstr>Overall experience of making an appointment: how the results vary by PCN within the ICS</vt:lpstr>
      <vt:lpstr>Type of appointment</vt:lpstr>
      <vt:lpstr>Given a time for appointment</vt:lpstr>
      <vt:lpstr>Given a time for appointment: how the results vary by PCN within the ICS</vt:lpstr>
      <vt:lpstr>Satisfaction with general practice appointment times</vt:lpstr>
      <vt:lpstr>Satisfaction with appointment times</vt:lpstr>
      <vt:lpstr>Satisfaction with appointment times: how the results vary by PCN within the ICS</vt:lpstr>
      <vt:lpstr>Perceptions of care at patients’ last appointment</vt:lpstr>
      <vt:lpstr>Given enough time by healthcare professional at last appointment</vt:lpstr>
      <vt:lpstr>Listened to by healthcare professional at last appointment</vt:lpstr>
      <vt:lpstr>Treated with care and concern by healthcare professional at last appointment</vt:lpstr>
      <vt:lpstr>Mental health needs recognised or understood by healthcare professional at last appointment</vt:lpstr>
      <vt:lpstr>Involved in decisions about care and treatment at last appointment</vt:lpstr>
      <vt:lpstr>Confidence and trust in healthcare professional at last appointment</vt:lpstr>
      <vt:lpstr>Needs met at last appointment</vt:lpstr>
      <vt:lpstr>Care and concern</vt:lpstr>
      <vt:lpstr>Care and concern – in detail </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820</cp:revision>
  <dcterms:created xsi:type="dcterms:W3CDTF">2020-01-09T15:19:38Z</dcterms:created>
  <dcterms:modified xsi:type="dcterms:W3CDTF">2023-07-11T20:51:24Z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y fmtid="{D5CDD505-2E9C-101B-9397-08002B2CF9AE}" pid="3" name="MediaServiceImageTags">
    <vt:lpwstr/>
  </property>
</Properties>
</file>