
<file path=[Content_Types].xml><?xml version="1.0" encoding="utf-8"?>
<Types xmlns="http://schemas.openxmlformats.org/package/2006/content-types">
  <Default Extension="png" ContentType="image/png"/>
  <Default Extension="bin" ContentType="application/vnd.ms-office.vbaProject"/>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notesSlides/notesSlide11.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notesSlides/notesSlide12.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notesSlides/notesSlide15.xml" ContentType="application/vnd.openxmlformats-officedocument.presentationml.notesSlide+xml"/>
  <Override PartName="/ppt/charts/chart22.xml" ContentType="application/vnd.openxmlformats-officedocument.drawingml.chart+xml"/>
  <Override PartName="/ppt/charts/chart23.xml" ContentType="application/vnd.openxmlformats-officedocument.drawingml.chart+xml"/>
  <Override PartName="/ppt/notesSlides/notesSlide16.xml" ContentType="application/vnd.openxmlformats-officedocument.presentationml.notesSlide+xml"/>
  <Override PartName="/ppt/charts/chart24.xml" ContentType="application/vnd.openxmlformats-officedocument.drawingml.chart+xml"/>
  <Override PartName="/ppt/theme/themeOverride2.xml" ContentType="application/vnd.openxmlformats-officedocument.themeOverride+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notesSlides/notesSlide17.xml" ContentType="application/vnd.openxmlformats-officedocument.presentationml.notesSlide+xml"/>
  <Override PartName="/ppt/charts/chart32.xml" ContentType="application/vnd.openxmlformats-officedocument.drawingml.chart+xml"/>
  <Override PartName="/ppt/charts/chart33.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34.xml" ContentType="application/vnd.openxmlformats-officedocument.drawingml.chart+xml"/>
  <Override PartName="/ppt/theme/themeOverride3.xml" ContentType="application/vnd.openxmlformats-officedocument.themeOverride+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20.xml" ContentType="application/vnd.openxmlformats-officedocument.presentationml.notesSlide+xml"/>
  <Override PartName="/ppt/charts/chart38.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notesSlides/notesSlide21.xml" ContentType="application/vnd.openxmlformats-officedocument.presentationml.notesSlide+xml"/>
  <Override PartName="/ppt/charts/chart46.xml" ContentType="application/vnd.openxmlformats-officedocument.drawingml.chart+xml"/>
  <Override PartName="/ppt/charts/chart47.xml" ContentType="application/vnd.openxmlformats-officedocument.drawingml.chart+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48.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theme/themeOverride4.xml" ContentType="application/vnd.openxmlformats-officedocument.themeOverride+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notesSlides/notesSlide25.xml" ContentType="application/vnd.openxmlformats-officedocument.presentationml.notesSlide+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theme/themeOverride5.xml" ContentType="application/vnd.openxmlformats-officedocument.themeOverride+xml"/>
  <Override PartName="/ppt/notesSlides/notesSlide26.xml" ContentType="application/vnd.openxmlformats-officedocument.presentationml.notesSlide+xml"/>
  <Override PartName="/ppt/charts/chart62.xml" ContentType="application/vnd.openxmlformats-officedocument.drawingml.chart+xml"/>
  <Override PartName="/ppt/charts/chart63.xml" ContentType="application/vnd.openxmlformats-officedocument.drawingml.chart+xml"/>
  <Override PartName="/ppt/notesSlides/notesSlide27.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notesSlides/notesSlide28.xml" ContentType="application/vnd.openxmlformats-officedocument.presentationml.notesSlide+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9.xml" ContentType="application/vnd.openxmlformats-officedocument.presentationml.notesSlide+xml"/>
  <Override PartName="/ppt/charts/chart74.xml" ContentType="application/vnd.openxmlformats-officedocument.drawingml.chart+xml"/>
  <Override PartName="/ppt/charts/chart75.xml" ContentType="application/vnd.openxmlformats-officedocument.drawingml.chart+xml"/>
  <Override PartName="/ppt/notesSlides/notesSlide30.xml" ContentType="application/vnd.openxmlformats-officedocument.presentationml.notesSlide+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31.xml" ContentType="application/vnd.openxmlformats-officedocument.presentationml.notesSlide+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theme/themeOverride7.xml" ContentType="application/vnd.openxmlformats-officedocument.themeOverride+xml"/>
  <Override PartName="/ppt/notesSlides/notesSlide32.xml" ContentType="application/vnd.openxmlformats-officedocument.presentationml.notesSlide+xml"/>
  <Override PartName="/ppt/charts/chart86.xml" ContentType="application/vnd.openxmlformats-officedocument.drawingml.chart+xml"/>
  <Override PartName="/ppt/charts/chart8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88.xml" ContentType="application/vnd.openxmlformats-officedocument.drawingml.chart+xml"/>
  <Override PartName="/ppt/charts/chart89.xml" ContentType="application/vnd.openxmlformats-officedocument.drawingml.chart+xml"/>
  <Override PartName="/ppt/notesSlides/notesSlide35.xml" ContentType="application/vnd.openxmlformats-officedocument.presentationml.notesSlide+xml"/>
  <Override PartName="/ppt/charts/chart90.xml" ContentType="application/vnd.openxmlformats-officedocument.drawingml.chart+xml"/>
  <Override PartName="/ppt/charts/chart91.xml" ContentType="application/vnd.openxmlformats-officedocument.drawingml.chart+xml"/>
  <Override PartName="/ppt/notesSlides/notesSlide36.xml" ContentType="application/vnd.openxmlformats-officedocument.presentationml.notesSlide+xml"/>
  <Override PartName="/ppt/charts/chart92.xml" ContentType="application/vnd.openxmlformats-officedocument.drawingml.chart+xml"/>
  <Override PartName="/ppt/theme/themeOverride8.xml" ContentType="application/vnd.openxmlformats-officedocument.themeOverrid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rts/chart100.xml" ContentType="application/vnd.openxmlformats-officedocument.drawingml.chart+xml"/>
  <Override PartName="/ppt/theme/themeOverride9.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9.xml" ContentType="application/vnd.openxmlformats-officedocument.presentationml.notesSlide+xml"/>
  <Override PartName="/ppt/charts/chart108.xml" ContentType="application/vnd.openxmlformats-officedocument.drawingml.chart+xml"/>
  <Override PartName="/ppt/charts/chart109.xml" ContentType="application/vnd.openxmlformats-officedocument.drawingml.chart+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rts/chart110.xml" ContentType="application/vnd.openxmlformats-officedocument.drawingml.chart+xml"/>
  <Override PartName="/ppt/theme/themeOverride10.xml" ContentType="application/vnd.openxmlformats-officedocument.themeOverr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notesSlides/notesSlide42.xml" ContentType="application/vnd.openxmlformats-officedocument.presentationml.notesSlide+xml"/>
  <Override PartName="/ppt/charts/chart118.xml" ContentType="application/vnd.openxmlformats-officedocument.drawingml.chart+xml"/>
  <Override PartName="/ppt/charts/chart119.xml" ContentType="application/vnd.openxmlformats-officedocument.drawingml.chart+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rts/chart120.xml" ContentType="application/vnd.openxmlformats-officedocument.drawingml.chart+xml"/>
  <Override PartName="/ppt/notesSlides/notesSlide45.xml" ContentType="application/vnd.openxmlformats-officedocument.presentationml.notesSlide+xml"/>
  <Override PartName="/ppt/charts/chart121.xml" ContentType="application/vnd.openxmlformats-officedocument.drawingml.chart+xml"/>
  <Override PartName="/ppt/charts/chart122.xml" ContentType="application/vnd.openxmlformats-officedocument.drawingml.chart+xml"/>
  <Override PartName="/ppt/theme/themeOverride11.xml" ContentType="application/vnd.openxmlformats-officedocument.themeOverride+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notesSlides/notesSlide46.xml" ContentType="application/vnd.openxmlformats-officedocument.presentationml.notesSlide+xml"/>
  <Override PartName="/ppt/charts/chart126.xml" ContentType="application/vnd.openxmlformats-officedocument.drawingml.chart+xml"/>
  <Override PartName="/ppt/charts/chart127.xml" ContentType="application/vnd.openxmlformats-officedocument.drawingml.chart+xml"/>
  <Override PartName="/ppt/theme/themeOverride12.xml" ContentType="application/vnd.openxmlformats-officedocument.themeOverr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7" r:id="rId4"/>
    <p:sldMasterId id="2147484163" r:id="rId5"/>
  </p:sldMasterIdLst>
  <p:notesMasterIdLst>
    <p:notesMasterId r:id="rId58"/>
  </p:notesMasterIdLst>
  <p:handoutMasterIdLst>
    <p:handoutMasterId r:id="rId59"/>
  </p:handoutMasterIdLst>
  <p:sldIdLst>
    <p:sldId id="775" r:id="rId6"/>
    <p:sldId id="940" r:id="rId7"/>
    <p:sldId id="857" r:id="rId8"/>
    <p:sldId id="891" r:id="rId9"/>
    <p:sldId id="1024" r:id="rId10"/>
    <p:sldId id="887" r:id="rId11"/>
    <p:sldId id="895" r:id="rId12"/>
    <p:sldId id="925" r:id="rId13"/>
    <p:sldId id="872" r:id="rId14"/>
    <p:sldId id="876" r:id="rId15"/>
    <p:sldId id="1003" r:id="rId16"/>
    <p:sldId id="1007" r:id="rId17"/>
    <p:sldId id="943" r:id="rId18"/>
    <p:sldId id="992" r:id="rId19"/>
    <p:sldId id="1008" r:id="rId20"/>
    <p:sldId id="993" r:id="rId21"/>
    <p:sldId id="1009" r:id="rId22"/>
    <p:sldId id="778" r:id="rId23"/>
    <p:sldId id="1011" r:id="rId24"/>
    <p:sldId id="994" r:id="rId25"/>
    <p:sldId id="1012" r:id="rId26"/>
    <p:sldId id="788" r:id="rId27"/>
    <p:sldId id="995" r:id="rId28"/>
    <p:sldId id="1013" r:id="rId29"/>
    <p:sldId id="996" r:id="rId30"/>
    <p:sldId id="1014" r:id="rId31"/>
    <p:sldId id="1015" r:id="rId32"/>
    <p:sldId id="997" r:id="rId33"/>
    <p:sldId id="1016" r:id="rId34"/>
    <p:sldId id="1027" r:id="rId35"/>
    <p:sldId id="1025" r:id="rId36"/>
    <p:sldId id="1026" r:id="rId37"/>
    <p:sldId id="976" r:id="rId38"/>
    <p:sldId id="1017" r:id="rId39"/>
    <p:sldId id="1018" r:id="rId40"/>
    <p:sldId id="998" r:id="rId41"/>
    <p:sldId id="968" r:id="rId42"/>
    <p:sldId id="999" r:id="rId43"/>
    <p:sldId id="1019" r:id="rId44"/>
    <p:sldId id="803" r:id="rId45"/>
    <p:sldId id="1000" r:id="rId46"/>
    <p:sldId id="1020" r:id="rId47"/>
    <p:sldId id="826" r:id="rId48"/>
    <p:sldId id="927" r:id="rId49"/>
    <p:sldId id="1021" r:id="rId50"/>
    <p:sldId id="1002" r:id="rId51"/>
    <p:sldId id="885" r:id="rId52"/>
    <p:sldId id="1022" r:id="rId53"/>
    <p:sldId id="893" r:id="rId54"/>
    <p:sldId id="941" r:id="rId55"/>
    <p:sldId id="1004" r:id="rId56"/>
    <p:sldId id="825" r:id="rId57"/>
  </p:sldIdLst>
  <p:sldSz cx="9906000" cy="6858000" type="A4"/>
  <p:notesSz cx="6797675" cy="9926638"/>
  <p:custDataLst>
    <p:tags r:id="rId60"/>
  </p:custDataLst>
  <p:defaultTextStyle>
    <a:defPPr>
      <a:defRPr lang="en-GB"/>
    </a:defPPr>
    <a:lvl1pPr algn="r" rtl="0" eaLnBrk="0" fontAlgn="base" hangingPunct="0">
      <a:spcBef>
        <a:spcPct val="20000"/>
      </a:spcBef>
      <a:spcAft>
        <a:spcPct val="0"/>
      </a:spcAft>
      <a:defRPr sz="1200" kern="1200">
        <a:solidFill>
          <a:schemeClr val="tx1"/>
        </a:solidFill>
        <a:latin typeface="Arial" charset="0"/>
        <a:ea typeface="+mn-ea"/>
        <a:cs typeface="+mn-cs"/>
      </a:defRPr>
    </a:lvl1pPr>
    <a:lvl2pPr marL="457200" algn="r" rtl="0" eaLnBrk="0" fontAlgn="base" hangingPunct="0">
      <a:spcBef>
        <a:spcPct val="20000"/>
      </a:spcBef>
      <a:spcAft>
        <a:spcPct val="0"/>
      </a:spcAft>
      <a:defRPr sz="1200" kern="1200">
        <a:solidFill>
          <a:schemeClr val="tx1"/>
        </a:solidFill>
        <a:latin typeface="Arial" charset="0"/>
        <a:ea typeface="+mn-ea"/>
        <a:cs typeface="+mn-cs"/>
      </a:defRPr>
    </a:lvl2pPr>
    <a:lvl3pPr marL="914400" algn="r" rtl="0" eaLnBrk="0" fontAlgn="base" hangingPunct="0">
      <a:spcBef>
        <a:spcPct val="20000"/>
      </a:spcBef>
      <a:spcAft>
        <a:spcPct val="0"/>
      </a:spcAft>
      <a:defRPr sz="1200" kern="1200">
        <a:solidFill>
          <a:schemeClr val="tx1"/>
        </a:solidFill>
        <a:latin typeface="Arial" charset="0"/>
        <a:ea typeface="+mn-ea"/>
        <a:cs typeface="+mn-cs"/>
      </a:defRPr>
    </a:lvl3pPr>
    <a:lvl4pPr marL="1371600" algn="r" rtl="0" eaLnBrk="0" fontAlgn="base" hangingPunct="0">
      <a:spcBef>
        <a:spcPct val="20000"/>
      </a:spcBef>
      <a:spcAft>
        <a:spcPct val="0"/>
      </a:spcAft>
      <a:defRPr sz="1200" kern="1200">
        <a:solidFill>
          <a:schemeClr val="tx1"/>
        </a:solidFill>
        <a:latin typeface="Arial" charset="0"/>
        <a:ea typeface="+mn-ea"/>
        <a:cs typeface="+mn-cs"/>
      </a:defRPr>
    </a:lvl4pPr>
    <a:lvl5pPr marL="1828800" algn="r" rtl="0" eaLnBrk="0" fontAlgn="base" hangingPunct="0">
      <a:spcBef>
        <a:spcPct val="2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Arial" charset="0"/>
        <a:ea typeface="+mn-ea"/>
        <a:cs typeface="+mn-cs"/>
      </a:defRPr>
    </a:lvl6pPr>
    <a:lvl7pPr marL="2743200" algn="l" defTabSz="914400" rtl="0" eaLnBrk="1" latinLnBrk="0" hangingPunct="1">
      <a:defRPr sz="1200" kern="1200">
        <a:solidFill>
          <a:schemeClr val="tx1"/>
        </a:solidFill>
        <a:latin typeface="Arial" charset="0"/>
        <a:ea typeface="+mn-ea"/>
        <a:cs typeface="+mn-cs"/>
      </a:defRPr>
    </a:lvl7pPr>
    <a:lvl8pPr marL="3200400" algn="l" defTabSz="914400" rtl="0" eaLnBrk="1" latinLnBrk="0" hangingPunct="1">
      <a:defRPr sz="1200" kern="1200">
        <a:solidFill>
          <a:schemeClr val="tx1"/>
        </a:solidFill>
        <a:latin typeface="Arial" charset="0"/>
        <a:ea typeface="+mn-ea"/>
        <a:cs typeface="+mn-cs"/>
      </a:defRPr>
    </a:lvl8pPr>
    <a:lvl9pPr marL="3657600" algn="l" defTabSz="914400" rtl="0" eaLnBrk="1" latinLnBrk="0" hangingPunct="1">
      <a:defRPr sz="1200"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511">
          <p15:clr>
            <a:srgbClr val="A4A3A4"/>
          </p15:clr>
        </p15:guide>
        <p15:guide id="2" orient="horz" pos="4020">
          <p15:clr>
            <a:srgbClr val="A4A3A4"/>
          </p15:clr>
        </p15:guide>
        <p15:guide id="3" orient="horz" pos="845">
          <p15:clr>
            <a:srgbClr val="A4A3A4"/>
          </p15:clr>
        </p15:guide>
        <p15:guide id="4" orient="horz" pos="3521">
          <p15:clr>
            <a:srgbClr val="A4A3A4"/>
          </p15:clr>
        </p15:guide>
        <p15:guide id="5" orient="horz" pos="935">
          <p15:clr>
            <a:srgbClr val="A4A3A4"/>
          </p15:clr>
        </p15:guide>
        <p15:guide id="6" orient="horz" pos="1098">
          <p15:clr>
            <a:srgbClr val="A4A3A4"/>
          </p15:clr>
        </p15:guide>
        <p15:guide id="7" orient="horz" pos="3929">
          <p15:clr>
            <a:srgbClr val="A4A3A4"/>
          </p15:clr>
        </p15:guide>
        <p15:guide id="8" orient="horz" pos="709">
          <p15:clr>
            <a:srgbClr val="A4A3A4"/>
          </p15:clr>
        </p15:guide>
        <p15:guide id="9" pos="156">
          <p15:clr>
            <a:srgbClr val="A4A3A4"/>
          </p15:clr>
        </p15:guide>
        <p15:guide id="10" pos="6068">
          <p15:clr>
            <a:srgbClr val="A4A3A4"/>
          </p15:clr>
        </p15:guide>
        <p15:guide id="11" pos="2077">
          <p15:clr>
            <a:srgbClr val="A4A3A4"/>
          </p15:clr>
        </p15:guide>
        <p15:guide id="12" pos="4254">
          <p15:clr>
            <a:srgbClr val="A4A3A4"/>
          </p15:clr>
        </p15:guide>
        <p15:guide id="13" pos="4083">
          <p15:clr>
            <a:srgbClr val="A4A3A4"/>
          </p15:clr>
        </p15:guide>
        <p15:guide id="14" pos="6239">
          <p15:clr>
            <a:srgbClr val="A4A3A4"/>
          </p15:clr>
        </p15:guide>
        <p15:guide id="15">
          <p15:clr>
            <a:srgbClr val="A4A3A4"/>
          </p15:clr>
        </p15:guide>
        <p15:guide id="16" pos="2122">
          <p15:clr>
            <a:srgbClr val="A4A3A4"/>
          </p15:clr>
        </p15:guide>
        <p15:guide id="17" pos="535">
          <p15:clr>
            <a:srgbClr val="A4A3A4"/>
          </p15:clr>
        </p15:guide>
        <p15:guide id="18" pos="2893">
          <p15:clr>
            <a:srgbClr val="A4A3A4"/>
          </p15:clr>
        </p15:guide>
      </p15:sldGuideLst>
    </p:ext>
    <p:ext uri="{2D200454-40CA-4A62-9FC3-DE9A4176ACB9}">
      <p15:notesGuideLst xmlns:p15="http://schemas.microsoft.com/office/powerpoint/2012/main" xmlns="">
        <p15:guide id="1" orient="horz" pos="3126" userDrawn="1">
          <p15:clr>
            <a:srgbClr val="A4A3A4"/>
          </p15:clr>
        </p15:guide>
        <p15:guide id="2" pos="214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eanora Volpe" initials="LV" lastIdx="3" clrIdx="0"/>
  <p:cmAuthor id="1" name="Harriet Fowler" initials="HF" lastIdx="211" clrIdx="1"/>
  <p:cmAuthor id="2" name="Spyros Gakopoulos" initials="SG" lastIdx="3" clrIdx="2"/>
  <p:cmAuthor id="3" name="Ana Jesus" initials="AJ" lastIdx="9" clrIdx="3"/>
  <p:cmAuthor id="4" name="Josie Lloyd" initials="JL" lastIdx="8" clrIdx="4"/>
  <p:cmAuthor id="5" name="Joshua Wilson" initials="JW" lastIdx="36" clrIdx="5"/>
  <p:cmAuthor id="6" name="James Moretti" initials="JM" lastIdx="1" clrIdx="6"/>
  <p:cmAuthor id="7" name="Hayley Lepps" initials="HL" lastIdx="118" clrIdx="7"/>
  <p:cmAuthor id="8" name="Rachel Williams" initials="RW" lastIdx="45" clrIdx="8"/>
  <p:cmAuthor id="9" name="Tom Rossington" initials="TR" lastIdx="60" clrIdx="9"/>
  <p:cmAuthor id="10" name="Sophie Dowdell" initials="SD" lastIdx="13" clrIdx="10"/>
  <p:cmAuthor id="11" name="Cadman, Thomas" initials="TC" lastIdx="35" clrIdx="11"/>
  <p:cmAuthor id="12" name="Davies, Christina" initials="CD" lastIdx="9" clrIdx="12"/>
  <p:cmAuthor id="13" name="Atherton, Hannah" initials="AH" lastIdx="22" clrIdx="13"/>
  <p:cmAuthor id="14" name="Hannah Atherton" initials="HA" lastIdx="1" clrIdx="14"/>
  <p:cmAuthor id="15" name="Thomas Cadman" initials="TC" lastIdx="47" clrIdx="15"/>
  <p:cmAuthor id="16" name="Amun Rehsi" initials="AR" lastIdx="70" clrIdx="16"/>
  <p:cmAuthor id="17" name="Simon Pooke" initials="SP" lastIdx="8" clrIdx="17"/>
  <p:cmAuthor id="18" name="Thomas Cadman" initials="TC [2]" lastIdx="1" clrIdx="18"/>
  <p:cmAuthor id="19" name="Hannah" initials="H" lastIdx="1" clrIdx="1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9EC8"/>
    <a:srgbClr val="003E74"/>
    <a:srgbClr val="775BA6"/>
    <a:srgbClr val="EAEAE9"/>
    <a:srgbClr val="3EA85C"/>
    <a:srgbClr val="949494"/>
    <a:srgbClr val="308249"/>
    <a:srgbClr val="292926"/>
    <a:srgbClr val="ED4511"/>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300" autoAdjust="0"/>
    <p:restoredTop sz="95182" autoAdjust="0"/>
  </p:normalViewPr>
  <p:slideViewPr>
    <p:cSldViewPr>
      <p:cViewPr varScale="1">
        <p:scale>
          <a:sx n="87" d="100"/>
          <a:sy n="87" d="100"/>
        </p:scale>
        <p:origin x="-1386" y="-84"/>
      </p:cViewPr>
      <p:guideLst>
        <p:guide orient="horz" pos="511"/>
        <p:guide orient="horz" pos="4020"/>
        <p:guide orient="horz" pos="845"/>
        <p:guide orient="horz" pos="3521"/>
        <p:guide orient="horz" pos="935"/>
        <p:guide orient="horz" pos="1098"/>
        <p:guide orient="horz" pos="3929"/>
        <p:guide orient="horz" pos="709"/>
        <p:guide pos="156"/>
        <p:guide pos="6068"/>
        <p:guide pos="2077"/>
        <p:guide pos="4254"/>
        <p:guide pos="4083"/>
        <p:guide pos="6239"/>
        <p:guide/>
        <p:guide pos="2122"/>
        <p:guide pos="535"/>
        <p:guide pos="2893"/>
      </p:guideLst>
    </p:cSldViewPr>
  </p:slideViewPr>
  <p:outlineViewPr>
    <p:cViewPr>
      <p:scale>
        <a:sx n="33" d="100"/>
        <a:sy n="33" d="100"/>
      </p:scale>
      <p:origin x="0" y="0"/>
    </p:cViewPr>
  </p:outlineViewPr>
  <p:notesTextViewPr>
    <p:cViewPr>
      <p:scale>
        <a:sx n="3" d="2"/>
        <a:sy n="3" d="2"/>
      </p:scale>
      <p:origin x="0" y="0"/>
    </p:cViewPr>
  </p:notesTextViewPr>
  <p:sorterViewPr>
    <p:cViewPr>
      <p:scale>
        <a:sx n="90" d="100"/>
        <a:sy n="90" d="100"/>
      </p:scale>
      <p:origin x="0" y="1920"/>
    </p:cViewPr>
  </p:sorterViewPr>
  <p:notesViewPr>
    <p:cSldViewPr>
      <p:cViewPr varScale="1">
        <p:scale>
          <a:sx n="79" d="100"/>
          <a:sy n="79" d="100"/>
        </p:scale>
        <p:origin x="2118" y="108"/>
      </p:cViewPr>
      <p:guideLst>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notesMaster" Target="notesMasters/notesMaster1.xml"/><Relationship Id="rId66" Type="http://schemas.microsoft.com/office/2006/relationships/vbaProject" Target="vbaProject.bin"/><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commentAuthors" Target="commentAuthor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ags" Target="tags/tag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4.xlsx"/><Relationship Id="rId1" Type="http://schemas.openxmlformats.org/officeDocument/2006/relationships/themeOverride" Target="../theme/themeOverride2.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4.xml.rels><?xml version="1.0" encoding="UTF-8" standalone="yes"?>
<Relationships xmlns="http://schemas.openxmlformats.org/package/2006/relationships"><Relationship Id="rId2" Type="http://schemas.openxmlformats.org/officeDocument/2006/relationships/package" Target="../embeddings/Microsoft_Excel_Worksheet34.xlsx"/><Relationship Id="rId1" Type="http://schemas.openxmlformats.org/officeDocument/2006/relationships/themeOverride" Target="../theme/themeOverride3.xml"/></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9.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themeOverride" Target="../theme/themeOverride4.xml"/></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themeOverride" Target="../theme/themeOverride5.xml"/></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6.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7.xml"/></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89.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89.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1.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91.xlsx"/></Relationships>
</file>

<file path=ppt/charts/_rels/chart92.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themeOverride" Target="../theme/themeOverride8.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100.xlsx"/><Relationship Id="rId1" Type="http://schemas.openxmlformats.org/officeDocument/2006/relationships/themeOverride" Target="../theme/themeOverride9.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0.xml.rels><?xml version="1.0" encoding="UTF-8" standalone="yes"?>
<Relationships xmlns="http://schemas.openxmlformats.org/package/2006/relationships"><Relationship Id="rId2" Type="http://schemas.openxmlformats.org/officeDocument/2006/relationships/package" Target="../embeddings/Microsoft_Excel_Worksheet110.xlsx"/><Relationship Id="rId1" Type="http://schemas.openxmlformats.org/officeDocument/2006/relationships/themeOverride" Target="../theme/themeOverride10.xml"/></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2.xml.rels><?xml version="1.0" encoding="UTF-8" standalone="yes"?>
<Relationships xmlns="http://schemas.openxmlformats.org/package/2006/relationships"><Relationship Id="rId2" Type="http://schemas.openxmlformats.org/officeDocument/2006/relationships/package" Target="../embeddings/Microsoft_Excel_Worksheet122.xlsx"/><Relationship Id="rId1" Type="http://schemas.openxmlformats.org/officeDocument/2006/relationships/themeOverride" Target="../theme/themeOverride11.xml"/></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7.xlsx"/><Relationship Id="rId1" Type="http://schemas.openxmlformats.org/officeDocument/2006/relationships/themeOverride" Target="../theme/themeOverride12.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20-4CB4-8D04-DD93B606B0A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48</c:v>
                </c:pt>
                <c:pt idx="1">
                  <c:v>36</c:v>
                </c:pt>
                <c:pt idx="2">
                  <c:v>10</c:v>
                </c:pt>
                <c:pt idx="3">
                  <c:v>4</c:v>
                </c:pt>
                <c:pt idx="4">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36549468520033"/>
          <c:y val="0.21977839027728963"/>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38E-4BB0-92DB-0D1CF41E0AD8}"/>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38E-4BB0-92DB-0D1CF41E0AD8}"/>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38E-4BB0-92DB-0D1CF41E0AD8}"/>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BE9-4A80-9E79-2463094C5DE5}"/>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BE9-4A80-9E79-2463094C5DE5}"/>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BE9-4A80-9E79-2463094C5DE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6BE-48DB-8D68-2D6283D4E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84</c:v>
                </c:pt>
                <c:pt idx="1">
                  <c:v>85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6</c:v>
                </c:pt>
                <c:pt idx="1">
                  <c:v>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35644544"/>
        <c:axId val="35646080"/>
      </c:lineChart>
      <c:catAx>
        <c:axId val="3564454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35646080"/>
        <c:crosses val="autoZero"/>
        <c:auto val="1"/>
        <c:lblAlgn val="ctr"/>
        <c:lblOffset val="100"/>
        <c:noMultiLvlLbl val="0"/>
      </c:catAx>
      <c:valAx>
        <c:axId val="3564608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3564454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2CB-47D0-A077-2F18563449C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BDA-42D5-9BB0-5306E0B5F8B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55C-42C1-9D52-2249F093323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6"/>
                <c:pt idx="0">
                  <c:v>DERBY CITY SOUTH PCN</c:v>
                </c:pt>
                <c:pt idx="1">
                  <c:v>PCCO PCN</c:v>
                </c:pt>
                <c:pt idx="2">
                  <c:v>DERBY CITY NORTH PCN</c:v>
                </c:pt>
                <c:pt idx="3">
                  <c:v>GREATER DERBY PCN</c:v>
                </c:pt>
                <c:pt idx="4">
                  <c:v>SOUTH HARDWICK PCN</c:v>
                </c:pt>
                <c:pt idx="5">
                  <c:v>OAKDALE PARK PCN</c:v>
                </c:pt>
                <c:pt idx="6">
                  <c:v>ICS</c:v>
                </c:pt>
                <c:pt idx="7">
                  <c:v>EREWASH PCN</c:v>
                </c:pt>
                <c:pt idx="8">
                  <c:v>SWADLINCOTE PCN</c:v>
                </c:pt>
                <c:pt idx="9">
                  <c:v>NORTH HARDWICK BOLSOVER PCN</c:v>
                </c:pt>
                <c:pt idx="10">
                  <c:v>CHESTERFIELD AND DRONFIELD PCN</c:v>
                </c:pt>
                <c:pt idx="11">
                  <c:v>NORTH EAST DERBYSHIRE PCN</c:v>
                </c:pt>
                <c:pt idx="12">
                  <c:v>ALFRETON RIPLEY CRICH &amp; HEANOR PCN</c:v>
                </c:pt>
                <c:pt idx="13">
                  <c:v>HIGH PEAK &amp; BUXTON PCN</c:v>
                </c:pt>
                <c:pt idx="14">
                  <c:v>BELPER PCN</c:v>
                </c:pt>
                <c:pt idx="15">
                  <c:v>DERBYSHIRE DALES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205-4086-8582-29BAD4A4738C}"/>
            </c:ext>
          </c:extLst>
        </c:ser>
        <c:ser>
          <c:idx val="3"/>
          <c:order val="3"/>
          <c:tx>
            <c:strRef>
              <c:f>Sheet1!$E$1</c:f>
              <c:strCache>
                <c:ptCount val="1"/>
                <c:pt idx="0">
                  <c:v>Column1</c:v>
                </c:pt>
              </c:strCache>
            </c:strRef>
          </c:tx>
          <c:invertIfNegative val="0"/>
          <c:cat>
            <c:strRef>
              <c:f>Sheet1!$A$2:$A$45</c:f>
              <c:strCache>
                <c:ptCount val="16"/>
                <c:pt idx="0">
                  <c:v>DERBY CITY SOUTH PCN</c:v>
                </c:pt>
                <c:pt idx="1">
                  <c:v>PCCO PCN</c:v>
                </c:pt>
                <c:pt idx="2">
                  <c:v>DERBY CITY NORTH PCN</c:v>
                </c:pt>
                <c:pt idx="3">
                  <c:v>GREATER DERBY PCN</c:v>
                </c:pt>
                <c:pt idx="4">
                  <c:v>SOUTH HARDWICK PCN</c:v>
                </c:pt>
                <c:pt idx="5">
                  <c:v>OAKDALE PARK PCN</c:v>
                </c:pt>
                <c:pt idx="6">
                  <c:v>ICS</c:v>
                </c:pt>
                <c:pt idx="7">
                  <c:v>EREWASH PCN</c:v>
                </c:pt>
                <c:pt idx="8">
                  <c:v>SWADLINCOTE PCN</c:v>
                </c:pt>
                <c:pt idx="9">
                  <c:v>NORTH HARDWICK BOLSOVER PCN</c:v>
                </c:pt>
                <c:pt idx="10">
                  <c:v>CHESTERFIELD AND DRONFIELD PCN</c:v>
                </c:pt>
                <c:pt idx="11">
                  <c:v>NORTH EAST DERBYSHIRE PCN</c:v>
                </c:pt>
                <c:pt idx="12">
                  <c:v>ALFRETON RIPLEY CRICH &amp; HEANOR PCN</c:v>
                </c:pt>
                <c:pt idx="13">
                  <c:v>HIGH PEAK &amp; BUXTON PCN</c:v>
                </c:pt>
                <c:pt idx="14">
                  <c:v>BELPER PCN</c:v>
                </c:pt>
                <c:pt idx="15">
                  <c:v>DERBYSHIRE DALES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205-4086-8582-29BAD4A4738C}"/>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6"/>
                <c:pt idx="0">
                  <c:v>DERBY CITY SOUTH PCN</c:v>
                </c:pt>
                <c:pt idx="1">
                  <c:v>PCCO PCN</c:v>
                </c:pt>
                <c:pt idx="2">
                  <c:v>DERBY CITY NORTH PCN</c:v>
                </c:pt>
                <c:pt idx="3">
                  <c:v>GREATER DERBY PCN</c:v>
                </c:pt>
                <c:pt idx="4">
                  <c:v>SOUTH HARDWICK PCN</c:v>
                </c:pt>
                <c:pt idx="5">
                  <c:v>OAKDALE PARK PCN</c:v>
                </c:pt>
                <c:pt idx="6">
                  <c:v>ICS</c:v>
                </c:pt>
                <c:pt idx="7">
                  <c:v>EREWASH PCN</c:v>
                </c:pt>
                <c:pt idx="8">
                  <c:v>SWADLINCOTE PCN</c:v>
                </c:pt>
                <c:pt idx="9">
                  <c:v>NORTH HARDWICK BOLSOVER PCN</c:v>
                </c:pt>
                <c:pt idx="10">
                  <c:v>CHESTERFIELD AND DRONFIELD PCN</c:v>
                </c:pt>
                <c:pt idx="11">
                  <c:v>NORTH EAST DERBYSHIRE PCN</c:v>
                </c:pt>
                <c:pt idx="12">
                  <c:v>ALFRETON RIPLEY CRICH &amp; HEANOR PCN</c:v>
                </c:pt>
                <c:pt idx="13">
                  <c:v>HIGH PEAK &amp; BUXTON PCN</c:v>
                </c:pt>
                <c:pt idx="14">
                  <c:v>BELPER PCN</c:v>
                </c:pt>
                <c:pt idx="15">
                  <c:v>DERBYSHIRE DALES PCN</c:v>
                </c:pt>
              </c:strCache>
            </c:strRef>
          </c:cat>
          <c:val>
            <c:numRef>
              <c:f>Sheet1!$F$2:$F$45</c:f>
              <c:numCache>
                <c:formatCode>General</c:formatCode>
                <c:ptCount val="44"/>
                <c:pt idx="0">
                  <c:v>0.74</c:v>
                </c:pt>
                <c:pt idx="1">
                  <c:v>0.77</c:v>
                </c:pt>
                <c:pt idx="2">
                  <c:v>0.8</c:v>
                </c:pt>
                <c:pt idx="3">
                  <c:v>0.81</c:v>
                </c:pt>
                <c:pt idx="4">
                  <c:v>0.83</c:v>
                </c:pt>
                <c:pt idx="5">
                  <c:v>0.84</c:v>
                </c:pt>
                <c:pt idx="6">
                  <c:v>0.85</c:v>
                </c:pt>
                <c:pt idx="7">
                  <c:v>0.86</c:v>
                </c:pt>
                <c:pt idx="8">
                  <c:v>0.86</c:v>
                </c:pt>
                <c:pt idx="9">
                  <c:v>0.87</c:v>
                </c:pt>
                <c:pt idx="10">
                  <c:v>0.87</c:v>
                </c:pt>
                <c:pt idx="11">
                  <c:v>0.88</c:v>
                </c:pt>
                <c:pt idx="12">
                  <c:v>0.88</c:v>
                </c:pt>
                <c:pt idx="13">
                  <c:v>0.9</c:v>
                </c:pt>
                <c:pt idx="14">
                  <c:v>0.9</c:v>
                </c:pt>
                <c:pt idx="15">
                  <c:v>0.91</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205-4086-8582-29BAD4A4738C}"/>
            </c:ext>
          </c:extLst>
        </c:ser>
        <c:ser>
          <c:idx val="5"/>
          <c:order val="5"/>
          <c:tx>
            <c:strRef>
              <c:f>Sheet1!$G$1</c:f>
              <c:strCache>
                <c:ptCount val="1"/>
                <c:pt idx="0">
                  <c:v>Column3</c:v>
                </c:pt>
              </c:strCache>
            </c:strRef>
          </c:tx>
          <c:invertIfNegative val="0"/>
          <c:cat>
            <c:strRef>
              <c:f>Sheet1!$A$2:$A$45</c:f>
              <c:strCache>
                <c:ptCount val="16"/>
                <c:pt idx="0">
                  <c:v>DERBY CITY SOUTH PCN</c:v>
                </c:pt>
                <c:pt idx="1">
                  <c:v>PCCO PCN</c:v>
                </c:pt>
                <c:pt idx="2">
                  <c:v>DERBY CITY NORTH PCN</c:v>
                </c:pt>
                <c:pt idx="3">
                  <c:v>GREATER DERBY PCN</c:v>
                </c:pt>
                <c:pt idx="4">
                  <c:v>SOUTH HARDWICK PCN</c:v>
                </c:pt>
                <c:pt idx="5">
                  <c:v>OAKDALE PARK PCN</c:v>
                </c:pt>
                <c:pt idx="6">
                  <c:v>ICS</c:v>
                </c:pt>
                <c:pt idx="7">
                  <c:v>EREWASH PCN</c:v>
                </c:pt>
                <c:pt idx="8">
                  <c:v>SWADLINCOTE PCN</c:v>
                </c:pt>
                <c:pt idx="9">
                  <c:v>NORTH HARDWICK BOLSOVER PCN</c:v>
                </c:pt>
                <c:pt idx="10">
                  <c:v>CHESTERFIELD AND DRONFIELD PCN</c:v>
                </c:pt>
                <c:pt idx="11">
                  <c:v>NORTH EAST DERBYSHIRE PCN</c:v>
                </c:pt>
                <c:pt idx="12">
                  <c:v>ALFRETON RIPLEY CRICH &amp; HEANOR PCN</c:v>
                </c:pt>
                <c:pt idx="13">
                  <c:v>HIGH PEAK &amp; BUXTON PCN</c:v>
                </c:pt>
                <c:pt idx="14">
                  <c:v>BELPER PCN</c:v>
                </c:pt>
                <c:pt idx="15">
                  <c:v>DERBYSHIRE DALES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205-4086-8582-29BAD4A4738C}"/>
            </c:ext>
          </c:extLst>
        </c:ser>
        <c:ser>
          <c:idx val="6"/>
          <c:order val="6"/>
          <c:tx>
            <c:strRef>
              <c:f>Sheet1!$H$1</c:f>
              <c:strCache>
                <c:ptCount val="1"/>
                <c:pt idx="0">
                  <c:v>Column4</c:v>
                </c:pt>
              </c:strCache>
            </c:strRef>
          </c:tx>
          <c:invertIfNegative val="0"/>
          <c:cat>
            <c:strRef>
              <c:f>Sheet1!$A$2:$A$45</c:f>
              <c:strCache>
                <c:ptCount val="16"/>
                <c:pt idx="0">
                  <c:v>DERBY CITY SOUTH PCN</c:v>
                </c:pt>
                <c:pt idx="1">
                  <c:v>PCCO PCN</c:v>
                </c:pt>
                <c:pt idx="2">
                  <c:v>DERBY CITY NORTH PCN</c:v>
                </c:pt>
                <c:pt idx="3">
                  <c:v>GREATER DERBY PCN</c:v>
                </c:pt>
                <c:pt idx="4">
                  <c:v>SOUTH HARDWICK PCN</c:v>
                </c:pt>
                <c:pt idx="5">
                  <c:v>OAKDALE PARK PCN</c:v>
                </c:pt>
                <c:pt idx="6">
                  <c:v>ICS</c:v>
                </c:pt>
                <c:pt idx="7">
                  <c:v>EREWASH PCN</c:v>
                </c:pt>
                <c:pt idx="8">
                  <c:v>SWADLINCOTE PCN</c:v>
                </c:pt>
                <c:pt idx="9">
                  <c:v>NORTH HARDWICK BOLSOVER PCN</c:v>
                </c:pt>
                <c:pt idx="10">
                  <c:v>CHESTERFIELD AND DRONFIELD PCN</c:v>
                </c:pt>
                <c:pt idx="11">
                  <c:v>NORTH EAST DERBYSHIRE PCN</c:v>
                </c:pt>
                <c:pt idx="12">
                  <c:v>ALFRETON RIPLEY CRICH &amp; HEANOR PCN</c:v>
                </c:pt>
                <c:pt idx="13">
                  <c:v>HIGH PEAK &amp; BUXTON PCN</c:v>
                </c:pt>
                <c:pt idx="14">
                  <c:v>BELPER PCN</c:v>
                </c:pt>
                <c:pt idx="15">
                  <c:v>DERBYSHIRE DALES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205-4086-8582-29BAD4A4738C}"/>
            </c:ext>
          </c:extLst>
        </c:ser>
        <c:dLbls>
          <c:showLegendKey val="0"/>
          <c:showVal val="0"/>
          <c:showCatName val="0"/>
          <c:showSerName val="0"/>
          <c:showPercent val="0"/>
          <c:showBubbleSize val="0"/>
        </c:dLbls>
        <c:gapWidth val="500"/>
        <c:axId val="36178176"/>
        <c:axId val="3617664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6"/>
                <c:pt idx="0">
                  <c:v>DERBY CITY SOUTH PCN</c:v>
                </c:pt>
                <c:pt idx="1">
                  <c:v>PCCO PCN</c:v>
                </c:pt>
                <c:pt idx="2">
                  <c:v>DERBY CITY NORTH PCN</c:v>
                </c:pt>
                <c:pt idx="3">
                  <c:v>GREATER DERBY PCN</c:v>
                </c:pt>
                <c:pt idx="4">
                  <c:v>SOUTH HARDWICK PCN</c:v>
                </c:pt>
                <c:pt idx="5">
                  <c:v>OAKDALE PARK PCN</c:v>
                </c:pt>
                <c:pt idx="6">
                  <c:v>ICS</c:v>
                </c:pt>
                <c:pt idx="7">
                  <c:v>EREWASH PCN</c:v>
                </c:pt>
                <c:pt idx="8">
                  <c:v>SWADLINCOTE PCN</c:v>
                </c:pt>
                <c:pt idx="9">
                  <c:v>NORTH HARDWICK BOLSOVER PCN</c:v>
                </c:pt>
                <c:pt idx="10">
                  <c:v>CHESTERFIELD AND DRONFIELD PCN</c:v>
                </c:pt>
                <c:pt idx="11">
                  <c:v>NORTH EAST DERBYSHIRE PCN</c:v>
                </c:pt>
                <c:pt idx="12">
                  <c:v>ALFRETON RIPLEY CRICH &amp; HEANOR PCN</c:v>
                </c:pt>
                <c:pt idx="13">
                  <c:v>HIGH PEAK &amp; BUXTON PCN</c:v>
                </c:pt>
                <c:pt idx="14">
                  <c:v>BELPER PCN</c:v>
                </c:pt>
                <c:pt idx="15">
                  <c:v>DERBYSHIRE DALES PCN</c:v>
                </c:pt>
              </c:strCache>
            </c:strRef>
          </c:cat>
          <c:val>
            <c:numRef>
              <c:f>Sheet1!$B$2:$B$45</c:f>
              <c:numCache>
                <c:formatCode>0%</c:formatCode>
                <c:ptCount val="44"/>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205-4086-8582-29BAD4A4738C}"/>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205-4086-8582-29BAD4A4738C}"/>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205-4086-8582-29BAD4A4738C}"/>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205-4086-8582-29BAD4A4738C}"/>
              </c:ext>
            </c:extLst>
          </c:dPt>
          <c:cat>
            <c:strRef>
              <c:f>Sheet1!$A$2:$A$45</c:f>
              <c:strCache>
                <c:ptCount val="16"/>
                <c:pt idx="0">
                  <c:v>DERBY CITY SOUTH PCN</c:v>
                </c:pt>
                <c:pt idx="1">
                  <c:v>PCCO PCN</c:v>
                </c:pt>
                <c:pt idx="2">
                  <c:v>DERBY CITY NORTH PCN</c:v>
                </c:pt>
                <c:pt idx="3">
                  <c:v>GREATER DERBY PCN</c:v>
                </c:pt>
                <c:pt idx="4">
                  <c:v>SOUTH HARDWICK PCN</c:v>
                </c:pt>
                <c:pt idx="5">
                  <c:v>OAKDALE PARK PCN</c:v>
                </c:pt>
                <c:pt idx="6">
                  <c:v>ICS</c:v>
                </c:pt>
                <c:pt idx="7">
                  <c:v>EREWASH PCN</c:v>
                </c:pt>
                <c:pt idx="8">
                  <c:v>SWADLINCOTE PCN</c:v>
                </c:pt>
                <c:pt idx="9">
                  <c:v>NORTH HARDWICK BOLSOVER PCN</c:v>
                </c:pt>
                <c:pt idx="10">
                  <c:v>CHESTERFIELD AND DRONFIELD PCN</c:v>
                </c:pt>
                <c:pt idx="11">
                  <c:v>NORTH EAST DERBYSHIRE PCN</c:v>
                </c:pt>
                <c:pt idx="12">
                  <c:v>ALFRETON RIPLEY CRICH &amp; HEANOR PCN</c:v>
                </c:pt>
                <c:pt idx="13">
                  <c:v>HIGH PEAK &amp; BUXTON PCN</c:v>
                </c:pt>
                <c:pt idx="14">
                  <c:v>BELPER PCN</c:v>
                </c:pt>
                <c:pt idx="15">
                  <c:v>DERBYSHIRE DALES PCN</c:v>
                </c:pt>
              </c:strCache>
            </c:strRef>
          </c:cat>
          <c:val>
            <c:numRef>
              <c:f>Sheet1!$C$2:$C$45</c:f>
              <c:numCache>
                <c:formatCode>0%</c:formatCode>
                <c:ptCount val="44"/>
                <c:pt idx="0">
                  <c:v>0.74</c:v>
                </c:pt>
                <c:pt idx="1">
                  <c:v>0.77</c:v>
                </c:pt>
                <c:pt idx="2">
                  <c:v>0.8</c:v>
                </c:pt>
                <c:pt idx="3">
                  <c:v>0.81</c:v>
                </c:pt>
                <c:pt idx="4">
                  <c:v>0.83</c:v>
                </c:pt>
                <c:pt idx="5">
                  <c:v>0.84</c:v>
                </c:pt>
                <c:pt idx="6">
                  <c:v>-10</c:v>
                </c:pt>
                <c:pt idx="7">
                  <c:v>0.86</c:v>
                </c:pt>
                <c:pt idx="8">
                  <c:v>0.86</c:v>
                </c:pt>
                <c:pt idx="9">
                  <c:v>0.87</c:v>
                </c:pt>
                <c:pt idx="10">
                  <c:v>0.87</c:v>
                </c:pt>
                <c:pt idx="11">
                  <c:v>0.88</c:v>
                </c:pt>
                <c:pt idx="12">
                  <c:v>0.88</c:v>
                </c:pt>
                <c:pt idx="13">
                  <c:v>0.9</c:v>
                </c:pt>
                <c:pt idx="14">
                  <c:v>0.9</c:v>
                </c:pt>
                <c:pt idx="15">
                  <c:v>0.91</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205-4086-8582-29BAD4A4738C}"/>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0.85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205-4086-8582-29BAD4A4738C}"/>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205-4086-8582-29BAD4A4738C}"/>
            </c:ext>
          </c:extLst>
        </c:ser>
        <c:dLbls>
          <c:showLegendKey val="0"/>
          <c:showVal val="0"/>
          <c:showCatName val="0"/>
          <c:showSerName val="0"/>
          <c:showPercent val="0"/>
          <c:showBubbleSize val="0"/>
        </c:dLbls>
        <c:marker val="1"/>
        <c:smooth val="0"/>
        <c:axId val="36098816"/>
        <c:axId val="36101120"/>
      </c:lineChart>
      <c:catAx>
        <c:axId val="36098816"/>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36101120"/>
        <c:crosses val="autoZero"/>
        <c:auto val="1"/>
        <c:lblAlgn val="ctr"/>
        <c:lblOffset val="100"/>
        <c:noMultiLvlLbl val="0"/>
      </c:catAx>
      <c:valAx>
        <c:axId val="3610112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36098816"/>
        <c:crosses val="autoZero"/>
        <c:crossBetween val="between"/>
      </c:valAx>
      <c:valAx>
        <c:axId val="36176640"/>
        <c:scaling>
          <c:orientation val="minMax"/>
          <c:max val="1"/>
          <c:min val="0"/>
        </c:scaling>
        <c:delete val="0"/>
        <c:axPos val="r"/>
        <c:numFmt formatCode="0%" sourceLinked="1"/>
        <c:majorTickMark val="none"/>
        <c:minorTickMark val="none"/>
        <c:tickLblPos val="none"/>
        <c:spPr>
          <a:ln>
            <a:noFill/>
          </a:ln>
        </c:spPr>
        <c:crossAx val="36178176"/>
        <c:crosses val="max"/>
        <c:crossBetween val="between"/>
      </c:valAx>
      <c:catAx>
        <c:axId val="36178176"/>
        <c:scaling>
          <c:orientation val="minMax"/>
        </c:scaling>
        <c:delete val="1"/>
        <c:axPos val="b"/>
        <c:numFmt formatCode="General" sourceLinked="1"/>
        <c:majorTickMark val="out"/>
        <c:minorTickMark val="none"/>
        <c:tickLblPos val="nextTo"/>
        <c:crossAx val="3617664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F49-4679-A67E-5C83747965C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F49-4679-A67E-5C83747965C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49-4679-A67E-5C83747965C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F49-4679-A67E-5C83747965C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F49-4679-A67E-5C83747965C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49-4679-A67E-5C83747965C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F49-4679-A67E-5C83747965C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19</c:v>
                </c:pt>
                <c:pt idx="1">
                  <c:v>46</c:v>
                </c:pt>
                <c:pt idx="2">
                  <c:v>21</c:v>
                </c:pt>
                <c:pt idx="3">
                  <c:v>14</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F49-4679-A67E-5C83747965C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0CC-40DF-94EB-52455776B055}"/>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0CC-40DF-94EB-52455776B055}"/>
              </c:ext>
            </c:extLst>
          </c:dPt>
          <c:cat>
            <c:strRef>
              <c:f>Sheet1!$A$2:$A$3</c:f>
              <c:strCache>
                <c:ptCount val="2"/>
                <c:pt idx="0">
                  <c:v>1st Qtr</c:v>
                </c:pt>
                <c:pt idx="1">
                  <c:v>2nd Qtr</c:v>
                </c:pt>
              </c:strCache>
            </c:strRef>
          </c:cat>
          <c:val>
            <c:numRef>
              <c:f>Sheet1!$B$2:$B$3</c:f>
              <c:numCache>
                <c:formatCode>General</c:formatCode>
                <c:ptCount val="2"/>
                <c:pt idx="0">
                  <c:v>37</c:v>
                </c:pt>
                <c:pt idx="1">
                  <c:v>63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0CC-40DF-94EB-52455776B05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DF13-4707-8D5D-F8E61FA61F3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DF13-4707-8D5D-F8E61FA61F33}"/>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DF13-4707-8D5D-F8E61FA61F3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25-4CB7-9319-F19A172FB82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060-4583-9E21-ED965BF371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63</c:v>
                </c:pt>
                <c:pt idx="1">
                  <c:v>65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37</c:v>
                </c:pt>
                <c:pt idx="1">
                  <c:v>35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1675008"/>
        <c:axId val="81676544"/>
      </c:lineChart>
      <c:catAx>
        <c:axId val="8167500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1676544"/>
        <c:crosses val="autoZero"/>
        <c:auto val="1"/>
        <c:lblAlgn val="ctr"/>
        <c:lblOffset val="100"/>
        <c:noMultiLvlLbl val="0"/>
      </c:catAx>
      <c:valAx>
        <c:axId val="8167654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167500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6"/>
                <c:pt idx="0">
                  <c:v>PCCO PCN</c:v>
                </c:pt>
                <c:pt idx="1">
                  <c:v>DERBY CITY SOUTH PCN</c:v>
                </c:pt>
                <c:pt idx="2">
                  <c:v>DERBY CITY NORTH PCN</c:v>
                </c:pt>
                <c:pt idx="3">
                  <c:v>OAKDALE PARK PCN</c:v>
                </c:pt>
                <c:pt idx="4">
                  <c:v>GREATER DERBY PCN</c:v>
                </c:pt>
                <c:pt idx="5">
                  <c:v>SWADLINCOTE PCN</c:v>
                </c:pt>
                <c:pt idx="6">
                  <c:v>ICS</c:v>
                </c:pt>
                <c:pt idx="7">
                  <c:v>EREWASH PCN</c:v>
                </c:pt>
                <c:pt idx="8">
                  <c:v>CHESTERFIELD AND DRONFIELD PCN</c:v>
                </c:pt>
                <c:pt idx="9">
                  <c:v>SOUTH HARDWICK PCN</c:v>
                </c:pt>
                <c:pt idx="10">
                  <c:v>NORTH HARDWICK BOLSOVER PCN</c:v>
                </c:pt>
                <c:pt idx="11">
                  <c:v>ALFRETON RIPLEY CRICH &amp; HEANOR PCN</c:v>
                </c:pt>
                <c:pt idx="12">
                  <c:v>BELPER PCN</c:v>
                </c:pt>
                <c:pt idx="13">
                  <c:v>NORTH EAST DERBYSHIRE PCN</c:v>
                </c:pt>
                <c:pt idx="14">
                  <c:v>HIGH PEAK &amp; BUXTON PCN</c:v>
                </c:pt>
                <c:pt idx="15">
                  <c:v>DERBYSHIRE DALES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36-4707-993B-0E42FBB23393}"/>
            </c:ext>
          </c:extLst>
        </c:ser>
        <c:ser>
          <c:idx val="3"/>
          <c:order val="3"/>
          <c:tx>
            <c:strRef>
              <c:f>Sheet1!$E$1</c:f>
              <c:strCache>
                <c:ptCount val="1"/>
                <c:pt idx="0">
                  <c:v>Column1</c:v>
                </c:pt>
              </c:strCache>
            </c:strRef>
          </c:tx>
          <c:invertIfNegative val="0"/>
          <c:cat>
            <c:strRef>
              <c:f>Sheet1!$A$2:$A$45</c:f>
              <c:strCache>
                <c:ptCount val="16"/>
                <c:pt idx="0">
                  <c:v>PCCO PCN</c:v>
                </c:pt>
                <c:pt idx="1">
                  <c:v>DERBY CITY SOUTH PCN</c:v>
                </c:pt>
                <c:pt idx="2">
                  <c:v>DERBY CITY NORTH PCN</c:v>
                </c:pt>
                <c:pt idx="3">
                  <c:v>OAKDALE PARK PCN</c:v>
                </c:pt>
                <c:pt idx="4">
                  <c:v>GREATER DERBY PCN</c:v>
                </c:pt>
                <c:pt idx="5">
                  <c:v>SWADLINCOTE PCN</c:v>
                </c:pt>
                <c:pt idx="6">
                  <c:v>ICS</c:v>
                </c:pt>
                <c:pt idx="7">
                  <c:v>EREWASH PCN</c:v>
                </c:pt>
                <c:pt idx="8">
                  <c:v>CHESTERFIELD AND DRONFIELD PCN</c:v>
                </c:pt>
                <c:pt idx="9">
                  <c:v>SOUTH HARDWICK PCN</c:v>
                </c:pt>
                <c:pt idx="10">
                  <c:v>NORTH HARDWICK BOLSOVER PCN</c:v>
                </c:pt>
                <c:pt idx="11">
                  <c:v>ALFRETON RIPLEY CRICH &amp; HEANOR PCN</c:v>
                </c:pt>
                <c:pt idx="12">
                  <c:v>BELPER PCN</c:v>
                </c:pt>
                <c:pt idx="13">
                  <c:v>NORTH EAST DERBYSHIRE PCN</c:v>
                </c:pt>
                <c:pt idx="14">
                  <c:v>HIGH PEAK &amp; BUXTON PCN</c:v>
                </c:pt>
                <c:pt idx="15">
                  <c:v>DERBYSHIRE DALES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F36-4707-993B-0E42FBB233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6"/>
                <c:pt idx="0">
                  <c:v>PCCO PCN</c:v>
                </c:pt>
                <c:pt idx="1">
                  <c:v>DERBY CITY SOUTH PCN</c:v>
                </c:pt>
                <c:pt idx="2">
                  <c:v>DERBY CITY NORTH PCN</c:v>
                </c:pt>
                <c:pt idx="3">
                  <c:v>OAKDALE PARK PCN</c:v>
                </c:pt>
                <c:pt idx="4">
                  <c:v>GREATER DERBY PCN</c:v>
                </c:pt>
                <c:pt idx="5">
                  <c:v>SWADLINCOTE PCN</c:v>
                </c:pt>
                <c:pt idx="6">
                  <c:v>ICS</c:v>
                </c:pt>
                <c:pt idx="7">
                  <c:v>EREWASH PCN</c:v>
                </c:pt>
                <c:pt idx="8">
                  <c:v>CHESTERFIELD AND DRONFIELD PCN</c:v>
                </c:pt>
                <c:pt idx="9">
                  <c:v>SOUTH HARDWICK PCN</c:v>
                </c:pt>
                <c:pt idx="10">
                  <c:v>NORTH HARDWICK BOLSOVER PCN</c:v>
                </c:pt>
                <c:pt idx="11">
                  <c:v>ALFRETON RIPLEY CRICH &amp; HEANOR PCN</c:v>
                </c:pt>
                <c:pt idx="12">
                  <c:v>BELPER PCN</c:v>
                </c:pt>
                <c:pt idx="13">
                  <c:v>NORTH EAST DERBYSHIRE PCN</c:v>
                </c:pt>
                <c:pt idx="14">
                  <c:v>HIGH PEAK &amp; BUXTON PCN</c:v>
                </c:pt>
                <c:pt idx="15">
                  <c:v>DERBYSHIRE DALES PCN</c:v>
                </c:pt>
              </c:strCache>
            </c:strRef>
          </c:cat>
          <c:val>
            <c:numRef>
              <c:f>Sheet1!$F$2:$F$45</c:f>
              <c:numCache>
                <c:formatCode>General</c:formatCode>
                <c:ptCount val="44"/>
                <c:pt idx="0">
                  <c:v>0.37</c:v>
                </c:pt>
                <c:pt idx="1">
                  <c:v>0.44</c:v>
                </c:pt>
                <c:pt idx="2">
                  <c:v>0.49</c:v>
                </c:pt>
                <c:pt idx="3">
                  <c:v>0.49</c:v>
                </c:pt>
                <c:pt idx="4">
                  <c:v>0.61</c:v>
                </c:pt>
                <c:pt idx="5">
                  <c:v>0.63</c:v>
                </c:pt>
                <c:pt idx="6">
                  <c:v>0.65</c:v>
                </c:pt>
                <c:pt idx="7">
                  <c:v>0.65</c:v>
                </c:pt>
                <c:pt idx="8">
                  <c:v>0.67</c:v>
                </c:pt>
                <c:pt idx="9">
                  <c:v>0.72</c:v>
                </c:pt>
                <c:pt idx="10">
                  <c:v>0.73</c:v>
                </c:pt>
                <c:pt idx="11">
                  <c:v>0.76</c:v>
                </c:pt>
                <c:pt idx="12">
                  <c:v>0.77</c:v>
                </c:pt>
                <c:pt idx="13">
                  <c:v>0.77</c:v>
                </c:pt>
                <c:pt idx="14">
                  <c:v>0.8</c:v>
                </c:pt>
                <c:pt idx="15">
                  <c:v>0.81</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BF36-4707-993B-0E42FBB23393}"/>
            </c:ext>
          </c:extLst>
        </c:ser>
        <c:ser>
          <c:idx val="5"/>
          <c:order val="5"/>
          <c:tx>
            <c:strRef>
              <c:f>Sheet1!$G$1</c:f>
              <c:strCache>
                <c:ptCount val="1"/>
                <c:pt idx="0">
                  <c:v>Column3</c:v>
                </c:pt>
              </c:strCache>
            </c:strRef>
          </c:tx>
          <c:invertIfNegative val="0"/>
          <c:cat>
            <c:strRef>
              <c:f>Sheet1!$A$2:$A$45</c:f>
              <c:strCache>
                <c:ptCount val="16"/>
                <c:pt idx="0">
                  <c:v>PCCO PCN</c:v>
                </c:pt>
                <c:pt idx="1">
                  <c:v>DERBY CITY SOUTH PCN</c:v>
                </c:pt>
                <c:pt idx="2">
                  <c:v>DERBY CITY NORTH PCN</c:v>
                </c:pt>
                <c:pt idx="3">
                  <c:v>OAKDALE PARK PCN</c:v>
                </c:pt>
                <c:pt idx="4">
                  <c:v>GREATER DERBY PCN</c:v>
                </c:pt>
                <c:pt idx="5">
                  <c:v>SWADLINCOTE PCN</c:v>
                </c:pt>
                <c:pt idx="6">
                  <c:v>ICS</c:v>
                </c:pt>
                <c:pt idx="7">
                  <c:v>EREWASH PCN</c:v>
                </c:pt>
                <c:pt idx="8">
                  <c:v>CHESTERFIELD AND DRONFIELD PCN</c:v>
                </c:pt>
                <c:pt idx="9">
                  <c:v>SOUTH HARDWICK PCN</c:v>
                </c:pt>
                <c:pt idx="10">
                  <c:v>NORTH HARDWICK BOLSOVER PCN</c:v>
                </c:pt>
                <c:pt idx="11">
                  <c:v>ALFRETON RIPLEY CRICH &amp; HEANOR PCN</c:v>
                </c:pt>
                <c:pt idx="12">
                  <c:v>BELPER PCN</c:v>
                </c:pt>
                <c:pt idx="13">
                  <c:v>NORTH EAST DERBYSHIRE PCN</c:v>
                </c:pt>
                <c:pt idx="14">
                  <c:v>HIGH PEAK &amp; BUXTON PCN</c:v>
                </c:pt>
                <c:pt idx="15">
                  <c:v>DERBYSHIRE DALES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F36-4707-993B-0E42FBB23393}"/>
            </c:ext>
          </c:extLst>
        </c:ser>
        <c:ser>
          <c:idx val="6"/>
          <c:order val="6"/>
          <c:tx>
            <c:strRef>
              <c:f>Sheet1!$H$1</c:f>
              <c:strCache>
                <c:ptCount val="1"/>
                <c:pt idx="0">
                  <c:v>Column4</c:v>
                </c:pt>
              </c:strCache>
            </c:strRef>
          </c:tx>
          <c:invertIfNegative val="0"/>
          <c:cat>
            <c:strRef>
              <c:f>Sheet1!$A$2:$A$45</c:f>
              <c:strCache>
                <c:ptCount val="16"/>
                <c:pt idx="0">
                  <c:v>PCCO PCN</c:v>
                </c:pt>
                <c:pt idx="1">
                  <c:v>DERBY CITY SOUTH PCN</c:v>
                </c:pt>
                <c:pt idx="2">
                  <c:v>DERBY CITY NORTH PCN</c:v>
                </c:pt>
                <c:pt idx="3">
                  <c:v>OAKDALE PARK PCN</c:v>
                </c:pt>
                <c:pt idx="4">
                  <c:v>GREATER DERBY PCN</c:v>
                </c:pt>
                <c:pt idx="5">
                  <c:v>SWADLINCOTE PCN</c:v>
                </c:pt>
                <c:pt idx="6">
                  <c:v>ICS</c:v>
                </c:pt>
                <c:pt idx="7">
                  <c:v>EREWASH PCN</c:v>
                </c:pt>
                <c:pt idx="8">
                  <c:v>CHESTERFIELD AND DRONFIELD PCN</c:v>
                </c:pt>
                <c:pt idx="9">
                  <c:v>SOUTH HARDWICK PCN</c:v>
                </c:pt>
                <c:pt idx="10">
                  <c:v>NORTH HARDWICK BOLSOVER PCN</c:v>
                </c:pt>
                <c:pt idx="11">
                  <c:v>ALFRETON RIPLEY CRICH &amp; HEANOR PCN</c:v>
                </c:pt>
                <c:pt idx="12">
                  <c:v>BELPER PCN</c:v>
                </c:pt>
                <c:pt idx="13">
                  <c:v>NORTH EAST DERBYSHIRE PCN</c:v>
                </c:pt>
                <c:pt idx="14">
                  <c:v>HIGH PEAK &amp; BUXTON PCN</c:v>
                </c:pt>
                <c:pt idx="15">
                  <c:v>DERBYSHIRE DALES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F36-4707-993B-0E42FBB23393}"/>
            </c:ext>
          </c:extLst>
        </c:ser>
        <c:dLbls>
          <c:showLegendKey val="0"/>
          <c:showVal val="0"/>
          <c:showCatName val="0"/>
          <c:showSerName val="0"/>
          <c:showPercent val="0"/>
          <c:showBubbleSize val="0"/>
        </c:dLbls>
        <c:gapWidth val="500"/>
        <c:axId val="81832576"/>
        <c:axId val="8183104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6"/>
                <c:pt idx="0">
                  <c:v>PCCO PCN</c:v>
                </c:pt>
                <c:pt idx="1">
                  <c:v>DERBY CITY SOUTH PCN</c:v>
                </c:pt>
                <c:pt idx="2">
                  <c:v>DERBY CITY NORTH PCN</c:v>
                </c:pt>
                <c:pt idx="3">
                  <c:v>OAKDALE PARK PCN</c:v>
                </c:pt>
                <c:pt idx="4">
                  <c:v>GREATER DERBY PCN</c:v>
                </c:pt>
                <c:pt idx="5">
                  <c:v>SWADLINCOTE PCN</c:v>
                </c:pt>
                <c:pt idx="6">
                  <c:v>ICS</c:v>
                </c:pt>
                <c:pt idx="7">
                  <c:v>EREWASH PCN</c:v>
                </c:pt>
                <c:pt idx="8">
                  <c:v>CHESTERFIELD AND DRONFIELD PCN</c:v>
                </c:pt>
                <c:pt idx="9">
                  <c:v>SOUTH HARDWICK PCN</c:v>
                </c:pt>
                <c:pt idx="10">
                  <c:v>NORTH HARDWICK BOLSOVER PCN</c:v>
                </c:pt>
                <c:pt idx="11">
                  <c:v>ALFRETON RIPLEY CRICH &amp; HEANOR PCN</c:v>
                </c:pt>
                <c:pt idx="12">
                  <c:v>BELPER PCN</c:v>
                </c:pt>
                <c:pt idx="13">
                  <c:v>NORTH EAST DERBYSHIRE PCN</c:v>
                </c:pt>
                <c:pt idx="14">
                  <c:v>HIGH PEAK &amp; BUXTON PCN</c:v>
                </c:pt>
                <c:pt idx="15">
                  <c:v>DERBYSHIRE DALES PCN</c:v>
                </c:pt>
              </c:strCache>
            </c:strRef>
          </c:cat>
          <c:val>
            <c:numRef>
              <c:f>Sheet1!$B$2:$B$45</c:f>
              <c:numCache>
                <c:formatCode>0%</c:formatCode>
                <c:ptCount val="44"/>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BF36-4707-993B-0E42FBB233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BF36-4707-993B-0E42FBB233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BF36-4707-993B-0E42FBB233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BF36-4707-993B-0E42FBB23393}"/>
              </c:ext>
            </c:extLst>
          </c:dPt>
          <c:cat>
            <c:strRef>
              <c:f>Sheet1!$A$2:$A$45</c:f>
              <c:strCache>
                <c:ptCount val="16"/>
                <c:pt idx="0">
                  <c:v>PCCO PCN</c:v>
                </c:pt>
                <c:pt idx="1">
                  <c:v>DERBY CITY SOUTH PCN</c:v>
                </c:pt>
                <c:pt idx="2">
                  <c:v>DERBY CITY NORTH PCN</c:v>
                </c:pt>
                <c:pt idx="3">
                  <c:v>OAKDALE PARK PCN</c:v>
                </c:pt>
                <c:pt idx="4">
                  <c:v>GREATER DERBY PCN</c:v>
                </c:pt>
                <c:pt idx="5">
                  <c:v>SWADLINCOTE PCN</c:v>
                </c:pt>
                <c:pt idx="6">
                  <c:v>ICS</c:v>
                </c:pt>
                <c:pt idx="7">
                  <c:v>EREWASH PCN</c:v>
                </c:pt>
                <c:pt idx="8">
                  <c:v>CHESTERFIELD AND DRONFIELD PCN</c:v>
                </c:pt>
                <c:pt idx="9">
                  <c:v>SOUTH HARDWICK PCN</c:v>
                </c:pt>
                <c:pt idx="10">
                  <c:v>NORTH HARDWICK BOLSOVER PCN</c:v>
                </c:pt>
                <c:pt idx="11">
                  <c:v>ALFRETON RIPLEY CRICH &amp; HEANOR PCN</c:v>
                </c:pt>
                <c:pt idx="12">
                  <c:v>BELPER PCN</c:v>
                </c:pt>
                <c:pt idx="13">
                  <c:v>NORTH EAST DERBYSHIRE PCN</c:v>
                </c:pt>
                <c:pt idx="14">
                  <c:v>HIGH PEAK &amp; BUXTON PCN</c:v>
                </c:pt>
                <c:pt idx="15">
                  <c:v>DERBYSHIRE DALES PCN</c:v>
                </c:pt>
              </c:strCache>
            </c:strRef>
          </c:cat>
          <c:val>
            <c:numRef>
              <c:f>Sheet1!$C$2:$C$45</c:f>
              <c:numCache>
                <c:formatCode>0%</c:formatCode>
                <c:ptCount val="44"/>
                <c:pt idx="0">
                  <c:v>0.37</c:v>
                </c:pt>
                <c:pt idx="1">
                  <c:v>0.44</c:v>
                </c:pt>
                <c:pt idx="2">
                  <c:v>0.49</c:v>
                </c:pt>
                <c:pt idx="3">
                  <c:v>0.49</c:v>
                </c:pt>
                <c:pt idx="4">
                  <c:v>0.61</c:v>
                </c:pt>
                <c:pt idx="5">
                  <c:v>0.63</c:v>
                </c:pt>
                <c:pt idx="6">
                  <c:v>-10</c:v>
                </c:pt>
                <c:pt idx="7">
                  <c:v>0.65</c:v>
                </c:pt>
                <c:pt idx="8">
                  <c:v>0.67</c:v>
                </c:pt>
                <c:pt idx="9">
                  <c:v>0.72</c:v>
                </c:pt>
                <c:pt idx="10">
                  <c:v>0.73</c:v>
                </c:pt>
                <c:pt idx="11">
                  <c:v>0.76</c:v>
                </c:pt>
                <c:pt idx="12">
                  <c:v>0.77</c:v>
                </c:pt>
                <c:pt idx="13">
                  <c:v>0.77</c:v>
                </c:pt>
                <c:pt idx="14">
                  <c:v>0.8</c:v>
                </c:pt>
                <c:pt idx="15">
                  <c:v>0.81</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BF36-4707-993B-0E42FBB233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0.65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BF36-4707-993B-0E42FBB233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BF36-4707-993B-0E42FBB23393}"/>
            </c:ext>
          </c:extLst>
        </c:ser>
        <c:dLbls>
          <c:showLegendKey val="0"/>
          <c:showVal val="0"/>
          <c:showCatName val="0"/>
          <c:showSerName val="0"/>
          <c:showPercent val="0"/>
          <c:showBubbleSize val="0"/>
        </c:dLbls>
        <c:marker val="1"/>
        <c:smooth val="0"/>
        <c:axId val="81826944"/>
        <c:axId val="81829248"/>
      </c:lineChart>
      <c:catAx>
        <c:axId val="8182694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1829248"/>
        <c:crosses val="autoZero"/>
        <c:auto val="1"/>
        <c:lblAlgn val="ctr"/>
        <c:lblOffset val="100"/>
        <c:noMultiLvlLbl val="0"/>
      </c:catAx>
      <c:valAx>
        <c:axId val="8182924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1826944"/>
        <c:crosses val="autoZero"/>
        <c:crossBetween val="between"/>
      </c:valAx>
      <c:valAx>
        <c:axId val="81831040"/>
        <c:scaling>
          <c:orientation val="minMax"/>
          <c:max val="1"/>
          <c:min val="0"/>
        </c:scaling>
        <c:delete val="0"/>
        <c:axPos val="r"/>
        <c:numFmt formatCode="0%" sourceLinked="1"/>
        <c:majorTickMark val="none"/>
        <c:minorTickMark val="none"/>
        <c:tickLblPos val="none"/>
        <c:spPr>
          <a:ln>
            <a:noFill/>
          </a:ln>
        </c:spPr>
        <c:crossAx val="81832576"/>
        <c:crosses val="max"/>
        <c:crossBetween val="between"/>
      </c:valAx>
      <c:catAx>
        <c:axId val="81832576"/>
        <c:scaling>
          <c:orientation val="minMax"/>
        </c:scaling>
        <c:delete val="1"/>
        <c:axPos val="b"/>
        <c:numFmt formatCode="General" sourceLinked="1"/>
        <c:majorTickMark val="out"/>
        <c:minorTickMark val="none"/>
        <c:tickLblPos val="nextTo"/>
        <c:crossAx val="8183104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962-4AD6-A703-EC8BF04BFA7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B8B-4F4D-B3E5-5712F6D87911}"/>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B8B-4F4D-B3E5-5712F6D87911}"/>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B8B-4F4D-B3E5-5712F6D87911}"/>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B8B-4F4D-B3E5-5712F6D87911}"/>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B8B-4F4D-B3E5-5712F6D87911}"/>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B8B-4F4D-B3E5-5712F6D87911}"/>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B8B-4F4D-B3E5-5712F6D87911}"/>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44</c:v>
                </c:pt>
                <c:pt idx="1">
                  <c:v>46</c:v>
                </c:pt>
                <c:pt idx="2">
                  <c:v>8</c:v>
                </c:pt>
                <c:pt idx="3">
                  <c:v>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B8B-4F4D-B3E5-5712F6D87911}"/>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245798073844233"/>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7F4-4284-BD93-2BA81AF259E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7F4-4284-BD93-2BA81AF259E9}"/>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7F4-4284-BD93-2BA81AF259E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61EC-498F-9B3E-5D1DEFE25D7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61EC-498F-9B3E-5D1DEFE25D73}"/>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61EC-498F-9B3E-5D1DEFE25D7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52-4132-B077-1DBF9B21B3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F2F-4623-A99B-83DD234AF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922-4178-9EE6-2968DD96A16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90</c:v>
                </c:pt>
                <c:pt idx="1">
                  <c:v>90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helpful</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10</c:v>
                </c:pt>
                <c:pt idx="1">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9495040"/>
        <c:axId val="89496576"/>
      </c:lineChart>
      <c:catAx>
        <c:axId val="8949504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9496576"/>
        <c:crosses val="autoZero"/>
        <c:auto val="1"/>
        <c:lblAlgn val="ctr"/>
        <c:lblOffset val="100"/>
        <c:noMultiLvlLbl val="0"/>
      </c:catAx>
      <c:valAx>
        <c:axId val="8949657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949504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6"/>
                <c:pt idx="0">
                  <c:v>DERBY CITY SOUTH PCN</c:v>
                </c:pt>
                <c:pt idx="1">
                  <c:v>DERBY CITY NORTH PCN</c:v>
                </c:pt>
                <c:pt idx="2">
                  <c:v>GREATER DERBY PCN</c:v>
                </c:pt>
                <c:pt idx="3">
                  <c:v>SWADLINCOTE PCN</c:v>
                </c:pt>
                <c:pt idx="4">
                  <c:v>NORTH HARDWICK BOLSOVER PCN</c:v>
                </c:pt>
                <c:pt idx="5">
                  <c:v>ICS</c:v>
                </c:pt>
                <c:pt idx="6">
                  <c:v>SOUTH HARDWICK PCN</c:v>
                </c:pt>
                <c:pt idx="7">
                  <c:v>CHESTERFIELD AND DRONFIELD PCN</c:v>
                </c:pt>
                <c:pt idx="8">
                  <c:v>PCCO PCN</c:v>
                </c:pt>
                <c:pt idx="9">
                  <c:v>EREWASH PCN</c:v>
                </c:pt>
                <c:pt idx="10">
                  <c:v>OAKDALE PARK PCN</c:v>
                </c:pt>
                <c:pt idx="11">
                  <c:v>HIGH PEAK &amp; BUXTON PCN</c:v>
                </c:pt>
                <c:pt idx="12">
                  <c:v>BELPER PCN</c:v>
                </c:pt>
                <c:pt idx="13">
                  <c:v>NORTH EAST DERBYSHIRE PCN</c:v>
                </c:pt>
                <c:pt idx="14">
                  <c:v>DERBYSHIRE DALES PCN</c:v>
                </c:pt>
                <c:pt idx="15">
                  <c:v>ALFRETON RIPLEY CRICH &amp; HEANOR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F09-4F02-BA13-BD22460DB64F}"/>
            </c:ext>
          </c:extLst>
        </c:ser>
        <c:ser>
          <c:idx val="3"/>
          <c:order val="3"/>
          <c:tx>
            <c:strRef>
              <c:f>Sheet1!$E$1</c:f>
              <c:strCache>
                <c:ptCount val="1"/>
                <c:pt idx="0">
                  <c:v>Column1</c:v>
                </c:pt>
              </c:strCache>
            </c:strRef>
          </c:tx>
          <c:invertIfNegative val="0"/>
          <c:cat>
            <c:strRef>
              <c:f>Sheet1!$A$2:$A$45</c:f>
              <c:strCache>
                <c:ptCount val="16"/>
                <c:pt idx="0">
                  <c:v>DERBY CITY SOUTH PCN</c:v>
                </c:pt>
                <c:pt idx="1">
                  <c:v>DERBY CITY NORTH PCN</c:v>
                </c:pt>
                <c:pt idx="2">
                  <c:v>GREATER DERBY PCN</c:v>
                </c:pt>
                <c:pt idx="3">
                  <c:v>SWADLINCOTE PCN</c:v>
                </c:pt>
                <c:pt idx="4">
                  <c:v>NORTH HARDWICK BOLSOVER PCN</c:v>
                </c:pt>
                <c:pt idx="5">
                  <c:v>ICS</c:v>
                </c:pt>
                <c:pt idx="6">
                  <c:v>SOUTH HARDWICK PCN</c:v>
                </c:pt>
                <c:pt idx="7">
                  <c:v>CHESTERFIELD AND DRONFIELD PCN</c:v>
                </c:pt>
                <c:pt idx="8">
                  <c:v>PCCO PCN</c:v>
                </c:pt>
                <c:pt idx="9">
                  <c:v>EREWASH PCN</c:v>
                </c:pt>
                <c:pt idx="10">
                  <c:v>OAKDALE PARK PCN</c:v>
                </c:pt>
                <c:pt idx="11">
                  <c:v>HIGH PEAK &amp; BUXTON PCN</c:v>
                </c:pt>
                <c:pt idx="12">
                  <c:v>BELPER PCN</c:v>
                </c:pt>
                <c:pt idx="13">
                  <c:v>NORTH EAST DERBYSHIRE PCN</c:v>
                </c:pt>
                <c:pt idx="14">
                  <c:v>DERBYSHIRE DALES PCN</c:v>
                </c:pt>
                <c:pt idx="15">
                  <c:v>ALFRETON RIPLEY CRICH &amp; HEANOR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F09-4F02-BA13-BD22460DB64F}"/>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6"/>
                <c:pt idx="0">
                  <c:v>DERBY CITY SOUTH PCN</c:v>
                </c:pt>
                <c:pt idx="1">
                  <c:v>DERBY CITY NORTH PCN</c:v>
                </c:pt>
                <c:pt idx="2">
                  <c:v>GREATER DERBY PCN</c:v>
                </c:pt>
                <c:pt idx="3">
                  <c:v>SWADLINCOTE PCN</c:v>
                </c:pt>
                <c:pt idx="4">
                  <c:v>NORTH HARDWICK BOLSOVER PCN</c:v>
                </c:pt>
                <c:pt idx="5">
                  <c:v>ICS</c:v>
                </c:pt>
                <c:pt idx="6">
                  <c:v>SOUTH HARDWICK PCN</c:v>
                </c:pt>
                <c:pt idx="7">
                  <c:v>CHESTERFIELD AND DRONFIELD PCN</c:v>
                </c:pt>
                <c:pt idx="8">
                  <c:v>PCCO PCN</c:v>
                </c:pt>
                <c:pt idx="9">
                  <c:v>EREWASH PCN</c:v>
                </c:pt>
                <c:pt idx="10">
                  <c:v>OAKDALE PARK PCN</c:v>
                </c:pt>
                <c:pt idx="11">
                  <c:v>HIGH PEAK &amp; BUXTON PCN</c:v>
                </c:pt>
                <c:pt idx="12">
                  <c:v>BELPER PCN</c:v>
                </c:pt>
                <c:pt idx="13">
                  <c:v>NORTH EAST DERBYSHIRE PCN</c:v>
                </c:pt>
                <c:pt idx="14">
                  <c:v>DERBYSHIRE DALES PCN</c:v>
                </c:pt>
                <c:pt idx="15">
                  <c:v>ALFRETON RIPLEY CRICH &amp; HEANOR PCN</c:v>
                </c:pt>
              </c:strCache>
            </c:strRef>
          </c:cat>
          <c:val>
            <c:numRef>
              <c:f>Sheet1!$F$2:$F$45</c:f>
              <c:numCache>
                <c:formatCode>General</c:formatCode>
                <c:ptCount val="44"/>
                <c:pt idx="0">
                  <c:v>0.83</c:v>
                </c:pt>
                <c:pt idx="1">
                  <c:v>0.84</c:v>
                </c:pt>
                <c:pt idx="2">
                  <c:v>0.87</c:v>
                </c:pt>
                <c:pt idx="3">
                  <c:v>0.87</c:v>
                </c:pt>
                <c:pt idx="4">
                  <c:v>0.89</c:v>
                </c:pt>
                <c:pt idx="5">
                  <c:v>0.9</c:v>
                </c:pt>
                <c:pt idx="6">
                  <c:v>0.9</c:v>
                </c:pt>
                <c:pt idx="7">
                  <c:v>0.9</c:v>
                </c:pt>
                <c:pt idx="8">
                  <c:v>0.91</c:v>
                </c:pt>
                <c:pt idx="9">
                  <c:v>0.91</c:v>
                </c:pt>
                <c:pt idx="10">
                  <c:v>0.91</c:v>
                </c:pt>
                <c:pt idx="11">
                  <c:v>0.93</c:v>
                </c:pt>
                <c:pt idx="12">
                  <c:v>0.93</c:v>
                </c:pt>
                <c:pt idx="13">
                  <c:v>0.93</c:v>
                </c:pt>
                <c:pt idx="14">
                  <c:v>0.94</c:v>
                </c:pt>
                <c:pt idx="15">
                  <c:v>0.94</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F09-4F02-BA13-BD22460DB64F}"/>
            </c:ext>
          </c:extLst>
        </c:ser>
        <c:ser>
          <c:idx val="5"/>
          <c:order val="5"/>
          <c:tx>
            <c:strRef>
              <c:f>Sheet1!$G$1</c:f>
              <c:strCache>
                <c:ptCount val="1"/>
                <c:pt idx="0">
                  <c:v>Column3</c:v>
                </c:pt>
              </c:strCache>
            </c:strRef>
          </c:tx>
          <c:invertIfNegative val="0"/>
          <c:cat>
            <c:strRef>
              <c:f>Sheet1!$A$2:$A$45</c:f>
              <c:strCache>
                <c:ptCount val="16"/>
                <c:pt idx="0">
                  <c:v>DERBY CITY SOUTH PCN</c:v>
                </c:pt>
                <c:pt idx="1">
                  <c:v>DERBY CITY NORTH PCN</c:v>
                </c:pt>
                <c:pt idx="2">
                  <c:v>GREATER DERBY PCN</c:v>
                </c:pt>
                <c:pt idx="3">
                  <c:v>SWADLINCOTE PCN</c:v>
                </c:pt>
                <c:pt idx="4">
                  <c:v>NORTH HARDWICK BOLSOVER PCN</c:v>
                </c:pt>
                <c:pt idx="5">
                  <c:v>ICS</c:v>
                </c:pt>
                <c:pt idx="6">
                  <c:v>SOUTH HARDWICK PCN</c:v>
                </c:pt>
                <c:pt idx="7">
                  <c:v>CHESTERFIELD AND DRONFIELD PCN</c:v>
                </c:pt>
                <c:pt idx="8">
                  <c:v>PCCO PCN</c:v>
                </c:pt>
                <c:pt idx="9">
                  <c:v>EREWASH PCN</c:v>
                </c:pt>
                <c:pt idx="10">
                  <c:v>OAKDALE PARK PCN</c:v>
                </c:pt>
                <c:pt idx="11">
                  <c:v>HIGH PEAK &amp; BUXTON PCN</c:v>
                </c:pt>
                <c:pt idx="12">
                  <c:v>BELPER PCN</c:v>
                </c:pt>
                <c:pt idx="13">
                  <c:v>NORTH EAST DERBYSHIRE PCN</c:v>
                </c:pt>
                <c:pt idx="14">
                  <c:v>DERBYSHIRE DALES PCN</c:v>
                </c:pt>
                <c:pt idx="15">
                  <c:v>ALFRETON RIPLEY CRICH &amp; HEANOR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F09-4F02-BA13-BD22460DB64F}"/>
            </c:ext>
          </c:extLst>
        </c:ser>
        <c:ser>
          <c:idx val="6"/>
          <c:order val="6"/>
          <c:tx>
            <c:strRef>
              <c:f>Sheet1!$H$1</c:f>
              <c:strCache>
                <c:ptCount val="1"/>
                <c:pt idx="0">
                  <c:v>Column4</c:v>
                </c:pt>
              </c:strCache>
            </c:strRef>
          </c:tx>
          <c:invertIfNegative val="0"/>
          <c:cat>
            <c:strRef>
              <c:f>Sheet1!$A$2:$A$45</c:f>
              <c:strCache>
                <c:ptCount val="16"/>
                <c:pt idx="0">
                  <c:v>DERBY CITY SOUTH PCN</c:v>
                </c:pt>
                <c:pt idx="1">
                  <c:v>DERBY CITY NORTH PCN</c:v>
                </c:pt>
                <c:pt idx="2">
                  <c:v>GREATER DERBY PCN</c:v>
                </c:pt>
                <c:pt idx="3">
                  <c:v>SWADLINCOTE PCN</c:v>
                </c:pt>
                <c:pt idx="4">
                  <c:v>NORTH HARDWICK BOLSOVER PCN</c:v>
                </c:pt>
                <c:pt idx="5">
                  <c:v>ICS</c:v>
                </c:pt>
                <c:pt idx="6">
                  <c:v>SOUTH HARDWICK PCN</c:v>
                </c:pt>
                <c:pt idx="7">
                  <c:v>CHESTERFIELD AND DRONFIELD PCN</c:v>
                </c:pt>
                <c:pt idx="8">
                  <c:v>PCCO PCN</c:v>
                </c:pt>
                <c:pt idx="9">
                  <c:v>EREWASH PCN</c:v>
                </c:pt>
                <c:pt idx="10">
                  <c:v>OAKDALE PARK PCN</c:v>
                </c:pt>
                <c:pt idx="11">
                  <c:v>HIGH PEAK &amp; BUXTON PCN</c:v>
                </c:pt>
                <c:pt idx="12">
                  <c:v>BELPER PCN</c:v>
                </c:pt>
                <c:pt idx="13">
                  <c:v>NORTH EAST DERBYSHIRE PCN</c:v>
                </c:pt>
                <c:pt idx="14">
                  <c:v>DERBYSHIRE DALES PCN</c:v>
                </c:pt>
                <c:pt idx="15">
                  <c:v>ALFRETON RIPLEY CRICH &amp; HEANOR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F09-4F02-BA13-BD22460DB64F}"/>
            </c:ext>
          </c:extLst>
        </c:ser>
        <c:dLbls>
          <c:showLegendKey val="0"/>
          <c:showVal val="0"/>
          <c:showCatName val="0"/>
          <c:showSerName val="0"/>
          <c:showPercent val="0"/>
          <c:showBubbleSize val="0"/>
        </c:dLbls>
        <c:gapWidth val="500"/>
        <c:axId val="89783680"/>
        <c:axId val="8978214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6"/>
                <c:pt idx="0">
                  <c:v>DERBY CITY SOUTH PCN</c:v>
                </c:pt>
                <c:pt idx="1">
                  <c:v>DERBY CITY NORTH PCN</c:v>
                </c:pt>
                <c:pt idx="2">
                  <c:v>GREATER DERBY PCN</c:v>
                </c:pt>
                <c:pt idx="3">
                  <c:v>SWADLINCOTE PCN</c:v>
                </c:pt>
                <c:pt idx="4">
                  <c:v>NORTH HARDWICK BOLSOVER PCN</c:v>
                </c:pt>
                <c:pt idx="5">
                  <c:v>ICS</c:v>
                </c:pt>
                <c:pt idx="6">
                  <c:v>SOUTH HARDWICK PCN</c:v>
                </c:pt>
                <c:pt idx="7">
                  <c:v>CHESTERFIELD AND DRONFIELD PCN</c:v>
                </c:pt>
                <c:pt idx="8">
                  <c:v>PCCO PCN</c:v>
                </c:pt>
                <c:pt idx="9">
                  <c:v>EREWASH PCN</c:v>
                </c:pt>
                <c:pt idx="10">
                  <c:v>OAKDALE PARK PCN</c:v>
                </c:pt>
                <c:pt idx="11">
                  <c:v>HIGH PEAK &amp; BUXTON PCN</c:v>
                </c:pt>
                <c:pt idx="12">
                  <c:v>BELPER PCN</c:v>
                </c:pt>
                <c:pt idx="13">
                  <c:v>NORTH EAST DERBYSHIRE PCN</c:v>
                </c:pt>
                <c:pt idx="14">
                  <c:v>DERBYSHIRE DALES PCN</c:v>
                </c:pt>
                <c:pt idx="15">
                  <c:v>ALFRETON RIPLEY CRICH &amp; HEANOR PCN</c:v>
                </c:pt>
              </c:strCache>
            </c:strRef>
          </c:cat>
          <c:val>
            <c:numRef>
              <c:f>Sheet1!$B$2:$B$45</c:f>
              <c:numCache>
                <c:formatCode>0%</c:formatCode>
                <c:ptCount val="44"/>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5F09-4F02-BA13-BD22460DB64F}"/>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5F09-4F02-BA13-BD22460DB64F}"/>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5F09-4F02-BA13-BD22460DB64F}"/>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5F09-4F02-BA13-BD22460DB64F}"/>
              </c:ext>
            </c:extLst>
          </c:dPt>
          <c:cat>
            <c:strRef>
              <c:f>Sheet1!$A$2:$A$45</c:f>
              <c:strCache>
                <c:ptCount val="16"/>
                <c:pt idx="0">
                  <c:v>DERBY CITY SOUTH PCN</c:v>
                </c:pt>
                <c:pt idx="1">
                  <c:v>DERBY CITY NORTH PCN</c:v>
                </c:pt>
                <c:pt idx="2">
                  <c:v>GREATER DERBY PCN</c:v>
                </c:pt>
                <c:pt idx="3">
                  <c:v>SWADLINCOTE PCN</c:v>
                </c:pt>
                <c:pt idx="4">
                  <c:v>NORTH HARDWICK BOLSOVER PCN</c:v>
                </c:pt>
                <c:pt idx="5">
                  <c:v>ICS</c:v>
                </c:pt>
                <c:pt idx="6">
                  <c:v>SOUTH HARDWICK PCN</c:v>
                </c:pt>
                <c:pt idx="7">
                  <c:v>CHESTERFIELD AND DRONFIELD PCN</c:v>
                </c:pt>
                <c:pt idx="8">
                  <c:v>PCCO PCN</c:v>
                </c:pt>
                <c:pt idx="9">
                  <c:v>EREWASH PCN</c:v>
                </c:pt>
                <c:pt idx="10">
                  <c:v>OAKDALE PARK PCN</c:v>
                </c:pt>
                <c:pt idx="11">
                  <c:v>HIGH PEAK &amp; BUXTON PCN</c:v>
                </c:pt>
                <c:pt idx="12">
                  <c:v>BELPER PCN</c:v>
                </c:pt>
                <c:pt idx="13">
                  <c:v>NORTH EAST DERBYSHIRE PCN</c:v>
                </c:pt>
                <c:pt idx="14">
                  <c:v>DERBYSHIRE DALES PCN</c:v>
                </c:pt>
                <c:pt idx="15">
                  <c:v>ALFRETON RIPLEY CRICH &amp; HEANOR PCN</c:v>
                </c:pt>
              </c:strCache>
            </c:strRef>
          </c:cat>
          <c:val>
            <c:numRef>
              <c:f>Sheet1!$C$2:$C$45</c:f>
              <c:numCache>
                <c:formatCode>0%</c:formatCode>
                <c:ptCount val="44"/>
                <c:pt idx="0">
                  <c:v>0.83</c:v>
                </c:pt>
                <c:pt idx="1">
                  <c:v>0.84</c:v>
                </c:pt>
                <c:pt idx="2">
                  <c:v>0.87</c:v>
                </c:pt>
                <c:pt idx="3">
                  <c:v>0.87</c:v>
                </c:pt>
                <c:pt idx="4">
                  <c:v>0.89</c:v>
                </c:pt>
                <c:pt idx="5">
                  <c:v>-10</c:v>
                </c:pt>
                <c:pt idx="6">
                  <c:v>0.9</c:v>
                </c:pt>
                <c:pt idx="7">
                  <c:v>0.9</c:v>
                </c:pt>
                <c:pt idx="8">
                  <c:v>0.91</c:v>
                </c:pt>
                <c:pt idx="9">
                  <c:v>0.91</c:v>
                </c:pt>
                <c:pt idx="10">
                  <c:v>0.91</c:v>
                </c:pt>
                <c:pt idx="11">
                  <c:v>0.93</c:v>
                </c:pt>
                <c:pt idx="12">
                  <c:v>0.93</c:v>
                </c:pt>
                <c:pt idx="13">
                  <c:v>0.93</c:v>
                </c:pt>
                <c:pt idx="14">
                  <c:v>0.94</c:v>
                </c:pt>
                <c:pt idx="15">
                  <c:v>0.94</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5F09-4F02-BA13-BD22460DB64F}"/>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0.9</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5F09-4F02-BA13-BD22460DB64F}"/>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5F09-4F02-BA13-BD22460DB64F}"/>
            </c:ext>
          </c:extLst>
        </c:ser>
        <c:dLbls>
          <c:showLegendKey val="0"/>
          <c:showVal val="0"/>
          <c:showCatName val="0"/>
          <c:showSerName val="0"/>
          <c:showPercent val="0"/>
          <c:showBubbleSize val="0"/>
        </c:dLbls>
        <c:marker val="1"/>
        <c:smooth val="0"/>
        <c:axId val="89778048"/>
        <c:axId val="89780608"/>
      </c:lineChart>
      <c:catAx>
        <c:axId val="8977804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9780608"/>
        <c:crosses val="autoZero"/>
        <c:auto val="1"/>
        <c:lblAlgn val="ctr"/>
        <c:lblOffset val="100"/>
        <c:noMultiLvlLbl val="0"/>
      </c:catAx>
      <c:valAx>
        <c:axId val="8978060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9778048"/>
        <c:crosses val="autoZero"/>
        <c:crossBetween val="between"/>
      </c:valAx>
      <c:valAx>
        <c:axId val="89782144"/>
        <c:scaling>
          <c:orientation val="minMax"/>
          <c:max val="1"/>
          <c:min val="0"/>
        </c:scaling>
        <c:delete val="0"/>
        <c:axPos val="r"/>
        <c:numFmt formatCode="0%" sourceLinked="1"/>
        <c:majorTickMark val="none"/>
        <c:minorTickMark val="none"/>
        <c:tickLblPos val="none"/>
        <c:spPr>
          <a:ln>
            <a:noFill/>
          </a:ln>
        </c:spPr>
        <c:crossAx val="89783680"/>
        <c:crosses val="max"/>
        <c:crossBetween val="between"/>
      </c:valAx>
      <c:catAx>
        <c:axId val="89783680"/>
        <c:scaling>
          <c:orientation val="minMax"/>
        </c:scaling>
        <c:delete val="1"/>
        <c:axPos val="b"/>
        <c:numFmt formatCode="General" sourceLinked="1"/>
        <c:majorTickMark val="out"/>
        <c:minorTickMark val="none"/>
        <c:tickLblPos val="nextTo"/>
        <c:crossAx val="8978214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90-4559-8DC8-E2F8598D4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ICS</c:v>
                </c:pt>
              </c:strCache>
            </c:strRef>
          </c:tx>
          <c:spPr>
            <a:solidFill>
              <a:schemeClr val="accent3">
                <a:lumMod val="75000"/>
              </a:schemeClr>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Sheet1!$B$2:$B$6</c:f>
              <c:numCache>
                <c:formatCode>General</c:formatCode>
                <c:ptCount val="5"/>
                <c:pt idx="0">
                  <c:v>15</c:v>
                </c:pt>
                <c:pt idx="1">
                  <c:v>27</c:v>
                </c:pt>
                <c:pt idx="2">
                  <c:v>6</c:v>
                </c:pt>
                <c:pt idx="3">
                  <c:v>14</c:v>
                </c:pt>
                <c:pt idx="4">
                  <c:v>59</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E043-4602-9CEE-4D9F5C250835}"/>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Sheet1!$C$2:$C$6</c:f>
              <c:numCache>
                <c:formatCode>General</c:formatCode>
                <c:ptCount val="5"/>
                <c:pt idx="0">
                  <c:v>19</c:v>
                </c:pt>
                <c:pt idx="1">
                  <c:v>26</c:v>
                </c:pt>
                <c:pt idx="2">
                  <c:v>7</c:v>
                </c:pt>
                <c:pt idx="3">
                  <c:v>18</c:v>
                </c:pt>
                <c:pt idx="4">
                  <c:v>56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E043-4602-9CEE-4D9F5C250835}"/>
            </c:ext>
          </c:extLst>
        </c:ser>
        <c:dLbls>
          <c:dLblPos val="outEnd"/>
          <c:showLegendKey val="0"/>
          <c:showVal val="1"/>
          <c:showCatName val="0"/>
          <c:showSerName val="0"/>
          <c:showPercent val="0"/>
          <c:showBubbleSize val="0"/>
        </c:dLbls>
        <c:gapWidth val="150"/>
        <c:overlap val="-3"/>
        <c:axId val="98371456"/>
        <c:axId val="98372992"/>
      </c:barChart>
      <c:catAx>
        <c:axId val="98371456"/>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98372992"/>
        <c:crosses val="autoZero"/>
        <c:auto val="1"/>
        <c:lblAlgn val="ctr"/>
        <c:lblOffset val="100"/>
        <c:noMultiLvlLbl val="0"/>
      </c:catAx>
      <c:valAx>
        <c:axId val="98372992"/>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98371456"/>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layout>
        <c:manualLayout>
          <c:xMode val="edge"/>
          <c:yMode val="edge"/>
          <c:x val="0.89044921692932277"/>
          <c:y val="0.44745238595801723"/>
          <c:w val="9.3784865305794482E-2"/>
          <c:h val="0.12446624149869549"/>
        </c:manualLayout>
      </c:layout>
      <c:overlay val="0"/>
      <c:txPr>
        <a:bodyPr/>
        <a:lstStyle/>
        <a:p>
          <a:pPr>
            <a:defRPr sz="1200"/>
          </a:pPr>
          <a:endParaRPr lang="en-US"/>
        </a:p>
      </c:txPr>
    </c:legend>
    <c:plotVisOnly val="1"/>
    <c:dispBlanksAs val="gap"/>
    <c:showDLblsOverMax val="0"/>
  </c:chart>
  <c:txPr>
    <a:bodyPr/>
    <a:lstStyle/>
    <a:p>
      <a:pPr>
        <a:defRPr sz="1800"/>
      </a:pPr>
      <a:endParaRPr lang="en-US"/>
    </a:p>
  </c:txPr>
  <c:externalData r:id="rId2">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2147942354060402"/>
          <c:w val="0.9630464339941065"/>
          <c:h val="0.87241734965289286"/>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8DB-4A58-A909-3F674D24CEF1}"/>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22</c:v>
                </c:pt>
                <c:pt idx="1">
                  <c:v>34</c:v>
                </c:pt>
                <c:pt idx="2">
                  <c:v>14</c:v>
                </c:pt>
                <c:pt idx="3">
                  <c:v>24</c:v>
                </c:pt>
                <c:pt idx="4">
                  <c:v>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8DB-4A58-A909-3F674D24CEF1}"/>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9</c:v>
                </c:pt>
                <c:pt idx="1">
                  <c:v>20</c:v>
                </c:pt>
                <c:pt idx="2">
                  <c:v>4</c:v>
                </c:pt>
                <c:pt idx="3">
                  <c:v>10</c:v>
                </c:pt>
                <c:pt idx="4">
                  <c:v>52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38DB-4A58-A909-3F674D24CEF1}"/>
            </c:ext>
          </c:extLst>
        </c:ser>
        <c:dLbls>
          <c:showLegendKey val="0"/>
          <c:showVal val="0"/>
          <c:showCatName val="0"/>
          <c:showSerName val="0"/>
          <c:showPercent val="0"/>
          <c:showBubbleSize val="0"/>
        </c:dLbls>
        <c:hiLowLines>
          <c:spPr>
            <a:ln w="25400">
              <a:miter lim="800000"/>
              <a:headEnd type="diamond"/>
              <a:tailEnd type="diamond"/>
            </a:ln>
          </c:spPr>
        </c:hiLowLines>
        <c:axId val="98421760"/>
        <c:axId val="98423552"/>
      </c:stockChart>
      <c:catAx>
        <c:axId val="98421760"/>
        <c:scaling>
          <c:orientation val="minMax"/>
        </c:scaling>
        <c:delete val="1"/>
        <c:axPos val="b"/>
        <c:numFmt formatCode="m/d/yyyy" sourceLinked="1"/>
        <c:majorTickMark val="out"/>
        <c:minorTickMark val="none"/>
        <c:tickLblPos val="nextTo"/>
        <c:crossAx val="98423552"/>
        <c:crosses val="autoZero"/>
        <c:auto val="1"/>
        <c:lblAlgn val="ctr"/>
        <c:lblOffset val="100"/>
        <c:noMultiLvlLbl val="0"/>
      </c:catAx>
      <c:valAx>
        <c:axId val="98423552"/>
        <c:scaling>
          <c:orientation val="minMax"/>
          <c:max val="100"/>
          <c:min val="0"/>
        </c:scaling>
        <c:delete val="1"/>
        <c:axPos val="l"/>
        <c:numFmt formatCode="m/d/yyyy" sourceLinked="1"/>
        <c:majorTickMark val="out"/>
        <c:minorTickMark val="none"/>
        <c:tickLblPos val="nextTo"/>
        <c:crossAx val="9842176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B85-410B-94F1-E1FD7A16305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6DA-46D8-81E6-7E059F57CE1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E2D-4A26-B8F0-4D2D229036C3}"/>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E2D-4A26-B8F0-4D2D229036C3}"/>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E2D-4A26-B8F0-4D2D229036C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9B-4A7B-97BE-BACBA63E1684}"/>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9B-4A7B-97BE-BACBA63E1684}"/>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9B-4A7B-97BE-BACBA63E16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5BB-40BC-B4DF-CB807341DD0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5BB-40BC-B4DF-CB807341DD0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5BB-40BC-B4DF-CB807341DD0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5BB-40BC-B4DF-CB807341DD0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5BB-40BC-B4DF-CB807341DD0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5BB-40BC-B4DF-CB807341DD0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5BB-40BC-B4DF-CB807341DD0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25</c:v>
                </c:pt>
                <c:pt idx="1">
                  <c:v>53</c:v>
                </c:pt>
                <c:pt idx="2">
                  <c:v>16</c:v>
                </c:pt>
                <c:pt idx="3">
                  <c:v>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5BB-40BC-B4DF-CB807341DD0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7B83-4C9A-8427-6739633E53F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7FD-4AEB-A9A8-8C84C55C72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73E-403F-A603-457F5B3BC3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CB0-4661-9F0F-2EB59A680425}"/>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CB0-4661-9F0F-2EB59A680425}"/>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CB0-4661-9F0F-2EB59A680425}"/>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CB0-4661-9F0F-2EB59A680425}"/>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CB0-4661-9F0F-2EB59A680425}"/>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CB0-4661-9F0F-2EB59A680425}"/>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81</c:v>
                </c:pt>
                <c:pt idx="1">
                  <c:v>79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CB0-4661-9F0F-2EB59A680425}"/>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CB0-4661-9F0F-2EB59A680425}"/>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CB0-4661-9F0F-2EB59A680425}"/>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CB0-4661-9F0F-2EB59A680425}"/>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CB0-4661-9F0F-2EB59A680425}"/>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CB0-4661-9F0F-2EB59A680425}"/>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CB0-4661-9F0F-2EB59A680425}"/>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19</c:v>
                </c:pt>
                <c:pt idx="1">
                  <c:v>21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CB0-4661-9F0F-2EB59A68042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00806016"/>
        <c:axId val="100811904"/>
      </c:lineChart>
      <c:catAx>
        <c:axId val="10080601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00811904"/>
        <c:crosses val="autoZero"/>
        <c:auto val="1"/>
        <c:lblAlgn val="ctr"/>
        <c:lblOffset val="100"/>
        <c:noMultiLvlLbl val="0"/>
      </c:catAx>
      <c:valAx>
        <c:axId val="10081190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0080601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6"/>
                <c:pt idx="0">
                  <c:v>DERBY CITY SOUTH PCN</c:v>
                </c:pt>
                <c:pt idx="1">
                  <c:v>PCCO PCN</c:v>
                </c:pt>
                <c:pt idx="2">
                  <c:v>EREWASH PCN</c:v>
                </c:pt>
                <c:pt idx="3">
                  <c:v>DERBY CITY NORTH PCN</c:v>
                </c:pt>
                <c:pt idx="4">
                  <c:v>NORTH EAST DERBYSHIRE PCN</c:v>
                </c:pt>
                <c:pt idx="5">
                  <c:v>ALFRETON RIPLEY CRICH &amp; HEANOR PCN</c:v>
                </c:pt>
                <c:pt idx="6">
                  <c:v>ICS</c:v>
                </c:pt>
                <c:pt idx="7">
                  <c:v>SWADLINCOTE PCN</c:v>
                </c:pt>
                <c:pt idx="8">
                  <c:v>SOUTH HARDWICK PCN</c:v>
                </c:pt>
                <c:pt idx="9">
                  <c:v>HIGH PEAK &amp; BUXTON PCN</c:v>
                </c:pt>
                <c:pt idx="10">
                  <c:v>GREATER DERBY PCN</c:v>
                </c:pt>
                <c:pt idx="11">
                  <c:v>CHESTERFIELD AND DRONFIELD PCN</c:v>
                </c:pt>
                <c:pt idx="12">
                  <c:v>NORTH HARDWICK BOLSOVER PCN</c:v>
                </c:pt>
                <c:pt idx="13">
                  <c:v>DERBYSHIRE DALES PCN</c:v>
                </c:pt>
                <c:pt idx="14">
                  <c:v>BELPER PCN</c:v>
                </c:pt>
                <c:pt idx="15">
                  <c:v>OAKDALE PARK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6"/>
                <c:pt idx="0">
                  <c:v>DERBY CITY SOUTH PCN</c:v>
                </c:pt>
                <c:pt idx="1">
                  <c:v>PCCO PCN</c:v>
                </c:pt>
                <c:pt idx="2">
                  <c:v>EREWASH PCN</c:v>
                </c:pt>
                <c:pt idx="3">
                  <c:v>DERBY CITY NORTH PCN</c:v>
                </c:pt>
                <c:pt idx="4">
                  <c:v>NORTH EAST DERBYSHIRE PCN</c:v>
                </c:pt>
                <c:pt idx="5">
                  <c:v>ALFRETON RIPLEY CRICH &amp; HEANOR PCN</c:v>
                </c:pt>
                <c:pt idx="6">
                  <c:v>ICS</c:v>
                </c:pt>
                <c:pt idx="7">
                  <c:v>SWADLINCOTE PCN</c:v>
                </c:pt>
                <c:pt idx="8">
                  <c:v>SOUTH HARDWICK PCN</c:v>
                </c:pt>
                <c:pt idx="9">
                  <c:v>HIGH PEAK &amp; BUXTON PCN</c:v>
                </c:pt>
                <c:pt idx="10">
                  <c:v>GREATER DERBY PCN</c:v>
                </c:pt>
                <c:pt idx="11">
                  <c:v>CHESTERFIELD AND DRONFIELD PCN</c:v>
                </c:pt>
                <c:pt idx="12">
                  <c:v>NORTH HARDWICK BOLSOVER PCN</c:v>
                </c:pt>
                <c:pt idx="13">
                  <c:v>DERBYSHIRE DALES PCN</c:v>
                </c:pt>
                <c:pt idx="14">
                  <c:v>BELPER PCN</c:v>
                </c:pt>
                <c:pt idx="15">
                  <c:v>OAKDALE PARK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6"/>
                <c:pt idx="0">
                  <c:v>DERBY CITY SOUTH PCN</c:v>
                </c:pt>
                <c:pt idx="1">
                  <c:v>PCCO PCN</c:v>
                </c:pt>
                <c:pt idx="2">
                  <c:v>EREWASH PCN</c:v>
                </c:pt>
                <c:pt idx="3">
                  <c:v>DERBY CITY NORTH PCN</c:v>
                </c:pt>
                <c:pt idx="4">
                  <c:v>NORTH EAST DERBYSHIRE PCN</c:v>
                </c:pt>
                <c:pt idx="5">
                  <c:v>ALFRETON RIPLEY CRICH &amp; HEANOR PCN</c:v>
                </c:pt>
                <c:pt idx="6">
                  <c:v>ICS</c:v>
                </c:pt>
                <c:pt idx="7">
                  <c:v>SWADLINCOTE PCN</c:v>
                </c:pt>
                <c:pt idx="8">
                  <c:v>SOUTH HARDWICK PCN</c:v>
                </c:pt>
                <c:pt idx="9">
                  <c:v>HIGH PEAK &amp; BUXTON PCN</c:v>
                </c:pt>
                <c:pt idx="10">
                  <c:v>GREATER DERBY PCN</c:v>
                </c:pt>
                <c:pt idx="11">
                  <c:v>CHESTERFIELD AND DRONFIELD PCN</c:v>
                </c:pt>
                <c:pt idx="12">
                  <c:v>NORTH HARDWICK BOLSOVER PCN</c:v>
                </c:pt>
                <c:pt idx="13">
                  <c:v>DERBYSHIRE DALES PCN</c:v>
                </c:pt>
                <c:pt idx="14">
                  <c:v>BELPER PCN</c:v>
                </c:pt>
                <c:pt idx="15">
                  <c:v>OAKDALE PARK PCN</c:v>
                </c:pt>
              </c:strCache>
            </c:strRef>
          </c:cat>
          <c:val>
            <c:numRef>
              <c:f>Sheet1!$F$2:$F$45</c:f>
              <c:numCache>
                <c:formatCode>General</c:formatCode>
                <c:ptCount val="44"/>
                <c:pt idx="0">
                  <c:v>0.69</c:v>
                </c:pt>
                <c:pt idx="1">
                  <c:v>0.75</c:v>
                </c:pt>
                <c:pt idx="2">
                  <c:v>0.76</c:v>
                </c:pt>
                <c:pt idx="3">
                  <c:v>0.76</c:v>
                </c:pt>
                <c:pt idx="4">
                  <c:v>0.77</c:v>
                </c:pt>
                <c:pt idx="5">
                  <c:v>0.78</c:v>
                </c:pt>
                <c:pt idx="6">
                  <c:v>0.79</c:v>
                </c:pt>
                <c:pt idx="7">
                  <c:v>0.79</c:v>
                </c:pt>
                <c:pt idx="8">
                  <c:v>0.8</c:v>
                </c:pt>
                <c:pt idx="9">
                  <c:v>0.8</c:v>
                </c:pt>
                <c:pt idx="10">
                  <c:v>0.8</c:v>
                </c:pt>
                <c:pt idx="11">
                  <c:v>0.8</c:v>
                </c:pt>
                <c:pt idx="12">
                  <c:v>0.82</c:v>
                </c:pt>
                <c:pt idx="13">
                  <c:v>0.83</c:v>
                </c:pt>
                <c:pt idx="14">
                  <c:v>0.84</c:v>
                </c:pt>
                <c:pt idx="15">
                  <c:v>0.85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6"/>
                <c:pt idx="0">
                  <c:v>DERBY CITY SOUTH PCN</c:v>
                </c:pt>
                <c:pt idx="1">
                  <c:v>PCCO PCN</c:v>
                </c:pt>
                <c:pt idx="2">
                  <c:v>EREWASH PCN</c:v>
                </c:pt>
                <c:pt idx="3">
                  <c:v>DERBY CITY NORTH PCN</c:v>
                </c:pt>
                <c:pt idx="4">
                  <c:v>NORTH EAST DERBYSHIRE PCN</c:v>
                </c:pt>
                <c:pt idx="5">
                  <c:v>ALFRETON RIPLEY CRICH &amp; HEANOR PCN</c:v>
                </c:pt>
                <c:pt idx="6">
                  <c:v>ICS</c:v>
                </c:pt>
                <c:pt idx="7">
                  <c:v>SWADLINCOTE PCN</c:v>
                </c:pt>
                <c:pt idx="8">
                  <c:v>SOUTH HARDWICK PCN</c:v>
                </c:pt>
                <c:pt idx="9">
                  <c:v>HIGH PEAK &amp; BUXTON PCN</c:v>
                </c:pt>
                <c:pt idx="10">
                  <c:v>GREATER DERBY PCN</c:v>
                </c:pt>
                <c:pt idx="11">
                  <c:v>CHESTERFIELD AND DRONFIELD PCN</c:v>
                </c:pt>
                <c:pt idx="12">
                  <c:v>NORTH HARDWICK BOLSOVER PCN</c:v>
                </c:pt>
                <c:pt idx="13">
                  <c:v>DERBYSHIRE DALES PCN</c:v>
                </c:pt>
                <c:pt idx="14">
                  <c:v>BELPER PCN</c:v>
                </c:pt>
                <c:pt idx="15">
                  <c:v>OAKDALE PARK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6"/>
                <c:pt idx="0">
                  <c:v>DERBY CITY SOUTH PCN</c:v>
                </c:pt>
                <c:pt idx="1">
                  <c:v>PCCO PCN</c:v>
                </c:pt>
                <c:pt idx="2">
                  <c:v>EREWASH PCN</c:v>
                </c:pt>
                <c:pt idx="3">
                  <c:v>DERBY CITY NORTH PCN</c:v>
                </c:pt>
                <c:pt idx="4">
                  <c:v>NORTH EAST DERBYSHIRE PCN</c:v>
                </c:pt>
                <c:pt idx="5">
                  <c:v>ALFRETON RIPLEY CRICH &amp; HEANOR PCN</c:v>
                </c:pt>
                <c:pt idx="6">
                  <c:v>ICS</c:v>
                </c:pt>
                <c:pt idx="7">
                  <c:v>SWADLINCOTE PCN</c:v>
                </c:pt>
                <c:pt idx="8">
                  <c:v>SOUTH HARDWICK PCN</c:v>
                </c:pt>
                <c:pt idx="9">
                  <c:v>HIGH PEAK &amp; BUXTON PCN</c:v>
                </c:pt>
                <c:pt idx="10">
                  <c:v>GREATER DERBY PCN</c:v>
                </c:pt>
                <c:pt idx="11">
                  <c:v>CHESTERFIELD AND DRONFIELD PCN</c:v>
                </c:pt>
                <c:pt idx="12">
                  <c:v>NORTH HARDWICK BOLSOVER PCN</c:v>
                </c:pt>
                <c:pt idx="13">
                  <c:v>DERBYSHIRE DALES PCN</c:v>
                </c:pt>
                <c:pt idx="14">
                  <c:v>BELPER PCN</c:v>
                </c:pt>
                <c:pt idx="15">
                  <c:v>OAKDALE PARK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03258368"/>
        <c:axId val="10325683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6"/>
                <c:pt idx="0">
                  <c:v>DERBY CITY SOUTH PCN</c:v>
                </c:pt>
                <c:pt idx="1">
                  <c:v>PCCO PCN</c:v>
                </c:pt>
                <c:pt idx="2">
                  <c:v>EREWASH PCN</c:v>
                </c:pt>
                <c:pt idx="3">
                  <c:v>DERBY CITY NORTH PCN</c:v>
                </c:pt>
                <c:pt idx="4">
                  <c:v>NORTH EAST DERBYSHIRE PCN</c:v>
                </c:pt>
                <c:pt idx="5">
                  <c:v>ALFRETON RIPLEY CRICH &amp; HEANOR PCN</c:v>
                </c:pt>
                <c:pt idx="6">
                  <c:v>ICS</c:v>
                </c:pt>
                <c:pt idx="7">
                  <c:v>SWADLINCOTE PCN</c:v>
                </c:pt>
                <c:pt idx="8">
                  <c:v>SOUTH HARDWICK PCN</c:v>
                </c:pt>
                <c:pt idx="9">
                  <c:v>HIGH PEAK &amp; BUXTON PCN</c:v>
                </c:pt>
                <c:pt idx="10">
                  <c:v>GREATER DERBY PCN</c:v>
                </c:pt>
                <c:pt idx="11">
                  <c:v>CHESTERFIELD AND DRONFIELD PCN</c:v>
                </c:pt>
                <c:pt idx="12">
                  <c:v>NORTH HARDWICK BOLSOVER PCN</c:v>
                </c:pt>
                <c:pt idx="13">
                  <c:v>DERBYSHIRE DALES PCN</c:v>
                </c:pt>
                <c:pt idx="14">
                  <c:v>BELPER PCN</c:v>
                </c:pt>
                <c:pt idx="15">
                  <c:v>OAKDALE PARK PCN</c:v>
                </c:pt>
              </c:strCache>
            </c:strRef>
          </c:cat>
          <c:val>
            <c:numRef>
              <c:f>Sheet1!$B$2:$B$45</c:f>
              <c:numCache>
                <c:formatCode>0%</c:formatCode>
                <c:ptCount val="44"/>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6"/>
                <c:pt idx="0">
                  <c:v>DERBY CITY SOUTH PCN</c:v>
                </c:pt>
                <c:pt idx="1">
                  <c:v>PCCO PCN</c:v>
                </c:pt>
                <c:pt idx="2">
                  <c:v>EREWASH PCN</c:v>
                </c:pt>
                <c:pt idx="3">
                  <c:v>DERBY CITY NORTH PCN</c:v>
                </c:pt>
                <c:pt idx="4">
                  <c:v>NORTH EAST DERBYSHIRE PCN</c:v>
                </c:pt>
                <c:pt idx="5">
                  <c:v>ALFRETON RIPLEY CRICH &amp; HEANOR PCN</c:v>
                </c:pt>
                <c:pt idx="6">
                  <c:v>ICS</c:v>
                </c:pt>
                <c:pt idx="7">
                  <c:v>SWADLINCOTE PCN</c:v>
                </c:pt>
                <c:pt idx="8">
                  <c:v>SOUTH HARDWICK PCN</c:v>
                </c:pt>
                <c:pt idx="9">
                  <c:v>HIGH PEAK &amp; BUXTON PCN</c:v>
                </c:pt>
                <c:pt idx="10">
                  <c:v>GREATER DERBY PCN</c:v>
                </c:pt>
                <c:pt idx="11">
                  <c:v>CHESTERFIELD AND DRONFIELD PCN</c:v>
                </c:pt>
                <c:pt idx="12">
                  <c:v>NORTH HARDWICK BOLSOVER PCN</c:v>
                </c:pt>
                <c:pt idx="13">
                  <c:v>DERBYSHIRE DALES PCN</c:v>
                </c:pt>
                <c:pt idx="14">
                  <c:v>BELPER PCN</c:v>
                </c:pt>
                <c:pt idx="15">
                  <c:v>OAKDALE PARK PCN</c:v>
                </c:pt>
              </c:strCache>
            </c:strRef>
          </c:cat>
          <c:val>
            <c:numRef>
              <c:f>Sheet1!$C$2:$C$45</c:f>
              <c:numCache>
                <c:formatCode>0%</c:formatCode>
                <c:ptCount val="44"/>
                <c:pt idx="0">
                  <c:v>0.69</c:v>
                </c:pt>
                <c:pt idx="1">
                  <c:v>0.75</c:v>
                </c:pt>
                <c:pt idx="2">
                  <c:v>0.76</c:v>
                </c:pt>
                <c:pt idx="3">
                  <c:v>0.76</c:v>
                </c:pt>
                <c:pt idx="4">
                  <c:v>0.77</c:v>
                </c:pt>
                <c:pt idx="5">
                  <c:v>0.78</c:v>
                </c:pt>
                <c:pt idx="6">
                  <c:v>-10</c:v>
                </c:pt>
                <c:pt idx="7">
                  <c:v>0.79</c:v>
                </c:pt>
                <c:pt idx="8">
                  <c:v>0.8</c:v>
                </c:pt>
                <c:pt idx="9">
                  <c:v>0.8</c:v>
                </c:pt>
                <c:pt idx="10">
                  <c:v>0.8</c:v>
                </c:pt>
                <c:pt idx="11">
                  <c:v>0.8</c:v>
                </c:pt>
                <c:pt idx="12">
                  <c:v>0.82</c:v>
                </c:pt>
                <c:pt idx="13">
                  <c:v>0.83</c:v>
                </c:pt>
                <c:pt idx="14">
                  <c:v>0.84</c:v>
                </c:pt>
                <c:pt idx="15">
                  <c:v>0.85</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0.79</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03252736"/>
        <c:axId val="103255040"/>
      </c:lineChart>
      <c:catAx>
        <c:axId val="10325273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03255040"/>
        <c:crosses val="autoZero"/>
        <c:auto val="1"/>
        <c:lblAlgn val="ctr"/>
        <c:lblOffset val="100"/>
        <c:noMultiLvlLbl val="0"/>
      </c:catAx>
      <c:valAx>
        <c:axId val="10325504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03252736"/>
        <c:crosses val="autoZero"/>
        <c:crossBetween val="between"/>
      </c:valAx>
      <c:valAx>
        <c:axId val="103256832"/>
        <c:scaling>
          <c:orientation val="minMax"/>
          <c:max val="1"/>
          <c:min val="0"/>
        </c:scaling>
        <c:delete val="0"/>
        <c:axPos val="r"/>
        <c:numFmt formatCode="0%" sourceLinked="1"/>
        <c:majorTickMark val="none"/>
        <c:minorTickMark val="none"/>
        <c:tickLblPos val="none"/>
        <c:spPr>
          <a:ln>
            <a:noFill/>
          </a:ln>
        </c:spPr>
        <c:crossAx val="103258368"/>
        <c:crosses val="max"/>
        <c:crossBetween val="between"/>
      </c:valAx>
      <c:catAx>
        <c:axId val="103258368"/>
        <c:scaling>
          <c:orientation val="minMax"/>
        </c:scaling>
        <c:delete val="1"/>
        <c:axPos val="b"/>
        <c:numFmt formatCode="General" sourceLinked="1"/>
        <c:majorTickMark val="out"/>
        <c:minorTickMark val="none"/>
        <c:tickLblPos val="nextTo"/>
        <c:crossAx val="10325683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04-4DE0-A058-B0CBE92DBB2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32-436A-B6B7-3257988B1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473-4DD6-8D5C-1F52ABF89A2E}"/>
              </c:ext>
            </c:extLst>
          </c:dPt>
          <c:dPt>
            <c:idx val="1"/>
            <c:invertIfNegative val="0"/>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473-4DD6-8D5C-1F52ABF89A2E}"/>
              </c:ext>
            </c:extLst>
          </c:dPt>
          <c:dPt>
            <c:idx val="2"/>
            <c:invertIfNegative val="0"/>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473-4DD6-8D5C-1F52ABF89A2E}"/>
              </c:ext>
            </c:extLst>
          </c:dPt>
          <c:dPt>
            <c:idx val="3"/>
            <c:invertIfNegative val="0"/>
            <c:bubble3D val="0"/>
            <c:spPr>
              <a:solidFill>
                <a:srgbClr val="A5AEB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473-4DD6-8D5C-1F52ABF89A2E}"/>
              </c:ext>
            </c:extLst>
          </c:dPt>
          <c:dPt>
            <c:idx val="4"/>
            <c:invertIfNegative val="0"/>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473-4DD6-8D5C-1F52ABF89A2E}"/>
              </c:ext>
            </c:extLst>
          </c:dPt>
          <c:dPt>
            <c:idx val="5"/>
            <c:invertIfNegative val="0"/>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473-4DD6-8D5C-1F52ABF89A2E}"/>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473-4DD6-8D5C-1F52ABF89A2E}"/>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17</c:v>
                </c:pt>
                <c:pt idx="1">
                  <c:v>36</c:v>
                </c:pt>
                <c:pt idx="2">
                  <c:v>7</c:v>
                </c:pt>
                <c:pt idx="3">
                  <c:v>25</c:v>
                </c:pt>
                <c:pt idx="4">
                  <c:v>31</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473-4DD6-8D5C-1F52ABF89A2E}"/>
            </c:ext>
          </c:extLst>
        </c:ser>
        <c:dLbls>
          <c:showLegendKey val="0"/>
          <c:showVal val="0"/>
          <c:showCatName val="0"/>
          <c:showSerName val="0"/>
          <c:showPercent val="0"/>
          <c:showBubbleSize val="0"/>
        </c:dLbls>
        <c:gapWidth val="100"/>
        <c:axId val="114432256"/>
        <c:axId val="114430720"/>
      </c:barChart>
      <c:valAx>
        <c:axId val="114430720"/>
        <c:scaling>
          <c:orientation val="minMax"/>
        </c:scaling>
        <c:delete val="1"/>
        <c:axPos val="t"/>
        <c:numFmt formatCode="General" sourceLinked="1"/>
        <c:majorTickMark val="out"/>
        <c:minorTickMark val="none"/>
        <c:tickLblPos val="nextTo"/>
        <c:crossAx val="114432256"/>
        <c:crosses val="autoZero"/>
        <c:crossBetween val="between"/>
      </c:valAx>
      <c:catAx>
        <c:axId val="114432256"/>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114430720"/>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6DC-4EAD-BF07-FF58D83669C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6DC-4EAD-BF07-FF58D83669C9}"/>
              </c:ext>
            </c:extLst>
          </c:dPt>
          <c:cat>
            <c:strRef>
              <c:f>Sheet1!$A$2:$A$3</c:f>
              <c:strCache>
                <c:ptCount val="2"/>
                <c:pt idx="0">
                  <c:v>1st Qtr</c:v>
                </c:pt>
                <c:pt idx="1">
                  <c:v>2nd Qtr</c:v>
                </c:pt>
              </c:strCache>
            </c:strRef>
          </c:cat>
          <c:val>
            <c:numRef>
              <c:f>Sheet1!$B$2:$B$3</c:f>
              <c:numCache>
                <c:formatCode>General</c:formatCode>
                <c:ptCount val="2"/>
                <c:pt idx="0">
                  <c:v>58</c:v>
                </c:pt>
                <c:pt idx="1">
                  <c:v>42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6DC-4EAD-BF07-FF58D83669C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5A-4F34-9302-E9AD4305551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5A-4F34-9302-E9AD43055513}"/>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5A-4F34-9302-E9AD4305551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6"/>
                <c:pt idx="0">
                  <c:v>DERBY CITY SOUTH PCN</c:v>
                </c:pt>
                <c:pt idx="1">
                  <c:v>GREATER DERBY PCN</c:v>
                </c:pt>
                <c:pt idx="2">
                  <c:v>PCCO PCN</c:v>
                </c:pt>
                <c:pt idx="3">
                  <c:v>DERBY CITY NORTH PCN</c:v>
                </c:pt>
                <c:pt idx="4">
                  <c:v>SWADLINCOTE PCN</c:v>
                </c:pt>
                <c:pt idx="5">
                  <c:v>EREWASH PCN</c:v>
                </c:pt>
                <c:pt idx="6">
                  <c:v>OAKDALE PARK PCN</c:v>
                </c:pt>
                <c:pt idx="7">
                  <c:v>ICS</c:v>
                </c:pt>
                <c:pt idx="8">
                  <c:v>SOUTH HARDWICK PCN</c:v>
                </c:pt>
                <c:pt idx="9">
                  <c:v>HIGH PEAK &amp; BUXTON PCN</c:v>
                </c:pt>
                <c:pt idx="10">
                  <c:v>BELPER PCN</c:v>
                </c:pt>
                <c:pt idx="11">
                  <c:v>CHESTERFIELD AND DRONFIELD PCN</c:v>
                </c:pt>
                <c:pt idx="12">
                  <c:v>NORTH HARDWICK BOLSOVER PCN</c:v>
                </c:pt>
                <c:pt idx="13">
                  <c:v>DERBYSHIRE DALES PCN</c:v>
                </c:pt>
                <c:pt idx="14">
                  <c:v>NORTH EAST DERBYSHIRE PCN</c:v>
                </c:pt>
                <c:pt idx="15">
                  <c:v>ALFRETON RIPLEY CRICH &amp; HEANOR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6"/>
                <c:pt idx="0">
                  <c:v>DERBY CITY SOUTH PCN</c:v>
                </c:pt>
                <c:pt idx="1">
                  <c:v>GREATER DERBY PCN</c:v>
                </c:pt>
                <c:pt idx="2">
                  <c:v>PCCO PCN</c:v>
                </c:pt>
                <c:pt idx="3">
                  <c:v>DERBY CITY NORTH PCN</c:v>
                </c:pt>
                <c:pt idx="4">
                  <c:v>SWADLINCOTE PCN</c:v>
                </c:pt>
                <c:pt idx="5">
                  <c:v>EREWASH PCN</c:v>
                </c:pt>
                <c:pt idx="6">
                  <c:v>OAKDALE PARK PCN</c:v>
                </c:pt>
                <c:pt idx="7">
                  <c:v>ICS</c:v>
                </c:pt>
                <c:pt idx="8">
                  <c:v>SOUTH HARDWICK PCN</c:v>
                </c:pt>
                <c:pt idx="9">
                  <c:v>HIGH PEAK &amp; BUXTON PCN</c:v>
                </c:pt>
                <c:pt idx="10">
                  <c:v>BELPER PCN</c:v>
                </c:pt>
                <c:pt idx="11">
                  <c:v>CHESTERFIELD AND DRONFIELD PCN</c:v>
                </c:pt>
                <c:pt idx="12">
                  <c:v>NORTH HARDWICK BOLSOVER PCN</c:v>
                </c:pt>
                <c:pt idx="13">
                  <c:v>DERBYSHIRE DALES PCN</c:v>
                </c:pt>
                <c:pt idx="14">
                  <c:v>NORTH EAST DERBYSHIRE PCN</c:v>
                </c:pt>
                <c:pt idx="15">
                  <c:v>ALFRETON RIPLEY CRICH &amp; HEANOR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6"/>
                <c:pt idx="0">
                  <c:v>DERBY CITY SOUTH PCN</c:v>
                </c:pt>
                <c:pt idx="1">
                  <c:v>GREATER DERBY PCN</c:v>
                </c:pt>
                <c:pt idx="2">
                  <c:v>PCCO PCN</c:v>
                </c:pt>
                <c:pt idx="3">
                  <c:v>DERBY CITY NORTH PCN</c:v>
                </c:pt>
                <c:pt idx="4">
                  <c:v>SWADLINCOTE PCN</c:v>
                </c:pt>
                <c:pt idx="5">
                  <c:v>EREWASH PCN</c:v>
                </c:pt>
                <c:pt idx="6">
                  <c:v>OAKDALE PARK PCN</c:v>
                </c:pt>
                <c:pt idx="7">
                  <c:v>ICS</c:v>
                </c:pt>
                <c:pt idx="8">
                  <c:v>SOUTH HARDWICK PCN</c:v>
                </c:pt>
                <c:pt idx="9">
                  <c:v>HIGH PEAK &amp; BUXTON PCN</c:v>
                </c:pt>
                <c:pt idx="10">
                  <c:v>BELPER PCN</c:v>
                </c:pt>
                <c:pt idx="11">
                  <c:v>CHESTERFIELD AND DRONFIELD PCN</c:v>
                </c:pt>
                <c:pt idx="12">
                  <c:v>NORTH HARDWICK BOLSOVER PCN</c:v>
                </c:pt>
                <c:pt idx="13">
                  <c:v>DERBYSHIRE DALES PCN</c:v>
                </c:pt>
                <c:pt idx="14">
                  <c:v>NORTH EAST DERBYSHIRE PCN</c:v>
                </c:pt>
                <c:pt idx="15">
                  <c:v>ALFRETON RIPLEY CRICH &amp; HEANOR PCN</c:v>
                </c:pt>
              </c:strCache>
            </c:strRef>
          </c:cat>
          <c:val>
            <c:numRef>
              <c:f>Sheet1!$F$2:$F$45</c:f>
              <c:numCache>
                <c:formatCode>General</c:formatCode>
                <c:ptCount val="44"/>
                <c:pt idx="0">
                  <c:v>0.57999999999999996</c:v>
                </c:pt>
                <c:pt idx="1">
                  <c:v>0.63</c:v>
                </c:pt>
                <c:pt idx="2">
                  <c:v>0.64</c:v>
                </c:pt>
                <c:pt idx="3">
                  <c:v>0.64</c:v>
                </c:pt>
                <c:pt idx="4">
                  <c:v>0.65</c:v>
                </c:pt>
                <c:pt idx="5">
                  <c:v>0.67</c:v>
                </c:pt>
                <c:pt idx="6">
                  <c:v>0.68</c:v>
                </c:pt>
                <c:pt idx="7">
                  <c:v>0.69</c:v>
                </c:pt>
                <c:pt idx="8">
                  <c:v>0.7</c:v>
                </c:pt>
                <c:pt idx="9">
                  <c:v>0.71</c:v>
                </c:pt>
                <c:pt idx="10">
                  <c:v>0.71</c:v>
                </c:pt>
                <c:pt idx="11">
                  <c:v>0.71</c:v>
                </c:pt>
                <c:pt idx="12">
                  <c:v>0.73</c:v>
                </c:pt>
                <c:pt idx="13">
                  <c:v>0.73</c:v>
                </c:pt>
                <c:pt idx="14">
                  <c:v>0.75</c:v>
                </c:pt>
                <c:pt idx="15">
                  <c:v>0.78</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6"/>
                <c:pt idx="0">
                  <c:v>DERBY CITY SOUTH PCN</c:v>
                </c:pt>
                <c:pt idx="1">
                  <c:v>GREATER DERBY PCN</c:v>
                </c:pt>
                <c:pt idx="2">
                  <c:v>PCCO PCN</c:v>
                </c:pt>
                <c:pt idx="3">
                  <c:v>DERBY CITY NORTH PCN</c:v>
                </c:pt>
                <c:pt idx="4">
                  <c:v>SWADLINCOTE PCN</c:v>
                </c:pt>
                <c:pt idx="5">
                  <c:v>EREWASH PCN</c:v>
                </c:pt>
                <c:pt idx="6">
                  <c:v>OAKDALE PARK PCN</c:v>
                </c:pt>
                <c:pt idx="7">
                  <c:v>ICS</c:v>
                </c:pt>
                <c:pt idx="8">
                  <c:v>SOUTH HARDWICK PCN</c:v>
                </c:pt>
                <c:pt idx="9">
                  <c:v>HIGH PEAK &amp; BUXTON PCN</c:v>
                </c:pt>
                <c:pt idx="10">
                  <c:v>BELPER PCN</c:v>
                </c:pt>
                <c:pt idx="11">
                  <c:v>CHESTERFIELD AND DRONFIELD PCN</c:v>
                </c:pt>
                <c:pt idx="12">
                  <c:v>NORTH HARDWICK BOLSOVER PCN</c:v>
                </c:pt>
                <c:pt idx="13">
                  <c:v>DERBYSHIRE DALES PCN</c:v>
                </c:pt>
                <c:pt idx="14">
                  <c:v>NORTH EAST DERBYSHIRE PCN</c:v>
                </c:pt>
                <c:pt idx="15">
                  <c:v>ALFRETON RIPLEY CRICH &amp; HEANOR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6"/>
                <c:pt idx="0">
                  <c:v>DERBY CITY SOUTH PCN</c:v>
                </c:pt>
                <c:pt idx="1">
                  <c:v>GREATER DERBY PCN</c:v>
                </c:pt>
                <c:pt idx="2">
                  <c:v>PCCO PCN</c:v>
                </c:pt>
                <c:pt idx="3">
                  <c:v>DERBY CITY NORTH PCN</c:v>
                </c:pt>
                <c:pt idx="4">
                  <c:v>SWADLINCOTE PCN</c:v>
                </c:pt>
                <c:pt idx="5">
                  <c:v>EREWASH PCN</c:v>
                </c:pt>
                <c:pt idx="6">
                  <c:v>OAKDALE PARK PCN</c:v>
                </c:pt>
                <c:pt idx="7">
                  <c:v>ICS</c:v>
                </c:pt>
                <c:pt idx="8">
                  <c:v>SOUTH HARDWICK PCN</c:v>
                </c:pt>
                <c:pt idx="9">
                  <c:v>HIGH PEAK &amp; BUXTON PCN</c:v>
                </c:pt>
                <c:pt idx="10">
                  <c:v>BELPER PCN</c:v>
                </c:pt>
                <c:pt idx="11">
                  <c:v>CHESTERFIELD AND DRONFIELD PCN</c:v>
                </c:pt>
                <c:pt idx="12">
                  <c:v>NORTH HARDWICK BOLSOVER PCN</c:v>
                </c:pt>
                <c:pt idx="13">
                  <c:v>DERBYSHIRE DALES PCN</c:v>
                </c:pt>
                <c:pt idx="14">
                  <c:v>NORTH EAST DERBYSHIRE PCN</c:v>
                </c:pt>
                <c:pt idx="15">
                  <c:v>ALFRETON RIPLEY CRICH &amp; HEANOR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16906624"/>
        <c:axId val="11690508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6"/>
                <c:pt idx="0">
                  <c:v>DERBY CITY SOUTH PCN</c:v>
                </c:pt>
                <c:pt idx="1">
                  <c:v>GREATER DERBY PCN</c:v>
                </c:pt>
                <c:pt idx="2">
                  <c:v>PCCO PCN</c:v>
                </c:pt>
                <c:pt idx="3">
                  <c:v>DERBY CITY NORTH PCN</c:v>
                </c:pt>
                <c:pt idx="4">
                  <c:v>SWADLINCOTE PCN</c:v>
                </c:pt>
                <c:pt idx="5">
                  <c:v>EREWASH PCN</c:v>
                </c:pt>
                <c:pt idx="6">
                  <c:v>OAKDALE PARK PCN</c:v>
                </c:pt>
                <c:pt idx="7">
                  <c:v>ICS</c:v>
                </c:pt>
                <c:pt idx="8">
                  <c:v>SOUTH HARDWICK PCN</c:v>
                </c:pt>
                <c:pt idx="9">
                  <c:v>HIGH PEAK &amp; BUXTON PCN</c:v>
                </c:pt>
                <c:pt idx="10">
                  <c:v>BELPER PCN</c:v>
                </c:pt>
                <c:pt idx="11">
                  <c:v>CHESTERFIELD AND DRONFIELD PCN</c:v>
                </c:pt>
                <c:pt idx="12">
                  <c:v>NORTH HARDWICK BOLSOVER PCN</c:v>
                </c:pt>
                <c:pt idx="13">
                  <c:v>DERBYSHIRE DALES PCN</c:v>
                </c:pt>
                <c:pt idx="14">
                  <c:v>NORTH EAST DERBYSHIRE PCN</c:v>
                </c:pt>
                <c:pt idx="15">
                  <c:v>ALFRETON RIPLEY CRICH &amp; HEANOR PCN</c:v>
                </c:pt>
              </c:strCache>
            </c:strRef>
          </c:cat>
          <c:val>
            <c:numRef>
              <c:f>Sheet1!$B$2:$B$45</c:f>
              <c:numCache>
                <c:formatCode>0%</c:formatCode>
                <c:ptCount val="44"/>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6"/>
                <c:pt idx="0">
                  <c:v>DERBY CITY SOUTH PCN</c:v>
                </c:pt>
                <c:pt idx="1">
                  <c:v>GREATER DERBY PCN</c:v>
                </c:pt>
                <c:pt idx="2">
                  <c:v>PCCO PCN</c:v>
                </c:pt>
                <c:pt idx="3">
                  <c:v>DERBY CITY NORTH PCN</c:v>
                </c:pt>
                <c:pt idx="4">
                  <c:v>SWADLINCOTE PCN</c:v>
                </c:pt>
                <c:pt idx="5">
                  <c:v>EREWASH PCN</c:v>
                </c:pt>
                <c:pt idx="6">
                  <c:v>OAKDALE PARK PCN</c:v>
                </c:pt>
                <c:pt idx="7">
                  <c:v>ICS</c:v>
                </c:pt>
                <c:pt idx="8">
                  <c:v>SOUTH HARDWICK PCN</c:v>
                </c:pt>
                <c:pt idx="9">
                  <c:v>HIGH PEAK &amp; BUXTON PCN</c:v>
                </c:pt>
                <c:pt idx="10">
                  <c:v>BELPER PCN</c:v>
                </c:pt>
                <c:pt idx="11">
                  <c:v>CHESTERFIELD AND DRONFIELD PCN</c:v>
                </c:pt>
                <c:pt idx="12">
                  <c:v>NORTH HARDWICK BOLSOVER PCN</c:v>
                </c:pt>
                <c:pt idx="13">
                  <c:v>DERBYSHIRE DALES PCN</c:v>
                </c:pt>
                <c:pt idx="14">
                  <c:v>NORTH EAST DERBYSHIRE PCN</c:v>
                </c:pt>
                <c:pt idx="15">
                  <c:v>ALFRETON RIPLEY CRICH &amp; HEANOR PCN</c:v>
                </c:pt>
              </c:strCache>
            </c:strRef>
          </c:cat>
          <c:val>
            <c:numRef>
              <c:f>Sheet1!$C$2:$C$45</c:f>
              <c:numCache>
                <c:formatCode>0%</c:formatCode>
                <c:ptCount val="44"/>
                <c:pt idx="0">
                  <c:v>0.57999999999999996</c:v>
                </c:pt>
                <c:pt idx="1">
                  <c:v>0.63</c:v>
                </c:pt>
                <c:pt idx="2">
                  <c:v>0.64</c:v>
                </c:pt>
                <c:pt idx="3">
                  <c:v>0.64</c:v>
                </c:pt>
                <c:pt idx="4">
                  <c:v>0.65</c:v>
                </c:pt>
                <c:pt idx="5">
                  <c:v>0.67</c:v>
                </c:pt>
                <c:pt idx="6">
                  <c:v>0.68</c:v>
                </c:pt>
                <c:pt idx="7">
                  <c:v>-10</c:v>
                </c:pt>
                <c:pt idx="8">
                  <c:v>0.7</c:v>
                </c:pt>
                <c:pt idx="9">
                  <c:v>0.71</c:v>
                </c:pt>
                <c:pt idx="10">
                  <c:v>0.71</c:v>
                </c:pt>
                <c:pt idx="11">
                  <c:v>0.71</c:v>
                </c:pt>
                <c:pt idx="12">
                  <c:v>0.73</c:v>
                </c:pt>
                <c:pt idx="13">
                  <c:v>0.73</c:v>
                </c:pt>
                <c:pt idx="14">
                  <c:v>0.75</c:v>
                </c:pt>
                <c:pt idx="15">
                  <c:v>0.78</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0.69</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16892800"/>
        <c:axId val="116895104"/>
      </c:lineChart>
      <c:catAx>
        <c:axId val="116892800"/>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16895104"/>
        <c:crosses val="autoZero"/>
        <c:auto val="1"/>
        <c:lblAlgn val="ctr"/>
        <c:lblOffset val="100"/>
        <c:noMultiLvlLbl val="0"/>
      </c:catAx>
      <c:valAx>
        <c:axId val="11689510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16892800"/>
        <c:crosses val="autoZero"/>
        <c:crossBetween val="between"/>
      </c:valAx>
      <c:valAx>
        <c:axId val="116905088"/>
        <c:scaling>
          <c:orientation val="minMax"/>
          <c:max val="1"/>
          <c:min val="0"/>
        </c:scaling>
        <c:delete val="0"/>
        <c:axPos val="r"/>
        <c:numFmt formatCode="0%" sourceLinked="1"/>
        <c:majorTickMark val="none"/>
        <c:minorTickMark val="none"/>
        <c:tickLblPos val="none"/>
        <c:spPr>
          <a:ln>
            <a:noFill/>
          </a:ln>
        </c:spPr>
        <c:crossAx val="116906624"/>
        <c:crosses val="max"/>
        <c:crossBetween val="between"/>
      </c:valAx>
      <c:catAx>
        <c:axId val="116906624"/>
        <c:scaling>
          <c:orientation val="minMax"/>
        </c:scaling>
        <c:delete val="1"/>
        <c:axPos val="b"/>
        <c:numFmt formatCode="General" sourceLinked="1"/>
        <c:majorTickMark val="out"/>
        <c:minorTickMark val="none"/>
        <c:tickLblPos val="nextTo"/>
        <c:crossAx val="11690508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A4-4CDF-AB89-E010999A036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A4-4CDF-AB89-E010999A0369}"/>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A4-4CDF-AB89-E010999A036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120-4251-8748-E2BECE4EB84D}"/>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120-4251-8748-E2BECE4EB84D}"/>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120-4251-8748-E2BECE4EB84D}"/>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98B-4E30-BF41-A81C6184922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AD8-4EA1-BD59-953273C64643}"/>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AD8-4EA1-BD59-953273C64643}"/>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AD8-4EA1-BD59-953273C64643}"/>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AD8-4EA1-BD59-953273C64643}"/>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AD8-4EA1-BD59-953273C64643}"/>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AD8-4EA1-BD59-953273C64643}"/>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AD8-4EA1-BD59-953273C64643}"/>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83</c:v>
                </c:pt>
                <c:pt idx="1">
                  <c:v>15</c:v>
                </c:pt>
                <c:pt idx="2">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AD8-4EA1-BD59-953273C64643}"/>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6"/>
                <c:pt idx="0">
                  <c:v>PCCO PCN</c:v>
                </c:pt>
                <c:pt idx="1">
                  <c:v>DERBY CITY SOUTH PCN</c:v>
                </c:pt>
                <c:pt idx="2">
                  <c:v>GREATER DERBY PCN</c:v>
                </c:pt>
                <c:pt idx="3">
                  <c:v>DERBY CITY NORTH PCN</c:v>
                </c:pt>
                <c:pt idx="4">
                  <c:v>EREWASH PCN</c:v>
                </c:pt>
                <c:pt idx="5">
                  <c:v>SWADLINCOTE PCN</c:v>
                </c:pt>
                <c:pt idx="6">
                  <c:v>ICS</c:v>
                </c:pt>
                <c:pt idx="7">
                  <c:v>NORTH HARDWICK BOLSOVER PCN</c:v>
                </c:pt>
                <c:pt idx="8">
                  <c:v>ALFRETON RIPLEY CRICH &amp; HEANOR PCN</c:v>
                </c:pt>
                <c:pt idx="9">
                  <c:v>SOUTH HARDWICK PCN</c:v>
                </c:pt>
                <c:pt idx="10">
                  <c:v>OAKDALE PARK PCN</c:v>
                </c:pt>
                <c:pt idx="11">
                  <c:v>BELPER PCN</c:v>
                </c:pt>
                <c:pt idx="12">
                  <c:v>NORTH EAST DERBYSHIRE PCN</c:v>
                </c:pt>
                <c:pt idx="13">
                  <c:v>CHESTERFIELD AND DRONFIELD PCN</c:v>
                </c:pt>
                <c:pt idx="14">
                  <c:v>HIGH PEAK &amp; BUXTON PCN</c:v>
                </c:pt>
                <c:pt idx="15">
                  <c:v>DERBYSHIRE DALES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6"/>
                <c:pt idx="0">
                  <c:v>PCCO PCN</c:v>
                </c:pt>
                <c:pt idx="1">
                  <c:v>DERBY CITY SOUTH PCN</c:v>
                </c:pt>
                <c:pt idx="2">
                  <c:v>GREATER DERBY PCN</c:v>
                </c:pt>
                <c:pt idx="3">
                  <c:v>DERBY CITY NORTH PCN</c:v>
                </c:pt>
                <c:pt idx="4">
                  <c:v>EREWASH PCN</c:v>
                </c:pt>
                <c:pt idx="5">
                  <c:v>SWADLINCOTE PCN</c:v>
                </c:pt>
                <c:pt idx="6">
                  <c:v>ICS</c:v>
                </c:pt>
                <c:pt idx="7">
                  <c:v>NORTH HARDWICK BOLSOVER PCN</c:v>
                </c:pt>
                <c:pt idx="8">
                  <c:v>ALFRETON RIPLEY CRICH &amp; HEANOR PCN</c:v>
                </c:pt>
                <c:pt idx="9">
                  <c:v>SOUTH HARDWICK PCN</c:v>
                </c:pt>
                <c:pt idx="10">
                  <c:v>OAKDALE PARK PCN</c:v>
                </c:pt>
                <c:pt idx="11">
                  <c:v>BELPER PCN</c:v>
                </c:pt>
                <c:pt idx="12">
                  <c:v>NORTH EAST DERBYSHIRE PCN</c:v>
                </c:pt>
                <c:pt idx="13">
                  <c:v>CHESTERFIELD AND DRONFIELD PCN</c:v>
                </c:pt>
                <c:pt idx="14">
                  <c:v>HIGH PEAK &amp; BUXTON PCN</c:v>
                </c:pt>
                <c:pt idx="15">
                  <c:v>DERBYSHIRE DALES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6"/>
                <c:pt idx="0">
                  <c:v>PCCO PCN</c:v>
                </c:pt>
                <c:pt idx="1">
                  <c:v>DERBY CITY SOUTH PCN</c:v>
                </c:pt>
                <c:pt idx="2">
                  <c:v>GREATER DERBY PCN</c:v>
                </c:pt>
                <c:pt idx="3">
                  <c:v>DERBY CITY NORTH PCN</c:v>
                </c:pt>
                <c:pt idx="4">
                  <c:v>EREWASH PCN</c:v>
                </c:pt>
                <c:pt idx="5">
                  <c:v>SWADLINCOTE PCN</c:v>
                </c:pt>
                <c:pt idx="6">
                  <c:v>ICS</c:v>
                </c:pt>
                <c:pt idx="7">
                  <c:v>NORTH HARDWICK BOLSOVER PCN</c:v>
                </c:pt>
                <c:pt idx="8">
                  <c:v>ALFRETON RIPLEY CRICH &amp; HEANOR PCN</c:v>
                </c:pt>
                <c:pt idx="9">
                  <c:v>SOUTH HARDWICK PCN</c:v>
                </c:pt>
                <c:pt idx="10">
                  <c:v>OAKDALE PARK PCN</c:v>
                </c:pt>
                <c:pt idx="11">
                  <c:v>BELPER PCN</c:v>
                </c:pt>
                <c:pt idx="12">
                  <c:v>NORTH EAST DERBYSHIRE PCN</c:v>
                </c:pt>
                <c:pt idx="13">
                  <c:v>CHESTERFIELD AND DRONFIELD PCN</c:v>
                </c:pt>
                <c:pt idx="14">
                  <c:v>HIGH PEAK &amp; BUXTON PCN</c:v>
                </c:pt>
                <c:pt idx="15">
                  <c:v>DERBYSHIRE DALES PCN</c:v>
                </c:pt>
              </c:strCache>
            </c:strRef>
          </c:cat>
          <c:val>
            <c:numRef>
              <c:f>Sheet1!$F$2:$F$45</c:f>
              <c:numCache>
                <c:formatCode>General</c:formatCode>
                <c:ptCount val="44"/>
                <c:pt idx="0">
                  <c:v>0.77</c:v>
                </c:pt>
                <c:pt idx="1">
                  <c:v>0.77</c:v>
                </c:pt>
                <c:pt idx="2">
                  <c:v>0.79</c:v>
                </c:pt>
                <c:pt idx="3">
                  <c:v>0.79</c:v>
                </c:pt>
                <c:pt idx="4">
                  <c:v>0.82</c:v>
                </c:pt>
                <c:pt idx="5">
                  <c:v>0.82</c:v>
                </c:pt>
                <c:pt idx="6">
                  <c:v>0.83</c:v>
                </c:pt>
                <c:pt idx="7">
                  <c:v>0.83</c:v>
                </c:pt>
                <c:pt idx="8">
                  <c:v>0.83</c:v>
                </c:pt>
                <c:pt idx="9">
                  <c:v>0.84</c:v>
                </c:pt>
                <c:pt idx="10">
                  <c:v>0.84</c:v>
                </c:pt>
                <c:pt idx="11">
                  <c:v>0.85</c:v>
                </c:pt>
                <c:pt idx="12">
                  <c:v>0.85</c:v>
                </c:pt>
                <c:pt idx="13">
                  <c:v>0.85</c:v>
                </c:pt>
                <c:pt idx="14">
                  <c:v>0.87</c:v>
                </c:pt>
                <c:pt idx="15">
                  <c:v>0.87</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6"/>
                <c:pt idx="0">
                  <c:v>PCCO PCN</c:v>
                </c:pt>
                <c:pt idx="1">
                  <c:v>DERBY CITY SOUTH PCN</c:v>
                </c:pt>
                <c:pt idx="2">
                  <c:v>GREATER DERBY PCN</c:v>
                </c:pt>
                <c:pt idx="3">
                  <c:v>DERBY CITY NORTH PCN</c:v>
                </c:pt>
                <c:pt idx="4">
                  <c:v>EREWASH PCN</c:v>
                </c:pt>
                <c:pt idx="5">
                  <c:v>SWADLINCOTE PCN</c:v>
                </c:pt>
                <c:pt idx="6">
                  <c:v>ICS</c:v>
                </c:pt>
                <c:pt idx="7">
                  <c:v>NORTH HARDWICK BOLSOVER PCN</c:v>
                </c:pt>
                <c:pt idx="8">
                  <c:v>ALFRETON RIPLEY CRICH &amp; HEANOR PCN</c:v>
                </c:pt>
                <c:pt idx="9">
                  <c:v>SOUTH HARDWICK PCN</c:v>
                </c:pt>
                <c:pt idx="10">
                  <c:v>OAKDALE PARK PCN</c:v>
                </c:pt>
                <c:pt idx="11">
                  <c:v>BELPER PCN</c:v>
                </c:pt>
                <c:pt idx="12">
                  <c:v>NORTH EAST DERBYSHIRE PCN</c:v>
                </c:pt>
                <c:pt idx="13">
                  <c:v>CHESTERFIELD AND DRONFIELD PCN</c:v>
                </c:pt>
                <c:pt idx="14">
                  <c:v>HIGH PEAK &amp; BUXTON PCN</c:v>
                </c:pt>
                <c:pt idx="15">
                  <c:v>DERBYSHIRE DALES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6"/>
                <c:pt idx="0">
                  <c:v>PCCO PCN</c:v>
                </c:pt>
                <c:pt idx="1">
                  <c:v>DERBY CITY SOUTH PCN</c:v>
                </c:pt>
                <c:pt idx="2">
                  <c:v>GREATER DERBY PCN</c:v>
                </c:pt>
                <c:pt idx="3">
                  <c:v>DERBY CITY NORTH PCN</c:v>
                </c:pt>
                <c:pt idx="4">
                  <c:v>EREWASH PCN</c:v>
                </c:pt>
                <c:pt idx="5">
                  <c:v>SWADLINCOTE PCN</c:v>
                </c:pt>
                <c:pt idx="6">
                  <c:v>ICS</c:v>
                </c:pt>
                <c:pt idx="7">
                  <c:v>NORTH HARDWICK BOLSOVER PCN</c:v>
                </c:pt>
                <c:pt idx="8">
                  <c:v>ALFRETON RIPLEY CRICH &amp; HEANOR PCN</c:v>
                </c:pt>
                <c:pt idx="9">
                  <c:v>SOUTH HARDWICK PCN</c:v>
                </c:pt>
                <c:pt idx="10">
                  <c:v>OAKDALE PARK PCN</c:v>
                </c:pt>
                <c:pt idx="11">
                  <c:v>BELPER PCN</c:v>
                </c:pt>
                <c:pt idx="12">
                  <c:v>NORTH EAST DERBYSHIRE PCN</c:v>
                </c:pt>
                <c:pt idx="13">
                  <c:v>CHESTERFIELD AND DRONFIELD PCN</c:v>
                </c:pt>
                <c:pt idx="14">
                  <c:v>HIGH PEAK &amp; BUXTON PCN</c:v>
                </c:pt>
                <c:pt idx="15">
                  <c:v>DERBYSHIRE DALES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1357056"/>
        <c:axId val="12135116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6"/>
                <c:pt idx="0">
                  <c:v>PCCO PCN</c:v>
                </c:pt>
                <c:pt idx="1">
                  <c:v>DERBY CITY SOUTH PCN</c:v>
                </c:pt>
                <c:pt idx="2">
                  <c:v>GREATER DERBY PCN</c:v>
                </c:pt>
                <c:pt idx="3">
                  <c:v>DERBY CITY NORTH PCN</c:v>
                </c:pt>
                <c:pt idx="4">
                  <c:v>EREWASH PCN</c:v>
                </c:pt>
                <c:pt idx="5">
                  <c:v>SWADLINCOTE PCN</c:v>
                </c:pt>
                <c:pt idx="6">
                  <c:v>ICS</c:v>
                </c:pt>
                <c:pt idx="7">
                  <c:v>NORTH HARDWICK BOLSOVER PCN</c:v>
                </c:pt>
                <c:pt idx="8">
                  <c:v>ALFRETON RIPLEY CRICH &amp; HEANOR PCN</c:v>
                </c:pt>
                <c:pt idx="9">
                  <c:v>SOUTH HARDWICK PCN</c:v>
                </c:pt>
                <c:pt idx="10">
                  <c:v>OAKDALE PARK PCN</c:v>
                </c:pt>
                <c:pt idx="11">
                  <c:v>BELPER PCN</c:v>
                </c:pt>
                <c:pt idx="12">
                  <c:v>NORTH EAST DERBYSHIRE PCN</c:v>
                </c:pt>
                <c:pt idx="13">
                  <c:v>CHESTERFIELD AND DRONFIELD PCN</c:v>
                </c:pt>
                <c:pt idx="14">
                  <c:v>HIGH PEAK &amp; BUXTON PCN</c:v>
                </c:pt>
                <c:pt idx="15">
                  <c:v>DERBYSHIRE DALES PCN</c:v>
                </c:pt>
              </c:strCache>
            </c:strRef>
          </c:cat>
          <c:val>
            <c:numRef>
              <c:f>Sheet1!$B$2:$B$45</c:f>
              <c:numCache>
                <c:formatCode>0%</c:formatCode>
                <c:ptCount val="44"/>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6"/>
                <c:pt idx="0">
                  <c:v>PCCO PCN</c:v>
                </c:pt>
                <c:pt idx="1">
                  <c:v>DERBY CITY SOUTH PCN</c:v>
                </c:pt>
                <c:pt idx="2">
                  <c:v>GREATER DERBY PCN</c:v>
                </c:pt>
                <c:pt idx="3">
                  <c:v>DERBY CITY NORTH PCN</c:v>
                </c:pt>
                <c:pt idx="4">
                  <c:v>EREWASH PCN</c:v>
                </c:pt>
                <c:pt idx="5">
                  <c:v>SWADLINCOTE PCN</c:v>
                </c:pt>
                <c:pt idx="6">
                  <c:v>ICS</c:v>
                </c:pt>
                <c:pt idx="7">
                  <c:v>NORTH HARDWICK BOLSOVER PCN</c:v>
                </c:pt>
                <c:pt idx="8">
                  <c:v>ALFRETON RIPLEY CRICH &amp; HEANOR PCN</c:v>
                </c:pt>
                <c:pt idx="9">
                  <c:v>SOUTH HARDWICK PCN</c:v>
                </c:pt>
                <c:pt idx="10">
                  <c:v>OAKDALE PARK PCN</c:v>
                </c:pt>
                <c:pt idx="11">
                  <c:v>BELPER PCN</c:v>
                </c:pt>
                <c:pt idx="12">
                  <c:v>NORTH EAST DERBYSHIRE PCN</c:v>
                </c:pt>
                <c:pt idx="13">
                  <c:v>CHESTERFIELD AND DRONFIELD PCN</c:v>
                </c:pt>
                <c:pt idx="14">
                  <c:v>HIGH PEAK &amp; BUXTON PCN</c:v>
                </c:pt>
                <c:pt idx="15">
                  <c:v>DERBYSHIRE DALES PCN</c:v>
                </c:pt>
              </c:strCache>
            </c:strRef>
          </c:cat>
          <c:val>
            <c:numRef>
              <c:f>Sheet1!$C$2:$C$45</c:f>
              <c:numCache>
                <c:formatCode>0%</c:formatCode>
                <c:ptCount val="44"/>
                <c:pt idx="0">
                  <c:v>0.77</c:v>
                </c:pt>
                <c:pt idx="1">
                  <c:v>0.77</c:v>
                </c:pt>
                <c:pt idx="2">
                  <c:v>0.79</c:v>
                </c:pt>
                <c:pt idx="3">
                  <c:v>0.79</c:v>
                </c:pt>
                <c:pt idx="4">
                  <c:v>0.82</c:v>
                </c:pt>
                <c:pt idx="5">
                  <c:v>0.82</c:v>
                </c:pt>
                <c:pt idx="6">
                  <c:v>-10</c:v>
                </c:pt>
                <c:pt idx="7">
                  <c:v>0.83</c:v>
                </c:pt>
                <c:pt idx="8">
                  <c:v>0.83</c:v>
                </c:pt>
                <c:pt idx="9">
                  <c:v>0.84</c:v>
                </c:pt>
                <c:pt idx="10">
                  <c:v>0.84</c:v>
                </c:pt>
                <c:pt idx="11">
                  <c:v>0.85</c:v>
                </c:pt>
                <c:pt idx="12">
                  <c:v>0.85</c:v>
                </c:pt>
                <c:pt idx="13">
                  <c:v>0.85</c:v>
                </c:pt>
                <c:pt idx="14">
                  <c:v>0.87</c:v>
                </c:pt>
                <c:pt idx="15">
                  <c:v>0.87</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0.83</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1334784"/>
        <c:axId val="121349632"/>
      </c:lineChart>
      <c:catAx>
        <c:axId val="121334784"/>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1349632"/>
        <c:crosses val="autoZero"/>
        <c:auto val="1"/>
        <c:lblAlgn val="ctr"/>
        <c:lblOffset val="100"/>
        <c:noMultiLvlLbl val="0"/>
      </c:catAx>
      <c:valAx>
        <c:axId val="12134963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1334784"/>
        <c:crosses val="autoZero"/>
        <c:crossBetween val="between"/>
      </c:valAx>
      <c:valAx>
        <c:axId val="121351168"/>
        <c:scaling>
          <c:orientation val="minMax"/>
          <c:max val="1"/>
          <c:min val="0"/>
        </c:scaling>
        <c:delete val="0"/>
        <c:axPos val="r"/>
        <c:numFmt formatCode="0%" sourceLinked="1"/>
        <c:majorTickMark val="none"/>
        <c:minorTickMark val="none"/>
        <c:tickLblPos val="none"/>
        <c:spPr>
          <a:ln>
            <a:noFill/>
          </a:ln>
        </c:spPr>
        <c:crossAx val="121357056"/>
        <c:crosses val="max"/>
        <c:crossBetween val="between"/>
      </c:valAx>
      <c:catAx>
        <c:axId val="121357056"/>
        <c:scaling>
          <c:orientation val="minMax"/>
        </c:scaling>
        <c:delete val="1"/>
        <c:axPos val="b"/>
        <c:numFmt formatCode="General" sourceLinked="1"/>
        <c:majorTickMark val="out"/>
        <c:minorTickMark val="none"/>
        <c:tickLblPos val="nextTo"/>
        <c:crossAx val="12135116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52D-44D1-AB51-FFF90D2593E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2293171965024545"/>
          <c:h val="0.6644743141968682"/>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90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Sheet1!$B$2:$B$14</c:f>
              <c:numCache>
                <c:formatCode>General</c:formatCode>
                <c:ptCount val="13"/>
                <c:pt idx="0">
                  <c:v>5</c:v>
                </c:pt>
                <c:pt idx="1">
                  <c:v>8</c:v>
                </c:pt>
                <c:pt idx="2">
                  <c:v>3</c:v>
                </c:pt>
                <c:pt idx="3">
                  <c:v>2</c:v>
                </c:pt>
                <c:pt idx="4">
                  <c:v>7</c:v>
                </c:pt>
                <c:pt idx="5">
                  <c:v>10</c:v>
                </c:pt>
                <c:pt idx="6">
                  <c:v>5</c:v>
                </c:pt>
                <c:pt idx="7">
                  <c:v>2</c:v>
                </c:pt>
                <c:pt idx="8">
                  <c:v>16</c:v>
                </c:pt>
                <c:pt idx="9">
                  <c:v>9</c:v>
                </c:pt>
                <c:pt idx="10">
                  <c:v>18</c:v>
                </c:pt>
                <c:pt idx="11">
                  <c:v>31</c:v>
                </c:pt>
                <c:pt idx="12">
                  <c:v>13</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0D51-4B16-A792-D0399DEFE48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90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Sheet1!$C$2:$C$14</c:f>
              <c:numCache>
                <c:formatCode>General</c:formatCode>
                <c:ptCount val="13"/>
                <c:pt idx="0">
                  <c:v>6</c:v>
                </c:pt>
                <c:pt idx="1">
                  <c:v>8</c:v>
                </c:pt>
                <c:pt idx="2">
                  <c:v>3</c:v>
                </c:pt>
                <c:pt idx="3">
                  <c:v>3</c:v>
                </c:pt>
                <c:pt idx="4">
                  <c:v>8</c:v>
                </c:pt>
                <c:pt idx="5">
                  <c:v>10</c:v>
                </c:pt>
                <c:pt idx="6">
                  <c:v>5</c:v>
                </c:pt>
                <c:pt idx="7">
                  <c:v>3</c:v>
                </c:pt>
                <c:pt idx="8">
                  <c:v>14</c:v>
                </c:pt>
                <c:pt idx="9">
                  <c:v>9</c:v>
                </c:pt>
                <c:pt idx="10">
                  <c:v>18</c:v>
                </c:pt>
                <c:pt idx="11">
                  <c:v>32</c:v>
                </c:pt>
                <c:pt idx="12">
                  <c:v>14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0D51-4B16-A792-D0399DEFE484}"/>
            </c:ext>
          </c:extLst>
        </c:ser>
        <c:dLbls>
          <c:showLegendKey val="0"/>
          <c:showVal val="1"/>
          <c:showCatName val="0"/>
          <c:showSerName val="0"/>
          <c:showPercent val="0"/>
          <c:showBubbleSize val="0"/>
        </c:dLbls>
        <c:gapWidth val="75"/>
        <c:overlap val="-3"/>
        <c:axId val="121727616"/>
        <c:axId val="121741696"/>
      </c:barChart>
      <c:catAx>
        <c:axId val="121727616"/>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800">
                <a:solidFill>
                  <a:schemeClr val="tx1"/>
                </a:solidFill>
              </a:defRPr>
            </a:pPr>
            <a:endParaRPr lang="en-US"/>
          </a:p>
        </c:txPr>
        <c:crossAx val="121741696"/>
        <c:crosses val="autoZero"/>
        <c:auto val="1"/>
        <c:lblAlgn val="ctr"/>
        <c:lblOffset val="100"/>
        <c:noMultiLvlLbl val="0"/>
      </c:catAx>
      <c:valAx>
        <c:axId val="121741696"/>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21727616"/>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31</c:v>
                </c:pt>
                <c:pt idx="1">
                  <c:v>39</c:v>
                </c:pt>
                <c:pt idx="2">
                  <c:v>16</c:v>
                </c:pt>
                <c:pt idx="3">
                  <c:v>8</c:v>
                </c:pt>
                <c:pt idx="4">
                  <c:v>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17629981119518"/>
          <c:y val="0.21610763240163525"/>
          <c:w val="0.3765693674848206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550-4C79-BC5A-242F3395280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8550-4C79-BC5A-242F33952809}"/>
              </c:ext>
            </c:extLst>
          </c:dPt>
          <c:cat>
            <c:strRef>
              <c:f>Sheet1!$A$2:$A$3</c:f>
              <c:strCache>
                <c:ptCount val="2"/>
                <c:pt idx="0">
                  <c:v>1st Qtr</c:v>
                </c:pt>
                <c:pt idx="1">
                  <c:v>2nd Qtr</c:v>
                </c:pt>
              </c:strCache>
            </c:strRef>
          </c:cat>
          <c:val>
            <c:numRef>
              <c:f>Sheet1!$B$2:$B$3</c:f>
              <c:numCache>
                <c:formatCode>General</c:formatCode>
                <c:ptCount val="2"/>
                <c:pt idx="0">
                  <c:v>54</c:v>
                </c:pt>
                <c:pt idx="1">
                  <c:v>46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8550-4C79-BC5A-242F3395280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6B-4F53-B791-B3E9B2F2234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6B-4F53-B791-B3E9B2F2234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6B-4F53-B791-B3E9B2F2234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B09-4960-9813-EEB7FD12BB5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154-4BB7-AAB3-97BDE6A1A86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66</c:v>
                </c:pt>
                <c:pt idx="1">
                  <c:v>70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16</c:v>
                </c:pt>
                <c:pt idx="1">
                  <c:v>14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5371520"/>
        <c:axId val="125373056"/>
      </c:lineChart>
      <c:catAx>
        <c:axId val="12537152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5373056"/>
        <c:crosses val="autoZero"/>
        <c:auto val="1"/>
        <c:lblAlgn val="ctr"/>
        <c:lblOffset val="100"/>
        <c:noMultiLvlLbl val="0"/>
      </c:catAx>
      <c:valAx>
        <c:axId val="12537305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537152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6"/>
                <c:pt idx="0">
                  <c:v>DERBY CITY SOUTH PCN</c:v>
                </c:pt>
                <c:pt idx="1">
                  <c:v>DERBY CITY NORTH PCN</c:v>
                </c:pt>
                <c:pt idx="2">
                  <c:v>PCCO PCN</c:v>
                </c:pt>
                <c:pt idx="3">
                  <c:v>OAKDALE PARK PCN</c:v>
                </c:pt>
                <c:pt idx="4">
                  <c:v>GREATER DERBY PCN</c:v>
                </c:pt>
                <c:pt idx="5">
                  <c:v>SWADLINCOTE PCN</c:v>
                </c:pt>
                <c:pt idx="6">
                  <c:v>ICS</c:v>
                </c:pt>
                <c:pt idx="7">
                  <c:v>EREWASH PCN</c:v>
                </c:pt>
                <c:pt idx="8">
                  <c:v>CHESTERFIELD AND DRONFIELD PCN</c:v>
                </c:pt>
                <c:pt idx="9">
                  <c:v>SOUTH HARDWICK PCN</c:v>
                </c:pt>
                <c:pt idx="10">
                  <c:v>NORTH HARDWICK BOLSOVER PCN</c:v>
                </c:pt>
                <c:pt idx="11">
                  <c:v>BELPER PCN</c:v>
                </c:pt>
                <c:pt idx="12">
                  <c:v>NORTH EAST DERBYSHIRE PCN</c:v>
                </c:pt>
                <c:pt idx="13">
                  <c:v>ALFRETON RIPLEY CRICH &amp; HEANOR PCN</c:v>
                </c:pt>
                <c:pt idx="14">
                  <c:v>HIGH PEAK &amp; BUXTON PCN</c:v>
                </c:pt>
                <c:pt idx="15">
                  <c:v>DERBYSHIRE DALES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F08-4400-9115-A28A0ABFAD12}"/>
            </c:ext>
          </c:extLst>
        </c:ser>
        <c:ser>
          <c:idx val="3"/>
          <c:order val="3"/>
          <c:tx>
            <c:strRef>
              <c:f>Sheet1!$E$1</c:f>
              <c:strCache>
                <c:ptCount val="1"/>
                <c:pt idx="0">
                  <c:v>Column1</c:v>
                </c:pt>
              </c:strCache>
            </c:strRef>
          </c:tx>
          <c:invertIfNegative val="0"/>
          <c:cat>
            <c:strRef>
              <c:f>Sheet1!$A$2:$A$45</c:f>
              <c:strCache>
                <c:ptCount val="16"/>
                <c:pt idx="0">
                  <c:v>DERBY CITY SOUTH PCN</c:v>
                </c:pt>
                <c:pt idx="1">
                  <c:v>DERBY CITY NORTH PCN</c:v>
                </c:pt>
                <c:pt idx="2">
                  <c:v>PCCO PCN</c:v>
                </c:pt>
                <c:pt idx="3">
                  <c:v>OAKDALE PARK PCN</c:v>
                </c:pt>
                <c:pt idx="4">
                  <c:v>GREATER DERBY PCN</c:v>
                </c:pt>
                <c:pt idx="5">
                  <c:v>SWADLINCOTE PCN</c:v>
                </c:pt>
                <c:pt idx="6">
                  <c:v>ICS</c:v>
                </c:pt>
                <c:pt idx="7">
                  <c:v>EREWASH PCN</c:v>
                </c:pt>
                <c:pt idx="8">
                  <c:v>CHESTERFIELD AND DRONFIELD PCN</c:v>
                </c:pt>
                <c:pt idx="9">
                  <c:v>SOUTH HARDWICK PCN</c:v>
                </c:pt>
                <c:pt idx="10">
                  <c:v>NORTH HARDWICK BOLSOVER PCN</c:v>
                </c:pt>
                <c:pt idx="11">
                  <c:v>BELPER PCN</c:v>
                </c:pt>
                <c:pt idx="12">
                  <c:v>NORTH EAST DERBYSHIRE PCN</c:v>
                </c:pt>
                <c:pt idx="13">
                  <c:v>ALFRETON RIPLEY CRICH &amp; HEANOR PCN</c:v>
                </c:pt>
                <c:pt idx="14">
                  <c:v>HIGH PEAK &amp; BUXTON PCN</c:v>
                </c:pt>
                <c:pt idx="15">
                  <c:v>DERBYSHIRE DALES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08-4400-9115-A28A0ABFAD1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6"/>
                <c:pt idx="0">
                  <c:v>DERBY CITY SOUTH PCN</c:v>
                </c:pt>
                <c:pt idx="1">
                  <c:v>DERBY CITY NORTH PCN</c:v>
                </c:pt>
                <c:pt idx="2">
                  <c:v>PCCO PCN</c:v>
                </c:pt>
                <c:pt idx="3">
                  <c:v>OAKDALE PARK PCN</c:v>
                </c:pt>
                <c:pt idx="4">
                  <c:v>GREATER DERBY PCN</c:v>
                </c:pt>
                <c:pt idx="5">
                  <c:v>SWADLINCOTE PCN</c:v>
                </c:pt>
                <c:pt idx="6">
                  <c:v>ICS</c:v>
                </c:pt>
                <c:pt idx="7">
                  <c:v>EREWASH PCN</c:v>
                </c:pt>
                <c:pt idx="8">
                  <c:v>CHESTERFIELD AND DRONFIELD PCN</c:v>
                </c:pt>
                <c:pt idx="9">
                  <c:v>SOUTH HARDWICK PCN</c:v>
                </c:pt>
                <c:pt idx="10">
                  <c:v>NORTH HARDWICK BOLSOVER PCN</c:v>
                </c:pt>
                <c:pt idx="11">
                  <c:v>BELPER PCN</c:v>
                </c:pt>
                <c:pt idx="12">
                  <c:v>NORTH EAST DERBYSHIRE PCN</c:v>
                </c:pt>
                <c:pt idx="13">
                  <c:v>ALFRETON RIPLEY CRICH &amp; HEANOR PCN</c:v>
                </c:pt>
                <c:pt idx="14">
                  <c:v>HIGH PEAK &amp; BUXTON PCN</c:v>
                </c:pt>
                <c:pt idx="15">
                  <c:v>DERBYSHIRE DALES PCN</c:v>
                </c:pt>
              </c:strCache>
            </c:strRef>
          </c:cat>
          <c:val>
            <c:numRef>
              <c:f>Sheet1!$F$2:$F$45</c:f>
              <c:numCache>
                <c:formatCode>General</c:formatCode>
                <c:ptCount val="44"/>
                <c:pt idx="0">
                  <c:v>0.54</c:v>
                </c:pt>
                <c:pt idx="1">
                  <c:v>0.6</c:v>
                </c:pt>
                <c:pt idx="2">
                  <c:v>0.61</c:v>
                </c:pt>
                <c:pt idx="3">
                  <c:v>0.65</c:v>
                </c:pt>
                <c:pt idx="4">
                  <c:v>0.66</c:v>
                </c:pt>
                <c:pt idx="5">
                  <c:v>0.67</c:v>
                </c:pt>
                <c:pt idx="6">
                  <c:v>0.7</c:v>
                </c:pt>
                <c:pt idx="7">
                  <c:v>0.72</c:v>
                </c:pt>
                <c:pt idx="8">
                  <c:v>0.72</c:v>
                </c:pt>
                <c:pt idx="9">
                  <c:v>0.73</c:v>
                </c:pt>
                <c:pt idx="10">
                  <c:v>0.75</c:v>
                </c:pt>
                <c:pt idx="11">
                  <c:v>0.76</c:v>
                </c:pt>
                <c:pt idx="12">
                  <c:v>0.76</c:v>
                </c:pt>
                <c:pt idx="13">
                  <c:v>0.76</c:v>
                </c:pt>
                <c:pt idx="14">
                  <c:v>0.77</c:v>
                </c:pt>
                <c:pt idx="15">
                  <c:v>0.81</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4F08-4400-9115-A28A0ABFAD12}"/>
            </c:ext>
          </c:extLst>
        </c:ser>
        <c:ser>
          <c:idx val="5"/>
          <c:order val="5"/>
          <c:tx>
            <c:strRef>
              <c:f>Sheet1!$G$1</c:f>
              <c:strCache>
                <c:ptCount val="1"/>
                <c:pt idx="0">
                  <c:v>Column3</c:v>
                </c:pt>
              </c:strCache>
            </c:strRef>
          </c:tx>
          <c:invertIfNegative val="0"/>
          <c:cat>
            <c:strRef>
              <c:f>Sheet1!$A$2:$A$45</c:f>
              <c:strCache>
                <c:ptCount val="16"/>
                <c:pt idx="0">
                  <c:v>DERBY CITY SOUTH PCN</c:v>
                </c:pt>
                <c:pt idx="1">
                  <c:v>DERBY CITY NORTH PCN</c:v>
                </c:pt>
                <c:pt idx="2">
                  <c:v>PCCO PCN</c:v>
                </c:pt>
                <c:pt idx="3">
                  <c:v>OAKDALE PARK PCN</c:v>
                </c:pt>
                <c:pt idx="4">
                  <c:v>GREATER DERBY PCN</c:v>
                </c:pt>
                <c:pt idx="5">
                  <c:v>SWADLINCOTE PCN</c:v>
                </c:pt>
                <c:pt idx="6">
                  <c:v>ICS</c:v>
                </c:pt>
                <c:pt idx="7">
                  <c:v>EREWASH PCN</c:v>
                </c:pt>
                <c:pt idx="8">
                  <c:v>CHESTERFIELD AND DRONFIELD PCN</c:v>
                </c:pt>
                <c:pt idx="9">
                  <c:v>SOUTH HARDWICK PCN</c:v>
                </c:pt>
                <c:pt idx="10">
                  <c:v>NORTH HARDWICK BOLSOVER PCN</c:v>
                </c:pt>
                <c:pt idx="11">
                  <c:v>BELPER PCN</c:v>
                </c:pt>
                <c:pt idx="12">
                  <c:v>NORTH EAST DERBYSHIRE PCN</c:v>
                </c:pt>
                <c:pt idx="13">
                  <c:v>ALFRETON RIPLEY CRICH &amp; HEANOR PCN</c:v>
                </c:pt>
                <c:pt idx="14">
                  <c:v>HIGH PEAK &amp; BUXTON PCN</c:v>
                </c:pt>
                <c:pt idx="15">
                  <c:v>DERBYSHIRE DALES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08-4400-9115-A28A0ABFAD12}"/>
            </c:ext>
          </c:extLst>
        </c:ser>
        <c:ser>
          <c:idx val="6"/>
          <c:order val="6"/>
          <c:tx>
            <c:strRef>
              <c:f>Sheet1!$H$1</c:f>
              <c:strCache>
                <c:ptCount val="1"/>
                <c:pt idx="0">
                  <c:v>Column4</c:v>
                </c:pt>
              </c:strCache>
            </c:strRef>
          </c:tx>
          <c:invertIfNegative val="0"/>
          <c:cat>
            <c:strRef>
              <c:f>Sheet1!$A$2:$A$45</c:f>
              <c:strCache>
                <c:ptCount val="16"/>
                <c:pt idx="0">
                  <c:v>DERBY CITY SOUTH PCN</c:v>
                </c:pt>
                <c:pt idx="1">
                  <c:v>DERBY CITY NORTH PCN</c:v>
                </c:pt>
                <c:pt idx="2">
                  <c:v>PCCO PCN</c:v>
                </c:pt>
                <c:pt idx="3">
                  <c:v>OAKDALE PARK PCN</c:v>
                </c:pt>
                <c:pt idx="4">
                  <c:v>GREATER DERBY PCN</c:v>
                </c:pt>
                <c:pt idx="5">
                  <c:v>SWADLINCOTE PCN</c:v>
                </c:pt>
                <c:pt idx="6">
                  <c:v>ICS</c:v>
                </c:pt>
                <c:pt idx="7">
                  <c:v>EREWASH PCN</c:v>
                </c:pt>
                <c:pt idx="8">
                  <c:v>CHESTERFIELD AND DRONFIELD PCN</c:v>
                </c:pt>
                <c:pt idx="9">
                  <c:v>SOUTH HARDWICK PCN</c:v>
                </c:pt>
                <c:pt idx="10">
                  <c:v>NORTH HARDWICK BOLSOVER PCN</c:v>
                </c:pt>
                <c:pt idx="11">
                  <c:v>BELPER PCN</c:v>
                </c:pt>
                <c:pt idx="12">
                  <c:v>NORTH EAST DERBYSHIRE PCN</c:v>
                </c:pt>
                <c:pt idx="13">
                  <c:v>ALFRETON RIPLEY CRICH &amp; HEANOR PCN</c:v>
                </c:pt>
                <c:pt idx="14">
                  <c:v>HIGH PEAK &amp; BUXTON PCN</c:v>
                </c:pt>
                <c:pt idx="15">
                  <c:v>DERBYSHIRE DALES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08-4400-9115-A28A0ABFAD12}"/>
            </c:ext>
          </c:extLst>
        </c:ser>
        <c:dLbls>
          <c:showLegendKey val="0"/>
          <c:showVal val="0"/>
          <c:showCatName val="0"/>
          <c:showSerName val="0"/>
          <c:showPercent val="0"/>
          <c:showBubbleSize val="0"/>
        </c:dLbls>
        <c:gapWidth val="500"/>
        <c:axId val="125599104"/>
        <c:axId val="12559756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6"/>
                <c:pt idx="0">
                  <c:v>DERBY CITY SOUTH PCN</c:v>
                </c:pt>
                <c:pt idx="1">
                  <c:v>DERBY CITY NORTH PCN</c:v>
                </c:pt>
                <c:pt idx="2">
                  <c:v>PCCO PCN</c:v>
                </c:pt>
                <c:pt idx="3">
                  <c:v>OAKDALE PARK PCN</c:v>
                </c:pt>
                <c:pt idx="4">
                  <c:v>GREATER DERBY PCN</c:v>
                </c:pt>
                <c:pt idx="5">
                  <c:v>SWADLINCOTE PCN</c:v>
                </c:pt>
                <c:pt idx="6">
                  <c:v>ICS</c:v>
                </c:pt>
                <c:pt idx="7">
                  <c:v>EREWASH PCN</c:v>
                </c:pt>
                <c:pt idx="8">
                  <c:v>CHESTERFIELD AND DRONFIELD PCN</c:v>
                </c:pt>
                <c:pt idx="9">
                  <c:v>SOUTH HARDWICK PCN</c:v>
                </c:pt>
                <c:pt idx="10">
                  <c:v>NORTH HARDWICK BOLSOVER PCN</c:v>
                </c:pt>
                <c:pt idx="11">
                  <c:v>BELPER PCN</c:v>
                </c:pt>
                <c:pt idx="12">
                  <c:v>NORTH EAST DERBYSHIRE PCN</c:v>
                </c:pt>
                <c:pt idx="13">
                  <c:v>ALFRETON RIPLEY CRICH &amp; HEANOR PCN</c:v>
                </c:pt>
                <c:pt idx="14">
                  <c:v>HIGH PEAK &amp; BUXTON PCN</c:v>
                </c:pt>
                <c:pt idx="15">
                  <c:v>DERBYSHIRE DALES PCN</c:v>
                </c:pt>
              </c:strCache>
            </c:strRef>
          </c:cat>
          <c:val>
            <c:numRef>
              <c:f>Sheet1!$B$2:$B$45</c:f>
              <c:numCache>
                <c:formatCode>0%</c:formatCode>
                <c:ptCount val="44"/>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4F08-4400-9115-A28A0ABFAD1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4F08-4400-9115-A28A0ABFAD1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4F08-4400-9115-A28A0ABFAD1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4F08-4400-9115-A28A0ABFAD12}"/>
              </c:ext>
            </c:extLst>
          </c:dPt>
          <c:cat>
            <c:strRef>
              <c:f>Sheet1!$A$2:$A$45</c:f>
              <c:strCache>
                <c:ptCount val="16"/>
                <c:pt idx="0">
                  <c:v>DERBY CITY SOUTH PCN</c:v>
                </c:pt>
                <c:pt idx="1">
                  <c:v>DERBY CITY NORTH PCN</c:v>
                </c:pt>
                <c:pt idx="2">
                  <c:v>PCCO PCN</c:v>
                </c:pt>
                <c:pt idx="3">
                  <c:v>OAKDALE PARK PCN</c:v>
                </c:pt>
                <c:pt idx="4">
                  <c:v>GREATER DERBY PCN</c:v>
                </c:pt>
                <c:pt idx="5">
                  <c:v>SWADLINCOTE PCN</c:v>
                </c:pt>
                <c:pt idx="6">
                  <c:v>ICS</c:v>
                </c:pt>
                <c:pt idx="7">
                  <c:v>EREWASH PCN</c:v>
                </c:pt>
                <c:pt idx="8">
                  <c:v>CHESTERFIELD AND DRONFIELD PCN</c:v>
                </c:pt>
                <c:pt idx="9">
                  <c:v>SOUTH HARDWICK PCN</c:v>
                </c:pt>
                <c:pt idx="10">
                  <c:v>NORTH HARDWICK BOLSOVER PCN</c:v>
                </c:pt>
                <c:pt idx="11">
                  <c:v>BELPER PCN</c:v>
                </c:pt>
                <c:pt idx="12">
                  <c:v>NORTH EAST DERBYSHIRE PCN</c:v>
                </c:pt>
                <c:pt idx="13">
                  <c:v>ALFRETON RIPLEY CRICH &amp; HEANOR PCN</c:v>
                </c:pt>
                <c:pt idx="14">
                  <c:v>HIGH PEAK &amp; BUXTON PCN</c:v>
                </c:pt>
                <c:pt idx="15">
                  <c:v>DERBYSHIRE DALES PCN</c:v>
                </c:pt>
              </c:strCache>
            </c:strRef>
          </c:cat>
          <c:val>
            <c:numRef>
              <c:f>Sheet1!$C$2:$C$45</c:f>
              <c:numCache>
                <c:formatCode>0%</c:formatCode>
                <c:ptCount val="44"/>
                <c:pt idx="0">
                  <c:v>0.54</c:v>
                </c:pt>
                <c:pt idx="1">
                  <c:v>0.6</c:v>
                </c:pt>
                <c:pt idx="2">
                  <c:v>0.61</c:v>
                </c:pt>
                <c:pt idx="3">
                  <c:v>0.65</c:v>
                </c:pt>
                <c:pt idx="4">
                  <c:v>0.66</c:v>
                </c:pt>
                <c:pt idx="5">
                  <c:v>0.67</c:v>
                </c:pt>
                <c:pt idx="6">
                  <c:v>-10</c:v>
                </c:pt>
                <c:pt idx="7">
                  <c:v>0.72</c:v>
                </c:pt>
                <c:pt idx="8">
                  <c:v>0.72</c:v>
                </c:pt>
                <c:pt idx="9">
                  <c:v>0.73</c:v>
                </c:pt>
                <c:pt idx="10">
                  <c:v>0.75</c:v>
                </c:pt>
                <c:pt idx="11">
                  <c:v>0.76</c:v>
                </c:pt>
                <c:pt idx="12">
                  <c:v>0.76</c:v>
                </c:pt>
                <c:pt idx="13">
                  <c:v>0.76</c:v>
                </c:pt>
                <c:pt idx="14">
                  <c:v>0.77</c:v>
                </c:pt>
                <c:pt idx="15">
                  <c:v>0.81</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4F08-4400-9115-A28A0ABFAD1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0.7</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4F08-4400-9115-A28A0ABFAD1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4F08-4400-9115-A28A0ABFAD12}"/>
            </c:ext>
          </c:extLst>
        </c:ser>
        <c:dLbls>
          <c:showLegendKey val="0"/>
          <c:showVal val="0"/>
          <c:showCatName val="0"/>
          <c:showSerName val="0"/>
          <c:showPercent val="0"/>
          <c:showBubbleSize val="0"/>
        </c:dLbls>
        <c:marker val="1"/>
        <c:smooth val="0"/>
        <c:axId val="125581184"/>
        <c:axId val="125596032"/>
      </c:lineChart>
      <c:catAx>
        <c:axId val="12558118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25596032"/>
        <c:crosses val="autoZero"/>
        <c:auto val="1"/>
        <c:lblAlgn val="ctr"/>
        <c:lblOffset val="100"/>
        <c:noMultiLvlLbl val="0"/>
      </c:catAx>
      <c:valAx>
        <c:axId val="12559603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5581184"/>
        <c:crosses val="autoZero"/>
        <c:crossBetween val="between"/>
      </c:valAx>
      <c:valAx>
        <c:axId val="125597568"/>
        <c:scaling>
          <c:orientation val="minMax"/>
          <c:max val="1"/>
          <c:min val="0"/>
        </c:scaling>
        <c:delete val="0"/>
        <c:axPos val="r"/>
        <c:numFmt formatCode="0%" sourceLinked="1"/>
        <c:majorTickMark val="none"/>
        <c:minorTickMark val="none"/>
        <c:tickLblPos val="none"/>
        <c:spPr>
          <a:ln>
            <a:noFill/>
          </a:ln>
        </c:spPr>
        <c:crossAx val="125599104"/>
        <c:crosses val="max"/>
        <c:crossBetween val="between"/>
      </c:valAx>
      <c:catAx>
        <c:axId val="125599104"/>
        <c:scaling>
          <c:orientation val="minMax"/>
        </c:scaling>
        <c:delete val="1"/>
        <c:axPos val="b"/>
        <c:numFmt formatCode="General" sourceLinked="1"/>
        <c:majorTickMark val="out"/>
        <c:minorTickMark val="none"/>
        <c:tickLblPos val="nextTo"/>
        <c:crossAx val="12559756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A9C-4914-94B4-19629981CDC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CCG </c:v>
                </c:pt>
              </c:strCache>
            </c:strRef>
          </c:tx>
          <c:spPr>
            <a:solidFill>
              <a:schemeClr val="accent3">
                <a:lumMod val="75000"/>
              </a:schemeClr>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Sheet1!$B$2:$B$6</c:f>
              <c:numCache>
                <c:formatCode>General</c:formatCode>
                <c:ptCount val="5"/>
                <c:pt idx="0">
                  <c:v>33</c:v>
                </c:pt>
                <c:pt idx="1">
                  <c:v>62</c:v>
                </c:pt>
                <c:pt idx="2">
                  <c:v>3</c:v>
                </c:pt>
                <c:pt idx="3">
                  <c:v>1</c:v>
                </c:pt>
                <c:pt idx="4">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AD02-4763-B26F-9AA2B72628B7}"/>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Sheet1!$C$2:$C$6</c:f>
              <c:numCache>
                <c:formatCode>General</c:formatCode>
                <c:ptCount val="5"/>
                <c:pt idx="0">
                  <c:v>34</c:v>
                </c:pt>
                <c:pt idx="1">
                  <c:v>61</c:v>
                </c:pt>
                <c:pt idx="2">
                  <c:v>3</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AD02-4763-B26F-9AA2B72628B7}"/>
            </c:ext>
          </c:extLst>
        </c:ser>
        <c:dLbls>
          <c:showLegendKey val="0"/>
          <c:showVal val="0"/>
          <c:showCatName val="0"/>
          <c:showSerName val="0"/>
          <c:showPercent val="0"/>
          <c:showBubbleSize val="0"/>
        </c:dLbls>
        <c:gapWidth val="150"/>
        <c:overlap val="-3"/>
        <c:axId val="125753984"/>
        <c:axId val="125755776"/>
      </c:barChart>
      <c:catAx>
        <c:axId val="125753984"/>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125755776"/>
        <c:crosses val="autoZero"/>
        <c:auto val="1"/>
        <c:lblAlgn val="ctr"/>
        <c:lblOffset val="100"/>
        <c:noMultiLvlLbl val="0"/>
      </c:catAx>
      <c:valAx>
        <c:axId val="125755776"/>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125753984"/>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overlay val="0"/>
      <c:txPr>
        <a:bodyPr/>
        <a:lstStyle/>
        <a:p>
          <a:pPr>
            <a:defRPr sz="12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0334037085221659E-2"/>
          <c:y val="5.1662388675966064E-2"/>
          <c:w val="0.97966590662473696"/>
          <c:h val="0.90793312919925884"/>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A4A-49E9-805C-8DCF45083DB6}"/>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40</c:v>
                </c:pt>
                <c:pt idx="1">
                  <c:v>68</c:v>
                </c:pt>
                <c:pt idx="2">
                  <c:v>8</c:v>
                </c:pt>
                <c:pt idx="3">
                  <c:v>5</c:v>
                </c:pt>
                <c:pt idx="4">
                  <c:v>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A4A-49E9-805C-8DCF45083DB6}"/>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27</c:v>
                </c:pt>
                <c:pt idx="1">
                  <c:v>53</c:v>
                </c:pt>
                <c:pt idx="2">
                  <c:v>1</c:v>
                </c:pt>
                <c:pt idx="3">
                  <c:v>1</c:v>
                </c:pt>
                <c:pt idx="4">
                  <c:v>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A4A-49E9-805C-8DCF45083DB6}"/>
            </c:ext>
          </c:extLst>
        </c:ser>
        <c:dLbls>
          <c:showLegendKey val="0"/>
          <c:showVal val="0"/>
          <c:showCatName val="0"/>
          <c:showSerName val="0"/>
          <c:showPercent val="0"/>
          <c:showBubbleSize val="0"/>
        </c:dLbls>
        <c:hiLowLines>
          <c:spPr>
            <a:ln w="25400">
              <a:miter lim="800000"/>
              <a:headEnd type="diamond"/>
              <a:tailEnd type="diamond"/>
            </a:ln>
          </c:spPr>
        </c:hiLowLines>
        <c:axId val="125902848"/>
        <c:axId val="125904384"/>
      </c:stockChart>
      <c:catAx>
        <c:axId val="125902848"/>
        <c:scaling>
          <c:orientation val="minMax"/>
        </c:scaling>
        <c:delete val="1"/>
        <c:axPos val="b"/>
        <c:numFmt formatCode="m/d/yyyy" sourceLinked="1"/>
        <c:majorTickMark val="out"/>
        <c:minorTickMark val="none"/>
        <c:tickLblPos val="nextTo"/>
        <c:crossAx val="125904384"/>
        <c:crosses val="autoZero"/>
        <c:auto val="1"/>
        <c:lblAlgn val="ctr"/>
        <c:lblOffset val="100"/>
        <c:noMultiLvlLbl val="0"/>
      </c:catAx>
      <c:valAx>
        <c:axId val="125904384"/>
        <c:scaling>
          <c:orientation val="minMax"/>
          <c:max val="100"/>
          <c:min val="0"/>
        </c:scaling>
        <c:delete val="1"/>
        <c:axPos val="l"/>
        <c:numFmt formatCode="m/d/yyyy" sourceLinked="1"/>
        <c:majorTickMark val="out"/>
        <c:minorTickMark val="none"/>
        <c:tickLblPos val="nextTo"/>
        <c:crossAx val="125902848"/>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387-42A9-BF62-19B5947980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07-4676-864F-2E7A97AF19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2B8-4F49-BF57-E40B5342B414}"/>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2B8-4F49-BF57-E40B5342B41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2B8-4F49-BF57-E40B5342B41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46-437B-BDE5-F8283A4ACE67}"/>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46-437B-BDE5-F8283A4ACE67}"/>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46-437B-BDE5-F8283A4ACE67}"/>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5933-466D-8BBA-A93DA461C2E0}"/>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5933-466D-8BBA-A93DA461C2E0}"/>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33-466D-8BBA-A93DA461C2E0}"/>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33-466D-8BBA-A93DA461C2E0}"/>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5933-466D-8BBA-A93DA461C2E0}"/>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933-466D-8BBA-A93DA461C2E0}"/>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5933-466D-8BBA-A93DA461C2E0}"/>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72</c:v>
                </c:pt>
                <c:pt idx="1">
                  <c:v>17</c:v>
                </c:pt>
                <c:pt idx="2">
                  <c:v>10</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5933-466D-8BBA-A93DA461C2E0}"/>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6"/>
                <c:pt idx="0">
                  <c:v>DERBY CITY SOUTH PCN</c:v>
                </c:pt>
                <c:pt idx="1">
                  <c:v>DERBY CITY NORTH PCN</c:v>
                </c:pt>
                <c:pt idx="2">
                  <c:v>NORTH HARDWICK BOLSOVER PCN</c:v>
                </c:pt>
                <c:pt idx="3">
                  <c:v>ALFRETON RIPLEY CRICH &amp; HEANOR PCN</c:v>
                </c:pt>
                <c:pt idx="4">
                  <c:v>PCCO PCN</c:v>
                </c:pt>
                <c:pt idx="5">
                  <c:v>SOUTH HARDWICK PCN</c:v>
                </c:pt>
                <c:pt idx="6">
                  <c:v>SWADLINCOTE PCN</c:v>
                </c:pt>
                <c:pt idx="7">
                  <c:v>NORTH EAST DERBYSHIRE PCN</c:v>
                </c:pt>
                <c:pt idx="8">
                  <c:v>ICS</c:v>
                </c:pt>
                <c:pt idx="9">
                  <c:v>GREATER DERBY PCN</c:v>
                </c:pt>
                <c:pt idx="10">
                  <c:v>CHESTERFIELD AND DRONFIELD PCN</c:v>
                </c:pt>
                <c:pt idx="11">
                  <c:v>EREWASH PCN</c:v>
                </c:pt>
                <c:pt idx="12">
                  <c:v>OAKDALE PARK PCN</c:v>
                </c:pt>
                <c:pt idx="13">
                  <c:v>HIGH PEAK &amp; BUXTON PCN</c:v>
                </c:pt>
                <c:pt idx="14">
                  <c:v>BELPER PCN</c:v>
                </c:pt>
                <c:pt idx="15">
                  <c:v>DERBYSHIRE DALES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6"/>
                <c:pt idx="0">
                  <c:v>DERBY CITY SOUTH PCN</c:v>
                </c:pt>
                <c:pt idx="1">
                  <c:v>DERBY CITY NORTH PCN</c:v>
                </c:pt>
                <c:pt idx="2">
                  <c:v>NORTH HARDWICK BOLSOVER PCN</c:v>
                </c:pt>
                <c:pt idx="3">
                  <c:v>ALFRETON RIPLEY CRICH &amp; HEANOR PCN</c:v>
                </c:pt>
                <c:pt idx="4">
                  <c:v>PCCO PCN</c:v>
                </c:pt>
                <c:pt idx="5">
                  <c:v>SOUTH HARDWICK PCN</c:v>
                </c:pt>
                <c:pt idx="6">
                  <c:v>SWADLINCOTE PCN</c:v>
                </c:pt>
                <c:pt idx="7">
                  <c:v>NORTH EAST DERBYSHIRE PCN</c:v>
                </c:pt>
                <c:pt idx="8">
                  <c:v>ICS</c:v>
                </c:pt>
                <c:pt idx="9">
                  <c:v>GREATER DERBY PCN</c:v>
                </c:pt>
                <c:pt idx="10">
                  <c:v>CHESTERFIELD AND DRONFIELD PCN</c:v>
                </c:pt>
                <c:pt idx="11">
                  <c:v>EREWASH PCN</c:v>
                </c:pt>
                <c:pt idx="12">
                  <c:v>OAKDALE PARK PCN</c:v>
                </c:pt>
                <c:pt idx="13">
                  <c:v>HIGH PEAK &amp; BUXTON PCN</c:v>
                </c:pt>
                <c:pt idx="14">
                  <c:v>BELPER PCN</c:v>
                </c:pt>
                <c:pt idx="15">
                  <c:v>DERBYSHIRE DALES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6"/>
                <c:pt idx="0">
                  <c:v>DERBY CITY SOUTH PCN</c:v>
                </c:pt>
                <c:pt idx="1">
                  <c:v>DERBY CITY NORTH PCN</c:v>
                </c:pt>
                <c:pt idx="2">
                  <c:v>NORTH HARDWICK BOLSOVER PCN</c:v>
                </c:pt>
                <c:pt idx="3">
                  <c:v>ALFRETON RIPLEY CRICH &amp; HEANOR PCN</c:v>
                </c:pt>
                <c:pt idx="4">
                  <c:v>PCCO PCN</c:v>
                </c:pt>
                <c:pt idx="5">
                  <c:v>SOUTH HARDWICK PCN</c:v>
                </c:pt>
                <c:pt idx="6">
                  <c:v>SWADLINCOTE PCN</c:v>
                </c:pt>
                <c:pt idx="7">
                  <c:v>NORTH EAST DERBYSHIRE PCN</c:v>
                </c:pt>
                <c:pt idx="8">
                  <c:v>ICS</c:v>
                </c:pt>
                <c:pt idx="9">
                  <c:v>GREATER DERBY PCN</c:v>
                </c:pt>
                <c:pt idx="10">
                  <c:v>CHESTERFIELD AND DRONFIELD PCN</c:v>
                </c:pt>
                <c:pt idx="11">
                  <c:v>EREWASH PCN</c:v>
                </c:pt>
                <c:pt idx="12">
                  <c:v>OAKDALE PARK PCN</c:v>
                </c:pt>
                <c:pt idx="13">
                  <c:v>HIGH PEAK &amp; BUXTON PCN</c:v>
                </c:pt>
                <c:pt idx="14">
                  <c:v>BELPER PCN</c:v>
                </c:pt>
                <c:pt idx="15">
                  <c:v>DERBYSHIRE DALES PCN</c:v>
                </c:pt>
              </c:strCache>
            </c:strRef>
          </c:cat>
          <c:val>
            <c:numRef>
              <c:f>Sheet1!$F$2:$F$45</c:f>
              <c:numCache>
                <c:formatCode>General</c:formatCode>
                <c:ptCount val="44"/>
                <c:pt idx="0">
                  <c:v>0.86</c:v>
                </c:pt>
                <c:pt idx="1">
                  <c:v>0.86</c:v>
                </c:pt>
                <c:pt idx="2">
                  <c:v>0.87</c:v>
                </c:pt>
                <c:pt idx="3">
                  <c:v>0.87</c:v>
                </c:pt>
                <c:pt idx="4">
                  <c:v>0.88</c:v>
                </c:pt>
                <c:pt idx="5">
                  <c:v>0.88</c:v>
                </c:pt>
                <c:pt idx="6">
                  <c:v>0.88</c:v>
                </c:pt>
                <c:pt idx="7">
                  <c:v>0.89</c:v>
                </c:pt>
                <c:pt idx="8">
                  <c:v>0.9</c:v>
                </c:pt>
                <c:pt idx="9">
                  <c:v>0.9</c:v>
                </c:pt>
                <c:pt idx="10">
                  <c:v>0.9</c:v>
                </c:pt>
                <c:pt idx="11">
                  <c:v>0.91</c:v>
                </c:pt>
                <c:pt idx="12">
                  <c:v>0.93</c:v>
                </c:pt>
                <c:pt idx="13">
                  <c:v>0.95</c:v>
                </c:pt>
                <c:pt idx="14">
                  <c:v>0.95</c:v>
                </c:pt>
                <c:pt idx="15">
                  <c:v>0.95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6"/>
                <c:pt idx="0">
                  <c:v>DERBY CITY SOUTH PCN</c:v>
                </c:pt>
                <c:pt idx="1">
                  <c:v>DERBY CITY NORTH PCN</c:v>
                </c:pt>
                <c:pt idx="2">
                  <c:v>NORTH HARDWICK BOLSOVER PCN</c:v>
                </c:pt>
                <c:pt idx="3">
                  <c:v>ALFRETON RIPLEY CRICH &amp; HEANOR PCN</c:v>
                </c:pt>
                <c:pt idx="4">
                  <c:v>PCCO PCN</c:v>
                </c:pt>
                <c:pt idx="5">
                  <c:v>SOUTH HARDWICK PCN</c:v>
                </c:pt>
                <c:pt idx="6">
                  <c:v>SWADLINCOTE PCN</c:v>
                </c:pt>
                <c:pt idx="7">
                  <c:v>NORTH EAST DERBYSHIRE PCN</c:v>
                </c:pt>
                <c:pt idx="8">
                  <c:v>ICS</c:v>
                </c:pt>
                <c:pt idx="9">
                  <c:v>GREATER DERBY PCN</c:v>
                </c:pt>
                <c:pt idx="10">
                  <c:v>CHESTERFIELD AND DRONFIELD PCN</c:v>
                </c:pt>
                <c:pt idx="11">
                  <c:v>EREWASH PCN</c:v>
                </c:pt>
                <c:pt idx="12">
                  <c:v>OAKDALE PARK PCN</c:v>
                </c:pt>
                <c:pt idx="13">
                  <c:v>HIGH PEAK &amp; BUXTON PCN</c:v>
                </c:pt>
                <c:pt idx="14">
                  <c:v>BELPER PCN</c:v>
                </c:pt>
                <c:pt idx="15">
                  <c:v>DERBYSHIRE DALES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6"/>
                <c:pt idx="0">
                  <c:v>DERBY CITY SOUTH PCN</c:v>
                </c:pt>
                <c:pt idx="1">
                  <c:v>DERBY CITY NORTH PCN</c:v>
                </c:pt>
                <c:pt idx="2">
                  <c:v>NORTH HARDWICK BOLSOVER PCN</c:v>
                </c:pt>
                <c:pt idx="3">
                  <c:v>ALFRETON RIPLEY CRICH &amp; HEANOR PCN</c:v>
                </c:pt>
                <c:pt idx="4">
                  <c:v>PCCO PCN</c:v>
                </c:pt>
                <c:pt idx="5">
                  <c:v>SOUTH HARDWICK PCN</c:v>
                </c:pt>
                <c:pt idx="6">
                  <c:v>SWADLINCOTE PCN</c:v>
                </c:pt>
                <c:pt idx="7">
                  <c:v>NORTH EAST DERBYSHIRE PCN</c:v>
                </c:pt>
                <c:pt idx="8">
                  <c:v>ICS</c:v>
                </c:pt>
                <c:pt idx="9">
                  <c:v>GREATER DERBY PCN</c:v>
                </c:pt>
                <c:pt idx="10">
                  <c:v>CHESTERFIELD AND DRONFIELD PCN</c:v>
                </c:pt>
                <c:pt idx="11">
                  <c:v>EREWASH PCN</c:v>
                </c:pt>
                <c:pt idx="12">
                  <c:v>OAKDALE PARK PCN</c:v>
                </c:pt>
                <c:pt idx="13">
                  <c:v>HIGH PEAK &amp; BUXTON PCN</c:v>
                </c:pt>
                <c:pt idx="14">
                  <c:v>BELPER PCN</c:v>
                </c:pt>
                <c:pt idx="15">
                  <c:v>DERBYSHIRE DALES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6965632"/>
        <c:axId val="12696409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6"/>
                <c:pt idx="0">
                  <c:v>DERBY CITY SOUTH PCN</c:v>
                </c:pt>
                <c:pt idx="1">
                  <c:v>DERBY CITY NORTH PCN</c:v>
                </c:pt>
                <c:pt idx="2">
                  <c:v>NORTH HARDWICK BOLSOVER PCN</c:v>
                </c:pt>
                <c:pt idx="3">
                  <c:v>ALFRETON RIPLEY CRICH &amp; HEANOR PCN</c:v>
                </c:pt>
                <c:pt idx="4">
                  <c:v>PCCO PCN</c:v>
                </c:pt>
                <c:pt idx="5">
                  <c:v>SOUTH HARDWICK PCN</c:v>
                </c:pt>
                <c:pt idx="6">
                  <c:v>SWADLINCOTE PCN</c:v>
                </c:pt>
                <c:pt idx="7">
                  <c:v>NORTH EAST DERBYSHIRE PCN</c:v>
                </c:pt>
                <c:pt idx="8">
                  <c:v>ICS</c:v>
                </c:pt>
                <c:pt idx="9">
                  <c:v>GREATER DERBY PCN</c:v>
                </c:pt>
                <c:pt idx="10">
                  <c:v>CHESTERFIELD AND DRONFIELD PCN</c:v>
                </c:pt>
                <c:pt idx="11">
                  <c:v>EREWASH PCN</c:v>
                </c:pt>
                <c:pt idx="12">
                  <c:v>OAKDALE PARK PCN</c:v>
                </c:pt>
                <c:pt idx="13">
                  <c:v>HIGH PEAK &amp; BUXTON PCN</c:v>
                </c:pt>
                <c:pt idx="14">
                  <c:v>BELPER PCN</c:v>
                </c:pt>
                <c:pt idx="15">
                  <c:v>DERBYSHIRE DALES PCN</c:v>
                </c:pt>
              </c:strCache>
            </c:strRef>
          </c:cat>
          <c:val>
            <c:numRef>
              <c:f>Sheet1!$B$2:$B$45</c:f>
              <c:numCache>
                <c:formatCode>0%</c:formatCode>
                <c:ptCount val="44"/>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6"/>
                <c:pt idx="0">
                  <c:v>DERBY CITY SOUTH PCN</c:v>
                </c:pt>
                <c:pt idx="1">
                  <c:v>DERBY CITY NORTH PCN</c:v>
                </c:pt>
                <c:pt idx="2">
                  <c:v>NORTH HARDWICK BOLSOVER PCN</c:v>
                </c:pt>
                <c:pt idx="3">
                  <c:v>ALFRETON RIPLEY CRICH &amp; HEANOR PCN</c:v>
                </c:pt>
                <c:pt idx="4">
                  <c:v>PCCO PCN</c:v>
                </c:pt>
                <c:pt idx="5">
                  <c:v>SOUTH HARDWICK PCN</c:v>
                </c:pt>
                <c:pt idx="6">
                  <c:v>SWADLINCOTE PCN</c:v>
                </c:pt>
                <c:pt idx="7">
                  <c:v>NORTH EAST DERBYSHIRE PCN</c:v>
                </c:pt>
                <c:pt idx="8">
                  <c:v>ICS</c:v>
                </c:pt>
                <c:pt idx="9">
                  <c:v>GREATER DERBY PCN</c:v>
                </c:pt>
                <c:pt idx="10">
                  <c:v>CHESTERFIELD AND DRONFIELD PCN</c:v>
                </c:pt>
                <c:pt idx="11">
                  <c:v>EREWASH PCN</c:v>
                </c:pt>
                <c:pt idx="12">
                  <c:v>OAKDALE PARK PCN</c:v>
                </c:pt>
                <c:pt idx="13">
                  <c:v>HIGH PEAK &amp; BUXTON PCN</c:v>
                </c:pt>
                <c:pt idx="14">
                  <c:v>BELPER PCN</c:v>
                </c:pt>
                <c:pt idx="15">
                  <c:v>DERBYSHIRE DALES PCN</c:v>
                </c:pt>
              </c:strCache>
            </c:strRef>
          </c:cat>
          <c:val>
            <c:numRef>
              <c:f>Sheet1!$C$2:$C$45</c:f>
              <c:numCache>
                <c:formatCode>0%</c:formatCode>
                <c:ptCount val="44"/>
                <c:pt idx="0">
                  <c:v>0.86</c:v>
                </c:pt>
                <c:pt idx="1">
                  <c:v>0.86</c:v>
                </c:pt>
                <c:pt idx="2">
                  <c:v>0.87</c:v>
                </c:pt>
                <c:pt idx="3">
                  <c:v>0.87</c:v>
                </c:pt>
                <c:pt idx="4">
                  <c:v>0.88</c:v>
                </c:pt>
                <c:pt idx="5">
                  <c:v>0.88</c:v>
                </c:pt>
                <c:pt idx="6">
                  <c:v>0.88</c:v>
                </c:pt>
                <c:pt idx="7">
                  <c:v>0.89</c:v>
                </c:pt>
                <c:pt idx="8">
                  <c:v>-10</c:v>
                </c:pt>
                <c:pt idx="9">
                  <c:v>0.9</c:v>
                </c:pt>
                <c:pt idx="10">
                  <c:v>0.9</c:v>
                </c:pt>
                <c:pt idx="11">
                  <c:v>0.91</c:v>
                </c:pt>
                <c:pt idx="12">
                  <c:v>0.93</c:v>
                </c:pt>
                <c:pt idx="13">
                  <c:v>0.95</c:v>
                </c:pt>
                <c:pt idx="14">
                  <c:v>0.95</c:v>
                </c:pt>
                <c:pt idx="15">
                  <c:v>0.95</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0.9</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6960000"/>
        <c:axId val="126962304"/>
      </c:lineChart>
      <c:catAx>
        <c:axId val="126960000"/>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6962304"/>
        <c:crosses val="autoZero"/>
        <c:auto val="1"/>
        <c:lblAlgn val="ctr"/>
        <c:lblOffset val="100"/>
        <c:noMultiLvlLbl val="0"/>
      </c:catAx>
      <c:valAx>
        <c:axId val="12696230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6960000"/>
        <c:crosses val="autoZero"/>
        <c:crossBetween val="between"/>
      </c:valAx>
      <c:valAx>
        <c:axId val="126964096"/>
        <c:scaling>
          <c:orientation val="minMax"/>
          <c:max val="1"/>
          <c:min val="0"/>
        </c:scaling>
        <c:delete val="0"/>
        <c:axPos val="r"/>
        <c:numFmt formatCode="0%" sourceLinked="1"/>
        <c:majorTickMark val="none"/>
        <c:minorTickMark val="none"/>
        <c:tickLblPos val="none"/>
        <c:spPr>
          <a:ln>
            <a:noFill/>
          </a:ln>
        </c:spPr>
        <c:crossAx val="126965632"/>
        <c:crosses val="max"/>
        <c:crossBetween val="between"/>
      </c:valAx>
      <c:catAx>
        <c:axId val="126965632"/>
        <c:scaling>
          <c:orientation val="minMax"/>
        </c:scaling>
        <c:delete val="1"/>
        <c:axPos val="b"/>
        <c:numFmt formatCode="General" sourceLinked="1"/>
        <c:majorTickMark val="out"/>
        <c:minorTickMark val="none"/>
        <c:tickLblPos val="nextTo"/>
        <c:crossAx val="12696409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75077786614958752"/>
        </c:manualLayout>
      </c:layout>
      <c:barChart>
        <c:barDir val="col"/>
        <c:grouping val="stacked"/>
        <c:varyColors val="0"/>
        <c:ser>
          <c:idx val="0"/>
          <c:order val="0"/>
          <c:tx>
            <c:strRef>
              <c:f>Sheet1!$B$1</c:f>
              <c:strCache>
                <c:ptCount val="1"/>
                <c:pt idx="0">
                  <c:v>Very good </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Sheet1!$B$2:$B$4</c:f>
              <c:numCache>
                <c:formatCode>General</c:formatCode>
                <c:ptCount val="3"/>
                <c:pt idx="0">
                  <c:v>56</c:v>
                </c:pt>
                <c:pt idx="1">
                  <c:v>57</c:v>
                </c:pt>
                <c:pt idx="2">
                  <c:v>58</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Good</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Sheet1!$C$2:$C$4</c:f>
              <c:numCache>
                <c:formatCode>General</c:formatCode>
                <c:ptCount val="3"/>
                <c:pt idx="0">
                  <c:v>35</c:v>
                </c:pt>
                <c:pt idx="1">
                  <c:v>33</c:v>
                </c:pt>
                <c:pt idx="2">
                  <c:v>33</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Neither good nor poor</c:v>
                </c:pt>
              </c:strCache>
            </c:strRef>
          </c:tx>
          <c:spPr>
            <a:solidFill>
              <a:schemeClr val="tx1">
                <a:lumMod val="50000"/>
                <a:lumOff val="5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Sheet1!$D$2:$D$4</c:f>
              <c:numCache>
                <c:formatCode>General</c:formatCode>
                <c:ptCount val="3"/>
                <c:pt idx="0">
                  <c:v>7</c:v>
                </c:pt>
                <c:pt idx="1">
                  <c:v>7</c:v>
                </c:pt>
                <c:pt idx="2">
                  <c:v>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ser>
          <c:idx val="3"/>
          <c:order val="3"/>
          <c:tx>
            <c:strRef>
              <c:f>Sheet1!$E$1</c:f>
              <c:strCache>
                <c:ptCount val="1"/>
                <c:pt idx="0">
                  <c:v>Poor</c:v>
                </c:pt>
              </c:strCache>
            </c:strRef>
          </c:tx>
          <c:spPr>
            <a:solidFill>
              <a:schemeClr val="accent5">
                <a:lumMod val="60000"/>
                <a:lumOff val="4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Sheet1!$E$2:$E$4</c:f>
              <c:numCache>
                <c:formatCode>General</c:formatCode>
                <c:ptCount val="3"/>
                <c:pt idx="0">
                  <c:v>2</c:v>
                </c:pt>
                <c:pt idx="1">
                  <c:v>2</c:v>
                </c:pt>
                <c:pt idx="2">
                  <c:v>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3-7EA8-412A-8022-0BC86681C8C1}"/>
            </c:ext>
          </c:extLst>
        </c:ser>
        <c:ser>
          <c:idx val="4"/>
          <c:order val="4"/>
          <c:tx>
            <c:strRef>
              <c:f>Sheet1!$F$1</c:f>
              <c:strCache>
                <c:ptCount val="1"/>
                <c:pt idx="0">
                  <c:v>Very poor</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Sheet1!$F$2:$F$4</c:f>
              <c:numCache>
                <c:formatCode>General</c:formatCode>
                <c:ptCount val="3"/>
                <c:pt idx="0">
                  <c:v>1</c:v>
                </c:pt>
                <c:pt idx="1">
                  <c:v>1</c:v>
                </c:pt>
                <c:pt idx="2">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7EA8-412A-8022-0BC86681C8C1}"/>
            </c:ext>
          </c:extLst>
        </c:ser>
        <c:dLbls>
          <c:showLegendKey val="0"/>
          <c:showVal val="0"/>
          <c:showCatName val="0"/>
          <c:showSerName val="0"/>
          <c:showPercent val="0"/>
          <c:showBubbleSize val="0"/>
        </c:dLbls>
        <c:gapWidth val="219"/>
        <c:overlap val="100"/>
        <c:axId val="127943040"/>
        <c:axId val="127944576"/>
      </c:barChart>
      <c:catAx>
        <c:axId val="127943040"/>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7944576"/>
        <c:crosses val="autoZero"/>
        <c:auto val="1"/>
        <c:lblAlgn val="ctr"/>
        <c:lblOffset val="100"/>
        <c:noMultiLvlLbl val="0"/>
      </c:catAx>
      <c:valAx>
        <c:axId val="127944576"/>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7943040"/>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69131418176097414"/>
        </c:manualLayout>
      </c:layout>
      <c:barChart>
        <c:barDir val="col"/>
        <c:grouping val="stacked"/>
        <c:varyColors val="0"/>
        <c:ser>
          <c:idx val="0"/>
          <c:order val="0"/>
          <c:tx>
            <c:strRef>
              <c:f>Sheet1!$B$1</c:f>
              <c:strCache>
                <c:ptCount val="1"/>
                <c:pt idx="0">
                  <c:v>Yes, definitely</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Sheet1!$B$2:$B$4</c:f>
              <c:numCache>
                <c:formatCode>General</c:formatCode>
                <c:ptCount val="3"/>
                <c:pt idx="0">
                  <c:v>63</c:v>
                </c:pt>
                <c:pt idx="1">
                  <c:v>74</c:v>
                </c:pt>
                <c:pt idx="2">
                  <c:v>67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Yes, to some extent</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Sheet1!$C$2:$C$4</c:f>
              <c:numCache>
                <c:formatCode>General</c:formatCode>
                <c:ptCount val="3"/>
                <c:pt idx="0">
                  <c:v>31</c:v>
                </c:pt>
                <c:pt idx="1">
                  <c:v>23</c:v>
                </c:pt>
                <c:pt idx="2">
                  <c:v>28</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No, not at all</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Sheet1!$D$2:$D$4</c:f>
              <c:numCache>
                <c:formatCode>General</c:formatCode>
                <c:ptCount val="3"/>
                <c:pt idx="0">
                  <c:v>6</c:v>
                </c:pt>
                <c:pt idx="1">
                  <c:v>3</c:v>
                </c:pt>
                <c:pt idx="2">
                  <c:v>5</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dLbls>
          <c:showLegendKey val="0"/>
          <c:showVal val="0"/>
          <c:showCatName val="0"/>
          <c:showSerName val="0"/>
          <c:showPercent val="0"/>
          <c:showBubbleSize val="0"/>
        </c:dLbls>
        <c:gapWidth val="219"/>
        <c:overlap val="100"/>
        <c:axId val="128196992"/>
        <c:axId val="128198528"/>
      </c:barChart>
      <c:catAx>
        <c:axId val="128196992"/>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198528"/>
        <c:crosses val="autoZero"/>
        <c:auto val="1"/>
        <c:lblAlgn val="ctr"/>
        <c:lblOffset val="100"/>
        <c:noMultiLvlLbl val="0"/>
      </c:catAx>
      <c:valAx>
        <c:axId val="128198528"/>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196992"/>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E9B-4BF4-86D1-91048420D5ED}"/>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E9B-4BF4-86D1-91048420D5ED}"/>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E9B-4BF4-86D1-91048420D5ED}"/>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E9B-4BF4-86D1-91048420D5ED}"/>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E9B-4BF4-86D1-91048420D5ED}"/>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E9B-4BF4-86D1-91048420D5ED}"/>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58</c:v>
                </c:pt>
                <c:pt idx="1">
                  <c:v>30</c:v>
                </c:pt>
                <c:pt idx="2">
                  <c:v>12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E9B-4BF4-86D1-91048420D5E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8022608828489011"/>
          <c:y val="0.309408063596806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20B-4C68-8F90-F83DF1DE416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E5-4739-9510-577D100D74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23E-4868-B806-80D15AA91E4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87</c:v>
                </c:pt>
                <c:pt idx="1">
                  <c:v>88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13</c:v>
                </c:pt>
                <c:pt idx="1">
                  <c:v>12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8829696"/>
        <c:axId val="128847872"/>
      </c:lineChart>
      <c:catAx>
        <c:axId val="12882969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8847872"/>
        <c:crosses val="autoZero"/>
        <c:auto val="1"/>
        <c:lblAlgn val="ctr"/>
        <c:lblOffset val="100"/>
        <c:noMultiLvlLbl val="0"/>
      </c:catAx>
      <c:valAx>
        <c:axId val="12884787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882969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5B5-4C27-B674-84E83975399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5B5-4C27-B674-84E839753999}"/>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5B5-4C27-B674-84E83975399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4DA-4054-8EBD-50A74059F40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4DA-4054-8EBD-50A74059F403}"/>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4DA-4054-8EBD-50A74059F40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61F9-404A-974D-594EF1EE755C}"/>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61F9-404A-974D-594EF1EE755C}"/>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1F9-404A-974D-594EF1EE755C}"/>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61F9-404A-974D-594EF1EE755C}"/>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61F9-404A-974D-594EF1EE755C}"/>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1F9-404A-974D-594EF1EE755C}"/>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36</c:v>
                </c:pt>
                <c:pt idx="1">
                  <c:v>39</c:v>
                </c:pt>
                <c:pt idx="2">
                  <c:v>25</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61F9-404A-974D-594EF1EE755C}"/>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4533815064286392"/>
          <c:y val="0.30485067635688801"/>
          <c:w val="0.35450710886750392"/>
          <c:h val="0.2731811397566313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FEA8-4DD5-9776-84421720FFFF}"/>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FEA8-4DD5-9776-84421720FFFF}"/>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FEA8-4DD5-9776-84421720FFFF}"/>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BC8-4482-8833-43DAE7AC0B8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BC8-4482-8833-43DAE7AC0B83}"/>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BC8-4482-8833-43DAE7AC0B8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04B-4C7A-BD33-51009CF055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BE5-4136-85CB-B83673C2745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59-414C-B1AC-15E1D87B0F3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6BB1-4903-B87B-9D7B40A0DF36}"/>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6BB1-4903-B87B-9D7B40A0DF36}"/>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6BB1-4903-B87B-9D7B40A0DF36}"/>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6BB1-4903-B87B-9D7B40A0DF36}"/>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6BB1-4903-B87B-9D7B40A0DF36}"/>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6BB1-4903-B87B-9D7B40A0DF36}"/>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79</c:v>
                </c:pt>
                <c:pt idx="1">
                  <c:v>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BB1-4903-B87B-9D7B40A0DF36}"/>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6BB1-4903-B87B-9D7B40A0DF36}"/>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6BB1-4903-B87B-9D7B40A0DF36}"/>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6BB1-4903-B87B-9D7B40A0DF36}"/>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6BB1-4903-B87B-9D7B40A0DF36}"/>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6BB1-4903-B87B-9D7B40A0DF36}"/>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6BB1-4903-B87B-9D7B40A0DF36}"/>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21</c:v>
                </c:pt>
                <c:pt idx="1">
                  <c:v>25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BB1-4903-B87B-9D7B40A0DF36}"/>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30439424"/>
        <c:axId val="130449408"/>
      </c:lineChart>
      <c:catAx>
        <c:axId val="13043942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30449408"/>
        <c:crosses val="autoZero"/>
        <c:auto val="1"/>
        <c:lblAlgn val="ctr"/>
        <c:lblOffset val="100"/>
        <c:noMultiLvlLbl val="0"/>
      </c:catAx>
      <c:valAx>
        <c:axId val="13044940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3043942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6"/>
                <c:pt idx="0">
                  <c:v>DERBY CITY SOUTH PCN</c:v>
                </c:pt>
                <c:pt idx="1">
                  <c:v>PCCO PCN</c:v>
                </c:pt>
                <c:pt idx="2">
                  <c:v>GREATER DERBY PCN</c:v>
                </c:pt>
                <c:pt idx="3">
                  <c:v>SWADLINCOTE PCN</c:v>
                </c:pt>
                <c:pt idx="4">
                  <c:v>DERBY CITY NORTH PCN</c:v>
                </c:pt>
                <c:pt idx="5">
                  <c:v>ALFRETON RIPLEY CRICH &amp; HEANOR PCN</c:v>
                </c:pt>
                <c:pt idx="6">
                  <c:v>SOUTH HARDWICK PCN</c:v>
                </c:pt>
                <c:pt idx="7">
                  <c:v>EREWASH PCN</c:v>
                </c:pt>
                <c:pt idx="8">
                  <c:v>CHESTERFIELD AND DRONFIELD PCN</c:v>
                </c:pt>
                <c:pt idx="9">
                  <c:v>ICS</c:v>
                </c:pt>
                <c:pt idx="10">
                  <c:v>NORTH HARDWICK BOLSOVER PCN</c:v>
                </c:pt>
                <c:pt idx="11">
                  <c:v>HIGH PEAK &amp; BUXTON PCN</c:v>
                </c:pt>
                <c:pt idx="12">
                  <c:v>BELPER PCN</c:v>
                </c:pt>
                <c:pt idx="13">
                  <c:v>DERBYSHIRE DALES PCN</c:v>
                </c:pt>
                <c:pt idx="14">
                  <c:v>NORTH EAST DERBYSHIRE PCN</c:v>
                </c:pt>
                <c:pt idx="15">
                  <c:v>OAKDALE PARK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6"/>
                <c:pt idx="0">
                  <c:v>DERBY CITY SOUTH PCN</c:v>
                </c:pt>
                <c:pt idx="1">
                  <c:v>PCCO PCN</c:v>
                </c:pt>
                <c:pt idx="2">
                  <c:v>GREATER DERBY PCN</c:v>
                </c:pt>
                <c:pt idx="3">
                  <c:v>SWADLINCOTE PCN</c:v>
                </c:pt>
                <c:pt idx="4">
                  <c:v>DERBY CITY NORTH PCN</c:v>
                </c:pt>
                <c:pt idx="5">
                  <c:v>ALFRETON RIPLEY CRICH &amp; HEANOR PCN</c:v>
                </c:pt>
                <c:pt idx="6">
                  <c:v>SOUTH HARDWICK PCN</c:v>
                </c:pt>
                <c:pt idx="7">
                  <c:v>EREWASH PCN</c:v>
                </c:pt>
                <c:pt idx="8">
                  <c:v>CHESTERFIELD AND DRONFIELD PCN</c:v>
                </c:pt>
                <c:pt idx="9">
                  <c:v>ICS</c:v>
                </c:pt>
                <c:pt idx="10">
                  <c:v>NORTH HARDWICK BOLSOVER PCN</c:v>
                </c:pt>
                <c:pt idx="11">
                  <c:v>HIGH PEAK &amp; BUXTON PCN</c:v>
                </c:pt>
                <c:pt idx="12">
                  <c:v>BELPER PCN</c:v>
                </c:pt>
                <c:pt idx="13">
                  <c:v>DERBYSHIRE DALES PCN</c:v>
                </c:pt>
                <c:pt idx="14">
                  <c:v>NORTH EAST DERBYSHIRE PCN</c:v>
                </c:pt>
                <c:pt idx="15">
                  <c:v>OAKDALE PARK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6"/>
                <c:pt idx="0">
                  <c:v>DERBY CITY SOUTH PCN</c:v>
                </c:pt>
                <c:pt idx="1">
                  <c:v>PCCO PCN</c:v>
                </c:pt>
                <c:pt idx="2">
                  <c:v>GREATER DERBY PCN</c:v>
                </c:pt>
                <c:pt idx="3">
                  <c:v>SWADLINCOTE PCN</c:v>
                </c:pt>
                <c:pt idx="4">
                  <c:v>DERBY CITY NORTH PCN</c:v>
                </c:pt>
                <c:pt idx="5">
                  <c:v>ALFRETON RIPLEY CRICH &amp; HEANOR PCN</c:v>
                </c:pt>
                <c:pt idx="6">
                  <c:v>SOUTH HARDWICK PCN</c:v>
                </c:pt>
                <c:pt idx="7">
                  <c:v>EREWASH PCN</c:v>
                </c:pt>
                <c:pt idx="8">
                  <c:v>CHESTERFIELD AND DRONFIELD PCN</c:v>
                </c:pt>
                <c:pt idx="9">
                  <c:v>ICS</c:v>
                </c:pt>
                <c:pt idx="10">
                  <c:v>NORTH HARDWICK BOLSOVER PCN</c:v>
                </c:pt>
                <c:pt idx="11">
                  <c:v>HIGH PEAK &amp; BUXTON PCN</c:v>
                </c:pt>
                <c:pt idx="12">
                  <c:v>BELPER PCN</c:v>
                </c:pt>
                <c:pt idx="13">
                  <c:v>DERBYSHIRE DALES PCN</c:v>
                </c:pt>
                <c:pt idx="14">
                  <c:v>NORTH EAST DERBYSHIRE PCN</c:v>
                </c:pt>
                <c:pt idx="15">
                  <c:v>OAKDALE PARK PCN</c:v>
                </c:pt>
              </c:strCache>
            </c:strRef>
          </c:cat>
          <c:val>
            <c:numRef>
              <c:f>Sheet1!$F$2:$F$45</c:f>
              <c:numCache>
                <c:formatCode>General</c:formatCode>
                <c:ptCount val="44"/>
                <c:pt idx="0">
                  <c:v>0.69</c:v>
                </c:pt>
                <c:pt idx="1">
                  <c:v>0.71</c:v>
                </c:pt>
                <c:pt idx="2">
                  <c:v>0.71</c:v>
                </c:pt>
                <c:pt idx="3">
                  <c:v>0.71</c:v>
                </c:pt>
                <c:pt idx="4">
                  <c:v>0.72</c:v>
                </c:pt>
                <c:pt idx="5">
                  <c:v>0.73</c:v>
                </c:pt>
                <c:pt idx="6">
                  <c:v>0.74</c:v>
                </c:pt>
                <c:pt idx="7">
                  <c:v>0.74</c:v>
                </c:pt>
                <c:pt idx="8">
                  <c:v>0.74</c:v>
                </c:pt>
                <c:pt idx="9">
                  <c:v>0.75</c:v>
                </c:pt>
                <c:pt idx="10">
                  <c:v>0.77</c:v>
                </c:pt>
                <c:pt idx="11">
                  <c:v>0.78</c:v>
                </c:pt>
                <c:pt idx="12">
                  <c:v>0.83</c:v>
                </c:pt>
                <c:pt idx="13">
                  <c:v>0.83</c:v>
                </c:pt>
                <c:pt idx="14">
                  <c:v>0.83</c:v>
                </c:pt>
                <c:pt idx="15">
                  <c:v>0.88</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6"/>
                <c:pt idx="0">
                  <c:v>DERBY CITY SOUTH PCN</c:v>
                </c:pt>
                <c:pt idx="1">
                  <c:v>PCCO PCN</c:v>
                </c:pt>
                <c:pt idx="2">
                  <c:v>GREATER DERBY PCN</c:v>
                </c:pt>
                <c:pt idx="3">
                  <c:v>SWADLINCOTE PCN</c:v>
                </c:pt>
                <c:pt idx="4">
                  <c:v>DERBY CITY NORTH PCN</c:v>
                </c:pt>
                <c:pt idx="5">
                  <c:v>ALFRETON RIPLEY CRICH &amp; HEANOR PCN</c:v>
                </c:pt>
                <c:pt idx="6">
                  <c:v>SOUTH HARDWICK PCN</c:v>
                </c:pt>
                <c:pt idx="7">
                  <c:v>EREWASH PCN</c:v>
                </c:pt>
                <c:pt idx="8">
                  <c:v>CHESTERFIELD AND DRONFIELD PCN</c:v>
                </c:pt>
                <c:pt idx="9">
                  <c:v>ICS</c:v>
                </c:pt>
                <c:pt idx="10">
                  <c:v>NORTH HARDWICK BOLSOVER PCN</c:v>
                </c:pt>
                <c:pt idx="11">
                  <c:v>HIGH PEAK &amp; BUXTON PCN</c:v>
                </c:pt>
                <c:pt idx="12">
                  <c:v>BELPER PCN</c:v>
                </c:pt>
                <c:pt idx="13">
                  <c:v>DERBYSHIRE DALES PCN</c:v>
                </c:pt>
                <c:pt idx="14">
                  <c:v>NORTH EAST DERBYSHIRE PCN</c:v>
                </c:pt>
                <c:pt idx="15">
                  <c:v>OAKDALE PARK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6"/>
                <c:pt idx="0">
                  <c:v>DERBY CITY SOUTH PCN</c:v>
                </c:pt>
                <c:pt idx="1">
                  <c:v>PCCO PCN</c:v>
                </c:pt>
                <c:pt idx="2">
                  <c:v>GREATER DERBY PCN</c:v>
                </c:pt>
                <c:pt idx="3">
                  <c:v>SWADLINCOTE PCN</c:v>
                </c:pt>
                <c:pt idx="4">
                  <c:v>DERBY CITY NORTH PCN</c:v>
                </c:pt>
                <c:pt idx="5">
                  <c:v>ALFRETON RIPLEY CRICH &amp; HEANOR PCN</c:v>
                </c:pt>
                <c:pt idx="6">
                  <c:v>SOUTH HARDWICK PCN</c:v>
                </c:pt>
                <c:pt idx="7">
                  <c:v>EREWASH PCN</c:v>
                </c:pt>
                <c:pt idx="8">
                  <c:v>CHESTERFIELD AND DRONFIELD PCN</c:v>
                </c:pt>
                <c:pt idx="9">
                  <c:v>ICS</c:v>
                </c:pt>
                <c:pt idx="10">
                  <c:v>NORTH HARDWICK BOLSOVER PCN</c:v>
                </c:pt>
                <c:pt idx="11">
                  <c:v>HIGH PEAK &amp; BUXTON PCN</c:v>
                </c:pt>
                <c:pt idx="12">
                  <c:v>BELPER PCN</c:v>
                </c:pt>
                <c:pt idx="13">
                  <c:v>DERBYSHIRE DALES PCN</c:v>
                </c:pt>
                <c:pt idx="14">
                  <c:v>NORTH EAST DERBYSHIRE PCN</c:v>
                </c:pt>
                <c:pt idx="15">
                  <c:v>OAKDALE PARK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30703744"/>
        <c:axId val="13068966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6"/>
                <c:pt idx="0">
                  <c:v>DERBY CITY SOUTH PCN</c:v>
                </c:pt>
                <c:pt idx="1">
                  <c:v>PCCO PCN</c:v>
                </c:pt>
                <c:pt idx="2">
                  <c:v>GREATER DERBY PCN</c:v>
                </c:pt>
                <c:pt idx="3">
                  <c:v>SWADLINCOTE PCN</c:v>
                </c:pt>
                <c:pt idx="4">
                  <c:v>DERBY CITY NORTH PCN</c:v>
                </c:pt>
                <c:pt idx="5">
                  <c:v>ALFRETON RIPLEY CRICH &amp; HEANOR PCN</c:v>
                </c:pt>
                <c:pt idx="6">
                  <c:v>SOUTH HARDWICK PCN</c:v>
                </c:pt>
                <c:pt idx="7">
                  <c:v>EREWASH PCN</c:v>
                </c:pt>
                <c:pt idx="8">
                  <c:v>CHESTERFIELD AND DRONFIELD PCN</c:v>
                </c:pt>
                <c:pt idx="9">
                  <c:v>ICS</c:v>
                </c:pt>
                <c:pt idx="10">
                  <c:v>NORTH HARDWICK BOLSOVER PCN</c:v>
                </c:pt>
                <c:pt idx="11">
                  <c:v>HIGH PEAK &amp; BUXTON PCN</c:v>
                </c:pt>
                <c:pt idx="12">
                  <c:v>BELPER PCN</c:v>
                </c:pt>
                <c:pt idx="13">
                  <c:v>DERBYSHIRE DALES PCN</c:v>
                </c:pt>
                <c:pt idx="14">
                  <c:v>NORTH EAST DERBYSHIRE PCN</c:v>
                </c:pt>
                <c:pt idx="15">
                  <c:v>OAKDALE PARK PCN</c:v>
                </c:pt>
              </c:strCache>
            </c:strRef>
          </c:cat>
          <c:val>
            <c:numRef>
              <c:f>Sheet1!$B$2:$B$45</c:f>
              <c:numCache>
                <c:formatCode>0%</c:formatCode>
                <c:ptCount val="44"/>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6"/>
                <c:pt idx="0">
                  <c:v>DERBY CITY SOUTH PCN</c:v>
                </c:pt>
                <c:pt idx="1">
                  <c:v>PCCO PCN</c:v>
                </c:pt>
                <c:pt idx="2">
                  <c:v>GREATER DERBY PCN</c:v>
                </c:pt>
                <c:pt idx="3">
                  <c:v>SWADLINCOTE PCN</c:v>
                </c:pt>
                <c:pt idx="4">
                  <c:v>DERBY CITY NORTH PCN</c:v>
                </c:pt>
                <c:pt idx="5">
                  <c:v>ALFRETON RIPLEY CRICH &amp; HEANOR PCN</c:v>
                </c:pt>
                <c:pt idx="6">
                  <c:v>SOUTH HARDWICK PCN</c:v>
                </c:pt>
                <c:pt idx="7">
                  <c:v>EREWASH PCN</c:v>
                </c:pt>
                <c:pt idx="8">
                  <c:v>CHESTERFIELD AND DRONFIELD PCN</c:v>
                </c:pt>
                <c:pt idx="9">
                  <c:v>ICS</c:v>
                </c:pt>
                <c:pt idx="10">
                  <c:v>NORTH HARDWICK BOLSOVER PCN</c:v>
                </c:pt>
                <c:pt idx="11">
                  <c:v>HIGH PEAK &amp; BUXTON PCN</c:v>
                </c:pt>
                <c:pt idx="12">
                  <c:v>BELPER PCN</c:v>
                </c:pt>
                <c:pt idx="13">
                  <c:v>DERBYSHIRE DALES PCN</c:v>
                </c:pt>
                <c:pt idx="14">
                  <c:v>NORTH EAST DERBYSHIRE PCN</c:v>
                </c:pt>
                <c:pt idx="15">
                  <c:v>OAKDALE PARK PCN</c:v>
                </c:pt>
              </c:strCache>
            </c:strRef>
          </c:cat>
          <c:val>
            <c:numRef>
              <c:f>Sheet1!$C$2:$C$45</c:f>
              <c:numCache>
                <c:formatCode>0%</c:formatCode>
                <c:ptCount val="44"/>
                <c:pt idx="0">
                  <c:v>0.69</c:v>
                </c:pt>
                <c:pt idx="1">
                  <c:v>0.71</c:v>
                </c:pt>
                <c:pt idx="2">
                  <c:v>0.71</c:v>
                </c:pt>
                <c:pt idx="3">
                  <c:v>0.71</c:v>
                </c:pt>
                <c:pt idx="4">
                  <c:v>0.72</c:v>
                </c:pt>
                <c:pt idx="5">
                  <c:v>0.73</c:v>
                </c:pt>
                <c:pt idx="6">
                  <c:v>0.74</c:v>
                </c:pt>
                <c:pt idx="7">
                  <c:v>0.74</c:v>
                </c:pt>
                <c:pt idx="8">
                  <c:v>0.74</c:v>
                </c:pt>
                <c:pt idx="9">
                  <c:v>-10</c:v>
                </c:pt>
                <c:pt idx="10">
                  <c:v>0.77</c:v>
                </c:pt>
                <c:pt idx="11">
                  <c:v>0.78</c:v>
                </c:pt>
                <c:pt idx="12">
                  <c:v>0.83</c:v>
                </c:pt>
                <c:pt idx="13">
                  <c:v>0.83</c:v>
                </c:pt>
                <c:pt idx="14">
                  <c:v>0.83</c:v>
                </c:pt>
                <c:pt idx="15">
                  <c:v>0.88</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0.75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30685568"/>
        <c:axId val="130688128"/>
      </c:lineChart>
      <c:catAx>
        <c:axId val="130685568"/>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30688128"/>
        <c:crosses val="autoZero"/>
        <c:auto val="1"/>
        <c:lblAlgn val="ctr"/>
        <c:lblOffset val="100"/>
        <c:noMultiLvlLbl val="0"/>
      </c:catAx>
      <c:valAx>
        <c:axId val="13068812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30685568"/>
        <c:crosses val="autoZero"/>
        <c:crossBetween val="between"/>
      </c:valAx>
      <c:valAx>
        <c:axId val="130689664"/>
        <c:scaling>
          <c:orientation val="minMax"/>
          <c:max val="1"/>
          <c:min val="0"/>
        </c:scaling>
        <c:delete val="0"/>
        <c:axPos val="r"/>
        <c:numFmt formatCode="0%" sourceLinked="1"/>
        <c:majorTickMark val="none"/>
        <c:minorTickMark val="none"/>
        <c:tickLblPos val="none"/>
        <c:spPr>
          <a:ln>
            <a:noFill/>
          </a:ln>
        </c:spPr>
        <c:crossAx val="130703744"/>
        <c:crosses val="max"/>
        <c:crossBetween val="between"/>
      </c:valAx>
      <c:catAx>
        <c:axId val="130703744"/>
        <c:scaling>
          <c:orientation val="minMax"/>
        </c:scaling>
        <c:delete val="1"/>
        <c:axPos val="b"/>
        <c:numFmt formatCode="General" sourceLinked="1"/>
        <c:majorTickMark val="out"/>
        <c:minorTickMark val="none"/>
        <c:tickLblPos val="nextTo"/>
        <c:crossAx val="13068966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24-4199-95DB-7F271DDAD792}"/>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8924-4199-95DB-7F271DDAD792}"/>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924-4199-95DB-7F271DDAD792}"/>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8924-4199-95DB-7F271DDAD792}"/>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8924-4199-95DB-7F271DDAD792}"/>
              </c:ext>
            </c:extLst>
          </c:dPt>
          <c:dPt>
            <c:idx val="5"/>
            <c:bubble3D val="0"/>
            <c:spPr>
              <a:solidFill>
                <a:srgbClr val="FFFFFF">
                  <a:lumMod val="6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924-4199-95DB-7F271DDAD792}"/>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27</c:v>
                </c:pt>
                <c:pt idx="1">
                  <c:v>40</c:v>
                </c:pt>
                <c:pt idx="2">
                  <c:v>20</c:v>
                </c:pt>
                <c:pt idx="3">
                  <c:v>7</c:v>
                </c:pt>
                <c:pt idx="4">
                  <c:v>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8924-4199-95DB-7F271DDAD79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3968677997181332"/>
          <c:y val="0.1389319768382976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165-4368-B411-43C5EE61AD40}"/>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165-4368-B411-43C5EE61AD40}"/>
              </c:ext>
            </c:extLst>
          </c:dPt>
          <c:cat>
            <c:strRef>
              <c:f>Sheet1!$A$2:$A$3</c:f>
              <c:strCache>
                <c:ptCount val="2"/>
                <c:pt idx="0">
                  <c:v>1st Qtr</c:v>
                </c:pt>
                <c:pt idx="1">
                  <c:v>2nd Qtr</c:v>
                </c:pt>
              </c:strCache>
            </c:strRef>
          </c:cat>
          <c:val>
            <c:numRef>
              <c:f>Sheet1!$B$2:$B$3</c:f>
              <c:numCache>
                <c:formatCode>General</c:formatCode>
                <c:ptCount val="2"/>
                <c:pt idx="0">
                  <c:v>52</c:v>
                </c:pt>
                <c:pt idx="1">
                  <c:v>48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165-4368-B411-43C5EE61AD40}"/>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B16-4A68-85D0-2CC0D8F1FA2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B16-4A68-85D0-2CC0D8F1FA2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B16-4A68-85D0-2CC0D8F1FA2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A28-4A0C-9F49-661BA29461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EA1-4006-A3C1-4D22CC05F5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4CC-4F10-87A1-4F78DD2574A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64</c:v>
                </c:pt>
                <c:pt idx="1">
                  <c:v>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Dissatisfied</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18</c:v>
                </c:pt>
                <c:pt idx="1">
                  <c:v>13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4307328"/>
        <c:axId val="144308864"/>
      </c:lineChart>
      <c:catAx>
        <c:axId val="14430732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4308864"/>
        <c:crosses val="autoZero"/>
        <c:auto val="1"/>
        <c:lblAlgn val="ctr"/>
        <c:lblOffset val="100"/>
        <c:noMultiLvlLbl val="0"/>
      </c:catAx>
      <c:valAx>
        <c:axId val="14430886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430732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6"/>
                <c:pt idx="0">
                  <c:v>DERBY CITY SOUTH PCN</c:v>
                </c:pt>
                <c:pt idx="1">
                  <c:v>PCCO PCN</c:v>
                </c:pt>
                <c:pt idx="2">
                  <c:v>DERBY CITY NORTH PCN</c:v>
                </c:pt>
                <c:pt idx="3">
                  <c:v>GREATER DERBY PCN</c:v>
                </c:pt>
                <c:pt idx="4">
                  <c:v>SWADLINCOTE PCN</c:v>
                </c:pt>
                <c:pt idx="5">
                  <c:v>SOUTH HARDWICK PCN</c:v>
                </c:pt>
                <c:pt idx="6">
                  <c:v>ICS</c:v>
                </c:pt>
                <c:pt idx="7">
                  <c:v>OAKDALE PARK PCN</c:v>
                </c:pt>
                <c:pt idx="8">
                  <c:v>BELPER PCN</c:v>
                </c:pt>
                <c:pt idx="9">
                  <c:v>EREWASH PCN</c:v>
                </c:pt>
                <c:pt idx="10">
                  <c:v>ALFRETON RIPLEY CRICH &amp; HEANOR PCN</c:v>
                </c:pt>
                <c:pt idx="11">
                  <c:v>HIGH PEAK &amp; BUXTON PCN</c:v>
                </c:pt>
                <c:pt idx="12">
                  <c:v>CHESTERFIELD AND DRONFIELD PCN</c:v>
                </c:pt>
                <c:pt idx="13">
                  <c:v>NORTH HARDWICK BOLSOVER PCN</c:v>
                </c:pt>
                <c:pt idx="14">
                  <c:v>NORTH EAST DERBYSHIRE PCN</c:v>
                </c:pt>
                <c:pt idx="15">
                  <c:v>DERBYSHIRE DALES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F7-4CCA-8C7F-315BE54A2593}"/>
            </c:ext>
          </c:extLst>
        </c:ser>
        <c:ser>
          <c:idx val="3"/>
          <c:order val="3"/>
          <c:tx>
            <c:strRef>
              <c:f>Sheet1!$E$1</c:f>
              <c:strCache>
                <c:ptCount val="1"/>
                <c:pt idx="0">
                  <c:v>Column1</c:v>
                </c:pt>
              </c:strCache>
            </c:strRef>
          </c:tx>
          <c:invertIfNegative val="0"/>
          <c:cat>
            <c:strRef>
              <c:f>Sheet1!$A$2:$A$45</c:f>
              <c:strCache>
                <c:ptCount val="16"/>
                <c:pt idx="0">
                  <c:v>DERBY CITY SOUTH PCN</c:v>
                </c:pt>
                <c:pt idx="1">
                  <c:v>PCCO PCN</c:v>
                </c:pt>
                <c:pt idx="2">
                  <c:v>DERBY CITY NORTH PCN</c:v>
                </c:pt>
                <c:pt idx="3">
                  <c:v>GREATER DERBY PCN</c:v>
                </c:pt>
                <c:pt idx="4">
                  <c:v>SWADLINCOTE PCN</c:v>
                </c:pt>
                <c:pt idx="5">
                  <c:v>SOUTH HARDWICK PCN</c:v>
                </c:pt>
                <c:pt idx="6">
                  <c:v>ICS</c:v>
                </c:pt>
                <c:pt idx="7">
                  <c:v>OAKDALE PARK PCN</c:v>
                </c:pt>
                <c:pt idx="8">
                  <c:v>BELPER PCN</c:v>
                </c:pt>
                <c:pt idx="9">
                  <c:v>EREWASH PCN</c:v>
                </c:pt>
                <c:pt idx="10">
                  <c:v>ALFRETON RIPLEY CRICH &amp; HEANOR PCN</c:v>
                </c:pt>
                <c:pt idx="11">
                  <c:v>HIGH PEAK &amp; BUXTON PCN</c:v>
                </c:pt>
                <c:pt idx="12">
                  <c:v>CHESTERFIELD AND DRONFIELD PCN</c:v>
                </c:pt>
                <c:pt idx="13">
                  <c:v>NORTH HARDWICK BOLSOVER PCN</c:v>
                </c:pt>
                <c:pt idx="14">
                  <c:v>NORTH EAST DERBYSHIRE PCN</c:v>
                </c:pt>
                <c:pt idx="15">
                  <c:v>DERBYSHIRE DALES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AF7-4CCA-8C7F-315BE54A25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6"/>
                <c:pt idx="0">
                  <c:v>DERBY CITY SOUTH PCN</c:v>
                </c:pt>
                <c:pt idx="1">
                  <c:v>PCCO PCN</c:v>
                </c:pt>
                <c:pt idx="2">
                  <c:v>DERBY CITY NORTH PCN</c:v>
                </c:pt>
                <c:pt idx="3">
                  <c:v>GREATER DERBY PCN</c:v>
                </c:pt>
                <c:pt idx="4">
                  <c:v>SWADLINCOTE PCN</c:v>
                </c:pt>
                <c:pt idx="5">
                  <c:v>SOUTH HARDWICK PCN</c:v>
                </c:pt>
                <c:pt idx="6">
                  <c:v>ICS</c:v>
                </c:pt>
                <c:pt idx="7">
                  <c:v>OAKDALE PARK PCN</c:v>
                </c:pt>
                <c:pt idx="8">
                  <c:v>BELPER PCN</c:v>
                </c:pt>
                <c:pt idx="9">
                  <c:v>EREWASH PCN</c:v>
                </c:pt>
                <c:pt idx="10">
                  <c:v>ALFRETON RIPLEY CRICH &amp; HEANOR PCN</c:v>
                </c:pt>
                <c:pt idx="11">
                  <c:v>HIGH PEAK &amp; BUXTON PCN</c:v>
                </c:pt>
                <c:pt idx="12">
                  <c:v>CHESTERFIELD AND DRONFIELD PCN</c:v>
                </c:pt>
                <c:pt idx="13">
                  <c:v>NORTH HARDWICK BOLSOVER PCN</c:v>
                </c:pt>
                <c:pt idx="14">
                  <c:v>NORTH EAST DERBYSHIRE PCN</c:v>
                </c:pt>
                <c:pt idx="15">
                  <c:v>DERBYSHIRE DALES PCN</c:v>
                </c:pt>
              </c:strCache>
            </c:strRef>
          </c:cat>
          <c:val>
            <c:numRef>
              <c:f>Sheet1!$F$2:$F$45</c:f>
              <c:numCache>
                <c:formatCode>General</c:formatCode>
                <c:ptCount val="44"/>
                <c:pt idx="0">
                  <c:v>0.52</c:v>
                </c:pt>
                <c:pt idx="1">
                  <c:v>0.53</c:v>
                </c:pt>
                <c:pt idx="2">
                  <c:v>0.6</c:v>
                </c:pt>
                <c:pt idx="3">
                  <c:v>0.64</c:v>
                </c:pt>
                <c:pt idx="4">
                  <c:v>0.64</c:v>
                </c:pt>
                <c:pt idx="5">
                  <c:v>0.66</c:v>
                </c:pt>
                <c:pt idx="6">
                  <c:v>0.67</c:v>
                </c:pt>
                <c:pt idx="7">
                  <c:v>0.67</c:v>
                </c:pt>
                <c:pt idx="8">
                  <c:v>0.67</c:v>
                </c:pt>
                <c:pt idx="9">
                  <c:v>0.68</c:v>
                </c:pt>
                <c:pt idx="10">
                  <c:v>0.69</c:v>
                </c:pt>
                <c:pt idx="11">
                  <c:v>0.73</c:v>
                </c:pt>
                <c:pt idx="12">
                  <c:v>0.73</c:v>
                </c:pt>
                <c:pt idx="13">
                  <c:v>0.75</c:v>
                </c:pt>
                <c:pt idx="14">
                  <c:v>0.75</c:v>
                </c:pt>
                <c:pt idx="15">
                  <c:v>0.76</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AF7-4CCA-8C7F-315BE54A2593}"/>
            </c:ext>
          </c:extLst>
        </c:ser>
        <c:ser>
          <c:idx val="5"/>
          <c:order val="5"/>
          <c:tx>
            <c:strRef>
              <c:f>Sheet1!$G$1</c:f>
              <c:strCache>
                <c:ptCount val="1"/>
                <c:pt idx="0">
                  <c:v>Column3</c:v>
                </c:pt>
              </c:strCache>
            </c:strRef>
          </c:tx>
          <c:invertIfNegative val="0"/>
          <c:cat>
            <c:strRef>
              <c:f>Sheet1!$A$2:$A$45</c:f>
              <c:strCache>
                <c:ptCount val="16"/>
                <c:pt idx="0">
                  <c:v>DERBY CITY SOUTH PCN</c:v>
                </c:pt>
                <c:pt idx="1">
                  <c:v>PCCO PCN</c:v>
                </c:pt>
                <c:pt idx="2">
                  <c:v>DERBY CITY NORTH PCN</c:v>
                </c:pt>
                <c:pt idx="3">
                  <c:v>GREATER DERBY PCN</c:v>
                </c:pt>
                <c:pt idx="4">
                  <c:v>SWADLINCOTE PCN</c:v>
                </c:pt>
                <c:pt idx="5">
                  <c:v>SOUTH HARDWICK PCN</c:v>
                </c:pt>
                <c:pt idx="6">
                  <c:v>ICS</c:v>
                </c:pt>
                <c:pt idx="7">
                  <c:v>OAKDALE PARK PCN</c:v>
                </c:pt>
                <c:pt idx="8">
                  <c:v>BELPER PCN</c:v>
                </c:pt>
                <c:pt idx="9">
                  <c:v>EREWASH PCN</c:v>
                </c:pt>
                <c:pt idx="10">
                  <c:v>ALFRETON RIPLEY CRICH &amp; HEANOR PCN</c:v>
                </c:pt>
                <c:pt idx="11">
                  <c:v>HIGH PEAK &amp; BUXTON PCN</c:v>
                </c:pt>
                <c:pt idx="12">
                  <c:v>CHESTERFIELD AND DRONFIELD PCN</c:v>
                </c:pt>
                <c:pt idx="13">
                  <c:v>NORTH HARDWICK BOLSOVER PCN</c:v>
                </c:pt>
                <c:pt idx="14">
                  <c:v>NORTH EAST DERBYSHIRE PCN</c:v>
                </c:pt>
                <c:pt idx="15">
                  <c:v>DERBYSHIRE DALES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AF7-4CCA-8C7F-315BE54A2593}"/>
            </c:ext>
          </c:extLst>
        </c:ser>
        <c:ser>
          <c:idx val="6"/>
          <c:order val="6"/>
          <c:tx>
            <c:strRef>
              <c:f>Sheet1!$H$1</c:f>
              <c:strCache>
                <c:ptCount val="1"/>
                <c:pt idx="0">
                  <c:v>Column4</c:v>
                </c:pt>
              </c:strCache>
            </c:strRef>
          </c:tx>
          <c:invertIfNegative val="0"/>
          <c:cat>
            <c:strRef>
              <c:f>Sheet1!$A$2:$A$45</c:f>
              <c:strCache>
                <c:ptCount val="16"/>
                <c:pt idx="0">
                  <c:v>DERBY CITY SOUTH PCN</c:v>
                </c:pt>
                <c:pt idx="1">
                  <c:v>PCCO PCN</c:v>
                </c:pt>
                <c:pt idx="2">
                  <c:v>DERBY CITY NORTH PCN</c:v>
                </c:pt>
                <c:pt idx="3">
                  <c:v>GREATER DERBY PCN</c:v>
                </c:pt>
                <c:pt idx="4">
                  <c:v>SWADLINCOTE PCN</c:v>
                </c:pt>
                <c:pt idx="5">
                  <c:v>SOUTH HARDWICK PCN</c:v>
                </c:pt>
                <c:pt idx="6">
                  <c:v>ICS</c:v>
                </c:pt>
                <c:pt idx="7">
                  <c:v>OAKDALE PARK PCN</c:v>
                </c:pt>
                <c:pt idx="8">
                  <c:v>BELPER PCN</c:v>
                </c:pt>
                <c:pt idx="9">
                  <c:v>EREWASH PCN</c:v>
                </c:pt>
                <c:pt idx="10">
                  <c:v>ALFRETON RIPLEY CRICH &amp; HEANOR PCN</c:v>
                </c:pt>
                <c:pt idx="11">
                  <c:v>HIGH PEAK &amp; BUXTON PCN</c:v>
                </c:pt>
                <c:pt idx="12">
                  <c:v>CHESTERFIELD AND DRONFIELD PCN</c:v>
                </c:pt>
                <c:pt idx="13">
                  <c:v>NORTH HARDWICK BOLSOVER PCN</c:v>
                </c:pt>
                <c:pt idx="14">
                  <c:v>NORTH EAST DERBYSHIRE PCN</c:v>
                </c:pt>
                <c:pt idx="15">
                  <c:v>DERBYSHIRE DALES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AF7-4CCA-8C7F-315BE54A2593}"/>
            </c:ext>
          </c:extLst>
        </c:ser>
        <c:dLbls>
          <c:showLegendKey val="0"/>
          <c:showVal val="0"/>
          <c:showCatName val="0"/>
          <c:showSerName val="0"/>
          <c:showPercent val="0"/>
          <c:showBubbleSize val="0"/>
        </c:dLbls>
        <c:gapWidth val="500"/>
        <c:axId val="144679680"/>
        <c:axId val="14467379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6"/>
                <c:pt idx="0">
                  <c:v>DERBY CITY SOUTH PCN</c:v>
                </c:pt>
                <c:pt idx="1">
                  <c:v>PCCO PCN</c:v>
                </c:pt>
                <c:pt idx="2">
                  <c:v>DERBY CITY NORTH PCN</c:v>
                </c:pt>
                <c:pt idx="3">
                  <c:v>GREATER DERBY PCN</c:v>
                </c:pt>
                <c:pt idx="4">
                  <c:v>SWADLINCOTE PCN</c:v>
                </c:pt>
                <c:pt idx="5">
                  <c:v>SOUTH HARDWICK PCN</c:v>
                </c:pt>
                <c:pt idx="6">
                  <c:v>ICS</c:v>
                </c:pt>
                <c:pt idx="7">
                  <c:v>OAKDALE PARK PCN</c:v>
                </c:pt>
                <c:pt idx="8">
                  <c:v>BELPER PCN</c:v>
                </c:pt>
                <c:pt idx="9">
                  <c:v>EREWASH PCN</c:v>
                </c:pt>
                <c:pt idx="10">
                  <c:v>ALFRETON RIPLEY CRICH &amp; HEANOR PCN</c:v>
                </c:pt>
                <c:pt idx="11">
                  <c:v>HIGH PEAK &amp; BUXTON PCN</c:v>
                </c:pt>
                <c:pt idx="12">
                  <c:v>CHESTERFIELD AND DRONFIELD PCN</c:v>
                </c:pt>
                <c:pt idx="13">
                  <c:v>NORTH HARDWICK BOLSOVER PCN</c:v>
                </c:pt>
                <c:pt idx="14">
                  <c:v>NORTH EAST DERBYSHIRE PCN</c:v>
                </c:pt>
                <c:pt idx="15">
                  <c:v>DERBYSHIRE DALES PCN</c:v>
                </c:pt>
              </c:strCache>
            </c:strRef>
          </c:cat>
          <c:val>
            <c:numRef>
              <c:f>Sheet1!$B$2:$B$45</c:f>
              <c:numCache>
                <c:formatCode>0%</c:formatCode>
                <c:ptCount val="44"/>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AF7-4CCA-8C7F-315BE54A25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AF7-4CCA-8C7F-315BE54A25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AF7-4CCA-8C7F-315BE54A25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AF7-4CCA-8C7F-315BE54A2593}"/>
              </c:ext>
            </c:extLst>
          </c:dPt>
          <c:cat>
            <c:strRef>
              <c:f>Sheet1!$A$2:$A$45</c:f>
              <c:strCache>
                <c:ptCount val="16"/>
                <c:pt idx="0">
                  <c:v>DERBY CITY SOUTH PCN</c:v>
                </c:pt>
                <c:pt idx="1">
                  <c:v>PCCO PCN</c:v>
                </c:pt>
                <c:pt idx="2">
                  <c:v>DERBY CITY NORTH PCN</c:v>
                </c:pt>
                <c:pt idx="3">
                  <c:v>GREATER DERBY PCN</c:v>
                </c:pt>
                <c:pt idx="4">
                  <c:v>SWADLINCOTE PCN</c:v>
                </c:pt>
                <c:pt idx="5">
                  <c:v>SOUTH HARDWICK PCN</c:v>
                </c:pt>
                <c:pt idx="6">
                  <c:v>ICS</c:v>
                </c:pt>
                <c:pt idx="7">
                  <c:v>OAKDALE PARK PCN</c:v>
                </c:pt>
                <c:pt idx="8">
                  <c:v>BELPER PCN</c:v>
                </c:pt>
                <c:pt idx="9">
                  <c:v>EREWASH PCN</c:v>
                </c:pt>
                <c:pt idx="10">
                  <c:v>ALFRETON RIPLEY CRICH &amp; HEANOR PCN</c:v>
                </c:pt>
                <c:pt idx="11">
                  <c:v>HIGH PEAK &amp; BUXTON PCN</c:v>
                </c:pt>
                <c:pt idx="12">
                  <c:v>CHESTERFIELD AND DRONFIELD PCN</c:v>
                </c:pt>
                <c:pt idx="13">
                  <c:v>NORTH HARDWICK BOLSOVER PCN</c:v>
                </c:pt>
                <c:pt idx="14">
                  <c:v>NORTH EAST DERBYSHIRE PCN</c:v>
                </c:pt>
                <c:pt idx="15">
                  <c:v>DERBYSHIRE DALES PCN</c:v>
                </c:pt>
              </c:strCache>
            </c:strRef>
          </c:cat>
          <c:val>
            <c:numRef>
              <c:f>Sheet1!$C$2:$C$45</c:f>
              <c:numCache>
                <c:formatCode>0%</c:formatCode>
                <c:ptCount val="44"/>
                <c:pt idx="0">
                  <c:v>0.52</c:v>
                </c:pt>
                <c:pt idx="1">
                  <c:v>0.53</c:v>
                </c:pt>
                <c:pt idx="2">
                  <c:v>0.6</c:v>
                </c:pt>
                <c:pt idx="3">
                  <c:v>0.64</c:v>
                </c:pt>
                <c:pt idx="4">
                  <c:v>0.64</c:v>
                </c:pt>
                <c:pt idx="5">
                  <c:v>0.66</c:v>
                </c:pt>
                <c:pt idx="6">
                  <c:v>-10</c:v>
                </c:pt>
                <c:pt idx="7">
                  <c:v>0.67</c:v>
                </c:pt>
                <c:pt idx="8">
                  <c:v>0.67</c:v>
                </c:pt>
                <c:pt idx="9">
                  <c:v>0.68</c:v>
                </c:pt>
                <c:pt idx="10">
                  <c:v>0.69</c:v>
                </c:pt>
                <c:pt idx="11">
                  <c:v>0.73</c:v>
                </c:pt>
                <c:pt idx="12">
                  <c:v>0.73</c:v>
                </c:pt>
                <c:pt idx="13">
                  <c:v>0.75</c:v>
                </c:pt>
                <c:pt idx="14">
                  <c:v>0.75</c:v>
                </c:pt>
                <c:pt idx="15">
                  <c:v>0.76</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AF7-4CCA-8C7F-315BE54A25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0.67</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AF7-4CCA-8C7F-315BE54A25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AF7-4CCA-8C7F-315BE54A2593}"/>
            </c:ext>
          </c:extLst>
        </c:ser>
        <c:dLbls>
          <c:showLegendKey val="0"/>
          <c:showVal val="0"/>
          <c:showCatName val="0"/>
          <c:showSerName val="0"/>
          <c:showPercent val="0"/>
          <c:showBubbleSize val="0"/>
        </c:dLbls>
        <c:marker val="1"/>
        <c:smooth val="0"/>
        <c:axId val="144665600"/>
        <c:axId val="144672256"/>
      </c:lineChart>
      <c:catAx>
        <c:axId val="144665600"/>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44672256"/>
        <c:crosses val="autoZero"/>
        <c:auto val="1"/>
        <c:lblAlgn val="ctr"/>
        <c:lblOffset val="100"/>
        <c:noMultiLvlLbl val="0"/>
      </c:catAx>
      <c:valAx>
        <c:axId val="14467225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4665600"/>
        <c:crosses val="autoZero"/>
        <c:crossBetween val="between"/>
      </c:valAx>
      <c:valAx>
        <c:axId val="144673792"/>
        <c:scaling>
          <c:orientation val="minMax"/>
          <c:max val="1"/>
          <c:min val="0"/>
        </c:scaling>
        <c:delete val="0"/>
        <c:axPos val="r"/>
        <c:numFmt formatCode="0%" sourceLinked="1"/>
        <c:majorTickMark val="none"/>
        <c:minorTickMark val="none"/>
        <c:tickLblPos val="none"/>
        <c:spPr>
          <a:ln>
            <a:noFill/>
          </a:ln>
        </c:spPr>
        <c:crossAx val="144679680"/>
        <c:crosses val="max"/>
        <c:crossBetween val="between"/>
      </c:valAx>
      <c:catAx>
        <c:axId val="144679680"/>
        <c:scaling>
          <c:orientation val="minMax"/>
        </c:scaling>
        <c:delete val="1"/>
        <c:axPos val="b"/>
        <c:numFmt formatCode="General" sourceLinked="1"/>
        <c:majorTickMark val="out"/>
        <c:minorTickMark val="none"/>
        <c:tickLblPos val="nextTo"/>
        <c:crossAx val="14467379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EAB-44F0-83F5-FB95760D47A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0505571475942881"/>
          <c:h val="0.64847266111270707"/>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105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Sheet1!$B$2:$B$12</c:f>
              <c:numCache>
                <c:formatCode>General</c:formatCode>
                <c:ptCount val="11"/>
                <c:pt idx="0">
                  <c:v>61</c:v>
                </c:pt>
                <c:pt idx="1">
                  <c:v>15</c:v>
                </c:pt>
                <c:pt idx="2">
                  <c:v>7</c:v>
                </c:pt>
                <c:pt idx="3">
                  <c:v>23</c:v>
                </c:pt>
                <c:pt idx="4">
                  <c:v>4</c:v>
                </c:pt>
                <c:pt idx="5">
                  <c:v>23</c:v>
                </c:pt>
                <c:pt idx="6">
                  <c:v>14</c:v>
                </c:pt>
                <c:pt idx="7">
                  <c:v>4</c:v>
                </c:pt>
                <c:pt idx="8">
                  <c:v>8</c:v>
                </c:pt>
                <c:pt idx="9">
                  <c:v>2</c:v>
                </c:pt>
                <c:pt idx="10">
                  <c:v>9</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EE8E-4B15-9B9E-786A9053DE7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Sheet1!$C$2:$C$12</c:f>
              <c:numCache>
                <c:formatCode>General</c:formatCode>
                <c:ptCount val="11"/>
                <c:pt idx="0">
                  <c:v>56</c:v>
                </c:pt>
                <c:pt idx="1">
                  <c:v>16</c:v>
                </c:pt>
                <c:pt idx="2">
                  <c:v>9</c:v>
                </c:pt>
                <c:pt idx="3">
                  <c:v>23</c:v>
                </c:pt>
                <c:pt idx="4">
                  <c:v>3</c:v>
                </c:pt>
                <c:pt idx="5">
                  <c:v>26</c:v>
                </c:pt>
                <c:pt idx="6">
                  <c:v>15</c:v>
                </c:pt>
                <c:pt idx="7">
                  <c:v>4</c:v>
                </c:pt>
                <c:pt idx="8">
                  <c:v>8</c:v>
                </c:pt>
                <c:pt idx="9">
                  <c:v>3</c:v>
                </c:pt>
                <c:pt idx="10">
                  <c:v>10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EE8E-4B15-9B9E-786A9053DE74}"/>
            </c:ext>
          </c:extLst>
        </c:ser>
        <c:dLbls>
          <c:showLegendKey val="0"/>
          <c:showVal val="1"/>
          <c:showCatName val="0"/>
          <c:showSerName val="0"/>
          <c:showPercent val="0"/>
          <c:showBubbleSize val="0"/>
        </c:dLbls>
        <c:gapWidth val="75"/>
        <c:overlap val="-3"/>
        <c:axId val="145243136"/>
        <c:axId val="145261312"/>
      </c:barChart>
      <c:catAx>
        <c:axId val="145243136"/>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900">
                <a:solidFill>
                  <a:schemeClr val="tx1"/>
                </a:solidFill>
              </a:defRPr>
            </a:pPr>
            <a:endParaRPr lang="en-US"/>
          </a:p>
        </c:txPr>
        <c:crossAx val="145261312"/>
        <c:crosses val="autoZero"/>
        <c:auto val="1"/>
        <c:lblAlgn val="ctr"/>
        <c:lblOffset val="100"/>
        <c:noMultiLvlLbl val="0"/>
      </c:catAx>
      <c:valAx>
        <c:axId val="145261312"/>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45243136"/>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1.8535998935514726E-2"/>
          <c:y val="0.1371583961171137"/>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431-4C39-86F5-33D4B8AB8027}"/>
              </c:ext>
            </c:extLst>
          </c:dPt>
          <c:dPt>
            <c:idx val="1"/>
            <c:bubble3D val="0"/>
            <c:spPr>
              <a:solidFill>
                <a:srgbClr val="EC5656"/>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4431-4C39-86F5-33D4B8AB8027}"/>
              </c:ext>
            </c:extLst>
          </c:dPt>
          <c:dPt>
            <c:idx val="2"/>
            <c:bubble3D val="0"/>
            <c:spPr>
              <a:solidFill>
                <a:srgbClr val="BFBFBF"/>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431-4C39-86F5-33D4B8AB8027}"/>
              </c:ext>
            </c:extLst>
          </c:dPt>
          <c:dPt>
            <c:idx val="3"/>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31-4C39-86F5-33D4B8AB8027}"/>
              </c:ext>
            </c:extLst>
          </c:dPt>
          <c:dPt>
            <c:idx val="4"/>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431-4C39-86F5-33D4B8AB8027}"/>
              </c:ext>
            </c:extLst>
          </c:dPt>
          <c:dPt>
            <c:idx val="5"/>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431-4C39-86F5-33D4B8AB8027}"/>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76</c:v>
                </c:pt>
                <c:pt idx="1">
                  <c:v>24</c:v>
                </c:pt>
              </c:numCache>
            </c:numRef>
          </c:val>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4431-4C39-86F5-33D4B8AB8027}"/>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5982171571579772"/>
          <c:y val="0.35745904449692889"/>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A1-407D-87FD-44022596FC7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179-48D1-9DB2-D7680CF174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60-4548-9C7A-CEBFC638BA62}"/>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60-4548-9C7A-CEBFC638BA62}"/>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60-4548-9C7A-CEBFC638BA62}"/>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60-4548-9C7A-CEBFC638BA62}"/>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E60-4548-9C7A-CEBFC638BA62}"/>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AE60-4548-9C7A-CEBFC638BA62}"/>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70</c:v>
                </c:pt>
                <c:pt idx="1">
                  <c:v>76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E60-4548-9C7A-CEBFC638BA62}"/>
            </c:ext>
          </c:extLst>
        </c:ser>
        <c:ser>
          <c:idx val="1"/>
          <c:order val="1"/>
          <c:tx>
            <c:strRef>
              <c:f>Sheet1!$C$1</c:f>
              <c:strCache>
                <c:ptCount val="1"/>
                <c:pt idx="0">
                  <c:v>% Took too long</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AE60-4548-9C7A-CEBFC638BA62}"/>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60-4548-9C7A-CEBFC638BA62}"/>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AE60-4548-9C7A-CEBFC638BA62}"/>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AE60-4548-9C7A-CEBFC638BA62}"/>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E60-4548-9C7A-CEBFC638BA62}"/>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AE60-4548-9C7A-CEBFC638BA62}"/>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30</c:v>
                </c:pt>
                <c:pt idx="1">
                  <c:v>24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E60-4548-9C7A-CEBFC638BA6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5674624"/>
        <c:axId val="145676160"/>
      </c:lineChart>
      <c:catAx>
        <c:axId val="14567462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5676160"/>
        <c:crosses val="autoZero"/>
        <c:auto val="1"/>
        <c:lblAlgn val="ctr"/>
        <c:lblOffset val="100"/>
        <c:noMultiLvlLbl val="0"/>
      </c:catAx>
      <c:valAx>
        <c:axId val="14567616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567462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33683073912228E-2"/>
          <c:y val="0.17145165956936972"/>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9FD-43B1-AA90-923F2F41932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F9FD-43B1-AA90-923F2F41932F}"/>
              </c:ext>
            </c:extLst>
          </c:dPt>
          <c:dPt>
            <c:idx val="2"/>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9FD-43B1-AA90-923F2F41932F}"/>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F9FD-43B1-AA90-923F2F41932F}"/>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F9FD-43B1-AA90-923F2F41932F}"/>
              </c:ext>
            </c:extLst>
          </c:dPt>
          <c:dPt>
            <c:idx val="5"/>
            <c:bubble3D val="0"/>
            <c:spPr>
              <a:solidFill>
                <a:srgbClr val="A6A6A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9FD-43B1-AA90-923F2F41932F}"/>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37</c:v>
                </c:pt>
                <c:pt idx="1">
                  <c:v>35</c:v>
                </c:pt>
                <c:pt idx="2">
                  <c:v>14</c:v>
                </c:pt>
                <c:pt idx="3">
                  <c:v>7</c:v>
                </c:pt>
                <c:pt idx="4">
                  <c:v>7</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FD-43B1-AA90-923F2F41932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782388034734018"/>
          <c:y val="0.19154034497833847"/>
          <c:w val="0.35445139061782355"/>
          <c:h val="0.55241017065377118"/>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353-4F5B-BDB8-5C42EF706B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102-4FC3-BDA3-8F52E4C0984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7BD-435A-A973-C54D4BC34C5A}"/>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7BD-435A-A973-C54D4BC34C5A}"/>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7BD-435A-A973-C54D4BC34C5A}"/>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7BD-435A-A973-C54D4BC34C5A}"/>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7BD-435A-A973-C54D4BC34C5A}"/>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7BD-435A-A973-C54D4BC34C5A}"/>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73</c:v>
                </c:pt>
                <c:pt idx="1">
                  <c:v>72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7BD-435A-A973-C54D4BC34C5A}"/>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7BD-435A-A973-C54D4BC34C5A}"/>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7BD-435A-A973-C54D4BC34C5A}"/>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7BD-435A-A973-C54D4BC34C5A}"/>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7BD-435A-A973-C54D4BC34C5A}"/>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7BD-435A-A973-C54D4BC34C5A}"/>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7BD-435A-A973-C54D4BC34C5A}"/>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12</c:v>
                </c:pt>
                <c:pt idx="1">
                  <c:v>14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7BD-435A-A973-C54D4BC34C5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6044800"/>
        <c:axId val="146046336"/>
      </c:lineChart>
      <c:catAx>
        <c:axId val="14604480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6046336"/>
        <c:crosses val="autoZero"/>
        <c:auto val="1"/>
        <c:lblAlgn val="ctr"/>
        <c:lblOffset val="100"/>
        <c:noMultiLvlLbl val="0"/>
      </c:catAx>
      <c:valAx>
        <c:axId val="14604633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604480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7378" name="Rectangle 2"/>
          <p:cNvSpPr>
            <a:spLocks noGrp="1" noChangeArrowheads="1"/>
          </p:cNvSpPr>
          <p:nvPr>
            <p:ph type="hdr" sz="quarter"/>
          </p:nvPr>
        </p:nvSpPr>
        <p:spPr bwMode="auto">
          <a:xfrm>
            <a:off x="3" y="0"/>
            <a:ext cx="2946145"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79" name="Rectangle 3"/>
          <p:cNvSpPr>
            <a:spLocks noGrp="1" noChangeArrowheads="1"/>
          </p:cNvSpPr>
          <p:nvPr>
            <p:ph type="dt" sz="quarter" idx="1"/>
          </p:nvPr>
        </p:nvSpPr>
        <p:spPr bwMode="auto">
          <a:xfrm>
            <a:off x="3849911" y="0"/>
            <a:ext cx="2946144"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1100"/>
            </a:lvl1pPr>
          </a:lstStyle>
          <a:p>
            <a:pPr>
              <a:defRPr/>
            </a:pPr>
            <a:endParaRPr lang="en-US"/>
          </a:p>
        </p:txBody>
      </p:sp>
      <p:sp>
        <p:nvSpPr>
          <p:cNvPr id="357380" name="Rectangle 4"/>
          <p:cNvSpPr>
            <a:spLocks noGrp="1" noChangeArrowheads="1"/>
          </p:cNvSpPr>
          <p:nvPr>
            <p:ph type="ftr" sz="quarter" idx="2"/>
          </p:nvPr>
        </p:nvSpPr>
        <p:spPr bwMode="auto">
          <a:xfrm>
            <a:off x="3" y="9428168"/>
            <a:ext cx="2946145"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81" name="Rectangle 5"/>
          <p:cNvSpPr>
            <a:spLocks noGrp="1" noChangeArrowheads="1"/>
          </p:cNvSpPr>
          <p:nvPr>
            <p:ph type="sldNum" sz="quarter" idx="3"/>
          </p:nvPr>
        </p:nvSpPr>
        <p:spPr bwMode="auto">
          <a:xfrm>
            <a:off x="3849911" y="9428168"/>
            <a:ext cx="2946144"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r" defTabSz="906463" eaLnBrk="1" hangingPunct="1">
              <a:spcBef>
                <a:spcPct val="0"/>
              </a:spcBef>
              <a:defRPr sz="1100"/>
            </a:lvl1pPr>
          </a:lstStyle>
          <a:p>
            <a:pPr>
              <a:defRPr/>
            </a:pPr>
            <a:fld id="{B267AA43-1B9F-49F0-BE19-72FD1015666D}" type="slidenum">
              <a:rPr lang="en-US"/>
              <a:pPr>
                <a:defRPr/>
              </a:pPr>
              <a:t>‹#›</a:t>
            </a:fld>
            <a:endParaRPr lang="en-US"/>
          </a:p>
        </p:txBody>
      </p:sp>
    </p:spTree>
    <p:extLst>
      <p:ext uri="{BB962C8B-B14F-4D97-AF65-F5344CB8AC3E}">
        <p14:creationId xmlns:p14="http://schemas.microsoft.com/office/powerpoint/2010/main" val="9928785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4"/>
          <p:cNvSpPr>
            <a:spLocks noGrp="1" noRot="1" noChangeAspect="1" noChangeArrowheads="1" noTextEdit="1"/>
          </p:cNvSpPr>
          <p:nvPr>
            <p:ph type="sldImg" idx="2"/>
          </p:nvPr>
        </p:nvSpPr>
        <p:spPr bwMode="auto">
          <a:xfrm>
            <a:off x="539750" y="552450"/>
            <a:ext cx="5721350" cy="3962400"/>
          </a:xfrm>
          <a:prstGeom prst="rect">
            <a:avLst/>
          </a:prstGeom>
          <a:noFill/>
          <a:ln w="9525">
            <a:solidFill>
              <a:srgbClr val="000000"/>
            </a:solidFill>
            <a:miter lim="800000"/>
            <a:headEnd/>
            <a:tailEnd/>
          </a:ln>
        </p:spPr>
      </p:sp>
      <p:sp>
        <p:nvSpPr>
          <p:cNvPr id="108549" name="Rectangle 5"/>
          <p:cNvSpPr>
            <a:spLocks noGrp="1" noChangeArrowheads="1"/>
          </p:cNvSpPr>
          <p:nvPr>
            <p:ph type="body" sz="quarter" idx="3"/>
          </p:nvPr>
        </p:nvSpPr>
        <p:spPr bwMode="auto">
          <a:xfrm>
            <a:off x="680254" y="4716464"/>
            <a:ext cx="5437168" cy="4702175"/>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08551" name="Rectangle 7"/>
          <p:cNvSpPr>
            <a:spLocks noGrp="1" noChangeArrowheads="1"/>
          </p:cNvSpPr>
          <p:nvPr>
            <p:ph type="sldNum" sz="quarter" idx="5"/>
          </p:nvPr>
        </p:nvSpPr>
        <p:spPr bwMode="auto">
          <a:xfrm>
            <a:off x="3849911" y="4"/>
            <a:ext cx="2946144" cy="2809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800"/>
            </a:lvl1pPr>
          </a:lstStyle>
          <a:p>
            <a:pPr>
              <a:defRPr/>
            </a:pPr>
            <a:r>
              <a:rPr lang="en-GB"/>
              <a:t>  </a:t>
            </a:r>
            <a:r>
              <a:rPr lang="en-GB">
                <a:solidFill>
                  <a:srgbClr val="333333"/>
                </a:solidFill>
                <a:ea typeface="Times New Roman" pitchFamily="18" charset="0"/>
                <a:cs typeface="Arial" charset="0"/>
              </a:rPr>
              <a:t>Ipsos MORI: Report Title</a:t>
            </a:r>
            <a:r>
              <a:rPr lang="en-GB" sz="1000">
                <a:solidFill>
                  <a:srgbClr val="000000"/>
                </a:solidFill>
                <a:latin typeface="Arial Black" pitchFamily="34" charset="0"/>
              </a:rPr>
              <a:t> </a:t>
            </a:r>
            <a:fld id="{BD169286-7779-44A5-A586-15FA91A020D3}" type="slidenum">
              <a:rPr lang="en-GB" sz="1000">
                <a:latin typeface="Arial Black" pitchFamily="34" charset="0"/>
              </a:rPr>
              <a:pPr>
                <a:defRPr/>
              </a:pPr>
              <a:t>‹#›</a:t>
            </a:fld>
            <a:endParaRPr lang="en-GB" sz="1000">
              <a:latin typeface="Arial Black" pitchFamily="34" charset="0"/>
            </a:endParaRPr>
          </a:p>
        </p:txBody>
      </p:sp>
      <p:sp>
        <p:nvSpPr>
          <p:cNvPr id="108552" name="Text Box 8"/>
          <p:cNvSpPr txBox="1">
            <a:spLocks noChangeArrowheads="1"/>
          </p:cNvSpPr>
          <p:nvPr/>
        </p:nvSpPr>
        <p:spPr bwMode="auto">
          <a:xfrm>
            <a:off x="0" y="9591675"/>
            <a:ext cx="6797675" cy="342328"/>
          </a:xfrm>
          <a:prstGeom prst="rect">
            <a:avLst/>
          </a:prstGeom>
          <a:noFill/>
          <a:ln w="9525">
            <a:noFill/>
            <a:miter lim="800000"/>
            <a:headEnd/>
            <a:tailEnd/>
          </a:ln>
        </p:spPr>
        <p:txBody>
          <a:bodyPr lIns="89224" tIns="46396" rIns="89224" bIns="46396">
            <a:spAutoFit/>
          </a:bodyPr>
          <a:lstStyle/>
          <a:p>
            <a:pPr algn="ctr" defTabSz="906463" eaLnBrk="1" hangingPunct="1">
              <a:spcBef>
                <a:spcPct val="50000"/>
              </a:spcBef>
              <a:defRPr/>
            </a:pPr>
            <a:r>
              <a:rPr lang="en-GB" sz="800" i="1">
                <a:solidFill>
                  <a:srgbClr val="5F5F5F"/>
                </a:solidFill>
                <a:ea typeface="Times New Roman" pitchFamily="18" charset="0"/>
                <a:cs typeface="Arial" charset="0"/>
              </a:rPr>
              <a:t>© 2008 Ipsos MORI.  Contains Ipsos MORI confidential and proprietary information.</a:t>
            </a:r>
            <a:br>
              <a:rPr lang="en-GB" sz="800" i="1">
                <a:solidFill>
                  <a:srgbClr val="5F5F5F"/>
                </a:solidFill>
                <a:ea typeface="Times New Roman" pitchFamily="18" charset="0"/>
                <a:cs typeface="Arial" charset="0"/>
              </a:rPr>
            </a:br>
            <a:r>
              <a:rPr lang="en-GB" sz="800" i="1">
                <a:solidFill>
                  <a:srgbClr val="5F5F5F"/>
                </a:solidFill>
                <a:ea typeface="Times New Roman" pitchFamily="18" charset="0"/>
                <a:cs typeface="Arial" charset="0"/>
              </a:rPr>
              <a:t>Not to be disclosed or reproduced without the prior written consent of Ipsos MORI.</a:t>
            </a:r>
          </a:p>
        </p:txBody>
      </p:sp>
    </p:spTree>
    <p:extLst>
      <p:ext uri="{BB962C8B-B14F-4D97-AF65-F5344CB8AC3E}">
        <p14:creationId xmlns:p14="http://schemas.microsoft.com/office/powerpoint/2010/main" val="40301312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266700" algn="l" rtl="0" eaLnBrk="0" fontAlgn="base" hangingPunct="0">
      <a:spcBef>
        <a:spcPct val="30000"/>
      </a:spcBef>
      <a:spcAft>
        <a:spcPct val="0"/>
      </a:spcAft>
      <a:defRPr sz="1200" kern="1200">
        <a:solidFill>
          <a:schemeClr val="tx1"/>
        </a:solidFill>
        <a:latin typeface="Arial" charset="0"/>
        <a:ea typeface="+mn-ea"/>
        <a:cs typeface="+mn-cs"/>
      </a:defRPr>
    </a:lvl2pPr>
    <a:lvl3pPr marL="534988" algn="l" rtl="0" eaLnBrk="0" fontAlgn="base" hangingPunct="0">
      <a:spcBef>
        <a:spcPct val="30000"/>
      </a:spcBef>
      <a:spcAft>
        <a:spcPct val="0"/>
      </a:spcAft>
      <a:defRPr sz="1200" kern="1200">
        <a:solidFill>
          <a:schemeClr val="tx1"/>
        </a:solidFill>
        <a:latin typeface="Arial" charset="0"/>
        <a:ea typeface="+mn-ea"/>
        <a:cs typeface="+mn-cs"/>
      </a:defRPr>
    </a:lvl3pPr>
    <a:lvl4pPr marL="809625" algn="l" rtl="0" eaLnBrk="0" fontAlgn="base" hangingPunct="0">
      <a:spcBef>
        <a:spcPct val="30000"/>
      </a:spcBef>
      <a:spcAft>
        <a:spcPct val="0"/>
      </a:spcAft>
      <a:defRPr sz="1200" kern="1200">
        <a:solidFill>
          <a:schemeClr val="tx1"/>
        </a:solidFill>
        <a:latin typeface="Arial" charset="0"/>
        <a:ea typeface="+mn-ea"/>
        <a:cs typeface="+mn-cs"/>
      </a:defRPr>
    </a:lvl4pPr>
    <a:lvl5pPr marL="1076325"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21631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a:ln>
                <a:noFill/>
              </a:ln>
              <a:solidFill>
                <a:sysClr val="windowText" lastClr="000000"/>
              </a:solidFill>
              <a:effectLst/>
              <a:uLnTx/>
              <a:uFillTx/>
              <a:latin typeface="Arial Black" pitchFamily="34" charset="0"/>
            </a:endParaRPr>
          </a:p>
        </p:txBody>
      </p:sp>
    </p:spTree>
    <p:extLst>
      <p:ext uri="{BB962C8B-B14F-4D97-AF65-F5344CB8AC3E}">
        <p14:creationId xmlns:p14="http://schemas.microsoft.com/office/powerpoint/2010/main" val="356680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800" b="0" baseline="0" dirty="0">
              <a:solidFill>
                <a:srgbClr val="FF0000"/>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3250396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000" b="0" kern="0" baseline="0" dirty="0">
              <a:solidFill>
                <a:srgbClr val="4D4D4D"/>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359180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57201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386998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11079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9064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062211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162816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073333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217910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936375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0223872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00552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6669528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250689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22298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845881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7042328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954737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658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69472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874153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5216406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726859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2944555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339220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2363498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00488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73762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947889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767132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404510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241505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6161603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09743924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1446104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5246997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8929964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29154953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8249371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01765658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7402859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424349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Divider ">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1" name="TextBox 30">
            <a:extLst>
              <a:ext uri="{FF2B5EF4-FFF2-40B4-BE49-F238E27FC236}">
                <a16:creationId xmlns:a16="http://schemas.microsoft.com/office/drawing/2014/main" xmlns="" id="{885AB052-1BFB-4E24-9843-D62055ECEE57}"/>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dirty="0">
                <a:solidFill>
                  <a:schemeClr val="bg1"/>
                </a:solidFill>
              </a:rPr>
              <a:t> 21-076939-01 GPPS ICS Slidepacks | Version 1 | Public</a:t>
            </a:r>
            <a:endParaRPr lang="en-US" sz="700" dirty="0">
              <a:solidFill>
                <a:schemeClr val="bg1"/>
              </a:solidFill>
            </a:endParaRPr>
          </a:p>
        </p:txBody>
      </p:sp>
      <p:sp>
        <p:nvSpPr>
          <p:cNvPr id="34" name="TextBox 33">
            <a:extLst>
              <a:ext uri="{FF2B5EF4-FFF2-40B4-BE49-F238E27FC236}">
                <a16:creationId xmlns:a16="http://schemas.microsoft.com/office/drawing/2014/main" xmlns="" id="{2028061B-5514-4C5E-9AF6-E1A97D5C7A62}"/>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5" name="Picture 2" descr="R:\Graphics team\Work_2015\LOGOS_HiRes\SRI\Ipsos MORI SRI (white).emf">
            <a:extLst>
              <a:ext uri="{FF2B5EF4-FFF2-40B4-BE49-F238E27FC236}">
                <a16:creationId xmlns:a16="http://schemas.microsoft.com/office/drawing/2014/main" xmlns="" id="{33FE9D52-32EB-4C94-8524-0E0D41B0F60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F289A663-F45F-49F3-98B5-2013BADC74AB}"/>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29" name="TextBox 28">
            <a:extLst>
              <a:ext uri="{FF2B5EF4-FFF2-40B4-BE49-F238E27FC236}">
                <a16:creationId xmlns:a16="http://schemas.microsoft.com/office/drawing/2014/main" xmlns="" id="{993F8FEC-DD39-490D-8545-1E967FB7FDD9}"/>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2" name="Picture 2" descr="R:\Graphics team\Work_2015\LOGOS_HiRes\SRI\Ipsos MORI SRI (white).emf">
            <a:extLst>
              <a:ext uri="{FF2B5EF4-FFF2-40B4-BE49-F238E27FC236}">
                <a16:creationId xmlns:a16="http://schemas.microsoft.com/office/drawing/2014/main" xmlns="" id="{89A93B86-1997-4EA6-A6C6-7CBC1F50963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15954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3776932375"/>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Divider ">
    <p:bg>
      <p:bgPr>
        <a:solidFill>
          <a:srgbClr val="775BA6"/>
        </a:solidFill>
        <a:effectLst/>
      </p:bgPr>
    </p:bg>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pic>
        <p:nvPicPr>
          <p:cNvPr id="25" name="Picture 2" descr="R:\Graphics team\Work_2015\LOGOS_HiRes\SRI\Ipsos MORI SRI (white).emf"/>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xmlns="" id="{A1C37762-AC71-468F-AB54-E660EAEFF41C}"/>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34" name="TextBox 33">
            <a:extLst>
              <a:ext uri="{FF2B5EF4-FFF2-40B4-BE49-F238E27FC236}">
                <a16:creationId xmlns:a16="http://schemas.microsoft.com/office/drawing/2014/main" xmlns="" id="{603A64A8-88E1-48D9-BA5D-2C4A4F5CA105}"/>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Tree>
    <p:extLst>
      <p:ext uri="{BB962C8B-B14F-4D97-AF65-F5344CB8AC3E}">
        <p14:creationId xmlns:p14="http://schemas.microsoft.com/office/powerpoint/2010/main" val="3999610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extLst>
      <p:ext uri="{BB962C8B-B14F-4D97-AF65-F5344CB8AC3E}">
        <p14:creationId xmlns:p14="http://schemas.microsoft.com/office/powerpoint/2010/main" val="4200220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extLst>
      <p:ext uri="{BB962C8B-B14F-4D97-AF65-F5344CB8AC3E}">
        <p14:creationId xmlns:p14="http://schemas.microsoft.com/office/powerpoint/2010/main" val="3461938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A75054C3-ED1F-453B-B89E-8007AE3DCAC4}"/>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29" name="TextBox 28">
            <a:extLst>
              <a:ext uri="{FF2B5EF4-FFF2-40B4-BE49-F238E27FC236}">
                <a16:creationId xmlns:a16="http://schemas.microsoft.com/office/drawing/2014/main" xmlns="" id="{59099FDD-9C1B-4BB1-9520-5E387EE955B4}"/>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pic>
        <p:nvPicPr>
          <p:cNvPr id="32" name="Picture 2" descr="R:\Graphics team\Work_2015\LOGOS_HiRes\SRI\Ipsos MORI SRI (white).emf">
            <a:extLst>
              <a:ext uri="{FF2B5EF4-FFF2-40B4-BE49-F238E27FC236}">
                <a16:creationId xmlns:a16="http://schemas.microsoft.com/office/drawing/2014/main" xmlns="" id="{0F0E345D-32EF-412C-846C-68204D7C5A9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03113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160491969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1.emf"/><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9080"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31" name="Picture 2" descr="R:\Graphics team\Work_2015\LOGOS_HiRes\SRI\Ipsos MORI SRI (white).emf"/>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4138" r:id="rId1"/>
    <p:sldLayoutId id="2147484143" r:id="rId2"/>
    <p:sldLayoutId id="2147484147" r:id="rId3"/>
    <p:sldLayoutId id="2147484156" r:id="rId4"/>
    <p:sldLayoutId id="2147484162"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26" name="Picture 2" descr="R:\Graphics team\Work_2015\LOGOS_HiRes\SRI\Ipsos MORI SRI (white).emf">
            <a:extLst>
              <a:ext uri="{FF2B5EF4-FFF2-40B4-BE49-F238E27FC236}">
                <a16:creationId xmlns:a16="http://schemas.microsoft.com/office/drawing/2014/main" xmlns="" id="{EF66DE49-CD2F-4F24-B0E3-B158A5DF7F52}"/>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442159"/>
      </p:ext>
    </p:extLst>
  </p:cSld>
  <p:clrMap bg1="lt1" tx1="dk1" bg2="lt2" tx2="dk2" accent1="accent1" accent2="accent2" accent3="accent3" accent4="accent4" accent5="accent5" accent6="accent6" hlink="hlink" folHlink="folHlink"/>
  <p:sldLayoutIdLst>
    <p:sldLayoutId id="2147484164" r:id="rId1"/>
    <p:sldLayoutId id="2147484165" r:id="rId2"/>
    <p:sldLayoutId id="2147484166" r:id="rId3"/>
    <p:sldLayoutId id="2147484167" r:id="rId4"/>
    <p:sldLayoutId id="2147484168"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49.xml"/><Relationship Id="rId3" Type="http://schemas.openxmlformats.org/officeDocument/2006/relationships/slide" Target="slide3.xml"/><Relationship Id="rId7" Type="http://schemas.openxmlformats.org/officeDocument/2006/relationships/slide" Target="slide22.xml"/><Relationship Id="rId12" Type="http://schemas.openxmlformats.org/officeDocument/2006/relationships/slide" Target="slide47.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slide" Target="slide18.xml"/><Relationship Id="rId11" Type="http://schemas.openxmlformats.org/officeDocument/2006/relationships/slide" Target="slide43.xml"/><Relationship Id="rId5" Type="http://schemas.openxmlformats.org/officeDocument/2006/relationships/slide" Target="slide13.xml"/><Relationship Id="rId10" Type="http://schemas.openxmlformats.org/officeDocument/2006/relationships/slide" Target="slide40.xml"/><Relationship Id="rId4" Type="http://schemas.openxmlformats.org/officeDocument/2006/relationships/slide" Target="slide9.xml"/><Relationship Id="rId9" Type="http://schemas.openxmlformats.org/officeDocument/2006/relationships/slide" Target="slide3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s://gp-patient.co.uk/surveysandreports" TargetMode="External"/><Relationship Id="rId4" Type="http://schemas.openxmlformats.org/officeDocument/2006/relationships/hyperlink" Target="https://www.england.nhs.uk/wp-content/uploads/2016/04/gpfv.pdf"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hyperlink" Target="https://www.gp-patient.co.uk/pcn-report" TargetMode="External"/><Relationship Id="rId7"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chart" Target="../charts/chart1.xml"/><Relationship Id="rId5" Type="http://schemas.openxmlformats.org/officeDocument/2006/relationships/hyperlink" Target="https://gp-patient.co.uk/downloads/slidepacks/2021/15M%20-%20NHS%20DERBY%20AND%20DERBYSHIRE%20CCG.pptm" TargetMode="External"/><Relationship Id="rId4" Type="http://schemas.openxmlformats.org/officeDocument/2006/relationships/hyperlink" Target="https://www.gp-patient.co.uk/Slidepacks2021" TargetMode="External"/><Relationship Id="rId9"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2.xml"/><Relationship Id="rId7" Type="http://schemas.openxmlformats.org/officeDocument/2006/relationships/chart" Target="../charts/chart6.xml"/><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chart" Target="../charts/chart5.xml"/><Relationship Id="rId5" Type="http://schemas.openxmlformats.org/officeDocument/2006/relationships/chart" Target="../charts/chart4.xml"/><Relationship Id="rId10" Type="http://schemas.openxmlformats.org/officeDocument/2006/relationships/chart" Target="../charts/chart9.xml"/><Relationship Id="rId4" Type="http://schemas.openxmlformats.org/officeDocument/2006/relationships/chart" Target="../charts/chart3.xml"/><Relationship Id="rId9" Type="http://schemas.openxmlformats.org/officeDocument/2006/relationships/chart" Target="../charts/chart8.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1.xml"/><Relationship Id="rId1" Type="http://schemas.openxmlformats.org/officeDocument/2006/relationships/slideLayout" Target="../slideLayouts/slideLayout10.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chart" Target="../charts/chart11.xml"/></Relationships>
</file>

<file path=ppt/slides/_rels/slide1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chart" Target="../charts/char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8" Type="http://schemas.openxmlformats.org/officeDocument/2006/relationships/chart" Target="../charts/chart19.xml"/><Relationship Id="rId3" Type="http://schemas.openxmlformats.org/officeDocument/2006/relationships/chart" Target="../charts/chart14.xml"/><Relationship Id="rId7" Type="http://schemas.openxmlformats.org/officeDocument/2006/relationships/chart" Target="../charts/chart18.xml"/><Relationship Id="rId2" Type="http://schemas.openxmlformats.org/officeDocument/2006/relationships/notesSlide" Target="../notesSlides/notesSlide14.xml"/><Relationship Id="rId1" Type="http://schemas.openxmlformats.org/officeDocument/2006/relationships/slideLayout" Target="../slideLayouts/slideLayout10.xml"/><Relationship Id="rId6" Type="http://schemas.openxmlformats.org/officeDocument/2006/relationships/chart" Target="../charts/chart17.xml"/><Relationship Id="rId5" Type="http://schemas.openxmlformats.org/officeDocument/2006/relationships/chart" Target="../charts/chart16.xml"/><Relationship Id="rId10" Type="http://schemas.openxmlformats.org/officeDocument/2006/relationships/chart" Target="../charts/chart21.xml"/><Relationship Id="rId4" Type="http://schemas.openxmlformats.org/officeDocument/2006/relationships/chart" Target="../charts/chart15.xml"/><Relationship Id="rId9" Type="http://schemas.openxmlformats.org/officeDocument/2006/relationships/chart" Target="../charts/chart20.xml"/></Relationships>
</file>

<file path=ppt/slides/_rels/slide15.xml.rels><?xml version="1.0" encoding="UTF-8" standalone="yes"?>
<Relationships xmlns="http://schemas.openxmlformats.org/package/2006/relationships"><Relationship Id="rId3" Type="http://schemas.openxmlformats.org/officeDocument/2006/relationships/chart" Target="../charts/chart22.xml"/><Relationship Id="rId2" Type="http://schemas.openxmlformats.org/officeDocument/2006/relationships/notesSlide" Target="../notesSlides/notesSlide15.xml"/><Relationship Id="rId1" Type="http://schemas.openxmlformats.org/officeDocument/2006/relationships/slideLayout" Target="../slideLayouts/slideLayout10.xml"/><Relationship Id="rId4" Type="http://schemas.openxmlformats.org/officeDocument/2006/relationships/chart" Target="../charts/chart23.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chart" Target="../charts/chart24.xml"/><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0.xml"/><Relationship Id="rId6" Type="http://schemas.openxmlformats.org/officeDocument/2006/relationships/chart" Target="../charts/chart27.xml"/><Relationship Id="rId5" Type="http://schemas.openxmlformats.org/officeDocument/2006/relationships/chart" Target="../charts/chart26.xml"/><Relationship Id="rId10" Type="http://schemas.openxmlformats.org/officeDocument/2006/relationships/chart" Target="../charts/chart31.xml"/><Relationship Id="rId4" Type="http://schemas.openxmlformats.org/officeDocument/2006/relationships/chart" Target="../charts/chart25.xml"/><Relationship Id="rId9" Type="http://schemas.openxmlformats.org/officeDocument/2006/relationships/chart" Target="../charts/chart30.xml"/></Relationships>
</file>

<file path=ppt/slides/_rels/slide17.xml.rels><?xml version="1.0" encoding="UTF-8" standalone="yes"?>
<Relationships xmlns="http://schemas.openxmlformats.org/package/2006/relationships"><Relationship Id="rId3" Type="http://schemas.openxmlformats.org/officeDocument/2006/relationships/chart" Target="../charts/chart32.xml"/><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chart" Target="../charts/chart3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notesSlide" Target="../notesSlides/notesSlide19.xml"/><Relationship Id="rId1" Type="http://schemas.openxmlformats.org/officeDocument/2006/relationships/slideLayout" Target="../slideLayouts/slideLayout10.xml"/><Relationship Id="rId6" Type="http://schemas.openxmlformats.org/officeDocument/2006/relationships/chart" Target="../charts/chart37.xml"/><Relationship Id="rId5" Type="http://schemas.openxmlformats.org/officeDocument/2006/relationships/chart" Target="../charts/chart36.xml"/><Relationship Id="rId4" Type="http://schemas.openxmlformats.org/officeDocument/2006/relationships/chart" Target="../charts/chart35.xml"/></Relationships>
</file>

<file path=ppt/slides/_rels/slide20.xml.rels><?xml version="1.0" encoding="UTF-8" standalone="yes"?>
<Relationships xmlns="http://schemas.openxmlformats.org/package/2006/relationships"><Relationship Id="rId8" Type="http://schemas.openxmlformats.org/officeDocument/2006/relationships/chart" Target="../charts/chart43.xml"/><Relationship Id="rId3" Type="http://schemas.openxmlformats.org/officeDocument/2006/relationships/chart" Target="../charts/chart38.xml"/><Relationship Id="rId7" Type="http://schemas.openxmlformats.org/officeDocument/2006/relationships/chart" Target="../charts/chart42.xml"/><Relationship Id="rId2" Type="http://schemas.openxmlformats.org/officeDocument/2006/relationships/notesSlide" Target="../notesSlides/notesSlide20.xml"/><Relationship Id="rId1" Type="http://schemas.openxmlformats.org/officeDocument/2006/relationships/slideLayout" Target="../slideLayouts/slideLayout10.xml"/><Relationship Id="rId6" Type="http://schemas.openxmlformats.org/officeDocument/2006/relationships/chart" Target="../charts/chart41.xml"/><Relationship Id="rId5" Type="http://schemas.openxmlformats.org/officeDocument/2006/relationships/chart" Target="../charts/chart40.xml"/><Relationship Id="rId10" Type="http://schemas.openxmlformats.org/officeDocument/2006/relationships/chart" Target="../charts/chart45.xml"/><Relationship Id="rId4" Type="http://schemas.openxmlformats.org/officeDocument/2006/relationships/chart" Target="../charts/chart39.xml"/><Relationship Id="rId9" Type="http://schemas.openxmlformats.org/officeDocument/2006/relationships/chart" Target="../charts/chart44.xml"/></Relationships>
</file>

<file path=ppt/slides/_rels/slide21.xml.rels><?xml version="1.0" encoding="UTF-8" standalone="yes"?>
<Relationships xmlns="http://schemas.openxmlformats.org/package/2006/relationships"><Relationship Id="rId3" Type="http://schemas.openxmlformats.org/officeDocument/2006/relationships/chart" Target="../charts/chart46.xml"/><Relationship Id="rId2" Type="http://schemas.openxmlformats.org/officeDocument/2006/relationships/notesSlide" Target="../notesSlides/notesSlide21.xml"/><Relationship Id="rId1" Type="http://schemas.openxmlformats.org/officeDocument/2006/relationships/slideLayout" Target="../slideLayouts/slideLayout10.xml"/><Relationship Id="rId4" Type="http://schemas.openxmlformats.org/officeDocument/2006/relationships/chart" Target="../charts/chart4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chart" Target="../charts/chart48.xml"/><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chart" Target="../charts/chart49.xml"/></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chart" Target="../charts/chart55.xml"/></Relationships>
</file>

<file path=ppt/slides/_rels/slide25.xml.rels><?xml version="1.0" encoding="UTF-8" standalone="yes"?>
<Relationships xmlns="http://schemas.openxmlformats.org/package/2006/relationships"><Relationship Id="rId8" Type="http://schemas.openxmlformats.org/officeDocument/2006/relationships/chart" Target="../charts/chart61.xml"/><Relationship Id="rId3" Type="http://schemas.openxmlformats.org/officeDocument/2006/relationships/chart" Target="../charts/chart56.xml"/><Relationship Id="rId7" Type="http://schemas.openxmlformats.org/officeDocument/2006/relationships/chart" Target="../charts/chart60.xml"/><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chart" Target="../charts/chart59.xml"/><Relationship Id="rId5" Type="http://schemas.openxmlformats.org/officeDocument/2006/relationships/chart" Target="../charts/chart58.xml"/><Relationship Id="rId4" Type="http://schemas.openxmlformats.org/officeDocument/2006/relationships/chart" Target="../charts/chart57.xml"/></Relationships>
</file>

<file path=ppt/slides/_rels/slide26.xml.rels><?xml version="1.0" encoding="UTF-8" standalone="yes"?>
<Relationships xmlns="http://schemas.openxmlformats.org/package/2006/relationships"><Relationship Id="rId3" Type="http://schemas.openxmlformats.org/officeDocument/2006/relationships/chart" Target="../charts/chart62.xml"/><Relationship Id="rId2" Type="http://schemas.openxmlformats.org/officeDocument/2006/relationships/notesSlide" Target="../notesSlides/notesSlide26.xml"/><Relationship Id="rId1" Type="http://schemas.openxmlformats.org/officeDocument/2006/relationships/slideLayout" Target="../slideLayouts/slideLayout10.xml"/><Relationship Id="rId4" Type="http://schemas.openxmlformats.org/officeDocument/2006/relationships/chart" Target="../charts/chart63.xml"/></Relationships>
</file>

<file path=ppt/slides/_rels/slide27.xml.rels><?xml version="1.0" encoding="UTF-8" standalone="yes"?>
<Relationships xmlns="http://schemas.openxmlformats.org/package/2006/relationships"><Relationship Id="rId3" Type="http://schemas.openxmlformats.org/officeDocument/2006/relationships/chart" Target="../charts/chart64.xml"/><Relationship Id="rId2" Type="http://schemas.openxmlformats.org/officeDocument/2006/relationships/notesSlide" Target="../notesSlides/notesSlide27.xml"/><Relationship Id="rId1" Type="http://schemas.openxmlformats.org/officeDocument/2006/relationships/slideLayout" Target="../slideLayouts/slideLayout10.xml"/><Relationship Id="rId4" Type="http://schemas.openxmlformats.org/officeDocument/2006/relationships/chart" Target="../charts/chart65.xml"/></Relationships>
</file>

<file path=ppt/slides/_rels/slide28.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chart" Target="../charts/chart66.xml"/><Relationship Id="rId7" Type="http://schemas.openxmlformats.org/officeDocument/2006/relationships/chart" Target="../charts/chart70.xml"/><Relationship Id="rId2" Type="http://schemas.openxmlformats.org/officeDocument/2006/relationships/notesSlide" Target="../notesSlides/notesSlide28.xml"/><Relationship Id="rId1" Type="http://schemas.openxmlformats.org/officeDocument/2006/relationships/slideLayout" Target="../slideLayouts/slideLayout10.xml"/><Relationship Id="rId6" Type="http://schemas.openxmlformats.org/officeDocument/2006/relationships/chart" Target="../charts/chart69.xml"/><Relationship Id="rId5" Type="http://schemas.openxmlformats.org/officeDocument/2006/relationships/chart" Target="../charts/chart68.xml"/><Relationship Id="rId10" Type="http://schemas.openxmlformats.org/officeDocument/2006/relationships/chart" Target="../charts/chart73.xml"/><Relationship Id="rId4" Type="http://schemas.openxmlformats.org/officeDocument/2006/relationships/chart" Target="../charts/chart67.xml"/><Relationship Id="rId9" Type="http://schemas.openxmlformats.org/officeDocument/2006/relationships/chart" Target="../charts/chart72.xml"/></Relationships>
</file>

<file path=ppt/slides/_rels/slide29.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9.xml"/><Relationship Id="rId1" Type="http://schemas.openxmlformats.org/officeDocument/2006/relationships/slideLayout" Target="../slideLayouts/slideLayout10.xml"/><Relationship Id="rId4" Type="http://schemas.openxmlformats.org/officeDocument/2006/relationships/chart" Target="../charts/chart75.xml"/></Relationships>
</file>

<file path=ppt/slides/_rels/slide30.xml.rels><?xml version="1.0" encoding="UTF-8" standalone="yes"?>
<Relationships xmlns="http://schemas.openxmlformats.org/package/2006/relationships"><Relationship Id="rId3" Type="http://schemas.openxmlformats.org/officeDocument/2006/relationships/chart" Target="../charts/chart76.xml"/><Relationship Id="rId2" Type="http://schemas.openxmlformats.org/officeDocument/2006/relationships/notesSlide" Target="../notesSlides/notesSlide30.xml"/><Relationship Id="rId1" Type="http://schemas.openxmlformats.org/officeDocument/2006/relationships/slideLayout" Target="../slideLayouts/slideLayout10.xml"/><Relationship Id="rId6" Type="http://schemas.openxmlformats.org/officeDocument/2006/relationships/chart" Target="../charts/chart79.xml"/><Relationship Id="rId5" Type="http://schemas.openxmlformats.org/officeDocument/2006/relationships/chart" Target="../charts/chart78.xml"/><Relationship Id="rId4" Type="http://schemas.openxmlformats.org/officeDocument/2006/relationships/chart" Target="../charts/chart77.xml"/></Relationships>
</file>

<file path=ppt/slides/_rels/slide31.xml.rels><?xml version="1.0" encoding="UTF-8" standalone="yes"?>
<Relationships xmlns="http://schemas.openxmlformats.org/package/2006/relationships"><Relationship Id="rId8" Type="http://schemas.openxmlformats.org/officeDocument/2006/relationships/chart" Target="../charts/chart85.xml"/><Relationship Id="rId3" Type="http://schemas.openxmlformats.org/officeDocument/2006/relationships/chart" Target="../charts/chart80.xml"/><Relationship Id="rId7" Type="http://schemas.openxmlformats.org/officeDocument/2006/relationships/chart" Target="../charts/chart84.xml"/><Relationship Id="rId2" Type="http://schemas.openxmlformats.org/officeDocument/2006/relationships/notesSlide" Target="../notesSlides/notesSlide31.xml"/><Relationship Id="rId1" Type="http://schemas.openxmlformats.org/officeDocument/2006/relationships/slideLayout" Target="../slideLayouts/slideLayout10.xml"/><Relationship Id="rId6" Type="http://schemas.openxmlformats.org/officeDocument/2006/relationships/chart" Target="../charts/chart83.xml"/><Relationship Id="rId5" Type="http://schemas.openxmlformats.org/officeDocument/2006/relationships/chart" Target="../charts/chart82.xml"/><Relationship Id="rId4" Type="http://schemas.openxmlformats.org/officeDocument/2006/relationships/chart" Target="../charts/chart81.xml"/></Relationships>
</file>

<file path=ppt/slides/_rels/slide32.xml.rels><?xml version="1.0" encoding="UTF-8" standalone="yes"?>
<Relationships xmlns="http://schemas.openxmlformats.org/package/2006/relationships"><Relationship Id="rId3" Type="http://schemas.openxmlformats.org/officeDocument/2006/relationships/chart" Target="../charts/chart86.xml"/><Relationship Id="rId2" Type="http://schemas.openxmlformats.org/officeDocument/2006/relationships/notesSlide" Target="../notesSlides/notesSlide32.xml"/><Relationship Id="rId1" Type="http://schemas.openxmlformats.org/officeDocument/2006/relationships/slideLayout" Target="../slideLayouts/slideLayout10.xml"/><Relationship Id="rId4" Type="http://schemas.openxmlformats.org/officeDocument/2006/relationships/chart" Target="../charts/chart8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chart" Target="../charts/chart88.xml"/><Relationship Id="rId2" Type="http://schemas.openxmlformats.org/officeDocument/2006/relationships/notesSlide" Target="../notesSlides/notesSlide34.xml"/><Relationship Id="rId1" Type="http://schemas.openxmlformats.org/officeDocument/2006/relationships/slideLayout" Target="../slideLayouts/slideLayout10.xml"/><Relationship Id="rId4" Type="http://schemas.openxmlformats.org/officeDocument/2006/relationships/chart" Target="../charts/chart89.xml"/></Relationships>
</file>

<file path=ppt/slides/_rels/slide35.xml.rels><?xml version="1.0" encoding="UTF-8" standalone="yes"?>
<Relationships xmlns="http://schemas.openxmlformats.org/package/2006/relationships"><Relationship Id="rId3" Type="http://schemas.openxmlformats.org/officeDocument/2006/relationships/chart" Target="../charts/chart90.xml"/><Relationship Id="rId2" Type="http://schemas.openxmlformats.org/officeDocument/2006/relationships/notesSlide" Target="../notesSlides/notesSlide35.xml"/><Relationship Id="rId1" Type="http://schemas.openxmlformats.org/officeDocument/2006/relationships/slideLayout" Target="../slideLayouts/slideLayout10.xml"/><Relationship Id="rId4" Type="http://schemas.openxmlformats.org/officeDocument/2006/relationships/chart" Target="../charts/chart91.xml"/></Relationships>
</file>

<file path=ppt/slides/_rels/slide36.xml.rels><?xml version="1.0" encoding="UTF-8" standalone="yes"?>
<Relationships xmlns="http://schemas.openxmlformats.org/package/2006/relationships"><Relationship Id="rId8" Type="http://schemas.openxmlformats.org/officeDocument/2006/relationships/chart" Target="../charts/chart97.xml"/><Relationship Id="rId3" Type="http://schemas.openxmlformats.org/officeDocument/2006/relationships/chart" Target="../charts/chart92.xml"/><Relationship Id="rId7" Type="http://schemas.openxmlformats.org/officeDocument/2006/relationships/chart" Target="../charts/chart96.xml"/><Relationship Id="rId2" Type="http://schemas.openxmlformats.org/officeDocument/2006/relationships/notesSlide" Target="../notesSlides/notesSlide36.xml"/><Relationship Id="rId1" Type="http://schemas.openxmlformats.org/officeDocument/2006/relationships/slideLayout" Target="../slideLayouts/slideLayout10.xml"/><Relationship Id="rId6" Type="http://schemas.openxmlformats.org/officeDocument/2006/relationships/chart" Target="../charts/chart95.xml"/><Relationship Id="rId5" Type="http://schemas.openxmlformats.org/officeDocument/2006/relationships/chart" Target="../charts/chart94.xml"/><Relationship Id="rId10" Type="http://schemas.openxmlformats.org/officeDocument/2006/relationships/chart" Target="../charts/chart99.xml"/><Relationship Id="rId4" Type="http://schemas.openxmlformats.org/officeDocument/2006/relationships/chart" Target="../charts/chart93.xml"/><Relationship Id="rId9" Type="http://schemas.openxmlformats.org/officeDocument/2006/relationships/chart" Target="../charts/chart9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8" Type="http://schemas.openxmlformats.org/officeDocument/2006/relationships/chart" Target="../charts/chart105.xml"/><Relationship Id="rId3" Type="http://schemas.openxmlformats.org/officeDocument/2006/relationships/chart" Target="../charts/chart100.xml"/><Relationship Id="rId7" Type="http://schemas.openxmlformats.org/officeDocument/2006/relationships/chart" Target="../charts/chart104.xml"/><Relationship Id="rId2" Type="http://schemas.openxmlformats.org/officeDocument/2006/relationships/notesSlide" Target="../notesSlides/notesSlide38.xml"/><Relationship Id="rId1" Type="http://schemas.openxmlformats.org/officeDocument/2006/relationships/slideLayout" Target="../slideLayouts/slideLayout10.xml"/><Relationship Id="rId6" Type="http://schemas.openxmlformats.org/officeDocument/2006/relationships/chart" Target="../charts/chart103.xml"/><Relationship Id="rId5" Type="http://schemas.openxmlformats.org/officeDocument/2006/relationships/chart" Target="../charts/chart102.xml"/><Relationship Id="rId10" Type="http://schemas.openxmlformats.org/officeDocument/2006/relationships/chart" Target="../charts/chart107.xml"/><Relationship Id="rId4" Type="http://schemas.openxmlformats.org/officeDocument/2006/relationships/chart" Target="../charts/chart101.xml"/><Relationship Id="rId9" Type="http://schemas.openxmlformats.org/officeDocument/2006/relationships/chart" Target="../charts/chart106.xml"/></Relationships>
</file>

<file path=ppt/slides/_rels/slide39.xml.rels><?xml version="1.0" encoding="UTF-8" standalone="yes"?>
<Relationships xmlns="http://schemas.openxmlformats.org/package/2006/relationships"><Relationship Id="rId3" Type="http://schemas.openxmlformats.org/officeDocument/2006/relationships/chart" Target="../charts/chart108.xml"/><Relationship Id="rId2" Type="http://schemas.openxmlformats.org/officeDocument/2006/relationships/notesSlide" Target="../notesSlides/notesSlide39.xml"/><Relationship Id="rId1" Type="http://schemas.openxmlformats.org/officeDocument/2006/relationships/slideLayout" Target="../slideLayouts/slideLayout10.xml"/><Relationship Id="rId4" Type="http://schemas.openxmlformats.org/officeDocument/2006/relationships/chart" Target="../charts/chart10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8" Type="http://schemas.openxmlformats.org/officeDocument/2006/relationships/chart" Target="../charts/chart115.xml"/><Relationship Id="rId3" Type="http://schemas.openxmlformats.org/officeDocument/2006/relationships/chart" Target="../charts/chart110.xml"/><Relationship Id="rId7" Type="http://schemas.openxmlformats.org/officeDocument/2006/relationships/chart" Target="../charts/chart114.xml"/><Relationship Id="rId2" Type="http://schemas.openxmlformats.org/officeDocument/2006/relationships/notesSlide" Target="../notesSlides/notesSlide41.xml"/><Relationship Id="rId1" Type="http://schemas.openxmlformats.org/officeDocument/2006/relationships/slideLayout" Target="../slideLayouts/slideLayout10.xml"/><Relationship Id="rId6" Type="http://schemas.openxmlformats.org/officeDocument/2006/relationships/chart" Target="../charts/chart113.xml"/><Relationship Id="rId5" Type="http://schemas.openxmlformats.org/officeDocument/2006/relationships/chart" Target="../charts/chart112.xml"/><Relationship Id="rId10" Type="http://schemas.openxmlformats.org/officeDocument/2006/relationships/chart" Target="../charts/chart117.xml"/><Relationship Id="rId4" Type="http://schemas.openxmlformats.org/officeDocument/2006/relationships/chart" Target="../charts/chart111.xml"/><Relationship Id="rId9" Type="http://schemas.openxmlformats.org/officeDocument/2006/relationships/chart" Target="../charts/chart116.xml"/></Relationships>
</file>

<file path=ppt/slides/_rels/slide42.xml.rels><?xml version="1.0" encoding="UTF-8" standalone="yes"?>
<Relationships xmlns="http://schemas.openxmlformats.org/package/2006/relationships"><Relationship Id="rId3" Type="http://schemas.openxmlformats.org/officeDocument/2006/relationships/chart" Target="../charts/chart118.xml"/><Relationship Id="rId2" Type="http://schemas.openxmlformats.org/officeDocument/2006/relationships/notesSlide" Target="../notesSlides/notesSlide42.xml"/><Relationship Id="rId1" Type="http://schemas.openxmlformats.org/officeDocument/2006/relationships/slideLayout" Target="../slideLayouts/slideLayout10.xml"/><Relationship Id="rId4" Type="http://schemas.openxmlformats.org/officeDocument/2006/relationships/chart" Target="../charts/chart119.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chart" Target="../charts/chart120.xml"/><Relationship Id="rId2" Type="http://schemas.openxmlformats.org/officeDocument/2006/relationships/notesSlide" Target="../notesSlides/notesSlide44.xml"/><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3" Type="http://schemas.openxmlformats.org/officeDocument/2006/relationships/chart" Target="../charts/chart121.xml"/><Relationship Id="rId7" Type="http://schemas.openxmlformats.org/officeDocument/2006/relationships/chart" Target="../charts/chart125.xml"/><Relationship Id="rId2" Type="http://schemas.openxmlformats.org/officeDocument/2006/relationships/notesSlide" Target="../notesSlides/notesSlide45.xml"/><Relationship Id="rId1" Type="http://schemas.openxmlformats.org/officeDocument/2006/relationships/slideLayout" Target="../slideLayouts/slideLayout10.xml"/><Relationship Id="rId6" Type="http://schemas.openxmlformats.org/officeDocument/2006/relationships/chart" Target="../charts/chart124.xml"/><Relationship Id="rId5" Type="http://schemas.openxmlformats.org/officeDocument/2006/relationships/chart" Target="../charts/chart123.xml"/><Relationship Id="rId4" Type="http://schemas.openxmlformats.org/officeDocument/2006/relationships/chart" Target="../charts/chart122.xml"/></Relationships>
</file>

<file path=ppt/slides/_rels/slide46.xml.rels><?xml version="1.0" encoding="UTF-8" standalone="yes"?>
<Relationships xmlns="http://schemas.openxmlformats.org/package/2006/relationships"><Relationship Id="rId3" Type="http://schemas.openxmlformats.org/officeDocument/2006/relationships/chart" Target="../charts/chart126.xml"/><Relationship Id="rId7" Type="http://schemas.openxmlformats.org/officeDocument/2006/relationships/chart" Target="../charts/chart130.xml"/><Relationship Id="rId2" Type="http://schemas.openxmlformats.org/officeDocument/2006/relationships/notesSlide" Target="../notesSlides/notesSlide46.xml"/><Relationship Id="rId1" Type="http://schemas.openxmlformats.org/officeDocument/2006/relationships/slideLayout" Target="../slideLayouts/slideLayout10.xml"/><Relationship Id="rId6" Type="http://schemas.openxmlformats.org/officeDocument/2006/relationships/chart" Target="../charts/chart129.xml"/><Relationship Id="rId5" Type="http://schemas.openxmlformats.org/officeDocument/2006/relationships/chart" Target="../charts/chart128.xml"/><Relationship Id="rId4" Type="http://schemas.openxmlformats.org/officeDocument/2006/relationships/chart" Target="../charts/chart12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0.xml"/><Relationship Id="rId1" Type="http://schemas.openxmlformats.org/officeDocument/2006/relationships/slideLayout" Target="../slideLayouts/slideLayout7.xml"/><Relationship Id="rId4" Type="http://schemas.openxmlformats.org/officeDocument/2006/relationships/hyperlink" Target="https://gp-patient.co.uk/surveysandreports"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1.xml"/><Relationship Id="rId1" Type="http://schemas.openxmlformats.org/officeDocument/2006/relationships/slideLayout" Target="../slideLayouts/slideLayout8.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s>
</file>

<file path=ppt/slides/_rels/slide52.xml.rels><?xml version="1.0" encoding="UTF-8" standalone="yes"?>
<Relationships xmlns="http://schemas.openxmlformats.org/package/2006/relationships"><Relationship Id="rId3" Type="http://schemas.openxmlformats.org/officeDocument/2006/relationships/hyperlink" Target="mailto:gppatientsurvey@ipsos.com" TargetMode="External"/><Relationship Id="rId2" Type="http://schemas.openxmlformats.org/officeDocument/2006/relationships/notesSlide" Target="../notesSlides/notesSlide52.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450" y="2204864"/>
            <a:ext cx="7324298" cy="952283"/>
          </a:xfrm>
        </p:spPr>
        <p:txBody>
          <a:bodyPr/>
          <a:lstStyle/>
          <a:p>
            <a:r>
              <a:rPr lang="en-US" dirty="0"/>
              <a:t>JOINED UP CARE DERBYSHIRE ICS</a:t>
            </a:r>
            <a:endParaRPr lang="en-GB" dirty="0"/>
          </a:p>
        </p:txBody>
      </p:sp>
      <p:sp>
        <p:nvSpPr>
          <p:cNvPr id="9" name="Text Placeholder 8"/>
          <p:cNvSpPr>
            <a:spLocks noGrp="1"/>
          </p:cNvSpPr>
          <p:nvPr>
            <p:ph type="body" sz="quarter" idx="10"/>
          </p:nvPr>
        </p:nvSpPr>
        <p:spPr>
          <a:xfrm>
            <a:off x="124183" y="3244822"/>
            <a:ext cx="9561512" cy="616226"/>
          </a:xfrm>
        </p:spPr>
        <p:txBody>
          <a:bodyPr/>
          <a:lstStyle/>
          <a:p>
            <a:r>
              <a:rPr lang="en-US" sz="2800" dirty="0">
                <a:solidFill>
                  <a:schemeClr val="bg1"/>
                </a:solidFill>
              </a:rPr>
              <a:t>Latest survey results</a:t>
            </a:r>
          </a:p>
          <a:p>
            <a:r>
              <a:rPr lang="en-US" dirty="0">
                <a:solidFill>
                  <a:schemeClr val="bg1"/>
                </a:solidFill>
              </a:rPr>
              <a:t>2021 survey publication</a:t>
            </a:r>
          </a:p>
        </p:txBody>
      </p:sp>
      <p:pic>
        <p:nvPicPr>
          <p:cNvPr id="5" name="Picture 2" descr="R:\Graphics team\Work_2014\ipsos_mori\sri\GPPS\CCG presentation\GPPS_update_logo_white_(emf).e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74" y="850053"/>
            <a:ext cx="4465705" cy="706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677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Contents </a:t>
            </a:r>
          </a:p>
        </p:txBody>
      </p:sp>
      <p:sp>
        <p:nvSpPr>
          <p:cNvPr id="10" name="Content Placeholder 9">
            <a:extLst>
              <a:ext uri="{FF2B5EF4-FFF2-40B4-BE49-F238E27FC236}">
                <a16:creationId xmlns:a16="http://schemas.microsoft.com/office/drawing/2014/main" xmlns="" id="{ECC03663-CFD3-459F-91F1-E359A978328C}"/>
              </a:ext>
            </a:extLst>
          </p:cNvPr>
          <p:cNvSpPr>
            <a:spLocks noGrp="1"/>
          </p:cNvSpPr>
          <p:nvPr>
            <p:ph sz="quarter" idx="10"/>
          </p:nvPr>
        </p:nvSpPr>
        <p:spPr>
          <a:xfrm>
            <a:off x="504501" y="1196752"/>
            <a:ext cx="9417051" cy="4752528"/>
          </a:xfrm>
        </p:spPr>
        <p:txBody>
          <a:bodyPr/>
          <a:lstStyle/>
          <a:p>
            <a:pPr marL="0" indent="0">
              <a:lnSpc>
                <a:spcPct val="150000"/>
              </a:lnSpc>
              <a:buNone/>
            </a:pPr>
            <a:r>
              <a:rPr lang="en-GB" sz="1400" b="1" dirty="0">
                <a:hlinkClick r:id="rId3" action="ppaction://hlinksldjump"/>
              </a:rPr>
              <a:t>Background, introduction and guidance</a:t>
            </a:r>
            <a:endParaRPr lang="en-GB" sz="1400" b="1" dirty="0"/>
          </a:p>
          <a:p>
            <a:pPr marL="0" indent="0">
              <a:lnSpc>
                <a:spcPct val="150000"/>
              </a:lnSpc>
              <a:buNone/>
            </a:pPr>
            <a:r>
              <a:rPr lang="en-GB" sz="1400" b="1" dirty="0">
                <a:hlinkClick r:id="rId4" action="ppaction://hlinksldjump"/>
              </a:rPr>
              <a:t>Overall experience of GP practice</a:t>
            </a:r>
            <a:endParaRPr lang="en-GB" sz="1400" b="1" dirty="0"/>
          </a:p>
          <a:p>
            <a:pPr marL="0" indent="0">
              <a:lnSpc>
                <a:spcPct val="150000"/>
              </a:lnSpc>
              <a:buNone/>
            </a:pPr>
            <a:r>
              <a:rPr lang="en-GB" sz="1400" b="1" dirty="0">
                <a:hlinkClick r:id="rId5" action="ppaction://hlinksldjump"/>
              </a:rPr>
              <a:t>Local GP services</a:t>
            </a:r>
            <a:r>
              <a:rPr lang="en-GB" sz="1400" b="1" dirty="0"/>
              <a:t> </a:t>
            </a:r>
          </a:p>
          <a:p>
            <a:pPr marL="0" indent="0">
              <a:lnSpc>
                <a:spcPct val="150000"/>
              </a:lnSpc>
              <a:buNone/>
            </a:pPr>
            <a:r>
              <a:rPr lang="en-GB" sz="1400" b="1" dirty="0">
                <a:hlinkClick r:id="rId6" action="ppaction://hlinksldjump"/>
              </a:rPr>
              <a:t>Access to online services</a:t>
            </a:r>
            <a:endParaRPr lang="en-GB" sz="1400" b="1" dirty="0"/>
          </a:p>
          <a:p>
            <a:pPr marL="0" indent="0">
              <a:lnSpc>
                <a:spcPct val="150000"/>
              </a:lnSpc>
              <a:buNone/>
            </a:pPr>
            <a:r>
              <a:rPr lang="en-GB" sz="1400" b="1" dirty="0">
                <a:hlinkClick r:id="rId7" action="ppaction://hlinksldjump"/>
              </a:rPr>
              <a:t>Making an appointment</a:t>
            </a:r>
            <a:endParaRPr lang="en-GB" sz="1400" b="1" dirty="0"/>
          </a:p>
          <a:p>
            <a:pPr marL="0" indent="0">
              <a:lnSpc>
                <a:spcPct val="150000"/>
              </a:lnSpc>
              <a:buNone/>
            </a:pPr>
            <a:r>
              <a:rPr lang="en-GB" sz="1400" b="1" dirty="0">
                <a:hlinkClick r:id="rId8" action="ppaction://hlinksldjump"/>
              </a:rPr>
              <a:t>Perceptions of care at patients’ last appointment</a:t>
            </a:r>
            <a:endParaRPr lang="en-GB" sz="1400" b="1" dirty="0"/>
          </a:p>
          <a:p>
            <a:pPr marL="0" indent="0">
              <a:lnSpc>
                <a:spcPct val="150000"/>
              </a:lnSpc>
              <a:buNone/>
            </a:pPr>
            <a:r>
              <a:rPr lang="en-GB" sz="1400" b="1" dirty="0">
                <a:hlinkClick r:id="rId9" action="ppaction://hlinksldjump"/>
              </a:rPr>
              <a:t>Managing health conditions</a:t>
            </a:r>
            <a:endParaRPr lang="en-GB" sz="1400" b="1" dirty="0"/>
          </a:p>
          <a:p>
            <a:pPr marL="0" indent="0">
              <a:lnSpc>
                <a:spcPct val="150000"/>
              </a:lnSpc>
              <a:buNone/>
            </a:pPr>
            <a:r>
              <a:rPr lang="en-GB" sz="1400" b="1" dirty="0">
                <a:hlinkClick r:id="rId10" action="ppaction://hlinksldjump"/>
              </a:rPr>
              <a:t>Satisfaction with general practice appointment times</a:t>
            </a:r>
            <a:endParaRPr lang="en-GB" sz="1400" b="1" dirty="0"/>
          </a:p>
          <a:p>
            <a:pPr marL="0" indent="0">
              <a:lnSpc>
                <a:spcPct val="150000"/>
              </a:lnSpc>
              <a:buNone/>
            </a:pPr>
            <a:r>
              <a:rPr lang="en-GB" sz="1400" b="1" dirty="0">
                <a:hlinkClick r:id="rId11" action="ppaction://hlinksldjump"/>
              </a:rPr>
              <a:t>Services when GP practice is closed</a:t>
            </a:r>
            <a:endParaRPr lang="en-GB" sz="1400" b="1" dirty="0"/>
          </a:p>
          <a:p>
            <a:pPr marL="0" indent="0">
              <a:lnSpc>
                <a:spcPct val="150000"/>
              </a:lnSpc>
              <a:buNone/>
            </a:pPr>
            <a:r>
              <a:rPr lang="en-GB" sz="1400" b="1" dirty="0">
                <a:hlinkClick r:id="rId12" action="ppaction://hlinksldjump"/>
              </a:rPr>
              <a:t>Statistical reliability</a:t>
            </a:r>
            <a:endParaRPr lang="en-GB" sz="1400" b="1" dirty="0"/>
          </a:p>
          <a:p>
            <a:pPr marL="0" indent="0">
              <a:lnSpc>
                <a:spcPct val="150000"/>
              </a:lnSpc>
              <a:buNone/>
            </a:pPr>
            <a:r>
              <a:rPr lang="en-GB" sz="1400" b="1" dirty="0">
                <a:hlinkClick r:id="rId13" action="ppaction://hlinksldjump"/>
              </a:rPr>
              <a:t>Want to know more?</a:t>
            </a:r>
            <a:endParaRPr lang="en-GB" sz="1400" b="1"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p:txBody>
      </p:sp>
      <p:sp>
        <p:nvSpPr>
          <p:cNvPr id="7" name="D_a54a8e9e89941e24" hidden="1"/>
          <p:cNvSpPr txBox="1"/>
          <p:nvPr/>
        </p:nvSpPr>
        <p:spPr>
          <a:xfrm>
            <a:off x="560512" y="-387424"/>
            <a:ext cx="1872208" cy="276999"/>
          </a:xfrm>
          <a:prstGeom prst="rect">
            <a:avLst/>
          </a:prstGeom>
          <a:noFill/>
        </p:spPr>
        <p:txBody>
          <a:bodyPr wrap="square" lIns="0" tIns="0" rIns="0" bIns="0"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ysClr val="windowText" lastClr="000000"/>
                </a:solidFill>
                <a:effectLst/>
                <a:uLnTx/>
                <a:uFillTx/>
              </a:rPr>
              <a:t>15</a:t>
            </a:r>
          </a:p>
        </p:txBody>
      </p:sp>
    </p:spTree>
    <p:extLst>
      <p:ext uri="{BB962C8B-B14F-4D97-AF65-F5344CB8AC3E}">
        <p14:creationId xmlns:p14="http://schemas.microsoft.com/office/powerpoint/2010/main" val="735775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Background, introduction and guidance</a:t>
            </a:r>
          </a:p>
        </p:txBody>
      </p:sp>
    </p:spTree>
    <p:extLst>
      <p:ext uri="{BB962C8B-B14F-4D97-AF65-F5344CB8AC3E}">
        <p14:creationId xmlns:p14="http://schemas.microsoft.com/office/powerpoint/2010/main" val="6378703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Background information about the survey </a:t>
            </a:r>
          </a:p>
        </p:txBody>
      </p:sp>
      <p:sp>
        <p:nvSpPr>
          <p:cNvPr id="3" name="TextBox 2"/>
          <p:cNvSpPr txBox="1"/>
          <p:nvPr/>
        </p:nvSpPr>
        <p:spPr>
          <a:xfrm>
            <a:off x="200472" y="1044019"/>
            <a:ext cx="7225630" cy="4370427"/>
          </a:xfrm>
          <a:prstGeom prst="rect">
            <a:avLst/>
          </a:prstGeom>
          <a:noFill/>
        </p:spPr>
        <p:txBody>
          <a:bodyPr wrap="square" lIns="0" tIns="0" rIns="0" bIns="0" rtlCol="0">
            <a:spAutoFit/>
          </a:bodyPr>
          <a:lstStyle/>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GP Patient Survey (GPPS) is an England-wide survey, providing </a:t>
            </a:r>
            <a:r>
              <a:rPr lang="en-GB" sz="1400" b="1" kern="0">
                <a:solidFill>
                  <a:srgbClr val="3A79A6"/>
                </a:solidFill>
                <a:latin typeface="Arial MT Std Light" pitchFamily="34" charset="0"/>
                <a:ea typeface="Roboto" panose="02000000000000000000" pitchFamily="2" charset="0"/>
              </a:rPr>
              <a:t>practice-level data</a:t>
            </a:r>
            <a:r>
              <a:rPr lang="en-GB" sz="1400" kern="0">
                <a:latin typeface="Arial MT Std Light" pitchFamily="34" charset="0"/>
                <a:ea typeface="Roboto" panose="02000000000000000000" pitchFamily="2" charset="0"/>
              </a:rPr>
              <a:t> about patients’ experiences of their GP practices.</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Ipsos MORI administers the survey on behalf of NHS England.</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For more information about the survey please refer to the end of this slide pack or visit </a:t>
            </a:r>
            <a:r>
              <a:rPr lang="en-GB" sz="1400" kern="0">
                <a:solidFill>
                  <a:srgbClr val="0E497C"/>
                </a:solidFill>
                <a:latin typeface="Arial MT Std Light" pitchFamily="34" charset="0"/>
                <a:ea typeface="Roboto" panose="02000000000000000000" pitchFamily="2" charset="0"/>
                <a:hlinkClick r:id="rId3">
                  <a:extLst>
                    <a:ext uri="{A12FA001-AC4F-418D-AE19-62706E023703}">
                      <ahyp:hlinkClr xmlns:ahyp="http://schemas.microsoft.com/office/drawing/2018/hyperlinkcolor" xmlns="" val="tx"/>
                    </a:ext>
                  </a:extLst>
                </a:hlinkClick>
              </a:rPr>
              <a:t>https://gp-patient.co.uk/</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This slide pack presents some of the key results for </a:t>
            </a:r>
            <a:r>
              <a:rPr lang="en-GB" sz="1400" b="1" kern="0">
                <a:solidFill>
                  <a:srgbClr val="3A79A6"/>
                </a:solidFill>
                <a:latin typeface="Arial MT Std Light" pitchFamily="34" charset="0"/>
                <a:ea typeface="Roboto" panose="02000000000000000000" pitchFamily="2" charset="0"/>
              </a:rPr>
              <a:t>JOINED UP CARE DERBYSHIRE ICS (Integrated Care System)</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data in this slide pack are based on the </a:t>
            </a:r>
            <a:r>
              <a:rPr lang="en-GB" sz="1400" b="1" kern="0">
                <a:solidFill>
                  <a:srgbClr val="3A79A6"/>
                </a:solidFill>
                <a:latin typeface="Arial MT Std Light" pitchFamily="34" charset="0"/>
                <a:ea typeface="Roboto" panose="02000000000000000000" pitchFamily="2" charset="0"/>
              </a:rPr>
              <a:t>2021 GPPS publication</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In </a:t>
            </a:r>
            <a:r>
              <a:rPr lang="en-GB" sz="1400" b="1" kern="0">
                <a:solidFill>
                  <a:srgbClr val="3A79A6"/>
                </a:solidFill>
                <a:latin typeface="Arial MT Std Light" pitchFamily="34" charset="0"/>
                <a:ea typeface="Roboto" panose="02000000000000000000" pitchFamily="2" charset="0"/>
              </a:rPr>
              <a:t>JOINED UP CARE DERBYSHIRE ICS, 34,347</a:t>
            </a:r>
            <a:r>
              <a:rPr lang="en-GB" sz="1400" kern="0">
                <a:latin typeface="Arial MT Std Light" pitchFamily="34" charset="0"/>
                <a:ea typeface="Roboto" panose="02000000000000000000" pitchFamily="2" charset="0"/>
              </a:rPr>
              <a:t> questionnaires were sent out, and </a:t>
            </a:r>
            <a:r>
              <a:rPr lang="en-GB" sz="1400" b="1" kern="0">
                <a:solidFill>
                  <a:srgbClr val="3A79A6"/>
                </a:solidFill>
                <a:latin typeface="Arial MT Std Light" pitchFamily="34" charset="0"/>
                <a:ea typeface="Roboto" panose="02000000000000000000" pitchFamily="2" charset="0"/>
              </a:rPr>
              <a:t>14,935</a:t>
            </a:r>
            <a:r>
              <a:rPr lang="en-GB" sz="1400" kern="0">
                <a:latin typeface="Arial MT Std Light" pitchFamily="34" charset="0"/>
                <a:ea typeface="Roboto" panose="02000000000000000000" pitchFamily="2" charset="0"/>
              </a:rPr>
              <a:t> were returned completed. This represents a response rate of </a:t>
            </a:r>
            <a:r>
              <a:rPr lang="en-GB" sz="1400" b="1" kern="0">
                <a:solidFill>
                  <a:srgbClr val="3A79A6"/>
                </a:solidFill>
                <a:latin typeface="Arial MT Std Light" pitchFamily="34" charset="0"/>
                <a:ea typeface="Roboto" panose="02000000000000000000" pitchFamily="2" charset="0"/>
              </a:rPr>
              <a:t>43%</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questionnaire was redeveloped in 2021 to reflect changes to primary care services as a result of the COVID-19 pandemic, the effect of which should be taken into account when looking at results over time. In 2018 the questionnaire was redeveloped in response to significant changes to primary care services as set out in the </a:t>
            </a:r>
            <a:r>
              <a:rPr lang="en-GB" sz="1400" kern="0">
                <a:solidFill>
                  <a:srgbClr val="0E497C"/>
                </a:solidFill>
                <a:latin typeface="Arial MT Std Light" pitchFamily="34" charset="0"/>
                <a:ea typeface="Roboto" panose="02000000000000000000" pitchFamily="2" charset="0"/>
                <a:hlinkClick r:id="rId4">
                  <a:extLst>
                    <a:ext uri="{A12FA001-AC4F-418D-AE19-62706E023703}">
                      <ahyp:hlinkClr xmlns:ahyp="http://schemas.microsoft.com/office/drawing/2018/hyperlinkcolor" xmlns="" val="tx"/>
                    </a:ext>
                  </a:extLst>
                </a:hlinkClick>
              </a:rPr>
              <a:t>GP Forward View</a:t>
            </a:r>
            <a:r>
              <a:rPr lang="en-GB" sz="1400" kern="0">
                <a:latin typeface="Arial MT Std Light" pitchFamily="34" charset="0"/>
                <a:ea typeface="Roboto" panose="02000000000000000000" pitchFamily="2" charset="0"/>
              </a:rPr>
              <a:t>. The questionnaire including past versions, and the Technical Annex can be found here: </a:t>
            </a:r>
            <a:r>
              <a:rPr lang="en-GB" sz="1400" kern="0">
                <a:solidFill>
                  <a:srgbClr val="0E497C"/>
                </a:solidFill>
                <a:latin typeface="Arial MT Std Light" pitchFamily="34" charset="0"/>
                <a:ea typeface="Roboto" panose="02000000000000000000" pitchFamily="2" charset="0"/>
                <a:hlinkClick r:id="rId5">
                  <a:extLst>
                    <a:ext uri="{A12FA001-AC4F-418D-AE19-62706E023703}">
                      <ahyp:hlinkClr xmlns:ahyp="http://schemas.microsoft.com/office/drawing/2018/hyperlinkcolor" xmlns="" val="tx"/>
                    </a:ext>
                  </a:extLst>
                </a:hlinkClick>
              </a:rPr>
              <a:t>https://gp-patient.co.uk/surveysandreports</a:t>
            </a:r>
            <a:r>
              <a:rPr lang="en-GB" sz="1400" kern="0">
                <a:solidFill>
                  <a:srgbClr val="0E497C"/>
                </a:solidFill>
                <a:latin typeface="Arial MT Std Light" pitchFamily="34" charset="0"/>
                <a:ea typeface="Roboto" panose="02000000000000000000" pitchFamily="2" charset="0"/>
              </a:rPr>
              <a:t>. </a:t>
            </a:r>
            <a:endParaRPr lang="en-GB" sz="1400" kern="0" dirty="0">
              <a:solidFill>
                <a:srgbClr val="0E497C"/>
              </a:solidFill>
              <a:latin typeface="Arial MT Std Light" pitchFamily="34" charset="0"/>
              <a:ea typeface="Roboto" panose="02000000000000000000" pitchFamily="2" charset="0"/>
            </a:endParaRPr>
          </a:p>
        </p:txBody>
      </p:sp>
      <p:pic>
        <p:nvPicPr>
          <p:cNvPr id="6" name="Picture 5" descr="Graphical user interface, text, application, email&#10;&#10;Description automatically generated">
            <a:extLst>
              <a:ext uri="{FF2B5EF4-FFF2-40B4-BE49-F238E27FC236}">
                <a16:creationId xmlns:a16="http://schemas.microsoft.com/office/drawing/2014/main" xmlns="" id="{732A683A-905D-40B1-A262-1AB6FF4B89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07368" y="2076380"/>
            <a:ext cx="1911448" cy="2705239"/>
          </a:xfrm>
          <a:prstGeom prst="rect">
            <a:avLst/>
          </a:prstGeom>
        </p:spPr>
      </p:pic>
    </p:spTree>
    <p:extLst>
      <p:ext uri="{BB962C8B-B14F-4D97-AF65-F5344CB8AC3E}">
        <p14:creationId xmlns:p14="http://schemas.microsoft.com/office/powerpoint/2010/main" val="740769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Link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Additional publication – CCG slide packs</a:t>
            </a:r>
          </a:p>
        </p:txBody>
      </p:sp>
      <p:sp>
        <p:nvSpPr>
          <p:cNvPr id="3" name="TextBox 2"/>
          <p:cNvSpPr txBox="1"/>
          <p:nvPr/>
        </p:nvSpPr>
        <p:spPr>
          <a:xfrm>
            <a:off x="200472" y="1044019"/>
            <a:ext cx="7225630" cy="1231106"/>
          </a:xfrm>
          <a:prstGeom prst="rect">
            <a:avLst/>
          </a:prstGeom>
          <a:noFill/>
        </p:spPr>
        <p:txBody>
          <a:bodyPr wrap="square" lIns="0" tIns="0" rIns="0" bIns="0" rtlCol="0">
            <a:spAutoFit/>
          </a:bodyPr>
          <a:lstStyle/>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An interactive report providing more detail at PCN level can be found here: </a:t>
            </a:r>
            <a:r>
              <a:rPr lang="en-GB" sz="1400" kern="0" dirty="0">
                <a:latin typeface="Arial MT Std Light" panose="020B0302020202020204" pitchFamily="34" charset="0"/>
                <a:ea typeface="Roboto" panose="02000000000000000000" pitchFamily="2" charset="0"/>
                <a:hlinkClick r:id="rId3"/>
              </a:rPr>
              <a:t>https://www.gp-patient.co.uk/pcn-report</a:t>
            </a:r>
            <a:r>
              <a:rPr lang="en-GB" sz="1400" kern="0" dirty="0">
                <a:latin typeface="Arial MT Std Light" pitchFamily="34" charset="0"/>
                <a:ea typeface="Roboto" panose="02000000000000000000" pitchFamily="2" charset="0"/>
              </a:rPr>
              <a:t>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Individual slide packs for each CCG, providing more detail about local services, including performance of individual practices can be found here: </a:t>
            </a:r>
            <a:r>
              <a:rPr lang="en-GB" sz="1400" dirty="0">
                <a:latin typeface="Arial MT Std Light" panose="020B0302020202020204" pitchFamily="34" charset="0"/>
                <a:hlinkClick r:id="rId4"/>
              </a:rPr>
              <a:t>https://www.gp-patient.co.uk/Slidepacks2021</a:t>
            </a:r>
            <a:endParaRPr lang="en-GB" sz="1400" dirty="0">
              <a:latin typeface="Arial MT Std Light" panose="020B0302020202020204" pitchFamily="34" charset="0"/>
            </a:endParaRPr>
          </a:p>
        </p:txBody>
      </p:sp>
      <p:graphicFrame>
        <p:nvGraphicFramePr>
          <p:cNvPr id="10" name="D_fb87350eeb449afb">
            <a:extLst>
              <a:ext uri="{FF2B5EF4-FFF2-40B4-BE49-F238E27FC236}">
                <a16:creationId xmlns:a16="http://schemas.microsoft.com/office/drawing/2014/main" xmlns="" id="{4CBEA86A-901E-4B10-8E43-C0ECBF1DF10E}"/>
              </a:ext>
            </a:extLst>
          </p:cNvPr>
          <p:cNvGraphicFramePr>
            <a:graphicFrameLocks noGrp="1"/>
          </p:cNvGraphicFramePr>
          <p:nvPr>
            <p:extLst>
              <p:ext uri="{D42A27DB-BD31-4B8C-83A1-F6EECF244321}">
                <p14:modId xmlns:p14="http://schemas.microsoft.com/office/powerpoint/2010/main" val="1146650190"/>
              </p:ext>
            </p:extLst>
          </p:nvPr>
        </p:nvGraphicFramePr>
        <p:xfrm>
          <a:off x="108374" y="2528926"/>
          <a:ext cx="7317728" cy="4356458"/>
        </p:xfrm>
        <a:graphic>
          <a:graphicData uri="http://schemas.openxmlformats.org/drawingml/2006/table">
            <a:tbl>
              <a:tblPr firstRow="1" bandRow="1">
                <a:tableStyleId>{5C22544A-7EE6-4342-B048-85BDC9FD1C3A}</a:tableStyleId>
              </a:tblPr>
              <a:tblGrid>
                <a:gridCol w="6457638">
                  <a:extLst>
                    <a:ext uri="{9D8B030D-6E8A-4147-A177-3AD203B41FA5}">
                      <a16:colId xmlns:a16="http://schemas.microsoft.com/office/drawing/2014/main" xmlns="" val="20000"/>
                    </a:ext>
                  </a:extLst>
                </a:gridCol>
              </a:tblGrid>
              <a:tr h="620992">
                <a:tc>
                  <a:txBody>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endParaRPr lang="en-GB" sz="1400" dirty="0">
                        <a:solidFill>
                          <a:schemeClr val="tx1"/>
                        </a:solidFill>
                        <a:latin typeface="Arial MT Std Light" pitchFamily="34" charset="0"/>
                        <a:ea typeface="Roboto" panose="02000000000000000000" pitchFamily="2"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4058517177"/>
                  </a:ext>
                </a:extLst>
              </a:tr>
              <a:tr h="266819">
                <a:tc>
                  <a:txBody>
                    <a:bodyPr/>
                    <a:lstStyle/>
                    <a:p>
                      <a:r>
                        <a:rPr lang="en-GB" sz="1100" b="0" dirty="0">
                          <a:solidFill>
                            <a:schemeClr val="tx1"/>
                          </a:solidFill>
                          <a:hlinkClick r:id="rId5"/>
                        </a:rPr>
                        <a:t>NHS DERBY AND DERBYSHIRE CCG</a:t>
                      </a:r>
                      <a:endParaRPr lang="en-GB" sz="1100" b="0" dirty="0">
                        <a:solidFill>
                          <a:schemeClr val="tx1"/>
                        </a:solidFill>
                      </a:endParaRPr>
                    </a:p>
                  </a:txBody>
                  <a:tcPr marL="432000" marR="7200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11" name="Ipsos Ribbon Rules" hidden="1">
            <a:extLst>
              <a:ext uri="{FF2B5EF4-FFF2-40B4-BE49-F238E27FC236}">
                <a16:creationId xmlns:a16="http://schemas.microsoft.com/office/drawing/2014/main" xmlns="" id="{1D430F2C-BC6F-44A8-B894-90DB3BC5E8DD}"/>
              </a:ext>
            </a:extLst>
          </p:cNvPr>
          <p:cNvGraphicFramePr/>
          <p:nvPr>
            <p:extLst>
              <p:ext uri="{D42A27DB-BD31-4B8C-83A1-F6EECF244321}">
                <p14:modId xmlns:p14="http://schemas.microsoft.com/office/powerpoint/2010/main" val="235522145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2" name="TextBox 11" hidden="1">
            <a:extLst>
              <a:ext uri="{FF2B5EF4-FFF2-40B4-BE49-F238E27FC236}">
                <a16:creationId xmlns:a16="http://schemas.microsoft.com/office/drawing/2014/main" xmlns="" id="{914BA88B-1BD3-47E7-AD37-4FC0F66941EA}"/>
              </a:ext>
            </a:extLst>
          </p:cNvPr>
          <p:cNvSpPr txBox="1"/>
          <p:nvPr/>
        </p:nvSpPr>
        <p:spPr>
          <a:xfrm>
            <a:off x="200472" y="-494759"/>
            <a:ext cx="7225630" cy="430887"/>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639EC8"/>
                </a:solidFill>
                <a:latin typeface="Arial MT Std Light" pitchFamily="34" charset="0"/>
                <a:ea typeface="Roboto" panose="02000000000000000000" pitchFamily="2" charset="0"/>
              </a:rPr>
              <a:t>JOINED UP CARE DERBYSHIRE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dirty="0">
              <a:latin typeface="Arial MT Std Light" pitchFamily="34" charset="0"/>
              <a:ea typeface="Roboto" panose="02000000000000000000" pitchFamily="2" charset="0"/>
            </a:endParaRPr>
          </a:p>
        </p:txBody>
      </p:sp>
      <p:pic>
        <p:nvPicPr>
          <p:cNvPr id="4" name="Picture 3">
            <a:extLst>
              <a:ext uri="{FF2B5EF4-FFF2-40B4-BE49-F238E27FC236}">
                <a16:creationId xmlns:a16="http://schemas.microsoft.com/office/drawing/2014/main" xmlns="" id="{40B647F0-6EDC-4AA3-AC4E-BF8C62152A60}"/>
              </a:ext>
            </a:extLst>
          </p:cNvPr>
          <p:cNvPicPr>
            <a:picLocks noChangeAspect="1"/>
          </p:cNvPicPr>
          <p:nvPr/>
        </p:nvPicPr>
        <p:blipFill>
          <a:blip r:embed="rId7"/>
          <a:stretch>
            <a:fillRect/>
          </a:stretch>
        </p:blipFill>
        <p:spPr>
          <a:xfrm>
            <a:off x="7700719" y="1080115"/>
            <a:ext cx="2107416" cy="1464145"/>
          </a:xfrm>
          <a:prstGeom prst="rect">
            <a:avLst/>
          </a:prstGeom>
        </p:spPr>
      </p:pic>
      <p:pic>
        <p:nvPicPr>
          <p:cNvPr id="6" name="Picture 5">
            <a:extLst>
              <a:ext uri="{FF2B5EF4-FFF2-40B4-BE49-F238E27FC236}">
                <a16:creationId xmlns:a16="http://schemas.microsoft.com/office/drawing/2014/main" xmlns="" id="{C35587EA-BAEF-407F-A1B1-B382D0CEDE6F}"/>
              </a:ext>
            </a:extLst>
          </p:cNvPr>
          <p:cNvPicPr>
            <a:picLocks noChangeAspect="1"/>
          </p:cNvPicPr>
          <p:nvPr/>
        </p:nvPicPr>
        <p:blipFill>
          <a:blip r:embed="rId8"/>
          <a:stretch>
            <a:fillRect/>
          </a:stretch>
        </p:blipFill>
        <p:spPr>
          <a:xfrm>
            <a:off x="7683833" y="2849596"/>
            <a:ext cx="2098752" cy="1464145"/>
          </a:xfrm>
          <a:prstGeom prst="rect">
            <a:avLst/>
          </a:prstGeom>
        </p:spPr>
      </p:pic>
      <p:pic>
        <p:nvPicPr>
          <p:cNvPr id="13" name="Picture 12">
            <a:extLst>
              <a:ext uri="{FF2B5EF4-FFF2-40B4-BE49-F238E27FC236}">
                <a16:creationId xmlns:a16="http://schemas.microsoft.com/office/drawing/2014/main" xmlns="" id="{ACB1DC81-FB41-4ED6-9F27-53413A9E5BB1}"/>
              </a:ext>
            </a:extLst>
          </p:cNvPr>
          <p:cNvPicPr>
            <a:picLocks noChangeAspect="1"/>
          </p:cNvPicPr>
          <p:nvPr/>
        </p:nvPicPr>
        <p:blipFill>
          <a:blip r:embed="rId9"/>
          <a:stretch>
            <a:fillRect/>
          </a:stretch>
        </p:blipFill>
        <p:spPr>
          <a:xfrm>
            <a:off x="7704484" y="4606546"/>
            <a:ext cx="2066767" cy="1430839"/>
          </a:xfrm>
          <a:prstGeom prst="rect">
            <a:avLst/>
          </a:prstGeom>
        </p:spPr>
      </p:pic>
      <p:sp>
        <p:nvSpPr>
          <p:cNvPr id="5" name="Rectangle 4">
            <a:extLst>
              <a:ext uri="{FF2B5EF4-FFF2-40B4-BE49-F238E27FC236}">
                <a16:creationId xmlns:a16="http://schemas.microsoft.com/office/drawing/2014/main" xmlns="" id="{CE51109B-8F16-49F2-8384-BE776DC4DEA4}"/>
              </a:ext>
            </a:extLst>
          </p:cNvPr>
          <p:cNvSpPr/>
          <p:nvPr/>
        </p:nvSpPr>
        <p:spPr>
          <a:xfrm>
            <a:off x="106743" y="2381278"/>
            <a:ext cx="7123321" cy="523220"/>
          </a:xfrm>
          <a:prstGeom prst="rect">
            <a:avLst/>
          </a:prstGeom>
        </p:spPr>
        <p:txBody>
          <a:bodyPr wrap="square">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3A79A6"/>
                </a:solidFill>
                <a:latin typeface="Arial MT Std Light" pitchFamily="34" charset="0"/>
                <a:ea typeface="Roboto" panose="02000000000000000000" pitchFamily="2" charset="0"/>
              </a:rPr>
              <a:t>JOINED UP CARE DERBYSHIRE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kern="0" dirty="0">
              <a:latin typeface="Arial MT Std Light" pitchFamily="34" charset="0"/>
              <a:ea typeface="Roboto" panose="02000000000000000000" pitchFamily="2" charset="0"/>
            </a:endParaRPr>
          </a:p>
        </p:txBody>
      </p:sp>
      <p:sp>
        <p:nvSpPr>
          <p:cNvPr id="14" name="Rectangle 13">
            <a:extLst>
              <a:ext uri="{FF2B5EF4-FFF2-40B4-BE49-F238E27FC236}">
                <a16:creationId xmlns:a16="http://schemas.microsoft.com/office/drawing/2014/main" xmlns="" id="{7CE8BEBE-7777-4DAB-A795-422D97193552}"/>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Tree>
    <p:extLst>
      <p:ext uri="{BB962C8B-B14F-4D97-AF65-F5344CB8AC3E}">
        <p14:creationId xmlns:p14="http://schemas.microsoft.com/office/powerpoint/2010/main" val="2411313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8064523" cy="764704"/>
          </a:xfrm>
        </p:spPr>
        <p:txBody>
          <a:bodyPr/>
          <a:lstStyle/>
          <a:p>
            <a:r>
              <a:rPr lang="en-GB" dirty="0"/>
              <a:t>Introduction </a:t>
            </a:r>
          </a:p>
        </p:txBody>
      </p:sp>
      <p:sp>
        <p:nvSpPr>
          <p:cNvPr id="6" name="Content Placeholder 2">
            <a:extLst>
              <a:ext uri="{FF2B5EF4-FFF2-40B4-BE49-F238E27FC236}">
                <a16:creationId xmlns:a16="http://schemas.microsoft.com/office/drawing/2014/main" xmlns="" id="{700D816F-442A-4C19-BBF0-C160F0767782}"/>
              </a:ext>
            </a:extLst>
          </p:cNvPr>
          <p:cNvSpPr>
            <a:spLocks noGrp="1"/>
          </p:cNvSpPr>
          <p:nvPr>
            <p:ph sz="quarter" idx="10"/>
          </p:nvPr>
        </p:nvSpPr>
        <p:spPr>
          <a:xfrm>
            <a:off x="259557" y="908720"/>
            <a:ext cx="9382918" cy="5472608"/>
          </a:xfrm>
        </p:spPr>
        <p:txBody>
          <a:bodyPr numCol="2" spcCol="360000"/>
          <a:lstStyle/>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GP Patient Survey measures patients’ experiences across a range of topics, including: </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local GP services</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Making an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last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Overall experience</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health</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When your GP practice is closed</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NHS Dentistry</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COVID-19</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Some questions about you (including relevant protected characteristics and demographics)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provides data at practice level using a consistent methodology, which means it is comparable across organisations.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has limitations:</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Sample sizes at practice level are relatively small. </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does not include qualitative data, which limits the detail provided by the results.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data provide a snapshot of patient experience at a given time, and are updated annually.</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There is variation in practice-level response rates, leading to variation in levels of uncertainty around practice-level results. Data users are encouraged to use insight from GPPS as one element of evidence when considering patients’ experiences of general practice. </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ICS teams, PCNs and practices can then discuss the findings further and triangulate them with other data in order to identify potential improvements and highlight best practice.</a:t>
            </a:r>
          </a:p>
          <a:p>
            <a:pPr>
              <a:lnSpc>
                <a:spcPts val="1500"/>
              </a:lnSpc>
              <a:spcAft>
                <a:spcPts val="600"/>
              </a:spcAft>
              <a:buClr>
                <a:schemeClr val="tx2">
                  <a:lumMod val="75000"/>
                </a:schemeClr>
              </a:buClr>
              <a:buSzPct val="130000"/>
            </a:pPr>
            <a:r>
              <a:rPr lang="en-GB" sz="1400" b="1" dirty="0">
                <a:solidFill>
                  <a:schemeClr val="tx2">
                    <a:lumMod val="75000"/>
                  </a:schemeClr>
                </a:solidFill>
                <a:latin typeface="Arial MT Std Light" pitchFamily="34" charset="0"/>
                <a:ea typeface="Roboto" panose="02000000000000000000" pitchFamily="2" charset="0"/>
              </a:rPr>
              <a:t>The following slide suggests ideas for how the data can be used to improve services.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Where available, packs include trend data beginning in 2020. Where questions have changed significantly for the 2021 questionnaire, data will not be comparable to previous years.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PCNs are aligned to the ICS based on the Parent CCG identified by the NHS Digital </a:t>
            </a:r>
            <a:r>
              <a:rPr lang="en-GB" sz="1400" dirty="0" err="1">
                <a:solidFill>
                  <a:schemeClr val="tx1"/>
                </a:solidFill>
                <a:latin typeface="Arial MT Std Light" pitchFamily="34" charset="0"/>
                <a:ea typeface="Roboto" panose="02000000000000000000" pitchFamily="2" charset="0"/>
              </a:rPr>
              <a:t>ePCN</a:t>
            </a:r>
            <a:r>
              <a:rPr lang="en-GB" sz="1400" dirty="0">
                <a:solidFill>
                  <a:schemeClr val="tx1"/>
                </a:solidFill>
                <a:latin typeface="Arial MT Std Light" pitchFamily="34" charset="0"/>
                <a:ea typeface="Roboto" panose="02000000000000000000" pitchFamily="2" charset="0"/>
              </a:rPr>
              <a:t> mapping file accessed via the NHS Digital organisation data service. There were a very small number of PCNs which crossed ICS boundaries – if this is the case, this will have been noted in the relevant ICS slidepack.</a:t>
            </a:r>
          </a:p>
        </p:txBody>
      </p:sp>
    </p:spTree>
    <p:extLst>
      <p:ext uri="{BB962C8B-B14F-4D97-AF65-F5344CB8AC3E}">
        <p14:creationId xmlns:p14="http://schemas.microsoft.com/office/powerpoint/2010/main" val="3206216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Guidance on how to use the data</a:t>
            </a:r>
          </a:p>
        </p:txBody>
      </p:sp>
      <p:sp>
        <p:nvSpPr>
          <p:cNvPr id="7" name="Rectangle 6"/>
          <p:cNvSpPr/>
          <p:nvPr/>
        </p:nvSpPr>
        <p:spPr>
          <a:xfrm>
            <a:off x="128464" y="1052736"/>
            <a:ext cx="7704856" cy="523220"/>
          </a:xfrm>
          <a:prstGeom prst="rect">
            <a:avLst/>
          </a:prstGeom>
        </p:spPr>
        <p:txBody>
          <a:bodyPr wrap="square">
            <a:spAutoFit/>
          </a:bodyPr>
          <a:lstStyle/>
          <a:p>
            <a:pPr lvl="0" algn="l" eaLnBrk="1" hangingPunct="1">
              <a:spcBef>
                <a:spcPts val="1000"/>
              </a:spcBef>
              <a:spcAft>
                <a:spcPts val="1000"/>
              </a:spcAft>
              <a:buClr>
                <a:srgbClr val="63B579"/>
              </a:buClr>
            </a:pPr>
            <a:r>
              <a:rPr lang="en-GB" sz="1400" kern="0" dirty="0">
                <a:latin typeface="Arial MT Std Light" pitchFamily="34" charset="0"/>
                <a:ea typeface="Roboto" panose="02000000000000000000" pitchFamily="2" charset="0"/>
              </a:rPr>
              <a:t>The following suggest ideas for how the data in this slide pack can be used and interpreted to improve GP services: </a:t>
            </a:r>
          </a:p>
        </p:txBody>
      </p:sp>
      <p:sp>
        <p:nvSpPr>
          <p:cNvPr id="10" name="Rectangle 9"/>
          <p:cNvSpPr/>
          <p:nvPr/>
        </p:nvSpPr>
        <p:spPr bwMode="auto">
          <a:xfrm>
            <a:off x="7833320" y="820615"/>
            <a:ext cx="207734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 name="Rectangle 3">
            <a:extLst>
              <a:ext uri="{FF2B5EF4-FFF2-40B4-BE49-F238E27FC236}">
                <a16:creationId xmlns:a16="http://schemas.microsoft.com/office/drawing/2014/main" xmlns="" id="{B6DB0225-228E-4B19-97B2-9862D5E67129}"/>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
        <p:nvSpPr>
          <p:cNvPr id="13" name="Content Placeholder 2">
            <a:extLst>
              <a:ext uri="{FF2B5EF4-FFF2-40B4-BE49-F238E27FC236}">
                <a16:creationId xmlns:a16="http://schemas.microsoft.com/office/drawing/2014/main" xmlns="" id="{D9637B26-FF55-4558-8D92-83B4537F01FC}"/>
              </a:ext>
            </a:extLst>
          </p:cNvPr>
          <p:cNvSpPr txBox="1">
            <a:spLocks/>
          </p:cNvSpPr>
          <p:nvPr/>
        </p:nvSpPr>
        <p:spPr>
          <a:xfrm>
            <a:off x="209550" y="1844825"/>
            <a:ext cx="7513662" cy="3672407"/>
          </a:xfrm>
          <a:prstGeom prst="rect">
            <a:avLst/>
          </a:prstGeom>
        </p:spPr>
        <p:txBody>
          <a:bodyPr vert="horz" lIns="0" tIns="0" rIns="0" bIns="0" numCol="2" spcCol="36000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an ICS’s results against the national average</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ea typeface="Roboto" panose="02000000000000000000" pitchFamily="2" charset="0"/>
              </a:rPr>
              <a:t>this allows benchmarking of the results to identify whether the ICS is performing well, poorly, or in line with the national picture. The ICS may wish to focus on areas where it compares less favourably.</a:t>
            </a: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Analysing trends in an ICS’s results over time: </a:t>
            </a:r>
            <a:r>
              <a:rPr lang="en-GB" sz="1400" kern="0">
                <a:solidFill>
                  <a:schemeClr val="tx1"/>
                </a:solidFill>
                <a:latin typeface="Arial MT Std Light" pitchFamily="34" charset="0"/>
                <a:ea typeface="Roboto" panose="02000000000000000000" pitchFamily="2" charset="0"/>
              </a:rPr>
              <a:t>this provides a sense of the direction of the ICS’s performance over time. NHS England teams may wish to focus on areas where an ICS has seen decline over time.</a:t>
            </a: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PCN’s results within an ICS’s area:</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rPr>
              <a:t>this can identify PCNs in an area that seem to be over-performing or under-performing compared with others. NHS England teams may wish to work with individual PCNs: those that are performing particularly well may be able to highlight best practice, while those performing less well may be able to improve their performance.</a:t>
            </a:r>
            <a:endParaRPr lang="en-GB" kern="0"/>
          </a:p>
          <a:p>
            <a:endParaRPr lang="en-GB" kern="0" dirty="0"/>
          </a:p>
        </p:txBody>
      </p:sp>
      <p:pic>
        <p:nvPicPr>
          <p:cNvPr id="11" name="Picture 10" descr="A picture containing calendar&#10;&#10;Description automatically generated">
            <a:extLst>
              <a:ext uri="{FF2B5EF4-FFF2-40B4-BE49-F238E27FC236}">
                <a16:creationId xmlns:a16="http://schemas.microsoft.com/office/drawing/2014/main" xmlns="" id="{5E4BAFDA-30A2-4BEE-88DB-4886E4710F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30904" y="872690"/>
            <a:ext cx="1472542" cy="1406531"/>
          </a:xfrm>
          <a:prstGeom prst="rect">
            <a:avLst/>
          </a:prstGeom>
        </p:spPr>
      </p:pic>
      <p:pic>
        <p:nvPicPr>
          <p:cNvPr id="12" name="Picture 11" descr="Chart&#10;&#10;Description automatically generated">
            <a:extLst>
              <a:ext uri="{FF2B5EF4-FFF2-40B4-BE49-F238E27FC236}">
                <a16:creationId xmlns:a16="http://schemas.microsoft.com/office/drawing/2014/main" xmlns="" id="{67A0C37B-7EC2-49B3-A481-9C990D617E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7630" y="2438053"/>
            <a:ext cx="1759089" cy="1377115"/>
          </a:xfrm>
          <a:prstGeom prst="rect">
            <a:avLst/>
          </a:prstGeom>
        </p:spPr>
      </p:pic>
      <p:pic>
        <p:nvPicPr>
          <p:cNvPr id="15" name="Picture 14" descr="Chart&#10;&#10;Description automatically generated">
            <a:extLst>
              <a:ext uri="{FF2B5EF4-FFF2-40B4-BE49-F238E27FC236}">
                <a16:creationId xmlns:a16="http://schemas.microsoft.com/office/drawing/2014/main" xmlns="" id="{B3B9A138-B7D0-42B8-B20E-24B53D536A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30904" y="3952570"/>
            <a:ext cx="1526408" cy="2351078"/>
          </a:xfrm>
          <a:prstGeom prst="rect">
            <a:avLst/>
          </a:prstGeom>
        </p:spPr>
      </p:pic>
    </p:spTree>
    <p:extLst>
      <p:ext uri="{BB962C8B-B14F-4D97-AF65-F5344CB8AC3E}">
        <p14:creationId xmlns:p14="http://schemas.microsoft.com/office/powerpoint/2010/main" val="4110624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53A9265-DD7C-42FC-BA8C-1E5AA3CA7C6A}"/>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Interpreting the results</a:t>
            </a:r>
          </a:p>
        </p:txBody>
      </p:sp>
      <p:sp>
        <p:nvSpPr>
          <p:cNvPr id="8" name="TextBox 7"/>
          <p:cNvSpPr txBox="1"/>
          <p:nvPr/>
        </p:nvSpPr>
        <p:spPr>
          <a:xfrm>
            <a:off x="7758210" y="1058786"/>
            <a:ext cx="1609249" cy="738664"/>
          </a:xfrm>
          <a:prstGeom prst="rect">
            <a:avLst/>
          </a:prstGeom>
          <a:noFill/>
        </p:spPr>
        <p:txBody>
          <a:bodyPr wrap="square" lIns="0" tIns="0" rIns="0" bIns="0" rtlCol="0">
            <a:spAutoFit/>
          </a:bodyPr>
          <a:lstStyle/>
          <a:p>
            <a:pPr algn="l"/>
            <a:r>
              <a:rPr lang="en-GB" sz="4800" b="1" dirty="0">
                <a:solidFill>
                  <a:schemeClr val="tx2">
                    <a:lumMod val="75000"/>
                  </a:schemeClr>
                </a:solidFill>
                <a:latin typeface="ITCAvantGardeStd-Md" panose="020B0602020202020204" pitchFamily="34" charset="0"/>
              </a:rPr>
              <a:t>*</a:t>
            </a:r>
            <a:endParaRPr lang="en-GB" sz="2400" dirty="0">
              <a:solidFill>
                <a:schemeClr val="tx2">
                  <a:lumMod val="75000"/>
                </a:schemeClr>
              </a:solidFill>
              <a:latin typeface="ITCAvantGardeStd-Md" panose="020B0602020202020204" pitchFamily="34" charset="0"/>
            </a:endParaRPr>
          </a:p>
        </p:txBody>
      </p:sp>
      <p:sp>
        <p:nvSpPr>
          <p:cNvPr id="9" name="TextBox 8"/>
          <p:cNvSpPr txBox="1"/>
          <p:nvPr/>
        </p:nvSpPr>
        <p:spPr>
          <a:xfrm>
            <a:off x="8130053" y="1143378"/>
            <a:ext cx="1656963" cy="430887"/>
          </a:xfrm>
          <a:prstGeom prst="rect">
            <a:avLst/>
          </a:prstGeom>
          <a:noFill/>
        </p:spPr>
        <p:txBody>
          <a:bodyPr wrap="square" lIns="0" tIns="0" rIns="0" bIns="0" rtlCol="0">
            <a:spAutoFit/>
          </a:bodyPr>
          <a:lstStyle/>
          <a:p>
            <a:pPr algn="l"/>
            <a:r>
              <a:rPr lang="en-GB" sz="1400" b="1" dirty="0">
                <a:latin typeface="ITCAvantGardeStd-Md" panose="020B0602020202020204" pitchFamily="34" charset="0"/>
              </a:rPr>
              <a:t>More than 0% but less than 0.5%</a:t>
            </a:r>
          </a:p>
        </p:txBody>
      </p:sp>
      <p:sp>
        <p:nvSpPr>
          <p:cNvPr id="11" name="TextBox 10"/>
          <p:cNvSpPr txBox="1"/>
          <p:nvPr/>
        </p:nvSpPr>
        <p:spPr>
          <a:xfrm>
            <a:off x="7838310" y="4152015"/>
            <a:ext cx="1609249" cy="307777"/>
          </a:xfrm>
          <a:prstGeom prst="rect">
            <a:avLst/>
          </a:prstGeom>
          <a:noFill/>
        </p:spPr>
        <p:txBody>
          <a:bodyPr wrap="square" lIns="0" tIns="0" rIns="0" bIns="0" rtlCol="0">
            <a:spAutoFit/>
          </a:bodyPr>
          <a:lstStyle/>
          <a:p>
            <a:pPr algn="l"/>
            <a:r>
              <a:rPr lang="en-GB" sz="2000" b="1" dirty="0">
                <a:solidFill>
                  <a:schemeClr val="tx2">
                    <a:lumMod val="75000"/>
                  </a:schemeClr>
                </a:solidFill>
                <a:latin typeface="ITCAvantGardeStd-Md" panose="020B0602020202020204" pitchFamily="34" charset="0"/>
              </a:rPr>
              <a:t>100%</a:t>
            </a:r>
            <a:endParaRPr lang="en-GB" sz="2000" dirty="0">
              <a:solidFill>
                <a:schemeClr val="tx2">
                  <a:lumMod val="75000"/>
                </a:schemeClr>
              </a:solidFill>
              <a:latin typeface="ITCAvantGardeStd-Md" panose="020B0602020202020204" pitchFamily="34" charset="0"/>
            </a:endParaRPr>
          </a:p>
        </p:txBody>
      </p:sp>
      <p:sp>
        <p:nvSpPr>
          <p:cNvPr id="12" name="TextBox 11"/>
          <p:cNvSpPr txBox="1"/>
          <p:nvPr/>
        </p:nvSpPr>
        <p:spPr>
          <a:xfrm>
            <a:off x="7862072" y="4494963"/>
            <a:ext cx="1944216" cy="1523494"/>
          </a:xfrm>
          <a:prstGeom prst="rect">
            <a:avLst/>
          </a:prstGeom>
          <a:noFill/>
        </p:spPr>
        <p:txBody>
          <a:bodyPr wrap="square" lIns="0" tIns="0" rIns="0" bIns="0" rtlCol="0">
            <a:spAutoFit/>
          </a:bodyPr>
          <a:lstStyle/>
          <a:p>
            <a:pPr algn="l"/>
            <a:r>
              <a:rPr lang="en-GB" sz="1100" dirty="0">
                <a:latin typeface="Arial MT Std Light" pitchFamily="34" charset="0"/>
              </a:rPr>
              <a:t>Where results do not sum to 100%, or where individual responses (e.g. fairly good; very good) do not sum to combined responses </a:t>
            </a:r>
            <a:br>
              <a:rPr lang="en-GB" sz="1100" dirty="0">
                <a:latin typeface="Arial MT Std Light" pitchFamily="34" charset="0"/>
              </a:rPr>
            </a:br>
            <a:r>
              <a:rPr lang="en-GB" sz="1100" dirty="0">
                <a:latin typeface="Arial MT Std Light" pitchFamily="34" charset="0"/>
              </a:rPr>
              <a:t>(e.g. very/fairly good) this is due to </a:t>
            </a:r>
            <a:r>
              <a:rPr lang="en-GB" sz="1100" b="1" dirty="0">
                <a:latin typeface="Arial MT Std Light" pitchFamily="34" charset="0"/>
              </a:rPr>
              <a:t>rounding, or cases where multiple responses are allowed</a:t>
            </a:r>
            <a:r>
              <a:rPr lang="en-GB" sz="1100" dirty="0">
                <a:latin typeface="Arial MT Std Light" pitchFamily="34" charset="0"/>
              </a:rPr>
              <a:t>.</a:t>
            </a:r>
            <a:endParaRPr lang="en-GB" sz="1600" b="1" dirty="0"/>
          </a:p>
        </p:txBody>
      </p:sp>
      <p:sp>
        <p:nvSpPr>
          <p:cNvPr id="10" name="TextBox 9"/>
          <p:cNvSpPr txBox="1"/>
          <p:nvPr/>
        </p:nvSpPr>
        <p:spPr>
          <a:xfrm>
            <a:off x="7838310" y="1939296"/>
            <a:ext cx="1885254" cy="430887"/>
          </a:xfrm>
          <a:prstGeom prst="rect">
            <a:avLst/>
          </a:prstGeom>
          <a:noFill/>
        </p:spPr>
        <p:txBody>
          <a:bodyPr wrap="square" lIns="0" tIns="0" rIns="0" bIns="0" rtlCol="0">
            <a:spAutoFit/>
          </a:bodyPr>
          <a:lstStyle/>
          <a:p>
            <a:pPr algn="l"/>
            <a:r>
              <a:rPr lang="en-GB" sz="1400" b="1" dirty="0">
                <a:solidFill>
                  <a:schemeClr val="tx2">
                    <a:lumMod val="75000"/>
                  </a:schemeClr>
                </a:solidFill>
                <a:latin typeface="ITCAvantGardeStd-Md" panose="020B0602020202020204" pitchFamily="34" charset="0"/>
              </a:rPr>
              <a:t>When fewer than 10 patients respond</a:t>
            </a:r>
            <a:endParaRPr lang="en-GB" sz="1400" dirty="0">
              <a:solidFill>
                <a:schemeClr val="tx2">
                  <a:lumMod val="75000"/>
                </a:schemeClr>
              </a:solidFill>
              <a:latin typeface="ITCAvantGardeStd-Md" panose="020B0602020202020204" pitchFamily="34" charset="0"/>
            </a:endParaRPr>
          </a:p>
        </p:txBody>
      </p:sp>
      <p:sp>
        <p:nvSpPr>
          <p:cNvPr id="13" name="TextBox 12"/>
          <p:cNvSpPr txBox="1"/>
          <p:nvPr/>
        </p:nvSpPr>
        <p:spPr>
          <a:xfrm>
            <a:off x="7842800" y="2514105"/>
            <a:ext cx="1944216" cy="1354217"/>
          </a:xfrm>
          <a:prstGeom prst="rect">
            <a:avLst/>
          </a:prstGeom>
          <a:noFill/>
        </p:spPr>
        <p:txBody>
          <a:bodyPr wrap="square" lIns="0" tIns="0" rIns="0" bIns="0" rtlCol="0">
            <a:spAutoFit/>
          </a:bodyPr>
          <a:lstStyle/>
          <a:p>
            <a:pPr algn="l"/>
            <a:r>
              <a:rPr lang="en-GB" sz="1100" dirty="0">
                <a:latin typeface="Arial MT Std Light" panose="020B0302020202020204" pitchFamily="34" charset="0"/>
              </a:rPr>
              <a:t>In cases where fewer than 10 patients have answered a question, the </a:t>
            </a:r>
            <a:r>
              <a:rPr lang="en-GB" sz="1100" b="1" dirty="0">
                <a:latin typeface="Arial MT Std Light" panose="020B0302020202020204" pitchFamily="34" charset="0"/>
              </a:rPr>
              <a:t>data have been suppressed </a:t>
            </a:r>
            <a:r>
              <a:rPr lang="en-GB" sz="1100" dirty="0">
                <a:latin typeface="Arial MT Std Light" panose="020B0302020202020204" pitchFamily="34" charset="0"/>
              </a:rPr>
              <a:t>and results will not appear within the charts. This is to prevent individuals and their responses being identifiable in the data.</a:t>
            </a:r>
            <a:endParaRPr lang="en-GB" sz="1600" b="1" dirty="0">
              <a:latin typeface="Arial MT Std Light" panose="020B0302020202020204" pitchFamily="34" charset="0"/>
            </a:endParaRPr>
          </a:p>
        </p:txBody>
      </p:sp>
      <p:sp>
        <p:nvSpPr>
          <p:cNvPr id="14" name="Content Placeholder 2">
            <a:extLst>
              <a:ext uri="{FF2B5EF4-FFF2-40B4-BE49-F238E27FC236}">
                <a16:creationId xmlns:a16="http://schemas.microsoft.com/office/drawing/2014/main" xmlns="" id="{9D7B5F90-3E35-454F-8320-28E84A04F304}"/>
              </a:ext>
            </a:extLst>
          </p:cNvPr>
          <p:cNvSpPr txBox="1">
            <a:spLocks/>
          </p:cNvSpPr>
          <p:nvPr/>
        </p:nvSpPr>
        <p:spPr>
          <a:xfrm>
            <a:off x="200472" y="1052736"/>
            <a:ext cx="7272155" cy="5076825"/>
          </a:xfrm>
          <a:prstGeom prst="rect">
            <a:avLst/>
          </a:prstGeom>
        </p:spPr>
        <p:txBody>
          <a:bodyPr vert="horz" lIns="0" tIns="0" rIns="0" bIns="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rPr>
              <a:t>Th</a:t>
            </a:r>
            <a:r>
              <a:rPr lang="en-GB" sz="1400" kern="0" dirty="0">
                <a:solidFill>
                  <a:schemeClr val="tx1"/>
                </a:solidFill>
                <a:latin typeface="Arial MT Std Light" pitchFamily="34" charset="0"/>
                <a:ea typeface="Roboto" panose="02000000000000000000" pitchFamily="2" charset="0"/>
              </a:rPr>
              <a:t>e</a:t>
            </a:r>
            <a:r>
              <a:rPr lang="en-GB" sz="1400" kern="0" dirty="0">
                <a:solidFill>
                  <a:schemeClr val="tx1"/>
                </a:solidFill>
                <a:latin typeface="Arial MT Std Light" pitchFamily="34" charset="0"/>
              </a:rPr>
              <a:t> number of participants answering (the base size) is stated for each question. The total number of responses is shown at the bottom of each chart. </a:t>
            </a:r>
          </a:p>
          <a:p>
            <a:pPr>
              <a:spcBef>
                <a:spcPts val="0"/>
              </a:spcBef>
              <a:spcAft>
                <a:spcPts val="2400"/>
              </a:spcAft>
              <a:buClr>
                <a:schemeClr val="tx2">
                  <a:lumMod val="75000"/>
                </a:schemeClr>
              </a:buClr>
              <a:buSzPct val="130000"/>
            </a:pPr>
            <a:r>
              <a:rPr lang="en-GB" sz="1400" b="1" kern="0" dirty="0">
                <a:solidFill>
                  <a:schemeClr val="tx2">
                    <a:lumMod val="75000"/>
                  </a:schemeClr>
                </a:solidFill>
                <a:latin typeface="Arial MT Std Light" pitchFamily="34" charset="0"/>
              </a:rPr>
              <a:t>All comparisons are indicative only – differences may not be statistically significant</a:t>
            </a:r>
            <a:r>
              <a:rPr lang="en-GB" sz="1400" kern="0" dirty="0">
                <a:solidFill>
                  <a:schemeClr val="tx1"/>
                </a:solidFill>
                <a:latin typeface="Arial MT Std Light" pitchFamily="34" charset="0"/>
                <a:ea typeface="Roboto" panose="02000000000000000000" pitchFamily="2" charset="0"/>
              </a:rPr>
              <a:t>.</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guidance on statistical reliability, or for details of where you can get more information about the survey, please refer to the end of this slide pack.</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Maps: ICS level results are also displayed on maps, with results split across 5 bands (or ‘quintiles’) in order to have a fairly even distribution at the national level of ICS’s across each band.</a:t>
            </a:r>
          </a:p>
          <a:p>
            <a:pPr>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Trends:</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Latest: refers to the July 2021 publication (fieldwork January to March 2021) </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2020: refers to the July 2020 publication (fieldwork January to March 2020) </a:t>
            </a:r>
          </a:p>
          <a:p>
            <a:pPr marL="266700" lvl="1" indent="0">
              <a:spcBef>
                <a:spcPts val="0"/>
              </a:spcBef>
              <a:spcAft>
                <a:spcPts val="600"/>
              </a:spcAft>
              <a:buClr>
                <a:schemeClr val="accent6">
                  <a:lumMod val="75000"/>
                </a:schemeClr>
              </a:buClr>
              <a:buSzPct val="130000"/>
              <a:buFont typeface="Arial" pitchFamily="34" charset="0"/>
              <a:buNone/>
            </a:pP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further information on using the data please refer to the end of this slide pack.</a:t>
            </a:r>
            <a:r>
              <a:rPr lang="en-GB" sz="1400" kern="0" dirty="0">
                <a:solidFill>
                  <a:schemeClr val="tx1"/>
                </a:solidFill>
                <a:latin typeface="Arial MT Std Light" pitchFamily="34" charset="0"/>
                <a:ea typeface="Roboto" panose="02000000000000000000" pitchFamily="2" charset="0"/>
                <a:hlinkClick r:id="" action="ppaction://noaction"/>
              </a:rPr>
              <a:t> </a:t>
            </a: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rgbClr val="82D198">
                  <a:lumMod val="75000"/>
                </a:srgbClr>
              </a:buClr>
              <a:buSzPct val="130000"/>
            </a:pPr>
            <a:endParaRPr lang="en-GB" sz="1400" kern="0" dirty="0">
              <a:solidFill>
                <a:srgbClr val="292926"/>
              </a:solidFill>
              <a:latin typeface="Arial" panose="020B0604020202020204" pitchFamily="34" charset="0"/>
              <a:ea typeface="Roboto" panose="02000000000000000000" pitchFamily="2" charset="0"/>
            </a:endParaRPr>
          </a:p>
          <a:p>
            <a:pPr>
              <a:spcBef>
                <a:spcPts val="0"/>
              </a:spcBef>
              <a:spcAft>
                <a:spcPts val="1200"/>
              </a:spcAft>
              <a:buClr>
                <a:srgbClr val="82D198">
                  <a:lumMod val="75000"/>
                </a:srgbClr>
              </a:buClr>
              <a:buSzPct val="130000"/>
            </a:pPr>
            <a:endParaRPr lang="en-GB" sz="1400" kern="0" dirty="0">
              <a:latin typeface="Arial MT Std Light" pitchFamily="34" charset="0"/>
            </a:endParaRPr>
          </a:p>
          <a:p>
            <a:endParaRPr lang="en-GB" kern="0" dirty="0"/>
          </a:p>
        </p:txBody>
      </p:sp>
    </p:spTree>
    <p:extLst>
      <p:ext uri="{BB962C8B-B14F-4D97-AF65-F5344CB8AC3E}">
        <p14:creationId xmlns:p14="http://schemas.microsoft.com/office/powerpoint/2010/main" val="1092663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Overall experience of GP practice</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2078759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681f523f09089ca6"/>
          <p:cNvGraphicFramePr>
            <a:graphicFrameLocks noGrp="1"/>
          </p:cNvGraphicFramePr>
          <p:nvPr>
            <p:extLst>
              <p:ext uri="{D42A27DB-BD31-4B8C-83A1-F6EECF244321}">
                <p14:modId xmlns:p14="http://schemas.microsoft.com/office/powerpoint/2010/main" val="3615106550"/>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15c662e72ca2923a"/>
          <p:cNvGraphicFramePr>
            <a:graphicFrameLocks noGrp="1"/>
          </p:cNvGraphicFramePr>
          <p:nvPr>
            <p:extLst>
              <p:ext uri="{D42A27DB-BD31-4B8C-83A1-F6EECF244321}">
                <p14:modId xmlns:p14="http://schemas.microsoft.com/office/powerpoint/2010/main" val="2816943759"/>
              </p:ext>
            </p:extLst>
          </p:nvPr>
        </p:nvGraphicFramePr>
        <p:xfrm>
          <a:off x="654754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GP practice</a:t>
            </a:r>
          </a:p>
        </p:txBody>
      </p:sp>
      <p:graphicFrame>
        <p:nvGraphicFramePr>
          <p:cNvPr id="22" name="D_6b2514286b0ab6c6"/>
          <p:cNvGraphicFramePr>
            <a:graphicFrameLocks/>
          </p:cNvGraphicFramePr>
          <p:nvPr>
            <p:extLst>
              <p:ext uri="{D42A27DB-BD31-4B8C-83A1-F6EECF244321}">
                <p14:modId xmlns:p14="http://schemas.microsoft.com/office/powerpoint/2010/main" val="473358665"/>
              </p:ext>
            </p:extLst>
          </p:nvPr>
        </p:nvGraphicFramePr>
        <p:xfrm>
          <a:off x="-15552" y="1556791"/>
          <a:ext cx="4135277" cy="3540675"/>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46" name="TextBox 45"/>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3" name="D_cd0690ef7efd1736"/>
          <p:cNvGraphicFramePr>
            <a:graphicFrameLocks noGrp="1"/>
          </p:cNvGraphicFramePr>
          <p:nvPr>
            <p:extLst>
              <p:ext uri="{D42A27DB-BD31-4B8C-83A1-F6EECF244321}">
                <p14:modId xmlns:p14="http://schemas.microsoft.com/office/powerpoint/2010/main" val="2065848397"/>
              </p:ext>
            </p:extLst>
          </p:nvPr>
        </p:nvGraphicFramePr>
        <p:xfrm>
          <a:off x="798770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51" name="TextBox 50"/>
          <p:cNvSpPr txBox="1"/>
          <p:nvPr/>
        </p:nvSpPr>
        <p:spPr>
          <a:xfrm>
            <a:off x="8306556" y="3789040"/>
            <a:ext cx="1368152" cy="184666"/>
          </a:xfrm>
          <a:prstGeom prst="rect">
            <a:avLst/>
          </a:prstGeom>
          <a:noFill/>
          <a:effectLst/>
        </p:spPr>
        <p:txBody>
          <a:bodyPr wrap="square" lIns="0" tIns="0" rIns="0" bIns="0" rtlCol="0" anchor="ctr">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98627318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D_a79f73d86d32245a" hidden="1"/>
          <p:cNvGraphicFramePr/>
          <p:nvPr>
            <p:extLst>
              <p:ext uri="{D42A27DB-BD31-4B8C-83A1-F6EECF244321}">
                <p14:modId xmlns:p14="http://schemas.microsoft.com/office/powerpoint/2010/main" val="340926924"/>
              </p:ext>
            </p:extLst>
          </p:nvPr>
        </p:nvGraphicFramePr>
        <p:xfrm>
          <a:off x="-2107870" y="4582974"/>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34" name="TextBox 33"/>
          <p:cNvSpPr txBox="1"/>
          <p:nvPr/>
        </p:nvSpPr>
        <p:spPr>
          <a:xfrm>
            <a:off x="7848872"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154837ab1dd2a547_CalcTable"/>
          <p:cNvGraphicFramePr>
            <a:graphicFrameLocks noGrp="1"/>
          </p:cNvGraphicFramePr>
          <p:nvPr>
            <p:extLst>
              <p:ext uri="{D42A27DB-BD31-4B8C-83A1-F6EECF244321}">
                <p14:modId xmlns:p14="http://schemas.microsoft.com/office/powerpoint/2010/main" val="4089235586"/>
              </p:ext>
            </p:extLst>
          </p:nvPr>
        </p:nvGraphicFramePr>
        <p:xfrm>
          <a:off x="0" y="6046048"/>
          <a:ext cx="7113240" cy="3062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06216">
                <a:tc>
                  <a:txBody>
                    <a:bodyPr/>
                    <a:lstStyle/>
                    <a:p>
                      <a:pPr marL="0" indent="0">
                        <a:buNone/>
                      </a:pPr>
                      <a:r>
                        <a:rPr lang="en-GB" sz="800" b="0">
                          <a:solidFill>
                            <a:schemeClr val="bg1"/>
                          </a:solidFill>
                        </a:rPr>
                        <a:t>Base: All those completing a questionnaire: National (836,008); ICS 2021 (14,708); ICS 2020 (12,814); PCN bases range from 251 to 1,709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154837ab1dd2a547" hidden="1"/>
          <p:cNvGraphicFramePr/>
          <p:nvPr>
            <p:extLst>
              <p:ext uri="{D42A27DB-BD31-4B8C-83A1-F6EECF244321}">
                <p14:modId xmlns:p14="http://schemas.microsoft.com/office/powerpoint/2010/main" val="52794597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1" name="TextBox 40"/>
          <p:cNvSpPr txBox="1"/>
          <p:nvPr/>
        </p:nvSpPr>
        <p:spPr>
          <a:xfrm>
            <a:off x="960128" y="1625204"/>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9" name="TextBox 48"/>
          <p:cNvSpPr txBox="1"/>
          <p:nvPr/>
        </p:nvSpPr>
        <p:spPr>
          <a:xfrm>
            <a:off x="7113240" y="1629608"/>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graphicFrame>
        <p:nvGraphicFramePr>
          <p:cNvPr id="54" name="D_0698580ee9ec349a"/>
          <p:cNvGraphicFramePr>
            <a:graphicFrameLocks noGrp="1"/>
          </p:cNvGraphicFramePr>
          <p:nvPr>
            <p:extLst>
              <p:ext uri="{D42A27DB-BD31-4B8C-83A1-F6EECF244321}">
                <p14:modId xmlns:p14="http://schemas.microsoft.com/office/powerpoint/2010/main" val="1595916620"/>
              </p:ext>
            </p:extLst>
          </p:nvPr>
        </p:nvGraphicFramePr>
        <p:xfrm>
          <a:off x="6537176"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60" name="TextBox 59"/>
          <p:cNvSpPr txBox="1"/>
          <p:nvPr/>
        </p:nvSpPr>
        <p:spPr>
          <a:xfrm>
            <a:off x="6866396" y="3789040"/>
            <a:ext cx="1368152" cy="184666"/>
          </a:xfrm>
          <a:prstGeom prst="rect">
            <a:avLst/>
          </a:prstGeom>
          <a:noFill/>
          <a:effectLst/>
        </p:spPr>
        <p:txBody>
          <a:bodyPr wrap="square" lIns="0" tIns="0" rIns="0" bIns="0" rtlCol="0" anchor="ctr">
            <a:spAutoFit/>
          </a:bodyPr>
          <a:lstStyle/>
          <a:p>
            <a:pPr algn="ctr"/>
            <a:r>
              <a:rPr lang="en-GB" dirty="0"/>
              <a:t>Poor</a:t>
            </a:r>
          </a:p>
        </p:txBody>
      </p:sp>
      <p:sp>
        <p:nvSpPr>
          <p:cNvPr id="61" name="TextBox 60"/>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457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4" name="TextBox 43">
            <a:extLst>
              <a:ext uri="{FF2B5EF4-FFF2-40B4-BE49-F238E27FC236}">
                <a16:creationId xmlns:a16="http://schemas.microsoft.com/office/drawing/2014/main" xmlns="" id="{D109C8F1-4E32-42A6-BB9F-A6272486FEFA}"/>
              </a:ext>
            </a:extLst>
          </p:cNvPr>
          <p:cNvSpPr txBox="1"/>
          <p:nvPr/>
        </p:nvSpPr>
        <p:spPr>
          <a:xfrm>
            <a:off x="3745548"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85413"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7" name="Rectangle 46">
            <a:extLst>
              <a:ext uri="{FF2B5EF4-FFF2-40B4-BE49-F238E27FC236}">
                <a16:creationId xmlns:a16="http://schemas.microsoft.com/office/drawing/2014/main" xmlns="" id="{23AAAE22-A5B7-4AD3-AE60-F1C4D24BB8A3}"/>
              </a:ext>
            </a:extLst>
          </p:cNvPr>
          <p:cNvSpPr/>
          <p:nvPr/>
        </p:nvSpPr>
        <p:spPr bwMode="auto">
          <a:xfrm>
            <a:off x="2936776" y="4480107"/>
            <a:ext cx="3991257"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A56037AD-2601-4896-AFA0-FCC7378EF591}"/>
              </a:ext>
            </a:extLst>
          </p:cNvPr>
          <p:cNvSpPr txBox="1"/>
          <p:nvPr/>
        </p:nvSpPr>
        <p:spPr>
          <a:xfrm>
            <a:off x="3236632" y="458787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64" name="D_30fff71945ce9440">
            <a:extLst>
              <a:ext uri="{FF2B5EF4-FFF2-40B4-BE49-F238E27FC236}">
                <a16:creationId xmlns:a16="http://schemas.microsoft.com/office/drawing/2014/main" xmlns="" id="{98DE1657-A3B7-4CA4-99DE-F737602D0E9E}"/>
              </a:ext>
            </a:extLst>
          </p:cNvPr>
          <p:cNvGraphicFramePr/>
          <p:nvPr>
            <p:extLst>
              <p:ext uri="{D42A27DB-BD31-4B8C-83A1-F6EECF244321}">
                <p14:modId xmlns:p14="http://schemas.microsoft.com/office/powerpoint/2010/main" val="1386888837"/>
              </p:ext>
            </p:extLst>
          </p:nvPr>
        </p:nvGraphicFramePr>
        <p:xfrm>
          <a:off x="3798716" y="4836974"/>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5" name="D_30fff71945ce9440">
            <a:extLst>
              <a:ext uri="{FF2B5EF4-FFF2-40B4-BE49-F238E27FC236}">
                <a16:creationId xmlns:a16="http://schemas.microsoft.com/office/drawing/2014/main" xmlns="" id="{9B06D634-E849-4F22-86DF-6BEE723696F3}"/>
              </a:ext>
            </a:extLst>
          </p:cNvPr>
          <p:cNvGraphicFramePr/>
          <p:nvPr>
            <p:extLst>
              <p:ext uri="{D42A27DB-BD31-4B8C-83A1-F6EECF244321}">
                <p14:modId xmlns:p14="http://schemas.microsoft.com/office/powerpoint/2010/main" val="1617044193"/>
              </p:ext>
            </p:extLst>
          </p:nvPr>
        </p:nvGraphicFramePr>
        <p:xfrm>
          <a:off x="5019280" y="4796090"/>
          <a:ext cx="1080000" cy="120396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68" name="D_a79f73d86d32245a_CalcTable">
            <a:extLst>
              <a:ext uri="{FF2B5EF4-FFF2-40B4-BE49-F238E27FC236}">
                <a16:creationId xmlns:a16="http://schemas.microsoft.com/office/drawing/2014/main" xmlns="" id="{E2905421-7BC4-4A47-BA1A-E8201FBB11AC}"/>
              </a:ext>
            </a:extLst>
          </p:cNvPr>
          <p:cNvGraphicFramePr>
            <a:graphicFrameLocks noGrp="1"/>
          </p:cNvGraphicFramePr>
          <p:nvPr>
            <p:extLst>
              <p:ext uri="{D42A27DB-BD31-4B8C-83A1-F6EECF244321}">
                <p14:modId xmlns:p14="http://schemas.microsoft.com/office/powerpoint/2010/main" val="1481402761"/>
              </p:ext>
            </p:extLst>
          </p:nvPr>
        </p:nvGraphicFramePr>
        <p:xfrm>
          <a:off x="4007227" y="514658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6" name="D_3b251f3c426c31a3_CalcTable"/>
          <p:cNvGraphicFramePr>
            <a:graphicFrameLocks noGrp="1"/>
          </p:cNvGraphicFramePr>
          <p:nvPr>
            <p:extLst>
              <p:ext uri="{D42A27DB-BD31-4B8C-83A1-F6EECF244321}">
                <p14:modId xmlns:p14="http://schemas.microsoft.com/office/powerpoint/2010/main" val="3106471753"/>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2" name="D_3b251f3c426c31a3" hidden="1"/>
          <p:cNvGraphicFramePr/>
          <p:nvPr>
            <p:extLst>
              <p:ext uri="{D42A27DB-BD31-4B8C-83A1-F6EECF244321}">
                <p14:modId xmlns:p14="http://schemas.microsoft.com/office/powerpoint/2010/main" val="2593710861"/>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c832827f732c8775">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661042024"/>
              </p:ext>
            </p:extLst>
          </p:nvPr>
        </p:nvGraphicFramePr>
        <p:xfrm>
          <a:off x="3510249" y="2045892"/>
          <a:ext cx="3019152" cy="1987475"/>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452647741"/>
      </p:ext>
    </p:extLst>
  </p:cSld>
  <p:clrMapOvr>
    <a:masterClrMapping/>
  </p:clrMapOvr>
  <mc:AlternateContent xmlns:mc="http://schemas.openxmlformats.org/markup-compatibility/2006" xmlns:p14="http://schemas.microsoft.com/office/powerpoint/2010/main">
    <mc:Choice Requires="p14">
      <p:transition p14:dur="10"/>
    </mc:Choice>
    <mc:Fallback xmlns="" xmlns:a16="http://schemas.microsoft.com/office/drawing/2014/main" xmlns:c="http://schemas.openxmlformats.org/drawingml/2006/cha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p:cNvSpPr txBox="1">
            <a:spLocks/>
          </p:cNvSpPr>
          <p:nvPr/>
        </p:nvSpPr>
        <p:spPr>
          <a:xfrm>
            <a:off x="5601072" y="3375835"/>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3" name="Title 2"/>
          <p:cNvSpPr>
            <a:spLocks noGrp="1"/>
          </p:cNvSpPr>
          <p:nvPr>
            <p:ph type="title"/>
          </p:nvPr>
        </p:nvSpPr>
        <p:spPr>
          <a:xfrm>
            <a:off x="272481" y="0"/>
            <a:ext cx="8568952" cy="764704"/>
          </a:xfrm>
        </p:spPr>
        <p:txBody>
          <a:bodyPr/>
          <a:lstStyle/>
          <a:p>
            <a:r>
              <a:rPr lang="en-GB" dirty="0"/>
              <a:t>Overall experience: how the ICS’s results compare to other ICS’s within the region</a:t>
            </a:r>
            <a:endParaRPr lang="en-GB" dirty="0">
              <a:solidFill>
                <a:srgbClr val="FF0000"/>
              </a:solidFill>
            </a:endParaRPr>
          </a:p>
        </p:txBody>
      </p:sp>
      <p:sp>
        <p:nvSpPr>
          <p:cNvPr id="15" name="Text Placeholder 5" hidden="1"/>
          <p:cNvSpPr txBox="1">
            <a:spLocks/>
          </p:cNvSpPr>
          <p:nvPr/>
        </p:nvSpPr>
        <p:spPr>
          <a:xfrm>
            <a:off x="247208" y="6128391"/>
            <a:ext cx="9458320"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bg1"/>
                </a:solidFill>
              </a:rPr>
              <a:t>Base: All those completing a questionnaire : CCC bases range from </a:t>
            </a:r>
            <a:r>
              <a:rPr lang="en-GB" sz="800" kern="0" dirty="0">
                <a:solidFill>
                  <a:schemeClr val="accent5">
                    <a:lumMod val="60000"/>
                    <a:lumOff val="40000"/>
                  </a:schemeClr>
                </a:solidFill>
              </a:rPr>
              <a:t>[insert  smallest CCG base] </a:t>
            </a:r>
            <a:r>
              <a:rPr lang="en-GB" sz="800" kern="0" dirty="0">
                <a:solidFill>
                  <a:schemeClr val="bg1"/>
                </a:solidFill>
              </a:rPr>
              <a:t> to </a:t>
            </a:r>
            <a:r>
              <a:rPr lang="en-GB" sz="800" kern="0" dirty="0">
                <a:solidFill>
                  <a:schemeClr val="accent5">
                    <a:lumMod val="60000"/>
                    <a:lumOff val="40000"/>
                  </a:schemeClr>
                </a:solidFill>
              </a:rPr>
              <a:t>[insert  largest CCG base] 	</a:t>
            </a:r>
            <a:r>
              <a:rPr lang="en-GB" sz="800" dirty="0">
                <a:solidFill>
                  <a:schemeClr val="bg1"/>
                </a:solidFill>
              </a:rPr>
              <a:t> 	</a:t>
            </a:r>
            <a:endParaRPr lang="en-GB" sz="800" kern="0" dirty="0">
              <a:solidFill>
                <a:schemeClr val="bg1"/>
              </a:solidFill>
            </a:endParaRPr>
          </a:p>
        </p:txBody>
      </p:sp>
      <p:sp>
        <p:nvSpPr>
          <p:cNvPr id="11" name="Rectangle 10"/>
          <p:cNvSpPr/>
          <p:nvPr/>
        </p:nvSpPr>
        <p:spPr>
          <a:xfrm>
            <a:off x="4736977" y="5767372"/>
            <a:ext cx="5544615"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9d6e55b527878086_CalcTable"/>
          <p:cNvGraphicFramePr>
            <a:graphicFrameLocks noGrp="1"/>
          </p:cNvGraphicFramePr>
          <p:nvPr>
            <p:extLst>
              <p:ext uri="{D42A27DB-BD31-4B8C-83A1-F6EECF244321}">
                <p14:modId xmlns:p14="http://schemas.microsoft.com/office/powerpoint/2010/main" val="1140449681"/>
              </p:ext>
            </p:extLst>
          </p:nvPr>
        </p:nvGraphicFramePr>
        <p:xfrm>
          <a:off x="6606839" y="3789040"/>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xmlns="" val="20000"/>
                    </a:ext>
                  </a:extLst>
                </a:gridCol>
                <a:gridCol w="1368152">
                  <a:extLst>
                    <a:ext uri="{9D8B030D-6E8A-4147-A177-3AD203B41FA5}">
                      <a16:colId xmlns:a16="http://schemas.microsoft.com/office/drawing/2014/main" xmlns="" val="20001"/>
                    </a:ext>
                  </a:extLst>
                </a:gridCol>
              </a:tblGrid>
              <a:tr h="792088">
                <a:tc>
                  <a:txBody>
                    <a:bodyPr/>
                    <a:lstStyle/>
                    <a:p>
                      <a:pPr algn="ctr"/>
                      <a:r>
                        <a:rPr lang="en-GB" sz="3600">
                          <a:solidFill>
                            <a:schemeClr val="tx2">
                              <a:lumMod val="75000"/>
                            </a:schemeClr>
                          </a:solidFill>
                        </a:rPr>
                        <a:t>77%</a:t>
                      </a:r>
                      <a:endParaRPr lang="en-GB" sz="3600"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792088">
                <a:tc>
                  <a:txBody>
                    <a:bodyPr/>
                    <a:lstStyle/>
                    <a:p>
                      <a:pPr algn="ctr"/>
                      <a:r>
                        <a:rPr lang="en-GB" sz="3600" b="1">
                          <a:solidFill>
                            <a:schemeClr val="tx2">
                              <a:lumMod val="75000"/>
                            </a:schemeClr>
                          </a:solidFill>
                        </a:rPr>
                        <a:t>87%</a:t>
                      </a:r>
                      <a:endParaRPr lang="en-GB" sz="3600" b="1"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16" name="Table 15" hidden="1"/>
          <p:cNvGraphicFramePr>
            <a:graphicFrameLocks noGrp="1"/>
          </p:cNvGraphicFramePr>
          <p:nvPr/>
        </p:nvGraphicFramePr>
        <p:xfrm>
          <a:off x="5961112" y="4293096"/>
          <a:ext cx="1278622" cy="792088"/>
        </p:xfrm>
        <a:graphic>
          <a:graphicData uri="http://schemas.openxmlformats.org/drawingml/2006/table">
            <a:tbl>
              <a:tblPr firstRow="1" bandRow="1">
                <a:tableStyleId>{5C22544A-7EE6-4342-B048-85BDC9FD1C3A}</a:tableStyleId>
              </a:tblPr>
              <a:tblGrid>
                <a:gridCol w="1278622">
                  <a:extLst>
                    <a:ext uri="{9D8B030D-6E8A-4147-A177-3AD203B41FA5}">
                      <a16:colId xmlns:a16="http://schemas.microsoft.com/office/drawing/2014/main" xmlns="" val="20000"/>
                    </a:ext>
                  </a:extLst>
                </a:gridCol>
              </a:tblGrid>
              <a:tr h="792088">
                <a:tc>
                  <a:txBody>
                    <a:bodyPr/>
                    <a:lstStyle/>
                    <a:p>
                      <a:pPr algn="ctr"/>
                      <a:r>
                        <a:rPr lang="en-GB" sz="3600" dirty="0">
                          <a:solidFill>
                            <a:schemeClr val="accent6"/>
                          </a:solidFill>
                        </a:rPr>
                        <a:t>90%</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0" name="Rectangle 9"/>
          <p:cNvSpPr/>
          <p:nvPr/>
        </p:nvSpPr>
        <p:spPr>
          <a:xfrm>
            <a:off x="272480" y="1441477"/>
            <a:ext cx="2866490" cy="276999"/>
          </a:xfrm>
          <a:prstGeom prst="rect">
            <a:avLst/>
          </a:prstGeom>
        </p:spPr>
        <p:txBody>
          <a:bodyPr wrap="none">
            <a:spAutoFit/>
          </a:bodyPr>
          <a:lstStyle/>
          <a:p>
            <a:pPr algn="l"/>
            <a:r>
              <a:rPr lang="en-GB" b="1" i="1" dirty="0">
                <a:solidFill>
                  <a:schemeClr val="tx1">
                    <a:lumMod val="75000"/>
                    <a:lumOff val="25000"/>
                  </a:schemeClr>
                </a:solidFill>
              </a:rPr>
              <a:t>Percentage of patients saying ‘good’</a:t>
            </a:r>
            <a:endParaRPr lang="en-GB" sz="2800" b="1" i="1" dirty="0">
              <a:solidFill>
                <a:schemeClr val="tx1">
                  <a:lumMod val="75000"/>
                  <a:lumOff val="25000"/>
                </a:schemeClr>
              </a:solidFill>
            </a:endParaRPr>
          </a:p>
        </p:txBody>
      </p:sp>
      <p:graphicFrame>
        <p:nvGraphicFramePr>
          <p:cNvPr id="4" name="D_9d6e55b527878086" hidden="1"/>
          <p:cNvGraphicFramePr/>
          <p:nvPr>
            <p:extLst>
              <p:ext uri="{D42A27DB-BD31-4B8C-83A1-F6EECF244321}">
                <p14:modId xmlns:p14="http://schemas.microsoft.com/office/powerpoint/2010/main" val="418854984"/>
              </p:ext>
            </p:extLst>
          </p:nvPr>
        </p:nvGraphicFramePr>
        <p:xfrm>
          <a:off x="10063223" y="4104942"/>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D_94de764705f6bbab_CalcTable"/>
          <p:cNvGraphicFramePr>
            <a:graphicFrameLocks noGrp="1"/>
          </p:cNvGraphicFramePr>
          <p:nvPr>
            <p:extLst>
              <p:ext uri="{D42A27DB-BD31-4B8C-83A1-F6EECF244321}">
                <p14:modId xmlns:p14="http://schemas.microsoft.com/office/powerpoint/2010/main" val="1935246261"/>
              </p:ext>
            </p:extLst>
          </p:nvPr>
        </p:nvGraphicFramePr>
        <p:xfrm>
          <a:off x="0" y="6082496"/>
          <a:ext cx="7113240" cy="25450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4509">
                <a:tc>
                  <a:txBody>
                    <a:bodyPr/>
                    <a:lstStyle/>
                    <a:p>
                      <a:r>
                        <a:rPr lang="en-GB" sz="800" b="0"/>
                        <a:t>Base: All those completing a questionnaire: ICS bases range from 6,933 to 24,824</a:t>
                      </a:r>
                      <a:endParaRPr lang="en-GB" sz="800" b="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6" name="D_94de764705f6bbab" hidden="1"/>
          <p:cNvGraphicFramePr/>
          <p:nvPr>
            <p:extLst>
              <p:ext uri="{D42A27DB-BD31-4B8C-83A1-F6EECF244321}">
                <p14:modId xmlns:p14="http://schemas.microsoft.com/office/powerpoint/2010/main" val="965061685"/>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6"/>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
        <p:nvSpPr>
          <p:cNvPr id="19" name="Rectangle 18">
            <a:extLst>
              <a:ext uri="{FF2B5EF4-FFF2-40B4-BE49-F238E27FC236}">
                <a16:creationId xmlns:a16="http://schemas.microsoft.com/office/drawing/2014/main" xmlns="" id="{EF594185-AD31-453F-82DF-16A6CA542D58}"/>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20" name="Rectangle 19">
            <a:extLst>
              <a:ext uri="{FF2B5EF4-FFF2-40B4-BE49-F238E27FC236}">
                <a16:creationId xmlns:a16="http://schemas.microsoft.com/office/drawing/2014/main" xmlns="" id="{02E661C0-19FB-4C3E-A7C1-D35934A13393}"/>
              </a:ext>
            </a:extLst>
          </p:cNvPr>
          <p:cNvSpPr/>
          <p:nvPr/>
        </p:nvSpPr>
        <p:spPr>
          <a:xfrm>
            <a:off x="4736977" y="5563620"/>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21" name="D_c7c02567d1f617a6" descr="I:\DATA\Dispatch\GPPS\Maps for slide packs\Area Team\AT_Q44.JPG.png">
            <a:extLst>
              <a:ext uri="{FF2B5EF4-FFF2-40B4-BE49-F238E27FC236}">
                <a16:creationId xmlns:a16="http://schemas.microsoft.com/office/drawing/2014/main" xmlns="" id="{207F16D6-7676-44DB-AF04-5009C55DA7E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024" y="1718476"/>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xmlns="" id="{08A5622F-C2B2-4F49-8507-6FDA15A0210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809785" y="1635934"/>
            <a:ext cx="3167551" cy="1796595"/>
          </a:xfrm>
          <a:prstGeom prst="rect">
            <a:avLst/>
          </a:prstGeom>
        </p:spPr>
      </p:pic>
    </p:spTree>
    <p:extLst>
      <p:ext uri="{BB962C8B-B14F-4D97-AF65-F5344CB8AC3E}">
        <p14:creationId xmlns:p14="http://schemas.microsoft.com/office/powerpoint/2010/main" val="93956358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xmlns:a14="http://schemas.microsoft.com/office/drawing/2010/main">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46062" y="6134151"/>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dirty="0">
                <a:solidFill>
                  <a:schemeClr val="bg1"/>
                </a:solidFill>
              </a:rPr>
              <a:t> 	</a:t>
            </a:r>
          </a:p>
        </p:txBody>
      </p:sp>
      <p:sp>
        <p:nvSpPr>
          <p:cNvPr id="23" name="Rectangle 22"/>
          <p:cNvSpPr/>
          <p:nvPr/>
        </p:nvSpPr>
        <p:spPr>
          <a:xfrm>
            <a:off x="56456" y="1433527"/>
            <a:ext cx="252505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‘good’</a:t>
            </a:r>
            <a:endParaRPr lang="en-GB" sz="2000" b="1" i="1" dirty="0">
              <a:solidFill>
                <a:schemeClr val="tx1">
                  <a:lumMod val="75000"/>
                  <a:lumOff val="25000"/>
                </a:schemeClr>
              </a:solidFill>
            </a:endParaRPr>
          </a:p>
        </p:txBody>
      </p:sp>
      <p:grpSp>
        <p:nvGrpSpPr>
          <p:cNvPr id="24" name="Group 23"/>
          <p:cNvGrpSpPr/>
          <p:nvPr/>
        </p:nvGrpSpPr>
        <p:grpSpPr>
          <a:xfrm>
            <a:off x="6880448" y="1504884"/>
            <a:ext cx="2969096" cy="138500"/>
            <a:chOff x="4380332" y="1526076"/>
            <a:chExt cx="2969096" cy="138500"/>
          </a:xfrm>
        </p:grpSpPr>
        <p:sp>
          <p:nvSpPr>
            <p:cNvPr id="26" name="TextBox 7"/>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7" name="TextBox 8"/>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6" name="Oval 15"/>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40" name="TextBox 13"/>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1" name="Oval 20"/>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graphicFrame>
        <p:nvGraphicFramePr>
          <p:cNvPr id="7" name="D_19d1988da70378af_CalcTable"/>
          <p:cNvGraphicFramePr>
            <a:graphicFrameLocks noGrp="1"/>
          </p:cNvGraphicFramePr>
          <p:nvPr>
            <p:extLst>
              <p:ext uri="{D42A27DB-BD31-4B8C-83A1-F6EECF244321}">
                <p14:modId xmlns:p14="http://schemas.microsoft.com/office/powerpoint/2010/main" val="3416279654"/>
              </p:ext>
            </p:extLst>
          </p:nvPr>
        </p:nvGraphicFramePr>
        <p:xfrm>
          <a:off x="0" y="6071312"/>
          <a:ext cx="7113240" cy="28237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2378">
                <a:tc>
                  <a:txBody>
                    <a:bodyPr/>
                    <a:lstStyle/>
                    <a:p>
                      <a:pPr marL="0" indent="0">
                        <a:buNone/>
                      </a:pPr>
                      <a:r>
                        <a:rPr lang="en-GB" sz="800" b="0">
                          <a:solidFill>
                            <a:schemeClr val="bg1"/>
                          </a:solidFill>
                        </a:rPr>
                        <a:t>Base: All those completing a questionnaire: National (836,008); ICS 2021 (14,708); PCN bases range from 251 to 1,709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 name="D_19d1988da70378af" hidden="1"/>
          <p:cNvGraphicFramePr/>
          <p:nvPr>
            <p:extLst>
              <p:ext uri="{D42A27DB-BD31-4B8C-83A1-F6EECF244321}">
                <p14:modId xmlns:p14="http://schemas.microsoft.com/office/powerpoint/2010/main" val="152360628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Rectangle 21">
            <a:extLst>
              <a:ext uri="{FF2B5EF4-FFF2-40B4-BE49-F238E27FC236}">
                <a16:creationId xmlns:a16="http://schemas.microsoft.com/office/drawing/2014/main" xmlns="" id="{3DE32D0A-4AB6-4206-9187-0479216E2B3F}"/>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graphicFrame>
        <p:nvGraphicFramePr>
          <p:cNvPr id="25" name="D_859be3f9a31b7d00">
            <a:extLst>
              <a:ext uri="{FF2B5EF4-FFF2-40B4-BE49-F238E27FC236}">
                <a16:creationId xmlns:a16="http://schemas.microsoft.com/office/drawing/2014/main" xmlns="" id="{DC651961-5C24-4AE4-AA42-2D588596E634}"/>
              </a:ext>
            </a:extLst>
          </p:cNvPr>
          <p:cNvGraphicFramePr/>
          <p:nvPr>
            <p:extLst>
              <p:ext uri="{D42A27DB-BD31-4B8C-83A1-F6EECF244321}">
                <p14:modId xmlns:p14="http://schemas.microsoft.com/office/powerpoint/2010/main" val="1186404266"/>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xmlns="" id="{78DB594A-EE76-4B93-AB5B-F8DDA983EE0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cxnSp>
        <p:nvCxnSpPr>
          <p:cNvPr id="18" name="Straight Connector 17">
            <a:extLst>
              <a:ext uri="{FF2B5EF4-FFF2-40B4-BE49-F238E27FC236}">
                <a16:creationId xmlns:a16="http://schemas.microsoft.com/office/drawing/2014/main" xmlns="" id="{C63B7774-644E-4078-A565-CDF3BEFEBD55}"/>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8" name="TextBox 27">
            <a:extLst>
              <a:ext uri="{FF2B5EF4-FFF2-40B4-BE49-F238E27FC236}">
                <a16:creationId xmlns:a16="http://schemas.microsoft.com/office/drawing/2014/main" xmlns="" id="{0A547552-06E3-4E60-A8DD-A89B3CE75B11}"/>
              </a:ext>
            </a:extLst>
          </p:cNvPr>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Tree>
    <p:extLst>
      <p:ext uri="{BB962C8B-B14F-4D97-AF65-F5344CB8AC3E}">
        <p14:creationId xmlns:p14="http://schemas.microsoft.com/office/powerpoint/2010/main" val="119801803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Local GP services </a:t>
            </a:r>
          </a:p>
        </p:txBody>
      </p:sp>
    </p:spTree>
    <p:extLst>
      <p:ext uri="{BB962C8B-B14F-4D97-AF65-F5344CB8AC3E}">
        <p14:creationId xmlns:p14="http://schemas.microsoft.com/office/powerpoint/2010/main" val="29010581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cdf9adae7d5734f3">
            <a:extLst>
              <a:ext uri="{FF2B5EF4-FFF2-40B4-BE49-F238E27FC236}">
                <a16:creationId xmlns:a16="http://schemas.microsoft.com/office/drawing/2014/main" xmlns="" id="{599833D2-440C-4649-812A-32054B29F118}"/>
              </a:ext>
            </a:extLst>
          </p:cNvPr>
          <p:cNvGraphicFramePr>
            <a:graphicFrameLocks/>
          </p:cNvGraphicFramePr>
          <p:nvPr>
            <p:extLst>
              <p:ext uri="{D42A27DB-BD31-4B8C-83A1-F6EECF244321}">
                <p14:modId xmlns:p14="http://schemas.microsoft.com/office/powerpoint/2010/main" val="1860004627"/>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e4f35258c9db5b73"/>
          <p:cNvGraphicFramePr>
            <a:graphicFrameLocks noGrp="1"/>
          </p:cNvGraphicFramePr>
          <p:nvPr>
            <p:extLst>
              <p:ext uri="{D42A27DB-BD31-4B8C-83A1-F6EECF244321}">
                <p14:modId xmlns:p14="http://schemas.microsoft.com/office/powerpoint/2010/main" val="1466297248"/>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402ad5931b5eceaa"/>
          <p:cNvGraphicFramePr>
            <a:graphicFrameLocks noGrp="1"/>
          </p:cNvGraphicFramePr>
          <p:nvPr>
            <p:extLst>
              <p:ext uri="{D42A27DB-BD31-4B8C-83A1-F6EECF244321}">
                <p14:modId xmlns:p14="http://schemas.microsoft.com/office/powerpoint/2010/main" val="599447123"/>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064523" cy="764704"/>
          </a:xfrm>
        </p:spPr>
        <p:txBody>
          <a:bodyPr/>
          <a:lstStyle/>
          <a:p>
            <a:r>
              <a:rPr lang="en-GB" dirty="0"/>
              <a:t>Ease of getting through to GP practice on the phone</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graphicFrame>
        <p:nvGraphicFramePr>
          <p:cNvPr id="53" name="D_aebe916e0a5d98f3"/>
          <p:cNvGraphicFramePr>
            <a:graphicFrameLocks noGrp="1"/>
          </p:cNvGraphicFramePr>
          <p:nvPr>
            <p:extLst>
              <p:ext uri="{D42A27DB-BD31-4B8C-83A1-F6EECF244321}">
                <p14:modId xmlns:p14="http://schemas.microsoft.com/office/powerpoint/2010/main" val="4234018601"/>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820398"/>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102003691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7fa361abf645be66_CalcTable"/>
          <p:cNvGraphicFramePr>
            <a:graphicFrameLocks noGrp="1"/>
          </p:cNvGraphicFramePr>
          <p:nvPr>
            <p:extLst>
              <p:ext uri="{D42A27DB-BD31-4B8C-83A1-F6EECF244321}">
                <p14:modId xmlns:p14="http://schemas.microsoft.com/office/powerpoint/2010/main" val="360528469"/>
              </p:ext>
            </p:extLst>
          </p:nvPr>
        </p:nvGraphicFramePr>
        <p:xfrm>
          <a:off x="45996" y="6021288"/>
          <a:ext cx="7067243" cy="300968"/>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300968">
                <a:tc>
                  <a:txBody>
                    <a:bodyPr/>
                    <a:lstStyle/>
                    <a:p>
                      <a:pPr marL="0" indent="0">
                        <a:buNone/>
                      </a:pPr>
                      <a:r>
                        <a:rPr lang="en-GB" sz="800" b="0">
                          <a:solidFill>
                            <a:schemeClr val="bg1"/>
                          </a:solidFill>
                        </a:rPr>
                        <a:t>Base: All those completing a questionnaire excluding 'Haven't tried': National (809,235); ICS 2021 (14,243); ICS 2020 (12,683); PCN bases range from 237 to 1,645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7fa361abf645be66" hidden="1"/>
          <p:cNvGraphicFramePr/>
          <p:nvPr>
            <p:extLst>
              <p:ext uri="{D42A27DB-BD31-4B8C-83A1-F6EECF244321}">
                <p14:modId xmlns:p14="http://schemas.microsoft.com/office/powerpoint/2010/main" val="16959401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4" name="D_ca8404d1125565fa"/>
          <p:cNvGraphicFramePr>
            <a:graphicFrameLocks noGrp="1"/>
          </p:cNvGraphicFramePr>
          <p:nvPr>
            <p:extLst>
              <p:ext uri="{D42A27DB-BD31-4B8C-83A1-F6EECF244321}">
                <p14:modId xmlns:p14="http://schemas.microsoft.com/office/powerpoint/2010/main" val="1110785834"/>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820398"/>
            <a:ext cx="1368152" cy="184666"/>
          </a:xfrm>
          <a:prstGeom prst="rect">
            <a:avLst/>
          </a:prstGeom>
          <a:noFill/>
          <a:effectLst/>
        </p:spPr>
        <p:txBody>
          <a:bodyPr wrap="square" lIns="0" tIns="0" rIns="0" bIns="0" rtlCol="0">
            <a:spAutoFit/>
          </a:bodyPr>
          <a:lstStyle/>
          <a:p>
            <a:pPr algn="ctr"/>
            <a:r>
              <a:rPr lang="en-GB" dirty="0"/>
              <a:t>Not easy</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3" name="TextBox 62">
            <a:extLst>
              <a:ext uri="{FF2B5EF4-FFF2-40B4-BE49-F238E27FC236}">
                <a16:creationId xmlns:a16="http://schemas.microsoft.com/office/drawing/2014/main" xmlns="" id="{4E6522F2-7AAD-4A14-82FB-7D66CD68887A}"/>
              </a:ext>
            </a:extLst>
          </p:cNvPr>
          <p:cNvSpPr txBox="1"/>
          <p:nvPr/>
        </p:nvSpPr>
        <p:spPr>
          <a:xfrm>
            <a:off x="7617296" y="6086849"/>
            <a:ext cx="2242708"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AF3EFE23-832E-4F15-90A1-321ADC9F1D66}"/>
              </a:ext>
            </a:extLst>
          </p:cNvPr>
          <p:cNvSpPr/>
          <p:nvPr/>
        </p:nvSpPr>
        <p:spPr bwMode="auto">
          <a:xfrm>
            <a:off x="2936782" y="4437112"/>
            <a:ext cx="3960434"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BEE658C7-5608-49DB-98B1-24CAE07F156B}"/>
              </a:ext>
            </a:extLst>
          </p:cNvPr>
          <p:cNvSpPr txBox="1"/>
          <p:nvPr/>
        </p:nvSpPr>
        <p:spPr>
          <a:xfrm>
            <a:off x="3219098" y="4525737"/>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f77c31487262a3d">
            <a:extLst>
              <a:ext uri="{FF2B5EF4-FFF2-40B4-BE49-F238E27FC236}">
                <a16:creationId xmlns:a16="http://schemas.microsoft.com/office/drawing/2014/main" xmlns="" id="{2800418A-413C-4A60-8AB1-03CD22BB6126}"/>
              </a:ext>
            </a:extLst>
          </p:cNvPr>
          <p:cNvGraphicFramePr/>
          <p:nvPr>
            <p:extLst>
              <p:ext uri="{D42A27DB-BD31-4B8C-83A1-F6EECF244321}">
                <p14:modId xmlns:p14="http://schemas.microsoft.com/office/powerpoint/2010/main" val="282927698"/>
              </p:ext>
            </p:extLst>
          </p:nvPr>
        </p:nvGraphicFramePr>
        <p:xfrm>
          <a:off x="3781182" y="4846281"/>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8" name="D_2d25be5c4e7b80a4">
            <a:extLst>
              <a:ext uri="{FF2B5EF4-FFF2-40B4-BE49-F238E27FC236}">
                <a16:creationId xmlns:a16="http://schemas.microsoft.com/office/drawing/2014/main" xmlns="" id="{E6760CFE-E84B-4C6C-9087-F5FDBF8833D8}"/>
              </a:ext>
            </a:extLst>
          </p:cNvPr>
          <p:cNvGraphicFramePr/>
          <p:nvPr>
            <p:extLst>
              <p:ext uri="{D42A27DB-BD31-4B8C-83A1-F6EECF244321}">
                <p14:modId xmlns:p14="http://schemas.microsoft.com/office/powerpoint/2010/main" val="3898403393"/>
              </p:ext>
            </p:extLst>
          </p:nvPr>
        </p:nvGraphicFramePr>
        <p:xfrm>
          <a:off x="4984478" y="4846281"/>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71" name="D_0ead3e59b607fb92_CalcTable">
            <a:extLst>
              <a:ext uri="{FF2B5EF4-FFF2-40B4-BE49-F238E27FC236}">
                <a16:creationId xmlns:a16="http://schemas.microsoft.com/office/drawing/2014/main" xmlns="" id="{D132B779-CF8C-4D17-B024-524B9B9FCBD0}"/>
              </a:ext>
            </a:extLst>
          </p:cNvPr>
          <p:cNvGraphicFramePr>
            <a:graphicFrameLocks noGrp="1"/>
          </p:cNvGraphicFramePr>
          <p:nvPr>
            <p:extLst>
              <p:ext uri="{D42A27DB-BD31-4B8C-83A1-F6EECF244321}">
                <p14:modId xmlns:p14="http://schemas.microsoft.com/office/powerpoint/2010/main" val="4091525752"/>
              </p:ext>
            </p:extLst>
          </p:nvPr>
        </p:nvGraphicFramePr>
        <p:xfrm>
          <a:off x="3990718" y="511660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37%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0ead3e59b607fb92" hidden="1"/>
          <p:cNvGraphicFramePr/>
          <p:nvPr>
            <p:extLst>
              <p:ext uri="{D42A27DB-BD31-4B8C-83A1-F6EECF244321}">
                <p14:modId xmlns:p14="http://schemas.microsoft.com/office/powerpoint/2010/main" val="172660595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7" name="TextBox 46">
            <a:extLst>
              <a:ext uri="{FF2B5EF4-FFF2-40B4-BE49-F238E27FC236}">
                <a16:creationId xmlns:a16="http://schemas.microsoft.com/office/drawing/2014/main" xmlns="" id="{CDE608F9-2026-463D-B56D-402EC144F1A5}"/>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8" name="TextBox 47">
            <a:extLst>
              <a:ext uri="{FF2B5EF4-FFF2-40B4-BE49-F238E27FC236}">
                <a16:creationId xmlns:a16="http://schemas.microsoft.com/office/drawing/2014/main" xmlns="" id="{0A681AC3-7577-4C55-8F39-AD7505FA60E1}"/>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5" name="TextBox 54">
            <a:extLst>
              <a:ext uri="{FF2B5EF4-FFF2-40B4-BE49-F238E27FC236}">
                <a16:creationId xmlns:a16="http://schemas.microsoft.com/office/drawing/2014/main" xmlns="" id="{F5EA8C89-532E-446B-A15E-56023E966B36}"/>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56" name="TextBox 55">
            <a:extLst>
              <a:ext uri="{FF2B5EF4-FFF2-40B4-BE49-F238E27FC236}">
                <a16:creationId xmlns:a16="http://schemas.microsoft.com/office/drawing/2014/main" xmlns="" id="{1D343FCB-7B54-4E21-BC99-F937139EC9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0D47C67F-3A16-4D30-BAA4-222E486CF375}"/>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2046790881"/>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51209297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3e6535e4e553ea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441200614"/>
              </p:ext>
            </p:extLst>
          </p:nvPr>
        </p:nvGraphicFramePr>
        <p:xfrm>
          <a:off x="3543163" y="2148569"/>
          <a:ext cx="281349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5359747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_ea5808b1f5cec66c"/>
          <p:cNvGraphicFramePr/>
          <p:nvPr>
            <p:extLst>
              <p:ext uri="{D42A27DB-BD31-4B8C-83A1-F6EECF244321}">
                <p14:modId xmlns:p14="http://schemas.microsoft.com/office/powerpoint/2010/main" val="1532296525"/>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Ease of getting through to GP practice on the phone: how the PCNs within the ICS compare</a:t>
            </a:r>
          </a:p>
        </p:txBody>
      </p:sp>
      <p:sp>
        <p:nvSpPr>
          <p:cNvPr id="41" name="Text Placeholder 5" hidden="1"/>
          <p:cNvSpPr txBox="1">
            <a:spLocks noGrp="1"/>
          </p:cNvSpPr>
          <p:nvPr>
            <p:ph type="body" sz="quarter" idx="12"/>
          </p:nvPr>
        </p:nvSpPr>
        <p:spPr>
          <a:xfrm>
            <a:off x="128464" y="6154851"/>
            <a:ext cx="977753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endParaRPr lang="en-GB" sz="800" kern="0" dirty="0">
              <a:solidFill>
                <a:schemeClr val="bg1"/>
              </a:solidFill>
            </a:endParaRPr>
          </a:p>
        </p:txBody>
      </p:sp>
      <p:sp>
        <p:nvSpPr>
          <p:cNvPr id="23" name="Rectangle 22"/>
          <p:cNvSpPr/>
          <p:nvPr/>
        </p:nvSpPr>
        <p:spPr>
          <a:xfrm>
            <a:off x="53641" y="1433527"/>
            <a:ext cx="5388013"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get through to someone on the phone</a:t>
            </a:r>
            <a:endParaRPr lang="en-GB" sz="2000" b="1" i="1" dirty="0">
              <a:solidFill>
                <a:schemeClr val="tx1">
                  <a:lumMod val="75000"/>
                  <a:lumOff val="25000"/>
                </a:schemeClr>
              </a:solidFill>
            </a:endParaRPr>
          </a:p>
        </p:txBody>
      </p:sp>
      <p:graphicFrame>
        <p:nvGraphicFramePr>
          <p:cNvPr id="25" name="D_1fc4506639beacfa_CalcTable"/>
          <p:cNvGraphicFramePr>
            <a:graphicFrameLocks noGrp="1"/>
          </p:cNvGraphicFramePr>
          <p:nvPr>
            <p:extLst>
              <p:ext uri="{D42A27DB-BD31-4B8C-83A1-F6EECF244321}">
                <p14:modId xmlns:p14="http://schemas.microsoft.com/office/powerpoint/2010/main" val="1065229319"/>
              </p:ext>
            </p:extLst>
          </p:nvPr>
        </p:nvGraphicFramePr>
        <p:xfrm>
          <a:off x="1" y="6048390"/>
          <a:ext cx="7113240" cy="310015"/>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5">
                <a:tc>
                  <a:txBody>
                    <a:bodyPr/>
                    <a:lstStyle/>
                    <a:p>
                      <a:pPr marL="0" indent="0">
                        <a:buNone/>
                      </a:pPr>
                      <a:r>
                        <a:rPr lang="en-GB" sz="800" b="0">
                          <a:solidFill>
                            <a:schemeClr val="bg1"/>
                          </a:solidFill>
                        </a:rPr>
                        <a:t>Base: All those completing a questionnaire excluding ‘Haven’t tried’: National (809,235); ICS 2021 (14,243); PCN bases range from 237 to 1,645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4" name="TextBox 23"/>
          <p:cNvSpPr txBox="1"/>
          <p:nvPr/>
        </p:nvSpPr>
        <p:spPr>
          <a:xfrm>
            <a:off x="7846013" y="6114201"/>
            <a:ext cx="2003531"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%Easy = %Very easy + %Fairly easy</a:t>
            </a:r>
            <a:endParaRPr lang="en-GB" sz="1800" dirty="0"/>
          </a:p>
        </p:txBody>
      </p:sp>
      <p:graphicFrame>
        <p:nvGraphicFramePr>
          <p:cNvPr id="21" name="D_1fc4506639beacfa" hidden="1"/>
          <p:cNvGraphicFramePr/>
          <p:nvPr>
            <p:extLst>
              <p:ext uri="{D42A27DB-BD31-4B8C-83A1-F6EECF244321}">
                <p14:modId xmlns:p14="http://schemas.microsoft.com/office/powerpoint/2010/main" val="207982178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9" name="Rectangle 18">
            <a:extLst>
              <a:ext uri="{FF2B5EF4-FFF2-40B4-BE49-F238E27FC236}">
                <a16:creationId xmlns:a16="http://schemas.microsoft.com/office/drawing/2014/main" xmlns="" id="{F185A5D3-9D20-4E46-928D-C217B06AE4B7}"/>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sp>
        <p:nvSpPr>
          <p:cNvPr id="22" name="Rectangle 21">
            <a:extLst>
              <a:ext uri="{FF2B5EF4-FFF2-40B4-BE49-F238E27FC236}">
                <a16:creationId xmlns:a16="http://schemas.microsoft.com/office/drawing/2014/main" xmlns="" id="{AC733216-607F-4EDB-BD75-3AAECD1F8779}"/>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5D0E7469-DEF6-4FFA-919D-71ED2DC47C86}"/>
              </a:ext>
            </a:extLst>
          </p:cNvPr>
          <p:cNvGrpSpPr/>
          <p:nvPr/>
        </p:nvGrpSpPr>
        <p:grpSpPr>
          <a:xfrm>
            <a:off x="6880448" y="1504884"/>
            <a:ext cx="2969096" cy="138500"/>
            <a:chOff x="4380332" y="1526076"/>
            <a:chExt cx="2969096" cy="138500"/>
          </a:xfrm>
        </p:grpSpPr>
        <p:sp>
          <p:nvSpPr>
            <p:cNvPr id="20" name="TextBox 7">
              <a:extLst>
                <a:ext uri="{FF2B5EF4-FFF2-40B4-BE49-F238E27FC236}">
                  <a16:creationId xmlns:a16="http://schemas.microsoft.com/office/drawing/2014/main" xmlns="" id="{FB06BE3A-D118-4F5C-9B7E-EF7C17A9129C}"/>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6" name="TextBox 8">
              <a:extLst>
                <a:ext uri="{FF2B5EF4-FFF2-40B4-BE49-F238E27FC236}">
                  <a16:creationId xmlns:a16="http://schemas.microsoft.com/office/drawing/2014/main" xmlns="" id="{A0FAA03D-9ADF-49CC-8CE0-20E27D46BC78}"/>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7185A83D-FE07-4B7D-922C-333C20E00B0A}"/>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2D2D90BC-8E82-4D14-9323-47268796D18E}"/>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56A4CC78-A4D4-4164-99C7-53AA2AE7A791}"/>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F2C5858D-2BFE-4358-A8D8-6C1C4CBC00DE}"/>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36266210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 name="D_0e62064169124daa">
            <a:extLst>
              <a:ext uri="{FF2B5EF4-FFF2-40B4-BE49-F238E27FC236}">
                <a16:creationId xmlns:a16="http://schemas.microsoft.com/office/drawing/2014/main" xmlns="" id="{AB9E7CB9-D800-4F9E-BFA5-534E106D155F}"/>
              </a:ext>
            </a:extLst>
          </p:cNvPr>
          <p:cNvGraphicFramePr>
            <a:graphicFrameLocks/>
          </p:cNvGraphicFramePr>
          <p:nvPr>
            <p:extLst>
              <p:ext uri="{D42A27DB-BD31-4B8C-83A1-F6EECF244321}">
                <p14:modId xmlns:p14="http://schemas.microsoft.com/office/powerpoint/2010/main" val="585189418"/>
              </p:ext>
            </p:extLst>
          </p:nvPr>
        </p:nvGraphicFramePr>
        <p:xfrm>
          <a:off x="6657" y="1687742"/>
          <a:ext cx="4082247"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45325adb17eacdaa"/>
          <p:cNvGraphicFramePr>
            <a:graphicFrameLocks noGrp="1"/>
          </p:cNvGraphicFramePr>
          <p:nvPr>
            <p:extLst>
              <p:ext uri="{D42A27DB-BD31-4B8C-83A1-F6EECF244321}">
                <p14:modId xmlns:p14="http://schemas.microsoft.com/office/powerpoint/2010/main" val="3244100187"/>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b1a6a2ad27d7160a"/>
          <p:cNvGraphicFramePr>
            <a:graphicFrameLocks noGrp="1"/>
          </p:cNvGraphicFramePr>
          <p:nvPr>
            <p:extLst>
              <p:ext uri="{D42A27DB-BD31-4B8C-83A1-F6EECF244321}">
                <p14:modId xmlns:p14="http://schemas.microsoft.com/office/powerpoint/2010/main" val="4093270385"/>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Helpfulness of receptionists at GP practice </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graphicFrame>
        <p:nvGraphicFramePr>
          <p:cNvPr id="53" name="D_2a1c720dde2ecdaa"/>
          <p:cNvGraphicFramePr>
            <a:graphicFrameLocks noGrp="1"/>
          </p:cNvGraphicFramePr>
          <p:nvPr>
            <p:extLst>
              <p:ext uri="{D42A27DB-BD31-4B8C-83A1-F6EECF244321}">
                <p14:modId xmlns:p14="http://schemas.microsoft.com/office/powerpoint/2010/main" val="1666203788"/>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51" name="TextBox 50"/>
          <p:cNvSpPr txBox="1"/>
          <p:nvPr/>
        </p:nvSpPr>
        <p:spPr>
          <a:xfrm>
            <a:off x="8337376" y="3833224"/>
            <a:ext cx="1368152" cy="184666"/>
          </a:xfrm>
          <a:prstGeom prst="rect">
            <a:avLst/>
          </a:prstGeom>
          <a:noFill/>
          <a:effectLst/>
        </p:spPr>
        <p:txBody>
          <a:bodyPr wrap="square" lIns="0" tIns="0" rIns="0" bIns="0" rtlCol="0">
            <a:spAutoFit/>
          </a:bodyPr>
          <a:lstStyle/>
          <a:p>
            <a:pPr algn="ctr"/>
            <a:r>
              <a:rPr lang="en-GB" dirty="0"/>
              <a:t>Not helpful</a:t>
            </a:r>
          </a:p>
        </p:txBody>
      </p:sp>
      <p:graphicFrame>
        <p:nvGraphicFramePr>
          <p:cNvPr id="6" name="Ipsos Ribbon Rules" hidden="1"/>
          <p:cNvGraphicFramePr/>
          <p:nvPr>
            <p:extLst>
              <p:ext uri="{D42A27DB-BD31-4B8C-83A1-F6EECF244321}">
                <p14:modId xmlns:p14="http://schemas.microsoft.com/office/powerpoint/2010/main" val="265360403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483ec2c055a84de8_CalcTable"/>
          <p:cNvGraphicFramePr>
            <a:graphicFrameLocks noGrp="1"/>
          </p:cNvGraphicFramePr>
          <p:nvPr>
            <p:extLst>
              <p:ext uri="{D42A27DB-BD31-4B8C-83A1-F6EECF244321}">
                <p14:modId xmlns:p14="http://schemas.microsoft.com/office/powerpoint/2010/main" val="1541885390"/>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‘Don’t know’: National (815,587); ICS 2021 (14,354); ICS 2020 (12,845); PCN bases range from 241 to 1,663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c8f81937ce90cfa"/>
          <p:cNvGraphicFramePr>
            <a:graphicFrameLocks noGrp="1"/>
          </p:cNvGraphicFramePr>
          <p:nvPr>
            <p:extLst>
              <p:ext uri="{D42A27DB-BD31-4B8C-83A1-F6EECF244321}">
                <p14:modId xmlns:p14="http://schemas.microsoft.com/office/powerpoint/2010/main" val="3375910787"/>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90%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60" name="TextBox 59"/>
          <p:cNvSpPr txBox="1"/>
          <p:nvPr/>
        </p:nvSpPr>
        <p:spPr>
          <a:xfrm>
            <a:off x="6888570" y="3833224"/>
            <a:ext cx="1368152" cy="184666"/>
          </a:xfrm>
          <a:prstGeom prst="rect">
            <a:avLst/>
          </a:prstGeom>
          <a:noFill/>
          <a:effectLst/>
        </p:spPr>
        <p:txBody>
          <a:bodyPr wrap="square" lIns="0" tIns="0" rIns="0" bIns="0" rtlCol="0">
            <a:spAutoFit/>
          </a:bodyPr>
          <a:lstStyle/>
          <a:p>
            <a:pPr algn="ctr"/>
            <a:r>
              <a:rPr lang="en-GB" dirty="0"/>
              <a:t>Not helpful</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746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5" name="TextBox 64">
            <a:extLst>
              <a:ext uri="{FF2B5EF4-FFF2-40B4-BE49-F238E27FC236}">
                <a16:creationId xmlns:a16="http://schemas.microsoft.com/office/drawing/2014/main" xmlns="" id="{50801905-11F7-441C-A0F1-F16055ED4666}"/>
              </a:ext>
            </a:extLst>
          </p:cNvPr>
          <p:cNvSpPr txBox="1"/>
          <p:nvPr/>
        </p:nvSpPr>
        <p:spPr>
          <a:xfrm>
            <a:off x="7352362" y="6093296"/>
            <a:ext cx="250764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%Helpful = %Very helpful + %Fairly helpful </a:t>
            </a:r>
          </a:p>
          <a:p>
            <a:pPr lvl="0" algn="l" eaLnBrk="1" hangingPunct="1">
              <a:spcBef>
                <a:spcPts val="0"/>
              </a:spcBef>
            </a:pPr>
            <a:r>
              <a:rPr lang="en-GB" sz="800" kern="0" dirty="0">
                <a:solidFill>
                  <a:srgbClr val="FFFFFF"/>
                </a:solidFill>
                <a:latin typeface="Arial"/>
              </a:rPr>
              <a:t>%Not helpful = %Not very helpful + %Not at all helpful</a:t>
            </a:r>
            <a:endParaRPr lang="en-GB" sz="1800" dirty="0"/>
          </a:p>
        </p:txBody>
      </p:sp>
      <p:sp>
        <p:nvSpPr>
          <p:cNvPr id="47" name="Rectangle 46">
            <a:extLst>
              <a:ext uri="{FF2B5EF4-FFF2-40B4-BE49-F238E27FC236}">
                <a16:creationId xmlns:a16="http://schemas.microsoft.com/office/drawing/2014/main" xmlns="" id="{885737F5-A71A-45F5-8F54-51B6D28CAD51}"/>
              </a:ext>
            </a:extLst>
          </p:cNvPr>
          <p:cNvSpPr/>
          <p:nvPr/>
        </p:nvSpPr>
        <p:spPr bwMode="auto">
          <a:xfrm>
            <a:off x="2864771" y="4437112"/>
            <a:ext cx="4032446"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842F2955-9121-4B3C-B2EE-BB5C29AE3C59}"/>
              </a:ext>
            </a:extLst>
          </p:cNvPr>
          <p:cNvSpPr txBox="1"/>
          <p:nvPr/>
        </p:nvSpPr>
        <p:spPr>
          <a:xfrm>
            <a:off x="3191315" y="45391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a:t>
            </a:r>
          </a:p>
        </p:txBody>
      </p:sp>
      <p:graphicFrame>
        <p:nvGraphicFramePr>
          <p:cNvPr id="67" name="D_c51914021d0c218f">
            <a:extLst>
              <a:ext uri="{FF2B5EF4-FFF2-40B4-BE49-F238E27FC236}">
                <a16:creationId xmlns:a16="http://schemas.microsoft.com/office/drawing/2014/main" xmlns="" id="{2ADB6DC4-191E-4D96-8321-7126B5302051}"/>
              </a:ext>
            </a:extLst>
          </p:cNvPr>
          <p:cNvGraphicFramePr/>
          <p:nvPr>
            <p:extLst>
              <p:ext uri="{D42A27DB-BD31-4B8C-83A1-F6EECF244321}">
                <p14:modId xmlns:p14="http://schemas.microsoft.com/office/powerpoint/2010/main" val="558263799"/>
              </p:ext>
            </p:extLst>
          </p:nvPr>
        </p:nvGraphicFramePr>
        <p:xfrm>
          <a:off x="3753399" y="481528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8" name="D_e12cc7d80641222d">
            <a:extLst>
              <a:ext uri="{FF2B5EF4-FFF2-40B4-BE49-F238E27FC236}">
                <a16:creationId xmlns:a16="http://schemas.microsoft.com/office/drawing/2014/main" xmlns="" id="{31B99B19-8000-44CC-BE3E-5CDDF679EA5F}"/>
              </a:ext>
            </a:extLst>
          </p:cNvPr>
          <p:cNvGraphicFramePr/>
          <p:nvPr>
            <p:extLst>
              <p:ext uri="{D42A27DB-BD31-4B8C-83A1-F6EECF244321}">
                <p14:modId xmlns:p14="http://schemas.microsoft.com/office/powerpoint/2010/main" val="1424608210"/>
              </p:ext>
            </p:extLst>
          </p:nvPr>
        </p:nvGraphicFramePr>
        <p:xfrm>
          <a:off x="4956695" y="481528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1" name="D_e14752c003a6ad68_CalcTable">
            <a:extLst>
              <a:ext uri="{FF2B5EF4-FFF2-40B4-BE49-F238E27FC236}">
                <a16:creationId xmlns:a16="http://schemas.microsoft.com/office/drawing/2014/main" xmlns="" id="{9C0FECA1-D6A1-4093-B082-5141F6A6E41B}"/>
              </a:ext>
            </a:extLst>
          </p:cNvPr>
          <p:cNvGraphicFramePr>
            <a:graphicFrameLocks noGrp="1"/>
          </p:cNvGraphicFramePr>
          <p:nvPr>
            <p:extLst>
              <p:ext uri="{D42A27DB-BD31-4B8C-83A1-F6EECF244321}">
                <p14:modId xmlns:p14="http://schemas.microsoft.com/office/powerpoint/2010/main" val="3757023429"/>
              </p:ext>
            </p:extLst>
          </p:nvPr>
        </p:nvGraphicFramePr>
        <p:xfrm>
          <a:off x="3936318" y="508855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8" name="D_e14752c003a6ad68" hidden="1"/>
          <p:cNvGraphicFramePr/>
          <p:nvPr>
            <p:extLst>
              <p:ext uri="{D42A27DB-BD31-4B8C-83A1-F6EECF244321}">
                <p14:modId xmlns:p14="http://schemas.microsoft.com/office/powerpoint/2010/main" val="4205689233"/>
              </p:ext>
            </p:extLst>
          </p:nvPr>
        </p:nvGraphicFramePr>
        <p:xfrm>
          <a:off x="-2103784" y="5141437"/>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3" name="D_483ec2c055a84de8" hidden="1">
            <a:extLst>
              <a:ext uri="{FF2B5EF4-FFF2-40B4-BE49-F238E27FC236}">
                <a16:creationId xmlns:a16="http://schemas.microsoft.com/office/drawing/2014/main" xmlns="" id="{36EC88D1-CEEF-4743-9B31-227528C3D36E}"/>
              </a:ext>
            </a:extLst>
          </p:cNvPr>
          <p:cNvGraphicFramePr/>
          <p:nvPr>
            <p:extLst>
              <p:ext uri="{D42A27DB-BD31-4B8C-83A1-F6EECF244321}">
                <p14:modId xmlns:p14="http://schemas.microsoft.com/office/powerpoint/2010/main" val="322326657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38" name="TextBox 37">
            <a:extLst>
              <a:ext uri="{FF2B5EF4-FFF2-40B4-BE49-F238E27FC236}">
                <a16:creationId xmlns:a16="http://schemas.microsoft.com/office/drawing/2014/main" xmlns="" id="{FAACC075-2F83-410E-A072-ECA049A8BA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0" name="TextBox 39">
            <a:extLst>
              <a:ext uri="{FF2B5EF4-FFF2-40B4-BE49-F238E27FC236}">
                <a16:creationId xmlns:a16="http://schemas.microsoft.com/office/drawing/2014/main" xmlns="" id="{36175BD7-6779-467C-BFED-B4E05E6B898F}"/>
              </a:ext>
            </a:extLst>
          </p:cNvPr>
          <p:cNvSpPr txBox="1"/>
          <p:nvPr/>
        </p:nvSpPr>
        <p:spPr>
          <a:xfrm>
            <a:off x="7067805" y="1628796"/>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8FFC515B-78C7-46C7-AFF7-7059B7CD35AB}"/>
              </a:ext>
            </a:extLst>
          </p:cNvPr>
          <p:cNvSpPr txBox="1"/>
          <p:nvPr/>
        </p:nvSpPr>
        <p:spPr>
          <a:xfrm>
            <a:off x="3751283" y="162879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4" name="TextBox 63">
            <a:extLst>
              <a:ext uri="{FF2B5EF4-FFF2-40B4-BE49-F238E27FC236}">
                <a16:creationId xmlns:a16="http://schemas.microsoft.com/office/drawing/2014/main" xmlns="" id="{123A9ED1-2D7E-4C0F-A927-B80AA29BB8FE}"/>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3E4EADE9-BB3A-4679-9BD4-142B542843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1806495871"/>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365188651"/>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3bc01093c640e2b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609520530"/>
              </p:ext>
            </p:extLst>
          </p:nvPr>
        </p:nvGraphicFramePr>
        <p:xfrm>
          <a:off x="3504193" y="2069869"/>
          <a:ext cx="2957513"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94096424"/>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D_df67803e2c16341c">
            <a:extLst>
              <a:ext uri="{FF2B5EF4-FFF2-40B4-BE49-F238E27FC236}">
                <a16:creationId xmlns:a16="http://schemas.microsoft.com/office/drawing/2014/main" xmlns="" id="{ECED12A0-0B45-4A52-AAA9-2D1054163303}"/>
              </a:ext>
            </a:extLst>
          </p:cNvPr>
          <p:cNvGraphicFramePr/>
          <p:nvPr>
            <p:extLst>
              <p:ext uri="{D42A27DB-BD31-4B8C-83A1-F6EECF244321}">
                <p14:modId xmlns:p14="http://schemas.microsoft.com/office/powerpoint/2010/main" val="2636858810"/>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Helpfulness of receptionists at GP practice:</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08882" y="6143712"/>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35240"/>
            <a:ext cx="494558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receptionists at the GP practice are ‘helpful’ </a:t>
            </a:r>
            <a:endParaRPr lang="en-GB" sz="2000" b="1" i="1" dirty="0">
              <a:solidFill>
                <a:schemeClr val="tx1">
                  <a:lumMod val="75000"/>
                  <a:lumOff val="25000"/>
                </a:schemeClr>
              </a:solidFill>
            </a:endParaRPr>
          </a:p>
        </p:txBody>
      </p:sp>
      <p:graphicFrame>
        <p:nvGraphicFramePr>
          <p:cNvPr id="29" name="D_60e96a010de54341_CalcTable"/>
          <p:cNvGraphicFramePr>
            <a:graphicFrameLocks noGrp="1"/>
          </p:cNvGraphicFramePr>
          <p:nvPr>
            <p:extLst>
              <p:ext uri="{D42A27DB-BD31-4B8C-83A1-F6EECF244321}">
                <p14:modId xmlns:p14="http://schemas.microsoft.com/office/powerpoint/2010/main" val="1888028337"/>
              </p:ext>
            </p:extLst>
          </p:nvPr>
        </p:nvGraphicFramePr>
        <p:xfrm>
          <a:off x="1" y="6060309"/>
          <a:ext cx="7113240" cy="28991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9918">
                <a:tc>
                  <a:txBody>
                    <a:bodyPr/>
                    <a:lstStyle/>
                    <a:p>
                      <a:pPr marL="0" indent="0">
                        <a:buNone/>
                      </a:pPr>
                      <a:r>
                        <a:rPr lang="en-GB" sz="800" b="0">
                          <a:solidFill>
                            <a:schemeClr val="bg1"/>
                          </a:solidFill>
                        </a:rPr>
                        <a:t>Base: All those completing a questionnaire excluding ‘Don’t know’: National (815,587); ICS 2021 (14,354); PCN bases range from 241 to 1,663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0" name="TextBox 29"/>
          <p:cNvSpPr txBox="1"/>
          <p:nvPr/>
        </p:nvSpPr>
        <p:spPr>
          <a:xfrm>
            <a:off x="7861263" y="6143713"/>
            <a:ext cx="2044737"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%Helpful = %Very helpful + %Fairly helpful</a:t>
            </a:r>
            <a:endParaRPr lang="en-GB" sz="1800" dirty="0"/>
          </a:p>
        </p:txBody>
      </p:sp>
      <p:graphicFrame>
        <p:nvGraphicFramePr>
          <p:cNvPr id="19" name="D_60e96a010de54341" hidden="1"/>
          <p:cNvGraphicFramePr/>
          <p:nvPr>
            <p:extLst>
              <p:ext uri="{D42A27DB-BD31-4B8C-83A1-F6EECF244321}">
                <p14:modId xmlns:p14="http://schemas.microsoft.com/office/powerpoint/2010/main" val="100525940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0" name="Rectangle 19">
            <a:extLst>
              <a:ext uri="{FF2B5EF4-FFF2-40B4-BE49-F238E27FC236}">
                <a16:creationId xmlns:a16="http://schemas.microsoft.com/office/drawing/2014/main" xmlns="" id="{BCA6906C-1EBE-47D0-BB67-5D1DDB794B5B}"/>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sp>
        <p:nvSpPr>
          <p:cNvPr id="36" name="Rectangle 35">
            <a:extLst>
              <a:ext uri="{FF2B5EF4-FFF2-40B4-BE49-F238E27FC236}">
                <a16:creationId xmlns:a16="http://schemas.microsoft.com/office/drawing/2014/main" xmlns="" id="{8BB8EB2C-38D5-4616-A96F-9F6A713F8AC5}"/>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2644D93D-7539-4D65-815D-DC27B9837D77}"/>
              </a:ext>
            </a:extLst>
          </p:cNvPr>
          <p:cNvGrpSpPr/>
          <p:nvPr/>
        </p:nvGrpSpPr>
        <p:grpSpPr>
          <a:xfrm>
            <a:off x="6880448" y="1504884"/>
            <a:ext cx="2969096" cy="138500"/>
            <a:chOff x="4380332" y="1526076"/>
            <a:chExt cx="2969096" cy="138500"/>
          </a:xfrm>
        </p:grpSpPr>
        <p:sp>
          <p:nvSpPr>
            <p:cNvPr id="21" name="TextBox 7">
              <a:extLst>
                <a:ext uri="{FF2B5EF4-FFF2-40B4-BE49-F238E27FC236}">
                  <a16:creationId xmlns:a16="http://schemas.microsoft.com/office/drawing/2014/main" xmlns="" id="{EB1F08AC-F30D-4A8C-98D6-8D07B755AE45}"/>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A4D0FACC-E337-48A6-86A4-25BCE26C6C02}"/>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5" name="Oval 15">
              <a:extLst>
                <a:ext uri="{FF2B5EF4-FFF2-40B4-BE49-F238E27FC236}">
                  <a16:creationId xmlns:a16="http://schemas.microsoft.com/office/drawing/2014/main" xmlns="" id="{7CA5C399-BDE8-4071-ADA2-D9836652081F}"/>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6" name="TextBox 13">
              <a:extLst>
                <a:ext uri="{FF2B5EF4-FFF2-40B4-BE49-F238E27FC236}">
                  <a16:creationId xmlns:a16="http://schemas.microsoft.com/office/drawing/2014/main" xmlns="" id="{09F2CE56-8697-4226-8C18-1125809495E1}"/>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7" name="Oval 26">
            <a:extLst>
              <a:ext uri="{FF2B5EF4-FFF2-40B4-BE49-F238E27FC236}">
                <a16:creationId xmlns:a16="http://schemas.microsoft.com/office/drawing/2014/main" xmlns="" id="{BC3671D3-2516-4FCF-A60F-165DDB747E8B}"/>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8" name="Straight Connector 27">
            <a:extLst>
              <a:ext uri="{FF2B5EF4-FFF2-40B4-BE49-F238E27FC236}">
                <a16:creationId xmlns:a16="http://schemas.microsoft.com/office/drawing/2014/main" xmlns="" id="{AFB0DC4E-7C59-4439-A4AA-8E676F12445F}"/>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2915265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Access to online services </a:t>
            </a:r>
          </a:p>
        </p:txBody>
      </p:sp>
    </p:spTree>
    <p:extLst>
      <p:ext uri="{BB962C8B-B14F-4D97-AF65-F5344CB8AC3E}">
        <p14:creationId xmlns:p14="http://schemas.microsoft.com/office/powerpoint/2010/main" val="14158298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097687" cy="764704"/>
          </a:xfrm>
        </p:spPr>
        <p:txBody>
          <a:bodyPr/>
          <a:lstStyle/>
          <a:p>
            <a:r>
              <a:rPr lang="en-GB" dirty="0"/>
              <a:t>Online service use</a:t>
            </a:r>
          </a:p>
        </p:txBody>
      </p:sp>
      <p:graphicFrame>
        <p:nvGraphicFramePr>
          <p:cNvPr id="7" name="D_04b52c912fcf3756"/>
          <p:cNvGraphicFramePr/>
          <p:nvPr>
            <p:extLst>
              <p:ext uri="{D42A27DB-BD31-4B8C-83A1-F6EECF244321}">
                <p14:modId xmlns:p14="http://schemas.microsoft.com/office/powerpoint/2010/main" val="2041861825"/>
              </p:ext>
            </p:extLst>
          </p:nvPr>
        </p:nvGraphicFramePr>
        <p:xfrm>
          <a:off x="854266" y="1655579"/>
          <a:ext cx="8860886"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7"/>
          <p:cNvSpPr/>
          <p:nvPr/>
        </p:nvSpPr>
        <p:spPr>
          <a:xfrm rot="16200000">
            <a:off x="-1209199" y="3321205"/>
            <a:ext cx="3672407" cy="276999"/>
          </a:xfrm>
          <a:prstGeom prst="rect">
            <a:avLst/>
          </a:prstGeom>
        </p:spPr>
        <p:txBody>
          <a:bodyPr wrap="square">
            <a:spAutoFit/>
          </a:bodyPr>
          <a:lstStyle/>
          <a:p>
            <a:pPr algn="ctr">
              <a:defRPr lang="en-GB" sz="1200" b="0" i="0" u="none" strike="noStrike" kern="1200" baseline="0">
                <a:solidFill>
                  <a:srgbClr val="292926"/>
                </a:solidFill>
                <a:latin typeface="+mn-lt"/>
                <a:ea typeface="+mn-ea"/>
                <a:cs typeface="+mn-cs"/>
              </a:defRPr>
            </a:pPr>
            <a:r>
              <a:rPr lang="en-GB" dirty="0">
                <a:solidFill>
                  <a:srgbClr val="292926"/>
                </a:solidFill>
              </a:rPr>
              <a:t>Percentage used online services in past 12 months</a:t>
            </a:r>
          </a:p>
        </p:txBody>
      </p:sp>
      <p:sp>
        <p:nvSpPr>
          <p:cNvPr id="10" name="TextBox 1"/>
          <p:cNvSpPr txBox="1"/>
          <p:nvPr/>
        </p:nvSpPr>
        <p:spPr>
          <a:xfrm>
            <a:off x="8893263"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1" name="Straight Arrow Connector 10"/>
          <p:cNvCxnSpPr/>
          <p:nvPr/>
        </p:nvCxnSpPr>
        <p:spPr bwMode="auto">
          <a:xfrm>
            <a:off x="8821255"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8" name="D_44e8daf39e04954f"/>
          <p:cNvGraphicFramePr/>
          <p:nvPr>
            <p:extLst>
              <p:ext uri="{D42A27DB-BD31-4B8C-83A1-F6EECF244321}">
                <p14:modId xmlns:p14="http://schemas.microsoft.com/office/powerpoint/2010/main" val="3943117935"/>
              </p:ext>
            </p:extLst>
          </p:nvPr>
        </p:nvGraphicFramePr>
        <p:xfrm>
          <a:off x="920552" y="1395165"/>
          <a:ext cx="7560840" cy="352239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D_878cc1a350dcbe98" hidden="1"/>
          <p:cNvGraphicFramePr/>
          <p:nvPr>
            <p:extLst>
              <p:ext uri="{D42A27DB-BD31-4B8C-83A1-F6EECF244321}">
                <p14:modId xmlns:p14="http://schemas.microsoft.com/office/powerpoint/2010/main" val="1500380532"/>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5" name="D_878cc1a350dcbe98_CalcTable"/>
          <p:cNvGraphicFramePr>
            <a:graphicFrameLocks noGrp="1"/>
          </p:cNvGraphicFramePr>
          <p:nvPr>
            <p:extLst>
              <p:ext uri="{D42A27DB-BD31-4B8C-83A1-F6EECF244321}">
                <p14:modId xmlns:p14="http://schemas.microsoft.com/office/powerpoint/2010/main" val="2125490772"/>
              </p:ext>
            </p:extLst>
          </p:nvPr>
        </p:nvGraphicFramePr>
        <p:xfrm>
          <a:off x="1" y="6065576"/>
          <a:ext cx="7113240" cy="27786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77860">
                <a:tc>
                  <a:txBody>
                    <a:bodyPr/>
                    <a:lstStyle/>
                    <a:p>
                      <a:pPr marL="0" indent="0">
                        <a:buNone/>
                      </a:pPr>
                      <a:r>
                        <a:rPr lang="en-GB" sz="800" b="0">
                          <a:solidFill>
                            <a:schemeClr val="bg1"/>
                          </a:solidFill>
                        </a:rPr>
                        <a:t>Base: All those completing a questionnaire: National (832,291); ICS 2021 (14,631); PCN bases range from 248 to 1,703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3" name="Rectangle 12">
            <a:extLst>
              <a:ext uri="{FF2B5EF4-FFF2-40B4-BE49-F238E27FC236}">
                <a16:creationId xmlns:a16="http://schemas.microsoft.com/office/drawing/2014/main" xmlns="" id="{5B4CFCFB-1832-4AA5-A97D-119C17534EA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 Which of the following general practice online services have you used in the past 12 months?</a:t>
            </a:r>
          </a:p>
        </p:txBody>
      </p:sp>
      <p:graphicFrame>
        <p:nvGraphicFramePr>
          <p:cNvPr id="12" name="Ipsos Ribbon Rules" hidden="1"/>
          <p:cNvGraphicFramePr/>
          <p:nvPr>
            <p:extLst>
              <p:ext uri="{D42A27DB-BD31-4B8C-83A1-F6EECF244321}">
                <p14:modId xmlns:p14="http://schemas.microsoft.com/office/powerpoint/2010/main" val="329354504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7" name="Rectangle 16">
            <a:extLst>
              <a:ext uri="{FF2B5EF4-FFF2-40B4-BE49-F238E27FC236}">
                <a16:creationId xmlns:a16="http://schemas.microsoft.com/office/drawing/2014/main" xmlns="" id="{AC688789-2B06-4A26-8C2B-A4776034C3A3}"/>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20375955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230b2911c61f09f"/>
          <p:cNvGraphicFramePr>
            <a:graphicFrameLocks noGrp="1"/>
          </p:cNvGraphicFramePr>
          <p:nvPr>
            <p:extLst>
              <p:ext uri="{D42A27DB-BD31-4B8C-83A1-F6EECF244321}">
                <p14:modId xmlns:p14="http://schemas.microsoft.com/office/powerpoint/2010/main" val="1158307566"/>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920372b47192f09f"/>
          <p:cNvGraphicFramePr>
            <a:graphicFrameLocks noGrp="1"/>
          </p:cNvGraphicFramePr>
          <p:nvPr>
            <p:extLst>
              <p:ext uri="{D42A27DB-BD31-4B8C-83A1-F6EECF244321}">
                <p14:modId xmlns:p14="http://schemas.microsoft.com/office/powerpoint/2010/main" val="1038720653"/>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Ease of use of online services</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 1</a:t>
            </a:r>
            <a:r>
              <a:rPr lang="en-GB" sz="1600" b="1" dirty="0">
                <a:solidFill>
                  <a:schemeClr val="bg1"/>
                </a:solidFill>
              </a:rPr>
              <a:t> </a:t>
            </a:r>
          </a:p>
        </p:txBody>
      </p:sp>
      <p:graphicFrame>
        <p:nvGraphicFramePr>
          <p:cNvPr id="53" name="D_b526e42c0019f09f"/>
          <p:cNvGraphicFramePr>
            <a:graphicFrameLocks noGrp="1"/>
          </p:cNvGraphicFramePr>
          <p:nvPr>
            <p:extLst>
              <p:ext uri="{D42A27DB-BD31-4B8C-83A1-F6EECF244321}">
                <p14:modId xmlns:p14="http://schemas.microsoft.com/office/powerpoint/2010/main" val="2714496914"/>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400257283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84ec6eafffb45029_CalcTable"/>
          <p:cNvGraphicFramePr>
            <a:graphicFrameLocks noGrp="1"/>
          </p:cNvGraphicFramePr>
          <p:nvPr>
            <p:extLst>
              <p:ext uri="{D42A27DB-BD31-4B8C-83A1-F6EECF244321}">
                <p14:modId xmlns:p14="http://schemas.microsoft.com/office/powerpoint/2010/main" val="1192720296"/>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'Haven't tried': National (398,398); ICS 2021 (6,615); ICS 2020 (4,853); PCN bases range from 120 to 779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e6ea88b032f2009f"/>
          <p:cNvGraphicFramePr>
            <a:graphicFrameLocks noGrp="1"/>
          </p:cNvGraphicFramePr>
          <p:nvPr>
            <p:extLst>
              <p:ext uri="{D42A27DB-BD31-4B8C-83A1-F6EECF244321}">
                <p14:modId xmlns:p14="http://schemas.microsoft.com/office/powerpoint/2010/main" val="4265151760"/>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Not easy</a:t>
            </a:r>
          </a:p>
        </p:txBody>
      </p:sp>
      <p:sp>
        <p:nvSpPr>
          <p:cNvPr id="63" name="TextBox 62">
            <a:extLst>
              <a:ext uri="{FF2B5EF4-FFF2-40B4-BE49-F238E27FC236}">
                <a16:creationId xmlns:a16="http://schemas.microsoft.com/office/drawing/2014/main" xmlns="" id="{01A428B7-71DC-4FA6-BD02-8B598C03F559}"/>
              </a:ext>
            </a:extLst>
          </p:cNvPr>
          <p:cNvSpPr txBox="1"/>
          <p:nvPr/>
        </p:nvSpPr>
        <p:spPr>
          <a:xfrm>
            <a:off x="7617296" y="6086849"/>
            <a:ext cx="2242707"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0CB82127-1B47-49BC-8F1E-A280348EC513}"/>
              </a:ext>
            </a:extLst>
          </p:cNvPr>
          <p:cNvSpPr/>
          <p:nvPr/>
        </p:nvSpPr>
        <p:spPr bwMode="auto">
          <a:xfrm>
            <a:off x="2936779" y="4293097"/>
            <a:ext cx="4032445"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FFDAD812-C2C6-476F-8CD3-6841F54CD4AF}"/>
              </a:ext>
            </a:extLst>
          </p:cNvPr>
          <p:cNvSpPr txBox="1"/>
          <p:nvPr/>
        </p:nvSpPr>
        <p:spPr>
          <a:xfrm>
            <a:off x="3263323" y="443711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a7be024434926a2">
            <a:extLst>
              <a:ext uri="{FF2B5EF4-FFF2-40B4-BE49-F238E27FC236}">
                <a16:creationId xmlns:a16="http://schemas.microsoft.com/office/drawing/2014/main" xmlns="" id="{5DF7FC82-B551-427A-ACF4-210ED6B4230A}"/>
              </a:ext>
            </a:extLst>
          </p:cNvPr>
          <p:cNvGraphicFramePr/>
          <p:nvPr>
            <p:extLst>
              <p:ext uri="{D42A27DB-BD31-4B8C-83A1-F6EECF244321}">
                <p14:modId xmlns:p14="http://schemas.microsoft.com/office/powerpoint/2010/main" val="1795030449"/>
              </p:ext>
            </p:extLst>
          </p:nvPr>
        </p:nvGraphicFramePr>
        <p:xfrm>
          <a:off x="3825407" y="470051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8" name="D_4da2a8155a533d62">
            <a:extLst>
              <a:ext uri="{FF2B5EF4-FFF2-40B4-BE49-F238E27FC236}">
                <a16:creationId xmlns:a16="http://schemas.microsoft.com/office/drawing/2014/main" xmlns="" id="{A30363F1-BCFF-4452-AD20-DED852719D57}"/>
              </a:ext>
            </a:extLst>
          </p:cNvPr>
          <p:cNvGraphicFramePr/>
          <p:nvPr>
            <p:extLst>
              <p:ext uri="{D42A27DB-BD31-4B8C-83A1-F6EECF244321}">
                <p14:modId xmlns:p14="http://schemas.microsoft.com/office/powerpoint/2010/main" val="3829698639"/>
              </p:ext>
            </p:extLst>
          </p:nvPr>
        </p:nvGraphicFramePr>
        <p:xfrm>
          <a:off x="5028703" y="470051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1" name="D_5eec3e08264315f3_CalcTable">
            <a:extLst>
              <a:ext uri="{FF2B5EF4-FFF2-40B4-BE49-F238E27FC236}">
                <a16:creationId xmlns:a16="http://schemas.microsoft.com/office/drawing/2014/main" xmlns="" id="{8DC56842-E226-469E-9E32-D396F8A442F0}"/>
              </a:ext>
            </a:extLst>
          </p:cNvPr>
          <p:cNvGraphicFramePr>
            <a:graphicFrameLocks noGrp="1"/>
          </p:cNvGraphicFramePr>
          <p:nvPr>
            <p:extLst>
              <p:ext uri="{D42A27DB-BD31-4B8C-83A1-F6EECF244321}">
                <p14:modId xmlns:p14="http://schemas.microsoft.com/office/powerpoint/2010/main" val="4188367638"/>
              </p:ext>
            </p:extLst>
          </p:nvPr>
        </p:nvGraphicFramePr>
        <p:xfrm>
          <a:off x="4034932" y="494795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c129b3132817349f">
            <a:extLst>
              <a:ext uri="{FF2B5EF4-FFF2-40B4-BE49-F238E27FC236}">
                <a16:creationId xmlns:a16="http://schemas.microsoft.com/office/drawing/2014/main" xmlns="" id="{134002F3-910F-4508-84C2-365C5603CF91}"/>
              </a:ext>
            </a:extLst>
          </p:cNvPr>
          <p:cNvGraphicFramePr>
            <a:graphicFrameLocks/>
          </p:cNvGraphicFramePr>
          <p:nvPr>
            <p:extLst>
              <p:ext uri="{D42A27DB-BD31-4B8C-83A1-F6EECF244321}">
                <p14:modId xmlns:p14="http://schemas.microsoft.com/office/powerpoint/2010/main" val="174586518"/>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6"/>
          </a:graphicData>
        </a:graphic>
      </p:graphicFrame>
      <p:cxnSp>
        <p:nvCxnSpPr>
          <p:cNvPr id="43" name="Straight Connector 42">
            <a:extLst>
              <a:ext uri="{FF2B5EF4-FFF2-40B4-BE49-F238E27FC236}">
                <a16:creationId xmlns:a16="http://schemas.microsoft.com/office/drawing/2014/main" xmlns="" id="{FBFB49FE-87ED-43A5-8D08-0126004FB455}"/>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8" name="Straight Connector 47">
            <a:extLst>
              <a:ext uri="{FF2B5EF4-FFF2-40B4-BE49-F238E27FC236}">
                <a16:creationId xmlns:a16="http://schemas.microsoft.com/office/drawing/2014/main" xmlns="" id="{A5D85D4B-A6CC-4607-A793-E548ECE4866B}"/>
              </a:ext>
            </a:extLst>
          </p:cNvPr>
          <p:cNvCxnSpPr/>
          <p:nvPr/>
        </p:nvCxnSpPr>
        <p:spPr bwMode="auto">
          <a:xfrm>
            <a:off x="3152800" y="2121700"/>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5eec3e08264315f3" hidden="1"/>
          <p:cNvGraphicFramePr/>
          <p:nvPr>
            <p:extLst>
              <p:ext uri="{D42A27DB-BD31-4B8C-83A1-F6EECF244321}">
                <p14:modId xmlns:p14="http://schemas.microsoft.com/office/powerpoint/2010/main" val="1892249964"/>
              </p:ext>
            </p:extLst>
          </p:nvPr>
        </p:nvGraphicFramePr>
        <p:xfrm>
          <a:off x="-2103784" y="4879598"/>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2" name="D_84ec6eafffb45029" hidden="1">
            <a:extLst>
              <a:ext uri="{FF2B5EF4-FFF2-40B4-BE49-F238E27FC236}">
                <a16:creationId xmlns:a16="http://schemas.microsoft.com/office/drawing/2014/main" xmlns="" id="{EB3C54E1-BA27-4134-B82A-76FBEDF26EF2}"/>
              </a:ext>
            </a:extLst>
          </p:cNvPr>
          <p:cNvGraphicFramePr/>
          <p:nvPr>
            <p:extLst>
              <p:ext uri="{D42A27DB-BD31-4B8C-83A1-F6EECF244321}">
                <p14:modId xmlns:p14="http://schemas.microsoft.com/office/powerpoint/2010/main" val="308612851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4" name="TextBox 1">
            <a:extLst>
              <a:ext uri="{FF2B5EF4-FFF2-40B4-BE49-F238E27FC236}">
                <a16:creationId xmlns:a16="http://schemas.microsoft.com/office/drawing/2014/main" xmlns="" id="{C98CBFBB-001F-4522-AFD7-BEE08796B393}"/>
              </a:ext>
            </a:extLst>
          </p:cNvPr>
          <p:cNvSpPr txBox="1"/>
          <p:nvPr/>
        </p:nvSpPr>
        <p:spPr>
          <a:xfrm>
            <a:off x="56456" y="5877272"/>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03CD251F-0D12-4213-8A60-034FFDC353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5" name="TextBox 44">
            <a:extLst>
              <a:ext uri="{FF2B5EF4-FFF2-40B4-BE49-F238E27FC236}">
                <a16:creationId xmlns:a16="http://schemas.microsoft.com/office/drawing/2014/main" xmlns="" id="{E9A52348-DE9F-4F45-8B50-64048C86F1D4}"/>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49" name="TextBox 48">
            <a:extLst>
              <a:ext uri="{FF2B5EF4-FFF2-40B4-BE49-F238E27FC236}">
                <a16:creationId xmlns:a16="http://schemas.microsoft.com/office/drawing/2014/main" xmlns="" id="{27F0DFB0-FE11-44FE-8F44-2A177CF07AE6}"/>
              </a:ext>
            </a:extLst>
          </p:cNvPr>
          <p:cNvSpPr txBox="1"/>
          <p:nvPr/>
        </p:nvSpPr>
        <p:spPr>
          <a:xfrm>
            <a:off x="3731410"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F5D72B77-6C95-4FB5-B43E-5050E1DB32A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7DF47C79-46F7-4DB5-B8C5-76D50DF0AE1E}"/>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6" name="D_3b251f3c426c31a3_CalcTable"/>
          <p:cNvGraphicFramePr>
            <a:graphicFrameLocks noGrp="1"/>
          </p:cNvGraphicFramePr>
          <p:nvPr>
            <p:extLst>
              <p:ext uri="{D42A27DB-BD31-4B8C-83A1-F6EECF244321}">
                <p14:modId xmlns:p14="http://schemas.microsoft.com/office/powerpoint/2010/main" val="1225889364"/>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5" name="D_3b251f3c426c31a3" hidden="1"/>
          <p:cNvGraphicFramePr/>
          <p:nvPr>
            <p:extLst>
              <p:ext uri="{D42A27DB-BD31-4B8C-83A1-F6EECF244321}">
                <p14:modId xmlns:p14="http://schemas.microsoft.com/office/powerpoint/2010/main" val="4292878685"/>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7" name="D_55f7f3d2799e8384">
            <a:extLst>
              <a:ext uri="{FF2B5EF4-FFF2-40B4-BE49-F238E27FC236}">
                <a16:creationId xmlns:a16="http://schemas.microsoft.com/office/drawing/2014/main" xmlns="" id="{EAE3A725-FC4D-4C9A-9C6E-217D88257591}"/>
              </a:ext>
            </a:extLst>
          </p:cNvPr>
          <p:cNvGraphicFramePr/>
          <p:nvPr>
            <p:extLst>
              <p:ext uri="{D42A27DB-BD31-4B8C-83A1-F6EECF244321}">
                <p14:modId xmlns:p14="http://schemas.microsoft.com/office/powerpoint/2010/main" val="218008122"/>
              </p:ext>
            </p:extLst>
          </p:nvPr>
        </p:nvGraphicFramePr>
        <p:xfrm>
          <a:off x="3425281" y="2050976"/>
          <a:ext cx="2962695"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56" name="D_cda9129b04ff70a7">
            <a:extLst>
              <a:ext uri="{FF2B5EF4-FFF2-40B4-BE49-F238E27FC236}">
                <a16:creationId xmlns:a16="http://schemas.microsoft.com/office/drawing/2014/main" xmlns="" id="{C40F548D-DBE9-4CA1-A365-4A0E704E36BC}"/>
              </a:ext>
            </a:extLst>
          </p:cNvPr>
          <p:cNvSpPr txBox="1"/>
          <p:nvPr/>
        </p:nvSpPr>
        <p:spPr>
          <a:xfrm>
            <a:off x="102221" y="5876350"/>
            <a:ext cx="9288641" cy="123111"/>
          </a:xfrm>
          <a:prstGeom prst="rect">
            <a:avLst/>
          </a:prstGeom>
          <a:noFill/>
        </p:spPr>
        <p:txBody>
          <a:bodyPr wrap="square" lIns="0" tIns="0" rIns="0" bIns="0" rtlCol="0">
            <a:spAutoFit/>
          </a:bodyPr>
          <a:lstStyle/>
          <a:p>
            <a:pPr algn="l"/>
            <a:r>
              <a:rPr lang="en-GB" sz="800" dirty="0"/>
              <a:t>Those who say ‘Haven’t tried’ (52%) have been excluded from these results.</a:t>
            </a:r>
          </a:p>
        </p:txBody>
      </p:sp>
    </p:spTree>
    <p:extLst>
      <p:ext uri="{BB962C8B-B14F-4D97-AF65-F5344CB8AC3E}">
        <p14:creationId xmlns:p14="http://schemas.microsoft.com/office/powerpoint/2010/main" val="200026552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_2fa362af9b531b11"/>
          <p:cNvGraphicFramePr/>
          <p:nvPr>
            <p:extLst>
              <p:ext uri="{D42A27DB-BD31-4B8C-83A1-F6EECF244321}">
                <p14:modId xmlns:p14="http://schemas.microsoft.com/office/powerpoint/2010/main" val="147142764"/>
              </p:ext>
            </p:extLst>
          </p:nvPr>
        </p:nvGraphicFramePr>
        <p:xfrm>
          <a:off x="188131" y="1710335"/>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a:xfrm>
            <a:off x="247800" y="0"/>
            <a:ext cx="9529735" cy="764704"/>
          </a:xfrm>
        </p:spPr>
        <p:txBody>
          <a:bodyPr/>
          <a:lstStyle/>
          <a:p>
            <a:r>
              <a:rPr lang="en-GB" dirty="0"/>
              <a:t>Ease of use of online services: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40216"/>
            <a:ext cx="496161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use their GP practice’s website</a:t>
            </a:r>
            <a:endParaRPr lang="en-GB" sz="2000" b="1" i="1" dirty="0">
              <a:solidFill>
                <a:schemeClr val="tx1">
                  <a:lumMod val="75000"/>
                  <a:lumOff val="25000"/>
                </a:schemeClr>
              </a:solidFill>
            </a:endParaRPr>
          </a:p>
        </p:txBody>
      </p:sp>
      <p:sp>
        <p:nvSpPr>
          <p:cNvPr id="21" name="TextBox 20"/>
          <p:cNvSpPr txBox="1"/>
          <p:nvPr/>
        </p:nvSpPr>
        <p:spPr>
          <a:xfrm>
            <a:off x="7833320" y="6130171"/>
            <a:ext cx="1728192" cy="323165"/>
          </a:xfrm>
          <a:prstGeom prst="rect">
            <a:avLst/>
          </a:prstGeom>
          <a:noFill/>
        </p:spPr>
        <p:txBody>
          <a:bodyPr wrap="square" lIns="0" tIns="0" rIns="0" bIns="0" rtlCol="0">
            <a:spAutoFit/>
          </a:bodyPr>
          <a:lstStyle/>
          <a:p>
            <a:pPr algn="l" eaLnBrk="1" hangingPunct="1">
              <a:spcBef>
                <a:spcPts val="600"/>
              </a:spcBef>
            </a:pPr>
            <a:r>
              <a:rPr lang="en-GB" sz="800" kern="0" dirty="0">
                <a:solidFill>
                  <a:srgbClr val="FFFFFF"/>
                </a:solidFill>
                <a:latin typeface="Arial"/>
              </a:rPr>
              <a:t>%Easy = %Very easy + %Fairly easy  </a:t>
            </a:r>
          </a:p>
          <a:p>
            <a:pPr lvl="0" algn="l" eaLnBrk="1" hangingPunct="1">
              <a:spcBef>
                <a:spcPts val="600"/>
              </a:spcBef>
            </a:pPr>
            <a:endParaRPr lang="en-GB" sz="800" dirty="0"/>
          </a:p>
        </p:txBody>
      </p:sp>
      <p:graphicFrame>
        <p:nvGraphicFramePr>
          <p:cNvPr id="20" name="D_67d9d97a6aa2b050" hidden="1"/>
          <p:cNvGraphicFramePr/>
          <p:nvPr>
            <p:extLst>
              <p:ext uri="{D42A27DB-BD31-4B8C-83A1-F6EECF244321}">
                <p14:modId xmlns:p14="http://schemas.microsoft.com/office/powerpoint/2010/main" val="335573574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67d9d97a6aa2b050_CalcTable"/>
          <p:cNvGraphicFramePr>
            <a:graphicFrameLocks noGrp="1"/>
          </p:cNvGraphicFramePr>
          <p:nvPr>
            <p:extLst>
              <p:ext uri="{D42A27DB-BD31-4B8C-83A1-F6EECF244321}">
                <p14:modId xmlns:p14="http://schemas.microsoft.com/office/powerpoint/2010/main" val="2894992969"/>
              </p:ext>
            </p:extLst>
          </p:nvPr>
        </p:nvGraphicFramePr>
        <p:xfrm>
          <a:off x="0" y="6071312"/>
          <a:ext cx="7113240" cy="288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8000">
                <a:tc>
                  <a:txBody>
                    <a:bodyPr/>
                    <a:lstStyle/>
                    <a:p>
                      <a:pPr marL="0" indent="0">
                        <a:buNone/>
                      </a:pPr>
                      <a:r>
                        <a:rPr lang="en-GB" sz="800" b="0">
                          <a:solidFill>
                            <a:schemeClr val="bg1"/>
                          </a:solidFill>
                        </a:rPr>
                        <a:t>Base: All those completing a questionnaire excluding 'Haven't tried': National (398,398); ICS 2021 (6,615); PCN bases range from 120 to 779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 </a:t>
            </a:r>
          </a:p>
        </p:txBody>
      </p:sp>
      <p:sp>
        <p:nvSpPr>
          <p:cNvPr id="24" name="Rectangle 23">
            <a:extLst>
              <a:ext uri="{FF2B5EF4-FFF2-40B4-BE49-F238E27FC236}">
                <a16:creationId xmlns:a16="http://schemas.microsoft.com/office/drawing/2014/main" xmlns="" id="{8772E3B1-1757-4FB7-94C5-878860445F11}"/>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6942670E-855E-4CD9-B524-CEA39D3FDF40}"/>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B5148ACE-551E-4677-8A4F-4FF8B997880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5" name="TextBox 8">
              <a:extLst>
                <a:ext uri="{FF2B5EF4-FFF2-40B4-BE49-F238E27FC236}">
                  <a16:creationId xmlns:a16="http://schemas.microsoft.com/office/drawing/2014/main" xmlns="" id="{BA75317A-D664-490A-ABEF-8DF3434E0E34}"/>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0ADC4BEB-A1D5-4E19-B5D2-5721318884C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E0106ABB-7BB3-4916-BFC8-FCC7652A1133}"/>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5E46964A-0D4E-43B3-8846-0F88AF7B35E9}"/>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326FB91-6346-4828-B2A0-2CC5FB1EA524}"/>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75343387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Making an appointment</a:t>
            </a:r>
          </a:p>
        </p:txBody>
      </p:sp>
    </p:spTree>
    <p:extLst>
      <p:ext uri="{BB962C8B-B14F-4D97-AF65-F5344CB8AC3E}">
        <p14:creationId xmlns:p14="http://schemas.microsoft.com/office/powerpoint/2010/main" val="17866788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Choice of appointment</a:t>
            </a:r>
          </a:p>
        </p:txBody>
      </p:sp>
      <p:graphicFrame>
        <p:nvGraphicFramePr>
          <p:cNvPr id="6" name="Ipsos Ribbon Rules" hidden="1"/>
          <p:cNvGraphicFramePr/>
          <p:nvPr>
            <p:extLst>
              <p:ext uri="{D42A27DB-BD31-4B8C-83A1-F6EECF244321}">
                <p14:modId xmlns:p14="http://schemas.microsoft.com/office/powerpoint/2010/main" val="359136861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a03d13b49da7df62_CalcTable"/>
          <p:cNvGraphicFramePr>
            <a:graphicFrameLocks noGrp="1"/>
          </p:cNvGraphicFramePr>
          <p:nvPr>
            <p:extLst>
              <p:ext uri="{D42A27DB-BD31-4B8C-83A1-F6EECF244321}">
                <p14:modId xmlns:p14="http://schemas.microsoft.com/office/powerpoint/2010/main" val="1317668683"/>
              </p:ext>
            </p:extLst>
          </p:nvPr>
        </p:nvGraphicFramePr>
        <p:xfrm>
          <a:off x="45997" y="6046047"/>
          <a:ext cx="6842573" cy="286255"/>
        </p:xfrm>
        <a:graphic>
          <a:graphicData uri="http://schemas.openxmlformats.org/drawingml/2006/table">
            <a:tbl>
              <a:tblPr firstRow="1" bandRow="1">
                <a:tableStyleId>{5C22544A-7EE6-4342-B048-85BDC9FD1C3A}</a:tableStyleId>
              </a:tblPr>
              <a:tblGrid>
                <a:gridCol w="6842573">
                  <a:extLst>
                    <a:ext uri="{9D8B030D-6E8A-4147-A177-3AD203B41FA5}">
                      <a16:colId xmlns:a16="http://schemas.microsoft.com/office/drawing/2014/main" xmlns="" val="20000"/>
                    </a:ext>
                  </a:extLst>
                </a:gridCol>
              </a:tblGrid>
              <a:tr h="286255">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(10,181); PCN bases range from 183 to 1,164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aphicFrame>
        <p:nvGraphicFramePr>
          <p:cNvPr id="41" name="D_99f59bc9473301d7" hidden="1"/>
          <p:cNvGraphicFramePr/>
          <p:nvPr>
            <p:extLst>
              <p:ext uri="{D42A27DB-BD31-4B8C-83A1-F6EECF244321}">
                <p14:modId xmlns:p14="http://schemas.microsoft.com/office/powerpoint/2010/main" val="3554864040"/>
              </p:ext>
            </p:extLst>
          </p:nvPr>
        </p:nvGraphicFramePr>
        <p:xfrm>
          <a:off x="-2103784" y="5011204"/>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a03d13b49da7df62" hidden="1">
            <a:extLst>
              <a:ext uri="{FF2B5EF4-FFF2-40B4-BE49-F238E27FC236}">
                <a16:creationId xmlns:a16="http://schemas.microsoft.com/office/drawing/2014/main" xmlns="" id="{89F6E896-9913-4587-8C3F-5DF6AACB4D2D}"/>
              </a:ext>
            </a:extLst>
          </p:cNvPr>
          <p:cNvGraphicFramePr/>
          <p:nvPr>
            <p:extLst>
              <p:ext uri="{D42A27DB-BD31-4B8C-83A1-F6EECF244321}">
                <p14:modId xmlns:p14="http://schemas.microsoft.com/office/powerpoint/2010/main" val="369513291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48" name="TextBox 47">
            <a:extLst>
              <a:ext uri="{FF2B5EF4-FFF2-40B4-BE49-F238E27FC236}">
                <a16:creationId xmlns:a16="http://schemas.microsoft.com/office/drawing/2014/main" xmlns="" id="{812BEC36-98B3-49DE-9996-72735A60D5EE}"/>
              </a:ext>
            </a:extLst>
          </p:cNvPr>
          <p:cNvSpPr txBox="1"/>
          <p:nvPr/>
        </p:nvSpPr>
        <p:spPr>
          <a:xfrm>
            <a:off x="7041232" y="6086082"/>
            <a:ext cx="2818770"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‘a choice of place’, ‘a choice of time or day’, ‘a choice of healthcare professional’, ‘a choice of type of appointment’</a:t>
            </a:r>
          </a:p>
        </p:txBody>
      </p:sp>
      <p:graphicFrame>
        <p:nvGraphicFramePr>
          <p:cNvPr id="55" name="D_879a29e414e51f4d">
            <a:extLst>
              <a:ext uri="{FF2B5EF4-FFF2-40B4-BE49-F238E27FC236}">
                <a16:creationId xmlns:a16="http://schemas.microsoft.com/office/drawing/2014/main" xmlns="" id="{FC315000-7549-4634-B6A8-5ED512DCBBAC}"/>
              </a:ext>
            </a:extLst>
          </p:cNvPr>
          <p:cNvGraphicFramePr>
            <a:graphicFrameLocks/>
          </p:cNvGraphicFramePr>
          <p:nvPr>
            <p:extLst>
              <p:ext uri="{D42A27DB-BD31-4B8C-83A1-F6EECF244321}">
                <p14:modId xmlns:p14="http://schemas.microsoft.com/office/powerpoint/2010/main" val="1756681338"/>
              </p:ext>
            </p:extLst>
          </p:nvPr>
        </p:nvGraphicFramePr>
        <p:xfrm>
          <a:off x="651587" y="1700808"/>
          <a:ext cx="3581333" cy="288753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d888e63c9245f4d">
            <a:extLst>
              <a:ext uri="{FF2B5EF4-FFF2-40B4-BE49-F238E27FC236}">
                <a16:creationId xmlns:a16="http://schemas.microsoft.com/office/drawing/2014/main" xmlns="" id="{2141BCA1-91A4-4FB2-A0AB-14A7B530D743}"/>
              </a:ext>
            </a:extLst>
          </p:cNvPr>
          <p:cNvGraphicFramePr>
            <a:graphicFrameLocks noGrp="1"/>
          </p:cNvGraphicFramePr>
          <p:nvPr>
            <p:extLst>
              <p:ext uri="{D42A27DB-BD31-4B8C-83A1-F6EECF244321}">
                <p14:modId xmlns:p14="http://schemas.microsoft.com/office/powerpoint/2010/main" val="3126296374"/>
              </p:ext>
            </p:extLst>
          </p:nvPr>
        </p:nvGraphicFramePr>
        <p:xfrm>
          <a:off x="711842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5" name="D_199d11d42d24474d">
            <a:extLst>
              <a:ext uri="{FF2B5EF4-FFF2-40B4-BE49-F238E27FC236}">
                <a16:creationId xmlns:a16="http://schemas.microsoft.com/office/drawing/2014/main" xmlns="" id="{E8211053-11E9-4838-B13B-747F5E5E5C70}"/>
              </a:ext>
            </a:extLst>
          </p:cNvPr>
          <p:cNvGraphicFramePr>
            <a:graphicFrameLocks noGrp="1"/>
          </p:cNvGraphicFramePr>
          <p:nvPr>
            <p:extLst>
              <p:ext uri="{D42A27DB-BD31-4B8C-83A1-F6EECF244321}">
                <p14:modId xmlns:p14="http://schemas.microsoft.com/office/powerpoint/2010/main" val="3263748746"/>
              </p:ext>
            </p:extLst>
          </p:nvPr>
        </p:nvGraphicFramePr>
        <p:xfrm>
          <a:off x="567308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6" name="D_144c480f75da5f4d">
            <a:extLst>
              <a:ext uri="{FF2B5EF4-FFF2-40B4-BE49-F238E27FC236}">
                <a16:creationId xmlns:a16="http://schemas.microsoft.com/office/drawing/2014/main" xmlns="" id="{02D39241-2E2E-4EFF-979B-4DDB9C3E70CA}"/>
              </a:ext>
            </a:extLst>
          </p:cNvPr>
          <p:cNvGraphicFramePr>
            <a:graphicFrameLocks noGrp="1"/>
          </p:cNvGraphicFramePr>
          <p:nvPr>
            <p:extLst>
              <p:ext uri="{D42A27DB-BD31-4B8C-83A1-F6EECF244321}">
                <p14:modId xmlns:p14="http://schemas.microsoft.com/office/powerpoint/2010/main" val="1313618259"/>
              </p:ext>
            </p:extLst>
          </p:nvPr>
        </p:nvGraphicFramePr>
        <p:xfrm>
          <a:off x="711842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77" name="TextBox 76">
            <a:extLst>
              <a:ext uri="{FF2B5EF4-FFF2-40B4-BE49-F238E27FC236}">
                <a16:creationId xmlns:a16="http://schemas.microsoft.com/office/drawing/2014/main" xmlns="" id="{6208B33B-E235-4F88-A583-39CF0C440DD9}"/>
              </a:ext>
            </a:extLst>
          </p:cNvPr>
          <p:cNvSpPr txBox="1"/>
          <p:nvPr/>
        </p:nvSpPr>
        <p:spPr>
          <a:xfrm>
            <a:off x="7437276"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78" name="TextBox 77">
            <a:extLst>
              <a:ext uri="{FF2B5EF4-FFF2-40B4-BE49-F238E27FC236}">
                <a16:creationId xmlns:a16="http://schemas.microsoft.com/office/drawing/2014/main" xmlns="" id="{F89A2ABD-BE4B-4057-ABEB-B76BCED13464}"/>
              </a:ext>
            </a:extLst>
          </p:cNvPr>
          <p:cNvSpPr txBox="1"/>
          <p:nvPr/>
        </p:nvSpPr>
        <p:spPr>
          <a:xfrm>
            <a:off x="7468096"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graphicFrame>
        <p:nvGraphicFramePr>
          <p:cNvPr id="79" name="D_b19d18ee7f44ee4d">
            <a:extLst>
              <a:ext uri="{FF2B5EF4-FFF2-40B4-BE49-F238E27FC236}">
                <a16:creationId xmlns:a16="http://schemas.microsoft.com/office/drawing/2014/main" xmlns="" id="{B5E4D78D-6DFE-465F-9578-E2867DA97144}"/>
              </a:ext>
            </a:extLst>
          </p:cNvPr>
          <p:cNvGraphicFramePr>
            <a:graphicFrameLocks noGrp="1"/>
          </p:cNvGraphicFramePr>
          <p:nvPr>
            <p:extLst>
              <p:ext uri="{D42A27DB-BD31-4B8C-83A1-F6EECF244321}">
                <p14:modId xmlns:p14="http://schemas.microsoft.com/office/powerpoint/2010/main" val="3752045722"/>
              </p:ext>
            </p:extLst>
          </p:nvPr>
        </p:nvGraphicFramePr>
        <p:xfrm>
          <a:off x="567308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0" name="TextBox 79">
            <a:extLst>
              <a:ext uri="{FF2B5EF4-FFF2-40B4-BE49-F238E27FC236}">
                <a16:creationId xmlns:a16="http://schemas.microsoft.com/office/drawing/2014/main" xmlns="" id="{14576D82-8BBB-434A-A5AB-A9D64BD5339D}"/>
              </a:ext>
            </a:extLst>
          </p:cNvPr>
          <p:cNvSpPr txBox="1"/>
          <p:nvPr/>
        </p:nvSpPr>
        <p:spPr>
          <a:xfrm>
            <a:off x="5991932"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81" name="TextBox 80">
            <a:extLst>
              <a:ext uri="{FF2B5EF4-FFF2-40B4-BE49-F238E27FC236}">
                <a16:creationId xmlns:a16="http://schemas.microsoft.com/office/drawing/2014/main" xmlns="" id="{305A1345-D1D3-4BC5-8B53-B59EF9DC5A00}"/>
              </a:ext>
            </a:extLst>
          </p:cNvPr>
          <p:cNvSpPr txBox="1"/>
          <p:nvPr/>
        </p:nvSpPr>
        <p:spPr>
          <a:xfrm>
            <a:off x="6019290"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cxnSp>
        <p:nvCxnSpPr>
          <p:cNvPr id="82" name="Straight Connector 81">
            <a:extLst>
              <a:ext uri="{FF2B5EF4-FFF2-40B4-BE49-F238E27FC236}">
                <a16:creationId xmlns:a16="http://schemas.microsoft.com/office/drawing/2014/main" xmlns="" id="{A7D615E3-5341-40E4-9413-AD5D3A7929B2}"/>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3" name="Rectangle 82">
            <a:extLst>
              <a:ext uri="{FF2B5EF4-FFF2-40B4-BE49-F238E27FC236}">
                <a16:creationId xmlns:a16="http://schemas.microsoft.com/office/drawing/2014/main" xmlns="" id="{E2CCE4B1-6703-43D4-963C-35BE8B4DC43D}"/>
              </a:ext>
            </a:extLst>
          </p:cNvPr>
          <p:cNvSpPr/>
          <p:nvPr/>
        </p:nvSpPr>
        <p:spPr bwMode="auto">
          <a:xfrm>
            <a:off x="2936776" y="4437113"/>
            <a:ext cx="403244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84" name="TextBox 83">
            <a:extLst>
              <a:ext uri="{FF2B5EF4-FFF2-40B4-BE49-F238E27FC236}">
                <a16:creationId xmlns:a16="http://schemas.microsoft.com/office/drawing/2014/main" xmlns="" id="{0F14D984-E29F-47E3-9CC6-474233AF2AE3}"/>
              </a:ext>
            </a:extLst>
          </p:cNvPr>
          <p:cNvSpPr txBox="1"/>
          <p:nvPr/>
        </p:nvSpPr>
        <p:spPr>
          <a:xfrm>
            <a:off x="3247544" y="4581129"/>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a:t>
            </a:r>
          </a:p>
        </p:txBody>
      </p:sp>
      <p:graphicFrame>
        <p:nvGraphicFramePr>
          <p:cNvPr id="86" name="D_e483f9cbef86e319">
            <a:extLst>
              <a:ext uri="{FF2B5EF4-FFF2-40B4-BE49-F238E27FC236}">
                <a16:creationId xmlns:a16="http://schemas.microsoft.com/office/drawing/2014/main" xmlns="" id="{4909D514-FA28-4869-A69B-58A8C7791787}"/>
              </a:ext>
            </a:extLst>
          </p:cNvPr>
          <p:cNvGraphicFramePr/>
          <p:nvPr>
            <p:extLst>
              <p:ext uri="{D42A27DB-BD31-4B8C-83A1-F6EECF244321}">
                <p14:modId xmlns:p14="http://schemas.microsoft.com/office/powerpoint/2010/main" val="4131152632"/>
              </p:ext>
            </p:extLst>
          </p:nvPr>
        </p:nvGraphicFramePr>
        <p:xfrm>
          <a:off x="3809628" y="4844526"/>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7" name="D_6392df07ec77bbf2">
            <a:extLst>
              <a:ext uri="{FF2B5EF4-FFF2-40B4-BE49-F238E27FC236}">
                <a16:creationId xmlns:a16="http://schemas.microsoft.com/office/drawing/2014/main" xmlns="" id="{B8FBBA5E-16DB-4F5C-B594-D0C299A70173}"/>
              </a:ext>
            </a:extLst>
          </p:cNvPr>
          <p:cNvGraphicFramePr/>
          <p:nvPr>
            <p:extLst>
              <p:ext uri="{D42A27DB-BD31-4B8C-83A1-F6EECF244321}">
                <p14:modId xmlns:p14="http://schemas.microsoft.com/office/powerpoint/2010/main" val="424977535"/>
              </p:ext>
            </p:extLst>
          </p:nvPr>
        </p:nvGraphicFramePr>
        <p:xfrm>
          <a:off x="5010910" y="4844526"/>
          <a:ext cx="1080000" cy="108011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90" name="D_99f59bc9473301d7_CalcTable">
            <a:extLst>
              <a:ext uri="{FF2B5EF4-FFF2-40B4-BE49-F238E27FC236}">
                <a16:creationId xmlns:a16="http://schemas.microsoft.com/office/drawing/2014/main" xmlns="" id="{3E27805F-EC9C-434B-98E2-2779BA6DBE9D}"/>
              </a:ext>
            </a:extLst>
          </p:cNvPr>
          <p:cNvGraphicFramePr>
            <a:graphicFrameLocks noGrp="1"/>
          </p:cNvGraphicFramePr>
          <p:nvPr>
            <p:extLst>
              <p:ext uri="{D42A27DB-BD31-4B8C-83A1-F6EECF244321}">
                <p14:modId xmlns:p14="http://schemas.microsoft.com/office/powerpoint/2010/main" val="2946091861"/>
              </p:ext>
            </p:extLst>
          </p:nvPr>
        </p:nvGraphicFramePr>
        <p:xfrm>
          <a:off x="4003163" y="50851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92" name="TextBox 91">
            <a:extLst>
              <a:ext uri="{FF2B5EF4-FFF2-40B4-BE49-F238E27FC236}">
                <a16:creationId xmlns:a16="http://schemas.microsoft.com/office/drawing/2014/main" xmlns="" id="{A979C7A9-7806-47C9-86CD-E6986C797E8B}"/>
              </a:ext>
            </a:extLst>
          </p:cNvPr>
          <p:cNvSpPr txBox="1"/>
          <p:nvPr/>
        </p:nvSpPr>
        <p:spPr>
          <a:xfrm>
            <a:off x="1928664" y="1628800"/>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3" name="TextBox 92">
            <a:extLst>
              <a:ext uri="{FF2B5EF4-FFF2-40B4-BE49-F238E27FC236}">
                <a16:creationId xmlns:a16="http://schemas.microsoft.com/office/drawing/2014/main" xmlns="" id="{9A206ECF-BA6E-4DDC-BB69-67705CD5C19E}"/>
              </a:ext>
            </a:extLst>
          </p:cNvPr>
          <p:cNvSpPr txBox="1"/>
          <p:nvPr/>
        </p:nvSpPr>
        <p:spPr>
          <a:xfrm>
            <a:off x="6243960" y="1628800"/>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4" name="TextBox 93">
            <a:extLst>
              <a:ext uri="{FF2B5EF4-FFF2-40B4-BE49-F238E27FC236}">
                <a16:creationId xmlns:a16="http://schemas.microsoft.com/office/drawing/2014/main" xmlns="" id="{02F07A00-07D3-4FE0-81CB-8C7CDCCCADA1}"/>
              </a:ext>
            </a:extLst>
          </p:cNvPr>
          <p:cNvSpPr txBox="1"/>
          <p:nvPr/>
        </p:nvSpPr>
        <p:spPr>
          <a:xfrm>
            <a:off x="7180064" y="2039419"/>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5" name="TextBox 94">
            <a:extLst>
              <a:ext uri="{FF2B5EF4-FFF2-40B4-BE49-F238E27FC236}">
                <a16:creationId xmlns:a16="http://schemas.microsoft.com/office/drawing/2014/main" xmlns="" id="{ECA6733E-573A-46E9-9E90-3BD019F14972}"/>
              </a:ext>
            </a:extLst>
          </p:cNvPr>
          <p:cNvSpPr txBox="1"/>
          <p:nvPr/>
        </p:nvSpPr>
        <p:spPr>
          <a:xfrm>
            <a:off x="6171952" y="2045640"/>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spTree>
    <p:extLst>
      <p:ext uri="{BB962C8B-B14F-4D97-AF65-F5344CB8AC3E}">
        <p14:creationId xmlns:p14="http://schemas.microsoft.com/office/powerpoint/2010/main" val="173380407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Choice of appointment: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5118709"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offered a choice of appointment</a:t>
            </a:r>
            <a:endParaRPr lang="en-GB" sz="2000" b="1" i="1" dirty="0">
              <a:solidFill>
                <a:schemeClr val="tx1">
                  <a:lumMod val="75000"/>
                  <a:lumOff val="25000"/>
                </a:schemeClr>
              </a:solidFill>
            </a:endParaRPr>
          </a:p>
        </p:txBody>
      </p:sp>
      <p:graphicFrame>
        <p:nvGraphicFramePr>
          <p:cNvPr id="31" name="D_cf4bd39fe8c1921d"/>
          <p:cNvGraphicFramePr/>
          <p:nvPr>
            <p:extLst>
              <p:ext uri="{D42A27DB-BD31-4B8C-83A1-F6EECF244321}">
                <p14:modId xmlns:p14="http://schemas.microsoft.com/office/powerpoint/2010/main" val="1711711303"/>
              </p:ext>
            </p:extLst>
          </p:nvPr>
        </p:nvGraphicFramePr>
        <p:xfrm>
          <a:off x="128464" y="1691807"/>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30067a67d54d89e1" hidden="1"/>
          <p:cNvGraphicFramePr/>
          <p:nvPr>
            <p:extLst>
              <p:ext uri="{D42A27DB-BD31-4B8C-83A1-F6EECF244321}">
                <p14:modId xmlns:p14="http://schemas.microsoft.com/office/powerpoint/2010/main" val="370503330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30067a67d54d89e1_CalcTable"/>
          <p:cNvGraphicFramePr>
            <a:graphicFrameLocks noGrp="1"/>
          </p:cNvGraphicFramePr>
          <p:nvPr>
            <p:extLst>
              <p:ext uri="{D42A27DB-BD31-4B8C-83A1-F6EECF244321}">
                <p14:modId xmlns:p14="http://schemas.microsoft.com/office/powerpoint/2010/main" val="2468720451"/>
              </p:ext>
            </p:extLst>
          </p:nvPr>
        </p:nvGraphicFramePr>
        <p:xfrm>
          <a:off x="-2048" y="6059180"/>
          <a:ext cx="6971272" cy="288456"/>
        </p:xfrm>
        <a:graphic>
          <a:graphicData uri="http://schemas.openxmlformats.org/drawingml/2006/table">
            <a:tbl>
              <a:tblPr firstRow="1" bandRow="1">
                <a:tableStyleId>{5C22544A-7EE6-4342-B048-85BDC9FD1C3A}</a:tableStyleId>
              </a:tblPr>
              <a:tblGrid>
                <a:gridCol w="6971272">
                  <a:extLst>
                    <a:ext uri="{9D8B030D-6E8A-4147-A177-3AD203B41FA5}">
                      <a16:colId xmlns:a16="http://schemas.microsoft.com/office/drawing/2014/main" xmlns="" val="20000"/>
                    </a:ext>
                  </a:extLst>
                </a:gridCol>
              </a:tblGrid>
              <a:tr h="288456">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(10,181); PCN bases range from 183 to 1,164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BCC7CFBC-7031-4D2C-8746-345DF5471CF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pSp>
        <p:nvGrpSpPr>
          <p:cNvPr id="21" name="Group 20">
            <a:extLst>
              <a:ext uri="{FF2B5EF4-FFF2-40B4-BE49-F238E27FC236}">
                <a16:creationId xmlns:a16="http://schemas.microsoft.com/office/drawing/2014/main" xmlns="" id="{732109FB-681B-4B19-A833-AFC05317EB42}"/>
              </a:ext>
            </a:extLst>
          </p:cNvPr>
          <p:cNvGrpSpPr/>
          <p:nvPr/>
        </p:nvGrpSpPr>
        <p:grpSpPr>
          <a:xfrm>
            <a:off x="6880448" y="1562308"/>
            <a:ext cx="2969096" cy="138500"/>
            <a:chOff x="4380332" y="1526076"/>
            <a:chExt cx="2969096" cy="138500"/>
          </a:xfrm>
        </p:grpSpPr>
        <p:sp>
          <p:nvSpPr>
            <p:cNvPr id="22" name="TextBox 7">
              <a:extLst>
                <a:ext uri="{FF2B5EF4-FFF2-40B4-BE49-F238E27FC236}">
                  <a16:creationId xmlns:a16="http://schemas.microsoft.com/office/drawing/2014/main" xmlns="" id="{091AE20C-1480-4E22-90ED-E794CD79F3A8}"/>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01352210-B712-4AF6-ABEB-066217186ECC}"/>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2FB80954-E7D8-421B-9278-6186E779E469}"/>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64B1C2D4-4325-4BDD-8862-D553AE2B9386}"/>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A9A97352-C2F4-4E47-BD00-F4AB5E186D27}"/>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C314E02-2B2C-4192-97CC-435169789F90}"/>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40" name="Rectangle 39">
            <a:extLst>
              <a:ext uri="{FF2B5EF4-FFF2-40B4-BE49-F238E27FC236}">
                <a16:creationId xmlns:a16="http://schemas.microsoft.com/office/drawing/2014/main" xmlns="" id="{DF2E6D4E-CFC9-44B3-AD24-9714A2A9899F}"/>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9" name="TextBox 18">
            <a:extLst>
              <a:ext uri="{FF2B5EF4-FFF2-40B4-BE49-F238E27FC236}">
                <a16:creationId xmlns:a16="http://schemas.microsoft.com/office/drawing/2014/main" xmlns="" id="{84E0E12F-6E55-41A2-85AB-FA92DE77FE75}"/>
              </a:ext>
            </a:extLst>
          </p:cNvPr>
          <p:cNvSpPr txBox="1"/>
          <p:nvPr/>
        </p:nvSpPr>
        <p:spPr>
          <a:xfrm>
            <a:off x="7041232" y="6086082"/>
            <a:ext cx="281877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‘a choice of place’, ‘a choice of time or day’, ‘a choice of healthcare professional’, ‘a choice of type of appointment’</a:t>
            </a:r>
          </a:p>
        </p:txBody>
      </p:sp>
    </p:spTree>
    <p:extLst>
      <p:ext uri="{BB962C8B-B14F-4D97-AF65-F5344CB8AC3E}">
        <p14:creationId xmlns:p14="http://schemas.microsoft.com/office/powerpoint/2010/main" val="47669041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Satisfaction with appointment offered</a:t>
            </a:r>
          </a:p>
        </p:txBody>
      </p:sp>
      <p:graphicFrame>
        <p:nvGraphicFramePr>
          <p:cNvPr id="6" name="Ipsos Ribbon Rules" hidden="1"/>
          <p:cNvGraphicFramePr/>
          <p:nvPr>
            <p:extLst>
              <p:ext uri="{D42A27DB-BD31-4B8C-83A1-F6EECF244321}">
                <p14:modId xmlns:p14="http://schemas.microsoft.com/office/powerpoint/2010/main" val="376694327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65b5fe7d067cdd04_CalcTable"/>
          <p:cNvGraphicFramePr>
            <a:graphicFrameLocks noGrp="1"/>
          </p:cNvGraphicFramePr>
          <p:nvPr>
            <p:extLst>
              <p:ext uri="{D42A27DB-BD31-4B8C-83A1-F6EECF244321}">
                <p14:modId xmlns:p14="http://schemas.microsoft.com/office/powerpoint/2010/main" val="3245023514"/>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excluding ‘I was not offered an appointment’: National (709,766); ICS 2021 (12,547); PCN bases range from 199 to 1,517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r>
              <a:rPr lang="en-GB" sz="1600" b="1" baseline="30000" dirty="0">
                <a:solidFill>
                  <a:schemeClr val="bg1"/>
                </a:solidFill>
              </a:rPr>
              <a:t> 1</a:t>
            </a:r>
            <a:endParaRPr lang="en-GB" sz="1600" b="1" dirty="0">
              <a:solidFill>
                <a:schemeClr val="bg1"/>
              </a:solidFill>
            </a:endParaRPr>
          </a:p>
        </p:txBody>
      </p:sp>
      <p:graphicFrame>
        <p:nvGraphicFramePr>
          <p:cNvPr id="52" name="D_65b5fe7d067cdd04"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259161986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ccd913a3c6a9c9d6">
            <a:extLst>
              <a:ext uri="{FF2B5EF4-FFF2-40B4-BE49-F238E27FC236}">
                <a16:creationId xmlns:a16="http://schemas.microsoft.com/office/drawing/2014/main" xmlns="" id="{D8FC60BA-7C89-41E0-8802-432C6A19E219}"/>
              </a:ext>
            </a:extLst>
          </p:cNvPr>
          <p:cNvGraphicFramePr>
            <a:graphicFrameLocks noGrp="1"/>
          </p:cNvGraphicFramePr>
          <p:nvPr>
            <p:extLst>
              <p:ext uri="{D42A27DB-BD31-4B8C-83A1-F6EECF244321}">
                <p14:modId xmlns:p14="http://schemas.microsoft.com/office/powerpoint/2010/main" val="4045525500"/>
              </p:ext>
            </p:extLst>
          </p:nvPr>
        </p:nvGraphicFramePr>
        <p:xfrm>
          <a:off x="6084362" y="2132856"/>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a:solidFill>
                            <a:schemeClr val="accent1"/>
                          </a:solidFill>
                          <a:latin typeface="Arial" panose="020B0604020202020204" pitchFamily="34" charset="0"/>
                        </a:rPr>
                        <a:t>83%</a:t>
                      </a:r>
                      <a:endParaRPr lang="en-GB" sz="28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3" name="Rectangle 62">
            <a:extLst>
              <a:ext uri="{FF2B5EF4-FFF2-40B4-BE49-F238E27FC236}">
                <a16:creationId xmlns:a16="http://schemas.microsoft.com/office/drawing/2014/main" xmlns="" id="{1C1E4170-AE13-4148-B4CE-76581F216D39}"/>
              </a:ext>
            </a:extLst>
          </p:cNvPr>
          <p:cNvSpPr/>
          <p:nvPr/>
        </p:nvSpPr>
        <p:spPr bwMode="auto">
          <a:xfrm>
            <a:off x="2864767" y="4365104"/>
            <a:ext cx="410445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4" name="TextBox 63">
            <a:extLst>
              <a:ext uri="{FF2B5EF4-FFF2-40B4-BE49-F238E27FC236}">
                <a16:creationId xmlns:a16="http://schemas.microsoft.com/office/drawing/2014/main" xmlns="" id="{39A1F151-D630-4645-883E-75D18D22BFCB}"/>
              </a:ext>
            </a:extLst>
          </p:cNvPr>
          <p:cNvSpPr txBox="1"/>
          <p:nvPr/>
        </p:nvSpPr>
        <p:spPr>
          <a:xfrm>
            <a:off x="3224808" y="4475557"/>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8" name="D_8021a0fc0a3538bc">
            <a:extLst>
              <a:ext uri="{FF2B5EF4-FFF2-40B4-BE49-F238E27FC236}">
                <a16:creationId xmlns:a16="http://schemas.microsoft.com/office/drawing/2014/main" xmlns="" id="{1530F1E3-1E77-45F0-B5D4-93BA427426B0}"/>
              </a:ext>
            </a:extLst>
          </p:cNvPr>
          <p:cNvGraphicFramePr/>
          <p:nvPr>
            <p:extLst>
              <p:ext uri="{D42A27DB-BD31-4B8C-83A1-F6EECF244321}">
                <p14:modId xmlns:p14="http://schemas.microsoft.com/office/powerpoint/2010/main" val="1937377649"/>
              </p:ext>
            </p:extLst>
          </p:nvPr>
        </p:nvGraphicFramePr>
        <p:xfrm>
          <a:off x="3800872" y="4724658"/>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0" name="D_0bc77d2f3737d4be">
            <a:extLst>
              <a:ext uri="{FF2B5EF4-FFF2-40B4-BE49-F238E27FC236}">
                <a16:creationId xmlns:a16="http://schemas.microsoft.com/office/drawing/2014/main" xmlns="" id="{18F37FC8-51BF-49F3-AFBF-9444AF14C92B}"/>
              </a:ext>
            </a:extLst>
          </p:cNvPr>
          <p:cNvGraphicFramePr/>
          <p:nvPr>
            <p:extLst>
              <p:ext uri="{D42A27DB-BD31-4B8C-83A1-F6EECF244321}">
                <p14:modId xmlns:p14="http://schemas.microsoft.com/office/powerpoint/2010/main" val="764280549"/>
              </p:ext>
            </p:extLst>
          </p:nvPr>
        </p:nvGraphicFramePr>
        <p:xfrm>
          <a:off x="5021436" y="4683774"/>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83" name="D_68b5f2a57ff583f8_CalcTable">
            <a:extLst>
              <a:ext uri="{FF2B5EF4-FFF2-40B4-BE49-F238E27FC236}">
                <a16:creationId xmlns:a16="http://schemas.microsoft.com/office/drawing/2014/main" xmlns="" id="{B108686E-D048-4C32-B9B8-178565FFED45}"/>
              </a:ext>
            </a:extLst>
          </p:cNvPr>
          <p:cNvGraphicFramePr>
            <a:graphicFrameLocks noGrp="1"/>
          </p:cNvGraphicFramePr>
          <p:nvPr>
            <p:extLst>
              <p:ext uri="{D42A27DB-BD31-4B8C-83A1-F6EECF244321}">
                <p14:modId xmlns:p14="http://schemas.microsoft.com/office/powerpoint/2010/main" val="2130999971"/>
              </p:ext>
            </p:extLst>
          </p:nvPr>
        </p:nvGraphicFramePr>
        <p:xfrm>
          <a:off x="4015282" y="501164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3" name="D_68b5f2a57ff583f8" hidden="1">
            <a:extLst>
              <a:ext uri="{FF2B5EF4-FFF2-40B4-BE49-F238E27FC236}">
                <a16:creationId xmlns:a16="http://schemas.microsoft.com/office/drawing/2014/main" xmlns="" id="{4CA57579-EAAE-4532-99EF-D8CB185B138F}"/>
              </a:ext>
            </a:extLst>
          </p:cNvPr>
          <p:cNvGraphicFramePr/>
          <p:nvPr>
            <p:extLst>
              <p:ext uri="{D42A27DB-BD31-4B8C-83A1-F6EECF244321}">
                <p14:modId xmlns:p14="http://schemas.microsoft.com/office/powerpoint/2010/main" val="1353687270"/>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5" name="D_6deb7e3925b0354f">
            <a:extLst>
              <a:ext uri="{FF2B5EF4-FFF2-40B4-BE49-F238E27FC236}">
                <a16:creationId xmlns:a16="http://schemas.microsoft.com/office/drawing/2014/main" xmlns="" id="{C63F09C1-A6E1-4663-BFC1-A65D1D552B0F}"/>
              </a:ext>
            </a:extLst>
          </p:cNvPr>
          <p:cNvGraphicFramePr>
            <a:graphicFrameLocks noGrp="1"/>
          </p:cNvGraphicFramePr>
          <p:nvPr>
            <p:extLst>
              <p:ext uri="{D42A27DB-BD31-4B8C-83A1-F6EECF244321}">
                <p14:modId xmlns:p14="http://schemas.microsoft.com/office/powerpoint/2010/main" val="2320371072"/>
              </p:ext>
            </p:extLst>
          </p:nvPr>
        </p:nvGraphicFramePr>
        <p:xfrm>
          <a:off x="7169553" y="3493491"/>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6" name="D_8353122e746889d6">
            <a:extLst>
              <a:ext uri="{FF2B5EF4-FFF2-40B4-BE49-F238E27FC236}">
                <a16:creationId xmlns:a16="http://schemas.microsoft.com/office/drawing/2014/main" xmlns="" id="{0053BB59-8BAB-4027-BEE1-8245D4F1334F}"/>
              </a:ext>
            </a:extLst>
          </p:cNvPr>
          <p:cNvGraphicFramePr>
            <a:graphicFrameLocks noGrp="1"/>
          </p:cNvGraphicFramePr>
          <p:nvPr>
            <p:extLst>
              <p:ext uri="{D42A27DB-BD31-4B8C-83A1-F6EECF244321}">
                <p14:modId xmlns:p14="http://schemas.microsoft.com/office/powerpoint/2010/main" val="688873706"/>
              </p:ext>
            </p:extLst>
          </p:nvPr>
        </p:nvGraphicFramePr>
        <p:xfrm>
          <a:off x="5750280" y="2736967"/>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15%</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7" name="D_ba9f9a88d8618bae">
            <a:extLst>
              <a:ext uri="{FF2B5EF4-FFF2-40B4-BE49-F238E27FC236}">
                <a16:creationId xmlns:a16="http://schemas.microsoft.com/office/drawing/2014/main" xmlns="" id="{1EA1A6B8-7020-4117-B2DA-AC83C64E10B6}"/>
              </a:ext>
            </a:extLst>
          </p:cNvPr>
          <p:cNvGraphicFramePr>
            <a:graphicFrameLocks noGrp="1"/>
          </p:cNvGraphicFramePr>
          <p:nvPr>
            <p:extLst>
              <p:ext uri="{D42A27DB-BD31-4B8C-83A1-F6EECF244321}">
                <p14:modId xmlns:p14="http://schemas.microsoft.com/office/powerpoint/2010/main" val="3557892841"/>
              </p:ext>
            </p:extLst>
          </p:nvPr>
        </p:nvGraphicFramePr>
        <p:xfrm>
          <a:off x="5745088" y="3501008"/>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8" name="TextBox 87">
            <a:extLst>
              <a:ext uri="{FF2B5EF4-FFF2-40B4-BE49-F238E27FC236}">
                <a16:creationId xmlns:a16="http://schemas.microsoft.com/office/drawing/2014/main" xmlns="" id="{430B0148-806B-4120-920A-D3FDEB623449}"/>
              </a:ext>
            </a:extLst>
          </p:cNvPr>
          <p:cNvSpPr txBox="1"/>
          <p:nvPr/>
        </p:nvSpPr>
        <p:spPr>
          <a:xfrm>
            <a:off x="6135948"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graphicFrame>
        <p:nvGraphicFramePr>
          <p:cNvPr id="89" name="D_3d8970054a0909d6">
            <a:extLst>
              <a:ext uri="{FF2B5EF4-FFF2-40B4-BE49-F238E27FC236}">
                <a16:creationId xmlns:a16="http://schemas.microsoft.com/office/drawing/2014/main" xmlns="" id="{2D46EFF9-7CF0-4604-85B5-FB38891A2639}"/>
              </a:ext>
            </a:extLst>
          </p:cNvPr>
          <p:cNvGraphicFramePr>
            <a:graphicFrameLocks noGrp="1"/>
          </p:cNvGraphicFramePr>
          <p:nvPr>
            <p:extLst>
              <p:ext uri="{D42A27DB-BD31-4B8C-83A1-F6EECF244321}">
                <p14:modId xmlns:p14="http://schemas.microsoft.com/office/powerpoint/2010/main" val="3734181110"/>
              </p:ext>
            </p:extLst>
          </p:nvPr>
        </p:nvGraphicFramePr>
        <p:xfrm>
          <a:off x="7180049" y="2718814"/>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16%</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0" name="TextBox 89">
            <a:extLst>
              <a:ext uri="{FF2B5EF4-FFF2-40B4-BE49-F238E27FC236}">
                <a16:creationId xmlns:a16="http://schemas.microsoft.com/office/drawing/2014/main" xmlns="" id="{0CEEB89A-AF42-4A79-955C-3142334DB746}"/>
              </a:ext>
            </a:extLst>
          </p:cNvPr>
          <p:cNvSpPr txBox="1"/>
          <p:nvPr/>
        </p:nvSpPr>
        <p:spPr>
          <a:xfrm>
            <a:off x="7565725"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1" name="TextBox 90">
            <a:extLst>
              <a:ext uri="{FF2B5EF4-FFF2-40B4-BE49-F238E27FC236}">
                <a16:creationId xmlns:a16="http://schemas.microsoft.com/office/drawing/2014/main" xmlns="" id="{24D0CAC0-D113-4E85-AC5D-4C4CA39E48F9}"/>
              </a:ext>
            </a:extLst>
          </p:cNvPr>
          <p:cNvSpPr txBox="1"/>
          <p:nvPr/>
        </p:nvSpPr>
        <p:spPr>
          <a:xfrm>
            <a:off x="7586476"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sp>
        <p:nvSpPr>
          <p:cNvPr id="92" name="TextBox 91">
            <a:extLst>
              <a:ext uri="{FF2B5EF4-FFF2-40B4-BE49-F238E27FC236}">
                <a16:creationId xmlns:a16="http://schemas.microsoft.com/office/drawing/2014/main" xmlns="" id="{18A5D3F0-6989-46DC-8ACB-D51C82EA9082}"/>
              </a:ext>
            </a:extLst>
          </p:cNvPr>
          <p:cNvSpPr txBox="1"/>
          <p:nvPr/>
        </p:nvSpPr>
        <p:spPr>
          <a:xfrm>
            <a:off x="6115197"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3" name="TextBox 92">
            <a:extLst>
              <a:ext uri="{FF2B5EF4-FFF2-40B4-BE49-F238E27FC236}">
                <a16:creationId xmlns:a16="http://schemas.microsoft.com/office/drawing/2014/main" xmlns="" id="{96D436CD-7440-4B2D-B4CB-4DEA8639E2D3}"/>
              </a:ext>
            </a:extLst>
          </p:cNvPr>
          <p:cNvSpPr txBox="1"/>
          <p:nvPr/>
        </p:nvSpPr>
        <p:spPr>
          <a:xfrm>
            <a:off x="7586476"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4" name="TextBox 93">
            <a:extLst>
              <a:ext uri="{FF2B5EF4-FFF2-40B4-BE49-F238E27FC236}">
                <a16:creationId xmlns:a16="http://schemas.microsoft.com/office/drawing/2014/main" xmlns="" id="{06583E4F-2FBF-4621-B273-89628B7FE076}"/>
              </a:ext>
            </a:extLst>
          </p:cNvPr>
          <p:cNvSpPr txBox="1"/>
          <p:nvPr/>
        </p:nvSpPr>
        <p:spPr>
          <a:xfrm>
            <a:off x="6135948"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5" name="TextBox 94">
            <a:extLst>
              <a:ext uri="{FF2B5EF4-FFF2-40B4-BE49-F238E27FC236}">
                <a16:creationId xmlns:a16="http://schemas.microsoft.com/office/drawing/2014/main" xmlns="" id="{B74FBC65-9062-41C0-8A46-ED2A50619F55}"/>
              </a:ext>
            </a:extLst>
          </p:cNvPr>
          <p:cNvSpPr txBox="1"/>
          <p:nvPr/>
        </p:nvSpPr>
        <p:spPr>
          <a:xfrm>
            <a:off x="1874308"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6" name="TextBox 95">
            <a:extLst>
              <a:ext uri="{FF2B5EF4-FFF2-40B4-BE49-F238E27FC236}">
                <a16:creationId xmlns:a16="http://schemas.microsoft.com/office/drawing/2014/main" xmlns="" id="{E2990290-C1E7-4887-AB26-6A750AF677D7}"/>
              </a:ext>
            </a:extLst>
          </p:cNvPr>
          <p:cNvSpPr txBox="1"/>
          <p:nvPr/>
        </p:nvSpPr>
        <p:spPr>
          <a:xfrm>
            <a:off x="6310769"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7" name="TextBox 96">
            <a:extLst>
              <a:ext uri="{FF2B5EF4-FFF2-40B4-BE49-F238E27FC236}">
                <a16:creationId xmlns:a16="http://schemas.microsoft.com/office/drawing/2014/main" xmlns="" id="{41AB8C37-C905-48A8-B2AB-6DF9DAB56F63}"/>
              </a:ext>
            </a:extLst>
          </p:cNvPr>
          <p:cNvSpPr txBox="1"/>
          <p:nvPr/>
        </p:nvSpPr>
        <p:spPr>
          <a:xfrm>
            <a:off x="7246873"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8" name="TextBox 97">
            <a:extLst>
              <a:ext uri="{FF2B5EF4-FFF2-40B4-BE49-F238E27FC236}">
                <a16:creationId xmlns:a16="http://schemas.microsoft.com/office/drawing/2014/main" xmlns="" id="{A9CAB468-175B-4EEA-92CF-495571FDC6EF}"/>
              </a:ext>
            </a:extLst>
          </p:cNvPr>
          <p:cNvSpPr txBox="1"/>
          <p:nvPr/>
        </p:nvSpPr>
        <p:spPr>
          <a:xfrm>
            <a:off x="6238761"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100" name="D_d88b906b016ce9d6">
            <a:extLst>
              <a:ext uri="{FF2B5EF4-FFF2-40B4-BE49-F238E27FC236}">
                <a16:creationId xmlns:a16="http://schemas.microsoft.com/office/drawing/2014/main" xmlns="" id="{831612A6-F7C6-4223-8BA2-877E09DB69B3}"/>
              </a:ext>
            </a:extLst>
          </p:cNvPr>
          <p:cNvGraphicFramePr>
            <a:graphicFrameLocks/>
          </p:cNvGraphicFramePr>
          <p:nvPr>
            <p:extLst>
              <p:ext uri="{D42A27DB-BD31-4B8C-83A1-F6EECF244321}">
                <p14:modId xmlns:p14="http://schemas.microsoft.com/office/powerpoint/2010/main" val="4288214772"/>
              </p:ext>
            </p:extLst>
          </p:nvPr>
        </p:nvGraphicFramePr>
        <p:xfrm>
          <a:off x="938204"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cxnSp>
        <p:nvCxnSpPr>
          <p:cNvPr id="101" name="Straight Connector 100">
            <a:extLst>
              <a:ext uri="{FF2B5EF4-FFF2-40B4-BE49-F238E27FC236}">
                <a16:creationId xmlns:a16="http://schemas.microsoft.com/office/drawing/2014/main" xmlns="" id="{3ACA3AEC-E549-40E4-993C-2D0AC49ABC3D}"/>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f9bf8c47a75e3056">
            <a:extLst>
              <a:ext uri="{FF2B5EF4-FFF2-40B4-BE49-F238E27FC236}">
                <a16:creationId xmlns:a16="http://schemas.microsoft.com/office/drawing/2014/main" xmlns="" id="{5D9A3B5C-D038-4453-BB28-BEA9BE10BADD}"/>
              </a:ext>
            </a:extLst>
          </p:cNvPr>
          <p:cNvGraphicFramePr>
            <a:graphicFrameLocks noGrp="1"/>
          </p:cNvGraphicFramePr>
          <p:nvPr>
            <p:extLst>
              <p:ext uri="{D42A27DB-BD31-4B8C-83A1-F6EECF244321}">
                <p14:modId xmlns:p14="http://schemas.microsoft.com/office/powerpoint/2010/main" val="168935539"/>
              </p:ext>
            </p:extLst>
          </p:nvPr>
        </p:nvGraphicFramePr>
        <p:xfrm>
          <a:off x="7514184" y="2114715"/>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b="1" kern="1200">
                          <a:solidFill>
                            <a:schemeClr val="accent1"/>
                          </a:solidFill>
                          <a:latin typeface="Arial" panose="020B0604020202020204" pitchFamily="34" charset="0"/>
                          <a:ea typeface="+mn-ea"/>
                          <a:cs typeface="+mn-cs"/>
                        </a:rPr>
                        <a:t>82%</a:t>
                      </a:r>
                      <a:endParaRPr lang="en-GB" sz="28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1">
            <a:extLst>
              <a:ext uri="{FF2B5EF4-FFF2-40B4-BE49-F238E27FC236}">
                <a16:creationId xmlns:a16="http://schemas.microsoft.com/office/drawing/2014/main" xmlns="" id="{A86011EE-7C07-42B9-964B-9D569FD5F6C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1" name="D_a3d25ee2665dfdfe">
            <a:extLst>
              <a:ext uri="{FF2B5EF4-FFF2-40B4-BE49-F238E27FC236}">
                <a16:creationId xmlns:a16="http://schemas.microsoft.com/office/drawing/2014/main" xmlns="" id="{4B4348FA-AC4B-4806-BF2C-1EDAEF22A508}"/>
              </a:ext>
            </a:extLst>
          </p:cNvPr>
          <p:cNvSpPr txBox="1"/>
          <p:nvPr/>
        </p:nvSpPr>
        <p:spPr>
          <a:xfrm>
            <a:off x="128464" y="5898177"/>
            <a:ext cx="9705088" cy="123111"/>
          </a:xfrm>
          <a:prstGeom prst="rect">
            <a:avLst/>
          </a:prstGeom>
          <a:noFill/>
        </p:spPr>
        <p:txBody>
          <a:bodyPr wrap="square" lIns="0" tIns="0" rIns="0" bIns="0" rtlCol="0">
            <a:spAutoFit/>
          </a:bodyPr>
          <a:lstStyle/>
          <a:p>
            <a:pPr algn="l"/>
            <a:r>
              <a:rPr lang="en-GB" sz="800" dirty="0"/>
              <a:t>Those who say ‘I was not offered an appointment’ (8%) have been excluded from these results.</a:t>
            </a:r>
          </a:p>
        </p:txBody>
      </p:sp>
    </p:spTree>
    <p:extLst>
      <p:ext uri="{BB962C8B-B14F-4D97-AF65-F5344CB8AC3E}">
        <p14:creationId xmlns:p14="http://schemas.microsoft.com/office/powerpoint/2010/main" val="3174816681"/>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Satisfaction with appointment offered: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48502" y="1433527"/>
            <a:ext cx="555152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satisfied with the appointment offered</a:t>
            </a:r>
            <a:endParaRPr lang="en-GB" sz="2000" b="1" i="1" dirty="0">
              <a:solidFill>
                <a:schemeClr val="tx1">
                  <a:lumMod val="75000"/>
                  <a:lumOff val="25000"/>
                </a:schemeClr>
              </a:solidFill>
            </a:endParaRPr>
          </a:p>
        </p:txBody>
      </p:sp>
      <p:graphicFrame>
        <p:nvGraphicFramePr>
          <p:cNvPr id="31" name="D_8ed903fc024f36df"/>
          <p:cNvGraphicFramePr/>
          <p:nvPr>
            <p:extLst>
              <p:ext uri="{D42A27DB-BD31-4B8C-83A1-F6EECF244321}">
                <p14:modId xmlns:p14="http://schemas.microsoft.com/office/powerpoint/2010/main" val="1892188498"/>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ee4de9994213867c" hidden="1"/>
          <p:cNvGraphicFramePr/>
          <p:nvPr>
            <p:extLst>
              <p:ext uri="{D42A27DB-BD31-4B8C-83A1-F6EECF244321}">
                <p14:modId xmlns:p14="http://schemas.microsoft.com/office/powerpoint/2010/main" val="204967889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ee4de9994213867c_CalcTable"/>
          <p:cNvGraphicFramePr>
            <a:graphicFrameLocks noGrp="1"/>
          </p:cNvGraphicFramePr>
          <p:nvPr>
            <p:extLst>
              <p:ext uri="{D42A27DB-BD31-4B8C-83A1-F6EECF244321}">
                <p14:modId xmlns:p14="http://schemas.microsoft.com/office/powerpoint/2010/main" val="762124286"/>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tried to make an appointment since being registered excluding ‘I was not offered an appointment’: National (709,766); ICS 2021 (12,547); PCN bases range from 199 to 1,517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1091034354"/>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0" y="0"/>
            <a:ext cx="9433047" cy="764704"/>
          </a:xfrm>
        </p:spPr>
        <p:txBody>
          <a:bodyPr/>
          <a:lstStyle/>
          <a:p>
            <a:r>
              <a:rPr lang="en-GB" dirty="0"/>
              <a:t>What patients do when they did not get an appointment</a:t>
            </a:r>
          </a:p>
        </p:txBody>
      </p:sp>
      <p:graphicFrame>
        <p:nvGraphicFramePr>
          <p:cNvPr id="2" name="Ipsos Ribbon Rules" hidden="1"/>
          <p:cNvGraphicFramePr/>
          <p:nvPr>
            <p:extLst>
              <p:ext uri="{D42A27DB-BD31-4B8C-83A1-F6EECF244321}">
                <p14:modId xmlns:p14="http://schemas.microsoft.com/office/powerpoint/2010/main" val="55053089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a:off x="136337" y="1560453"/>
            <a:ext cx="355482" cy="3740755"/>
          </a:xfrm>
          <a:prstGeom prst="rect">
            <a:avLst/>
          </a:prstGeom>
          <a:noFill/>
        </p:spPr>
        <p:txBody>
          <a:bodyPr vert="vert270" wrap="square" lIns="0" tIns="0" rIns="0" bIns="0" rtlCol="0">
            <a:spAutoFit/>
          </a:bodyPr>
          <a:lstStyle/>
          <a:p>
            <a:pPr algn="ctr"/>
            <a:r>
              <a:rPr lang="en-GB" sz="1050" dirty="0"/>
              <a:t>Of those who did not get an appointment, </a:t>
            </a:r>
          </a:p>
          <a:p>
            <a:pPr algn="ctr"/>
            <a:r>
              <a:rPr lang="en-GB" sz="1050" dirty="0"/>
              <a:t>percentage who went on to do something else</a:t>
            </a:r>
          </a:p>
        </p:txBody>
      </p:sp>
      <p:sp>
        <p:nvSpPr>
          <p:cNvPr id="9" name="D_2678a52061f50433"/>
          <p:cNvSpPr txBox="1">
            <a:spLocks/>
          </p:cNvSpPr>
          <p:nvPr/>
        </p:nvSpPr>
        <p:spPr>
          <a:xfrm>
            <a:off x="128464" y="6093296"/>
            <a:ext cx="698477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did not get an appointment (excluding those who haven't tried to make one since being registered): National (69,437); ICS 2021 (1,142)</a:t>
            </a:r>
            <a:endParaRPr lang="en-GB" sz="800" kern="0" dirty="0">
              <a:solidFill>
                <a:srgbClr val="292926">
                  <a:lumMod val="90000"/>
                  <a:lumOff val="10000"/>
                </a:srgbClr>
              </a:solidFill>
            </a:endParaRPr>
          </a:p>
        </p:txBody>
      </p:sp>
      <p:sp>
        <p:nvSpPr>
          <p:cNvPr id="10" name="Rectangle 9">
            <a:extLst>
              <a:ext uri="{FF2B5EF4-FFF2-40B4-BE49-F238E27FC236}">
                <a16:creationId xmlns:a16="http://schemas.microsoft.com/office/drawing/2014/main" xmlns="" id="{700025F7-1313-452D-8F6E-D24102F3E92D}"/>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Q17. What did you do when you did not get an appointment?</a:t>
            </a:r>
          </a:p>
        </p:txBody>
      </p:sp>
      <p:sp>
        <p:nvSpPr>
          <p:cNvPr id="11" name="Rectangle 10">
            <a:extLst>
              <a:ext uri="{FF2B5EF4-FFF2-40B4-BE49-F238E27FC236}">
                <a16:creationId xmlns:a16="http://schemas.microsoft.com/office/drawing/2014/main" xmlns="" id="{BBF0A309-12DE-48A5-BC74-05B6E7F99B8E}"/>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7757f52c48b686f3">
            <a:extLst>
              <a:ext uri="{FF2B5EF4-FFF2-40B4-BE49-F238E27FC236}">
                <a16:creationId xmlns:a16="http://schemas.microsoft.com/office/drawing/2014/main" xmlns="" id="{E64D5F25-7C74-4983-A4F7-BBF9B7A0B467}"/>
              </a:ext>
            </a:extLst>
          </p:cNvPr>
          <p:cNvGraphicFramePr>
            <a:graphicFrameLocks/>
          </p:cNvGraphicFramePr>
          <p:nvPr>
            <p:extLst>
              <p:ext uri="{D42A27DB-BD31-4B8C-83A1-F6EECF244321}">
                <p14:modId xmlns:p14="http://schemas.microsoft.com/office/powerpoint/2010/main" val="1127560245"/>
              </p:ext>
            </p:extLst>
          </p:nvPr>
        </p:nvGraphicFramePr>
        <p:xfrm>
          <a:off x="525695" y="1155598"/>
          <a:ext cx="9235849" cy="4762008"/>
        </p:xfrm>
        <a:graphic>
          <a:graphicData uri="http://schemas.openxmlformats.org/drawingml/2006/chart">
            <c:chart xmlns:c="http://schemas.openxmlformats.org/drawingml/2006/chart" xmlns:r="http://schemas.openxmlformats.org/officeDocument/2006/relationships" r:id="rId4"/>
          </a:graphicData>
        </a:graphic>
      </p:graphicFrame>
      <p:sp>
        <p:nvSpPr>
          <p:cNvPr id="13" name="Rectangle 12">
            <a:extLst>
              <a:ext uri="{FF2B5EF4-FFF2-40B4-BE49-F238E27FC236}">
                <a16:creationId xmlns:a16="http://schemas.microsoft.com/office/drawing/2014/main" xmlns="" id="{4CE17705-BE24-405E-A589-1170C6B69FBC}"/>
              </a:ext>
            </a:extLst>
          </p:cNvPr>
          <p:cNvSpPr/>
          <p:nvPr/>
        </p:nvSpPr>
        <p:spPr>
          <a:xfrm>
            <a:off x="6825208" y="5805264"/>
            <a:ext cx="3080792" cy="215444"/>
          </a:xfrm>
          <a:prstGeom prst="rect">
            <a:avLst/>
          </a:prstGeom>
        </p:spPr>
        <p:txBody>
          <a:bodyPr wrap="square">
            <a:spAutoFit/>
          </a:bodyPr>
          <a:lstStyle/>
          <a:p>
            <a:r>
              <a:rPr lang="en-GB" sz="800" kern="0" dirty="0">
                <a:latin typeface="+mn-lt"/>
                <a:ea typeface="Roboto" panose="02000000000000000000" pitchFamily="2" charset="0"/>
              </a:rPr>
              <a:t>Looked for information online asked of online respondents only</a:t>
            </a:r>
            <a:endParaRPr lang="en-GB" sz="800" dirty="0">
              <a:latin typeface="+mn-lt"/>
            </a:endParaRPr>
          </a:p>
        </p:txBody>
      </p:sp>
    </p:spTree>
    <p:extLst>
      <p:ext uri="{BB962C8B-B14F-4D97-AF65-F5344CB8AC3E}">
        <p14:creationId xmlns:p14="http://schemas.microsoft.com/office/powerpoint/2010/main" val="200010766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42522e5df9fa32f"/>
          <p:cNvGraphicFramePr>
            <a:graphicFrameLocks noGrp="1"/>
          </p:cNvGraphicFramePr>
          <p:nvPr>
            <p:extLst>
              <p:ext uri="{D42A27DB-BD31-4B8C-83A1-F6EECF244321}">
                <p14:modId xmlns:p14="http://schemas.microsoft.com/office/powerpoint/2010/main" val="120849348"/>
              </p:ext>
            </p:extLst>
          </p:nvPr>
        </p:nvGraphicFramePr>
        <p:xfrm>
          <a:off x="7987704" y="21316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e26082cdd93bd21a"/>
          <p:cNvGraphicFramePr>
            <a:graphicFrameLocks noGrp="1"/>
          </p:cNvGraphicFramePr>
          <p:nvPr>
            <p:extLst>
              <p:ext uri="{D42A27DB-BD31-4B8C-83A1-F6EECF244321}">
                <p14:modId xmlns:p14="http://schemas.microsoft.com/office/powerpoint/2010/main" val="2931680884"/>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making an appointment</a:t>
            </a:r>
          </a:p>
        </p:txBody>
      </p:sp>
      <p:graphicFrame>
        <p:nvGraphicFramePr>
          <p:cNvPr id="22" name="D_c8093b6b93a9332f"/>
          <p:cNvGraphicFramePr>
            <a:graphicFrameLocks/>
          </p:cNvGraphicFramePr>
          <p:nvPr>
            <p:extLst>
              <p:ext uri="{D42A27DB-BD31-4B8C-83A1-F6EECF244321}">
                <p14:modId xmlns:p14="http://schemas.microsoft.com/office/powerpoint/2010/main" val="2615826003"/>
              </p:ext>
            </p:extLst>
          </p:nvPr>
        </p:nvGraphicFramePr>
        <p:xfrm>
          <a:off x="0" y="1484784"/>
          <a:ext cx="3944888" cy="3351762"/>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32" name="Rectangle 31"/>
          <p:cNvSpPr/>
          <p:nvPr/>
        </p:nvSpPr>
        <p:spPr bwMode="auto">
          <a:xfrm>
            <a:off x="2952328" y="4437112"/>
            <a:ext cx="394488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5" name="TextBox 34"/>
          <p:cNvSpPr txBox="1"/>
          <p:nvPr/>
        </p:nvSpPr>
        <p:spPr>
          <a:xfrm>
            <a:off x="3224811" y="454487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3" name="D_c3b8e524103fb32f"/>
          <p:cNvGraphicFramePr>
            <a:graphicFrameLocks noGrp="1"/>
          </p:cNvGraphicFramePr>
          <p:nvPr>
            <p:extLst>
              <p:ext uri="{D42A27DB-BD31-4B8C-83A1-F6EECF244321}">
                <p14:modId xmlns:p14="http://schemas.microsoft.com/office/powerpoint/2010/main" val="3327798921"/>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51" name="TextBox 50"/>
          <p:cNvSpPr txBox="1"/>
          <p:nvPr/>
        </p:nvSpPr>
        <p:spPr>
          <a:xfrm>
            <a:off x="8315202" y="3789040"/>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333675757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3" name="D_fb79c57658f4df6c"/>
          <p:cNvGraphicFramePr/>
          <p:nvPr>
            <p:extLst>
              <p:ext uri="{D42A27DB-BD31-4B8C-83A1-F6EECF244321}">
                <p14:modId xmlns:p14="http://schemas.microsoft.com/office/powerpoint/2010/main" val="658471981"/>
              </p:ext>
            </p:extLst>
          </p:nvPr>
        </p:nvGraphicFramePr>
        <p:xfrm>
          <a:off x="3804567" y="479397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42b3c662cf8f5904"/>
          <p:cNvGraphicFramePr/>
          <p:nvPr>
            <p:extLst>
              <p:ext uri="{D42A27DB-BD31-4B8C-83A1-F6EECF244321}">
                <p14:modId xmlns:p14="http://schemas.microsoft.com/office/powerpoint/2010/main" val="2355253751"/>
              </p:ext>
            </p:extLst>
          </p:nvPr>
        </p:nvGraphicFramePr>
        <p:xfrm>
          <a:off x="5025131" y="475309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D_42de07f166237a60" hidden="1"/>
          <p:cNvGraphicFramePr/>
          <p:nvPr>
            <p:extLst>
              <p:ext uri="{D42A27DB-BD31-4B8C-83A1-F6EECF244321}">
                <p14:modId xmlns:p14="http://schemas.microsoft.com/office/powerpoint/2010/main" val="2127754020"/>
              </p:ext>
            </p:extLst>
          </p:nvPr>
        </p:nvGraphicFramePr>
        <p:xfrm>
          <a:off x="-2288832" y="472819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2de07f166237a60_CalcTable"/>
          <p:cNvGraphicFramePr>
            <a:graphicFrameLocks noGrp="1"/>
          </p:cNvGraphicFramePr>
          <p:nvPr>
            <p:extLst>
              <p:ext uri="{D42A27DB-BD31-4B8C-83A1-F6EECF244321}">
                <p14:modId xmlns:p14="http://schemas.microsoft.com/office/powerpoint/2010/main" val="540751268"/>
              </p:ext>
            </p:extLst>
          </p:nvPr>
        </p:nvGraphicFramePr>
        <p:xfrm>
          <a:off x="4018977" y="50657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34" name="TextBox 33"/>
          <p:cNvSpPr txBox="1"/>
          <p:nvPr/>
        </p:nvSpPr>
        <p:spPr>
          <a:xfrm>
            <a:off x="7854147"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0101a416d2ca7ba3_CalcTable"/>
          <p:cNvGraphicFramePr>
            <a:graphicFrameLocks noGrp="1"/>
          </p:cNvGraphicFramePr>
          <p:nvPr>
            <p:extLst>
              <p:ext uri="{D42A27DB-BD31-4B8C-83A1-F6EECF244321}">
                <p14:modId xmlns:p14="http://schemas.microsoft.com/office/powerpoint/2010/main" val="1809903163"/>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National (769,130); ICS 2021 (13,585); ICS 2020 (12,113); PCN bases range from 229 to 1,588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04fccb99954a322a"/>
          <p:cNvGraphicFramePr>
            <a:graphicFrameLocks noGrp="1"/>
          </p:cNvGraphicFramePr>
          <p:nvPr>
            <p:extLst>
              <p:ext uri="{D42A27DB-BD31-4B8C-83A1-F6EECF244321}">
                <p14:modId xmlns:p14="http://schemas.microsoft.com/office/powerpoint/2010/main" val="480092461"/>
              </p:ext>
            </p:extLst>
          </p:nvPr>
        </p:nvGraphicFramePr>
        <p:xfrm>
          <a:off x="6542360" y="213285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60" name="TextBox 59"/>
          <p:cNvSpPr txBox="1"/>
          <p:nvPr/>
        </p:nvSpPr>
        <p:spPr>
          <a:xfrm>
            <a:off x="6897216" y="3789040"/>
            <a:ext cx="1368152" cy="184666"/>
          </a:xfrm>
          <a:prstGeom prst="rect">
            <a:avLst/>
          </a:prstGeom>
          <a:noFill/>
          <a:effectLst/>
        </p:spPr>
        <p:txBody>
          <a:bodyPr wrap="square" lIns="0" tIns="0" rIns="0" bIns="0" rtlCol="0">
            <a:spAutoFit/>
          </a:bodyPr>
          <a:lstStyle/>
          <a:p>
            <a:pPr algn="ctr"/>
            <a:r>
              <a:rPr lang="en-GB" dirty="0"/>
              <a:t>Poor</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861212"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63" name="D_0101a416d2ca7ba3" hidden="1">
            <a:extLst>
              <a:ext uri="{FF2B5EF4-FFF2-40B4-BE49-F238E27FC236}">
                <a16:creationId xmlns:a16="http://schemas.microsoft.com/office/drawing/2014/main" xmlns="" id="{7D24D653-72BD-4312-9943-891490F5F781}"/>
              </a:ext>
            </a:extLst>
          </p:cNvPr>
          <p:cNvGraphicFramePr/>
          <p:nvPr>
            <p:extLst>
              <p:ext uri="{D42A27DB-BD31-4B8C-83A1-F6EECF244321}">
                <p14:modId xmlns:p14="http://schemas.microsoft.com/office/powerpoint/2010/main" val="401940906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A167BBE1-E6BC-4EB1-AE77-DB7200D3C1C9}"/>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64" name="TextBox 63">
            <a:extLst>
              <a:ext uri="{FF2B5EF4-FFF2-40B4-BE49-F238E27FC236}">
                <a16:creationId xmlns:a16="http://schemas.microsoft.com/office/drawing/2014/main" xmlns="" id="{4A7C9D68-09AB-4AF9-B49C-DE7522D9BE8F}"/>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5" name="TextBox 64">
            <a:extLst>
              <a:ext uri="{FF2B5EF4-FFF2-40B4-BE49-F238E27FC236}">
                <a16:creationId xmlns:a16="http://schemas.microsoft.com/office/drawing/2014/main" xmlns="" id="{53CEAABF-8DEC-4D22-8669-19293B2E6B01}"/>
              </a:ext>
            </a:extLst>
          </p:cNvPr>
          <p:cNvSpPr txBox="1"/>
          <p:nvPr/>
        </p:nvSpPr>
        <p:spPr>
          <a:xfrm>
            <a:off x="3766141" y="1619048"/>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6" name="TextBox 65">
            <a:extLst>
              <a:ext uri="{FF2B5EF4-FFF2-40B4-BE49-F238E27FC236}">
                <a16:creationId xmlns:a16="http://schemas.microsoft.com/office/drawing/2014/main" xmlns="" id="{9BAE146F-32A5-4DC5-9E80-0124A657E10D}"/>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67" name="TextBox 66">
            <a:extLst>
              <a:ext uri="{FF2B5EF4-FFF2-40B4-BE49-F238E27FC236}">
                <a16:creationId xmlns:a16="http://schemas.microsoft.com/office/drawing/2014/main" xmlns="" id="{97478A09-3137-4FAE-94F4-95D9F47F874C}"/>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4054245895"/>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2920638003"/>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bb406a2d18c474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426622226"/>
              </p:ext>
            </p:extLst>
          </p:nvPr>
        </p:nvGraphicFramePr>
        <p:xfrm>
          <a:off x="3474244" y="2078971"/>
          <a:ext cx="2957512"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1358839925"/>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of making an appointment:</a:t>
            </a:r>
            <a:br>
              <a:rPr lang="en-GB" dirty="0"/>
            </a:br>
            <a:r>
              <a:rPr lang="en-GB" dirty="0"/>
              <a:t>how the PCNs within the ICS compare</a:t>
            </a:r>
          </a:p>
        </p:txBody>
      </p:sp>
      <p:sp>
        <p:nvSpPr>
          <p:cNvPr id="50" name="Text Placeholder 49" hidden="1"/>
          <p:cNvSpPr>
            <a:spLocks noGrp="1"/>
          </p:cNvSpPr>
          <p:nvPr>
            <p:ph type="body" sz="quarter" idx="12"/>
          </p:nvPr>
        </p:nvSpPr>
        <p:spPr>
          <a:xfrm>
            <a:off x="144650" y="6093296"/>
            <a:ext cx="9659938" cy="210638"/>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0" name="Rectangle 39"/>
          <p:cNvSpPr/>
          <p:nvPr/>
        </p:nvSpPr>
        <p:spPr>
          <a:xfrm>
            <a:off x="56456" y="1433527"/>
            <a:ext cx="5682966"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had  a ‘good’ experience of making an appointment</a:t>
            </a:r>
            <a:endParaRPr lang="en-GB" sz="2000" b="1" i="1" dirty="0">
              <a:solidFill>
                <a:schemeClr val="tx1">
                  <a:lumMod val="75000"/>
                  <a:lumOff val="25000"/>
                </a:schemeClr>
              </a:solidFill>
            </a:endParaRPr>
          </a:p>
        </p:txBody>
      </p:sp>
      <p:graphicFrame>
        <p:nvGraphicFramePr>
          <p:cNvPr id="21" name="D_a03dfccfb1911790_CalcTable"/>
          <p:cNvGraphicFramePr>
            <a:graphicFrameLocks noGrp="1"/>
          </p:cNvGraphicFramePr>
          <p:nvPr>
            <p:extLst>
              <p:ext uri="{D42A27DB-BD31-4B8C-83A1-F6EECF244321}">
                <p14:modId xmlns:p14="http://schemas.microsoft.com/office/powerpoint/2010/main" val="3245545391"/>
              </p:ext>
            </p:extLst>
          </p:nvPr>
        </p:nvGraphicFramePr>
        <p:xfrm>
          <a:off x="-18025" y="6060908"/>
          <a:ext cx="7131265" cy="300890"/>
        </p:xfrm>
        <a:graphic>
          <a:graphicData uri="http://schemas.openxmlformats.org/drawingml/2006/table">
            <a:tbl>
              <a:tblPr firstRow="1" bandRow="1">
                <a:tableStyleId>{5C22544A-7EE6-4342-B048-85BDC9FD1C3A}</a:tableStyleId>
              </a:tblPr>
              <a:tblGrid>
                <a:gridCol w="7131265">
                  <a:extLst>
                    <a:ext uri="{9D8B030D-6E8A-4147-A177-3AD203B41FA5}">
                      <a16:colId xmlns:a16="http://schemas.microsoft.com/office/drawing/2014/main" xmlns="" val="20000"/>
                    </a:ext>
                  </a:extLst>
                </a:gridCol>
              </a:tblGrid>
              <a:tr h="300890">
                <a:tc>
                  <a:txBody>
                    <a:bodyPr/>
                    <a:lstStyle/>
                    <a:p>
                      <a:pPr marL="0" indent="0">
                        <a:buNone/>
                      </a:pPr>
                      <a:r>
                        <a:rPr lang="en-GB" sz="800" b="0">
                          <a:solidFill>
                            <a:schemeClr val="bg1"/>
                          </a:solidFill>
                        </a:rPr>
                        <a:t>Base: All who tried to make an appointment since being registered: National (769,130); ICS 2021 (13,585); PCN bases range from 229 to 1,588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917dccc4bd35a270"/>
          <p:cNvGraphicFramePr/>
          <p:nvPr>
            <p:extLst>
              <p:ext uri="{D42A27DB-BD31-4B8C-83A1-F6EECF244321}">
                <p14:modId xmlns:p14="http://schemas.microsoft.com/office/powerpoint/2010/main" val="2125084865"/>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7833320" y="6114201"/>
            <a:ext cx="1872208"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%Good = %Very good + %Fairly good</a:t>
            </a:r>
            <a:endParaRPr lang="en-GB" sz="1800" dirty="0"/>
          </a:p>
        </p:txBody>
      </p:sp>
      <p:graphicFrame>
        <p:nvGraphicFramePr>
          <p:cNvPr id="18" name="D_a03dfccfb1911790" hidden="1"/>
          <p:cNvGraphicFramePr/>
          <p:nvPr>
            <p:extLst>
              <p:ext uri="{D42A27DB-BD31-4B8C-83A1-F6EECF244321}">
                <p14:modId xmlns:p14="http://schemas.microsoft.com/office/powerpoint/2010/main" val="26444003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a:extLst>
              <a:ext uri="{FF2B5EF4-FFF2-40B4-BE49-F238E27FC236}">
                <a16:creationId xmlns:a16="http://schemas.microsoft.com/office/drawing/2014/main" xmlns="" id="{860019BD-DD70-4A73-8229-D474B0991631}"/>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19" name="Rectangle 18">
            <a:extLst>
              <a:ext uri="{FF2B5EF4-FFF2-40B4-BE49-F238E27FC236}">
                <a16:creationId xmlns:a16="http://schemas.microsoft.com/office/drawing/2014/main" xmlns="" id="{180B481D-A765-47E2-B084-A76A6CEDA76D}"/>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28" name="Group 27">
            <a:extLst>
              <a:ext uri="{FF2B5EF4-FFF2-40B4-BE49-F238E27FC236}">
                <a16:creationId xmlns:a16="http://schemas.microsoft.com/office/drawing/2014/main" xmlns="" id="{4E286942-1F38-4C1B-A579-397BC5B632DB}"/>
              </a:ext>
            </a:extLst>
          </p:cNvPr>
          <p:cNvGrpSpPr/>
          <p:nvPr/>
        </p:nvGrpSpPr>
        <p:grpSpPr>
          <a:xfrm>
            <a:off x="6880448" y="1504884"/>
            <a:ext cx="2969096" cy="138500"/>
            <a:chOff x="4380332" y="1526076"/>
            <a:chExt cx="2969096" cy="138500"/>
          </a:xfrm>
        </p:grpSpPr>
        <p:sp>
          <p:nvSpPr>
            <p:cNvPr id="30" name="TextBox 7">
              <a:extLst>
                <a:ext uri="{FF2B5EF4-FFF2-40B4-BE49-F238E27FC236}">
                  <a16:creationId xmlns:a16="http://schemas.microsoft.com/office/drawing/2014/main" xmlns="" id="{CA25B773-9C1F-4528-A71A-F4D9A4410FC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2" name="TextBox 8">
              <a:extLst>
                <a:ext uri="{FF2B5EF4-FFF2-40B4-BE49-F238E27FC236}">
                  <a16:creationId xmlns:a16="http://schemas.microsoft.com/office/drawing/2014/main" xmlns="" id="{7509CA2A-8702-4E52-90EA-3DC86775CD13}"/>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3" name="Oval 15">
              <a:extLst>
                <a:ext uri="{FF2B5EF4-FFF2-40B4-BE49-F238E27FC236}">
                  <a16:creationId xmlns:a16="http://schemas.microsoft.com/office/drawing/2014/main" xmlns="" id="{15F623EA-691D-492D-A9B1-CEF94E9B205B}"/>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4" name="TextBox 13">
              <a:extLst>
                <a:ext uri="{FF2B5EF4-FFF2-40B4-BE49-F238E27FC236}">
                  <a16:creationId xmlns:a16="http://schemas.microsoft.com/office/drawing/2014/main" xmlns="" id="{6038807E-DD9F-43A0-8573-92E5E875DEE9}"/>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5" name="Oval 34">
            <a:extLst>
              <a:ext uri="{FF2B5EF4-FFF2-40B4-BE49-F238E27FC236}">
                <a16:creationId xmlns:a16="http://schemas.microsoft.com/office/drawing/2014/main" xmlns="" id="{078B2033-F55C-4B5F-B0DD-0223728B6ACE}"/>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6" name="Straight Connector 35">
            <a:extLst>
              <a:ext uri="{FF2B5EF4-FFF2-40B4-BE49-F238E27FC236}">
                <a16:creationId xmlns:a16="http://schemas.microsoft.com/office/drawing/2014/main" xmlns="" id="{616E7072-C6F6-42FF-9725-131AF9A43427}"/>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31784369"/>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_25207805ecf1980e"/>
          <p:cNvGraphicFramePr/>
          <p:nvPr>
            <p:extLst>
              <p:ext uri="{D42A27DB-BD31-4B8C-83A1-F6EECF244321}">
                <p14:modId xmlns:p14="http://schemas.microsoft.com/office/powerpoint/2010/main" val="1020022643"/>
              </p:ext>
            </p:extLst>
          </p:nvPr>
        </p:nvGraphicFramePr>
        <p:xfrm>
          <a:off x="848544" y="1844824"/>
          <a:ext cx="8567568"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Type of appointment</a:t>
            </a:r>
          </a:p>
        </p:txBody>
      </p:sp>
      <p:sp>
        <p:nvSpPr>
          <p:cNvPr id="11" name="Rectangle 10"/>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2" name="TextBox 11"/>
          <p:cNvSpPr txBox="1"/>
          <p:nvPr/>
        </p:nvSpPr>
        <p:spPr>
          <a:xfrm rot="16200000">
            <a:off x="-936939" y="3208330"/>
            <a:ext cx="3168352" cy="369332"/>
          </a:xfrm>
          <a:prstGeom prst="rect">
            <a:avLst/>
          </a:prstGeom>
          <a:noFill/>
        </p:spPr>
        <p:txBody>
          <a:bodyPr wrap="square" lIns="0" tIns="0" rIns="0" bIns="0" rtlCol="0">
            <a:spAutoFit/>
          </a:bodyPr>
          <a:lstStyle/>
          <a:p>
            <a:pPr algn="ctr"/>
            <a:r>
              <a:rPr lang="en-GB" dirty="0"/>
              <a:t>Percentage of type of GP practice appointments offered</a:t>
            </a:r>
            <a:endParaRPr lang="en-GB" dirty="0">
              <a:solidFill>
                <a:srgbClr val="292926"/>
              </a:solidFill>
            </a:endParaRPr>
          </a:p>
        </p:txBody>
      </p:sp>
      <p:graphicFrame>
        <p:nvGraphicFramePr>
          <p:cNvPr id="20" name="D_a58bbd8a51d30de4"/>
          <p:cNvGraphicFramePr/>
          <p:nvPr>
            <p:extLst>
              <p:ext uri="{D42A27DB-BD31-4B8C-83A1-F6EECF244321}">
                <p14:modId xmlns:p14="http://schemas.microsoft.com/office/powerpoint/2010/main" val="329834414"/>
              </p:ext>
            </p:extLst>
          </p:nvPr>
        </p:nvGraphicFramePr>
        <p:xfrm>
          <a:off x="804412" y="1836010"/>
          <a:ext cx="7128792" cy="338437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D_a03ca9209ec7f1e4" hidden="1"/>
          <p:cNvGraphicFramePr/>
          <p:nvPr>
            <p:extLst>
              <p:ext uri="{D42A27DB-BD31-4B8C-83A1-F6EECF244321}">
                <p14:modId xmlns:p14="http://schemas.microsoft.com/office/powerpoint/2010/main" val="346570872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6" name="D_a03ca9209ec7f1e4_CalcTable"/>
          <p:cNvGraphicFramePr>
            <a:graphicFrameLocks noGrp="1"/>
          </p:cNvGraphicFramePr>
          <p:nvPr>
            <p:extLst>
              <p:ext uri="{D42A27DB-BD31-4B8C-83A1-F6EECF244321}">
                <p14:modId xmlns:p14="http://schemas.microsoft.com/office/powerpoint/2010/main" val="582981762"/>
              </p:ext>
            </p:extLst>
          </p:nvPr>
        </p:nvGraphicFramePr>
        <p:xfrm>
          <a:off x="1" y="6059850"/>
          <a:ext cx="7113240" cy="33559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35599">
                <a:tc>
                  <a:txBody>
                    <a:bodyPr/>
                    <a:lstStyle/>
                    <a:p>
                      <a:pPr marL="0" indent="0">
                        <a:buNone/>
                      </a:pPr>
                      <a:r>
                        <a:rPr lang="en-GB" sz="800" b="0">
                          <a:solidFill>
                            <a:schemeClr val="bg1"/>
                          </a:solidFill>
                        </a:rPr>
                        <a:t>Base: All who had an appointment since being registered with current GP practice: National (769,876); ICS 2021 (13,668); PCN bases range from 228 to 1,594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7" name="Rectangle 16">
            <a:extLst>
              <a:ext uri="{FF2B5EF4-FFF2-40B4-BE49-F238E27FC236}">
                <a16:creationId xmlns:a16="http://schemas.microsoft.com/office/drawing/2014/main" xmlns="" id="{7BA0C6BE-2650-40EF-9BAD-2FFCFEF253D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Q22. What type of appointment was your last general practice appointment? An appointment...</a:t>
            </a:r>
          </a:p>
        </p:txBody>
      </p:sp>
      <p:sp>
        <p:nvSpPr>
          <p:cNvPr id="18" name="TextBox 1">
            <a:extLst>
              <a:ext uri="{FF2B5EF4-FFF2-40B4-BE49-F238E27FC236}">
                <a16:creationId xmlns:a16="http://schemas.microsoft.com/office/drawing/2014/main" xmlns="" id="{DC231B73-F5FF-4C3A-9249-07E7F74044BA}"/>
              </a:ext>
            </a:extLst>
          </p:cNvPr>
          <p:cNvSpPr txBox="1"/>
          <p:nvPr/>
        </p:nvSpPr>
        <p:spPr>
          <a:xfrm>
            <a:off x="8697416"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9" name="Straight Arrow Connector 18">
            <a:extLst>
              <a:ext uri="{FF2B5EF4-FFF2-40B4-BE49-F238E27FC236}">
                <a16:creationId xmlns:a16="http://schemas.microsoft.com/office/drawing/2014/main" xmlns="" id="{26EE3EBA-3DCB-4C25-87DA-4F33717F0B27}"/>
              </a:ext>
            </a:extLst>
          </p:cNvPr>
          <p:cNvCxnSpPr/>
          <p:nvPr/>
        </p:nvCxnSpPr>
        <p:spPr bwMode="auto">
          <a:xfrm>
            <a:off x="8625408"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4" name="Ipsos Ribbon Rules" hidden="1"/>
          <p:cNvGraphicFramePr/>
          <p:nvPr>
            <p:extLst>
              <p:ext uri="{D42A27DB-BD31-4B8C-83A1-F6EECF244321}">
                <p14:modId xmlns:p14="http://schemas.microsoft.com/office/powerpoint/2010/main" val="207371621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54700723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Given a time for appointment</a:t>
            </a:r>
          </a:p>
        </p:txBody>
      </p:sp>
      <p:graphicFrame>
        <p:nvGraphicFramePr>
          <p:cNvPr id="6" name="Ipsos Ribbon Rules" hidden="1"/>
          <p:cNvGraphicFramePr/>
          <p:nvPr>
            <p:extLst>
              <p:ext uri="{D42A27DB-BD31-4B8C-83A1-F6EECF244321}">
                <p14:modId xmlns:p14="http://schemas.microsoft.com/office/powerpoint/2010/main" val="72153250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D_937a4c5defe173ab" hidden="1"/>
          <p:cNvGraphicFramePr/>
          <p:nvPr>
            <p:extLst>
              <p:ext uri="{D42A27DB-BD31-4B8C-83A1-F6EECF244321}">
                <p14:modId xmlns:p14="http://schemas.microsoft.com/office/powerpoint/2010/main" val="1124060740"/>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dfd856d7973873ab_CalcTable"/>
          <p:cNvGraphicFramePr>
            <a:graphicFrameLocks noGrp="1"/>
          </p:cNvGraphicFramePr>
          <p:nvPr>
            <p:extLst>
              <p:ext uri="{D42A27DB-BD31-4B8C-83A1-F6EECF244321}">
                <p14:modId xmlns:p14="http://schemas.microsoft.com/office/powerpoint/2010/main" val="4206502413"/>
              </p:ext>
            </p:extLst>
          </p:nvPr>
        </p:nvGraphicFramePr>
        <p:xfrm>
          <a:off x="45996" y="6046047"/>
          <a:ext cx="6923227" cy="273543"/>
        </p:xfrm>
        <a:graphic>
          <a:graphicData uri="http://schemas.openxmlformats.org/drawingml/2006/table">
            <a:tbl>
              <a:tblPr firstRow="1" bandRow="1">
                <a:tableStyleId>{5C22544A-7EE6-4342-B048-85BDC9FD1C3A}</a:tableStyleId>
              </a:tblPr>
              <a:tblGrid>
                <a:gridCol w="6923227">
                  <a:extLst>
                    <a:ext uri="{9D8B030D-6E8A-4147-A177-3AD203B41FA5}">
                      <a16:colId xmlns:a16="http://schemas.microsoft.com/office/drawing/2014/main" xmlns="" val="20000"/>
                    </a:ext>
                  </a:extLst>
                </a:gridCol>
              </a:tblGrid>
              <a:tr h="273543">
                <a:tc>
                  <a:txBody>
                    <a:bodyPr/>
                    <a:lstStyle/>
                    <a:p>
                      <a:pPr marL="0" indent="0">
                        <a:buNone/>
                      </a:pPr>
                      <a:r>
                        <a:rPr lang="en-GB" sz="800" b="0">
                          <a:solidFill>
                            <a:schemeClr val="bg1"/>
                          </a:solidFill>
                        </a:rPr>
                        <a:t>Base: All who had an appointment since being registered with current GP practice excluding ‘Can’t remember / don’t know’: National (742,249); ICS 2021 (13,276); PCN bases range from 214 to 1,551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79" name="TextBox 78">
            <a:extLst>
              <a:ext uri="{FF2B5EF4-FFF2-40B4-BE49-F238E27FC236}">
                <a16:creationId xmlns:a16="http://schemas.microsoft.com/office/drawing/2014/main" xmlns="" id="{B3DBDA12-DAE9-46A6-B1FB-676711D5D4AC}"/>
              </a:ext>
            </a:extLst>
          </p:cNvPr>
          <p:cNvSpPr txBox="1"/>
          <p:nvPr/>
        </p:nvSpPr>
        <p:spPr>
          <a:xfrm>
            <a:off x="7113239" y="6086082"/>
            <a:ext cx="2746763"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%Yes, I was given a set time + %I was told I would be contacted between two times or during a set period</a:t>
            </a:r>
          </a:p>
        </p:txBody>
      </p:sp>
      <p:graphicFrame>
        <p:nvGraphicFramePr>
          <p:cNvPr id="52" name="D_dfd856d7973873ab"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334990827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64" name="Rectangle 63">
            <a:extLst>
              <a:ext uri="{FF2B5EF4-FFF2-40B4-BE49-F238E27FC236}">
                <a16:creationId xmlns:a16="http://schemas.microsoft.com/office/drawing/2014/main" xmlns="" id="{79D97747-E1B1-4985-9DBA-101B3BCAE0A3}"/>
              </a:ext>
            </a:extLst>
          </p:cNvPr>
          <p:cNvSpPr/>
          <p:nvPr/>
        </p:nvSpPr>
        <p:spPr bwMode="auto">
          <a:xfrm>
            <a:off x="2882419" y="4437112"/>
            <a:ext cx="401479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5" name="TextBox 64">
            <a:extLst>
              <a:ext uri="{FF2B5EF4-FFF2-40B4-BE49-F238E27FC236}">
                <a16:creationId xmlns:a16="http://schemas.microsoft.com/office/drawing/2014/main" xmlns="" id="{110E01EC-3F06-4BBC-B3F1-EB1CAA81E84A}"/>
              </a:ext>
            </a:extLst>
          </p:cNvPr>
          <p:cNvSpPr txBox="1"/>
          <p:nvPr/>
        </p:nvSpPr>
        <p:spPr>
          <a:xfrm>
            <a:off x="3187748" y="4547565"/>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1" name="D_13eb58ad77d273ab">
            <a:extLst>
              <a:ext uri="{FF2B5EF4-FFF2-40B4-BE49-F238E27FC236}">
                <a16:creationId xmlns:a16="http://schemas.microsoft.com/office/drawing/2014/main" xmlns="" id="{FFDB5213-2938-48A7-8BF1-6DE4369BB812}"/>
              </a:ext>
            </a:extLst>
          </p:cNvPr>
          <p:cNvGraphicFramePr/>
          <p:nvPr>
            <p:extLst>
              <p:ext uri="{D42A27DB-BD31-4B8C-83A1-F6EECF244321}">
                <p14:modId xmlns:p14="http://schemas.microsoft.com/office/powerpoint/2010/main" val="3413525794"/>
              </p:ext>
            </p:extLst>
          </p:nvPr>
        </p:nvGraphicFramePr>
        <p:xfrm>
          <a:off x="3763812" y="4796666"/>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6" name="D_c5607c51a2f28fab">
            <a:extLst>
              <a:ext uri="{FF2B5EF4-FFF2-40B4-BE49-F238E27FC236}">
                <a16:creationId xmlns:a16="http://schemas.microsoft.com/office/drawing/2014/main" xmlns="" id="{DE2E081C-4162-4853-BAE2-5C2CCFF9EF3C}"/>
              </a:ext>
            </a:extLst>
          </p:cNvPr>
          <p:cNvGraphicFramePr/>
          <p:nvPr>
            <p:extLst>
              <p:ext uri="{D42A27DB-BD31-4B8C-83A1-F6EECF244321}">
                <p14:modId xmlns:p14="http://schemas.microsoft.com/office/powerpoint/2010/main" val="3418520949"/>
              </p:ext>
            </p:extLst>
          </p:nvPr>
        </p:nvGraphicFramePr>
        <p:xfrm>
          <a:off x="4984376" y="4755782"/>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1" name="D_937a4c5defe173ab_CalcTable">
            <a:extLst>
              <a:ext uri="{FF2B5EF4-FFF2-40B4-BE49-F238E27FC236}">
                <a16:creationId xmlns:a16="http://schemas.microsoft.com/office/drawing/2014/main" xmlns="" id="{0A6139CC-04DA-419D-BD96-24402A98A225}"/>
              </a:ext>
            </a:extLst>
          </p:cNvPr>
          <p:cNvGraphicFramePr>
            <a:graphicFrameLocks noGrp="1"/>
          </p:cNvGraphicFramePr>
          <p:nvPr>
            <p:extLst>
              <p:ext uri="{D42A27DB-BD31-4B8C-83A1-F6EECF244321}">
                <p14:modId xmlns:p14="http://schemas.microsoft.com/office/powerpoint/2010/main" val="1101927016"/>
              </p:ext>
            </p:extLst>
          </p:nvPr>
        </p:nvGraphicFramePr>
        <p:xfrm>
          <a:off x="3978222" y="507664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cxnSp>
        <p:nvCxnSpPr>
          <p:cNvPr id="83" name="Straight Connector 82">
            <a:extLst>
              <a:ext uri="{FF2B5EF4-FFF2-40B4-BE49-F238E27FC236}">
                <a16:creationId xmlns:a16="http://schemas.microsoft.com/office/drawing/2014/main" xmlns="" id="{D3309453-68C6-4493-B6A3-A7BE7067FE2F}"/>
              </a:ext>
            </a:extLst>
          </p:cNvPr>
          <p:cNvCxnSpPr>
            <a:cxnSpLocks/>
          </p:cNvCxnSpPr>
          <p:nvPr/>
        </p:nvCxnSpPr>
        <p:spPr bwMode="auto">
          <a:xfrm>
            <a:off x="5025008" y="2060848"/>
            <a:ext cx="0" cy="196564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4" name="TextBox 83">
            <a:extLst>
              <a:ext uri="{FF2B5EF4-FFF2-40B4-BE49-F238E27FC236}">
                <a16:creationId xmlns:a16="http://schemas.microsoft.com/office/drawing/2014/main" xmlns="" id="{014A6E00-CEC1-4989-A871-45CBCAAB75C9}"/>
              </a:ext>
            </a:extLst>
          </p:cNvPr>
          <p:cNvSpPr txBox="1"/>
          <p:nvPr/>
        </p:nvSpPr>
        <p:spPr>
          <a:xfrm>
            <a:off x="2072680"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85" name="TextBox 84">
            <a:extLst>
              <a:ext uri="{FF2B5EF4-FFF2-40B4-BE49-F238E27FC236}">
                <a16:creationId xmlns:a16="http://schemas.microsoft.com/office/drawing/2014/main" xmlns="" id="{249F3415-E4EC-42C1-9C13-16F56AACCDC7}"/>
              </a:ext>
            </a:extLst>
          </p:cNvPr>
          <p:cNvSpPr txBox="1"/>
          <p:nvPr/>
        </p:nvSpPr>
        <p:spPr>
          <a:xfrm>
            <a:off x="6321152"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86" name="TextBox 85">
            <a:extLst>
              <a:ext uri="{FF2B5EF4-FFF2-40B4-BE49-F238E27FC236}">
                <a16:creationId xmlns:a16="http://schemas.microsoft.com/office/drawing/2014/main" xmlns="" id="{D321165D-1792-4542-9AA3-7A0F4A73CA5D}"/>
              </a:ext>
            </a:extLst>
          </p:cNvPr>
          <p:cNvSpPr txBox="1"/>
          <p:nvPr/>
        </p:nvSpPr>
        <p:spPr>
          <a:xfrm>
            <a:off x="7257256"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87" name="TextBox 86">
            <a:extLst>
              <a:ext uri="{FF2B5EF4-FFF2-40B4-BE49-F238E27FC236}">
                <a16:creationId xmlns:a16="http://schemas.microsoft.com/office/drawing/2014/main" xmlns="" id="{11F0F2EE-5FCB-4E77-B926-6893C3C1E74F}"/>
              </a:ext>
            </a:extLst>
          </p:cNvPr>
          <p:cNvSpPr txBox="1"/>
          <p:nvPr/>
        </p:nvSpPr>
        <p:spPr>
          <a:xfrm>
            <a:off x="6249144"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89" name="D_5438e32b57520847">
            <a:extLst>
              <a:ext uri="{FF2B5EF4-FFF2-40B4-BE49-F238E27FC236}">
                <a16:creationId xmlns:a16="http://schemas.microsoft.com/office/drawing/2014/main" xmlns="" id="{0E678451-731C-41E3-ADC1-9EC2E9DA8EAC}"/>
              </a:ext>
            </a:extLst>
          </p:cNvPr>
          <p:cNvGraphicFramePr>
            <a:graphicFrameLocks noGrp="1"/>
          </p:cNvGraphicFramePr>
          <p:nvPr>
            <p:extLst>
              <p:ext uri="{D42A27DB-BD31-4B8C-83A1-F6EECF244321}">
                <p14:modId xmlns:p14="http://schemas.microsoft.com/office/powerpoint/2010/main" val="3145641920"/>
              </p:ext>
            </p:extLst>
          </p:nvPr>
        </p:nvGraphicFramePr>
        <p:xfrm>
          <a:off x="7195616"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kern="1200">
                          <a:solidFill>
                            <a:schemeClr val="accent1"/>
                          </a:solidFill>
                          <a:latin typeface="Arial" panose="020B0604020202020204" pitchFamily="34" charset="0"/>
                          <a:ea typeface="+mn-ea"/>
                          <a:cs typeface="+mn-cs"/>
                        </a:rPr>
                        <a:t>91%</a:t>
                      </a:r>
                      <a:endParaRPr lang="en-GB" sz="32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0" name="D_a3e4bbb241567847">
            <a:extLst>
              <a:ext uri="{FF2B5EF4-FFF2-40B4-BE49-F238E27FC236}">
                <a16:creationId xmlns:a16="http://schemas.microsoft.com/office/drawing/2014/main" xmlns="" id="{2C763365-14BB-439B-9733-F30BCC81DA96}"/>
              </a:ext>
            </a:extLst>
          </p:cNvPr>
          <p:cNvGraphicFramePr>
            <a:graphicFrameLocks noGrp="1"/>
          </p:cNvGraphicFramePr>
          <p:nvPr>
            <p:extLst>
              <p:ext uri="{D42A27DB-BD31-4B8C-83A1-F6EECF244321}">
                <p14:modId xmlns:p14="http://schemas.microsoft.com/office/powerpoint/2010/main" val="1464672761"/>
              </p:ext>
            </p:extLst>
          </p:nvPr>
        </p:nvGraphicFramePr>
        <p:xfrm>
          <a:off x="5750272"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10%</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1" name="D_73aefe1cc3b71847">
            <a:extLst>
              <a:ext uri="{FF2B5EF4-FFF2-40B4-BE49-F238E27FC236}">
                <a16:creationId xmlns:a16="http://schemas.microsoft.com/office/drawing/2014/main" xmlns="" id="{BDE7D0A4-8269-44A3-9B44-DA385469F31D}"/>
              </a:ext>
            </a:extLst>
          </p:cNvPr>
          <p:cNvGraphicFramePr>
            <a:graphicFrameLocks noGrp="1"/>
          </p:cNvGraphicFramePr>
          <p:nvPr>
            <p:extLst>
              <p:ext uri="{D42A27DB-BD31-4B8C-83A1-F6EECF244321}">
                <p14:modId xmlns:p14="http://schemas.microsoft.com/office/powerpoint/2010/main" val="2305415839"/>
              </p:ext>
            </p:extLst>
          </p:nvPr>
        </p:nvGraphicFramePr>
        <p:xfrm>
          <a:off x="719561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2" name="TextBox 91">
            <a:extLst>
              <a:ext uri="{FF2B5EF4-FFF2-40B4-BE49-F238E27FC236}">
                <a16:creationId xmlns:a16="http://schemas.microsoft.com/office/drawing/2014/main" xmlns="" id="{A78D3C49-7AEE-4342-A6AA-7B55ED7C3AF1}"/>
              </a:ext>
            </a:extLst>
          </p:cNvPr>
          <p:cNvSpPr txBox="1"/>
          <p:nvPr/>
        </p:nvSpPr>
        <p:spPr>
          <a:xfrm>
            <a:off x="7514468"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3" name="TextBox 92">
            <a:extLst>
              <a:ext uri="{FF2B5EF4-FFF2-40B4-BE49-F238E27FC236}">
                <a16:creationId xmlns:a16="http://schemas.microsoft.com/office/drawing/2014/main" xmlns="" id="{9E6251B4-6F55-41DB-B663-76270F69A590}"/>
              </a:ext>
            </a:extLst>
          </p:cNvPr>
          <p:cNvSpPr txBox="1"/>
          <p:nvPr/>
        </p:nvSpPr>
        <p:spPr>
          <a:xfrm>
            <a:off x="7545288"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4" name="D_4eac06ff84ae8847">
            <a:extLst>
              <a:ext uri="{FF2B5EF4-FFF2-40B4-BE49-F238E27FC236}">
                <a16:creationId xmlns:a16="http://schemas.microsoft.com/office/drawing/2014/main" xmlns="" id="{FBE482DB-AC88-409C-989F-631D2EA40C77}"/>
              </a:ext>
            </a:extLst>
          </p:cNvPr>
          <p:cNvGraphicFramePr>
            <a:graphicFrameLocks noGrp="1"/>
          </p:cNvGraphicFramePr>
          <p:nvPr>
            <p:extLst>
              <p:ext uri="{D42A27DB-BD31-4B8C-83A1-F6EECF244321}">
                <p14:modId xmlns:p14="http://schemas.microsoft.com/office/powerpoint/2010/main" val="4196314788"/>
              </p:ext>
            </p:extLst>
          </p:nvPr>
        </p:nvGraphicFramePr>
        <p:xfrm>
          <a:off x="5750272"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rgbClr val="003E74"/>
                          </a:solidFill>
                          <a:latin typeface="Arial" panose="020B0604020202020204" pitchFamily="34" charset="0"/>
                        </a:rPr>
                        <a:t>90%</a:t>
                      </a:r>
                      <a:endParaRPr lang="en-GB" sz="3200" dirty="0">
                        <a:solidFill>
                          <a:srgbClr val="003E74"/>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5" name="TextBox 94">
            <a:extLst>
              <a:ext uri="{FF2B5EF4-FFF2-40B4-BE49-F238E27FC236}">
                <a16:creationId xmlns:a16="http://schemas.microsoft.com/office/drawing/2014/main" xmlns="" id="{07FF6946-8436-4219-8BE1-852E6DACC97B}"/>
              </a:ext>
            </a:extLst>
          </p:cNvPr>
          <p:cNvSpPr txBox="1"/>
          <p:nvPr/>
        </p:nvSpPr>
        <p:spPr>
          <a:xfrm>
            <a:off x="6069124"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6" name="TextBox 95">
            <a:extLst>
              <a:ext uri="{FF2B5EF4-FFF2-40B4-BE49-F238E27FC236}">
                <a16:creationId xmlns:a16="http://schemas.microsoft.com/office/drawing/2014/main" xmlns="" id="{0C6E00A7-7902-4D69-A868-7C2897D7C233}"/>
              </a:ext>
            </a:extLst>
          </p:cNvPr>
          <p:cNvSpPr txBox="1"/>
          <p:nvPr/>
        </p:nvSpPr>
        <p:spPr>
          <a:xfrm>
            <a:off x="6096482"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7" name="D_29ed39d799323847">
            <a:extLst>
              <a:ext uri="{FF2B5EF4-FFF2-40B4-BE49-F238E27FC236}">
                <a16:creationId xmlns:a16="http://schemas.microsoft.com/office/drawing/2014/main" xmlns="" id="{5680F877-1B9B-4F1C-B747-3461500FD298}"/>
              </a:ext>
            </a:extLst>
          </p:cNvPr>
          <p:cNvGraphicFramePr>
            <a:graphicFrameLocks/>
          </p:cNvGraphicFramePr>
          <p:nvPr>
            <p:extLst>
              <p:ext uri="{D42A27DB-BD31-4B8C-83A1-F6EECF244321}">
                <p14:modId xmlns:p14="http://schemas.microsoft.com/office/powerpoint/2010/main" val="2216819284"/>
              </p:ext>
            </p:extLst>
          </p:nvPr>
        </p:nvGraphicFramePr>
        <p:xfrm>
          <a:off x="1226236"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279985974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Given a time for appointment:</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graphicFrame>
        <p:nvGraphicFramePr>
          <p:cNvPr id="31" name="D_450dc64d00e951f6"/>
          <p:cNvGraphicFramePr/>
          <p:nvPr>
            <p:extLst>
              <p:ext uri="{D42A27DB-BD31-4B8C-83A1-F6EECF244321}">
                <p14:modId xmlns:p14="http://schemas.microsoft.com/office/powerpoint/2010/main" val="744452981"/>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7305a659fe64d1f6" hidden="1"/>
          <p:cNvGraphicFramePr/>
          <p:nvPr>
            <p:extLst>
              <p:ext uri="{D42A27DB-BD31-4B8C-83A1-F6EECF244321}">
                <p14:modId xmlns:p14="http://schemas.microsoft.com/office/powerpoint/2010/main" val="156020152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7305a659fe64d1f6_CalcTable"/>
          <p:cNvGraphicFramePr>
            <a:graphicFrameLocks noGrp="1"/>
          </p:cNvGraphicFramePr>
          <p:nvPr>
            <p:extLst>
              <p:ext uri="{D42A27DB-BD31-4B8C-83A1-F6EECF244321}">
                <p14:modId xmlns:p14="http://schemas.microsoft.com/office/powerpoint/2010/main" val="1870583268"/>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had an appointment since being registered with current GP practice excluding ‘Can’t remember / don’t know’: National (742,249); ICS 2021 (13,276); PCN bases range from 214 to 1,551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9" name="Rectangle 28">
            <a:extLst>
              <a:ext uri="{FF2B5EF4-FFF2-40B4-BE49-F238E27FC236}">
                <a16:creationId xmlns:a16="http://schemas.microsoft.com/office/drawing/2014/main" xmlns="" id="{BAB6CB0B-9F0E-4698-B4AF-3DEAA6FFF528}"/>
              </a:ext>
            </a:extLst>
          </p:cNvPr>
          <p:cNvSpPr/>
          <p:nvPr/>
        </p:nvSpPr>
        <p:spPr>
          <a:xfrm>
            <a:off x="48502" y="1433527"/>
            <a:ext cx="5290231" cy="253916"/>
          </a:xfrm>
          <a:prstGeom prst="rect">
            <a:avLst/>
          </a:prstGeom>
        </p:spPr>
        <p:txBody>
          <a:bodyPr wrap="non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05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rPr>
              <a:t>Percentage of patients saying ‘yes’ they were given a time for their appointment</a:t>
            </a:r>
            <a:endParaRPr kumimoji="0" lang="en-GB" sz="200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endParaRPr>
          </a:p>
        </p:txBody>
      </p:sp>
      <p:sp>
        <p:nvSpPr>
          <p:cNvPr id="30" name="TextBox 29">
            <a:extLst>
              <a:ext uri="{FF2B5EF4-FFF2-40B4-BE49-F238E27FC236}">
                <a16:creationId xmlns:a16="http://schemas.microsoft.com/office/drawing/2014/main" xmlns="" id="{7916E0B6-EA29-44A1-80D7-36EAC16059CE}"/>
              </a:ext>
            </a:extLst>
          </p:cNvPr>
          <p:cNvSpPr txBox="1"/>
          <p:nvPr/>
        </p:nvSpPr>
        <p:spPr>
          <a:xfrm>
            <a:off x="7113239" y="6086082"/>
            <a:ext cx="2746763"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612126852"/>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6" y="2842483"/>
            <a:ext cx="7776861" cy="1107996"/>
          </a:xfrm>
        </p:spPr>
        <p:txBody>
          <a:bodyPr/>
          <a:lstStyle/>
          <a:p>
            <a:r>
              <a:rPr lang="en-GB" sz="3600" dirty="0"/>
              <a:t>Perceptions of care at patients’ last appointment</a:t>
            </a:r>
          </a:p>
        </p:txBody>
      </p:sp>
    </p:spTree>
    <p:extLst>
      <p:ext uri="{BB962C8B-B14F-4D97-AF65-F5344CB8AC3E}">
        <p14:creationId xmlns:p14="http://schemas.microsoft.com/office/powerpoint/2010/main" val="1413901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8596351c44eb6153"/>
          <p:cNvSpPr txBox="1">
            <a:spLocks/>
          </p:cNvSpPr>
          <p:nvPr/>
        </p:nvSpPr>
        <p:spPr>
          <a:xfrm>
            <a:off x="127863" y="6093296"/>
            <a:ext cx="6985377"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'Doesn't apply': National (772,283; 756,619; 764,243); ICS 2021 (13,706; 13,445; 13,598)</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248449920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9" name="TextBox 28"/>
          <p:cNvSpPr txBox="1"/>
          <p:nvPr/>
        </p:nvSpPr>
        <p:spPr>
          <a:xfrm>
            <a:off x="7833320" y="6114201"/>
            <a:ext cx="1936649" cy="123111"/>
          </a:xfrm>
          <a:prstGeom prst="rect">
            <a:avLst/>
          </a:prstGeom>
          <a:noFill/>
        </p:spPr>
        <p:txBody>
          <a:bodyPr wrap="square" lIns="0" tIns="0" rIns="0" bIns="0" rtlCol="0">
            <a:spAutoFit/>
          </a:bodyPr>
          <a:lstStyle/>
          <a:p>
            <a:pPr lvl="0" algn="l"/>
            <a:r>
              <a:rPr lang="en-GB" sz="800" kern="0" dirty="0">
                <a:solidFill>
                  <a:srgbClr val="FFFFFF"/>
                </a:solidFill>
              </a:rPr>
              <a:t>%Poor (total) = %Very poor + %Poor</a:t>
            </a:r>
            <a:endParaRPr lang="en-GB" sz="1800" dirty="0"/>
          </a:p>
        </p:txBody>
      </p:sp>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Q25. Last time you had a general practice appointment, how good was the healthcare professional at each of the following</a:t>
            </a:r>
          </a:p>
        </p:txBody>
      </p:sp>
      <p:graphicFrame>
        <p:nvGraphicFramePr>
          <p:cNvPr id="39" name="D_19ed7d36ec693d33">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3959811645"/>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‘Poor’ (total) </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266693"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‘Poor’ (total</a:t>
            </a:r>
            <a:r>
              <a:rPr lang="en-GB" b="1" dirty="0">
                <a:solidFill>
                  <a:schemeClr val="bg2">
                    <a:lumMod val="75000"/>
                    <a:lumOff val="25000"/>
                  </a:schemeClr>
                </a:solidFill>
              </a:rPr>
              <a:t>)</a:t>
            </a: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2016224"/>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6" y="3284984"/>
            <a:ext cx="992561" cy="184666"/>
          </a:xfrm>
          <a:prstGeom prst="rect">
            <a:avLst/>
          </a:prstGeom>
          <a:noFill/>
        </p:spPr>
        <p:txBody>
          <a:bodyPr wrap="square" lIns="0" tIns="0" rIns="0" bIns="0" rtlCol="0">
            <a:spAutoFit/>
          </a:bodyPr>
          <a:lstStyle/>
          <a:p>
            <a:pPr algn="l"/>
            <a:r>
              <a:rPr lang="en-GB" b="1" dirty="0">
                <a:solidFill>
                  <a:srgbClr val="C00000"/>
                </a:solidFill>
              </a:rPr>
              <a:t>Very poor</a:t>
            </a: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6" y="5112187"/>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Very good</a:t>
            </a:r>
          </a:p>
        </p:txBody>
      </p:sp>
      <p:graphicFrame>
        <p:nvGraphicFramePr>
          <p:cNvPr id="28" name="D_0a488b5e43237d43"/>
          <p:cNvGraphicFramePr>
            <a:graphicFrameLocks noGrp="1"/>
          </p:cNvGraphicFramePr>
          <p:nvPr>
            <p:extLst>
              <p:ext uri="{D42A27DB-BD31-4B8C-83A1-F6EECF244321}">
                <p14:modId xmlns:p14="http://schemas.microsoft.com/office/powerpoint/2010/main" val="2536420357"/>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3351a0f78bcc83c3"/>
          <p:cNvGraphicFramePr>
            <a:graphicFrameLocks noGrp="1"/>
          </p:cNvGraphicFramePr>
          <p:nvPr>
            <p:extLst>
              <p:ext uri="{D42A27DB-BD31-4B8C-83A1-F6EECF244321}">
                <p14:modId xmlns:p14="http://schemas.microsoft.com/office/powerpoint/2010/main" val="68685885"/>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 name="TextBox 4">
            <a:extLst>
              <a:ext uri="{FF2B5EF4-FFF2-40B4-BE49-F238E27FC236}">
                <a16:creationId xmlns:a16="http://schemas.microsoft.com/office/drawing/2014/main" xmlns="" id="{00C686AC-F72C-496D-A049-85C611D483DF}"/>
              </a:ext>
            </a:extLst>
          </p:cNvPr>
          <p:cNvSpPr txBox="1"/>
          <p:nvPr/>
        </p:nvSpPr>
        <p:spPr>
          <a:xfrm>
            <a:off x="1174247" y="2852936"/>
            <a:ext cx="1606217" cy="169277"/>
          </a:xfrm>
          <a:prstGeom prst="rect">
            <a:avLst/>
          </a:prstGeom>
          <a:noFill/>
        </p:spPr>
        <p:txBody>
          <a:bodyPr wrap="square" lIns="0" tIns="0" rIns="0" bIns="0" rtlCol="0">
            <a:spAutoFit/>
          </a:bodyPr>
          <a:lstStyle/>
          <a:p>
            <a:pPr algn="l"/>
            <a:r>
              <a:rPr lang="en-GB" sz="1100" dirty="0">
                <a:solidFill>
                  <a:schemeClr val="bg2">
                    <a:lumMod val="75000"/>
                    <a:lumOff val="25000"/>
                  </a:schemeClr>
                </a:solidFill>
              </a:rPr>
              <a:t>Giving you enough time</a:t>
            </a:r>
          </a:p>
        </p:txBody>
      </p:sp>
      <p:sp>
        <p:nvSpPr>
          <p:cNvPr id="32" name="TextBox 31">
            <a:extLst>
              <a:ext uri="{FF2B5EF4-FFF2-40B4-BE49-F238E27FC236}">
                <a16:creationId xmlns:a16="http://schemas.microsoft.com/office/drawing/2014/main" xmlns="" id="{43A560A9-D1D6-4D2D-8E70-5F634FF949E3}"/>
              </a:ext>
            </a:extLst>
          </p:cNvPr>
          <p:cNvSpPr txBox="1"/>
          <p:nvPr/>
        </p:nvSpPr>
        <p:spPr>
          <a:xfrm>
            <a:off x="3741157" y="2852936"/>
            <a:ext cx="1606217"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Listening to you</a:t>
            </a:r>
          </a:p>
        </p:txBody>
      </p:sp>
      <p:sp>
        <p:nvSpPr>
          <p:cNvPr id="33" name="TextBox 32">
            <a:extLst>
              <a:ext uri="{FF2B5EF4-FFF2-40B4-BE49-F238E27FC236}">
                <a16:creationId xmlns:a16="http://schemas.microsoft.com/office/drawing/2014/main" xmlns="" id="{28436952-EEEA-40D2-95C2-9BFD18C8CFF9}"/>
              </a:ext>
            </a:extLst>
          </p:cNvPr>
          <p:cNvSpPr txBox="1"/>
          <p:nvPr/>
        </p:nvSpPr>
        <p:spPr>
          <a:xfrm>
            <a:off x="5715476" y="2852936"/>
            <a:ext cx="2736304"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Treating you with care and concern</a:t>
            </a:r>
          </a:p>
        </p:txBody>
      </p:sp>
    </p:spTree>
    <p:extLst>
      <p:ext uri="{BB962C8B-B14F-4D97-AF65-F5344CB8AC3E}">
        <p14:creationId xmlns:p14="http://schemas.microsoft.com/office/powerpoint/2010/main" val="227758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42c1513e7d4b084c"/>
          <p:cNvSpPr txBox="1">
            <a:spLocks/>
          </p:cNvSpPr>
          <p:nvPr/>
        </p:nvSpPr>
        <p:spPr>
          <a:xfrm>
            <a:off x="127862" y="6093296"/>
            <a:ext cx="6985378"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‘Don’t know / doesn’t apply’ or ‘Don’t know / can’t say’: National (681,926; 759,144; 760,663); ICS 2021 (12,111; 13,570; 13,591)</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321543076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Q27-29. During your last general practice appointment…</a:t>
            </a:r>
          </a:p>
        </p:txBody>
      </p:sp>
      <p:graphicFrame>
        <p:nvGraphicFramePr>
          <p:cNvPr id="39" name="D_ecdb5b754162ce1c">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2080758925"/>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‘No, not at all’</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377300"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‘No, not at all’</a:t>
            </a:r>
            <a:endParaRPr lang="en-GB" b="1" dirty="0">
              <a:solidFill>
                <a:schemeClr val="bg2">
                  <a:lumMod val="75000"/>
                  <a:lumOff val="25000"/>
                </a:schemeClr>
              </a:solidFill>
            </a:endParaRP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1872208"/>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7" y="3309047"/>
            <a:ext cx="992561" cy="184666"/>
          </a:xfrm>
          <a:prstGeom prst="rect">
            <a:avLst/>
          </a:prstGeom>
          <a:noFill/>
        </p:spPr>
        <p:txBody>
          <a:bodyPr wrap="square" lIns="0" tIns="0" rIns="0" bIns="0" rtlCol="0">
            <a:spAutoFit/>
          </a:bodyPr>
          <a:lstStyle/>
          <a:p>
            <a:pPr algn="l"/>
            <a:r>
              <a:rPr lang="en-GB" b="1" dirty="0">
                <a:solidFill>
                  <a:srgbClr val="C00000"/>
                </a:solidFill>
              </a:rPr>
              <a:t>No, not at all</a:t>
            </a:r>
            <a:endParaRPr lang="en-GB" sz="1600" dirty="0">
              <a:solidFill>
                <a:srgbClr val="C00000"/>
              </a:solidFill>
            </a:endParaRP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7" y="4972526"/>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Yes, definitely</a:t>
            </a:r>
          </a:p>
        </p:txBody>
      </p:sp>
      <p:graphicFrame>
        <p:nvGraphicFramePr>
          <p:cNvPr id="29" name="D_8c44a2a621b81c9c"/>
          <p:cNvGraphicFramePr>
            <a:graphicFrameLocks noGrp="1"/>
          </p:cNvGraphicFramePr>
          <p:nvPr>
            <p:extLst>
              <p:ext uri="{D42A27DB-BD31-4B8C-83A1-F6EECF244321}">
                <p14:modId xmlns:p14="http://schemas.microsoft.com/office/powerpoint/2010/main" val="3841593697"/>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2" name="D_0303abfcce1f989c"/>
          <p:cNvGraphicFramePr>
            <a:graphicFrameLocks noGrp="1"/>
          </p:cNvGraphicFramePr>
          <p:nvPr>
            <p:extLst>
              <p:ext uri="{D42A27DB-BD31-4B8C-83A1-F6EECF244321}">
                <p14:modId xmlns:p14="http://schemas.microsoft.com/office/powerpoint/2010/main" val="2603175127"/>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5%</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 name="TextBox 1">
            <a:extLst>
              <a:ext uri="{FF2B5EF4-FFF2-40B4-BE49-F238E27FC236}">
                <a16:creationId xmlns:a16="http://schemas.microsoft.com/office/drawing/2014/main" xmlns="" id="{E5403D74-F64E-42EF-91FE-A38260BDFC86}"/>
              </a:ext>
            </a:extLst>
          </p:cNvPr>
          <p:cNvSpPr txBox="1"/>
          <p:nvPr/>
        </p:nvSpPr>
        <p:spPr>
          <a:xfrm>
            <a:off x="721419" y="2852936"/>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involved in decisions about care and treatment </a:t>
            </a:r>
          </a:p>
        </p:txBody>
      </p:sp>
      <p:sp>
        <p:nvSpPr>
          <p:cNvPr id="33" name="TextBox 32">
            <a:extLst>
              <a:ext uri="{FF2B5EF4-FFF2-40B4-BE49-F238E27FC236}">
                <a16:creationId xmlns:a16="http://schemas.microsoft.com/office/drawing/2014/main" xmlns="" id="{E7C2A138-7E01-4B3D-A3A9-C976B57C0E06}"/>
              </a:ext>
            </a:extLst>
          </p:cNvPr>
          <p:cNvSpPr txBox="1"/>
          <p:nvPr/>
        </p:nvSpPr>
        <p:spPr>
          <a:xfrm>
            <a:off x="3292571" y="2875170"/>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Had confidence and trust in the healthcare professional</a:t>
            </a:r>
          </a:p>
        </p:txBody>
      </p:sp>
      <p:sp>
        <p:nvSpPr>
          <p:cNvPr id="34" name="TextBox 33">
            <a:extLst>
              <a:ext uri="{FF2B5EF4-FFF2-40B4-BE49-F238E27FC236}">
                <a16:creationId xmlns:a16="http://schemas.microsoft.com/office/drawing/2014/main" xmlns="" id="{8D052BDC-A217-4492-BF4D-F8277AAA40D2}"/>
              </a:ext>
            </a:extLst>
          </p:cNvPr>
          <p:cNvSpPr txBox="1"/>
          <p:nvPr/>
        </p:nvSpPr>
        <p:spPr>
          <a:xfrm>
            <a:off x="5838230" y="2876846"/>
            <a:ext cx="2503389"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their needs were met </a:t>
            </a:r>
          </a:p>
        </p:txBody>
      </p:sp>
    </p:spTree>
    <p:extLst>
      <p:ext uri="{BB962C8B-B14F-4D97-AF65-F5344CB8AC3E}">
        <p14:creationId xmlns:p14="http://schemas.microsoft.com/office/powerpoint/2010/main" val="342420675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 name="D_6fcc1526e89ad4ea">
            <a:extLst>
              <a:ext uri="{FF2B5EF4-FFF2-40B4-BE49-F238E27FC236}">
                <a16:creationId xmlns:a16="http://schemas.microsoft.com/office/drawing/2014/main" xmlns="" id="{40EDB6FA-2721-43E2-BF7F-90FEE8821599}"/>
              </a:ext>
            </a:extLst>
          </p:cNvPr>
          <p:cNvGraphicFramePr>
            <a:graphicFrameLocks/>
          </p:cNvGraphicFramePr>
          <p:nvPr>
            <p:extLst>
              <p:ext uri="{D42A27DB-BD31-4B8C-83A1-F6EECF244321}">
                <p14:modId xmlns:p14="http://schemas.microsoft.com/office/powerpoint/2010/main" val="2229176346"/>
              </p:ext>
            </p:extLst>
          </p:nvPr>
        </p:nvGraphicFramePr>
        <p:xfrm>
          <a:off x="-15552" y="1675989"/>
          <a:ext cx="3914577" cy="31211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94c4ffa5a4e30cea"/>
          <p:cNvGraphicFramePr>
            <a:graphicFrameLocks noGrp="1"/>
          </p:cNvGraphicFramePr>
          <p:nvPr>
            <p:extLst>
              <p:ext uri="{D42A27DB-BD31-4B8C-83A1-F6EECF244321}">
                <p14:modId xmlns:p14="http://schemas.microsoft.com/office/powerpoint/2010/main" val="875813476"/>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2e4a70e7568a0cea"/>
          <p:cNvGraphicFramePr>
            <a:graphicFrameLocks noGrp="1"/>
          </p:cNvGraphicFramePr>
          <p:nvPr>
            <p:extLst>
              <p:ext uri="{D42A27DB-BD31-4B8C-83A1-F6EECF244321}">
                <p14:modId xmlns:p14="http://schemas.microsoft.com/office/powerpoint/2010/main" val="2546601892"/>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Mental health needs recognised and understood</a:t>
            </a:r>
          </a:p>
        </p:txBody>
      </p:sp>
      <p:graphicFrame>
        <p:nvGraphicFramePr>
          <p:cNvPr id="53" name="D_b879a0872e360cea"/>
          <p:cNvGraphicFramePr>
            <a:graphicFrameLocks noGrp="1"/>
          </p:cNvGraphicFramePr>
          <p:nvPr>
            <p:extLst>
              <p:ext uri="{D42A27DB-BD31-4B8C-83A1-F6EECF244321}">
                <p14:modId xmlns:p14="http://schemas.microsoft.com/office/powerpoint/2010/main" val="2608877473"/>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312435516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01919fa2b51225a5_CalcTable"/>
          <p:cNvGraphicFramePr>
            <a:graphicFrameLocks noGrp="1"/>
          </p:cNvGraphicFramePr>
          <p:nvPr>
            <p:extLst>
              <p:ext uri="{D42A27DB-BD31-4B8C-83A1-F6EECF244321}">
                <p14:modId xmlns:p14="http://schemas.microsoft.com/office/powerpoint/2010/main" val="955534387"/>
              </p:ext>
            </p:extLst>
          </p:nvPr>
        </p:nvGraphicFramePr>
        <p:xfrm>
          <a:off x="45996" y="6046048"/>
          <a:ext cx="8183368" cy="216024"/>
        </p:xfrm>
        <a:graphic>
          <a:graphicData uri="http://schemas.openxmlformats.org/drawingml/2006/table">
            <a:tbl>
              <a:tblPr firstRow="1" bandRow="1">
                <a:tableStyleId>{5C22544A-7EE6-4342-B048-85BDC9FD1C3A}</a:tableStyleId>
              </a:tblPr>
              <a:tblGrid>
                <a:gridCol w="8183368">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had an appointment since being registered with current GP practice excluding ‘I did not have any mental health needs’ and ‘Did not apply to my last appointment’: National (344,371); ICS 2021 (5,771); ICS 2020 (4,799); PCN bases range from 83 to 674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bb9114645df38ea"/>
          <p:cNvGraphicFramePr>
            <a:graphicFrameLocks noGrp="1"/>
          </p:cNvGraphicFramePr>
          <p:nvPr>
            <p:extLst>
              <p:ext uri="{D42A27DB-BD31-4B8C-83A1-F6EECF244321}">
                <p14:modId xmlns:p14="http://schemas.microsoft.com/office/powerpoint/2010/main" val="3314601798"/>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96816" y="218232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Q26. During your last general practice appointment, did you feel that the healthcare professional recognised and/or understood any mental health needs that you might have had?</a:t>
            </a:r>
          </a:p>
        </p:txBody>
      </p:sp>
      <p:sp>
        <p:nvSpPr>
          <p:cNvPr id="66" name="TextBox 65">
            <a:extLst>
              <a:ext uri="{FF2B5EF4-FFF2-40B4-BE49-F238E27FC236}">
                <a16:creationId xmlns:a16="http://schemas.microsoft.com/office/drawing/2014/main" xmlns="" id="{1973BBFD-7AAA-4FF5-98B8-93C348B95567}"/>
              </a:ext>
            </a:extLst>
          </p:cNvPr>
          <p:cNvSpPr txBox="1"/>
          <p:nvPr/>
        </p:nvSpPr>
        <p:spPr>
          <a:xfrm>
            <a:off x="8537848" y="6093296"/>
            <a:ext cx="1368152" cy="24622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63" name="Rectangle 62">
            <a:extLst>
              <a:ext uri="{FF2B5EF4-FFF2-40B4-BE49-F238E27FC236}">
                <a16:creationId xmlns:a16="http://schemas.microsoft.com/office/drawing/2014/main" xmlns="" id="{DCE8C432-025C-44E6-84C5-F414B682561C}"/>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9B15E820-E6AC-450C-B45B-3B2ED34E5728}"/>
              </a:ext>
            </a:extLst>
          </p:cNvPr>
          <p:cNvSpPr txBox="1"/>
          <p:nvPr/>
        </p:nvSpPr>
        <p:spPr>
          <a:xfrm>
            <a:off x="3263323" y="45264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38" name="D_483383cec8858de9" hidden="1"/>
          <p:cNvGraphicFramePr/>
          <p:nvPr>
            <p:extLst>
              <p:ext uri="{D42A27DB-BD31-4B8C-83A1-F6EECF244321}">
                <p14:modId xmlns:p14="http://schemas.microsoft.com/office/powerpoint/2010/main" val="298173033"/>
              </p:ext>
            </p:extLst>
          </p:nvPr>
        </p:nvGraphicFramePr>
        <p:xfrm>
          <a:off x="-2175792" y="4919353"/>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01919fa2b51225a5" hidden="1">
            <a:extLst>
              <a:ext uri="{FF2B5EF4-FFF2-40B4-BE49-F238E27FC236}">
                <a16:creationId xmlns:a16="http://schemas.microsoft.com/office/drawing/2014/main" xmlns="" id="{5A2993AB-5A19-47EE-8599-D6F86E613F43}"/>
              </a:ext>
            </a:extLst>
          </p:cNvPr>
          <p:cNvGraphicFramePr/>
          <p:nvPr>
            <p:extLst>
              <p:ext uri="{D42A27DB-BD31-4B8C-83A1-F6EECF244321}">
                <p14:modId xmlns:p14="http://schemas.microsoft.com/office/powerpoint/2010/main" val="74524021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0" name="TextBox 39">
            <a:extLst>
              <a:ext uri="{FF2B5EF4-FFF2-40B4-BE49-F238E27FC236}">
                <a16:creationId xmlns:a16="http://schemas.microsoft.com/office/drawing/2014/main" xmlns="" id="{BEE89C48-E5D0-43A4-B916-E6546E5F4AE2}"/>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5" name="TextBox 54">
            <a:extLst>
              <a:ext uri="{FF2B5EF4-FFF2-40B4-BE49-F238E27FC236}">
                <a16:creationId xmlns:a16="http://schemas.microsoft.com/office/drawing/2014/main" xmlns="" id="{72DE2C24-F1A2-420F-832D-A99531D44173}"/>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326ED5E6-6F9A-40D5-B80A-1BE14EABB197}"/>
              </a:ext>
            </a:extLst>
          </p:cNvPr>
          <p:cNvSpPr txBox="1"/>
          <p:nvPr/>
        </p:nvSpPr>
        <p:spPr>
          <a:xfrm>
            <a:off x="3771307"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E144429D-39EA-48FA-BF40-F7E27F86EF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088C102C-1852-40AC-8524-6AE706ED51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929295830"/>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885048571"/>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9" name="D_9552986553949f9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888468938"/>
              </p:ext>
            </p:extLst>
          </p:nvPr>
        </p:nvGraphicFramePr>
        <p:xfrm>
          <a:off x="3479428" y="2078445"/>
          <a:ext cx="2947144" cy="1861441"/>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D_99e566bd6cbd8ac5">
            <a:extLst>
              <a:ext uri="{FF2B5EF4-FFF2-40B4-BE49-F238E27FC236}">
                <a16:creationId xmlns:a16="http://schemas.microsoft.com/office/drawing/2014/main" xmlns="" id="{7F7542FF-B152-4E54-B059-A30ADEEED643}"/>
              </a:ext>
            </a:extLst>
          </p:cNvPr>
          <p:cNvGraphicFramePr/>
          <p:nvPr>
            <p:extLst>
              <p:ext uri="{D42A27DB-BD31-4B8C-83A1-F6EECF244321}">
                <p14:modId xmlns:p14="http://schemas.microsoft.com/office/powerpoint/2010/main" val="2819676392"/>
              </p:ext>
            </p:extLst>
          </p:nvPr>
        </p:nvGraphicFramePr>
        <p:xfrm>
          <a:off x="3825407" y="4815285"/>
          <a:ext cx="1080000" cy="1080119"/>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6" name="D_156ab0cde8865014">
            <a:extLst>
              <a:ext uri="{FF2B5EF4-FFF2-40B4-BE49-F238E27FC236}">
                <a16:creationId xmlns:a16="http://schemas.microsoft.com/office/drawing/2014/main" xmlns="" id="{73557706-CCA8-4D89-9023-A7D8DEDF6E4A}"/>
              </a:ext>
            </a:extLst>
          </p:cNvPr>
          <p:cNvGraphicFramePr/>
          <p:nvPr>
            <p:extLst>
              <p:ext uri="{D42A27DB-BD31-4B8C-83A1-F6EECF244321}">
                <p14:modId xmlns:p14="http://schemas.microsoft.com/office/powerpoint/2010/main" val="1023836975"/>
              </p:ext>
            </p:extLst>
          </p:nvPr>
        </p:nvGraphicFramePr>
        <p:xfrm>
          <a:off x="5028703" y="4815285"/>
          <a:ext cx="1080000" cy="10801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72" name="D_483383cec8858de9_CalcTable">
            <a:extLst>
              <a:ext uri="{FF2B5EF4-FFF2-40B4-BE49-F238E27FC236}">
                <a16:creationId xmlns:a16="http://schemas.microsoft.com/office/drawing/2014/main" xmlns="" id="{8D2C9474-AAC3-4AC1-B163-CAB2C0E8BFCB}"/>
              </a:ext>
            </a:extLst>
          </p:cNvPr>
          <p:cNvGraphicFramePr>
            <a:graphicFrameLocks noGrp="1"/>
          </p:cNvGraphicFramePr>
          <p:nvPr>
            <p:extLst>
              <p:ext uri="{D42A27DB-BD31-4B8C-83A1-F6EECF244321}">
                <p14:modId xmlns:p14="http://schemas.microsoft.com/office/powerpoint/2010/main" val="195424931"/>
              </p:ext>
            </p:extLst>
          </p:nvPr>
        </p:nvGraphicFramePr>
        <p:xfrm>
          <a:off x="4011854" y="50657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027069540"/>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Managing health conditions</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0107842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 name="D_5b811bef4c4c6cef">
            <a:extLst>
              <a:ext uri="{FF2B5EF4-FFF2-40B4-BE49-F238E27FC236}">
                <a16:creationId xmlns:a16="http://schemas.microsoft.com/office/drawing/2014/main" xmlns="" id="{4AEA36EB-63E9-40F7-B025-DDBAE677AFD0}"/>
              </a:ext>
            </a:extLst>
          </p:cNvPr>
          <p:cNvGraphicFramePr>
            <a:graphicFrameLocks/>
          </p:cNvGraphicFramePr>
          <p:nvPr>
            <p:extLst>
              <p:ext uri="{D42A27DB-BD31-4B8C-83A1-F6EECF244321}">
                <p14:modId xmlns:p14="http://schemas.microsoft.com/office/powerpoint/2010/main" val="1793212381"/>
              </p:ext>
            </p:extLst>
          </p:nvPr>
        </p:nvGraphicFramePr>
        <p:xfrm>
          <a:off x="11546" y="1748262"/>
          <a:ext cx="3936914"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c3caa184e4679cef"/>
          <p:cNvGraphicFramePr>
            <a:graphicFrameLocks noGrp="1"/>
          </p:cNvGraphicFramePr>
          <p:nvPr>
            <p:extLst>
              <p:ext uri="{D42A27DB-BD31-4B8C-83A1-F6EECF244321}">
                <p14:modId xmlns:p14="http://schemas.microsoft.com/office/powerpoint/2010/main" val="3419296860"/>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a31cec5e72416cef"/>
          <p:cNvGraphicFramePr>
            <a:graphicFrameLocks noGrp="1"/>
          </p:cNvGraphicFramePr>
          <p:nvPr>
            <p:extLst>
              <p:ext uri="{D42A27DB-BD31-4B8C-83A1-F6EECF244321}">
                <p14:modId xmlns:p14="http://schemas.microsoft.com/office/powerpoint/2010/main" val="3546020702"/>
              </p:ext>
            </p:extLst>
          </p:nvPr>
        </p:nvGraphicFramePr>
        <p:xfrm>
          <a:off x="653717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449615" cy="764704"/>
          </a:xfrm>
        </p:spPr>
        <p:txBody>
          <a:bodyPr/>
          <a:lstStyle/>
          <a:p>
            <a:r>
              <a:rPr lang="en-GB" dirty="0"/>
              <a:t>Support with managing long-term conditions, disabilities, or illnesses</a:t>
            </a:r>
          </a:p>
        </p:txBody>
      </p:sp>
      <p:graphicFrame>
        <p:nvGraphicFramePr>
          <p:cNvPr id="53" name="D_68bc2fc800e46cef"/>
          <p:cNvGraphicFramePr>
            <a:graphicFrameLocks noGrp="1"/>
          </p:cNvGraphicFramePr>
          <p:nvPr>
            <p:extLst>
              <p:ext uri="{D42A27DB-BD31-4B8C-83A1-F6EECF244321}">
                <p14:modId xmlns:p14="http://schemas.microsoft.com/office/powerpoint/2010/main" val="1704335786"/>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6492"/>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158002924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585e000d5eb78225_CalcTable"/>
          <p:cNvGraphicFramePr>
            <a:graphicFrameLocks noGrp="1"/>
          </p:cNvGraphicFramePr>
          <p:nvPr>
            <p:extLst>
              <p:ext uri="{D42A27DB-BD31-4B8C-83A1-F6EECF244321}">
                <p14:modId xmlns:p14="http://schemas.microsoft.com/office/powerpoint/2010/main" val="3246121900"/>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with a long-term condition excluding ‘I haven’t needed support’ and ‘Don’t know / can’t say’: National (305,097); ICS 2021 (5,665); ICS 2020 (5,171); PCN bases range from 86 to 670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8ae4477a2591acef"/>
          <p:cNvGraphicFramePr>
            <a:graphicFrameLocks noGrp="1"/>
          </p:cNvGraphicFramePr>
          <p:nvPr>
            <p:extLst>
              <p:ext uri="{D42A27DB-BD31-4B8C-83A1-F6EECF244321}">
                <p14:modId xmlns:p14="http://schemas.microsoft.com/office/powerpoint/2010/main" val="99521026"/>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86492"/>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10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62" name="Rectangle 61">
            <a:extLst>
              <a:ext uri="{FF2B5EF4-FFF2-40B4-BE49-F238E27FC236}">
                <a16:creationId xmlns:a16="http://schemas.microsoft.com/office/drawing/2014/main" xmlns="" id="{EECC51AF-F783-4216-872C-299C4E29151D}"/>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6" name="TextBox 65">
            <a:extLst>
              <a:ext uri="{FF2B5EF4-FFF2-40B4-BE49-F238E27FC236}">
                <a16:creationId xmlns:a16="http://schemas.microsoft.com/office/drawing/2014/main" xmlns="" id="{9853B3C2-9E1D-4D15-A029-12D2EE6C905A}"/>
              </a:ext>
            </a:extLst>
          </p:cNvPr>
          <p:cNvSpPr txBox="1"/>
          <p:nvPr/>
        </p:nvSpPr>
        <p:spPr>
          <a:xfrm>
            <a:off x="3263325" y="458112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68" name="D_678c7de2f6a59231">
            <a:extLst>
              <a:ext uri="{FF2B5EF4-FFF2-40B4-BE49-F238E27FC236}">
                <a16:creationId xmlns:a16="http://schemas.microsoft.com/office/drawing/2014/main" xmlns="" id="{3FF89623-6F95-457A-B35F-5875194CBD9C}"/>
              </a:ext>
            </a:extLst>
          </p:cNvPr>
          <p:cNvGraphicFramePr/>
          <p:nvPr>
            <p:extLst>
              <p:ext uri="{D42A27DB-BD31-4B8C-83A1-F6EECF244321}">
                <p14:modId xmlns:p14="http://schemas.microsoft.com/office/powerpoint/2010/main" val="3153179650"/>
              </p:ext>
            </p:extLst>
          </p:nvPr>
        </p:nvGraphicFramePr>
        <p:xfrm>
          <a:off x="3825409" y="484452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9204ea7fbd3bfa15">
            <a:extLst>
              <a:ext uri="{FF2B5EF4-FFF2-40B4-BE49-F238E27FC236}">
                <a16:creationId xmlns:a16="http://schemas.microsoft.com/office/drawing/2014/main" xmlns="" id="{18028F7A-6B8D-44E0-A0C3-B0A806211E2A}"/>
              </a:ext>
            </a:extLst>
          </p:cNvPr>
          <p:cNvGraphicFramePr/>
          <p:nvPr>
            <p:extLst>
              <p:ext uri="{D42A27DB-BD31-4B8C-83A1-F6EECF244321}">
                <p14:modId xmlns:p14="http://schemas.microsoft.com/office/powerpoint/2010/main" val="2922447834"/>
              </p:ext>
            </p:extLst>
          </p:nvPr>
        </p:nvGraphicFramePr>
        <p:xfrm>
          <a:off x="5028705" y="484452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ac715fc4cf40ff6_CalcTable">
            <a:extLst>
              <a:ext uri="{FF2B5EF4-FFF2-40B4-BE49-F238E27FC236}">
                <a16:creationId xmlns:a16="http://schemas.microsoft.com/office/drawing/2014/main" xmlns="" id="{BC685492-2417-40EF-B6D9-F0E590A5C515}"/>
              </a:ext>
            </a:extLst>
          </p:cNvPr>
          <p:cNvGraphicFramePr>
            <a:graphicFrameLocks noGrp="1"/>
          </p:cNvGraphicFramePr>
          <p:nvPr>
            <p:extLst>
              <p:ext uri="{D42A27DB-BD31-4B8C-83A1-F6EECF244321}">
                <p14:modId xmlns:p14="http://schemas.microsoft.com/office/powerpoint/2010/main" val="1363568844"/>
              </p:ext>
            </p:extLst>
          </p:nvPr>
        </p:nvGraphicFramePr>
        <p:xfrm>
          <a:off x="4007742" y="508914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9" name="D_0ac715fc4cf40ff6" hidden="1"/>
          <p:cNvGraphicFramePr/>
          <p:nvPr>
            <p:extLst>
              <p:ext uri="{D42A27DB-BD31-4B8C-83A1-F6EECF244321}">
                <p14:modId xmlns:p14="http://schemas.microsoft.com/office/powerpoint/2010/main" val="2746151598"/>
              </p:ext>
            </p:extLst>
          </p:nvPr>
        </p:nvGraphicFramePr>
        <p:xfrm>
          <a:off x="-2154068" y="4993145"/>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4" name="D_585e000d5eb78225" hidden="1">
            <a:extLst>
              <a:ext uri="{FF2B5EF4-FFF2-40B4-BE49-F238E27FC236}">
                <a16:creationId xmlns:a16="http://schemas.microsoft.com/office/drawing/2014/main" xmlns="" id="{D5FB2BAB-0703-4F1F-88A4-47516F5ACC6D}"/>
              </a:ext>
            </a:extLst>
          </p:cNvPr>
          <p:cNvGraphicFramePr/>
          <p:nvPr>
            <p:extLst>
              <p:ext uri="{D42A27DB-BD31-4B8C-83A1-F6EECF244321}">
                <p14:modId xmlns:p14="http://schemas.microsoft.com/office/powerpoint/2010/main" val="348122689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CE4E8DCF-774C-44DB-9898-0F6A15D3FD51}"/>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7" name="TextBox 46">
            <a:extLst>
              <a:ext uri="{FF2B5EF4-FFF2-40B4-BE49-F238E27FC236}">
                <a16:creationId xmlns:a16="http://schemas.microsoft.com/office/drawing/2014/main" xmlns="" id="{FA76E83D-156D-4B89-96FF-3E1FD91335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B19F71F1-B8DC-4C2F-BAF5-AE6A712FED8A}"/>
              </a:ext>
            </a:extLst>
          </p:cNvPr>
          <p:cNvSpPr txBox="1"/>
          <p:nvPr/>
        </p:nvSpPr>
        <p:spPr>
          <a:xfrm>
            <a:off x="3728864"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3" name="TextBox 62">
            <a:extLst>
              <a:ext uri="{FF2B5EF4-FFF2-40B4-BE49-F238E27FC236}">
                <a16:creationId xmlns:a16="http://schemas.microsoft.com/office/drawing/2014/main" xmlns="" id="{DDB4FAA3-EE57-40A6-BEE2-F4345A22BAC0}"/>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74" name="TextBox 73">
            <a:extLst>
              <a:ext uri="{FF2B5EF4-FFF2-40B4-BE49-F238E27FC236}">
                <a16:creationId xmlns:a16="http://schemas.microsoft.com/office/drawing/2014/main" xmlns="" id="{CE6096D2-2492-428F-8006-1B6B8AC187C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6B8886B7-56F6-4B73-BC98-4C602DEE823F}"/>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8" name="D_3b251f3c426c31a3_CalcTable"/>
          <p:cNvGraphicFramePr>
            <a:graphicFrameLocks noGrp="1"/>
          </p:cNvGraphicFramePr>
          <p:nvPr>
            <p:extLst>
              <p:ext uri="{D42A27DB-BD31-4B8C-83A1-F6EECF244321}">
                <p14:modId xmlns:p14="http://schemas.microsoft.com/office/powerpoint/2010/main" val="1004565965"/>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1628672959"/>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3" name="D_021ab13770c80f64">
            <a:extLst>
              <a:ext uri="{FF2B5EF4-FFF2-40B4-BE49-F238E27FC236}">
                <a16:creationId xmlns:a16="http://schemas.microsoft.com/office/drawing/2014/main" xmlns="" id="{237784D6-00CD-4DFC-BB01-2123900E03C2}"/>
              </a:ext>
            </a:extLst>
          </p:cNvPr>
          <p:cNvGraphicFramePr/>
          <p:nvPr>
            <p:extLst>
              <p:ext uri="{D42A27DB-BD31-4B8C-83A1-F6EECF244321}">
                <p14:modId xmlns:p14="http://schemas.microsoft.com/office/powerpoint/2010/main" val="3037144647"/>
              </p:ext>
            </p:extLst>
          </p:nvPr>
        </p:nvGraphicFramePr>
        <p:xfrm>
          <a:off x="3454491" y="2087215"/>
          <a:ext cx="299905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128045732"/>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6264857"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have had enough support to manage their condition(s)</a:t>
            </a:r>
            <a:endParaRPr lang="en-GB" sz="2000" b="1" i="1" dirty="0">
              <a:solidFill>
                <a:schemeClr val="tx1">
                  <a:lumMod val="75000"/>
                  <a:lumOff val="25000"/>
                </a:schemeClr>
              </a:solidFill>
            </a:endParaRPr>
          </a:p>
        </p:txBody>
      </p:sp>
      <p:graphicFrame>
        <p:nvGraphicFramePr>
          <p:cNvPr id="31" name="D_fda6b0f8a0c4c22d"/>
          <p:cNvGraphicFramePr/>
          <p:nvPr>
            <p:extLst>
              <p:ext uri="{D42A27DB-BD31-4B8C-83A1-F6EECF244321}">
                <p14:modId xmlns:p14="http://schemas.microsoft.com/office/powerpoint/2010/main" val="2896703423"/>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1ad3201619664aab" hidden="1"/>
          <p:cNvGraphicFramePr/>
          <p:nvPr>
            <p:extLst>
              <p:ext uri="{D42A27DB-BD31-4B8C-83A1-F6EECF244321}">
                <p14:modId xmlns:p14="http://schemas.microsoft.com/office/powerpoint/2010/main" val="365819253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1ad3201619664aab_CalcTable"/>
          <p:cNvGraphicFramePr>
            <a:graphicFrameLocks noGrp="1"/>
          </p:cNvGraphicFramePr>
          <p:nvPr>
            <p:extLst>
              <p:ext uri="{D42A27DB-BD31-4B8C-83A1-F6EECF244321}">
                <p14:modId xmlns:p14="http://schemas.microsoft.com/office/powerpoint/2010/main" val="319789467"/>
              </p:ext>
            </p:extLst>
          </p:nvPr>
        </p:nvGraphicFramePr>
        <p:xfrm>
          <a:off x="-15552" y="6046627"/>
          <a:ext cx="7128792" cy="299353"/>
        </p:xfrm>
        <a:graphic>
          <a:graphicData uri="http://schemas.openxmlformats.org/drawingml/2006/table">
            <a:tbl>
              <a:tblPr firstRow="1" bandRow="1">
                <a:tableStyleId>{5C22544A-7EE6-4342-B048-85BDC9FD1C3A}</a:tableStyleId>
              </a:tblPr>
              <a:tblGrid>
                <a:gridCol w="7128792">
                  <a:extLst>
                    <a:ext uri="{9D8B030D-6E8A-4147-A177-3AD203B41FA5}">
                      <a16:colId xmlns:a16="http://schemas.microsoft.com/office/drawing/2014/main" xmlns="" val="20000"/>
                    </a:ext>
                  </a:extLst>
                </a:gridCol>
              </a:tblGrid>
              <a:tr h="299353">
                <a:tc>
                  <a:txBody>
                    <a:bodyPr/>
                    <a:lstStyle/>
                    <a:p>
                      <a:pPr marL="0" indent="0">
                        <a:buNone/>
                      </a:pPr>
                      <a:r>
                        <a:rPr lang="en-GB" sz="800" b="0">
                          <a:solidFill>
                            <a:schemeClr val="bg1"/>
                          </a:solidFill>
                        </a:rPr>
                        <a:t>Base: All with a long-term condition excluding ‘I haven’t needed support’ and ‘Don’t know / can’t say’: National (305,097); ICS 2021 (5,665); PCN bases range from 86 to 670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3EEC80DE-25F5-4FCF-AFA2-4A153C0AE989}"/>
              </a:ext>
            </a:extLst>
          </p:cNvPr>
          <p:cNvSpPr/>
          <p:nvPr/>
        </p:nvSpPr>
        <p:spPr bwMode="auto">
          <a:xfrm>
            <a:off x="0" y="940394"/>
            <a:ext cx="9906000" cy="517818"/>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26" name="Rectangle 25">
            <a:extLst>
              <a:ext uri="{FF2B5EF4-FFF2-40B4-BE49-F238E27FC236}">
                <a16:creationId xmlns:a16="http://schemas.microsoft.com/office/drawing/2014/main" xmlns="" id="{11B4F713-A00A-469B-9025-5EAC24A84C0C}"/>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9" name="Group 18">
            <a:extLst>
              <a:ext uri="{FF2B5EF4-FFF2-40B4-BE49-F238E27FC236}">
                <a16:creationId xmlns:a16="http://schemas.microsoft.com/office/drawing/2014/main" xmlns="" id="{6670C3FA-A742-4F44-B805-1B4FD87C6C97}"/>
              </a:ext>
            </a:extLst>
          </p:cNvPr>
          <p:cNvGrpSpPr/>
          <p:nvPr/>
        </p:nvGrpSpPr>
        <p:grpSpPr>
          <a:xfrm>
            <a:off x="6880448" y="1562308"/>
            <a:ext cx="2969096" cy="138500"/>
            <a:chOff x="4380332" y="1526076"/>
            <a:chExt cx="2969096" cy="138500"/>
          </a:xfrm>
        </p:grpSpPr>
        <p:sp>
          <p:nvSpPr>
            <p:cNvPr id="21" name="TextBox 7">
              <a:extLst>
                <a:ext uri="{FF2B5EF4-FFF2-40B4-BE49-F238E27FC236}">
                  <a16:creationId xmlns:a16="http://schemas.microsoft.com/office/drawing/2014/main" xmlns="" id="{DA22792B-4340-4F14-B2D1-A78529B91332}"/>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2" name="TextBox 8">
              <a:extLst>
                <a:ext uri="{FF2B5EF4-FFF2-40B4-BE49-F238E27FC236}">
                  <a16:creationId xmlns:a16="http://schemas.microsoft.com/office/drawing/2014/main" xmlns="" id="{4657B6F5-ADE5-42EF-AECA-4235B90AF99F}"/>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0FF40F45-321A-4F83-9EEE-D64099518A12}"/>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FBB6D88F-D059-4CD1-BC0A-D8B88D47190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B98BE587-DD88-4713-92C5-740B8217F8C0}"/>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1A31F786-AAFD-4D1D-9164-402F96A3C457}"/>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7" name="TextBox 36">
            <a:extLst>
              <a:ext uri="{FF2B5EF4-FFF2-40B4-BE49-F238E27FC236}">
                <a16:creationId xmlns:a16="http://schemas.microsoft.com/office/drawing/2014/main" xmlns="" id="{4098894C-6427-4B75-A1A8-904F47C228F8}"/>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25" name="Title 2">
            <a:extLst>
              <a:ext uri="{FF2B5EF4-FFF2-40B4-BE49-F238E27FC236}">
                <a16:creationId xmlns:a16="http://schemas.microsoft.com/office/drawing/2014/main" xmlns="" id="{8ED1F275-EE9F-4676-AEFF-6C6402125681}"/>
              </a:ext>
            </a:extLst>
          </p:cNvPr>
          <p:cNvSpPr>
            <a:spLocks noGrp="1"/>
          </p:cNvSpPr>
          <p:nvPr>
            <p:ph type="title"/>
          </p:nvPr>
        </p:nvSpPr>
        <p:spPr>
          <a:xfrm>
            <a:off x="247649" y="0"/>
            <a:ext cx="8519763" cy="765175"/>
          </a:xfrm>
        </p:spPr>
        <p:txBody>
          <a:bodyPr/>
          <a:lstStyle/>
          <a:p>
            <a:r>
              <a:rPr lang="en-GB" dirty="0"/>
              <a:t>Support with managing long-term conditions, disabilities, or illnesses: how the PCNs within the ICS compare</a:t>
            </a:r>
          </a:p>
        </p:txBody>
      </p:sp>
    </p:spTree>
    <p:extLst>
      <p:ext uri="{BB962C8B-B14F-4D97-AF65-F5344CB8AC3E}">
        <p14:creationId xmlns:p14="http://schemas.microsoft.com/office/powerpoint/2010/main" val="215955079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Satisfaction with general practice appointment times</a:t>
            </a:r>
          </a:p>
        </p:txBody>
      </p:sp>
    </p:spTree>
    <p:extLst>
      <p:ext uri="{BB962C8B-B14F-4D97-AF65-F5344CB8AC3E}">
        <p14:creationId xmlns:p14="http://schemas.microsoft.com/office/powerpoint/2010/main" val="5006375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972dda2d9bf6eb23">
            <a:extLst>
              <a:ext uri="{FF2B5EF4-FFF2-40B4-BE49-F238E27FC236}">
                <a16:creationId xmlns:a16="http://schemas.microsoft.com/office/drawing/2014/main" xmlns="" id="{1ECB861F-E841-4A03-8362-445659F0404B}"/>
              </a:ext>
            </a:extLst>
          </p:cNvPr>
          <p:cNvGraphicFramePr>
            <a:graphicFrameLocks/>
          </p:cNvGraphicFramePr>
          <p:nvPr>
            <p:extLst>
              <p:ext uri="{D42A27DB-BD31-4B8C-83A1-F6EECF244321}">
                <p14:modId xmlns:p14="http://schemas.microsoft.com/office/powerpoint/2010/main" val="1716187663"/>
              </p:ext>
            </p:extLst>
          </p:nvPr>
        </p:nvGraphicFramePr>
        <p:xfrm>
          <a:off x="0" y="1628800"/>
          <a:ext cx="4345316"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ad533dd1c0d6dba3"/>
          <p:cNvGraphicFramePr>
            <a:graphicFrameLocks noGrp="1"/>
          </p:cNvGraphicFramePr>
          <p:nvPr>
            <p:extLst>
              <p:ext uri="{D42A27DB-BD31-4B8C-83A1-F6EECF244321}">
                <p14:modId xmlns:p14="http://schemas.microsoft.com/office/powerpoint/2010/main" val="4169183970"/>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deffe53ddf83056a"/>
          <p:cNvGraphicFramePr>
            <a:graphicFrameLocks noGrp="1"/>
          </p:cNvGraphicFramePr>
          <p:nvPr>
            <p:extLst>
              <p:ext uri="{D42A27DB-BD31-4B8C-83A1-F6EECF244321}">
                <p14:modId xmlns:p14="http://schemas.microsoft.com/office/powerpoint/2010/main" val="1273319460"/>
              </p:ext>
            </p:extLst>
          </p:nvPr>
        </p:nvGraphicFramePr>
        <p:xfrm>
          <a:off x="6537176"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Satisfaction with appointment times</a:t>
            </a:r>
          </a:p>
        </p:txBody>
      </p:sp>
      <p:graphicFrame>
        <p:nvGraphicFramePr>
          <p:cNvPr id="53" name="D_ae59fafe5a5ba6a3"/>
          <p:cNvGraphicFramePr>
            <a:graphicFrameLocks noGrp="1"/>
          </p:cNvGraphicFramePr>
          <p:nvPr>
            <p:extLst>
              <p:ext uri="{D42A27DB-BD31-4B8C-83A1-F6EECF244321}">
                <p14:modId xmlns:p14="http://schemas.microsoft.com/office/powerpoint/2010/main" val="1560167500"/>
              </p:ext>
            </p:extLst>
          </p:nvPr>
        </p:nvGraphicFramePr>
        <p:xfrm>
          <a:off x="7987704"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51" name="TextBox 50"/>
          <p:cNvSpPr txBox="1"/>
          <p:nvPr/>
        </p:nvSpPr>
        <p:spPr>
          <a:xfrm>
            <a:off x="8337376" y="3748390"/>
            <a:ext cx="1368152" cy="184666"/>
          </a:xfrm>
          <a:prstGeom prst="rect">
            <a:avLst/>
          </a:prstGeom>
          <a:noFill/>
          <a:effectLst/>
        </p:spPr>
        <p:txBody>
          <a:bodyPr wrap="square" lIns="0" tIns="0" rIns="0" bIns="0" rtlCol="0">
            <a:spAutoFit/>
          </a:bodyPr>
          <a:lstStyle/>
          <a:p>
            <a:pPr algn="ctr"/>
            <a:r>
              <a:rPr lang="en-GB" dirty="0"/>
              <a:t>Dissatisfied</a:t>
            </a:r>
          </a:p>
        </p:txBody>
      </p:sp>
      <p:graphicFrame>
        <p:nvGraphicFramePr>
          <p:cNvPr id="6" name="Ipsos Ribbon Rules" hidden="1"/>
          <p:cNvGraphicFramePr/>
          <p:nvPr>
            <p:extLst>
              <p:ext uri="{D42A27DB-BD31-4B8C-83A1-F6EECF244321}">
                <p14:modId xmlns:p14="http://schemas.microsoft.com/office/powerpoint/2010/main" val="128190139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227108eed54d49ac_CalcTable"/>
          <p:cNvGraphicFramePr>
            <a:graphicFrameLocks noGrp="1"/>
          </p:cNvGraphicFramePr>
          <p:nvPr>
            <p:extLst>
              <p:ext uri="{D42A27DB-BD31-4B8C-83A1-F6EECF244321}">
                <p14:modId xmlns:p14="http://schemas.microsoft.com/office/powerpoint/2010/main" val="3873194557"/>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‘I’m not sure when I can get an appointment’: National (733,038); ICS 2021 (12,659); ICS 2020 (11,887); PCN bases range from 198 to 1,513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66ef352c207dbeca"/>
          <p:cNvGraphicFramePr>
            <a:graphicFrameLocks noGrp="1"/>
          </p:cNvGraphicFramePr>
          <p:nvPr>
            <p:extLst>
              <p:ext uri="{D42A27DB-BD31-4B8C-83A1-F6EECF244321}">
                <p14:modId xmlns:p14="http://schemas.microsoft.com/office/powerpoint/2010/main" val="2222018272"/>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60" name="TextBox 59"/>
          <p:cNvSpPr txBox="1"/>
          <p:nvPr/>
        </p:nvSpPr>
        <p:spPr>
          <a:xfrm>
            <a:off x="6888570" y="3748390"/>
            <a:ext cx="1368152" cy="184666"/>
          </a:xfrm>
          <a:prstGeom prst="rect">
            <a:avLst/>
          </a:prstGeom>
          <a:noFill/>
          <a:effectLst/>
        </p:spPr>
        <p:txBody>
          <a:bodyPr wrap="square" lIns="0" tIns="0" rIns="0" bIns="0" rtlCol="0">
            <a:spAutoFit/>
          </a:bodyPr>
          <a:lstStyle/>
          <a:p>
            <a:pPr algn="ctr"/>
            <a:r>
              <a:rPr lang="en-GB" dirty="0"/>
              <a:t>Dissatisfied</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754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7" name="Rectangle 66">
            <a:extLst>
              <a:ext uri="{FF2B5EF4-FFF2-40B4-BE49-F238E27FC236}">
                <a16:creationId xmlns:a16="http://schemas.microsoft.com/office/drawing/2014/main" xmlns="" id="{7F6F188F-BDD5-4F90-B61E-B77CF5AD343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 1</a:t>
            </a:r>
            <a:endParaRPr lang="en-GB" sz="1600" b="1" dirty="0">
              <a:solidFill>
                <a:schemeClr val="bg1"/>
              </a:solidFill>
            </a:endParaRPr>
          </a:p>
        </p:txBody>
      </p:sp>
      <p:sp>
        <p:nvSpPr>
          <p:cNvPr id="68" name="TextBox 67">
            <a:extLst>
              <a:ext uri="{FF2B5EF4-FFF2-40B4-BE49-F238E27FC236}">
                <a16:creationId xmlns:a16="http://schemas.microsoft.com/office/drawing/2014/main" xmlns="" id="{36BFB769-7CD3-4448-9273-EF81B150F0E7}"/>
              </a:ext>
            </a:extLst>
          </p:cNvPr>
          <p:cNvSpPr txBox="1"/>
          <p:nvPr/>
        </p:nvSpPr>
        <p:spPr>
          <a:xfrm>
            <a:off x="7273886" y="6081421"/>
            <a:ext cx="2632114" cy="270843"/>
          </a:xfrm>
          <a:prstGeom prst="rect">
            <a:avLst/>
          </a:prstGeom>
          <a:noFill/>
        </p:spPr>
        <p:txBody>
          <a:bodyPr wrap="square" lIns="0" tIns="0" rIns="0" bIns="0" rtlCol="0">
            <a:spAutoFit/>
          </a:bodyPr>
          <a:lstStyle/>
          <a:p>
            <a:pPr lvl="0" algn="l"/>
            <a:r>
              <a:rPr lang="en-GB" sz="800" dirty="0">
                <a:solidFill>
                  <a:srgbClr val="FFFFFF"/>
                </a:solidFill>
              </a:rPr>
              <a:t>%Satisfied = %Very satisfied + %Fairly satisfied </a:t>
            </a:r>
          </a:p>
          <a:p>
            <a:pPr lvl="0" algn="l"/>
            <a:r>
              <a:rPr lang="en-GB" sz="800" dirty="0">
                <a:solidFill>
                  <a:srgbClr val="FFFFFF"/>
                </a:solidFill>
              </a:rPr>
              <a:t>%Dissatisfied = %Very dissatisfied + %Fairly dissatisfied</a:t>
            </a:r>
            <a:endParaRPr lang="en-GB" sz="800" kern="0" dirty="0">
              <a:solidFill>
                <a:srgbClr val="FFFFFF"/>
              </a:solidFill>
            </a:endParaRPr>
          </a:p>
        </p:txBody>
      </p:sp>
      <p:sp>
        <p:nvSpPr>
          <p:cNvPr id="47" name="Rectangle 46">
            <a:extLst>
              <a:ext uri="{FF2B5EF4-FFF2-40B4-BE49-F238E27FC236}">
                <a16:creationId xmlns:a16="http://schemas.microsoft.com/office/drawing/2014/main" xmlns="" id="{2434635A-5594-4929-B125-25B5F25CAC9F}"/>
              </a:ext>
            </a:extLst>
          </p:cNvPr>
          <p:cNvSpPr/>
          <p:nvPr/>
        </p:nvSpPr>
        <p:spPr bwMode="auto">
          <a:xfrm>
            <a:off x="2864775" y="4293096"/>
            <a:ext cx="4104449"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3" name="TextBox 62">
            <a:extLst>
              <a:ext uri="{FF2B5EF4-FFF2-40B4-BE49-F238E27FC236}">
                <a16:creationId xmlns:a16="http://schemas.microsoft.com/office/drawing/2014/main" xmlns="" id="{3D4D51E7-B041-400E-B193-F65DA29649E5}"/>
              </a:ext>
            </a:extLst>
          </p:cNvPr>
          <p:cNvSpPr txBox="1"/>
          <p:nvPr/>
        </p:nvSpPr>
        <p:spPr>
          <a:xfrm>
            <a:off x="3242363" y="4382475"/>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65" name="D_038d31f2e658ae68">
            <a:extLst>
              <a:ext uri="{FF2B5EF4-FFF2-40B4-BE49-F238E27FC236}">
                <a16:creationId xmlns:a16="http://schemas.microsoft.com/office/drawing/2014/main" xmlns="" id="{5C7883C2-827C-4E1A-B264-E6604AE9D7B2}"/>
              </a:ext>
            </a:extLst>
          </p:cNvPr>
          <p:cNvGraphicFramePr/>
          <p:nvPr>
            <p:extLst>
              <p:ext uri="{D42A27DB-BD31-4B8C-83A1-F6EECF244321}">
                <p14:modId xmlns:p14="http://schemas.microsoft.com/office/powerpoint/2010/main" val="1299128330"/>
              </p:ext>
            </p:extLst>
          </p:nvPr>
        </p:nvGraphicFramePr>
        <p:xfrm>
          <a:off x="3804447" y="467126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2f59087c8a000b59">
            <a:extLst>
              <a:ext uri="{FF2B5EF4-FFF2-40B4-BE49-F238E27FC236}">
                <a16:creationId xmlns:a16="http://schemas.microsoft.com/office/drawing/2014/main" xmlns="" id="{1A03F2BB-199D-4608-A57A-3CDAC05487F2}"/>
              </a:ext>
            </a:extLst>
          </p:cNvPr>
          <p:cNvGraphicFramePr/>
          <p:nvPr>
            <p:extLst>
              <p:ext uri="{D42A27DB-BD31-4B8C-83A1-F6EECF244321}">
                <p14:modId xmlns:p14="http://schemas.microsoft.com/office/powerpoint/2010/main" val="4150206677"/>
              </p:ext>
            </p:extLst>
          </p:nvPr>
        </p:nvGraphicFramePr>
        <p:xfrm>
          <a:off x="5007743" y="4671269"/>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b84543faa2db87b_CalcTable">
            <a:extLst>
              <a:ext uri="{FF2B5EF4-FFF2-40B4-BE49-F238E27FC236}">
                <a16:creationId xmlns:a16="http://schemas.microsoft.com/office/drawing/2014/main" xmlns="" id="{6D1BA441-8DE0-4E9E-96AC-1661A16F248B}"/>
              </a:ext>
            </a:extLst>
          </p:cNvPr>
          <p:cNvGraphicFramePr>
            <a:graphicFrameLocks noGrp="1"/>
          </p:cNvGraphicFramePr>
          <p:nvPr>
            <p:extLst>
              <p:ext uri="{D42A27DB-BD31-4B8C-83A1-F6EECF244321}">
                <p14:modId xmlns:p14="http://schemas.microsoft.com/office/powerpoint/2010/main" val="3695464870"/>
              </p:ext>
            </p:extLst>
          </p:nvPr>
        </p:nvGraphicFramePr>
        <p:xfrm>
          <a:off x="4031041" y="492727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1" name="D_0b84543faa2db87b" hidden="1"/>
          <p:cNvGraphicFramePr/>
          <p:nvPr>
            <p:extLst>
              <p:ext uri="{D42A27DB-BD31-4B8C-83A1-F6EECF244321}">
                <p14:modId xmlns:p14="http://schemas.microsoft.com/office/powerpoint/2010/main" val="421921767"/>
              </p:ext>
            </p:extLst>
          </p:nvPr>
        </p:nvGraphicFramePr>
        <p:xfrm>
          <a:off x="-2164054" y="499653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9" name="D_227108eed54d49ac" hidden="1">
            <a:extLst>
              <a:ext uri="{FF2B5EF4-FFF2-40B4-BE49-F238E27FC236}">
                <a16:creationId xmlns:a16="http://schemas.microsoft.com/office/drawing/2014/main" xmlns="" id="{79209C0A-AE7D-4082-A904-A1697ADBE414}"/>
              </a:ext>
            </a:extLst>
          </p:cNvPr>
          <p:cNvGraphicFramePr/>
          <p:nvPr>
            <p:extLst>
              <p:ext uri="{D42A27DB-BD31-4B8C-83A1-F6EECF244321}">
                <p14:modId xmlns:p14="http://schemas.microsoft.com/office/powerpoint/2010/main" val="416015991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5" name="TextBox 1">
            <a:extLst>
              <a:ext uri="{FF2B5EF4-FFF2-40B4-BE49-F238E27FC236}">
                <a16:creationId xmlns:a16="http://schemas.microsoft.com/office/drawing/2014/main" xmlns="" id="{FF768EF0-346F-4471-BB06-CA8C582F0DA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7996E70C-35E1-4E92-A151-6B1924E8B20B}"/>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6" name="TextBox 55">
            <a:extLst>
              <a:ext uri="{FF2B5EF4-FFF2-40B4-BE49-F238E27FC236}">
                <a16:creationId xmlns:a16="http://schemas.microsoft.com/office/drawing/2014/main" xmlns="" id="{3462EE50-492E-40F0-A79E-1D27146318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6" name="TextBox 65">
            <a:extLst>
              <a:ext uri="{FF2B5EF4-FFF2-40B4-BE49-F238E27FC236}">
                <a16:creationId xmlns:a16="http://schemas.microsoft.com/office/drawing/2014/main" xmlns="" id="{1AE8F160-A127-47F4-9EE5-D3BE25C97A15}"/>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74" name="TextBox 73">
            <a:extLst>
              <a:ext uri="{FF2B5EF4-FFF2-40B4-BE49-F238E27FC236}">
                <a16:creationId xmlns:a16="http://schemas.microsoft.com/office/drawing/2014/main" xmlns="" id="{BC60207D-F909-4713-910C-090A1DE88E15}"/>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4C3567E4-2A6E-4883-985A-080277170997}"/>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3" name="D_3b251f3c426c31a3_CalcTable"/>
          <p:cNvGraphicFramePr>
            <a:graphicFrameLocks noGrp="1"/>
          </p:cNvGraphicFramePr>
          <p:nvPr>
            <p:extLst>
              <p:ext uri="{D42A27DB-BD31-4B8C-83A1-F6EECF244321}">
                <p14:modId xmlns:p14="http://schemas.microsoft.com/office/powerpoint/2010/main" val="1455838999"/>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3435419834"/>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7831894ea80448f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430848271"/>
              </p:ext>
            </p:extLst>
          </p:nvPr>
        </p:nvGraphicFramePr>
        <p:xfrm>
          <a:off x="3578919" y="2115413"/>
          <a:ext cx="2880676"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48" name="D_a078fcc945585701">
            <a:extLst>
              <a:ext uri="{FF2B5EF4-FFF2-40B4-BE49-F238E27FC236}">
                <a16:creationId xmlns:a16="http://schemas.microsoft.com/office/drawing/2014/main" xmlns="" id="{B244467B-83D9-4B46-91D4-E9E768F652B6}"/>
              </a:ext>
            </a:extLst>
          </p:cNvPr>
          <p:cNvSpPr txBox="1"/>
          <p:nvPr/>
        </p:nvSpPr>
        <p:spPr>
          <a:xfrm>
            <a:off x="111198" y="5895028"/>
            <a:ext cx="9705088" cy="123111"/>
          </a:xfrm>
          <a:prstGeom prst="rect">
            <a:avLst/>
          </a:prstGeom>
          <a:noFill/>
        </p:spPr>
        <p:txBody>
          <a:bodyPr wrap="square" lIns="0" tIns="0" rIns="0" bIns="0" rtlCol="0">
            <a:spAutoFit/>
          </a:bodyPr>
          <a:lstStyle/>
          <a:p>
            <a:pPr algn="l"/>
            <a:r>
              <a:rPr lang="en-GB" sz="800" dirty="0"/>
              <a:t>Those who say ‘I’m not sure when I can get an appointment’ (6%) have been excluded from these results.</a:t>
            </a:r>
          </a:p>
        </p:txBody>
      </p:sp>
    </p:spTree>
    <p:extLst>
      <p:ext uri="{BB962C8B-B14F-4D97-AF65-F5344CB8AC3E}">
        <p14:creationId xmlns:p14="http://schemas.microsoft.com/office/powerpoint/2010/main" val="294854830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a:spLocks noGrp="1"/>
          </p:cNvSpPr>
          <p:nvPr>
            <p:ph type="title"/>
          </p:nvPr>
        </p:nvSpPr>
        <p:spPr>
          <a:xfrm>
            <a:off x="247801" y="0"/>
            <a:ext cx="9658199" cy="764704"/>
          </a:xfrm>
        </p:spPr>
        <p:txBody>
          <a:bodyPr/>
          <a:lstStyle/>
          <a:p>
            <a:r>
              <a:rPr lang="en-GB" dirty="0"/>
              <a:t>Satisfaction with appointment times: </a:t>
            </a:r>
            <a:br>
              <a:rPr lang="en-GB" dirty="0"/>
            </a:br>
            <a:r>
              <a:rPr lang="en-GB" dirty="0"/>
              <a:t>how the PCNs within the ICS compare</a:t>
            </a:r>
          </a:p>
        </p:txBody>
      </p:sp>
      <p:sp>
        <p:nvSpPr>
          <p:cNvPr id="9" name="Text Placeholder 8" hidden="1"/>
          <p:cNvSpPr>
            <a:spLocks noGrp="1"/>
          </p:cNvSpPr>
          <p:nvPr>
            <p:ph type="body" sz="quarter" idx="12"/>
          </p:nvPr>
        </p:nvSpPr>
        <p:spPr>
          <a:xfrm>
            <a:off x="67216" y="6072175"/>
            <a:ext cx="9657946" cy="288462"/>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1" name="Rectangle 40"/>
          <p:cNvSpPr/>
          <p:nvPr/>
        </p:nvSpPr>
        <p:spPr>
          <a:xfrm>
            <a:off x="56456" y="1424835"/>
            <a:ext cx="5686172"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are ‘satisfied’ with the appointment times available</a:t>
            </a:r>
          </a:p>
        </p:txBody>
      </p:sp>
      <p:graphicFrame>
        <p:nvGraphicFramePr>
          <p:cNvPr id="22" name="D_e73b2e8990363f47_CalcTable"/>
          <p:cNvGraphicFramePr>
            <a:graphicFrameLocks noGrp="1"/>
          </p:cNvGraphicFramePr>
          <p:nvPr>
            <p:extLst>
              <p:ext uri="{D42A27DB-BD31-4B8C-83A1-F6EECF244321}">
                <p14:modId xmlns:p14="http://schemas.microsoft.com/office/powerpoint/2010/main" val="263643230"/>
              </p:ext>
            </p:extLst>
          </p:nvPr>
        </p:nvGraphicFramePr>
        <p:xfrm>
          <a:off x="1" y="6049523"/>
          <a:ext cx="7113240" cy="3100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6">
                <a:tc>
                  <a:txBody>
                    <a:bodyPr/>
                    <a:lstStyle/>
                    <a:p>
                      <a:pPr marL="0" indent="0">
                        <a:buNone/>
                      </a:pPr>
                      <a:r>
                        <a:rPr lang="en-GB" sz="800" b="0">
                          <a:solidFill>
                            <a:schemeClr val="bg1"/>
                          </a:solidFill>
                        </a:rPr>
                        <a:t>Base: All those completing a questionnaire excluding ‘I’m not sure when I can get an appointment’: National (733,038); ICS 2021 (12,659); 
PCN bases range from 198 to 1,513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c0a5c4a60ce75c6e"/>
          <p:cNvGraphicFramePr/>
          <p:nvPr>
            <p:extLst>
              <p:ext uri="{D42A27DB-BD31-4B8C-83A1-F6EECF244321}">
                <p14:modId xmlns:p14="http://schemas.microsoft.com/office/powerpoint/2010/main" val="727528232"/>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e73b2e8990363f47" hidden="1"/>
          <p:cNvGraphicFramePr/>
          <p:nvPr>
            <p:extLst>
              <p:ext uri="{D42A27DB-BD31-4B8C-83A1-F6EECF244321}">
                <p14:modId xmlns:p14="http://schemas.microsoft.com/office/powerpoint/2010/main" val="77078505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8" name="TextBox 27"/>
          <p:cNvSpPr txBox="1"/>
          <p:nvPr/>
        </p:nvSpPr>
        <p:spPr>
          <a:xfrm>
            <a:off x="7707087" y="6142976"/>
            <a:ext cx="2198913" cy="123111"/>
          </a:xfrm>
          <a:prstGeom prst="rect">
            <a:avLst/>
          </a:prstGeom>
          <a:noFill/>
        </p:spPr>
        <p:txBody>
          <a:bodyPr wrap="square" lIns="0" tIns="0" rIns="0" bIns="0" rtlCol="0">
            <a:spAutoFit/>
          </a:bodyPr>
          <a:lstStyle/>
          <a:p>
            <a:pPr algn="l"/>
            <a:r>
              <a:rPr lang="en-GB" sz="800" dirty="0">
                <a:solidFill>
                  <a:schemeClr val="bg1"/>
                </a:solidFill>
              </a:rPr>
              <a:t>%Satisfied = %Very satisfied + %Fairly satisfied</a:t>
            </a:r>
            <a:endParaRPr lang="en-GB" sz="1100" dirty="0"/>
          </a:p>
        </p:txBody>
      </p:sp>
      <p:sp>
        <p:nvSpPr>
          <p:cNvPr id="25" name="Rectangle 24">
            <a:extLst>
              <a:ext uri="{FF2B5EF4-FFF2-40B4-BE49-F238E27FC236}">
                <a16:creationId xmlns:a16="http://schemas.microsoft.com/office/drawing/2014/main" xmlns="" id="{BFCDDBD7-039E-4BF0-9CA6-BC6893647206}"/>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p>
        </p:txBody>
      </p:sp>
      <p:grpSp>
        <p:nvGrpSpPr>
          <p:cNvPr id="24" name="Group 23">
            <a:extLst>
              <a:ext uri="{FF2B5EF4-FFF2-40B4-BE49-F238E27FC236}">
                <a16:creationId xmlns:a16="http://schemas.microsoft.com/office/drawing/2014/main" xmlns="" id="{D4B142E5-1B31-4FD8-A219-2A8F86A977E1}"/>
              </a:ext>
            </a:extLst>
          </p:cNvPr>
          <p:cNvGrpSpPr/>
          <p:nvPr/>
        </p:nvGrpSpPr>
        <p:grpSpPr>
          <a:xfrm>
            <a:off x="6880448" y="1504884"/>
            <a:ext cx="2969096" cy="138500"/>
            <a:chOff x="4380332" y="1526076"/>
            <a:chExt cx="2969096" cy="138500"/>
          </a:xfrm>
        </p:grpSpPr>
        <p:sp>
          <p:nvSpPr>
            <p:cNvPr id="27" name="TextBox 7">
              <a:extLst>
                <a:ext uri="{FF2B5EF4-FFF2-40B4-BE49-F238E27FC236}">
                  <a16:creationId xmlns:a16="http://schemas.microsoft.com/office/drawing/2014/main" xmlns="" id="{0DD7C508-9E1A-4590-AD3E-42838B0DCC20}"/>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0" name="TextBox 8">
              <a:extLst>
                <a:ext uri="{FF2B5EF4-FFF2-40B4-BE49-F238E27FC236}">
                  <a16:creationId xmlns:a16="http://schemas.microsoft.com/office/drawing/2014/main" xmlns="" id="{161979B3-A8DE-4B98-81ED-F0C69A07092B}"/>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40F09741-6A7C-47E9-B5C2-EA626A6AAC7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424F5852-D84E-4C57-81A3-07B792A0C06C}"/>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9B36CCC1-F17F-4916-BD96-5C8AF7A0ECFA}"/>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C68CBB26-91B9-4232-8219-839D785F6F61}"/>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6" name="Rectangle 35">
            <a:extLst>
              <a:ext uri="{FF2B5EF4-FFF2-40B4-BE49-F238E27FC236}">
                <a16:creationId xmlns:a16="http://schemas.microsoft.com/office/drawing/2014/main" xmlns="" id="{EA47EAD3-80BF-4701-ABD5-BA596362061B}"/>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4022319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2842483"/>
            <a:ext cx="8712968" cy="1107996"/>
          </a:xfrm>
        </p:spPr>
        <p:txBody>
          <a:bodyPr/>
          <a:lstStyle/>
          <a:p>
            <a:r>
              <a:rPr lang="en-GB" sz="3600" dirty="0"/>
              <a:t>Services when GP practice is closed</a:t>
            </a:r>
          </a:p>
        </p:txBody>
      </p:sp>
      <p:sp>
        <p:nvSpPr>
          <p:cNvPr id="5" name="TextBox 4"/>
          <p:cNvSpPr txBox="1"/>
          <p:nvPr/>
        </p:nvSpPr>
        <p:spPr>
          <a:xfrm>
            <a:off x="704528" y="5016655"/>
            <a:ext cx="9001000" cy="1117229"/>
          </a:xfrm>
          <a:prstGeom prst="rect">
            <a:avLst/>
          </a:prstGeom>
          <a:noFill/>
        </p:spPr>
        <p:txBody>
          <a:bodyPr wrap="square" lIns="0" tIns="0" rIns="0" bIns="0" rtlCol="0">
            <a:spAutoFit/>
          </a:bodyPr>
          <a:lstStyle/>
          <a:p>
            <a:pPr marL="171450" indent="-171450" algn="l">
              <a:buFont typeface="Arial" panose="020B0604020202020204" pitchFamily="34" charset="0"/>
              <a:buChar char="•"/>
            </a:pPr>
            <a:r>
              <a:rPr lang="en-GB" sz="1100" i="1" dirty="0">
                <a:solidFill>
                  <a:schemeClr val="bg1"/>
                </a:solidFill>
                <a:latin typeface="+mn-lt"/>
              </a:rPr>
              <a:t>The services when GP practice is closed questions are only asked of those who have recently used an NHS service when they wanted to see a GP but their GP practice was closed. As such, the base size is often too small to make meaningful comparisons at practice level; practice range within CCG has therefore not been included for these questions.</a:t>
            </a:r>
          </a:p>
          <a:p>
            <a:pPr marL="171450" indent="-171450" algn="l">
              <a:buFont typeface="Arial" panose="020B0604020202020204" pitchFamily="34" charset="0"/>
              <a:buChar char="•"/>
            </a:pPr>
            <a:endParaRPr lang="en-GB" sz="1100" i="1" dirty="0">
              <a:solidFill>
                <a:schemeClr val="bg1"/>
              </a:solidFill>
              <a:latin typeface="+mn-lt"/>
            </a:endParaRPr>
          </a:p>
          <a:p>
            <a:pPr marL="171450" indent="-171450" algn="l">
              <a:buFont typeface="Arial" panose="020B0604020202020204" pitchFamily="34" charset="0"/>
              <a:buChar char="•"/>
            </a:pPr>
            <a:r>
              <a:rPr lang="en-GB" sz="1100" i="1" dirty="0">
                <a:solidFill>
                  <a:schemeClr val="bg1"/>
                </a:solidFill>
                <a:latin typeface="+mn-lt"/>
              </a:rPr>
              <a:t>Please note that patients cannot always distinguish between out-of-hours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1483539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 of services when GP practice is closed </a:t>
            </a:r>
          </a:p>
        </p:txBody>
      </p:sp>
      <p:sp>
        <p:nvSpPr>
          <p:cNvPr id="4" name="D_646590c6112d080e"/>
          <p:cNvSpPr>
            <a:spLocks noGrp="1"/>
          </p:cNvSpPr>
          <p:nvPr>
            <p:ph type="body" sz="quarter" idx="12"/>
          </p:nvPr>
        </p:nvSpPr>
        <p:spPr>
          <a:xfrm>
            <a:off x="124245" y="6087480"/>
            <a:ext cx="6988995" cy="221840"/>
          </a:xfrm>
        </p:spPr>
        <p:txBody>
          <a:bodyPr/>
          <a:lstStyle/>
          <a:p>
            <a:r>
              <a:rPr lang="en-GB"/>
              <a:t>Base: All those who have contacted an NHS service when GP practice closed in past 12 months: National (145,830); ICS 2021 (2,431)</a:t>
            </a:r>
            <a:endParaRPr lang="en-GB" dirty="0"/>
          </a:p>
        </p:txBody>
      </p:sp>
      <p:sp>
        <p:nvSpPr>
          <p:cNvPr id="7" name="Rectangle 6">
            <a:extLst>
              <a:ext uri="{FF2B5EF4-FFF2-40B4-BE49-F238E27FC236}">
                <a16:creationId xmlns:a16="http://schemas.microsoft.com/office/drawing/2014/main" xmlns="" id="{149D2A68-F074-4BD8-BF8D-228B1669DA92}"/>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Q41. Considering all of the services you contacted, which of the following happened on that occasion?</a:t>
            </a:r>
          </a:p>
        </p:txBody>
      </p:sp>
      <p:graphicFrame>
        <p:nvGraphicFramePr>
          <p:cNvPr id="6" name="D_d9e42969402d7dde">
            <a:extLst>
              <a:ext uri="{FF2B5EF4-FFF2-40B4-BE49-F238E27FC236}">
                <a16:creationId xmlns:a16="http://schemas.microsoft.com/office/drawing/2014/main" xmlns="" id="{6BCAA466-5590-4C0D-9E30-3A03AA690100}"/>
              </a:ext>
            </a:extLst>
          </p:cNvPr>
          <p:cNvGraphicFramePr>
            <a:graphicFrameLocks/>
          </p:cNvGraphicFramePr>
          <p:nvPr>
            <p:extLst>
              <p:ext uri="{D42A27DB-BD31-4B8C-83A1-F6EECF244321}">
                <p14:modId xmlns:p14="http://schemas.microsoft.com/office/powerpoint/2010/main" val="2133203344"/>
              </p:ext>
            </p:extLst>
          </p:nvPr>
        </p:nvGraphicFramePr>
        <p:xfrm>
          <a:off x="416496" y="1124744"/>
          <a:ext cx="9235849" cy="4762008"/>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xmlns="" id="{59567E1B-50B5-4F15-9DE9-68DE3AF72056}"/>
              </a:ext>
            </a:extLst>
          </p:cNvPr>
          <p:cNvSpPr txBox="1"/>
          <p:nvPr/>
        </p:nvSpPr>
        <p:spPr>
          <a:xfrm>
            <a:off x="136337" y="1560453"/>
            <a:ext cx="338554" cy="3498111"/>
          </a:xfrm>
          <a:prstGeom prst="rect">
            <a:avLst/>
          </a:prstGeom>
          <a:noFill/>
        </p:spPr>
        <p:txBody>
          <a:bodyPr vert="vert270" wrap="square" lIns="0" tIns="0" rIns="0" bIns="0" rtlCol="0">
            <a:spAutoFit/>
          </a:bodyPr>
          <a:lstStyle/>
          <a:p>
            <a:pPr algn="ctr"/>
            <a:r>
              <a:rPr lang="en-GB" sz="1100" dirty="0"/>
              <a:t>Action taken by those who contacted an NHS service when GP practice was closed</a:t>
            </a:r>
            <a:endParaRPr lang="en-GB" sz="1100" dirty="0">
              <a:highlight>
                <a:srgbClr val="FFFF00"/>
              </a:highlight>
            </a:endParaRPr>
          </a:p>
        </p:txBody>
      </p:sp>
      <p:sp>
        <p:nvSpPr>
          <p:cNvPr id="9" name="Rectangle 8">
            <a:extLst>
              <a:ext uri="{FF2B5EF4-FFF2-40B4-BE49-F238E27FC236}">
                <a16:creationId xmlns:a16="http://schemas.microsoft.com/office/drawing/2014/main" xmlns="" id="{FEFD4425-9EE1-47EC-882F-D0BB91836E52}"/>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235335184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Time taken to receive care or advice when GP practice is closed </a:t>
            </a:r>
          </a:p>
        </p:txBody>
      </p:sp>
      <p:graphicFrame>
        <p:nvGraphicFramePr>
          <p:cNvPr id="4" name="Ipsos Ribbon Rules" hidden="1"/>
          <p:cNvGraphicFramePr/>
          <p:nvPr>
            <p:extLst>
              <p:ext uri="{D42A27DB-BD31-4B8C-83A1-F6EECF244321}">
                <p14:modId xmlns:p14="http://schemas.microsoft.com/office/powerpoint/2010/main" val="26844091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3" name="Rectangle 32">
            <a:extLst>
              <a:ext uri="{FF2B5EF4-FFF2-40B4-BE49-F238E27FC236}">
                <a16:creationId xmlns:a16="http://schemas.microsoft.com/office/drawing/2014/main" xmlns="" id="{9AC343D8-7585-435A-B4ED-8DEC4F3A8B0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Q42. How do you feel about how quickly you received care or advice on that occasion?</a:t>
            </a:r>
          </a:p>
        </p:txBody>
      </p:sp>
      <p:sp>
        <p:nvSpPr>
          <p:cNvPr id="30" name="TextBox 29">
            <a:extLst>
              <a:ext uri="{FF2B5EF4-FFF2-40B4-BE49-F238E27FC236}">
                <a16:creationId xmlns:a16="http://schemas.microsoft.com/office/drawing/2014/main" xmlns="" id="{B2A7DE19-48F9-4B7C-8BF9-9C5444DE5AD7}"/>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1" name="TextBox 30">
            <a:extLst>
              <a:ext uri="{FF2B5EF4-FFF2-40B4-BE49-F238E27FC236}">
                <a16:creationId xmlns:a16="http://schemas.microsoft.com/office/drawing/2014/main" xmlns="" id="{1EEDEB15-128A-488B-9396-579BD56590A6}"/>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2" name="TextBox 31">
            <a:extLst>
              <a:ext uri="{FF2B5EF4-FFF2-40B4-BE49-F238E27FC236}">
                <a16:creationId xmlns:a16="http://schemas.microsoft.com/office/drawing/2014/main" xmlns="" id="{E0FE8757-7FEB-4049-AC24-70A8897628AD}"/>
              </a:ext>
            </a:extLst>
          </p:cNvPr>
          <p:cNvSpPr txBox="1"/>
          <p:nvPr/>
        </p:nvSpPr>
        <p:spPr>
          <a:xfrm>
            <a:off x="3717797" y="198585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95C861FA-47C5-4337-A17C-6347FA367AA6}"/>
              </a:ext>
            </a:extLst>
          </p:cNvPr>
          <p:cNvSpPr txBox="1"/>
          <p:nvPr/>
        </p:nvSpPr>
        <p:spPr>
          <a:xfrm>
            <a:off x="7041232" y="2420888"/>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4" name="D_0f02e4c4e701c58b">
            <a:extLst>
              <a:ext uri="{FF2B5EF4-FFF2-40B4-BE49-F238E27FC236}">
                <a16:creationId xmlns:a16="http://schemas.microsoft.com/office/drawing/2014/main" xmlns="" id="{F9527DCE-87D4-4EE7-B133-40247370670D}"/>
              </a:ext>
            </a:extLst>
          </p:cNvPr>
          <p:cNvGraphicFramePr>
            <a:graphicFrameLocks/>
          </p:cNvGraphicFramePr>
          <p:nvPr>
            <p:extLst>
              <p:ext uri="{D42A27DB-BD31-4B8C-83A1-F6EECF244321}">
                <p14:modId xmlns:p14="http://schemas.microsoft.com/office/powerpoint/2010/main" val="130494309"/>
              </p:ext>
            </p:extLst>
          </p:nvPr>
        </p:nvGraphicFramePr>
        <p:xfrm>
          <a:off x="128464" y="2090916"/>
          <a:ext cx="388843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6" name="D_82e17851426cf23a">
            <a:extLst>
              <a:ext uri="{FF2B5EF4-FFF2-40B4-BE49-F238E27FC236}">
                <a16:creationId xmlns:a16="http://schemas.microsoft.com/office/drawing/2014/main" xmlns="" id="{A9AEC062-CA0F-4B82-B990-7404C13F5963}"/>
              </a:ext>
            </a:extLst>
          </p:cNvPr>
          <p:cNvGraphicFramePr>
            <a:graphicFrameLocks noGrp="1"/>
          </p:cNvGraphicFramePr>
          <p:nvPr>
            <p:extLst>
              <p:ext uri="{D42A27DB-BD31-4B8C-83A1-F6EECF244321}">
                <p14:modId xmlns:p14="http://schemas.microsoft.com/office/powerpoint/2010/main" val="2814251487"/>
              </p:ext>
            </p:extLst>
          </p:nvPr>
        </p:nvGraphicFramePr>
        <p:xfrm>
          <a:off x="6608602"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24%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d7b7e55407a48fd1">
            <a:extLst>
              <a:ext uri="{FF2B5EF4-FFF2-40B4-BE49-F238E27FC236}">
                <a16:creationId xmlns:a16="http://schemas.microsoft.com/office/drawing/2014/main" xmlns="" id="{16C84D7F-A164-4460-BBCE-364451711B92}"/>
              </a:ext>
            </a:extLst>
          </p:cNvPr>
          <p:cNvGraphicFramePr>
            <a:graphicFrameLocks noGrp="1"/>
          </p:cNvGraphicFramePr>
          <p:nvPr>
            <p:extLst>
              <p:ext uri="{D42A27DB-BD31-4B8C-83A1-F6EECF244321}">
                <p14:modId xmlns:p14="http://schemas.microsoft.com/office/powerpoint/2010/main" val="4175075246"/>
              </p:ext>
            </p:extLst>
          </p:nvPr>
        </p:nvGraphicFramePr>
        <p:xfrm>
          <a:off x="8049344" y="2563711"/>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d45a6495887ba0fc">
            <a:extLst>
              <a:ext uri="{FF2B5EF4-FFF2-40B4-BE49-F238E27FC236}">
                <a16:creationId xmlns:a16="http://schemas.microsoft.com/office/drawing/2014/main" xmlns="" id="{2CA9F03A-6C1F-4203-A6A8-A64DA535D121}"/>
              </a:ext>
            </a:extLst>
          </p:cNvPr>
          <p:cNvGraphicFramePr>
            <a:graphicFrameLocks noGrp="1"/>
          </p:cNvGraphicFramePr>
          <p:nvPr>
            <p:extLst>
              <p:ext uri="{D42A27DB-BD31-4B8C-83A1-F6EECF244321}">
                <p14:modId xmlns:p14="http://schemas.microsoft.com/office/powerpoint/2010/main" val="491181227"/>
              </p:ext>
            </p:extLst>
          </p:nvPr>
        </p:nvGraphicFramePr>
        <p:xfrm>
          <a:off x="8079428"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39">
            <a:extLst>
              <a:ext uri="{FF2B5EF4-FFF2-40B4-BE49-F238E27FC236}">
                <a16:creationId xmlns:a16="http://schemas.microsoft.com/office/drawing/2014/main" xmlns="" id="{E333902F-53A3-4FA0-AFCF-ED12E3047F6B}"/>
              </a:ext>
            </a:extLst>
          </p:cNvPr>
          <p:cNvSpPr txBox="1"/>
          <p:nvPr/>
        </p:nvSpPr>
        <p:spPr>
          <a:xfrm>
            <a:off x="833737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44" name="TextBox 43">
            <a:extLst>
              <a:ext uri="{FF2B5EF4-FFF2-40B4-BE49-F238E27FC236}">
                <a16:creationId xmlns:a16="http://schemas.microsoft.com/office/drawing/2014/main" xmlns="" id="{24B7FFA3-A88F-4164-9A2B-BA3E02F344AC}"/>
              </a:ext>
            </a:extLst>
          </p:cNvPr>
          <p:cNvSpPr txBox="1"/>
          <p:nvPr/>
        </p:nvSpPr>
        <p:spPr>
          <a:xfrm>
            <a:off x="8337376" y="4149080"/>
            <a:ext cx="1368152" cy="184666"/>
          </a:xfrm>
          <a:prstGeom prst="rect">
            <a:avLst/>
          </a:prstGeom>
          <a:noFill/>
          <a:effectLst/>
        </p:spPr>
        <p:txBody>
          <a:bodyPr wrap="square" lIns="0" tIns="0" rIns="0" bIns="0" rtlCol="0">
            <a:spAutoFit/>
          </a:bodyPr>
          <a:lstStyle/>
          <a:p>
            <a:pPr algn="ctr"/>
            <a:r>
              <a:rPr lang="en-GB" dirty="0"/>
              <a:t>Took too long </a:t>
            </a:r>
          </a:p>
        </p:txBody>
      </p:sp>
      <p:graphicFrame>
        <p:nvGraphicFramePr>
          <p:cNvPr id="51" name="D_3c6e922016313377_CalcTable">
            <a:extLst>
              <a:ext uri="{FF2B5EF4-FFF2-40B4-BE49-F238E27FC236}">
                <a16:creationId xmlns:a16="http://schemas.microsoft.com/office/drawing/2014/main" xmlns="" id="{D5A8BC58-8576-4EDC-994F-1E9B7CC67BBC}"/>
              </a:ext>
            </a:extLst>
          </p:cNvPr>
          <p:cNvGraphicFramePr>
            <a:graphicFrameLocks noGrp="1"/>
          </p:cNvGraphicFramePr>
          <p:nvPr>
            <p:extLst>
              <p:ext uri="{D42A27DB-BD31-4B8C-83A1-F6EECF244321}">
                <p14:modId xmlns:p14="http://schemas.microsoft.com/office/powerpoint/2010/main" val="2108794275"/>
              </p:ext>
            </p:extLst>
          </p:nvPr>
        </p:nvGraphicFramePr>
        <p:xfrm>
          <a:off x="45996" y="6046048"/>
          <a:ext cx="7082181" cy="213360"/>
        </p:xfrm>
        <a:graphic>
          <a:graphicData uri="http://schemas.openxmlformats.org/drawingml/2006/table">
            <a:tbl>
              <a:tblPr firstRow="1" bandRow="1">
                <a:tableStyleId>{5C22544A-7EE6-4342-B048-85BDC9FD1C3A}</a:tableStyleId>
              </a:tblPr>
              <a:tblGrid>
                <a:gridCol w="7082181">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doesn’t apply’: National (131,528); ICS 2021 (2,218); ICS 2020 (2,277)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2" name="D_3c6e922016313377" hidden="1">
            <a:extLst>
              <a:ext uri="{FF2B5EF4-FFF2-40B4-BE49-F238E27FC236}">
                <a16:creationId xmlns:a16="http://schemas.microsoft.com/office/drawing/2014/main" xmlns="" id="{BE10D8BB-477A-4B55-B08D-F46D582ADFCE}"/>
              </a:ext>
            </a:extLst>
          </p:cNvPr>
          <p:cNvGraphicFramePr/>
          <p:nvPr>
            <p:extLst>
              <p:ext uri="{D42A27DB-BD31-4B8C-83A1-F6EECF244321}">
                <p14:modId xmlns:p14="http://schemas.microsoft.com/office/powerpoint/2010/main" val="166196570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3" name="D_735fdede8581869a">
            <a:extLst>
              <a:ext uri="{FF2B5EF4-FFF2-40B4-BE49-F238E27FC236}">
                <a16:creationId xmlns:a16="http://schemas.microsoft.com/office/drawing/2014/main" xmlns="" id="{96E0D654-AB74-4B81-99B3-AD75C0853961}"/>
              </a:ext>
            </a:extLst>
          </p:cNvPr>
          <p:cNvGraphicFramePr>
            <a:graphicFrameLocks noGrp="1"/>
          </p:cNvGraphicFramePr>
          <p:nvPr>
            <p:extLst>
              <p:ext uri="{D42A27DB-BD31-4B8C-83A1-F6EECF244321}">
                <p14:modId xmlns:p14="http://schemas.microsoft.com/office/powerpoint/2010/main" val="2929469257"/>
              </p:ext>
            </p:extLst>
          </p:nvPr>
        </p:nvGraphicFramePr>
        <p:xfrm>
          <a:off x="6578476" y="2577052"/>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4" name="TextBox 53">
            <a:extLst>
              <a:ext uri="{FF2B5EF4-FFF2-40B4-BE49-F238E27FC236}">
                <a16:creationId xmlns:a16="http://schemas.microsoft.com/office/drawing/2014/main" xmlns="" id="{78C84389-EFC7-46DC-957B-6BAC48F153E2}"/>
              </a:ext>
            </a:extLst>
          </p:cNvPr>
          <p:cNvSpPr txBox="1"/>
          <p:nvPr/>
        </p:nvSpPr>
        <p:spPr>
          <a:xfrm>
            <a:off x="689721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55" name="TextBox 54">
            <a:extLst>
              <a:ext uri="{FF2B5EF4-FFF2-40B4-BE49-F238E27FC236}">
                <a16:creationId xmlns:a16="http://schemas.microsoft.com/office/drawing/2014/main" xmlns="" id="{1D86C9CA-18A6-4B69-A213-55BFA990946B}"/>
              </a:ext>
            </a:extLst>
          </p:cNvPr>
          <p:cNvSpPr txBox="1"/>
          <p:nvPr/>
        </p:nvSpPr>
        <p:spPr>
          <a:xfrm>
            <a:off x="6897216" y="4149080"/>
            <a:ext cx="1368152" cy="184666"/>
          </a:xfrm>
          <a:prstGeom prst="rect">
            <a:avLst/>
          </a:prstGeom>
          <a:noFill/>
          <a:effectLst/>
        </p:spPr>
        <p:txBody>
          <a:bodyPr wrap="square" lIns="0" tIns="0" rIns="0" bIns="0" rtlCol="0">
            <a:spAutoFit/>
          </a:bodyPr>
          <a:lstStyle/>
          <a:p>
            <a:pPr algn="ctr"/>
            <a:r>
              <a:rPr lang="en-GB" dirty="0"/>
              <a:t>Took too long </a:t>
            </a:r>
          </a:p>
        </p:txBody>
      </p:sp>
      <p:cxnSp>
        <p:nvCxnSpPr>
          <p:cNvPr id="56" name="Straight Connector 55">
            <a:extLst>
              <a:ext uri="{FF2B5EF4-FFF2-40B4-BE49-F238E27FC236}">
                <a16:creationId xmlns:a16="http://schemas.microsoft.com/office/drawing/2014/main" xmlns="" id="{6E8D0636-7CAE-419E-ACBF-12D6542396D5}"/>
              </a:ext>
            </a:extLst>
          </p:cNvPr>
          <p:cNvCxnSpPr/>
          <p:nvPr/>
        </p:nvCxnSpPr>
        <p:spPr bwMode="auto">
          <a:xfrm>
            <a:off x="6753200" y="25054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7" name="Straight Connector 56">
            <a:extLst>
              <a:ext uri="{FF2B5EF4-FFF2-40B4-BE49-F238E27FC236}">
                <a16:creationId xmlns:a16="http://schemas.microsoft.com/office/drawing/2014/main" xmlns="" id="{11966117-0A8E-45A6-9109-6326431BD9B7}"/>
              </a:ext>
            </a:extLst>
          </p:cNvPr>
          <p:cNvCxnSpPr/>
          <p:nvPr/>
        </p:nvCxnSpPr>
        <p:spPr bwMode="auto">
          <a:xfrm>
            <a:off x="3251575" y="251885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58" name="TextBox 57">
            <a:extLst>
              <a:ext uri="{FF2B5EF4-FFF2-40B4-BE49-F238E27FC236}">
                <a16:creationId xmlns:a16="http://schemas.microsoft.com/office/drawing/2014/main" xmlns="" id="{AA4AE64C-445D-4879-8D41-AAD10600A7A0}"/>
              </a:ext>
            </a:extLst>
          </p:cNvPr>
          <p:cNvSpPr txBox="1"/>
          <p:nvPr/>
        </p:nvSpPr>
        <p:spPr>
          <a:xfrm>
            <a:off x="8049344" y="239945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9" name="D_3b251f3c426c31a3_CalcTable">
            <a:extLst>
              <a:ext uri="{FF2B5EF4-FFF2-40B4-BE49-F238E27FC236}">
                <a16:creationId xmlns:a16="http://schemas.microsoft.com/office/drawing/2014/main" xmlns="" id="{4C03FE96-2CBF-4C82-B26C-118C0E994193}"/>
              </a:ext>
            </a:extLst>
          </p:cNvPr>
          <p:cNvGraphicFramePr>
            <a:graphicFrameLocks noGrp="1"/>
          </p:cNvGraphicFramePr>
          <p:nvPr>
            <p:extLst>
              <p:ext uri="{D42A27DB-BD31-4B8C-83A1-F6EECF244321}">
                <p14:modId xmlns:p14="http://schemas.microsoft.com/office/powerpoint/2010/main" val="3965693999"/>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60" name="D_3b251f3c426c31a3" hidden="1">
            <a:extLst>
              <a:ext uri="{FF2B5EF4-FFF2-40B4-BE49-F238E27FC236}">
                <a16:creationId xmlns:a16="http://schemas.microsoft.com/office/drawing/2014/main" xmlns="" id="{8CEF85AA-A808-45D0-BF54-6DAEA5480160}"/>
              </a:ext>
            </a:extLst>
          </p:cNvPr>
          <p:cNvGraphicFramePr/>
          <p:nvPr>
            <p:extLst>
              <p:ext uri="{D42A27DB-BD31-4B8C-83A1-F6EECF244321}">
                <p14:modId xmlns:p14="http://schemas.microsoft.com/office/powerpoint/2010/main" val="208384462"/>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44493219fcc2bdc">
            <a:extLst>
              <a:ext uri="{FF2B5EF4-FFF2-40B4-BE49-F238E27FC236}">
                <a16:creationId xmlns:a16="http://schemas.microsoft.com/office/drawing/2014/main" xmlns="" id="{14E440A5-F3BE-4475-A2E3-F69D1AA6E71F}"/>
              </a:ext>
            </a:extLst>
          </p:cNvPr>
          <p:cNvGraphicFramePr/>
          <p:nvPr>
            <p:extLst>
              <p:ext uri="{D42A27DB-BD31-4B8C-83A1-F6EECF244321}">
                <p14:modId xmlns:p14="http://schemas.microsoft.com/office/powerpoint/2010/main" val="4191845953"/>
              </p:ext>
            </p:extLst>
          </p:nvPr>
        </p:nvGraphicFramePr>
        <p:xfrm>
          <a:off x="3439064" y="2437039"/>
          <a:ext cx="2965008" cy="1861441"/>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828060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Overall experience of services when GP practice is closed </a:t>
            </a:r>
          </a:p>
        </p:txBody>
      </p:sp>
      <p:sp>
        <p:nvSpPr>
          <p:cNvPr id="17" name="TextBox 16"/>
          <p:cNvSpPr txBox="1"/>
          <p:nvPr/>
        </p:nvSpPr>
        <p:spPr>
          <a:xfrm>
            <a:off x="8265368" y="3284984"/>
            <a:ext cx="1368152" cy="184666"/>
          </a:xfrm>
          <a:prstGeom prst="rect">
            <a:avLst/>
          </a:prstGeom>
          <a:noFill/>
          <a:effectLst/>
        </p:spPr>
        <p:txBody>
          <a:bodyPr wrap="square" lIns="0" tIns="0" rIns="0" bIns="0" rtlCol="0">
            <a:spAutoFit/>
          </a:bodyPr>
          <a:lstStyle/>
          <a:p>
            <a:pPr algn="ctr"/>
            <a:r>
              <a:rPr lang="en-GB" dirty="0"/>
              <a:t>Good</a:t>
            </a:r>
          </a:p>
        </p:txBody>
      </p:sp>
      <p:sp>
        <p:nvSpPr>
          <p:cNvPr id="18" name="TextBox 17"/>
          <p:cNvSpPr txBox="1"/>
          <p:nvPr/>
        </p:nvSpPr>
        <p:spPr>
          <a:xfrm>
            <a:off x="8265368" y="4221088"/>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4" name="Ipsos Ribbon Rules" hidden="1"/>
          <p:cNvGraphicFramePr/>
          <p:nvPr>
            <p:extLst>
              <p:ext uri="{D42A27DB-BD31-4B8C-83A1-F6EECF244321}">
                <p14:modId xmlns:p14="http://schemas.microsoft.com/office/powerpoint/2010/main" val="310741891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7" name="TextBox 46"/>
          <p:cNvSpPr txBox="1"/>
          <p:nvPr/>
        </p:nvSpPr>
        <p:spPr>
          <a:xfrm>
            <a:off x="6825208" y="3284984"/>
            <a:ext cx="1368152" cy="184666"/>
          </a:xfrm>
          <a:prstGeom prst="rect">
            <a:avLst/>
          </a:prstGeom>
          <a:noFill/>
          <a:effectLst/>
        </p:spPr>
        <p:txBody>
          <a:bodyPr wrap="square" lIns="0" tIns="0" rIns="0" bIns="0" rtlCol="0">
            <a:spAutoFit/>
          </a:bodyPr>
          <a:lstStyle/>
          <a:p>
            <a:pPr algn="ctr"/>
            <a:r>
              <a:rPr lang="en-GB" dirty="0"/>
              <a:t>Good</a:t>
            </a:r>
          </a:p>
        </p:txBody>
      </p:sp>
      <p:sp>
        <p:nvSpPr>
          <p:cNvPr id="48" name="TextBox 47"/>
          <p:cNvSpPr txBox="1"/>
          <p:nvPr/>
        </p:nvSpPr>
        <p:spPr>
          <a:xfrm>
            <a:off x="6825208" y="4221088"/>
            <a:ext cx="1368152" cy="184666"/>
          </a:xfrm>
          <a:prstGeom prst="rect">
            <a:avLst/>
          </a:prstGeom>
          <a:noFill/>
          <a:effectLst/>
        </p:spPr>
        <p:txBody>
          <a:bodyPr wrap="square" lIns="0" tIns="0" rIns="0" bIns="0" rtlCol="0">
            <a:spAutoFit/>
          </a:bodyPr>
          <a:lstStyle/>
          <a:p>
            <a:pPr algn="ctr"/>
            <a:r>
              <a:rPr lang="en-GB" dirty="0"/>
              <a:t>Poor</a:t>
            </a:r>
          </a:p>
        </p:txBody>
      </p:sp>
      <p:sp>
        <p:nvSpPr>
          <p:cNvPr id="52" name="TextBox 51">
            <a:extLst>
              <a:ext uri="{FF2B5EF4-FFF2-40B4-BE49-F238E27FC236}">
                <a16:creationId xmlns:a16="http://schemas.microsoft.com/office/drawing/2014/main" xmlns="" id="{5F7442E1-558F-4869-8AA0-7063AF9CFF2C}"/>
              </a:ext>
            </a:extLst>
          </p:cNvPr>
          <p:cNvSpPr txBox="1"/>
          <p:nvPr/>
        </p:nvSpPr>
        <p:spPr>
          <a:xfrm>
            <a:off x="7857017" y="6093296"/>
            <a:ext cx="1890341" cy="578620"/>
          </a:xfrm>
          <a:prstGeom prst="rect">
            <a:avLst/>
          </a:prstGeom>
          <a:noFill/>
        </p:spPr>
        <p:txBody>
          <a:bodyPr wrap="square" lIns="0" tIns="0" rIns="0" bIns="0" rtlCol="0">
            <a:spAutoFit/>
          </a:bodyPr>
          <a:lstStyle/>
          <a:p>
            <a:pPr algn="l"/>
            <a:r>
              <a:rPr lang="en-GB" sz="800" dirty="0">
                <a:solidFill>
                  <a:schemeClr val="bg1"/>
                </a:solidFill>
              </a:rPr>
              <a:t>%Good = %Very good + %Fairly good                %Poor = %Fairly poor + %Very poor </a:t>
            </a:r>
            <a:endParaRPr lang="en-GB" sz="800" kern="0" dirty="0">
              <a:solidFill>
                <a:schemeClr val="bg1"/>
              </a:solidFill>
            </a:endParaRPr>
          </a:p>
          <a:p>
            <a:pPr algn="l"/>
            <a:endParaRPr lang="en-GB" sz="1800" dirty="0"/>
          </a:p>
        </p:txBody>
      </p:sp>
      <p:sp>
        <p:nvSpPr>
          <p:cNvPr id="53" name="Rectangle 52">
            <a:extLst>
              <a:ext uri="{FF2B5EF4-FFF2-40B4-BE49-F238E27FC236}">
                <a16:creationId xmlns:a16="http://schemas.microsoft.com/office/drawing/2014/main" xmlns="" id="{35106698-28C8-479D-B883-B2CE493DBAF1}"/>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Q43. Overall, how would you describe your last experience of NHS services when you wanted to see a GP but your GP practice was closed?</a:t>
            </a:r>
          </a:p>
        </p:txBody>
      </p:sp>
      <p:sp>
        <p:nvSpPr>
          <p:cNvPr id="31" name="TextBox 30">
            <a:extLst>
              <a:ext uri="{FF2B5EF4-FFF2-40B4-BE49-F238E27FC236}">
                <a16:creationId xmlns:a16="http://schemas.microsoft.com/office/drawing/2014/main" xmlns="" id="{AE782A45-0FB1-4E23-AD27-1041BEECFA71}"/>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2" name="TextBox 31">
            <a:extLst>
              <a:ext uri="{FF2B5EF4-FFF2-40B4-BE49-F238E27FC236}">
                <a16:creationId xmlns:a16="http://schemas.microsoft.com/office/drawing/2014/main" xmlns="" id="{8D06B147-68DC-40AB-824A-AAF9411ADE28}"/>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7" name="TextBox 36">
            <a:extLst>
              <a:ext uri="{FF2B5EF4-FFF2-40B4-BE49-F238E27FC236}">
                <a16:creationId xmlns:a16="http://schemas.microsoft.com/office/drawing/2014/main" xmlns="" id="{D2E4F53A-ACA5-4757-80DE-910D645A00F0}"/>
              </a:ext>
            </a:extLst>
          </p:cNvPr>
          <p:cNvSpPr txBox="1"/>
          <p:nvPr/>
        </p:nvSpPr>
        <p:spPr>
          <a:xfrm>
            <a:off x="3734709" y="198884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F89581AA-ED8E-4F38-B289-2873715EC193}"/>
              </a:ext>
            </a:extLst>
          </p:cNvPr>
          <p:cNvSpPr txBox="1"/>
          <p:nvPr/>
        </p:nvSpPr>
        <p:spPr>
          <a:xfrm>
            <a:off x="8049344" y="2420888"/>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54" name="TextBox 53">
            <a:extLst>
              <a:ext uri="{FF2B5EF4-FFF2-40B4-BE49-F238E27FC236}">
                <a16:creationId xmlns:a16="http://schemas.microsoft.com/office/drawing/2014/main" xmlns="" id="{FDA85F06-F8C5-4209-84DE-E445B656904E}"/>
              </a:ext>
            </a:extLst>
          </p:cNvPr>
          <p:cNvSpPr txBox="1"/>
          <p:nvPr/>
        </p:nvSpPr>
        <p:spPr>
          <a:xfrm>
            <a:off x="7041232" y="2427109"/>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0" name="D_5cb58a68bc983eca">
            <a:extLst>
              <a:ext uri="{FF2B5EF4-FFF2-40B4-BE49-F238E27FC236}">
                <a16:creationId xmlns:a16="http://schemas.microsoft.com/office/drawing/2014/main" xmlns="" id="{C5E6E9E5-A757-400E-9915-6D7418B3064D}"/>
              </a:ext>
            </a:extLst>
          </p:cNvPr>
          <p:cNvGraphicFramePr>
            <a:graphicFrameLocks/>
          </p:cNvGraphicFramePr>
          <p:nvPr>
            <p:extLst>
              <p:ext uri="{D42A27DB-BD31-4B8C-83A1-F6EECF244321}">
                <p14:modId xmlns:p14="http://schemas.microsoft.com/office/powerpoint/2010/main" val="793252513"/>
              </p:ext>
            </p:extLst>
          </p:nvPr>
        </p:nvGraphicFramePr>
        <p:xfrm>
          <a:off x="0" y="2018908"/>
          <a:ext cx="408890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4" name="D_1c0e66b25ca8c1aa">
            <a:extLst>
              <a:ext uri="{FF2B5EF4-FFF2-40B4-BE49-F238E27FC236}">
                <a16:creationId xmlns:a16="http://schemas.microsoft.com/office/drawing/2014/main" xmlns="" id="{625AA9E0-9EEF-4408-9CA0-B6A2DAF372AF}"/>
              </a:ext>
            </a:extLst>
          </p:cNvPr>
          <p:cNvGraphicFramePr>
            <a:graphicFrameLocks noGrp="1"/>
          </p:cNvGraphicFramePr>
          <p:nvPr>
            <p:extLst>
              <p:ext uri="{D42A27DB-BD31-4B8C-83A1-F6EECF244321}">
                <p14:modId xmlns:p14="http://schemas.microsoft.com/office/powerpoint/2010/main" val="2635863259"/>
              </p:ext>
            </p:extLst>
          </p:nvPr>
        </p:nvGraphicFramePr>
        <p:xfrm>
          <a:off x="658241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6" name="D_fb208f27f055a6ca">
            <a:extLst>
              <a:ext uri="{FF2B5EF4-FFF2-40B4-BE49-F238E27FC236}">
                <a16:creationId xmlns:a16="http://schemas.microsoft.com/office/drawing/2014/main" xmlns="" id="{C27CF594-08DA-489A-AAF0-6CCD12A9DDA5}"/>
              </a:ext>
            </a:extLst>
          </p:cNvPr>
          <p:cNvGraphicFramePr>
            <a:graphicFrameLocks noGrp="1"/>
          </p:cNvGraphicFramePr>
          <p:nvPr>
            <p:extLst>
              <p:ext uri="{D42A27DB-BD31-4B8C-83A1-F6EECF244321}">
                <p14:modId xmlns:p14="http://schemas.microsoft.com/office/powerpoint/2010/main" val="3699187934"/>
              </p:ext>
            </p:extLst>
          </p:nvPr>
        </p:nvGraphicFramePr>
        <p:xfrm>
          <a:off x="802320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74dc103df97836ca">
            <a:extLst>
              <a:ext uri="{FF2B5EF4-FFF2-40B4-BE49-F238E27FC236}">
                <a16:creationId xmlns:a16="http://schemas.microsoft.com/office/drawing/2014/main" xmlns="" id="{2FD53B22-1079-435C-9216-086B15163501}"/>
              </a:ext>
            </a:extLst>
          </p:cNvPr>
          <p:cNvGraphicFramePr>
            <a:graphicFrameLocks noGrp="1"/>
          </p:cNvGraphicFramePr>
          <p:nvPr>
            <p:extLst>
              <p:ext uri="{D42A27DB-BD31-4B8C-83A1-F6EECF244321}">
                <p14:modId xmlns:p14="http://schemas.microsoft.com/office/powerpoint/2010/main" val="4155534664"/>
              </p:ext>
            </p:extLst>
          </p:nvPr>
        </p:nvGraphicFramePr>
        <p:xfrm>
          <a:off x="802257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9772ce49898aa419_CalcTable">
            <a:extLst>
              <a:ext uri="{FF2B5EF4-FFF2-40B4-BE49-F238E27FC236}">
                <a16:creationId xmlns:a16="http://schemas.microsoft.com/office/drawing/2014/main" xmlns="" id="{212E2DCE-CCE3-4C8B-BB8F-94DA8BE1866D}"/>
              </a:ext>
            </a:extLst>
          </p:cNvPr>
          <p:cNvGraphicFramePr>
            <a:graphicFrameLocks noGrp="1"/>
          </p:cNvGraphicFramePr>
          <p:nvPr>
            <p:extLst>
              <p:ext uri="{D42A27DB-BD31-4B8C-83A1-F6EECF244321}">
                <p14:modId xmlns:p14="http://schemas.microsoft.com/office/powerpoint/2010/main" val="3833160175"/>
              </p:ext>
            </p:extLst>
          </p:nvPr>
        </p:nvGraphicFramePr>
        <p:xfrm>
          <a:off x="45996" y="6046048"/>
          <a:ext cx="7067244" cy="213360"/>
        </p:xfrm>
        <a:graphic>
          <a:graphicData uri="http://schemas.openxmlformats.org/drawingml/2006/table">
            <a:tbl>
              <a:tblPr firstRow="1" bandRow="1">
                <a:tableStyleId>{5C22544A-7EE6-4342-B048-85BDC9FD1C3A}</a:tableStyleId>
              </a:tblPr>
              <a:tblGrid>
                <a:gridCol w="7067244">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can't say’: National (138,020); ICS 2021 (2,317); ICS 2020 (2,315)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9772ce49898aa419" hidden="1">
            <a:extLst>
              <a:ext uri="{FF2B5EF4-FFF2-40B4-BE49-F238E27FC236}">
                <a16:creationId xmlns:a16="http://schemas.microsoft.com/office/drawing/2014/main" xmlns="" id="{C9BC23B6-1CEB-4278-9550-7F62CDC37E2E}"/>
              </a:ext>
            </a:extLst>
          </p:cNvPr>
          <p:cNvGraphicFramePr/>
          <p:nvPr>
            <p:extLst>
              <p:ext uri="{D42A27DB-BD31-4B8C-83A1-F6EECF244321}">
                <p14:modId xmlns:p14="http://schemas.microsoft.com/office/powerpoint/2010/main" val="331997437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3" name="D_0adfaa91d47c28aa">
            <a:extLst>
              <a:ext uri="{FF2B5EF4-FFF2-40B4-BE49-F238E27FC236}">
                <a16:creationId xmlns:a16="http://schemas.microsoft.com/office/drawing/2014/main" xmlns="" id="{093B06E9-2668-4032-B851-EF201C53ADBD}"/>
              </a:ext>
            </a:extLst>
          </p:cNvPr>
          <p:cNvGraphicFramePr>
            <a:graphicFrameLocks noGrp="1"/>
          </p:cNvGraphicFramePr>
          <p:nvPr>
            <p:extLst>
              <p:ext uri="{D42A27DB-BD31-4B8C-83A1-F6EECF244321}">
                <p14:modId xmlns:p14="http://schemas.microsoft.com/office/powerpoint/2010/main" val="1586209848"/>
              </p:ext>
            </p:extLst>
          </p:nvPr>
        </p:nvGraphicFramePr>
        <p:xfrm>
          <a:off x="658304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72%</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cxnSp>
        <p:nvCxnSpPr>
          <p:cNvPr id="44" name="Straight Connector 43">
            <a:extLst>
              <a:ext uri="{FF2B5EF4-FFF2-40B4-BE49-F238E27FC236}">
                <a16:creationId xmlns:a16="http://schemas.microsoft.com/office/drawing/2014/main" xmlns="" id="{C0A120A5-C477-47E3-B140-962B9F2A3361}"/>
              </a:ext>
            </a:extLst>
          </p:cNvPr>
          <p:cNvCxnSpPr/>
          <p:nvPr/>
        </p:nvCxnSpPr>
        <p:spPr bwMode="auto">
          <a:xfrm>
            <a:off x="6820557" y="24855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5" name="Straight Connector 54">
            <a:extLst>
              <a:ext uri="{FF2B5EF4-FFF2-40B4-BE49-F238E27FC236}">
                <a16:creationId xmlns:a16="http://schemas.microsoft.com/office/drawing/2014/main" xmlns="" id="{50971E4C-79F6-410A-AB55-BE931B61BC32}"/>
              </a:ext>
            </a:extLst>
          </p:cNvPr>
          <p:cNvCxnSpPr/>
          <p:nvPr/>
        </p:nvCxnSpPr>
        <p:spPr bwMode="auto">
          <a:xfrm>
            <a:off x="3368824" y="256688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56" name="D_3b251f3c426c31a3_CalcTable">
            <a:extLst>
              <a:ext uri="{FF2B5EF4-FFF2-40B4-BE49-F238E27FC236}">
                <a16:creationId xmlns:a16="http://schemas.microsoft.com/office/drawing/2014/main" xmlns="" id="{4A9AB8FC-4B92-4E9B-AED8-67F01C7F6429}"/>
              </a:ext>
            </a:extLst>
          </p:cNvPr>
          <p:cNvGraphicFramePr>
            <a:graphicFrameLocks noGrp="1"/>
          </p:cNvGraphicFramePr>
          <p:nvPr>
            <p:extLst>
              <p:ext uri="{D42A27DB-BD31-4B8C-83A1-F6EECF244321}">
                <p14:modId xmlns:p14="http://schemas.microsoft.com/office/powerpoint/2010/main" val="2997961623"/>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7" name="D_3b251f3c426c31a3" hidden="1">
            <a:extLst>
              <a:ext uri="{FF2B5EF4-FFF2-40B4-BE49-F238E27FC236}">
                <a16:creationId xmlns:a16="http://schemas.microsoft.com/office/drawing/2014/main" xmlns="" id="{2AE4DC77-0485-4FEE-ABED-3D9529817398}"/>
              </a:ext>
            </a:extLst>
          </p:cNvPr>
          <p:cNvGraphicFramePr/>
          <p:nvPr>
            <p:extLst>
              <p:ext uri="{D42A27DB-BD31-4B8C-83A1-F6EECF244321}">
                <p14:modId xmlns:p14="http://schemas.microsoft.com/office/powerpoint/2010/main" val="2027990822"/>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58" name="D_59989e419a798de4">
            <a:extLst>
              <a:ext uri="{FF2B5EF4-FFF2-40B4-BE49-F238E27FC236}">
                <a16:creationId xmlns:a16="http://schemas.microsoft.com/office/drawing/2014/main" xmlns="" id="{E9430BE1-A205-4931-8383-D6C843B1DC6E}"/>
              </a:ext>
            </a:extLst>
          </p:cNvPr>
          <p:cNvGraphicFramePr/>
          <p:nvPr>
            <p:extLst>
              <p:ext uri="{D42A27DB-BD31-4B8C-83A1-F6EECF244321}">
                <p14:modId xmlns:p14="http://schemas.microsoft.com/office/powerpoint/2010/main" val="3923114362"/>
              </p:ext>
            </p:extLst>
          </p:nvPr>
        </p:nvGraphicFramePr>
        <p:xfrm>
          <a:off x="3485110" y="2447408"/>
          <a:ext cx="3025298" cy="1892799"/>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25296413"/>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Statistical reliability</a:t>
            </a:r>
          </a:p>
        </p:txBody>
      </p:sp>
    </p:spTree>
    <p:extLst>
      <p:ext uri="{BB962C8B-B14F-4D97-AF65-F5344CB8AC3E}">
        <p14:creationId xmlns:p14="http://schemas.microsoft.com/office/powerpoint/2010/main" val="1100067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Statistical reliability</a:t>
            </a:r>
          </a:p>
        </p:txBody>
      </p:sp>
      <p:sp>
        <p:nvSpPr>
          <p:cNvPr id="10" name="Rectangle 9">
            <a:extLst>
              <a:ext uri="{FF2B5EF4-FFF2-40B4-BE49-F238E27FC236}">
                <a16:creationId xmlns:a16="http://schemas.microsoft.com/office/drawing/2014/main" xmlns="" id="{3C51AD40-D9F4-4724-BBEB-78A94F28D6B2}"/>
              </a:ext>
            </a:extLst>
          </p:cNvPr>
          <p:cNvSpPr/>
          <p:nvPr/>
        </p:nvSpPr>
        <p:spPr>
          <a:xfrm>
            <a:off x="-15552" y="894442"/>
            <a:ext cx="9849544" cy="1382430"/>
          </a:xfrm>
          <a:prstGeom prst="rect">
            <a:avLst/>
          </a:prstGeom>
        </p:spPr>
        <p:txBody>
          <a:bodyPr wrap="square">
            <a:spAutoFit/>
          </a:bodyPr>
          <a:lstStyle/>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Participants in a survey such as GPPS represent only a sample of the total population of interest – this means we cannot be certain that the results of a question are exactly the same as if everybody within that population had taken part (“true values”). However, we can predict the variation between the results of a question and the true value by using the size of the sample on which results are based and the number of times a particular answer is given. The confidence with which we make this prediction is usually chosen to be 95% – that is, the chances are 95 in 100 that the true value will fall within a specified range (the “95% confidence interval”).</a:t>
            </a:r>
          </a:p>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The table below gives examples of what the confidence intervals look like for an ‘average’ ICS and PCN, as well as the confidence intervals at the national level. </a:t>
            </a:r>
          </a:p>
        </p:txBody>
      </p:sp>
      <p:graphicFrame>
        <p:nvGraphicFramePr>
          <p:cNvPr id="11" name="Table 10">
            <a:extLst>
              <a:ext uri="{FF2B5EF4-FFF2-40B4-BE49-F238E27FC236}">
                <a16:creationId xmlns:a16="http://schemas.microsoft.com/office/drawing/2014/main" xmlns="" id="{E99A9713-FDB7-4CEB-AA58-16307AEB740A}"/>
              </a:ext>
            </a:extLst>
          </p:cNvPr>
          <p:cNvGraphicFramePr>
            <a:graphicFrameLocks noGrp="1"/>
          </p:cNvGraphicFramePr>
          <p:nvPr>
            <p:extLst>
              <p:ext uri="{D42A27DB-BD31-4B8C-83A1-F6EECF244321}">
                <p14:modId xmlns:p14="http://schemas.microsoft.com/office/powerpoint/2010/main" val="2070733035"/>
              </p:ext>
            </p:extLst>
          </p:nvPr>
        </p:nvGraphicFramePr>
        <p:xfrm>
          <a:off x="90544" y="2817983"/>
          <a:ext cx="9622907" cy="1907161"/>
        </p:xfrm>
        <a:graphic>
          <a:graphicData uri="http://schemas.openxmlformats.org/drawingml/2006/table">
            <a:tbl>
              <a:tblPr firstRow="1" bandRow="1">
                <a:tableStyleId>{5940675A-B579-460E-94D1-54222C63F5DA}</a:tableStyleId>
              </a:tblPr>
              <a:tblGrid>
                <a:gridCol w="2588763">
                  <a:extLst>
                    <a:ext uri="{9D8B030D-6E8A-4147-A177-3AD203B41FA5}">
                      <a16:colId xmlns:a16="http://schemas.microsoft.com/office/drawing/2014/main" xmlns="" val="20000"/>
                    </a:ext>
                  </a:extLst>
                </a:gridCol>
                <a:gridCol w="2270190">
                  <a:extLst>
                    <a:ext uri="{9D8B030D-6E8A-4147-A177-3AD203B41FA5}">
                      <a16:colId xmlns:a16="http://schemas.microsoft.com/office/drawing/2014/main" xmlns="" val="20001"/>
                    </a:ext>
                  </a:extLst>
                </a:gridCol>
                <a:gridCol w="1537870">
                  <a:extLst>
                    <a:ext uri="{9D8B030D-6E8A-4147-A177-3AD203B41FA5}">
                      <a16:colId xmlns:a16="http://schemas.microsoft.com/office/drawing/2014/main" xmlns="" val="20002"/>
                    </a:ext>
                  </a:extLst>
                </a:gridCol>
                <a:gridCol w="1684335">
                  <a:extLst>
                    <a:ext uri="{9D8B030D-6E8A-4147-A177-3AD203B41FA5}">
                      <a16:colId xmlns:a16="http://schemas.microsoft.com/office/drawing/2014/main" xmlns="" val="20003"/>
                    </a:ext>
                  </a:extLst>
                </a:gridCol>
                <a:gridCol w="1541749">
                  <a:extLst>
                    <a:ext uri="{9D8B030D-6E8A-4147-A177-3AD203B41FA5}">
                      <a16:colId xmlns:a16="http://schemas.microsoft.com/office/drawing/2014/main" xmlns="" val="20004"/>
                    </a:ext>
                  </a:extLst>
                </a:gridCol>
              </a:tblGrid>
              <a:tr h="360458">
                <a:tc rowSpan="3">
                  <a:txBody>
                    <a:bodyPr/>
                    <a:lstStyle/>
                    <a:p>
                      <a:pPr algn="ctr"/>
                      <a:endParaRPr lang="en-GB" sz="1150" b="1" kern="0" dirty="0">
                        <a:solidFill>
                          <a:schemeClr val="bg1">
                            <a:lumMod val="50000"/>
                          </a:schemeClr>
                        </a:solidFill>
                        <a:latin typeface="Arial MT Std Light" pitchFamily="34" charset="0"/>
                        <a:ea typeface="Roboto" panose="02000000000000000000" pitchFamily="2" charset="0"/>
                        <a:cs typeface="+mn-cs"/>
                      </a:endParaRPr>
                    </a:p>
                  </a:txBody>
                  <a:tcPr>
                    <a:solidFill>
                      <a:schemeClr val="bg1">
                        <a:lumMod val="85000"/>
                      </a:schemeClr>
                    </a:solidFill>
                  </a:tcPr>
                </a:tc>
                <a:tc row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Average sample size on which results are based</a:t>
                      </a:r>
                    </a:p>
                  </a:txBody>
                  <a:tcPr anchor="ctr">
                    <a:solidFill>
                      <a:schemeClr val="bg1">
                        <a:lumMod val="85000"/>
                      </a:schemeClr>
                    </a:solidFill>
                  </a:tcPr>
                </a:tc>
                <a:tc grid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solidFill>
                      <a:schemeClr val="bg1">
                        <a:lumMod val="85000"/>
                      </a:schemeClr>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10% or 90%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 30% or 70%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50%</a:t>
                      </a:r>
                    </a:p>
                  </a:txBody>
                  <a:tcPr marL="68580" marR="68580" marT="0" marB="0">
                    <a:solidFill>
                      <a:schemeClr val="bg1">
                        <a:lumMod val="85000"/>
                      </a:schemeClr>
                    </a:solidFill>
                  </a:tcPr>
                </a:tc>
                <a:extLst>
                  <a:ext uri="{0D108BD9-81ED-4DB2-BD59-A6C34878D82A}">
                    <a16:rowId xmlns:a16="http://schemas.microsoft.com/office/drawing/2014/main" xmlns=""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extLst>
                  <a:ext uri="{0D108BD9-81ED-4DB2-BD59-A6C34878D82A}">
                    <a16:rowId xmlns:a16="http://schemas.microsoft.com/office/drawing/2014/main" xmlns="" val="10002"/>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National</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850,206</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0.09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0.14</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0.15</a:t>
                      </a:r>
                    </a:p>
                  </a:txBody>
                  <a:tcPr marL="68580" marR="68580" marT="0" marB="0">
                    <a:solidFill>
                      <a:schemeClr val="bg1"/>
                    </a:solidFill>
                  </a:tcPr>
                </a:tc>
                <a:extLst>
                  <a:ext uri="{0D108BD9-81ED-4DB2-BD59-A6C34878D82A}">
                    <a16:rowId xmlns:a16="http://schemas.microsoft.com/office/drawing/2014/main" xmlns="" val="10003"/>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ICS</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20,243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0.59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0.90</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0.98</a:t>
                      </a:r>
                    </a:p>
                  </a:txBody>
                  <a:tcPr marL="68580" marR="68580" marT="0" marB="0">
                    <a:solidFill>
                      <a:schemeClr val="bg1"/>
                    </a:solidFill>
                  </a:tcPr>
                </a:tc>
                <a:extLst>
                  <a:ext uri="{0D108BD9-81ED-4DB2-BD59-A6C34878D82A}">
                    <a16:rowId xmlns:a16="http://schemas.microsoft.com/office/drawing/2014/main" xmlns="" val="10004"/>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PCN</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671</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2.93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4.45</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4.85</a:t>
                      </a:r>
                    </a:p>
                  </a:txBody>
                  <a:tcPr marL="68580" marR="68580" marT="0" marB="0">
                    <a:solidFill>
                      <a:schemeClr val="bg1"/>
                    </a:solidFill>
                  </a:tcPr>
                </a:tc>
                <a:extLst>
                  <a:ext uri="{0D108BD9-81ED-4DB2-BD59-A6C34878D82A}">
                    <a16:rowId xmlns:a16="http://schemas.microsoft.com/office/drawing/2014/main" xmlns="" val="10005"/>
                  </a:ext>
                </a:extLst>
              </a:tr>
            </a:tbl>
          </a:graphicData>
        </a:graphic>
      </p:graphicFrame>
      <p:sp>
        <p:nvSpPr>
          <p:cNvPr id="12" name="Rectangle 11">
            <a:extLst>
              <a:ext uri="{FF2B5EF4-FFF2-40B4-BE49-F238E27FC236}">
                <a16:creationId xmlns:a16="http://schemas.microsoft.com/office/drawing/2014/main" xmlns="" id="{D3482F79-1C66-46D4-9FEB-3FFDA12534A4}"/>
              </a:ext>
            </a:extLst>
          </p:cNvPr>
          <p:cNvSpPr/>
          <p:nvPr/>
        </p:nvSpPr>
        <p:spPr>
          <a:xfrm>
            <a:off x="-15552" y="2247255"/>
            <a:ext cx="9505056" cy="461665"/>
          </a:xfrm>
          <a:prstGeom prst="rect">
            <a:avLst/>
          </a:prstGeom>
        </p:spPr>
        <p:txBody>
          <a:bodyPr wrap="square">
            <a:spAutoFit/>
          </a:bodyPr>
          <a:lstStyle/>
          <a:p>
            <a:pPr algn="l"/>
            <a:r>
              <a:rPr lang="en-GB" sz="1150" b="1" i="1" dirty="0">
                <a:solidFill>
                  <a:schemeClr val="tx2">
                    <a:lumMod val="75000"/>
                  </a:schemeClr>
                </a:solidFill>
                <a:latin typeface="Arial MT Std Light" pitchFamily="34" charset="0"/>
                <a:ea typeface="Roboto" panose="02000000000000000000" pitchFamily="2" charset="0"/>
              </a:rPr>
              <a:t>An example of confidence intervals (at national, ICS and PCN level) based on the average number of responses to the question “Overall, how would you describe your experience of your GP practice?”</a:t>
            </a:r>
          </a:p>
        </p:txBody>
      </p:sp>
      <p:sp>
        <p:nvSpPr>
          <p:cNvPr id="13" name="Rectangle 12">
            <a:extLst>
              <a:ext uri="{FF2B5EF4-FFF2-40B4-BE49-F238E27FC236}">
                <a16:creationId xmlns:a16="http://schemas.microsoft.com/office/drawing/2014/main" xmlns="" id="{85C5DCE7-5929-4654-AE1F-D04CED17BF81}"/>
              </a:ext>
            </a:extLst>
          </p:cNvPr>
          <p:cNvSpPr/>
          <p:nvPr/>
        </p:nvSpPr>
        <p:spPr>
          <a:xfrm>
            <a:off x="0" y="4869160"/>
            <a:ext cx="9921552" cy="1411156"/>
          </a:xfrm>
          <a:prstGeom prst="rect">
            <a:avLst/>
          </a:prstGeom>
        </p:spPr>
        <p:txBody>
          <a:bodyPr wrap="square">
            <a:spAutoFit/>
          </a:bodyPr>
          <a:lstStyle/>
          <a:p>
            <a:pPr algn="l"/>
            <a:r>
              <a:rPr lang="en-GB" sz="1150" kern="0" dirty="0">
                <a:solidFill>
                  <a:srgbClr val="4D4D4D"/>
                </a:solidFill>
                <a:latin typeface="Arial MT Std Light" pitchFamily="34" charset="0"/>
                <a:ea typeface="Roboto" panose="02000000000000000000" pitchFamily="2" charset="0"/>
              </a:rPr>
              <a:t>For example, taking an ICS where 20,243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+/-0.90 percentage points from that question’s result (i.e. between 29.1% and 30.9%).</a:t>
            </a:r>
          </a:p>
          <a:p>
            <a:pPr algn="l"/>
            <a:r>
              <a:rPr lang="en-GB" sz="1150" kern="0" dirty="0">
                <a:solidFill>
                  <a:srgbClr val="4D4D4D"/>
                </a:solidFill>
                <a:latin typeface="Arial MT Std Light" pitchFamily="34" charset="0"/>
                <a:ea typeface="Roboto" panose="02000000000000000000" pitchFamily="2" charset="0"/>
              </a:rPr>
              <a:t>When results are compared between separate groups within a sample, the difference may be “real” or it may occur by chance (because not everyone in the population has been interviewed). Confidence intervals will be wider when the results for a group are based on smaller numbers i.e. practices where 100 patients or fewer responded to a question. These findings should be regarded as indicative rather than robust.</a:t>
            </a:r>
          </a:p>
          <a:p>
            <a:pPr algn="l"/>
            <a:endParaRPr lang="en-GB" kern="0" dirty="0">
              <a:solidFill>
                <a:srgbClr val="4D4D4D"/>
              </a:solidFill>
              <a:latin typeface="Arial MT Std Light" pitchFamily="34" charset="0"/>
              <a:ea typeface="Roboto" panose="02000000000000000000" pitchFamily="2" charset="0"/>
            </a:endParaRPr>
          </a:p>
        </p:txBody>
      </p:sp>
    </p:spTree>
    <p:extLst>
      <p:ext uri="{BB962C8B-B14F-4D97-AF65-F5344CB8AC3E}">
        <p14:creationId xmlns:p14="http://schemas.microsoft.com/office/powerpoint/2010/main" val="38448303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Want to know more?</a:t>
            </a:r>
          </a:p>
        </p:txBody>
      </p:sp>
    </p:spTree>
    <p:extLst>
      <p:ext uri="{BB962C8B-B14F-4D97-AF65-F5344CB8AC3E}">
        <p14:creationId xmlns:p14="http://schemas.microsoft.com/office/powerpoint/2010/main" val="25869929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auto">
          <a:xfrm>
            <a:off x="7965304" y="836712"/>
            <a:ext cx="1940696" cy="5506202"/>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Further background information about the survey </a:t>
            </a:r>
          </a:p>
        </p:txBody>
      </p:sp>
      <p:sp>
        <p:nvSpPr>
          <p:cNvPr id="3" name="TextBox 3"/>
          <p:cNvSpPr txBox="1"/>
          <p:nvPr/>
        </p:nvSpPr>
        <p:spPr>
          <a:xfrm>
            <a:off x="247650" y="1052736"/>
            <a:ext cx="7225630" cy="5755422"/>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was sent to </a:t>
            </a:r>
            <a:r>
              <a:rPr lang="en-GB" sz="1400" b="1" kern="0" dirty="0">
                <a:solidFill>
                  <a:schemeClr val="tx2">
                    <a:lumMod val="75000"/>
                  </a:schemeClr>
                </a:solidFill>
                <a:latin typeface="Arial MT Std Light" pitchFamily="34" charset="0"/>
                <a:ea typeface="Roboto" panose="02000000000000000000" pitchFamily="2" charset="0"/>
              </a:rPr>
              <a:t>c.2.4 million adult patients </a:t>
            </a:r>
            <a:r>
              <a:rPr lang="en-GB" sz="1400" kern="0" dirty="0">
                <a:solidFill>
                  <a:srgbClr val="4D4D4D"/>
                </a:solidFill>
                <a:latin typeface="Arial MT Std Light" pitchFamily="34" charset="0"/>
                <a:ea typeface="Roboto" panose="02000000000000000000" pitchFamily="2" charset="0"/>
              </a:rPr>
              <a:t>registered with a GP practice.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Participants are sent a </a:t>
            </a:r>
            <a:r>
              <a:rPr lang="en-GB" sz="1400" b="1" kern="0" dirty="0">
                <a:solidFill>
                  <a:schemeClr val="tx2">
                    <a:lumMod val="75000"/>
                  </a:schemeClr>
                </a:solidFill>
                <a:latin typeface="Arial MT Std Light" pitchFamily="34" charset="0"/>
                <a:ea typeface="Roboto" panose="02000000000000000000" pitchFamily="2" charset="0"/>
              </a:rPr>
              <a:t>postal questionnaire</a:t>
            </a:r>
            <a:r>
              <a:rPr lang="en-GB" sz="1400" kern="0" dirty="0">
                <a:solidFill>
                  <a:srgbClr val="4D4D4D"/>
                </a:solidFill>
                <a:latin typeface="Arial MT Std Light" pitchFamily="34" charset="0"/>
                <a:ea typeface="Roboto" panose="02000000000000000000" pitchFamily="2" charset="0"/>
              </a:rPr>
              <a:t>, also with the option of completing the survey online or via telephone.</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has been running since 2007 and presents results for all practices in England (where surveys have been completed and returned). From 2017 the survey has been annual; previously it ran twice a year (June 2011 – July 2016), on a quarterly basis (April 2009 – March 2011) and annually (January 2007 – March 2009).</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For more information about the survey please visit </a:t>
            </a:r>
            <a:r>
              <a:rPr lang="en-GB" sz="1400" u="sng" kern="0" dirty="0">
                <a:solidFill>
                  <a:srgbClr val="4D4D4D"/>
                </a:solidFill>
                <a:latin typeface="Arial MT Std Light" pitchFamily="34" charset="0"/>
                <a:ea typeface="Roboto" panose="02000000000000000000" pitchFamily="2" charset="0"/>
                <a:hlinkClick r:id="rId3"/>
              </a:rPr>
              <a:t>https://gp-patient.co.uk/</a:t>
            </a:r>
            <a:r>
              <a:rPr lang="en-GB" sz="1400" kern="0" dirty="0">
                <a:solidFill>
                  <a:srgbClr val="4D4D4D"/>
                </a:solidFill>
                <a:latin typeface="Arial MT Std Light" pitchFamily="34" charset="0"/>
                <a:ea typeface="Roboto" panose="02000000000000000000" pitchFamily="2" charset="0"/>
              </a:rPr>
              <a:t>.</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The overall response rate to the survey is </a:t>
            </a:r>
            <a:r>
              <a:rPr lang="en-GB" sz="1400" b="1" dirty="0">
                <a:solidFill>
                  <a:schemeClr val="tx2">
                    <a:lumMod val="75000"/>
                  </a:schemeClr>
                </a:solidFill>
                <a:latin typeface="Arial MT Std Light" pitchFamily="34" charset="0"/>
                <a:ea typeface="Roboto" panose="02000000000000000000" pitchFamily="2" charset="0"/>
              </a:rPr>
              <a:t>35.3%</a:t>
            </a:r>
            <a:r>
              <a:rPr lang="en-GB" sz="1400" dirty="0">
                <a:solidFill>
                  <a:srgbClr val="4D4D4D"/>
                </a:solidFill>
                <a:latin typeface="Arial MT Std Light" pitchFamily="34" charset="0"/>
                <a:ea typeface="Roboto" panose="02000000000000000000" pitchFamily="2" charset="0"/>
              </a:rPr>
              <a:t>, based on </a:t>
            </a:r>
            <a:r>
              <a:rPr lang="en-GB" sz="1400" b="1" dirty="0">
                <a:solidFill>
                  <a:schemeClr val="tx2">
                    <a:lumMod val="75000"/>
                  </a:schemeClr>
                </a:solidFill>
                <a:latin typeface="Arial MT Std Light" pitchFamily="34" charset="0"/>
                <a:ea typeface="Roboto" panose="02000000000000000000" pitchFamily="2" charset="0"/>
              </a:rPr>
              <a:t>850,206</a:t>
            </a:r>
            <a:r>
              <a:rPr lang="en-GB" sz="1400" dirty="0">
                <a:solidFill>
                  <a:schemeClr val="accent6">
                    <a:lumMod val="75000"/>
                  </a:schemeClr>
                </a:solidFill>
                <a:latin typeface="Arial MT Std Light" pitchFamily="34" charset="0"/>
                <a:ea typeface="Roboto" panose="02000000000000000000" pitchFamily="2" charset="0"/>
              </a:rPr>
              <a:t> </a:t>
            </a:r>
            <a:r>
              <a:rPr lang="en-GB" sz="1400" dirty="0">
                <a:solidFill>
                  <a:srgbClr val="4D4D4D"/>
                </a:solidFill>
                <a:latin typeface="Arial MT Std Light" pitchFamily="34" charset="0"/>
                <a:ea typeface="Roboto" panose="02000000000000000000" pitchFamily="2" charset="0"/>
              </a:rPr>
              <a:t>completed surveys. </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b="1" dirty="0">
                <a:solidFill>
                  <a:schemeClr val="tx2">
                    <a:lumMod val="75000"/>
                  </a:schemeClr>
                </a:solidFill>
                <a:latin typeface="Arial MT Std Light" pitchFamily="34" charset="0"/>
              </a:rPr>
              <a:t>Weights have been applied</a:t>
            </a:r>
            <a:r>
              <a:rPr lang="en-GB" sz="1400" b="1" dirty="0">
                <a:solidFill>
                  <a:srgbClr val="3EA85C"/>
                </a:solidFill>
                <a:latin typeface="Arial MT Std Light" pitchFamily="34" charset="0"/>
              </a:rPr>
              <a:t> </a:t>
            </a:r>
            <a:r>
              <a:rPr lang="en-GB" sz="1400" kern="0" dirty="0">
                <a:solidFill>
                  <a:srgbClr val="4D4D4D"/>
                </a:solidFill>
                <a:latin typeface="Arial MT Std Light" pitchFamily="34" charset="0"/>
                <a:ea typeface="Roboto" panose="02000000000000000000" pitchFamily="2" charset="0"/>
              </a:rPr>
              <a:t>to adjust the data to account for potential age and gender differences between the profile of all eligible patients in a practice and the patients who returned a completed questionnaire. Since the first wave of the 2011-2012 survey the weighting also takes into account neighbourhood statistics, such as levels of deprivation, in order to further improve the reliability of the findings.</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u="sng" kern="0" dirty="0">
                <a:solidFill>
                  <a:srgbClr val="4D4D4D"/>
                </a:solidFill>
                <a:latin typeface="Arial MT Std Light" pitchFamily="34" charset="0"/>
                <a:ea typeface="Roboto" panose="02000000000000000000" pitchFamily="2" charset="0"/>
                <a:hlinkClick r:id="rId4"/>
              </a:rPr>
              <a:t>https://gp-patient.co.uk/surveysandreports</a:t>
            </a:r>
            <a:r>
              <a:rPr lang="en-GB" sz="1400" kern="0" dirty="0">
                <a:solidFill>
                  <a:srgbClr val="4D4D4D"/>
                </a:solidFill>
                <a:latin typeface="Arial MT Std Light" pitchFamily="34" charset="0"/>
                <a:ea typeface="Roboto" panose="02000000000000000000" pitchFamily="2" charset="0"/>
              </a:rPr>
              <a:t>.</a:t>
            </a:r>
          </a:p>
          <a:p>
            <a:pPr marL="285750" indent="-285750" algn="l" eaLnBrk="1" hangingPunct="1">
              <a:spcBef>
                <a:spcPts val="600"/>
              </a:spcBef>
              <a:spcAft>
                <a:spcPts val="600"/>
              </a:spcAft>
              <a:buClr>
                <a:srgbClr val="63B579"/>
              </a:buClr>
              <a:buSzPct val="130000"/>
              <a:buFont typeface="Arial" panose="020B0604020202020204" pitchFamily="34" charset="0"/>
              <a:buChar char="•"/>
            </a:pPr>
            <a:endParaRPr lang="en-GB" sz="1400" kern="0" dirty="0">
              <a:solidFill>
                <a:srgbClr val="4D4D4D"/>
              </a:solidFill>
              <a:latin typeface="Arial MT Std Light" pitchFamily="34" charset="0"/>
              <a:ea typeface="Roboto" panose="02000000000000000000" pitchFamily="2" charset="0"/>
            </a:endParaRPr>
          </a:p>
          <a:p>
            <a:pPr lvl="0" algn="l" eaLnBrk="1" hangingPunct="1">
              <a:spcBef>
                <a:spcPts val="600"/>
              </a:spcBef>
              <a:spcAft>
                <a:spcPts val="600"/>
              </a:spcAft>
              <a:buClr>
                <a:srgbClr val="63B579"/>
              </a:buClr>
              <a:buSzPct val="130000"/>
            </a:pPr>
            <a:endParaRPr lang="en-GB" sz="1400" dirty="0">
              <a:solidFill>
                <a:srgbClr val="4D4D4D"/>
              </a:solidFill>
              <a:latin typeface="Arial MT Std Light" pitchFamily="34" charset="0"/>
              <a:ea typeface="Roboto" panose="02000000000000000000" pitchFamily="2" charset="0"/>
            </a:endParaRPr>
          </a:p>
        </p:txBody>
      </p:sp>
      <p:sp>
        <p:nvSpPr>
          <p:cNvPr id="13" name="TextBox 12"/>
          <p:cNvSpPr txBox="1"/>
          <p:nvPr/>
        </p:nvSpPr>
        <p:spPr>
          <a:xfrm>
            <a:off x="8121353" y="3060203"/>
            <a:ext cx="1467816"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850,206</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Completed surveys in the 2021 publication</a:t>
            </a:r>
            <a:endParaRPr lang="en-GB" sz="1800" dirty="0">
              <a:latin typeface="ITCAvantGardeStd-Md" pitchFamily="34" charset="0"/>
            </a:endParaRPr>
          </a:p>
        </p:txBody>
      </p:sp>
      <p:sp>
        <p:nvSpPr>
          <p:cNvPr id="12" name="TextBox 11"/>
          <p:cNvSpPr txBox="1"/>
          <p:nvPr/>
        </p:nvSpPr>
        <p:spPr>
          <a:xfrm>
            <a:off x="8156812" y="1218311"/>
            <a:ext cx="1724072"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c.2.4m</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Surveys to adults registered with an English GP practice </a:t>
            </a:r>
            <a:endParaRPr lang="en-GB" sz="1800" dirty="0">
              <a:latin typeface="ITCAvantGardeStd-Md" pitchFamily="34" charset="0"/>
            </a:endParaRPr>
          </a:p>
        </p:txBody>
      </p:sp>
      <p:sp>
        <p:nvSpPr>
          <p:cNvPr id="14" name="TextBox 13">
            <a:extLst>
              <a:ext uri="{FF2B5EF4-FFF2-40B4-BE49-F238E27FC236}">
                <a16:creationId xmlns:a16="http://schemas.microsoft.com/office/drawing/2014/main" xmlns="" id="{D3D29CC7-1D04-40B6-B057-AB67ADF285E7}"/>
              </a:ext>
            </a:extLst>
          </p:cNvPr>
          <p:cNvSpPr txBox="1"/>
          <p:nvPr/>
        </p:nvSpPr>
        <p:spPr>
          <a:xfrm>
            <a:off x="8121353" y="4763373"/>
            <a:ext cx="1512168" cy="800219"/>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35.3%      </a:t>
            </a:r>
            <a:r>
              <a:rPr lang="en-GB" dirty="0">
                <a:latin typeface="ITCAvantGardeStd-Md" pitchFamily="34" charset="0"/>
              </a:rPr>
              <a:t>National response rate </a:t>
            </a:r>
            <a:endParaRPr lang="en-GB" sz="1800" dirty="0">
              <a:latin typeface="ITCAvantGardeStd-Md" pitchFamily="34" charset="0"/>
            </a:endParaRPr>
          </a:p>
        </p:txBody>
      </p:sp>
    </p:spTree>
    <p:extLst>
      <p:ext uri="{BB962C8B-B14F-4D97-AF65-F5344CB8AC3E}">
        <p14:creationId xmlns:p14="http://schemas.microsoft.com/office/powerpoint/2010/main" val="4446676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to go to do further analysis …</a:t>
            </a:r>
          </a:p>
        </p:txBody>
      </p:sp>
      <p:sp>
        <p:nvSpPr>
          <p:cNvPr id="3" name="TextBox 3"/>
          <p:cNvSpPr txBox="1"/>
          <p:nvPr/>
        </p:nvSpPr>
        <p:spPr>
          <a:xfrm>
            <a:off x="416500" y="1191752"/>
            <a:ext cx="9001000" cy="3594830"/>
          </a:xfrm>
          <a:prstGeom prst="rect">
            <a:avLst/>
          </a:prstGeom>
          <a:noFill/>
        </p:spPr>
        <p:txBody>
          <a:bodyPr wrap="square" lIns="0" tIns="0" rIns="0" bIns="0" rtlCol="0">
            <a:spAutoFit/>
          </a:bodyPr>
          <a:lstStyle/>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reports which show the National results broken down by CCG and Practice, go to </a:t>
            </a:r>
          </a:p>
          <a:p>
            <a:pPr algn="l">
              <a:buClr>
                <a:schemeClr val="accent6">
                  <a:lumMod val="75000"/>
                </a:schemeClr>
              </a:buClr>
            </a:pPr>
            <a:r>
              <a:rPr lang="en-GB" sz="1400" dirty="0">
                <a:solidFill>
                  <a:srgbClr val="4D4D4D"/>
                </a:solidFill>
                <a:latin typeface="Arial MT Std Light" pitchFamily="34" charset="0"/>
                <a:ea typeface="Roboto" panose="02000000000000000000" pitchFamily="2" charset="0"/>
              </a:rPr>
              <a:t>      </a:t>
            </a:r>
            <a:r>
              <a:rPr lang="en-GB" sz="1400" u="sng" dirty="0">
                <a:solidFill>
                  <a:srgbClr val="4D4D4D"/>
                </a:solidFill>
                <a:latin typeface="Arial MT Std Light" pitchFamily="34" charset="0"/>
                <a:ea typeface="Roboto" panose="02000000000000000000" pitchFamily="2" charset="0"/>
                <a:hlinkClick r:id="rId3"/>
              </a:rPr>
              <a:t>https://gp-patient.co.uk/surveysandreports</a:t>
            </a:r>
            <a:r>
              <a:rPr lang="en-GB" sz="1400" dirty="0">
                <a:solidFill>
                  <a:srgbClr val="4D4D4D"/>
                </a:solidFill>
                <a:latin typeface="Arial MT Std Light" pitchFamily="34" charset="0"/>
                <a:ea typeface="Roboto" panose="02000000000000000000" pitchFamily="2" charset="0"/>
              </a:rPr>
              <a:t> - you can also see previous years’ results here.</a:t>
            </a:r>
          </a:p>
          <a:p>
            <a:pPr marL="285750" indent="-285750" algn="l">
              <a:buClr>
                <a:schemeClr val="accent6">
                  <a:lumMod val="75000"/>
                </a:schemeClr>
              </a:buClr>
              <a:buFont typeface="Arial" panose="020B0604020202020204" pitchFamily="34" charset="0"/>
              <a:buChar char="•"/>
            </a:pPr>
            <a:endParaRPr lang="en-GB" sz="1600" dirty="0"/>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this year’s survey data at a national, CCG or practice level, and filter on a specific participant group (e.g. by age), break down the survey results by survey question, or to create and compare different participant ‘subgroups’, go to </a:t>
            </a:r>
            <a:r>
              <a:rPr lang="en-GB" sz="1400" u="sng" dirty="0">
                <a:solidFill>
                  <a:srgbClr val="4D4D4D"/>
                </a:solidFill>
                <a:latin typeface="Arial MT Std Light" pitchFamily="34" charset="0"/>
                <a:ea typeface="Roboto" panose="02000000000000000000" pitchFamily="2" charset="0"/>
                <a:hlinkClick r:id="rId4"/>
              </a:rPr>
              <a:t>https://gp-patient.co.uk/analysistool/2021</a:t>
            </a:r>
            <a:r>
              <a:rPr lang="en-GB" sz="1400" dirty="0">
                <a:solidFill>
                  <a:srgbClr val="4D4D4D"/>
                </a:solidFill>
                <a:latin typeface="Arial MT Std Light" pitchFamily="34" charset="0"/>
                <a:ea typeface="Roboto" panose="02000000000000000000" pitchFamily="2" charset="0"/>
              </a:rPr>
              <a:t>.</a:t>
            </a:r>
          </a:p>
          <a:p>
            <a:pPr marL="285750" indent="-285750" algn="l">
              <a:buClr>
                <a:schemeClr val="tx2">
                  <a:lumMod val="75000"/>
                </a:schemeClr>
              </a:buClr>
              <a:buFont typeface="Arial" panose="020B0604020202020204" pitchFamily="34" charset="0"/>
              <a:buChar char="•"/>
            </a:pPr>
            <a:endParaRPr lang="en-GB" sz="1400" u="sng"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results over time, and filter on a specific participant group, go to </a:t>
            </a:r>
            <a:r>
              <a:rPr lang="en-GB" sz="1400" dirty="0">
                <a:solidFill>
                  <a:srgbClr val="4D4D4D"/>
                </a:solidFill>
                <a:latin typeface="Arial MT Std Light" pitchFamily="34" charset="0"/>
                <a:ea typeface="Roboto" panose="02000000000000000000" pitchFamily="2" charset="0"/>
                <a:hlinkClick r:id="rId5"/>
              </a:rPr>
              <a:t>https://gp-patient.co.uk/analysistool/trends</a:t>
            </a:r>
            <a:r>
              <a:rPr lang="en-GB" sz="1400" dirty="0">
                <a:solidFill>
                  <a:srgbClr val="4D4D4D"/>
                </a:solidFill>
                <a:latin typeface="Arial MT Std Light" pitchFamily="34" charset="0"/>
                <a:ea typeface="Roboto" panose="02000000000000000000" pitchFamily="2" charset="0"/>
              </a:rPr>
              <a:t>.</a:t>
            </a:r>
            <a:endParaRPr lang="en-GB" sz="1600" dirty="0"/>
          </a:p>
          <a:p>
            <a:pPr marL="285750" indent="-285750" algn="l">
              <a:buClr>
                <a:schemeClr val="tx2">
                  <a:lumMod val="75000"/>
                </a:schemeClr>
              </a:buClr>
              <a:buFont typeface="Arial" panose="020B0604020202020204" pitchFamily="34" charset="0"/>
              <a:buChar char="•"/>
            </a:pPr>
            <a:endParaRPr lang="en-GB" sz="1600"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general FAQs about the GP Patient Survey, go to </a:t>
            </a:r>
            <a:r>
              <a:rPr lang="en-GB" sz="1400" u="sng" dirty="0">
                <a:solidFill>
                  <a:srgbClr val="4D4D4D"/>
                </a:solidFill>
                <a:latin typeface="Arial MT Std Light" pitchFamily="34" charset="0"/>
                <a:ea typeface="Roboto" panose="02000000000000000000" pitchFamily="2" charset="0"/>
                <a:hlinkClick r:id="rId6"/>
              </a:rPr>
              <a:t>https://gp-patient.co.uk/faq</a:t>
            </a:r>
            <a:r>
              <a:rPr lang="en-GB" sz="1400" dirty="0">
                <a:solidFill>
                  <a:srgbClr val="4D4D4D"/>
                </a:solidFill>
                <a:latin typeface="Arial MT Std Light" pitchFamily="34" charset="0"/>
                <a:ea typeface="Roboto" panose="02000000000000000000" pitchFamily="2" charset="0"/>
              </a:rPr>
              <a:t>.</a:t>
            </a:r>
          </a:p>
          <a:p>
            <a:pPr marL="285750" indent="-285750" algn="l">
              <a:buClr>
                <a:schemeClr val="accent6">
                  <a:lumMod val="75000"/>
                </a:schemeClr>
              </a:buClr>
              <a:buFont typeface="Arial" panose="020B0604020202020204" pitchFamily="34" charset="0"/>
              <a:buChar char="•"/>
            </a:pPr>
            <a:endParaRPr lang="en-GB" sz="1400" dirty="0">
              <a:solidFill>
                <a:srgbClr val="4D4D4D"/>
              </a:solidFill>
              <a:latin typeface="Arial MT Std Light" pitchFamily="34" charset="0"/>
              <a:ea typeface="Roboto" panose="02000000000000000000" pitchFamily="2" charset="0"/>
            </a:endParaRPr>
          </a:p>
          <a:p>
            <a:pPr marL="285750" indent="-285750" algn="l">
              <a:buFont typeface="Arial" panose="020B0604020202020204" pitchFamily="34" charset="0"/>
              <a:buChar char="•"/>
            </a:pPr>
            <a:endParaRPr lang="en-GB" sz="1400" dirty="0"/>
          </a:p>
          <a:p>
            <a:pPr marL="285750" indent="-285750" algn="l">
              <a:buFont typeface="Arial" panose="020B0604020202020204" pitchFamily="34" charset="0"/>
              <a:buChar char="•"/>
            </a:pPr>
            <a:endParaRPr lang="en-GB" sz="1800" dirty="0"/>
          </a:p>
        </p:txBody>
      </p:sp>
    </p:spTree>
    <p:extLst>
      <p:ext uri="{BB962C8B-B14F-4D97-AF65-F5344CB8AC3E}">
        <p14:creationId xmlns:p14="http://schemas.microsoft.com/office/powerpoint/2010/main" val="3433342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type="body" sz="quarter" idx="17"/>
          </p:nvPr>
        </p:nvSpPr>
        <p:spPr>
          <a:xfrm>
            <a:off x="247654" y="1835084"/>
            <a:ext cx="9429750" cy="2739211"/>
          </a:xfrm>
        </p:spPr>
        <p:txBody>
          <a:bodyPr/>
          <a:lstStyle/>
          <a:p>
            <a:r>
              <a:rPr lang="en-GB" sz="2400" dirty="0"/>
              <a:t>For further information about the GP Patient Survey, please get in touch with the GPPS team at Ipsos MORI at </a:t>
            </a:r>
            <a:r>
              <a:rPr lang="en-GB" sz="2400" dirty="0">
                <a:hlinkClick r:id="rId3">
                  <a:extLst>
                    <a:ext uri="{A12FA001-AC4F-418D-AE19-62706E023703}">
                      <ahyp:hlinkClr xmlns:ahyp="http://schemas.microsoft.com/office/drawing/2018/hyperlinkcolor" xmlns="" val="tx"/>
                    </a:ext>
                  </a:extLst>
                </a:hlinkClick>
              </a:rPr>
              <a:t>gppatientsurvey@ipsos.com</a:t>
            </a:r>
            <a:endParaRPr lang="en-GB" sz="2400" dirty="0"/>
          </a:p>
          <a:p>
            <a:endParaRPr lang="en-GB" sz="2400" dirty="0">
              <a:solidFill>
                <a:schemeClr val="accent6"/>
              </a:solidFill>
            </a:endParaRPr>
          </a:p>
          <a:p>
            <a:r>
              <a:rPr lang="en-GB" sz="2400" dirty="0"/>
              <a:t>We would be interested to hear any feedback you have on this slide pack, so we can make improvements for the next publication.</a:t>
            </a:r>
          </a:p>
        </p:txBody>
      </p:sp>
    </p:spTree>
    <p:extLst>
      <p:ext uri="{BB962C8B-B14F-4D97-AF65-F5344CB8AC3E}">
        <p14:creationId xmlns:p14="http://schemas.microsoft.com/office/powerpoint/2010/main" val="1731111218"/>
      </p:ext>
    </p:extLst>
  </p:cSld>
  <p:clrMapOvr>
    <a:masterClrMapping/>
  </p:clrMapOvr>
  <mc:AlternateContent xmlns:mc="http://schemas.openxmlformats.org/markup-compatibility/2006" xmlns:p14="http://schemas.microsoft.com/office/powerpoint/2010/main">
    <mc:Choice Requires="p14">
      <p:transition p14:dur="0"/>
    </mc:Choice>
    <mc:Fallback xmlns="" xmlns:ahyp="http://schemas.microsoft.com/office/drawing/2018/hyperlinkcolor">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PRESGUID" val="27c93797-e608-4111-b549-5045ddd22b73"/>
</p:tagLst>
</file>

<file path=ppt/theme/theme1.xml><?xml version="1.0" encoding="utf-8"?>
<a:theme xmlns:a="http://schemas.openxmlformats.org/drawingml/2006/main" name="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943E86B81C79B4C87F8E95E76E7007B" ma:contentTypeVersion="9" ma:contentTypeDescription="Create a new document." ma:contentTypeScope="" ma:versionID="604c359f00c41a4d125b4916aea60678">
  <xsd:schema xmlns:xsd="http://www.w3.org/2001/XMLSchema" xmlns:xs="http://www.w3.org/2001/XMLSchema" xmlns:p="http://schemas.microsoft.com/office/2006/metadata/properties" xmlns:ns2="18515ed9-b8b3-46b8-9f47-213575a93db2" targetNamespace="http://schemas.microsoft.com/office/2006/metadata/properties" ma:root="true" ma:fieldsID="b533ec36fe378f286322f5092687a0a6" ns2:_="">
    <xsd:import namespace="18515ed9-b8b3-46b8-9f47-213575a93db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515ed9-b8b3-46b8-9f47-213575a93d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4EAD986-5A7D-4347-8310-A6D9D42FBB6F}">
  <ds:schemaRefs>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18515ed9-b8b3-46b8-9f47-213575a93db2"/>
    <ds:schemaRef ds:uri="http://purl.org/dc/dcmitype/"/>
    <ds:schemaRef ds:uri="http://purl.org/dc/elements/1.1/"/>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754069FE-2210-4459-BE1E-C66AD55A2C2B}">
  <ds:schemaRefs>
    <ds:schemaRef ds:uri="http://schemas.microsoft.com/sharepoint/v3/contenttype/forms"/>
  </ds:schemaRefs>
</ds:datastoreItem>
</file>

<file path=customXml/itemProps3.xml><?xml version="1.0" encoding="utf-8"?>
<ds:datastoreItem xmlns:ds="http://schemas.openxmlformats.org/officeDocument/2006/customXml" ds:itemID="{73825A70-347B-4733-A426-414F53C0AF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515ed9-b8b3-46b8-9f47-213575a93d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49885</TotalTime>
  <Words>5914</Words>
  <Application>Microsoft Office PowerPoint</Application>
  <PresentationFormat>A4 Paper (210x297 mm)</PresentationFormat>
  <Paragraphs>686</Paragraphs>
  <Slides>52</Slides>
  <Notes>52</Notes>
  <HiddenSlides>0</HiddenSlides>
  <MMClips>0</MMClips>
  <ScaleCrop>false</ScaleCrop>
  <HeadingPairs>
    <vt:vector size="4" baseType="variant">
      <vt:variant>
        <vt:lpstr>Theme</vt:lpstr>
      </vt:variant>
      <vt:variant>
        <vt:i4>2</vt:i4>
      </vt:variant>
      <vt:variant>
        <vt:lpstr>Slide Titles</vt:lpstr>
      </vt:variant>
      <vt:variant>
        <vt:i4>52</vt:i4>
      </vt:variant>
    </vt:vector>
  </HeadingPairs>
  <TitlesOfParts>
    <vt:vector size="54" baseType="lpstr">
      <vt:lpstr>UK - Ipsos SRI</vt:lpstr>
      <vt:lpstr>1_UK - Ipsos SRI</vt:lpstr>
      <vt:lpstr>JOINED UP CARE DERBYSHIRE ICS</vt:lpstr>
      <vt:lpstr>Contents </vt:lpstr>
      <vt:lpstr>PowerPoint Presentation</vt:lpstr>
      <vt:lpstr>Background information about the survey </vt:lpstr>
      <vt:lpstr>Additional publication – CCG slide packs</vt:lpstr>
      <vt:lpstr>Introduction </vt:lpstr>
      <vt:lpstr>Guidance on how to use the data</vt:lpstr>
      <vt:lpstr>Interpreting the results</vt:lpstr>
      <vt:lpstr>PowerPoint Presentation</vt:lpstr>
      <vt:lpstr>Overall experience of GP practice</vt:lpstr>
      <vt:lpstr>Overall experience: how the ICS’s results compare to other ICS’s within the region</vt:lpstr>
      <vt:lpstr>Overall experience:  how the PCNs within the ICS compare</vt:lpstr>
      <vt:lpstr>PowerPoint Presentation</vt:lpstr>
      <vt:lpstr>Ease of getting through to GP practice on the phone</vt:lpstr>
      <vt:lpstr>Ease of getting through to GP practice on the phone: how the PCNs within the ICS compare</vt:lpstr>
      <vt:lpstr>Helpfulness of receptionists at GP practice </vt:lpstr>
      <vt:lpstr>Helpfulness of receptionists at GP practice: how the PCNs within the ICS compare</vt:lpstr>
      <vt:lpstr>PowerPoint Presentation</vt:lpstr>
      <vt:lpstr>Online service use</vt:lpstr>
      <vt:lpstr>Ease of use of online services</vt:lpstr>
      <vt:lpstr>Ease of use of online services:  how the PCNs within the ICS compare</vt:lpstr>
      <vt:lpstr>PowerPoint Presentation</vt:lpstr>
      <vt:lpstr>Choice of appointment</vt:lpstr>
      <vt:lpstr>Choice of appointment:  how the PCNs within the ICS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PowerPoint Presentation</vt:lpstr>
      <vt:lpstr>Perceptions of care at patients’ last appointment with a healthcare professional</vt:lpstr>
      <vt:lpstr>Perceptions of care at patients’ last appointment with a healthcare professional</vt:lpstr>
      <vt:lpstr>Mental health needs recognised and understood</vt:lpstr>
      <vt:lpstr>PowerPoint Presentation</vt:lpstr>
      <vt:lpstr>Support with managing long-term conditions, disabilities, or illnesses</vt:lpstr>
      <vt:lpstr>Support with managing long-term conditions, disabilities, or illnesses: how the PCNs within the ICS compare</vt:lpstr>
      <vt:lpstr>PowerPoint Presentation</vt:lpstr>
      <vt:lpstr>Satisfaction with appointment times</vt:lpstr>
      <vt:lpstr>Satisfaction with appointment times:  how the PCNs within the ICS compare</vt:lpstr>
      <vt:lpstr>PowerPoint Presentation</vt:lpstr>
      <vt:lpstr>Use of services when GP practice is closed </vt:lpstr>
      <vt:lpstr>Time taken to receive care or advice when GP practice is closed </vt:lpstr>
      <vt:lpstr>Overall experience of services when GP practice is closed </vt:lpstr>
      <vt:lpstr>PowerPoint Presentation</vt:lpstr>
      <vt:lpstr>Statistical reliability</vt:lpstr>
      <vt:lpstr>PowerPoint Presentation</vt:lpstr>
      <vt:lpstr>Further background information about the survey </vt:lpstr>
      <vt:lpstr>Where to go to do further analysis …</vt:lpstr>
      <vt:lpstr>PowerPoint Presentation</vt:lpstr>
    </vt:vector>
  </TitlesOfParts>
  <Company>Ipsos MORI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Sylvie.Hobden</dc:creator>
  <cp:keywords>PowerPoint;potx;Template;Ipsos MORI</cp:keywords>
  <cp:lastModifiedBy>svc_MRDD</cp:lastModifiedBy>
  <cp:revision>3493</cp:revision>
  <cp:lastPrinted>2018-07-02T16:25:50Z</cp:lastPrinted>
  <dcterms:created xsi:type="dcterms:W3CDTF">2012-04-19T11:10:37Z</dcterms:created>
  <dcterms:modified xsi:type="dcterms:W3CDTF">2021-11-15T20:41:35Z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0x0101004943E86B81C79B4C87F8E95E76E7007B</vt:lpwstr>
  </property>
</Properties>
</file>