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theme/themeOverride1.xml" ContentType="application/vnd.openxmlformats-officedocument.themeOverride+xml"/>
  <Override PartName="/ppt/charts/chart8.xml" ContentType="application/vnd.openxmlformats-officedocument.drawingml.chart+xml"/>
  <Override PartName="/ppt/theme/themeOverride2.xml" ContentType="application/vnd.openxmlformats-officedocument.themeOverride+xml"/>
  <Override PartName="/ppt/notesSlides/notesSlide13.xml" ContentType="application/vnd.openxmlformats-officedocument.presentationml.notesSlide+xml"/>
  <Override PartName="/ppt/media/image30.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4.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5.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19.xml" ContentType="application/vnd.openxmlformats-officedocument.drawingml.chart+xml"/>
  <Override PartName="/ppt/charts/style3.xml" ContentType="application/vnd.ms-office.chartstyle+xml"/>
  <Override PartName="/ppt/charts/colors3.xml" ContentType="application/vnd.ms-office.chartcolorstyle+xml"/>
  <Override PartName="/ppt/charts/chart20.xml" ContentType="application/vnd.openxmlformats-officedocument.drawingml.chart+xml"/>
  <Override PartName="/ppt/charts/chart21.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theme/themeOverride3.xml" ContentType="application/vnd.openxmlformats-officedocument.themeOverride+xml"/>
  <Override PartName="/ppt/charts/chart29.xml" ContentType="application/vnd.openxmlformats-officedocument.drawingml.chart+xml"/>
  <Override PartName="/ppt/notesSlides/notesSlide20.xml" ContentType="application/vnd.openxmlformats-officedocument.presentationml.notesSlide+xml"/>
  <Override PartName="/ppt/charts/chart30.xml" ContentType="application/vnd.openxmlformats-officedocument.drawingml.chart+xml"/>
  <Override PartName="/ppt/charts/style4.xml" ContentType="application/vnd.ms-office.chartstyle+xml"/>
  <Override PartName="/ppt/charts/colors4.xml" ContentType="application/vnd.ms-office.chartcolorstyle+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notesSlides/notesSlide21.xml" ContentType="application/vnd.openxmlformats-officedocument.presentationml.notesSlide+xml"/>
  <Override PartName="/ppt/charts/chart34.xml" ContentType="application/vnd.openxmlformats-officedocument.drawingml.chart+xml"/>
  <Override PartName="/ppt/charts/style5.xml" ContentType="application/vnd.ms-office.chartstyle+xml"/>
  <Override PartName="/ppt/charts/colors5.xml" ContentType="application/vnd.ms-office.chartcolorstyl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22.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theme/themeOverride4.xml" ContentType="application/vnd.openxmlformats-officedocument.themeOverride+xml"/>
  <Override PartName="/ppt/charts/chart45.xml" ContentType="application/vnd.openxmlformats-officedocument.drawingml.chart+xml"/>
  <Override PartName="/ppt/notesSlides/notesSlide23.xml" ContentType="application/vnd.openxmlformats-officedocument.presentationml.notesSlide+xml"/>
  <Override PartName="/ppt/charts/chart46.xml" ContentType="application/vnd.openxmlformats-officedocument.drawingml.chart+xml"/>
  <Override PartName="/ppt/charts/style6.xml" ContentType="application/vnd.ms-office.chartstyle+xml"/>
  <Override PartName="/ppt/charts/colors6.xml" ContentType="application/vnd.ms-office.chartcolorstyle+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24.xml" ContentType="application/vnd.openxmlformats-officedocument.presentationml.notesSlide+xml"/>
  <Override PartName="/ppt/charts/chart50.xml" ContentType="application/vnd.openxmlformats-officedocument.drawingml.chart+xml"/>
  <Override PartName="/ppt/charts/style7.xml" ContentType="application/vnd.ms-office.chartstyle+xml"/>
  <Override PartName="/ppt/charts/colors7.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5.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theme/themeOverride5.xml" ContentType="application/vnd.openxmlformats-officedocument.themeOverride+xml"/>
  <Override PartName="/ppt/charts/chart61.xml" ContentType="application/vnd.openxmlformats-officedocument.drawingml.chart+xml"/>
  <Override PartName="/ppt/notesSlides/notesSlide26.xml" ContentType="application/vnd.openxmlformats-officedocument.presentationml.notesSlide+xml"/>
  <Override PartName="/ppt/charts/chart62.xml" ContentType="application/vnd.openxmlformats-officedocument.drawingml.chart+xml"/>
  <Override PartName="/ppt/charts/style8.xml" ContentType="application/vnd.ms-office.chartstyle+xml"/>
  <Override PartName="/ppt/charts/colors8.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7.xml" ContentType="application/vnd.openxmlformats-officedocument.presentationml.notesSlide+xml"/>
  <Override PartName="/ppt/charts/chart66.xml" ContentType="application/vnd.openxmlformats-officedocument.drawingml.chart+xml"/>
  <Override PartName="/ppt/charts/style9.xml" ContentType="application/vnd.ms-office.chartstyle+xml"/>
  <Override PartName="/ppt/charts/colors9.xml" ContentType="application/vnd.ms-office.chartcolorstyl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notesSlides/notesSlide28.xml" ContentType="application/vnd.openxmlformats-officedocument.presentationml.notesSlide+xml"/>
  <Override PartName="/ppt/charts/chart7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71.xml" ContentType="application/vnd.openxmlformats-officedocument.drawingml.chart+xml"/>
  <Override PartName="/ppt/charts/chart72.xml" ContentType="application/vnd.openxmlformats-officedocument.drawingml.chart+xml"/>
  <Override PartName="/ppt/notesSlides/notesSlide29.xml" ContentType="application/vnd.openxmlformats-officedocument.presentationml.notesSlide+xml"/>
  <Override PartName="/ppt/charts/chart7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74.xml" ContentType="application/vnd.openxmlformats-officedocument.drawingml.chart+xml"/>
  <Override PartName="/ppt/charts/chart75.xml" ContentType="application/vnd.openxmlformats-officedocument.drawingml.chart+xml"/>
  <Override PartName="/ppt/notesSlides/notesSlide30.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theme/themeOverride6.xml" ContentType="application/vnd.openxmlformats-officedocument.themeOverride+xml"/>
  <Override PartName="/ppt/charts/chart83.xml" ContentType="application/vnd.openxmlformats-officedocument.drawingml.chart+xml"/>
  <Override PartName="/ppt/notesSlides/notesSlide31.xml" ContentType="application/vnd.openxmlformats-officedocument.presentationml.notesSlide+xml"/>
  <Override PartName="/ppt/charts/chart84.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notesSlides/notesSlide32.xml" ContentType="application/vnd.openxmlformats-officedocument.presentationml.notesSlide+xml"/>
  <Override PartName="/ppt/charts/chart88.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33.xml" ContentType="application/vnd.openxmlformats-officedocument.presentationml.notesSlide+xml"/>
  <Override PartName="/ppt/charts/chart92.xml" ContentType="application/vnd.openxmlformats-officedocument.drawingml.chart+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theme/themeOverride7.xml" ContentType="application/vnd.openxmlformats-officedocument.themeOverride+xml"/>
  <Override PartName="/ppt/charts/chart99.xml" ContentType="application/vnd.openxmlformats-officedocument.drawingml.chart+xml"/>
  <Override PartName="/ppt/notesSlides/notesSlide34.xml" ContentType="application/vnd.openxmlformats-officedocument.presentationml.notesSlide+xml"/>
  <Override PartName="/ppt/charts/chart100.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notesSlides/notesSlide35.xml" ContentType="application/vnd.openxmlformats-officedocument.presentationml.notesSlide+xml"/>
  <Override PartName="/ppt/charts/chart10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6.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8.xml" ContentType="application/vnd.openxmlformats-officedocument.themeOverride+xml"/>
  <Override PartName="/ppt/charts/chart115.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16.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8.xml" ContentType="application/vnd.openxmlformats-officedocument.presentationml.notesSlide+xml"/>
  <Override PartName="/ppt/charts/chart120.xml" ContentType="application/vnd.openxmlformats-officedocument.drawingml.chart+xml"/>
  <Override PartName="/ppt/charts/style17.xml" ContentType="application/vnd.ms-office.chartstyle+xml"/>
  <Override PartName="/ppt/charts/colors17.xml" ContentType="application/vnd.ms-office.chartcolorstyle+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theme/themeOverride10.xml" ContentType="application/vnd.openxmlformats-officedocument.themeOverride+xml"/>
  <Override PartName="/ppt/charts/chart131.xml" ContentType="application/vnd.openxmlformats-officedocument.drawingml.chart+xml"/>
  <Override PartName="/ppt/notesSlides/notesSlide41.xml" ContentType="application/vnd.openxmlformats-officedocument.presentationml.notesSlide+xml"/>
  <Override PartName="/ppt/charts/chart132.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notesSlides/notesSlide42.xml" ContentType="application/vnd.openxmlformats-officedocument.presentationml.notesSlide+xml"/>
  <Override PartName="/ppt/charts/chart136.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notesSlides/notesSlide43.xml" ContentType="application/vnd.openxmlformats-officedocument.presentationml.notesSlide+xml"/>
  <Override PartName="/ppt/charts/chart140.xml" ContentType="application/vnd.openxmlformats-officedocument.drawingml.chart+xml"/>
  <Override PartName="/ppt/charts/style20.xml" ContentType="application/vnd.ms-office.chartstyle+xml"/>
  <Override PartName="/ppt/charts/colors20.xml" ContentType="application/vnd.ms-office.chartcolorstyle+xml"/>
  <Override PartName="/ppt/charts/chart141.xml" ContentType="application/vnd.openxmlformats-officedocument.drawingml.chart+xml"/>
  <Override PartName="/ppt/charts/chart142.xml" ContentType="application/vnd.openxmlformats-officedocument.drawingml.chart+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theme/themeOverride11.xml" ContentType="application/vnd.openxmlformats-officedocument.themeOverride+xml"/>
  <Override PartName="/ppt/charts/chart150.xml" ContentType="application/vnd.openxmlformats-officedocument.drawingml.chart+xml"/>
  <Override PartName="/ppt/theme/themeOverride12.xml" ContentType="application/vnd.openxmlformats-officedocument.themeOverride+xml"/>
  <Override PartName="/ppt/notesSlides/notesSlide46.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13.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theme/themeOverride14.xml" ContentType="application/vnd.openxmlformats-officedocument.themeOverride+xml"/>
  <Override PartName="/ppt/notesSlides/notesSlide47.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15.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theme/themeOverride16.xml" ContentType="application/vnd.openxmlformats-officedocument.themeOverride+xml"/>
  <Override PartName="/ppt/notesSlides/notesSlide48.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theme/themeOverride17.xml" ContentType="application/vnd.openxmlformats-officedocument.themeOverride+xml"/>
  <Override PartName="/ppt/charts/chart173.xml" ContentType="application/vnd.openxmlformats-officedocument.drawingml.chart+xml"/>
  <Override PartName="/ppt/charts/chart174.xml" ContentType="application/vnd.openxmlformats-officedocument.drawingml.chart+xml"/>
  <Override PartName="/ppt/theme/themeOverride18.xml" ContentType="application/vnd.openxmlformats-officedocument.themeOverride+xml"/>
  <Override PartName="/ppt/notesSlides/notesSlide49.xml" ContentType="application/vnd.openxmlformats-officedocument.presentationml.notesSlide+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theme/themeOverride19.xml" ContentType="application/vnd.openxmlformats-officedocument.themeOverride+xml"/>
  <Override PartName="/ppt/charts/chart181.xml" ContentType="application/vnd.openxmlformats-officedocument.drawingml.chart+xml"/>
  <Override PartName="/ppt/charts/chart182.xml" ContentType="application/vnd.openxmlformats-officedocument.drawingml.chart+xml"/>
  <Override PartName="/ppt/theme/themeOverride20.xml" ContentType="application/vnd.openxmlformats-officedocument.themeOverride+xml"/>
  <Override PartName="/ppt/notesSlides/notesSlide50.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theme/themeOverride21.xml" ContentType="application/vnd.openxmlformats-officedocument.themeOverride+xml"/>
  <Override PartName="/ppt/charts/chart189.xml" ContentType="application/vnd.openxmlformats-officedocument.drawingml.chart+xml"/>
  <Override PartName="/ppt/charts/chart190.xml" ContentType="application/vnd.openxmlformats-officedocument.drawingml.chart+xml"/>
  <Override PartName="/ppt/theme/themeOverride22.xml" ContentType="application/vnd.openxmlformats-officedocument.themeOverride+xml"/>
  <Override PartName="/ppt/notesSlides/notesSlide51.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theme/themeOverride23.xml" ContentType="application/vnd.openxmlformats-officedocument.themeOverride+xml"/>
  <Override PartName="/ppt/charts/chart197.xml" ContentType="application/vnd.openxmlformats-officedocument.drawingml.chart+xml"/>
  <Override PartName="/ppt/charts/chart198.xml" ContentType="application/vnd.openxmlformats-officedocument.drawingml.chart+xml"/>
  <Override PartName="/ppt/theme/themeOverride24.xml" ContentType="application/vnd.openxmlformats-officedocument.themeOverr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55.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notesSlides/notesSlide56.xml" ContentType="application/vnd.openxmlformats-officedocument.presentationml.notesSlide+xml"/>
  <Override PartName="/ppt/charts/chart211.xml" ContentType="application/vnd.openxmlformats-officedocument.drawingml.chart+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charts/chart217.xml" ContentType="application/vnd.openxmlformats-officedocument.drawingml.chart+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theme/themeOverride25.xml" ContentType="application/vnd.openxmlformats-officedocument.themeOverride+xml"/>
  <Override PartName="/ppt/charts/chart222.xml" ContentType="application/vnd.openxmlformats-officedocument.drawingml.chart+xml"/>
  <Override PartName="/ppt/theme/themeOverride26.xml" ContentType="application/vnd.openxmlformats-officedocument.themeOverr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charts/chart223.xml" ContentType="application/vnd.openxmlformats-officedocument.drawingml.chart+xml"/>
  <Override PartName="/ppt/charts/chart224.xml" ContentType="application/vnd.openxmlformats-officedocument.drawingml.chart+xml"/>
  <Override PartName="/ppt/charts/chart225.xml" ContentType="application/vnd.openxmlformats-officedocument.drawingml.chart+xml"/>
  <Override PartName="/ppt/charts/chart226.xml" ContentType="application/vnd.openxmlformats-officedocument.drawingml.chart+xml"/>
  <Override PartName="/ppt/theme/themeOverride27.xml" ContentType="application/vnd.openxmlformats-officedocument.themeOverride+xml"/>
  <Override PartName="/ppt/charts/chart227.xml" ContentType="application/vnd.openxmlformats-officedocument.drawingml.chart+xml"/>
  <Override PartName="/ppt/charts/chart228.xml" ContentType="application/vnd.openxmlformats-officedocument.drawingml.chart+xml"/>
  <Override PartName="/ppt/charts/chart229.xml" ContentType="application/vnd.openxmlformats-officedocument.drawingml.chart+xml"/>
  <Override PartName="/ppt/charts/chart230.xml" ContentType="application/vnd.openxmlformats-officedocument.drawingml.chart+xml"/>
  <Override PartName="/ppt/theme/themeOverride28.xml" ContentType="application/vnd.openxmlformats-officedocument.themeOverride+xml"/>
  <Override PartName="/ppt/notesSlides/notesSlide61.xml" ContentType="application/vnd.openxmlformats-officedocument.presentationml.notesSlide+xml"/>
  <Override PartName="/ppt/charts/chart231.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232.xml" ContentType="application/vnd.openxmlformats-officedocument.drawingml.chart+xml"/>
  <Override PartName="/ppt/charts/chart233.xml" ContentType="application/vnd.openxmlformats-officedocument.drawingml.chart+xml"/>
  <Override PartName="/ppt/charts/chart234.xml" ContentType="application/vnd.openxmlformats-officedocument.drawingml.chart+xml"/>
  <Override PartName="/ppt/notesSlides/notesSlide62.xml" ContentType="application/vnd.openxmlformats-officedocument.presentationml.notesSlide+xml"/>
  <Override PartName="/ppt/charts/chart235.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236.xml" ContentType="application/vnd.openxmlformats-officedocument.drawingml.chart+xml"/>
  <Override PartName="/ppt/charts/chart237.xml" ContentType="application/vnd.openxmlformats-officedocument.drawingml.chart+xml"/>
  <Override PartName="/ppt/charts/chart238.xml" ContentType="application/vnd.openxmlformats-officedocument.drawingml.chart+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239.xml" ContentType="application/vnd.openxmlformats-officedocument.drawingml.chart+xml"/>
  <Override PartName="/ppt/charts/style23.xml" ContentType="application/vnd.ms-office.chartstyle+xml"/>
  <Override PartName="/ppt/charts/colors23.xml" ContentType="application/vnd.ms-office.chartcolorstyle+xml"/>
  <Override PartName="/ppt/charts/chart240.xml" ContentType="application/vnd.openxmlformats-officedocument.drawingml.chart+xml"/>
  <Override PartName="/ppt/charts/chart241.xml" ContentType="application/vnd.openxmlformats-officedocument.drawingml.chart+xml"/>
  <Override PartName="/ppt/notesSlides/notesSlide65.xml" ContentType="application/vnd.openxmlformats-officedocument.presentationml.notesSlide+xml"/>
  <Override PartName="/ppt/charts/chart242.xml" ContentType="application/vnd.openxmlformats-officedocument.drawingml.chart+xml"/>
  <Override PartName="/ppt/charts/chart243.xml" ContentType="application/vnd.openxmlformats-officedocument.drawingml.chart+xml"/>
  <Override PartName="/ppt/charts/chart244.xml" ContentType="application/vnd.openxmlformats-officedocument.drawingml.chart+xml"/>
  <Override PartName="/ppt/charts/chart245.xml" ContentType="application/vnd.openxmlformats-officedocument.drawingml.chart+xml"/>
  <Override PartName="/ppt/charts/chart246.xml" ContentType="application/vnd.openxmlformats-officedocument.drawingml.chart+xml"/>
  <Override PartName="/ppt/charts/chart247.xml" ContentType="application/vnd.openxmlformats-officedocument.drawingml.chart+xml"/>
  <Override PartName="/ppt/charts/chart248.xml" ContentType="application/vnd.openxmlformats-officedocument.drawingml.chart+xml"/>
  <Override PartName="/ppt/theme/themeOverride29.xml" ContentType="application/vnd.openxmlformats-officedocument.themeOverride+xml"/>
  <Override PartName="/ppt/charts/chart249.xml" ContentType="application/vnd.openxmlformats-officedocument.drawingml.chart+xml"/>
  <Override PartName="/ppt/theme/themeOverride30.xml" ContentType="application/vnd.openxmlformats-officedocument.themeOverride+xml"/>
  <Override PartName="/ppt/notesSlides/notesSlide66.xml" ContentType="application/vnd.openxmlformats-officedocument.presentationml.notesSlide+xml"/>
  <Override PartName="/ppt/charts/chart250.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251.xml" ContentType="application/vnd.openxmlformats-officedocument.drawingml.chart+xml"/>
  <Override PartName="/ppt/charts/chart252.xml" ContentType="application/vnd.openxmlformats-officedocument.drawingml.chart+xml"/>
  <Override PartName="/ppt/charts/chart253.xml" ContentType="application/vnd.openxmlformats-officedocument.drawingml.chart+xml"/>
  <Override PartName="/ppt/notesSlides/notesSlide67.xml" ContentType="application/vnd.openxmlformats-officedocument.presentationml.notesSlide+xml"/>
  <Override PartName="/ppt/charts/chart254.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255.xml" ContentType="application/vnd.openxmlformats-officedocument.drawingml.chart+xml"/>
  <Override PartName="/ppt/charts/chart256.xml" ContentType="application/vnd.openxmlformats-officedocument.drawingml.chart+xml"/>
  <Override PartName="/ppt/charts/chart257.xml" ContentType="application/vnd.openxmlformats-officedocument.drawingml.chart+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charts/chart258.xml" ContentType="application/vnd.openxmlformats-officedocument.drawingml.chart+xml"/>
  <Override PartName="/ppt/charts/chart259.xml" ContentType="application/vnd.openxmlformats-officedocument.drawingml.chart+xml"/>
  <Override PartName="/ppt/charts/chart260.xml" ContentType="application/vnd.openxmlformats-officedocument.drawingml.chart+xml"/>
  <Override PartName="/ppt/charts/chart261.xml" ContentType="application/vnd.openxmlformats-officedocument.drawingml.chart+xml"/>
  <Override PartName="/ppt/charts/chart262.xml" ContentType="application/vnd.openxmlformats-officedocument.drawingml.chart+xml"/>
  <Override PartName="/ppt/theme/themeOverride31.xml" ContentType="application/vnd.openxmlformats-officedocument.themeOverride+xml"/>
  <Override PartName="/ppt/charts/chart263.xml" ContentType="application/vnd.openxmlformats-officedocument.drawingml.chart+xml"/>
  <Override PartName="/ppt/theme/themeOverride32.xml" ContentType="application/vnd.openxmlformats-officedocument.themeOverr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79"/>
  </p:notesMasterIdLst>
  <p:handoutMasterIdLst>
    <p:handoutMasterId r:id="rId80"/>
  </p:handoutMasterIdLst>
  <p:sldIdLst>
    <p:sldId id="1543" r:id="rId5"/>
    <p:sldId id="1774" r:id="rId6"/>
    <p:sldId id="1496" r:id="rId7"/>
    <p:sldId id="1703" r:id="rId8"/>
    <p:sldId id="1728" r:id="rId9"/>
    <p:sldId id="1729" r:id="rId10"/>
    <p:sldId id="1730" r:id="rId11"/>
    <p:sldId id="1775" r:id="rId12"/>
    <p:sldId id="1552" r:id="rId13"/>
    <p:sldId id="1776" r:id="rId14"/>
    <p:sldId id="1573" r:id="rId15"/>
    <p:sldId id="1558" r:id="rId16"/>
    <p:sldId id="1717" r:id="rId17"/>
    <p:sldId id="1560" r:id="rId18"/>
    <p:sldId id="1632" r:id="rId19"/>
    <p:sldId id="1572" r:id="rId20"/>
    <p:sldId id="1651" r:id="rId21"/>
    <p:sldId id="1650" r:id="rId22"/>
    <p:sldId id="1646" r:id="rId23"/>
    <p:sldId id="1647" r:id="rId24"/>
    <p:sldId id="1681" r:id="rId25"/>
    <p:sldId id="1648" r:id="rId26"/>
    <p:sldId id="1649" r:id="rId27"/>
    <p:sldId id="1682" r:id="rId28"/>
    <p:sldId id="1731" r:id="rId29"/>
    <p:sldId id="1732" r:id="rId30"/>
    <p:sldId id="1733" r:id="rId31"/>
    <p:sldId id="1770" r:id="rId32"/>
    <p:sldId id="1771" r:id="rId33"/>
    <p:sldId id="1737" r:id="rId34"/>
    <p:sldId id="1738" r:id="rId35"/>
    <p:sldId id="1739" r:id="rId36"/>
    <p:sldId id="1740" r:id="rId37"/>
    <p:sldId id="1741" r:id="rId38"/>
    <p:sldId id="1742" r:id="rId39"/>
    <p:sldId id="1743" r:id="rId40"/>
    <p:sldId id="1744" r:id="rId41"/>
    <p:sldId id="1745" r:id="rId42"/>
    <p:sldId id="1645" r:id="rId43"/>
    <p:sldId id="1756" r:id="rId44"/>
    <p:sldId id="1757" r:id="rId45"/>
    <p:sldId id="1758" r:id="rId46"/>
    <p:sldId id="1773" r:id="rId47"/>
    <p:sldId id="1580" r:id="rId48"/>
    <p:sldId id="1718" r:id="rId49"/>
    <p:sldId id="1719" r:id="rId50"/>
    <p:sldId id="1720" r:id="rId51"/>
    <p:sldId id="1766" r:id="rId52"/>
    <p:sldId id="1767" r:id="rId53"/>
    <p:sldId id="1768" r:id="rId54"/>
    <p:sldId id="1769" r:id="rId55"/>
    <p:sldId id="1550" r:id="rId56"/>
    <p:sldId id="1725" r:id="rId57"/>
    <p:sldId id="1680" r:id="rId58"/>
    <p:sldId id="1710" r:id="rId59"/>
    <p:sldId id="1707" r:id="rId60"/>
    <p:sldId id="1671" r:id="rId61"/>
    <p:sldId id="1762" r:id="rId62"/>
    <p:sldId id="1665" r:id="rId63"/>
    <p:sldId id="1666" r:id="rId64"/>
    <p:sldId id="1667" r:id="rId65"/>
    <p:sldId id="1699" r:id="rId66"/>
    <p:sldId id="1748" r:id="rId67"/>
    <p:sldId id="1772" r:id="rId68"/>
    <p:sldId id="1763" r:id="rId69"/>
    <p:sldId id="1750" r:id="rId70"/>
    <p:sldId id="1751" r:id="rId71"/>
    <p:sldId id="1752" r:id="rId72"/>
    <p:sldId id="1764" r:id="rId73"/>
    <p:sldId id="1675" r:id="rId74"/>
    <p:sldId id="1712" r:id="rId75"/>
    <p:sldId id="1569" r:id="rId76"/>
    <p:sldId id="1713" r:id="rId77"/>
    <p:sldId id="1714" r:id="rId78"/>
  </p:sldIdLst>
  <p:sldSz cx="12192000" cy="6858000"/>
  <p:notesSz cx="6858000" cy="9144000"/>
  <p:custDataLst>
    <p:tags r:id="rId81"/>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D224DB45-C0C7-199B-F00D-593116CC0ED5}" name="SHUTTLEWORTH, Louise (NHS ENGLAND - X24)" initials="LS" userId="S::l.shuttleworth@nhs.net::837196aa-ea02-4854-99e1-ee90f9b40610"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C9C97376-8123-EB5B-1CF7-9D0E3C4A742B}" name="ASHWORTH, Richard (NHS ENGLAND - X24)" initials="RA" userId="S::richard.ashworth@nhs.net::13ac2cc9-40d4-46d6-a225-99e4697bc015" providerId="AD"/>
  <p188:author id="{588E2684-D402-31E1-F9D4-07AF328C146D}" name="Rachel Williams" initials="RW" userId="S::Rachel.Williams@Ipsos.com::83788b9c-359d-4d78-afb7-f1cbf12a6566" providerId="AD"/>
  <p188:author id="{1A47F58E-52CF-0411-FCD3-9CBCE186EF8B}" name="Katherine Fisher" initials="KF" userId="S::Katherine.Fisher@ipsos.com::cccb9a01-84e3-4c67-b7b6-0bcbef4b31d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050EE8E2-FDD4-3EDD-F4E2-A5439789457E}" name="Toni Aroloye" initials="TA" userId="S::Toni.Aroloye@ipsos.com::26b78b07-833e-469f-8a9a-68a92ef6ecce" providerId="AD"/>
  <p188:author id="{73A8C4F0-3AA2-8182-2B29-219171BB48FA}" name="Molly Dawson" initials="MD" userId="S::Molly.Dawson@ipsos.com::f9f1830d-074d-452e-8e8f-c0b7e9a5a2df" providerId="AD"/>
  <p188:author id="{616E2BF6-C723-7FFA-3B31-502A6DF84047}" name="MAKOJNIK, Nina (NHS ENGLAND - X24)" initials="MX" userId="S::nina.makojnik@nhs.net::cb111d03-51ba-4bab-a25b-911c3a4d689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96969"/>
    <a:srgbClr val="005EB8"/>
    <a:srgbClr val="243A66"/>
    <a:srgbClr val="003087"/>
    <a:srgbClr val="425563"/>
    <a:srgbClr val="768692"/>
    <a:srgbClr val="F2F2F2"/>
    <a:srgbClr val="41B6E6"/>
    <a:srgbClr val="3877AB"/>
    <a:srgbClr val="0563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4" autoAdjust="0"/>
    <p:restoredTop sz="96106" autoAdjust="0"/>
  </p:normalViewPr>
  <p:slideViewPr>
    <p:cSldViewPr snapToGrid="0" showGuides="1">
      <p:cViewPr varScale="1">
        <p:scale>
          <a:sx n="111" d="100"/>
          <a:sy n="111" d="100"/>
        </p:scale>
        <p:origin x="600" y="8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2298"/>
    </p:cViewPr>
  </p:outlineViewPr>
  <p:notesTextViewPr>
    <p:cViewPr>
      <p:scale>
        <a:sx n="75" d="100"/>
        <a:sy n="75" d="100"/>
      </p:scale>
      <p:origin x="0" y="0"/>
    </p:cViewPr>
  </p:notesTextViewPr>
  <p:sorterViewPr>
    <p:cViewPr>
      <p:scale>
        <a:sx n="80" d="100"/>
        <a:sy n="80" d="100"/>
      </p:scale>
      <p:origin x="0" y="0"/>
    </p:cViewPr>
  </p:sorterViewPr>
  <p:notesViewPr>
    <p:cSldViewPr snapToGrid="0" showGuides="1">
      <p:cViewPr varScale="1">
        <p:scale>
          <a:sx n="81" d="100"/>
          <a:sy n="81" d="100"/>
        </p:scale>
        <p:origin x="3978"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viewProps" Target="viewProps.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handoutMaster" Target="handoutMasters/handoutMaster1.xml"/><Relationship Id="rId85"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presProps" Target="presProps.xml"/><Relationship Id="rId88"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tags" Target="tags/tag1.xml"/><Relationship Id="rId86"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microsoft.com/office/2006/relationships/vbaProject" Target="vbaProject.bin"/><Relationship Id="rId61" Type="http://schemas.openxmlformats.org/officeDocument/2006/relationships/slide" Target="slides/slide57.xml"/><Relationship Id="rId82"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6.xlsx"/><Relationship Id="rId1" Type="http://schemas.openxmlformats.org/officeDocument/2006/relationships/themeOverride" Target="../theme/themeOverride1.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2.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3" Type="http://schemas.openxmlformats.org/officeDocument/2006/relationships/package" Target="../embeddings/Microsoft_Excel_Worksheet18.xlsx"/><Relationship Id="rId2" Type="http://schemas.microsoft.com/office/2011/relationships/chartColorStyle" Target="colors3.xml"/><Relationship Id="rId1" Type="http://schemas.microsoft.com/office/2011/relationships/chartStyle" Target="style3.xml"/></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themeOverride" Target="../theme/themeOverride3.xml"/></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3" Type="http://schemas.openxmlformats.org/officeDocument/2006/relationships/package" Target="../embeddings/Microsoft_Excel_Worksheet29.xlsx"/><Relationship Id="rId2" Type="http://schemas.microsoft.com/office/2011/relationships/chartColorStyle" Target="colors4.xml"/><Relationship Id="rId1" Type="http://schemas.microsoft.com/office/2011/relationships/chartStyle" Target="style4.xml"/></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5.xml"/><Relationship Id="rId1" Type="http://schemas.microsoft.com/office/2011/relationships/chartStyle" Target="style5.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themeOverride" Target="../theme/themeOverride4.xml"/></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6.xml"/><Relationship Id="rId1" Type="http://schemas.microsoft.com/office/2011/relationships/chartStyle" Target="style6.xml"/></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7.xml"/><Relationship Id="rId1" Type="http://schemas.microsoft.com/office/2011/relationships/chartStyle" Target="style7.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themeOverride" Target="../theme/themeOverride5.xml"/></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8.xml"/><Relationship Id="rId1" Type="http://schemas.microsoft.com/office/2011/relationships/chartStyle" Target="style8.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9.xml"/><Relationship Id="rId1" Type="http://schemas.microsoft.com/office/2011/relationships/chartStyle" Target="style9.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10.xml"/><Relationship Id="rId1" Type="http://schemas.microsoft.com/office/2011/relationships/chartStyle" Target="style10.xml"/></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3" Type="http://schemas.openxmlformats.org/officeDocument/2006/relationships/package" Target="../embeddings/Microsoft_Excel_Worksheet72.xlsx"/><Relationship Id="rId2" Type="http://schemas.microsoft.com/office/2011/relationships/chartColorStyle" Target="colors11.xml"/><Relationship Id="rId1" Type="http://schemas.microsoft.com/office/2011/relationships/chartStyle" Target="style11.xml"/></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themeOverride" Target="../theme/themeOverride6.xml"/></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3" Type="http://schemas.openxmlformats.org/officeDocument/2006/relationships/package" Target="../embeddings/Microsoft_Excel_Worksheet83.xlsx"/><Relationship Id="rId2" Type="http://schemas.microsoft.com/office/2011/relationships/chartColorStyle" Target="colors12.xml"/><Relationship Id="rId1" Type="http://schemas.microsoft.com/office/2011/relationships/chartStyle" Target="style12.xml"/></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13.xml"/><Relationship Id="rId1" Type="http://schemas.microsoft.com/office/2011/relationships/chartStyle" Target="style13.xml"/></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1" Type="http://schemas.openxmlformats.org/officeDocument/2006/relationships/package" Target="../embeddings/Microsoft_Excel_Worksheet91.xlsx"/></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2" Type="http://schemas.openxmlformats.org/officeDocument/2006/relationships/package" Target="../embeddings/Microsoft_Excel_Worksheet97.xlsx"/><Relationship Id="rId1" Type="http://schemas.openxmlformats.org/officeDocument/2006/relationships/themeOverride" Target="../theme/themeOverride7.xml"/></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14.xml"/><Relationship Id="rId1" Type="http://schemas.microsoft.com/office/2011/relationships/chartStyle" Target="style14.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5.xml"/><Relationship Id="rId1" Type="http://schemas.microsoft.com/office/2011/relationships/chartStyle" Target="style15.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8.xml"/></Relationships>
</file>

<file path=ppt/charts/_rels/chart115.xml.rels><?xml version="1.0" encoding="UTF-8" standalone="yes"?>
<Relationships xmlns="http://schemas.openxmlformats.org/package/2006/relationships"><Relationship Id="rId2" Type="http://schemas.openxmlformats.org/officeDocument/2006/relationships/package" Target="../embeddings/Microsoft_Excel_Worksheet114.xlsx"/><Relationship Id="rId1" Type="http://schemas.openxmlformats.org/officeDocument/2006/relationships/themeOverride" Target="../theme/themeOverride9.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16.xml"/><Relationship Id="rId1" Type="http://schemas.microsoft.com/office/2011/relationships/chartStyle" Target="style16.xml"/></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17.xml"/><Relationship Id="rId1" Type="http://schemas.microsoft.com/office/2011/relationships/chartStyle" Target="style17.xml"/></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2" Type="http://schemas.openxmlformats.org/officeDocument/2006/relationships/package" Target="../embeddings/Microsoft_Excel_Worksheet129.xlsx"/><Relationship Id="rId1" Type="http://schemas.openxmlformats.org/officeDocument/2006/relationships/themeOverride" Target="../theme/themeOverride10.xml"/></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18.xml"/><Relationship Id="rId1" Type="http://schemas.microsoft.com/office/2011/relationships/chartStyle" Target="style18.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19.xml"/><Relationship Id="rId1" Type="http://schemas.microsoft.com/office/2011/relationships/chartStyle" Target="style19.xml"/></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20.xml"/><Relationship Id="rId1" Type="http://schemas.microsoft.com/office/2011/relationships/chartStyle" Target="style20.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2" Type="http://schemas.openxmlformats.org/officeDocument/2006/relationships/package" Target="../embeddings/Microsoft_Excel_Worksheet148.xlsx"/><Relationship Id="rId1" Type="http://schemas.openxmlformats.org/officeDocument/2006/relationships/themeOverride" Target="../theme/themeOverride11.xml"/></Relationships>
</file>

<file path=ppt/charts/_rels/chart150.xml.rels><?xml version="1.0" encoding="UTF-8" standalone="yes"?>
<Relationships xmlns="http://schemas.openxmlformats.org/package/2006/relationships"><Relationship Id="rId2" Type="http://schemas.openxmlformats.org/officeDocument/2006/relationships/package" Target="../embeddings/Microsoft_Excel_Worksheet149.xlsx"/><Relationship Id="rId1" Type="http://schemas.openxmlformats.org/officeDocument/2006/relationships/themeOverride" Target="../theme/themeOverride12.xml"/></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13.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2" Type="http://schemas.openxmlformats.org/officeDocument/2006/relationships/package" Target="../embeddings/Microsoft_Excel_Worksheet157.xlsx"/><Relationship Id="rId1" Type="http://schemas.openxmlformats.org/officeDocument/2006/relationships/themeOverride" Target="../theme/themeOverride14.xml"/></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15.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2" Type="http://schemas.openxmlformats.org/officeDocument/2006/relationships/package" Target="../embeddings/Microsoft_Excel_Worksheet165.xlsx"/><Relationship Id="rId1" Type="http://schemas.openxmlformats.org/officeDocument/2006/relationships/themeOverride" Target="../theme/themeOverride16.xml"/></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2" Type="http://schemas.openxmlformats.org/officeDocument/2006/relationships/package" Target="../embeddings/Microsoft_Excel_Worksheet171.xlsx"/><Relationship Id="rId1" Type="http://schemas.openxmlformats.org/officeDocument/2006/relationships/themeOverride" Target="../theme/themeOverride17.xml"/></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2" Type="http://schemas.openxmlformats.org/officeDocument/2006/relationships/package" Target="../embeddings/Microsoft_Excel_Worksheet173.xlsx"/><Relationship Id="rId1" Type="http://schemas.openxmlformats.org/officeDocument/2006/relationships/themeOverride" Target="../theme/themeOverride18.xml"/></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2" Type="http://schemas.openxmlformats.org/officeDocument/2006/relationships/package" Target="../embeddings/Microsoft_Excel_Worksheet179.xlsx"/><Relationship Id="rId1" Type="http://schemas.openxmlformats.org/officeDocument/2006/relationships/themeOverride" Target="../theme/themeOverride19.xml"/></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2" Type="http://schemas.openxmlformats.org/officeDocument/2006/relationships/package" Target="../embeddings/Microsoft_Excel_Worksheet181.xlsx"/><Relationship Id="rId1" Type="http://schemas.openxmlformats.org/officeDocument/2006/relationships/themeOverride" Target="../theme/themeOverride20.xml"/></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2" Type="http://schemas.openxmlformats.org/officeDocument/2006/relationships/package" Target="../embeddings/Microsoft_Excel_Worksheet187.xlsx"/><Relationship Id="rId1" Type="http://schemas.openxmlformats.org/officeDocument/2006/relationships/themeOverride" Target="../theme/themeOverride21.xml"/></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22.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2" Type="http://schemas.openxmlformats.org/officeDocument/2006/relationships/package" Target="../embeddings/Microsoft_Excel_Worksheet195.xlsx"/><Relationship Id="rId1" Type="http://schemas.openxmlformats.org/officeDocument/2006/relationships/themeOverride" Target="../theme/themeOverride23.xml"/></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24.xml"/></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2" Type="http://schemas.openxmlformats.org/officeDocument/2006/relationships/package" Target="../embeddings/Microsoft_Excel_Worksheet220.xlsx"/><Relationship Id="rId1" Type="http://schemas.openxmlformats.org/officeDocument/2006/relationships/themeOverride" Target="../theme/themeOverride25.xml"/></Relationships>
</file>

<file path=ppt/charts/_rels/chart222.xml.rels><?xml version="1.0" encoding="UTF-8" standalone="yes"?>
<Relationships xmlns="http://schemas.openxmlformats.org/package/2006/relationships"><Relationship Id="rId2" Type="http://schemas.openxmlformats.org/officeDocument/2006/relationships/package" Target="../embeddings/Microsoft_Excel_Worksheet221.xlsx"/><Relationship Id="rId1" Type="http://schemas.openxmlformats.org/officeDocument/2006/relationships/themeOverride" Target="../theme/themeOverride26.xml"/></Relationships>
</file>

<file path=ppt/charts/_rels/chart223.xml.rels><?xml version="1.0" encoding="UTF-8" standalone="yes"?>
<Relationships xmlns="http://schemas.openxmlformats.org/package/2006/relationships"><Relationship Id="rId1" Type="http://schemas.openxmlformats.org/officeDocument/2006/relationships/package" Target="../embeddings/Microsoft_Excel_Worksheet222.xlsx"/></Relationships>
</file>

<file path=ppt/charts/_rels/chart224.xml.rels><?xml version="1.0" encoding="UTF-8" standalone="yes"?>
<Relationships xmlns="http://schemas.openxmlformats.org/package/2006/relationships"><Relationship Id="rId1" Type="http://schemas.openxmlformats.org/officeDocument/2006/relationships/package" Target="../embeddings/Microsoft_Excel_Worksheet223.xlsx"/></Relationships>
</file>

<file path=ppt/charts/_rels/chart225.xml.rels><?xml version="1.0" encoding="UTF-8" standalone="yes"?>
<Relationships xmlns="http://schemas.openxmlformats.org/package/2006/relationships"><Relationship Id="rId1" Type="http://schemas.openxmlformats.org/officeDocument/2006/relationships/package" Target="../embeddings/Microsoft_Excel_Worksheet224.xlsx"/></Relationships>
</file>

<file path=ppt/charts/_rels/chart226.xml.rels><?xml version="1.0" encoding="UTF-8" standalone="yes"?>
<Relationships xmlns="http://schemas.openxmlformats.org/package/2006/relationships"><Relationship Id="rId2" Type="http://schemas.openxmlformats.org/officeDocument/2006/relationships/package" Target="../embeddings/Microsoft_Excel_Worksheet225.xlsx"/><Relationship Id="rId1" Type="http://schemas.openxmlformats.org/officeDocument/2006/relationships/themeOverride" Target="../theme/themeOverride27.xml"/></Relationships>
</file>

<file path=ppt/charts/_rels/chart227.xml.rels><?xml version="1.0" encoding="UTF-8" standalone="yes"?>
<Relationships xmlns="http://schemas.openxmlformats.org/package/2006/relationships"><Relationship Id="rId1" Type="http://schemas.openxmlformats.org/officeDocument/2006/relationships/package" Target="../embeddings/Microsoft_Excel_Worksheet226.xlsx"/></Relationships>
</file>

<file path=ppt/charts/_rels/chart228.xml.rels><?xml version="1.0" encoding="UTF-8" standalone="yes"?>
<Relationships xmlns="http://schemas.openxmlformats.org/package/2006/relationships"><Relationship Id="rId1" Type="http://schemas.openxmlformats.org/officeDocument/2006/relationships/package" Target="../embeddings/Microsoft_Excel_Worksheet227.xlsx"/></Relationships>
</file>

<file path=ppt/charts/_rels/chart229.xml.rels><?xml version="1.0" encoding="UTF-8" standalone="yes"?>
<Relationships xmlns="http://schemas.openxmlformats.org/package/2006/relationships"><Relationship Id="rId1" Type="http://schemas.openxmlformats.org/officeDocument/2006/relationships/package" Target="../embeddings/Microsoft_Excel_Worksheet228.xlsx"/></Relationships>
</file>

<file path=ppt/charts/_rels/chart230.xml.rels><?xml version="1.0" encoding="UTF-8" standalone="yes"?>
<Relationships xmlns="http://schemas.openxmlformats.org/package/2006/relationships"><Relationship Id="rId2" Type="http://schemas.openxmlformats.org/officeDocument/2006/relationships/package" Target="../embeddings/Microsoft_Excel_Worksheet229.xlsx"/><Relationship Id="rId1" Type="http://schemas.openxmlformats.org/officeDocument/2006/relationships/themeOverride" Target="../theme/themeOverride28.xml"/></Relationships>
</file>

<file path=ppt/charts/_rels/chart231.xml.rels><?xml version="1.0" encoding="UTF-8" standalone="yes"?>
<Relationships xmlns="http://schemas.openxmlformats.org/package/2006/relationships"><Relationship Id="rId3" Type="http://schemas.openxmlformats.org/officeDocument/2006/relationships/package" Target="../embeddings/Microsoft_Excel_Worksheet230.xlsx"/><Relationship Id="rId2" Type="http://schemas.microsoft.com/office/2011/relationships/chartColorStyle" Target="colors21.xml"/><Relationship Id="rId1" Type="http://schemas.microsoft.com/office/2011/relationships/chartStyle" Target="style21.xml"/></Relationships>
</file>

<file path=ppt/charts/_rels/chart232.xml.rels><?xml version="1.0" encoding="UTF-8" standalone="yes"?>
<Relationships xmlns="http://schemas.openxmlformats.org/package/2006/relationships"><Relationship Id="rId1" Type="http://schemas.openxmlformats.org/officeDocument/2006/relationships/package" Target="../embeddings/Microsoft_Excel_Worksheet231.xlsx"/></Relationships>
</file>

<file path=ppt/charts/_rels/chart233.xml.rels><?xml version="1.0" encoding="UTF-8" standalone="yes"?>
<Relationships xmlns="http://schemas.openxmlformats.org/package/2006/relationships"><Relationship Id="rId1" Type="http://schemas.openxmlformats.org/officeDocument/2006/relationships/package" Target="../embeddings/Microsoft_Excel_Worksheet232.xlsx"/></Relationships>
</file>

<file path=ppt/charts/_rels/chart234.xml.rels><?xml version="1.0" encoding="UTF-8" standalone="yes"?>
<Relationships xmlns="http://schemas.openxmlformats.org/package/2006/relationships"><Relationship Id="rId1" Type="http://schemas.openxmlformats.org/officeDocument/2006/relationships/package" Target="../embeddings/Microsoft_Excel_Worksheet233.xlsx"/></Relationships>
</file>

<file path=ppt/charts/_rels/chart235.xml.rels><?xml version="1.0" encoding="UTF-8" standalone="yes"?>
<Relationships xmlns="http://schemas.openxmlformats.org/package/2006/relationships"><Relationship Id="rId3" Type="http://schemas.openxmlformats.org/officeDocument/2006/relationships/package" Target="../embeddings/Microsoft_Excel_Worksheet234.xlsx"/><Relationship Id="rId2" Type="http://schemas.microsoft.com/office/2011/relationships/chartColorStyle" Target="colors22.xml"/><Relationship Id="rId1" Type="http://schemas.microsoft.com/office/2011/relationships/chartStyle" Target="style22.xml"/></Relationships>
</file>

<file path=ppt/charts/_rels/chart236.xml.rels><?xml version="1.0" encoding="UTF-8" standalone="yes"?>
<Relationships xmlns="http://schemas.openxmlformats.org/package/2006/relationships"><Relationship Id="rId1" Type="http://schemas.openxmlformats.org/officeDocument/2006/relationships/package" Target="../embeddings/Microsoft_Excel_Worksheet235.xlsx"/></Relationships>
</file>

<file path=ppt/charts/_rels/chart237.xml.rels><?xml version="1.0" encoding="UTF-8" standalone="yes"?>
<Relationships xmlns="http://schemas.openxmlformats.org/package/2006/relationships"><Relationship Id="rId1" Type="http://schemas.openxmlformats.org/officeDocument/2006/relationships/package" Target="../embeddings/Microsoft_Excel_Worksheet236.xlsx"/></Relationships>
</file>

<file path=ppt/charts/_rels/chart238.xml.rels><?xml version="1.0" encoding="UTF-8" standalone="yes"?>
<Relationships xmlns="http://schemas.openxmlformats.org/package/2006/relationships"><Relationship Id="rId1" Type="http://schemas.openxmlformats.org/officeDocument/2006/relationships/package" Target="../embeddings/Microsoft_Excel_Worksheet237.xlsx"/></Relationships>
</file>

<file path=ppt/charts/_rels/chart239.xml.rels><?xml version="1.0" encoding="UTF-8" standalone="yes"?>
<Relationships xmlns="http://schemas.openxmlformats.org/package/2006/relationships"><Relationship Id="rId3" Type="http://schemas.openxmlformats.org/officeDocument/2006/relationships/package" Target="../embeddings/Microsoft_Excel_Worksheet238.xlsx"/><Relationship Id="rId2" Type="http://schemas.microsoft.com/office/2011/relationships/chartColorStyle" Target="colors23.xml"/><Relationship Id="rId1" Type="http://schemas.microsoft.com/office/2011/relationships/chartStyle" Target="style23.xml"/></Relationships>
</file>

<file path=ppt/charts/_rels/chart240.xml.rels><?xml version="1.0" encoding="UTF-8" standalone="yes"?>
<Relationships xmlns="http://schemas.openxmlformats.org/package/2006/relationships"><Relationship Id="rId1" Type="http://schemas.openxmlformats.org/officeDocument/2006/relationships/package" Target="../embeddings/Microsoft_Excel_Worksheet239.xlsx"/></Relationships>
</file>

<file path=ppt/charts/_rels/chart241.xml.rels><?xml version="1.0" encoding="UTF-8" standalone="yes"?>
<Relationships xmlns="http://schemas.openxmlformats.org/package/2006/relationships"><Relationship Id="rId1" Type="http://schemas.openxmlformats.org/officeDocument/2006/relationships/package" Target="../embeddings/Microsoft_Excel_Worksheet240.xlsx"/></Relationships>
</file>

<file path=ppt/charts/_rels/chart242.xml.rels><?xml version="1.0" encoding="UTF-8" standalone="yes"?>
<Relationships xmlns="http://schemas.openxmlformats.org/package/2006/relationships"><Relationship Id="rId1" Type="http://schemas.openxmlformats.org/officeDocument/2006/relationships/package" Target="../embeddings/Microsoft_Excel_Worksheet241.xlsx"/></Relationships>
</file>

<file path=ppt/charts/_rels/chart243.xml.rels><?xml version="1.0" encoding="UTF-8" standalone="yes"?>
<Relationships xmlns="http://schemas.openxmlformats.org/package/2006/relationships"><Relationship Id="rId1" Type="http://schemas.openxmlformats.org/officeDocument/2006/relationships/package" Target="../embeddings/Microsoft_Excel_Worksheet242.xlsx"/></Relationships>
</file>

<file path=ppt/charts/_rels/chart244.xml.rels><?xml version="1.0" encoding="UTF-8" standalone="yes"?>
<Relationships xmlns="http://schemas.openxmlformats.org/package/2006/relationships"><Relationship Id="rId1" Type="http://schemas.openxmlformats.org/officeDocument/2006/relationships/package" Target="../embeddings/Microsoft_Excel_Worksheet243.xlsx"/></Relationships>
</file>

<file path=ppt/charts/_rels/chart245.xml.rels><?xml version="1.0" encoding="UTF-8" standalone="yes"?>
<Relationships xmlns="http://schemas.openxmlformats.org/package/2006/relationships"><Relationship Id="rId1" Type="http://schemas.openxmlformats.org/officeDocument/2006/relationships/package" Target="../embeddings/Microsoft_Excel_Worksheet244.xlsx"/></Relationships>
</file>

<file path=ppt/charts/_rels/chart246.xml.rels><?xml version="1.0" encoding="UTF-8" standalone="yes"?>
<Relationships xmlns="http://schemas.openxmlformats.org/package/2006/relationships"><Relationship Id="rId1" Type="http://schemas.openxmlformats.org/officeDocument/2006/relationships/package" Target="../embeddings/Microsoft_Excel_Worksheet245.xlsx"/></Relationships>
</file>

<file path=ppt/charts/_rels/chart247.xml.rels><?xml version="1.0" encoding="UTF-8" standalone="yes"?>
<Relationships xmlns="http://schemas.openxmlformats.org/package/2006/relationships"><Relationship Id="rId1" Type="http://schemas.openxmlformats.org/officeDocument/2006/relationships/package" Target="../embeddings/Microsoft_Excel_Worksheet246.xlsx"/></Relationships>
</file>

<file path=ppt/charts/_rels/chart248.xml.rels><?xml version="1.0" encoding="UTF-8" standalone="yes"?>
<Relationships xmlns="http://schemas.openxmlformats.org/package/2006/relationships"><Relationship Id="rId2" Type="http://schemas.openxmlformats.org/officeDocument/2006/relationships/package" Target="../embeddings/Microsoft_Excel_Worksheet247.xlsx"/><Relationship Id="rId1" Type="http://schemas.openxmlformats.org/officeDocument/2006/relationships/themeOverride" Target="../theme/themeOverride29.xml"/></Relationships>
</file>

<file path=ppt/charts/_rels/chart249.xml.rels><?xml version="1.0" encoding="UTF-8" standalone="yes"?>
<Relationships xmlns="http://schemas.openxmlformats.org/package/2006/relationships"><Relationship Id="rId2" Type="http://schemas.openxmlformats.org/officeDocument/2006/relationships/package" Target="../embeddings/Microsoft_Excel_Worksheet248.xlsx"/><Relationship Id="rId1" Type="http://schemas.openxmlformats.org/officeDocument/2006/relationships/themeOverride" Target="../theme/themeOverride30.xml"/></Relationships>
</file>

<file path=ppt/charts/_rels/chart250.xml.rels><?xml version="1.0" encoding="UTF-8" standalone="yes"?>
<Relationships xmlns="http://schemas.openxmlformats.org/package/2006/relationships"><Relationship Id="rId3" Type="http://schemas.openxmlformats.org/officeDocument/2006/relationships/package" Target="../embeddings/Microsoft_Excel_Worksheet249.xlsx"/><Relationship Id="rId2" Type="http://schemas.microsoft.com/office/2011/relationships/chartColorStyle" Target="colors24.xml"/><Relationship Id="rId1" Type="http://schemas.microsoft.com/office/2011/relationships/chartStyle" Target="style24.xml"/></Relationships>
</file>

<file path=ppt/charts/_rels/chart251.xml.rels><?xml version="1.0" encoding="UTF-8" standalone="yes"?>
<Relationships xmlns="http://schemas.openxmlformats.org/package/2006/relationships"><Relationship Id="rId1" Type="http://schemas.openxmlformats.org/officeDocument/2006/relationships/package" Target="../embeddings/Microsoft_Excel_Worksheet250.xlsx"/></Relationships>
</file>

<file path=ppt/charts/_rels/chart252.xml.rels><?xml version="1.0" encoding="UTF-8" standalone="yes"?>
<Relationships xmlns="http://schemas.openxmlformats.org/package/2006/relationships"><Relationship Id="rId1" Type="http://schemas.openxmlformats.org/officeDocument/2006/relationships/package" Target="../embeddings/Microsoft_Excel_Worksheet251.xlsx"/></Relationships>
</file>

<file path=ppt/charts/_rels/chart253.xml.rels><?xml version="1.0" encoding="UTF-8" standalone="yes"?>
<Relationships xmlns="http://schemas.openxmlformats.org/package/2006/relationships"><Relationship Id="rId1" Type="http://schemas.openxmlformats.org/officeDocument/2006/relationships/package" Target="../embeddings/Microsoft_Excel_Worksheet252.xlsx"/></Relationships>
</file>

<file path=ppt/charts/_rels/chart254.xml.rels><?xml version="1.0" encoding="UTF-8" standalone="yes"?>
<Relationships xmlns="http://schemas.openxmlformats.org/package/2006/relationships"><Relationship Id="rId3" Type="http://schemas.openxmlformats.org/officeDocument/2006/relationships/package" Target="../embeddings/Microsoft_Excel_Worksheet253.xlsx"/><Relationship Id="rId2" Type="http://schemas.microsoft.com/office/2011/relationships/chartColorStyle" Target="colors25.xml"/><Relationship Id="rId1" Type="http://schemas.microsoft.com/office/2011/relationships/chartStyle" Target="style25.xml"/></Relationships>
</file>

<file path=ppt/charts/_rels/chart255.xml.rels><?xml version="1.0" encoding="UTF-8" standalone="yes"?>
<Relationships xmlns="http://schemas.openxmlformats.org/package/2006/relationships"><Relationship Id="rId1" Type="http://schemas.openxmlformats.org/officeDocument/2006/relationships/package" Target="../embeddings/Microsoft_Excel_Worksheet254.xlsx"/></Relationships>
</file>

<file path=ppt/charts/_rels/chart256.xml.rels><?xml version="1.0" encoding="UTF-8" standalone="yes"?>
<Relationships xmlns="http://schemas.openxmlformats.org/package/2006/relationships"><Relationship Id="rId1" Type="http://schemas.openxmlformats.org/officeDocument/2006/relationships/package" Target="../embeddings/Microsoft_Excel_Worksheet255.xlsx"/></Relationships>
</file>

<file path=ppt/charts/_rels/chart257.xml.rels><?xml version="1.0" encoding="UTF-8" standalone="yes"?>
<Relationships xmlns="http://schemas.openxmlformats.org/package/2006/relationships"><Relationship Id="rId1" Type="http://schemas.openxmlformats.org/officeDocument/2006/relationships/package" Target="../embeddings/Microsoft_Excel_Worksheet256.xlsx"/></Relationships>
</file>

<file path=ppt/charts/_rels/chart258.xml.rels><?xml version="1.0" encoding="UTF-8" standalone="yes"?>
<Relationships xmlns="http://schemas.openxmlformats.org/package/2006/relationships"><Relationship Id="rId1" Type="http://schemas.openxmlformats.org/officeDocument/2006/relationships/package" Target="../embeddings/Microsoft_Excel_Worksheet257.xlsx"/></Relationships>
</file>

<file path=ppt/charts/_rels/chart259.xml.rels><?xml version="1.0" encoding="UTF-8" standalone="yes"?>
<Relationships xmlns="http://schemas.openxmlformats.org/package/2006/relationships"><Relationship Id="rId1" Type="http://schemas.openxmlformats.org/officeDocument/2006/relationships/package" Target="../embeddings/Microsoft_Excel_Worksheet258.xlsx"/></Relationships>
</file>

<file path=ppt/charts/_rels/chart260.xml.rels><?xml version="1.0" encoding="UTF-8" standalone="yes"?>
<Relationships xmlns="http://schemas.openxmlformats.org/package/2006/relationships"><Relationship Id="rId1" Type="http://schemas.openxmlformats.org/officeDocument/2006/relationships/package" Target="../embeddings/Microsoft_Excel_Worksheet259.xlsx"/></Relationships>
</file>

<file path=ppt/charts/_rels/chart261.xml.rels><?xml version="1.0" encoding="UTF-8" standalone="yes"?>
<Relationships xmlns="http://schemas.openxmlformats.org/package/2006/relationships"><Relationship Id="rId1" Type="http://schemas.openxmlformats.org/officeDocument/2006/relationships/package" Target="../embeddings/Microsoft_Excel_Worksheet260.xlsx"/></Relationships>
</file>

<file path=ppt/charts/_rels/chart262.xml.rels><?xml version="1.0" encoding="UTF-8" standalone="yes"?>
<Relationships xmlns="http://schemas.openxmlformats.org/package/2006/relationships"><Relationship Id="rId2" Type="http://schemas.openxmlformats.org/officeDocument/2006/relationships/package" Target="../embeddings/Microsoft_Excel_Worksheet261.xlsx"/><Relationship Id="rId1" Type="http://schemas.openxmlformats.org/officeDocument/2006/relationships/themeOverride" Target="../theme/themeOverride31.xml"/></Relationships>
</file>

<file path=ppt/charts/_rels/chart263.xml.rels><?xml version="1.0" encoding="UTF-8" standalone="yes"?>
<Relationships xmlns="http://schemas.openxmlformats.org/package/2006/relationships"><Relationship Id="rId2" Type="http://schemas.openxmlformats.org/officeDocument/2006/relationships/package" Target="../embeddings/Microsoft_Excel_Worksheet262.xlsx"/><Relationship Id="rId1" Type="http://schemas.openxmlformats.org/officeDocument/2006/relationships/themeOverride" Target="../theme/themeOverride3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68</c:v>
                </c:pt>
                <c:pt idx="1">
                  <c:v>70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16</c:v>
                </c:pt>
                <c:pt idx="1">
                  <c:v>15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5.5280456424079909E-2"/>
                  <c:y val="-9.0516308229411327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8054896927098232E-2"/>
                  <c:y val="-0.1093738724438720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37</c:v>
                </c:pt>
                <c:pt idx="1">
                  <c:v>32</c:v>
                </c:pt>
                <c:pt idx="2">
                  <c:v>15</c:v>
                </c:pt>
                <c:pt idx="3">
                  <c:v>8</c:v>
                </c:pt>
                <c:pt idx="4">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0.56999999999999995</c:v>
                </c:pt>
                <c:pt idx="1">
                  <c:v>0.57999999999999996</c:v>
                </c:pt>
                <c:pt idx="2">
                  <c:v>0.57999999999999996</c:v>
                </c:pt>
                <c:pt idx="3">
                  <c:v>0.57999999999999996</c:v>
                </c:pt>
                <c:pt idx="4">
                  <c:v>0.57999999999999996</c:v>
                </c:pt>
                <c:pt idx="5">
                  <c:v>0.61</c:v>
                </c:pt>
                <c:pt idx="6">
                  <c:v>0.61</c:v>
                </c:pt>
                <c:pt idx="7">
                  <c:v>0.62</c:v>
                </c:pt>
                <c:pt idx="8">
                  <c:v>0.62</c:v>
                </c:pt>
                <c:pt idx="9">
                  <c:v>0.62</c:v>
                </c:pt>
                <c:pt idx="10">
                  <c:v>0.63</c:v>
                </c:pt>
                <c:pt idx="11">
                  <c:v>0.64</c:v>
                </c:pt>
                <c:pt idx="12">
                  <c:v>0.64</c:v>
                </c:pt>
                <c:pt idx="13">
                  <c:v>0.64</c:v>
                </c:pt>
                <c:pt idx="14">
                  <c:v>0.64</c:v>
                </c:pt>
                <c:pt idx="15">
                  <c:v>0.66</c:v>
                </c:pt>
                <c:pt idx="16">
                  <c:v>0.67</c:v>
                </c:pt>
                <c:pt idx="17">
                  <c:v>0.67</c:v>
                </c:pt>
                <c:pt idx="18">
                  <c:v>0.67</c:v>
                </c:pt>
                <c:pt idx="19">
                  <c:v>0.68</c:v>
                </c:pt>
                <c:pt idx="20">
                  <c:v>0.68</c:v>
                </c:pt>
                <c:pt idx="21">
                  <c:v>0.68</c:v>
                </c:pt>
                <c:pt idx="22">
                  <c:v>0.69</c:v>
                </c:pt>
                <c:pt idx="23">
                  <c:v>0.69</c:v>
                </c:pt>
                <c:pt idx="24">
                  <c:v>0.69</c:v>
                </c:pt>
                <c:pt idx="25">
                  <c:v>0.71</c:v>
                </c:pt>
                <c:pt idx="26">
                  <c:v>0.72</c:v>
                </c:pt>
                <c:pt idx="27">
                  <c:v>0.72</c:v>
                </c:pt>
                <c:pt idx="28">
                  <c:v>0.72</c:v>
                </c:pt>
                <c:pt idx="29">
                  <c:v>0.72</c:v>
                </c:pt>
                <c:pt idx="30">
                  <c:v>0.73</c:v>
                </c:pt>
                <c:pt idx="31">
                  <c:v>0.74</c:v>
                </c:pt>
                <c:pt idx="32">
                  <c:v>0.74</c:v>
                </c:pt>
                <c:pt idx="33">
                  <c:v>0.75</c:v>
                </c:pt>
                <c:pt idx="34">
                  <c:v>0.76</c:v>
                </c:pt>
                <c:pt idx="35">
                  <c:v>0.77</c:v>
                </c:pt>
                <c:pt idx="36">
                  <c:v>0.77</c:v>
                </c:pt>
                <c:pt idx="37">
                  <c:v>0.78</c:v>
                </c:pt>
                <c:pt idx="38">
                  <c:v>0.78</c:v>
                </c:pt>
                <c:pt idx="39">
                  <c:v>0.78</c:v>
                </c:pt>
                <c:pt idx="40">
                  <c:v>0.78</c:v>
                </c:pt>
                <c:pt idx="41">
                  <c:v>0.78</c:v>
                </c:pt>
                <c:pt idx="42">
                  <c:v>0.79</c:v>
                </c:pt>
                <c:pt idx="43">
                  <c:v>0.81</c:v>
                </c:pt>
                <c:pt idx="44">
                  <c:v>0.82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pt idx="24">
                  <c:v>0.7</c:v>
                </c:pt>
                <c:pt idx="25">
                  <c:v>0.7</c:v>
                </c:pt>
                <c:pt idx="26">
                  <c:v>0.7</c:v>
                </c:pt>
                <c:pt idx="27">
                  <c:v>0.7</c:v>
                </c:pt>
                <c:pt idx="28">
                  <c:v>0.7</c:v>
                </c:pt>
                <c:pt idx="29">
                  <c:v>0.7</c:v>
                </c:pt>
                <c:pt idx="30">
                  <c:v>0.7</c:v>
                </c:pt>
                <c:pt idx="31">
                  <c:v>0.7</c:v>
                </c:pt>
                <c:pt idx="32">
                  <c:v>0.7</c:v>
                </c:pt>
                <c:pt idx="33">
                  <c:v>0.7</c:v>
                </c:pt>
                <c:pt idx="34">
                  <c:v>0.7</c:v>
                </c:pt>
                <c:pt idx="35">
                  <c:v>0.7</c:v>
                </c:pt>
                <c:pt idx="36">
                  <c:v>0.7</c:v>
                </c:pt>
                <c:pt idx="37">
                  <c:v>0.7</c:v>
                </c:pt>
                <c:pt idx="38">
                  <c:v>0.7</c:v>
                </c:pt>
                <c:pt idx="39">
                  <c:v>0.7</c:v>
                </c:pt>
                <c:pt idx="40">
                  <c:v>0.7</c:v>
                </c:pt>
                <c:pt idx="41">
                  <c:v>0.7</c:v>
                </c:pt>
                <c:pt idx="42">
                  <c:v>0.7</c:v>
                </c:pt>
                <c:pt idx="43">
                  <c:v>0.7</c:v>
                </c:pt>
                <c:pt idx="44">
                  <c:v>0.7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pt idx="44">
                  <c:v>0.75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numCache>
            </c:numRef>
          </c:cat>
          <c:val>
            <c:numRef>
              <c:f>Sheet1!$B$2:$B$46</c:f>
              <c:numCache>
                <c:formatCode>0%</c:formatCode>
                <c:ptCount val="45"/>
                <c:pt idx="0">
                  <c:v>0.82</c:v>
                </c:pt>
                <c:pt idx="1">
                  <c:v>0.83</c:v>
                </c:pt>
                <c:pt idx="2">
                  <c:v>0.86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numCache>
            </c:numRef>
          </c:cat>
          <c:val>
            <c:numRef>
              <c:f>Sheet1!$C$2:$C$46</c:f>
              <c:numCache>
                <c:formatCode>0%</c:formatCode>
                <c:ptCount val="45"/>
                <c:pt idx="0">
                  <c:v>0.7</c:v>
                </c:pt>
                <c:pt idx="1">
                  <c:v>0.7</c:v>
                </c:pt>
                <c:pt idx="2">
                  <c:v>0.7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numCache>
            </c:numRef>
          </c:cat>
          <c:val>
            <c:numRef>
              <c:f>Sheet1!$D$2:$D$46</c:f>
              <c:numCache>
                <c:formatCode>0%</c:formatCode>
                <c:ptCount val="45"/>
                <c:pt idx="0">
                  <c:v>0.75</c:v>
                </c:pt>
                <c:pt idx="1">
                  <c:v>0.75</c:v>
                </c:pt>
                <c:pt idx="2">
                  <c:v>0.75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091-455A-904D-045A06BDD5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6F-439E-99B2-77526D3F08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DB-41DE-8862-DE5C6392D30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0.54</c:v>
                </c:pt>
                <c:pt idx="1">
                  <c:v>0.26</c:v>
                </c:pt>
                <c:pt idx="2">
                  <c:v>0.32</c:v>
                </c:pt>
                <c:pt idx="3">
                  <c:v>0.21</c:v>
                </c:pt>
                <c:pt idx="4">
                  <c:v>0.06</c:v>
                </c:pt>
                <c:pt idx="5">
                  <c:v>0.27</c:v>
                </c:pt>
                <c:pt idx="6">
                  <c:v>0.11</c:v>
                </c:pt>
                <c:pt idx="7">
                  <c:v>0.23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0.45</c:v>
                </c:pt>
                <c:pt idx="1">
                  <c:v>0.24</c:v>
                </c:pt>
                <c:pt idx="2">
                  <c:v>0.43</c:v>
                </c:pt>
                <c:pt idx="3">
                  <c:v>0.23</c:v>
                </c:pt>
                <c:pt idx="4">
                  <c:v>0.04</c:v>
                </c:pt>
                <c:pt idx="5">
                  <c:v>0.28000000000000003</c:v>
                </c:pt>
                <c:pt idx="6">
                  <c:v>0.09</c:v>
                </c:pt>
                <c:pt idx="7">
                  <c:v>0.26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68</c:v>
                </c:pt>
                <c:pt idx="1">
                  <c:v>53</c:v>
                </c:pt>
                <c:pt idx="2">
                  <c:v>48</c:v>
                </c:pt>
                <c:pt idx="3">
                  <c:v>27</c:v>
                </c:pt>
                <c:pt idx="4">
                  <c:v>13</c:v>
                </c:pt>
                <c:pt idx="5">
                  <c:v>33</c:v>
                </c:pt>
                <c:pt idx="6">
                  <c:v>18</c:v>
                </c:pt>
                <c:pt idx="7">
                  <c:v>37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38</c:v>
                </c:pt>
                <c:pt idx="1">
                  <c:v>11</c:v>
                </c:pt>
                <c:pt idx="2">
                  <c:v>21</c:v>
                </c:pt>
                <c:pt idx="3">
                  <c:v>12</c:v>
                </c:pt>
                <c:pt idx="4">
                  <c:v>1</c:v>
                </c:pt>
                <c:pt idx="5">
                  <c:v>22</c:v>
                </c:pt>
                <c:pt idx="6">
                  <c:v>6</c:v>
                </c:pt>
                <c:pt idx="7">
                  <c:v>10</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30</c:v>
                </c:pt>
                <c:pt idx="1">
                  <c:v>70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48</c:v>
                </c:pt>
                <c:pt idx="1">
                  <c:v>51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38</c:v>
                </c:pt>
                <c:pt idx="1">
                  <c:v>35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22</c:v>
                </c:pt>
                <c:pt idx="1">
                  <c:v>30</c:v>
                </c:pt>
                <c:pt idx="2">
                  <c:v>14</c:v>
                </c:pt>
                <c:pt idx="3">
                  <c:v>19</c:v>
                </c:pt>
                <c:pt idx="4">
                  <c:v>16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0.3</c:v>
                </c:pt>
                <c:pt idx="1">
                  <c:v>0.35</c:v>
                </c:pt>
                <c:pt idx="2">
                  <c:v>0.35</c:v>
                </c:pt>
                <c:pt idx="3">
                  <c:v>0.35</c:v>
                </c:pt>
                <c:pt idx="4">
                  <c:v>0.38</c:v>
                </c:pt>
                <c:pt idx="5">
                  <c:v>0.39</c:v>
                </c:pt>
                <c:pt idx="6">
                  <c:v>0.4</c:v>
                </c:pt>
                <c:pt idx="7">
                  <c:v>0.4</c:v>
                </c:pt>
                <c:pt idx="8">
                  <c:v>0.44</c:v>
                </c:pt>
                <c:pt idx="9">
                  <c:v>0.44</c:v>
                </c:pt>
                <c:pt idx="10">
                  <c:v>0.44</c:v>
                </c:pt>
                <c:pt idx="11">
                  <c:v>0.44</c:v>
                </c:pt>
                <c:pt idx="12">
                  <c:v>0.44</c:v>
                </c:pt>
                <c:pt idx="13">
                  <c:v>0.45</c:v>
                </c:pt>
                <c:pt idx="14">
                  <c:v>0.46</c:v>
                </c:pt>
                <c:pt idx="15">
                  <c:v>0.47</c:v>
                </c:pt>
                <c:pt idx="16">
                  <c:v>0.47</c:v>
                </c:pt>
                <c:pt idx="17">
                  <c:v>0.48</c:v>
                </c:pt>
                <c:pt idx="18">
                  <c:v>0.49</c:v>
                </c:pt>
                <c:pt idx="19">
                  <c:v>0.49</c:v>
                </c:pt>
                <c:pt idx="20">
                  <c:v>0.49</c:v>
                </c:pt>
                <c:pt idx="21">
                  <c:v>0.5</c:v>
                </c:pt>
                <c:pt idx="22">
                  <c:v>0.51</c:v>
                </c:pt>
                <c:pt idx="23">
                  <c:v>0.51</c:v>
                </c:pt>
                <c:pt idx="24">
                  <c:v>0.52</c:v>
                </c:pt>
                <c:pt idx="25">
                  <c:v>0.54</c:v>
                </c:pt>
                <c:pt idx="26">
                  <c:v>0.54</c:v>
                </c:pt>
                <c:pt idx="27">
                  <c:v>0.54</c:v>
                </c:pt>
                <c:pt idx="28">
                  <c:v>0.55000000000000004</c:v>
                </c:pt>
                <c:pt idx="29">
                  <c:v>0.55000000000000004</c:v>
                </c:pt>
                <c:pt idx="30">
                  <c:v>0.55000000000000004</c:v>
                </c:pt>
                <c:pt idx="31">
                  <c:v>0.56000000000000005</c:v>
                </c:pt>
                <c:pt idx="32">
                  <c:v>0.56999999999999995</c:v>
                </c:pt>
                <c:pt idx="33">
                  <c:v>0.56999999999999995</c:v>
                </c:pt>
                <c:pt idx="34">
                  <c:v>0.56999999999999995</c:v>
                </c:pt>
                <c:pt idx="35">
                  <c:v>0.57999999999999996</c:v>
                </c:pt>
                <c:pt idx="36">
                  <c:v>0.57999999999999996</c:v>
                </c:pt>
                <c:pt idx="37">
                  <c:v>0.57999999999999996</c:v>
                </c:pt>
                <c:pt idx="38">
                  <c:v>0.6</c:v>
                </c:pt>
                <c:pt idx="39">
                  <c:v>0.62</c:v>
                </c:pt>
                <c:pt idx="40">
                  <c:v>0.62</c:v>
                </c:pt>
                <c:pt idx="41">
                  <c:v>0.64</c:v>
                </c:pt>
                <c:pt idx="42">
                  <c:v>0.64</c:v>
                </c:pt>
                <c:pt idx="43">
                  <c:v>0.66</c:v>
                </c:pt>
                <c:pt idx="44">
                  <c:v>0.67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pt idx="14">
                  <c:v>0.51</c:v>
                </c:pt>
                <c:pt idx="15">
                  <c:v>0.51</c:v>
                </c:pt>
                <c:pt idx="16">
                  <c:v>0.51</c:v>
                </c:pt>
                <c:pt idx="17">
                  <c:v>0.51</c:v>
                </c:pt>
                <c:pt idx="18">
                  <c:v>0.51</c:v>
                </c:pt>
                <c:pt idx="19">
                  <c:v>0.51</c:v>
                </c:pt>
                <c:pt idx="20">
                  <c:v>0.51</c:v>
                </c:pt>
                <c:pt idx="21">
                  <c:v>0.51</c:v>
                </c:pt>
                <c:pt idx="22">
                  <c:v>0.51</c:v>
                </c:pt>
                <c:pt idx="23">
                  <c:v>0.51</c:v>
                </c:pt>
                <c:pt idx="24">
                  <c:v>0.51</c:v>
                </c:pt>
                <c:pt idx="25">
                  <c:v>0.51</c:v>
                </c:pt>
                <c:pt idx="26">
                  <c:v>0.51</c:v>
                </c:pt>
                <c:pt idx="27">
                  <c:v>0.51</c:v>
                </c:pt>
                <c:pt idx="28">
                  <c:v>0.51</c:v>
                </c:pt>
                <c:pt idx="29">
                  <c:v>0.51</c:v>
                </c:pt>
                <c:pt idx="30">
                  <c:v>0.51</c:v>
                </c:pt>
                <c:pt idx="31">
                  <c:v>0.51</c:v>
                </c:pt>
                <c:pt idx="32">
                  <c:v>0.51</c:v>
                </c:pt>
                <c:pt idx="33">
                  <c:v>0.51</c:v>
                </c:pt>
                <c:pt idx="34">
                  <c:v>0.51</c:v>
                </c:pt>
                <c:pt idx="35">
                  <c:v>0.51</c:v>
                </c:pt>
                <c:pt idx="36">
                  <c:v>0.51</c:v>
                </c:pt>
                <c:pt idx="37">
                  <c:v>0.51</c:v>
                </c:pt>
                <c:pt idx="38">
                  <c:v>0.51</c:v>
                </c:pt>
                <c:pt idx="39">
                  <c:v>0.51</c:v>
                </c:pt>
                <c:pt idx="40">
                  <c:v>0.51</c:v>
                </c:pt>
                <c:pt idx="41">
                  <c:v>0.51</c:v>
                </c:pt>
                <c:pt idx="42">
                  <c:v>0.51</c:v>
                </c:pt>
                <c:pt idx="43">
                  <c:v>0.51</c:v>
                </c:pt>
                <c:pt idx="44">
                  <c:v>0.51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pt idx="35">
                  <c:v>0.53</c:v>
                </c:pt>
                <c:pt idx="36">
                  <c:v>0.53</c:v>
                </c:pt>
                <c:pt idx="37">
                  <c:v>0.53</c:v>
                </c:pt>
                <c:pt idx="38">
                  <c:v>0.53</c:v>
                </c:pt>
                <c:pt idx="39">
                  <c:v>0.53</c:v>
                </c:pt>
                <c:pt idx="40">
                  <c:v>0.53</c:v>
                </c:pt>
                <c:pt idx="41">
                  <c:v>0.53</c:v>
                </c:pt>
                <c:pt idx="42">
                  <c:v>0.53</c:v>
                </c:pt>
                <c:pt idx="43">
                  <c:v>0.53</c:v>
                </c:pt>
                <c:pt idx="44">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numCache>
            </c:numRef>
          </c:cat>
          <c:val>
            <c:numRef>
              <c:f>Sheet1!$B$2:$B$46</c:f>
              <c:numCache>
                <c:formatCode>0%</c:formatCode>
                <c:ptCount val="45"/>
                <c:pt idx="0">
                  <c:v>0.68</c:v>
                </c:pt>
                <c:pt idx="1">
                  <c:v>0.71</c:v>
                </c:pt>
                <c:pt idx="2">
                  <c:v>0.77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numCache>
            </c:numRef>
          </c:cat>
          <c:val>
            <c:numRef>
              <c:f>Sheet1!$C$2:$C$46</c:f>
              <c:numCache>
                <c:formatCode>0%</c:formatCode>
                <c:ptCount val="45"/>
                <c:pt idx="0">
                  <c:v>0.51</c:v>
                </c:pt>
                <c:pt idx="1">
                  <c:v>0.51</c:v>
                </c:pt>
                <c:pt idx="2">
                  <c:v>0.51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numCache>
            </c:numRef>
          </c:cat>
          <c:val>
            <c:numRef>
              <c:f>Sheet1!$D$2:$D$46</c:f>
              <c:numCache>
                <c:formatCode>0%</c:formatCode>
                <c:ptCount val="45"/>
                <c:pt idx="0">
                  <c:v>0.53</c:v>
                </c:pt>
                <c:pt idx="1">
                  <c:v>0.53</c:v>
                </c:pt>
                <c:pt idx="2">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80-4D90-9AA6-EC251FA94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A4F-49FC-B147-77422C3B4E1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8D2-4732-A1D3-FBE03BE6542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33</c:v>
                </c:pt>
                <c:pt idx="1">
                  <c:v>67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44</c:v>
                </c:pt>
                <c:pt idx="1">
                  <c:v>47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40</c:v>
                </c:pt>
                <c:pt idx="1">
                  <c:v>37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21</c:v>
                </c:pt>
                <c:pt idx="1">
                  <c:v>25</c:v>
                </c:pt>
                <c:pt idx="2">
                  <c:v>16</c:v>
                </c:pt>
                <c:pt idx="3">
                  <c:v>19</c:v>
                </c:pt>
                <c:pt idx="4">
                  <c:v>19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0.33</c:v>
                </c:pt>
                <c:pt idx="1">
                  <c:v>0.34</c:v>
                </c:pt>
                <c:pt idx="2">
                  <c:v>0.35</c:v>
                </c:pt>
                <c:pt idx="3">
                  <c:v>0.36</c:v>
                </c:pt>
                <c:pt idx="4">
                  <c:v>0.36</c:v>
                </c:pt>
                <c:pt idx="5">
                  <c:v>0.36</c:v>
                </c:pt>
                <c:pt idx="6">
                  <c:v>0.36</c:v>
                </c:pt>
                <c:pt idx="7">
                  <c:v>0.37</c:v>
                </c:pt>
                <c:pt idx="8">
                  <c:v>0.38</c:v>
                </c:pt>
                <c:pt idx="9">
                  <c:v>0.38</c:v>
                </c:pt>
                <c:pt idx="10">
                  <c:v>0.39</c:v>
                </c:pt>
                <c:pt idx="11">
                  <c:v>0.4</c:v>
                </c:pt>
                <c:pt idx="12">
                  <c:v>0.44</c:v>
                </c:pt>
                <c:pt idx="13">
                  <c:v>0.44</c:v>
                </c:pt>
                <c:pt idx="14">
                  <c:v>0.44</c:v>
                </c:pt>
                <c:pt idx="15">
                  <c:v>0.44</c:v>
                </c:pt>
                <c:pt idx="16">
                  <c:v>0.44</c:v>
                </c:pt>
                <c:pt idx="17">
                  <c:v>0.45</c:v>
                </c:pt>
                <c:pt idx="18">
                  <c:v>0.45</c:v>
                </c:pt>
                <c:pt idx="19">
                  <c:v>0.45</c:v>
                </c:pt>
                <c:pt idx="20">
                  <c:v>0.45</c:v>
                </c:pt>
                <c:pt idx="21">
                  <c:v>0.46</c:v>
                </c:pt>
                <c:pt idx="22">
                  <c:v>0.46</c:v>
                </c:pt>
                <c:pt idx="23">
                  <c:v>0.47</c:v>
                </c:pt>
                <c:pt idx="24">
                  <c:v>0.48</c:v>
                </c:pt>
                <c:pt idx="25">
                  <c:v>0.48</c:v>
                </c:pt>
                <c:pt idx="26">
                  <c:v>0.48</c:v>
                </c:pt>
                <c:pt idx="27">
                  <c:v>0.48</c:v>
                </c:pt>
                <c:pt idx="28">
                  <c:v>0.5</c:v>
                </c:pt>
                <c:pt idx="29">
                  <c:v>0.5</c:v>
                </c:pt>
                <c:pt idx="30">
                  <c:v>0.51</c:v>
                </c:pt>
                <c:pt idx="31">
                  <c:v>0.51</c:v>
                </c:pt>
                <c:pt idx="32">
                  <c:v>0.51</c:v>
                </c:pt>
                <c:pt idx="33">
                  <c:v>0.53</c:v>
                </c:pt>
                <c:pt idx="34">
                  <c:v>0.55000000000000004</c:v>
                </c:pt>
                <c:pt idx="35">
                  <c:v>0.55000000000000004</c:v>
                </c:pt>
                <c:pt idx="36">
                  <c:v>0.56000000000000005</c:v>
                </c:pt>
                <c:pt idx="37">
                  <c:v>0.56000000000000005</c:v>
                </c:pt>
                <c:pt idx="38">
                  <c:v>0.56999999999999995</c:v>
                </c:pt>
                <c:pt idx="39">
                  <c:v>0.56999999999999995</c:v>
                </c:pt>
                <c:pt idx="40">
                  <c:v>0.56999999999999995</c:v>
                </c:pt>
                <c:pt idx="41">
                  <c:v>0.59</c:v>
                </c:pt>
                <c:pt idx="42">
                  <c:v>0.6</c:v>
                </c:pt>
                <c:pt idx="43">
                  <c:v>0.62</c:v>
                </c:pt>
                <c:pt idx="44">
                  <c:v>0.64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0.47</c:v>
                </c:pt>
                <c:pt idx="1">
                  <c:v>0.47</c:v>
                </c:pt>
                <c:pt idx="2">
                  <c:v>0.47</c:v>
                </c:pt>
                <c:pt idx="3">
                  <c:v>0.47</c:v>
                </c:pt>
                <c:pt idx="4">
                  <c:v>0.47</c:v>
                </c:pt>
                <c:pt idx="5">
                  <c:v>0.47</c:v>
                </c:pt>
                <c:pt idx="6">
                  <c:v>0.47</c:v>
                </c:pt>
                <c:pt idx="7">
                  <c:v>0.47</c:v>
                </c:pt>
                <c:pt idx="8">
                  <c:v>0.47</c:v>
                </c:pt>
                <c:pt idx="9">
                  <c:v>0.47</c:v>
                </c:pt>
                <c:pt idx="10">
                  <c:v>0.47</c:v>
                </c:pt>
                <c:pt idx="11">
                  <c:v>0.47</c:v>
                </c:pt>
                <c:pt idx="12">
                  <c:v>0.47</c:v>
                </c:pt>
                <c:pt idx="13">
                  <c:v>0.47</c:v>
                </c:pt>
                <c:pt idx="14">
                  <c:v>0.47</c:v>
                </c:pt>
                <c:pt idx="15">
                  <c:v>0.47</c:v>
                </c:pt>
                <c:pt idx="16">
                  <c:v>0.47</c:v>
                </c:pt>
                <c:pt idx="17">
                  <c:v>0.47</c:v>
                </c:pt>
                <c:pt idx="18">
                  <c:v>0.47</c:v>
                </c:pt>
                <c:pt idx="19">
                  <c:v>0.47</c:v>
                </c:pt>
                <c:pt idx="20">
                  <c:v>0.47</c:v>
                </c:pt>
                <c:pt idx="21">
                  <c:v>0.47</c:v>
                </c:pt>
                <c:pt idx="22">
                  <c:v>0.47</c:v>
                </c:pt>
                <c:pt idx="23">
                  <c:v>0.47</c:v>
                </c:pt>
                <c:pt idx="24">
                  <c:v>0.47</c:v>
                </c:pt>
                <c:pt idx="25">
                  <c:v>0.47</c:v>
                </c:pt>
                <c:pt idx="26">
                  <c:v>0.47</c:v>
                </c:pt>
                <c:pt idx="27">
                  <c:v>0.47</c:v>
                </c:pt>
                <c:pt idx="28">
                  <c:v>0.47</c:v>
                </c:pt>
                <c:pt idx="29">
                  <c:v>0.47</c:v>
                </c:pt>
                <c:pt idx="30">
                  <c:v>0.47</c:v>
                </c:pt>
                <c:pt idx="31">
                  <c:v>0.47</c:v>
                </c:pt>
                <c:pt idx="32">
                  <c:v>0.47</c:v>
                </c:pt>
                <c:pt idx="33">
                  <c:v>0.47</c:v>
                </c:pt>
                <c:pt idx="34">
                  <c:v>0.47</c:v>
                </c:pt>
                <c:pt idx="35">
                  <c:v>0.47</c:v>
                </c:pt>
                <c:pt idx="36">
                  <c:v>0.47</c:v>
                </c:pt>
                <c:pt idx="37">
                  <c:v>0.47</c:v>
                </c:pt>
                <c:pt idx="38">
                  <c:v>0.47</c:v>
                </c:pt>
                <c:pt idx="39">
                  <c:v>0.47</c:v>
                </c:pt>
                <c:pt idx="40">
                  <c:v>0.47</c:v>
                </c:pt>
                <c:pt idx="41">
                  <c:v>0.47</c:v>
                </c:pt>
                <c:pt idx="42">
                  <c:v>0.47</c:v>
                </c:pt>
                <c:pt idx="43">
                  <c:v>0.47</c:v>
                </c:pt>
                <c:pt idx="44">
                  <c:v>0.47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pt idx="14">
                  <c:v>0.51</c:v>
                </c:pt>
                <c:pt idx="15">
                  <c:v>0.51</c:v>
                </c:pt>
                <c:pt idx="16">
                  <c:v>0.51</c:v>
                </c:pt>
                <c:pt idx="17">
                  <c:v>0.51</c:v>
                </c:pt>
                <c:pt idx="18">
                  <c:v>0.51</c:v>
                </c:pt>
                <c:pt idx="19">
                  <c:v>0.51</c:v>
                </c:pt>
                <c:pt idx="20">
                  <c:v>0.51</c:v>
                </c:pt>
                <c:pt idx="21">
                  <c:v>0.51</c:v>
                </c:pt>
                <c:pt idx="22">
                  <c:v>0.51</c:v>
                </c:pt>
                <c:pt idx="23">
                  <c:v>0.51</c:v>
                </c:pt>
                <c:pt idx="24">
                  <c:v>0.51</c:v>
                </c:pt>
                <c:pt idx="25">
                  <c:v>0.51</c:v>
                </c:pt>
                <c:pt idx="26">
                  <c:v>0.51</c:v>
                </c:pt>
                <c:pt idx="27">
                  <c:v>0.51</c:v>
                </c:pt>
                <c:pt idx="28">
                  <c:v>0.51</c:v>
                </c:pt>
                <c:pt idx="29">
                  <c:v>0.51</c:v>
                </c:pt>
                <c:pt idx="30">
                  <c:v>0.51</c:v>
                </c:pt>
                <c:pt idx="31">
                  <c:v>0.51</c:v>
                </c:pt>
                <c:pt idx="32">
                  <c:v>0.51</c:v>
                </c:pt>
                <c:pt idx="33">
                  <c:v>0.51</c:v>
                </c:pt>
                <c:pt idx="34">
                  <c:v>0.51</c:v>
                </c:pt>
                <c:pt idx="35">
                  <c:v>0.51</c:v>
                </c:pt>
                <c:pt idx="36">
                  <c:v>0.51</c:v>
                </c:pt>
                <c:pt idx="37">
                  <c:v>0.51</c:v>
                </c:pt>
                <c:pt idx="38">
                  <c:v>0.51</c:v>
                </c:pt>
                <c:pt idx="39">
                  <c:v>0.51</c:v>
                </c:pt>
                <c:pt idx="40">
                  <c:v>0.51</c:v>
                </c:pt>
                <c:pt idx="41">
                  <c:v>0.51</c:v>
                </c:pt>
                <c:pt idx="42">
                  <c:v>0.51</c:v>
                </c:pt>
                <c:pt idx="43">
                  <c:v>0.51</c:v>
                </c:pt>
                <c:pt idx="44">
                  <c:v>0.51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numCache>
            </c:numRef>
          </c:cat>
          <c:val>
            <c:numRef>
              <c:f>Sheet1!$B$2:$B$46</c:f>
              <c:numCache>
                <c:formatCode>0%</c:formatCode>
                <c:ptCount val="45"/>
                <c:pt idx="0">
                  <c:v>0.64</c:v>
                </c:pt>
                <c:pt idx="1">
                  <c:v>0.66</c:v>
                </c:pt>
                <c:pt idx="2">
                  <c:v>0.68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numCache>
            </c:numRef>
          </c:cat>
          <c:val>
            <c:numRef>
              <c:f>Sheet1!$C$2:$C$46</c:f>
              <c:numCache>
                <c:formatCode>0%</c:formatCode>
                <c:ptCount val="45"/>
                <c:pt idx="0">
                  <c:v>0.47</c:v>
                </c:pt>
                <c:pt idx="1">
                  <c:v>0.47</c:v>
                </c:pt>
                <c:pt idx="2">
                  <c:v>0.47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numCache>
            </c:numRef>
          </c:cat>
          <c:val>
            <c:numRef>
              <c:f>Sheet1!$D$2:$D$46</c:f>
              <c:numCache>
                <c:formatCode>0%</c:formatCode>
                <c:ptCount val="45"/>
                <c:pt idx="0">
                  <c:v>0.51</c:v>
                </c:pt>
                <c:pt idx="1">
                  <c:v>0.51</c:v>
                </c:pt>
                <c:pt idx="2">
                  <c:v>0.51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543-44AF-812A-8EA2C39C7F5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DE6-464C-93B9-D83FFED23B1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668-4836-A775-18D3BC4E3478}"/>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29</c:v>
                </c:pt>
                <c:pt idx="1">
                  <c:v>71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42</c:v>
                </c:pt>
                <c:pt idx="1">
                  <c:v>45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Difficult</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42</c:v>
                </c:pt>
                <c:pt idx="1">
                  <c:v>39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22</c:v>
                </c:pt>
                <c:pt idx="1">
                  <c:v>23</c:v>
                </c:pt>
                <c:pt idx="2">
                  <c:v>16</c:v>
                </c:pt>
                <c:pt idx="3">
                  <c:v>18</c:v>
                </c:pt>
                <c:pt idx="4">
                  <c:v>21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0.28999999999999998</c:v>
                </c:pt>
                <c:pt idx="1">
                  <c:v>0.31</c:v>
                </c:pt>
                <c:pt idx="2">
                  <c:v>0.34</c:v>
                </c:pt>
                <c:pt idx="3">
                  <c:v>0.35</c:v>
                </c:pt>
                <c:pt idx="4">
                  <c:v>0.35</c:v>
                </c:pt>
                <c:pt idx="5">
                  <c:v>0.36</c:v>
                </c:pt>
                <c:pt idx="6">
                  <c:v>0.37</c:v>
                </c:pt>
                <c:pt idx="7">
                  <c:v>0.37</c:v>
                </c:pt>
                <c:pt idx="8">
                  <c:v>0.37</c:v>
                </c:pt>
                <c:pt idx="9">
                  <c:v>0.38</c:v>
                </c:pt>
                <c:pt idx="10">
                  <c:v>0.39</c:v>
                </c:pt>
                <c:pt idx="11">
                  <c:v>0.39</c:v>
                </c:pt>
                <c:pt idx="12">
                  <c:v>0.39</c:v>
                </c:pt>
                <c:pt idx="13">
                  <c:v>0.4</c:v>
                </c:pt>
                <c:pt idx="14">
                  <c:v>0.41</c:v>
                </c:pt>
                <c:pt idx="15">
                  <c:v>0.41</c:v>
                </c:pt>
                <c:pt idx="16">
                  <c:v>0.42</c:v>
                </c:pt>
                <c:pt idx="17">
                  <c:v>0.42</c:v>
                </c:pt>
                <c:pt idx="18">
                  <c:v>0.43</c:v>
                </c:pt>
                <c:pt idx="19">
                  <c:v>0.44</c:v>
                </c:pt>
                <c:pt idx="20">
                  <c:v>0.45</c:v>
                </c:pt>
                <c:pt idx="21">
                  <c:v>0.46</c:v>
                </c:pt>
                <c:pt idx="22">
                  <c:v>0.47</c:v>
                </c:pt>
                <c:pt idx="23">
                  <c:v>0.47</c:v>
                </c:pt>
                <c:pt idx="24">
                  <c:v>0.47</c:v>
                </c:pt>
                <c:pt idx="25">
                  <c:v>0.47</c:v>
                </c:pt>
                <c:pt idx="26">
                  <c:v>0.48</c:v>
                </c:pt>
                <c:pt idx="27">
                  <c:v>0.49</c:v>
                </c:pt>
                <c:pt idx="28">
                  <c:v>0.49</c:v>
                </c:pt>
                <c:pt idx="29">
                  <c:v>0.49</c:v>
                </c:pt>
                <c:pt idx="30">
                  <c:v>0.5</c:v>
                </c:pt>
                <c:pt idx="31">
                  <c:v>0.5</c:v>
                </c:pt>
                <c:pt idx="32">
                  <c:v>0.5</c:v>
                </c:pt>
                <c:pt idx="33">
                  <c:v>0.51</c:v>
                </c:pt>
                <c:pt idx="34">
                  <c:v>0.51</c:v>
                </c:pt>
                <c:pt idx="35">
                  <c:v>0.51</c:v>
                </c:pt>
                <c:pt idx="36">
                  <c:v>0.51</c:v>
                </c:pt>
                <c:pt idx="37">
                  <c:v>0.51</c:v>
                </c:pt>
                <c:pt idx="38">
                  <c:v>0.52</c:v>
                </c:pt>
                <c:pt idx="39">
                  <c:v>0.52</c:v>
                </c:pt>
                <c:pt idx="40">
                  <c:v>0.53</c:v>
                </c:pt>
                <c:pt idx="41">
                  <c:v>0.54</c:v>
                </c:pt>
                <c:pt idx="42">
                  <c:v>0.54</c:v>
                </c:pt>
                <c:pt idx="43">
                  <c:v>0.55000000000000004</c:v>
                </c:pt>
                <c:pt idx="44">
                  <c:v>0.56000000000000005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pt idx="13">
                  <c:v>0.45</c:v>
                </c:pt>
                <c:pt idx="14">
                  <c:v>0.45</c:v>
                </c:pt>
                <c:pt idx="15">
                  <c:v>0.45</c:v>
                </c:pt>
                <c:pt idx="16">
                  <c:v>0.45</c:v>
                </c:pt>
                <c:pt idx="17">
                  <c:v>0.45</c:v>
                </c:pt>
                <c:pt idx="18">
                  <c:v>0.45</c:v>
                </c:pt>
                <c:pt idx="19">
                  <c:v>0.45</c:v>
                </c:pt>
                <c:pt idx="20">
                  <c:v>0.45</c:v>
                </c:pt>
                <c:pt idx="21">
                  <c:v>0.45</c:v>
                </c:pt>
                <c:pt idx="22">
                  <c:v>0.45</c:v>
                </c:pt>
                <c:pt idx="23">
                  <c:v>0.45</c:v>
                </c:pt>
                <c:pt idx="24">
                  <c:v>0.45</c:v>
                </c:pt>
                <c:pt idx="25">
                  <c:v>0.45</c:v>
                </c:pt>
                <c:pt idx="26">
                  <c:v>0.45</c:v>
                </c:pt>
                <c:pt idx="27">
                  <c:v>0.45</c:v>
                </c:pt>
                <c:pt idx="28">
                  <c:v>0.45</c:v>
                </c:pt>
                <c:pt idx="29">
                  <c:v>0.45</c:v>
                </c:pt>
                <c:pt idx="30">
                  <c:v>0.45</c:v>
                </c:pt>
                <c:pt idx="31">
                  <c:v>0.45</c:v>
                </c:pt>
                <c:pt idx="32">
                  <c:v>0.45</c:v>
                </c:pt>
                <c:pt idx="33">
                  <c:v>0.45</c:v>
                </c:pt>
                <c:pt idx="34">
                  <c:v>0.45</c:v>
                </c:pt>
                <c:pt idx="35">
                  <c:v>0.45</c:v>
                </c:pt>
                <c:pt idx="36">
                  <c:v>0.45</c:v>
                </c:pt>
                <c:pt idx="37">
                  <c:v>0.45</c:v>
                </c:pt>
                <c:pt idx="38">
                  <c:v>0.45</c:v>
                </c:pt>
                <c:pt idx="39">
                  <c:v>0.45</c:v>
                </c:pt>
                <c:pt idx="40">
                  <c:v>0.45</c:v>
                </c:pt>
                <c:pt idx="41">
                  <c:v>0.45</c:v>
                </c:pt>
                <c:pt idx="42">
                  <c:v>0.45</c:v>
                </c:pt>
                <c:pt idx="43">
                  <c:v>0.45</c:v>
                </c:pt>
                <c:pt idx="44">
                  <c:v>0.45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pt idx="14">
                  <c:v>0.49</c:v>
                </c:pt>
                <c:pt idx="15">
                  <c:v>0.49</c:v>
                </c:pt>
                <c:pt idx="16">
                  <c:v>0.49</c:v>
                </c:pt>
                <c:pt idx="17">
                  <c:v>0.49</c:v>
                </c:pt>
                <c:pt idx="18">
                  <c:v>0.49</c:v>
                </c:pt>
                <c:pt idx="19">
                  <c:v>0.49</c:v>
                </c:pt>
                <c:pt idx="20">
                  <c:v>0.49</c:v>
                </c:pt>
                <c:pt idx="21">
                  <c:v>0.49</c:v>
                </c:pt>
                <c:pt idx="22">
                  <c:v>0.49</c:v>
                </c:pt>
                <c:pt idx="23">
                  <c:v>0.49</c:v>
                </c:pt>
                <c:pt idx="24">
                  <c:v>0.49</c:v>
                </c:pt>
                <c:pt idx="25">
                  <c:v>0.49</c:v>
                </c:pt>
                <c:pt idx="26">
                  <c:v>0.49</c:v>
                </c:pt>
                <c:pt idx="27">
                  <c:v>0.49</c:v>
                </c:pt>
                <c:pt idx="28">
                  <c:v>0.49</c:v>
                </c:pt>
                <c:pt idx="29">
                  <c:v>0.49</c:v>
                </c:pt>
                <c:pt idx="30">
                  <c:v>0.49</c:v>
                </c:pt>
                <c:pt idx="31">
                  <c:v>0.49</c:v>
                </c:pt>
                <c:pt idx="32">
                  <c:v>0.49</c:v>
                </c:pt>
                <c:pt idx="33">
                  <c:v>0.49</c:v>
                </c:pt>
                <c:pt idx="34">
                  <c:v>0.49</c:v>
                </c:pt>
                <c:pt idx="35">
                  <c:v>0.49</c:v>
                </c:pt>
                <c:pt idx="36">
                  <c:v>0.49</c:v>
                </c:pt>
                <c:pt idx="37">
                  <c:v>0.49</c:v>
                </c:pt>
                <c:pt idx="38">
                  <c:v>0.49</c:v>
                </c:pt>
                <c:pt idx="39">
                  <c:v>0.49</c:v>
                </c:pt>
                <c:pt idx="40">
                  <c:v>0.49</c:v>
                </c:pt>
                <c:pt idx="41">
                  <c:v>0.49</c:v>
                </c:pt>
                <c:pt idx="42">
                  <c:v>0.49</c:v>
                </c:pt>
                <c:pt idx="43">
                  <c:v>0.49</c:v>
                </c:pt>
                <c:pt idx="44">
                  <c:v>0.49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numCache>
            </c:numRef>
          </c:cat>
          <c:val>
            <c:numRef>
              <c:f>Sheet1!$B$2:$B$46</c:f>
              <c:numCache>
                <c:formatCode>0%</c:formatCode>
                <c:ptCount val="45"/>
                <c:pt idx="0">
                  <c:v>0.56000000000000005</c:v>
                </c:pt>
                <c:pt idx="1">
                  <c:v>0.61</c:v>
                </c:pt>
                <c:pt idx="2">
                  <c:v>0.68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numCache>
            </c:numRef>
          </c:cat>
          <c:val>
            <c:numRef>
              <c:f>Sheet1!$C$2:$C$46</c:f>
              <c:numCache>
                <c:formatCode>0%</c:formatCode>
                <c:ptCount val="45"/>
                <c:pt idx="0">
                  <c:v>0.45</c:v>
                </c:pt>
                <c:pt idx="1">
                  <c:v>0.45</c:v>
                </c:pt>
                <c:pt idx="2">
                  <c:v>0.45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numCache>
            </c:numRef>
          </c:cat>
          <c:val>
            <c:numRef>
              <c:f>Sheet1!$D$2:$D$46</c:f>
              <c:numCache>
                <c:formatCode>0%</c:formatCode>
                <c:ptCount val="45"/>
                <c:pt idx="0">
                  <c:v>0.49</c:v>
                </c:pt>
                <c:pt idx="1">
                  <c:v>0.49</c:v>
                </c:pt>
                <c:pt idx="2">
                  <c:v>0.49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543-44AF-812A-8EA2C39C7F5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DE6-464C-93B9-D83FFED23B1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ACF-4652-B4F6-DE6AC419FC8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0.57999999999999996</c:v>
                </c:pt>
                <c:pt idx="1">
                  <c:v>0.17</c:v>
                </c:pt>
                <c:pt idx="2">
                  <c:v>0.15</c:v>
                </c:pt>
                <c:pt idx="3">
                  <c:v>0.06</c:v>
                </c:pt>
                <c:pt idx="4">
                  <c:v>0.02</c:v>
                </c:pt>
                <c:pt idx="5">
                  <c:v>0.02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0.62</c:v>
                </c:pt>
                <c:pt idx="1">
                  <c:v>0.14000000000000001</c:v>
                </c:pt>
                <c:pt idx="2">
                  <c:v>0.14000000000000001</c:v>
                </c:pt>
                <c:pt idx="3">
                  <c:v>0.06</c:v>
                </c:pt>
                <c:pt idx="4">
                  <c:v>0.02</c:v>
                </c:pt>
                <c:pt idx="5">
                  <c:v>0.02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75</c:v>
                </c:pt>
                <c:pt idx="1">
                  <c:v>26</c:v>
                </c:pt>
                <c:pt idx="2">
                  <c:v>38</c:v>
                </c:pt>
                <c:pt idx="3">
                  <c:v>12</c:v>
                </c:pt>
                <c:pt idx="4">
                  <c:v>9</c:v>
                </c:pt>
                <c:pt idx="5">
                  <c:v>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32</c:v>
                </c:pt>
                <c:pt idx="1">
                  <c:v>8</c:v>
                </c:pt>
                <c:pt idx="2">
                  <c:v>2</c:v>
                </c:pt>
                <c:pt idx="3">
                  <c:v>2</c:v>
                </c:pt>
                <c:pt idx="4">
                  <c:v>0</c:v>
                </c:pt>
                <c:pt idx="5">
                  <c:v>1</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0.13</c:v>
                </c:pt>
                <c:pt idx="1">
                  <c:v>0.71</c:v>
                </c:pt>
                <c:pt idx="2">
                  <c:v>0.1</c:v>
                </c:pt>
                <c:pt idx="3">
                  <c:v>0.01</c:v>
                </c:pt>
                <c:pt idx="4">
                  <c:v>0.05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0.73</c:v>
                </c:pt>
                <c:pt idx="2">
                  <c:v>0.11</c:v>
                </c:pt>
                <c:pt idx="3">
                  <c:v>0.01</c:v>
                </c:pt>
                <c:pt idx="4">
                  <c:v>0.03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31</c:v>
                </c:pt>
                <c:pt idx="1">
                  <c:v>83</c:v>
                </c:pt>
                <c:pt idx="2">
                  <c:v>27</c:v>
                </c:pt>
                <c:pt idx="3">
                  <c:v>4</c:v>
                </c:pt>
                <c:pt idx="4">
                  <c:v>17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4</c:v>
                </c:pt>
                <c:pt idx="1">
                  <c:v>55</c:v>
                </c:pt>
                <c:pt idx="2">
                  <c:v>1</c:v>
                </c:pt>
                <c:pt idx="3">
                  <c:v>0</c:v>
                </c:pt>
                <c:pt idx="4">
                  <c:v>1</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78</c:v>
                </c:pt>
                <c:pt idx="1">
                  <c:v>78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11</c:v>
                </c:pt>
                <c:pt idx="1">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78</c:v>
                </c:pt>
                <c:pt idx="1">
                  <c:v>11</c:v>
                </c:pt>
                <c:pt idx="2">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0.65</c:v>
                </c:pt>
                <c:pt idx="1">
                  <c:v>0.66</c:v>
                </c:pt>
                <c:pt idx="2">
                  <c:v>0.67</c:v>
                </c:pt>
                <c:pt idx="3">
                  <c:v>0.68</c:v>
                </c:pt>
                <c:pt idx="4">
                  <c:v>0.68</c:v>
                </c:pt>
                <c:pt idx="5">
                  <c:v>0.69</c:v>
                </c:pt>
                <c:pt idx="6">
                  <c:v>0.71</c:v>
                </c:pt>
                <c:pt idx="7">
                  <c:v>0.72</c:v>
                </c:pt>
                <c:pt idx="8">
                  <c:v>0.72</c:v>
                </c:pt>
                <c:pt idx="9">
                  <c:v>0.72</c:v>
                </c:pt>
                <c:pt idx="10">
                  <c:v>0.72</c:v>
                </c:pt>
                <c:pt idx="11">
                  <c:v>0.73</c:v>
                </c:pt>
                <c:pt idx="12">
                  <c:v>0.73</c:v>
                </c:pt>
                <c:pt idx="13">
                  <c:v>0.73</c:v>
                </c:pt>
                <c:pt idx="14">
                  <c:v>0.74</c:v>
                </c:pt>
                <c:pt idx="15">
                  <c:v>0.74</c:v>
                </c:pt>
                <c:pt idx="16">
                  <c:v>0.76</c:v>
                </c:pt>
                <c:pt idx="17">
                  <c:v>0.76</c:v>
                </c:pt>
                <c:pt idx="18">
                  <c:v>0.76</c:v>
                </c:pt>
                <c:pt idx="19">
                  <c:v>0.76</c:v>
                </c:pt>
                <c:pt idx="20">
                  <c:v>0.76</c:v>
                </c:pt>
                <c:pt idx="21">
                  <c:v>0.77</c:v>
                </c:pt>
                <c:pt idx="22">
                  <c:v>0.78</c:v>
                </c:pt>
                <c:pt idx="23">
                  <c:v>0.78</c:v>
                </c:pt>
                <c:pt idx="24">
                  <c:v>0.79</c:v>
                </c:pt>
                <c:pt idx="25">
                  <c:v>0.79</c:v>
                </c:pt>
                <c:pt idx="26">
                  <c:v>0.79</c:v>
                </c:pt>
                <c:pt idx="27">
                  <c:v>0.79</c:v>
                </c:pt>
                <c:pt idx="28">
                  <c:v>0.79</c:v>
                </c:pt>
                <c:pt idx="29">
                  <c:v>0.8</c:v>
                </c:pt>
                <c:pt idx="30">
                  <c:v>0.81</c:v>
                </c:pt>
                <c:pt idx="31">
                  <c:v>0.81</c:v>
                </c:pt>
                <c:pt idx="32">
                  <c:v>0.81</c:v>
                </c:pt>
                <c:pt idx="33">
                  <c:v>0.82</c:v>
                </c:pt>
                <c:pt idx="34">
                  <c:v>0.82</c:v>
                </c:pt>
                <c:pt idx="35">
                  <c:v>0.84</c:v>
                </c:pt>
                <c:pt idx="36">
                  <c:v>0.84</c:v>
                </c:pt>
                <c:pt idx="37">
                  <c:v>0.84</c:v>
                </c:pt>
                <c:pt idx="38">
                  <c:v>0.84</c:v>
                </c:pt>
                <c:pt idx="39">
                  <c:v>0.84</c:v>
                </c:pt>
                <c:pt idx="40">
                  <c:v>0.85</c:v>
                </c:pt>
                <c:pt idx="41">
                  <c:v>0.85</c:v>
                </c:pt>
                <c:pt idx="42">
                  <c:v>0.86</c:v>
                </c:pt>
                <c:pt idx="43">
                  <c:v>0.87</c:v>
                </c:pt>
                <c:pt idx="44">
                  <c:v>0.87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0.78</c:v>
                </c:pt>
                <c:pt idx="1">
                  <c:v>0.78</c:v>
                </c:pt>
                <c:pt idx="2">
                  <c:v>0.78</c:v>
                </c:pt>
                <c:pt idx="3">
                  <c:v>0.78</c:v>
                </c:pt>
                <c:pt idx="4">
                  <c:v>0.78</c:v>
                </c:pt>
                <c:pt idx="5">
                  <c:v>0.78</c:v>
                </c:pt>
                <c:pt idx="6">
                  <c:v>0.78</c:v>
                </c:pt>
                <c:pt idx="7">
                  <c:v>0.78</c:v>
                </c:pt>
                <c:pt idx="8">
                  <c:v>0.78</c:v>
                </c:pt>
                <c:pt idx="9">
                  <c:v>0.78</c:v>
                </c:pt>
                <c:pt idx="10">
                  <c:v>0.78</c:v>
                </c:pt>
                <c:pt idx="11">
                  <c:v>0.78</c:v>
                </c:pt>
                <c:pt idx="12">
                  <c:v>0.78</c:v>
                </c:pt>
                <c:pt idx="13">
                  <c:v>0.78</c:v>
                </c:pt>
                <c:pt idx="14">
                  <c:v>0.78</c:v>
                </c:pt>
                <c:pt idx="15">
                  <c:v>0.78</c:v>
                </c:pt>
                <c:pt idx="16">
                  <c:v>0.78</c:v>
                </c:pt>
                <c:pt idx="17">
                  <c:v>0.78</c:v>
                </c:pt>
                <c:pt idx="18">
                  <c:v>0.78</c:v>
                </c:pt>
                <c:pt idx="19">
                  <c:v>0.78</c:v>
                </c:pt>
                <c:pt idx="20">
                  <c:v>0.78</c:v>
                </c:pt>
                <c:pt idx="21">
                  <c:v>0.78</c:v>
                </c:pt>
                <c:pt idx="22">
                  <c:v>0.78</c:v>
                </c:pt>
                <c:pt idx="23">
                  <c:v>0.78</c:v>
                </c:pt>
                <c:pt idx="24">
                  <c:v>0.78</c:v>
                </c:pt>
                <c:pt idx="25">
                  <c:v>0.78</c:v>
                </c:pt>
                <c:pt idx="26">
                  <c:v>0.78</c:v>
                </c:pt>
                <c:pt idx="27">
                  <c:v>0.78</c:v>
                </c:pt>
                <c:pt idx="28">
                  <c:v>0.78</c:v>
                </c:pt>
                <c:pt idx="29">
                  <c:v>0.78</c:v>
                </c:pt>
                <c:pt idx="30">
                  <c:v>0.78</c:v>
                </c:pt>
                <c:pt idx="31">
                  <c:v>0.78</c:v>
                </c:pt>
                <c:pt idx="32">
                  <c:v>0.78</c:v>
                </c:pt>
                <c:pt idx="33">
                  <c:v>0.78</c:v>
                </c:pt>
                <c:pt idx="34">
                  <c:v>0.78</c:v>
                </c:pt>
                <c:pt idx="35">
                  <c:v>0.78</c:v>
                </c:pt>
                <c:pt idx="36">
                  <c:v>0.78</c:v>
                </c:pt>
                <c:pt idx="37">
                  <c:v>0.78</c:v>
                </c:pt>
                <c:pt idx="38">
                  <c:v>0.78</c:v>
                </c:pt>
                <c:pt idx="39">
                  <c:v>0.78</c:v>
                </c:pt>
                <c:pt idx="40">
                  <c:v>0.78</c:v>
                </c:pt>
                <c:pt idx="41">
                  <c:v>0.78</c:v>
                </c:pt>
                <c:pt idx="42">
                  <c:v>0.78</c:v>
                </c:pt>
                <c:pt idx="43">
                  <c:v>0.78</c:v>
                </c:pt>
                <c:pt idx="44">
                  <c:v>0.78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pt idx="44">
                  <c:v>0.83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numCache>
            </c:numRef>
          </c:cat>
          <c:val>
            <c:numRef>
              <c:f>Sheet1!$B$2:$B$46</c:f>
              <c:numCache>
                <c:formatCode>0%</c:formatCode>
                <c:ptCount val="45"/>
                <c:pt idx="0">
                  <c:v>0.87</c:v>
                </c:pt>
                <c:pt idx="1">
                  <c:v>0.88</c:v>
                </c:pt>
                <c:pt idx="2">
                  <c:v>0.93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numCache>
            </c:numRef>
          </c:cat>
          <c:val>
            <c:numRef>
              <c:f>Sheet1!$C$2:$C$46</c:f>
              <c:numCache>
                <c:formatCode>0%</c:formatCode>
                <c:ptCount val="45"/>
                <c:pt idx="0">
                  <c:v>0.78</c:v>
                </c:pt>
                <c:pt idx="1">
                  <c:v>0.78</c:v>
                </c:pt>
                <c:pt idx="2">
                  <c:v>0.78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numCache>
            </c:numRef>
          </c:cat>
          <c:val>
            <c:numRef>
              <c:f>Sheet1!$D$2:$D$46</c:f>
              <c:numCache>
                <c:formatCode>0%</c:formatCode>
                <c:ptCount val="45"/>
                <c:pt idx="0">
                  <c:v>0.83</c:v>
                </c:pt>
                <c:pt idx="1">
                  <c:v>0.83</c:v>
                </c:pt>
                <c:pt idx="2">
                  <c:v>0.83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80-4D90-9AA6-EC251FA94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85C-411A-8E7D-FEA2E6C0D3B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A60-4577-A12A-72262056CB6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89</c:v>
                </c:pt>
                <c:pt idx="1">
                  <c:v>89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After two or more days</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11</c:v>
                </c:pt>
                <c:pt idx="1">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2"/>
              <c:layout>
                <c:manualLayout>
                  <c:x val="-7.9062077618272886E-2"/>
                  <c:y val="-8.093595098467829E-2"/>
                </c:manualLayout>
              </c:layout>
              <c:numFmt formatCode="[&lt;3]&quot;&quot;;0\%" sourceLinked="0"/>
              <c:spPr>
                <a:noFill/>
                <a:ln>
                  <a:noFill/>
                </a:ln>
                <a:effectLst/>
              </c:spPr>
              <c:txPr>
                <a:bodyPr/>
                <a:lstStyle/>
                <a:p>
                  <a:pPr>
                    <a:defRPr sz="1200" b="1" baseline="0">
                      <a:solidFill>
                        <a:srgbClr val="292926"/>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57</c:v>
                </c:pt>
                <c:pt idx="1">
                  <c:v>25</c:v>
                </c:pt>
                <c:pt idx="2">
                  <c:v>7</c:v>
                </c:pt>
                <c:pt idx="3">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0.73</c:v>
                </c:pt>
                <c:pt idx="1">
                  <c:v>0.78</c:v>
                </c:pt>
                <c:pt idx="2">
                  <c:v>0.79</c:v>
                </c:pt>
                <c:pt idx="3">
                  <c:v>0.8</c:v>
                </c:pt>
                <c:pt idx="4">
                  <c:v>0.8</c:v>
                </c:pt>
                <c:pt idx="5">
                  <c:v>0.81</c:v>
                </c:pt>
                <c:pt idx="6">
                  <c:v>0.82</c:v>
                </c:pt>
                <c:pt idx="7">
                  <c:v>0.83</c:v>
                </c:pt>
                <c:pt idx="8">
                  <c:v>0.84</c:v>
                </c:pt>
                <c:pt idx="9">
                  <c:v>0.84</c:v>
                </c:pt>
                <c:pt idx="10">
                  <c:v>0.86</c:v>
                </c:pt>
                <c:pt idx="11">
                  <c:v>0.86</c:v>
                </c:pt>
                <c:pt idx="12">
                  <c:v>0.86</c:v>
                </c:pt>
                <c:pt idx="13">
                  <c:v>0.86</c:v>
                </c:pt>
                <c:pt idx="14">
                  <c:v>0.87</c:v>
                </c:pt>
                <c:pt idx="15">
                  <c:v>0.87</c:v>
                </c:pt>
                <c:pt idx="16">
                  <c:v>0.87</c:v>
                </c:pt>
                <c:pt idx="17">
                  <c:v>0.88</c:v>
                </c:pt>
                <c:pt idx="18">
                  <c:v>0.88</c:v>
                </c:pt>
                <c:pt idx="19">
                  <c:v>0.88</c:v>
                </c:pt>
                <c:pt idx="20">
                  <c:v>0.89</c:v>
                </c:pt>
                <c:pt idx="21">
                  <c:v>0.89</c:v>
                </c:pt>
                <c:pt idx="22">
                  <c:v>0.89</c:v>
                </c:pt>
                <c:pt idx="23">
                  <c:v>0.9</c:v>
                </c:pt>
                <c:pt idx="24">
                  <c:v>0.9</c:v>
                </c:pt>
                <c:pt idx="25">
                  <c:v>0.9</c:v>
                </c:pt>
                <c:pt idx="26">
                  <c:v>0.91</c:v>
                </c:pt>
                <c:pt idx="27">
                  <c:v>0.91</c:v>
                </c:pt>
                <c:pt idx="28">
                  <c:v>0.91</c:v>
                </c:pt>
                <c:pt idx="29">
                  <c:v>0.91</c:v>
                </c:pt>
                <c:pt idx="30">
                  <c:v>0.91</c:v>
                </c:pt>
                <c:pt idx="31">
                  <c:v>0.91</c:v>
                </c:pt>
                <c:pt idx="32">
                  <c:v>0.92</c:v>
                </c:pt>
                <c:pt idx="33">
                  <c:v>0.92</c:v>
                </c:pt>
                <c:pt idx="34">
                  <c:v>0.92</c:v>
                </c:pt>
                <c:pt idx="35">
                  <c:v>0.93</c:v>
                </c:pt>
                <c:pt idx="36">
                  <c:v>0.93</c:v>
                </c:pt>
                <c:pt idx="37">
                  <c:v>0.93</c:v>
                </c:pt>
                <c:pt idx="38">
                  <c:v>0.93</c:v>
                </c:pt>
                <c:pt idx="39">
                  <c:v>0.93</c:v>
                </c:pt>
                <c:pt idx="40">
                  <c:v>0.93</c:v>
                </c:pt>
                <c:pt idx="41">
                  <c:v>0.94</c:v>
                </c:pt>
                <c:pt idx="42">
                  <c:v>0.94</c:v>
                </c:pt>
                <c:pt idx="43">
                  <c:v>0.94</c:v>
                </c:pt>
                <c:pt idx="44">
                  <c:v>0.94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pt idx="44">
                  <c:v>0.89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pt idx="26">
                  <c:v>0.93</c:v>
                </c:pt>
                <c:pt idx="27">
                  <c:v>0.93</c:v>
                </c:pt>
                <c:pt idx="28">
                  <c:v>0.93</c:v>
                </c:pt>
                <c:pt idx="29">
                  <c:v>0.93</c:v>
                </c:pt>
                <c:pt idx="30">
                  <c:v>0.93</c:v>
                </c:pt>
                <c:pt idx="31">
                  <c:v>0.93</c:v>
                </c:pt>
                <c:pt idx="32">
                  <c:v>0.93</c:v>
                </c:pt>
                <c:pt idx="33">
                  <c:v>0.93</c:v>
                </c:pt>
                <c:pt idx="34">
                  <c:v>0.93</c:v>
                </c:pt>
                <c:pt idx="35">
                  <c:v>0.93</c:v>
                </c:pt>
                <c:pt idx="36">
                  <c:v>0.93</c:v>
                </c:pt>
                <c:pt idx="37">
                  <c:v>0.93</c:v>
                </c:pt>
                <c:pt idx="38">
                  <c:v>0.93</c:v>
                </c:pt>
                <c:pt idx="39">
                  <c:v>0.93</c:v>
                </c:pt>
                <c:pt idx="40">
                  <c:v>0.93</c:v>
                </c:pt>
                <c:pt idx="41">
                  <c:v>0.93</c:v>
                </c:pt>
                <c:pt idx="42">
                  <c:v>0.93</c:v>
                </c:pt>
                <c:pt idx="43">
                  <c:v>0.93</c:v>
                </c:pt>
                <c:pt idx="44">
                  <c:v>0.93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numCache>
            </c:numRef>
          </c:cat>
          <c:val>
            <c:numRef>
              <c:f>Sheet1!$B$2:$B$46</c:f>
              <c:numCache>
                <c:formatCode>0%</c:formatCode>
                <c:ptCount val="45"/>
                <c:pt idx="0">
                  <c:v>0.95</c:v>
                </c:pt>
                <c:pt idx="1">
                  <c:v>0.95</c:v>
                </c:pt>
                <c:pt idx="2">
                  <c:v>0.95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numCache>
            </c:numRef>
          </c:cat>
          <c:val>
            <c:numRef>
              <c:f>Sheet1!$C$2:$C$46</c:f>
              <c:numCache>
                <c:formatCode>0%</c:formatCode>
                <c:ptCount val="45"/>
                <c:pt idx="0">
                  <c:v>0.89</c:v>
                </c:pt>
                <c:pt idx="1">
                  <c:v>0.89</c:v>
                </c:pt>
                <c:pt idx="2">
                  <c:v>0.89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numCache>
            </c:numRef>
          </c:cat>
          <c:val>
            <c:numRef>
              <c:f>Sheet1!$D$2:$D$46</c:f>
              <c:numCache>
                <c:formatCode>0%</c:formatCode>
                <c:ptCount val="45"/>
                <c:pt idx="0">
                  <c:v>0.93</c:v>
                </c:pt>
                <c:pt idx="1">
                  <c:v>0.93</c:v>
                </c:pt>
                <c:pt idx="2">
                  <c:v>0.93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80-4D90-9AA6-EC251FA94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0E-4F66-869F-A96E251B922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D24-4EF8-8978-02DE1085C64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49</c:v>
                </c:pt>
                <c:pt idx="1">
                  <c:v>51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62</c:v>
                </c:pt>
                <c:pt idx="1">
                  <c:v>64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22</c:v>
                </c:pt>
                <c:pt idx="1">
                  <c:v>20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426514490565439"/>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344-42B4-A449-679FC0A2DE86}"/>
              </c:ext>
            </c:extLst>
          </c:dPt>
          <c:dLbls>
            <c:dLbl>
              <c:idx val="3"/>
              <c:layout>
                <c:manualLayout>
                  <c:x val="-8.5991821104124358E-2"/>
                  <c:y val="-7.1658744014950634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E344-42B4-A449-679FC0A2DE86}"/>
                </c:ext>
              </c:extLst>
            </c:dLbl>
            <c:dLbl>
              <c:idx val="4"/>
              <c:layout>
                <c:manualLayout>
                  <c:x val="-2.6992145870760854E-3"/>
                  <c:y val="-1.1314538528676451E-2"/>
                </c:manualLayout>
              </c:layout>
              <c:tx>
                <c:rich>
                  <a:bodyPr/>
                  <a:lstStyle/>
                  <a:p>
                    <a:pPr>
                      <a:defRPr sz="1200" b="1">
                        <a:solidFill>
                          <a:schemeClr val="bg2"/>
                        </a:solidFill>
                      </a:defRPr>
                    </a:pPr>
                    <a:fld id="{9775026F-36AB-4747-A871-57D8E74EE37F}" type="VALUE">
                      <a:rPr lang="en-US" baseline="0" dirty="0">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34</c:v>
                </c:pt>
                <c:pt idx="1">
                  <c:v>31</c:v>
                </c:pt>
                <c:pt idx="2">
                  <c:v>15</c:v>
                </c:pt>
                <c:pt idx="3">
                  <c:v>9</c:v>
                </c:pt>
                <c:pt idx="4">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0.49</c:v>
                </c:pt>
                <c:pt idx="1">
                  <c:v>0.5</c:v>
                </c:pt>
                <c:pt idx="2">
                  <c:v>0.51</c:v>
                </c:pt>
                <c:pt idx="3">
                  <c:v>0.55000000000000004</c:v>
                </c:pt>
                <c:pt idx="4">
                  <c:v>0.55000000000000004</c:v>
                </c:pt>
                <c:pt idx="5">
                  <c:v>0.55000000000000004</c:v>
                </c:pt>
                <c:pt idx="6">
                  <c:v>0.56000000000000005</c:v>
                </c:pt>
                <c:pt idx="7">
                  <c:v>0.56000000000000005</c:v>
                </c:pt>
                <c:pt idx="8">
                  <c:v>0.56999999999999995</c:v>
                </c:pt>
                <c:pt idx="9">
                  <c:v>0.56999999999999995</c:v>
                </c:pt>
                <c:pt idx="10">
                  <c:v>0.56999999999999995</c:v>
                </c:pt>
                <c:pt idx="11">
                  <c:v>0.57999999999999996</c:v>
                </c:pt>
                <c:pt idx="12">
                  <c:v>0.57999999999999996</c:v>
                </c:pt>
                <c:pt idx="13">
                  <c:v>0.57999999999999996</c:v>
                </c:pt>
                <c:pt idx="14">
                  <c:v>0.59</c:v>
                </c:pt>
                <c:pt idx="15">
                  <c:v>0.6</c:v>
                </c:pt>
                <c:pt idx="16">
                  <c:v>0.61</c:v>
                </c:pt>
                <c:pt idx="17">
                  <c:v>0.61</c:v>
                </c:pt>
                <c:pt idx="18">
                  <c:v>0.62</c:v>
                </c:pt>
                <c:pt idx="19">
                  <c:v>0.63</c:v>
                </c:pt>
                <c:pt idx="20">
                  <c:v>0.63</c:v>
                </c:pt>
                <c:pt idx="21">
                  <c:v>0.63</c:v>
                </c:pt>
                <c:pt idx="22">
                  <c:v>0.64</c:v>
                </c:pt>
                <c:pt idx="23">
                  <c:v>0.64</c:v>
                </c:pt>
                <c:pt idx="24">
                  <c:v>0.66</c:v>
                </c:pt>
                <c:pt idx="25">
                  <c:v>0.66</c:v>
                </c:pt>
                <c:pt idx="26">
                  <c:v>0.66</c:v>
                </c:pt>
                <c:pt idx="27">
                  <c:v>0.66</c:v>
                </c:pt>
                <c:pt idx="28">
                  <c:v>0.68</c:v>
                </c:pt>
                <c:pt idx="29">
                  <c:v>0.68</c:v>
                </c:pt>
                <c:pt idx="30">
                  <c:v>0.68</c:v>
                </c:pt>
                <c:pt idx="31">
                  <c:v>0.69</c:v>
                </c:pt>
                <c:pt idx="32">
                  <c:v>0.69</c:v>
                </c:pt>
                <c:pt idx="33">
                  <c:v>0.69</c:v>
                </c:pt>
                <c:pt idx="34">
                  <c:v>0.7</c:v>
                </c:pt>
                <c:pt idx="35">
                  <c:v>0.71</c:v>
                </c:pt>
                <c:pt idx="36">
                  <c:v>0.73</c:v>
                </c:pt>
                <c:pt idx="37">
                  <c:v>0.74</c:v>
                </c:pt>
                <c:pt idx="38">
                  <c:v>0.74</c:v>
                </c:pt>
                <c:pt idx="39">
                  <c:v>0.74</c:v>
                </c:pt>
                <c:pt idx="40">
                  <c:v>0.74</c:v>
                </c:pt>
                <c:pt idx="41">
                  <c:v>0.74</c:v>
                </c:pt>
                <c:pt idx="42">
                  <c:v>0.75</c:v>
                </c:pt>
                <c:pt idx="43">
                  <c:v>0.75</c:v>
                </c:pt>
                <c:pt idx="44">
                  <c:v>0.76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0.64</c:v>
                </c:pt>
                <c:pt idx="1">
                  <c:v>0.64</c:v>
                </c:pt>
                <c:pt idx="2">
                  <c:v>0.64</c:v>
                </c:pt>
                <c:pt idx="3">
                  <c:v>0.64</c:v>
                </c:pt>
                <c:pt idx="4">
                  <c:v>0.64</c:v>
                </c:pt>
                <c:pt idx="5">
                  <c:v>0.64</c:v>
                </c:pt>
                <c:pt idx="6">
                  <c:v>0.64</c:v>
                </c:pt>
                <c:pt idx="7">
                  <c:v>0.64</c:v>
                </c:pt>
                <c:pt idx="8">
                  <c:v>0.64</c:v>
                </c:pt>
                <c:pt idx="9">
                  <c:v>0.64</c:v>
                </c:pt>
                <c:pt idx="10">
                  <c:v>0.64</c:v>
                </c:pt>
                <c:pt idx="11">
                  <c:v>0.64</c:v>
                </c:pt>
                <c:pt idx="12">
                  <c:v>0.64</c:v>
                </c:pt>
                <c:pt idx="13">
                  <c:v>0.64</c:v>
                </c:pt>
                <c:pt idx="14">
                  <c:v>0.64</c:v>
                </c:pt>
                <c:pt idx="15">
                  <c:v>0.64</c:v>
                </c:pt>
                <c:pt idx="16">
                  <c:v>0.64</c:v>
                </c:pt>
                <c:pt idx="17">
                  <c:v>0.64</c:v>
                </c:pt>
                <c:pt idx="18">
                  <c:v>0.64</c:v>
                </c:pt>
                <c:pt idx="19">
                  <c:v>0.64</c:v>
                </c:pt>
                <c:pt idx="20">
                  <c:v>0.64</c:v>
                </c:pt>
                <c:pt idx="21">
                  <c:v>0.64</c:v>
                </c:pt>
                <c:pt idx="22">
                  <c:v>0.64</c:v>
                </c:pt>
                <c:pt idx="23">
                  <c:v>0.64</c:v>
                </c:pt>
                <c:pt idx="24">
                  <c:v>0.64</c:v>
                </c:pt>
                <c:pt idx="25">
                  <c:v>0.64</c:v>
                </c:pt>
                <c:pt idx="26">
                  <c:v>0.64</c:v>
                </c:pt>
                <c:pt idx="27">
                  <c:v>0.64</c:v>
                </c:pt>
                <c:pt idx="28">
                  <c:v>0.64</c:v>
                </c:pt>
                <c:pt idx="29">
                  <c:v>0.64</c:v>
                </c:pt>
                <c:pt idx="30">
                  <c:v>0.64</c:v>
                </c:pt>
                <c:pt idx="31">
                  <c:v>0.64</c:v>
                </c:pt>
                <c:pt idx="32">
                  <c:v>0.64</c:v>
                </c:pt>
                <c:pt idx="33">
                  <c:v>0.64</c:v>
                </c:pt>
                <c:pt idx="34">
                  <c:v>0.64</c:v>
                </c:pt>
                <c:pt idx="35">
                  <c:v>0.64</c:v>
                </c:pt>
                <c:pt idx="36">
                  <c:v>0.64</c:v>
                </c:pt>
                <c:pt idx="37">
                  <c:v>0.64</c:v>
                </c:pt>
                <c:pt idx="38">
                  <c:v>0.64</c:v>
                </c:pt>
                <c:pt idx="39">
                  <c:v>0.64</c:v>
                </c:pt>
                <c:pt idx="40">
                  <c:v>0.64</c:v>
                </c:pt>
                <c:pt idx="41">
                  <c:v>0.64</c:v>
                </c:pt>
                <c:pt idx="42">
                  <c:v>0.64</c:v>
                </c:pt>
                <c:pt idx="43">
                  <c:v>0.64</c:v>
                </c:pt>
                <c:pt idx="44">
                  <c:v>0.64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pt idx="24">
                  <c:v>0.7</c:v>
                </c:pt>
                <c:pt idx="25">
                  <c:v>0.7</c:v>
                </c:pt>
                <c:pt idx="26">
                  <c:v>0.7</c:v>
                </c:pt>
                <c:pt idx="27">
                  <c:v>0.7</c:v>
                </c:pt>
                <c:pt idx="28">
                  <c:v>0.7</c:v>
                </c:pt>
                <c:pt idx="29">
                  <c:v>0.7</c:v>
                </c:pt>
                <c:pt idx="30">
                  <c:v>0.7</c:v>
                </c:pt>
                <c:pt idx="31">
                  <c:v>0.7</c:v>
                </c:pt>
                <c:pt idx="32">
                  <c:v>0.7</c:v>
                </c:pt>
                <c:pt idx="33">
                  <c:v>0.7</c:v>
                </c:pt>
                <c:pt idx="34">
                  <c:v>0.7</c:v>
                </c:pt>
                <c:pt idx="35">
                  <c:v>0.7</c:v>
                </c:pt>
                <c:pt idx="36">
                  <c:v>0.7</c:v>
                </c:pt>
                <c:pt idx="37">
                  <c:v>0.7</c:v>
                </c:pt>
                <c:pt idx="38">
                  <c:v>0.7</c:v>
                </c:pt>
                <c:pt idx="39">
                  <c:v>0.7</c:v>
                </c:pt>
                <c:pt idx="40">
                  <c:v>0.7</c:v>
                </c:pt>
                <c:pt idx="41">
                  <c:v>0.7</c:v>
                </c:pt>
                <c:pt idx="42">
                  <c:v>0.7</c:v>
                </c:pt>
                <c:pt idx="43">
                  <c:v>0.7</c:v>
                </c:pt>
                <c:pt idx="44">
                  <c:v>0.7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numCache>
            </c:numRef>
          </c:cat>
          <c:val>
            <c:numRef>
              <c:f>Sheet1!$B$2:$B$46</c:f>
              <c:numCache>
                <c:formatCode>0%</c:formatCode>
                <c:ptCount val="45"/>
                <c:pt idx="0">
                  <c:v>0.77</c:v>
                </c:pt>
                <c:pt idx="1">
                  <c:v>0.8</c:v>
                </c:pt>
                <c:pt idx="2">
                  <c:v>0.82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numCache>
            </c:numRef>
          </c:cat>
          <c:val>
            <c:numRef>
              <c:f>Sheet1!$C$2:$C$46</c:f>
              <c:numCache>
                <c:formatCode>0%</c:formatCode>
                <c:ptCount val="45"/>
                <c:pt idx="0">
                  <c:v>0.64</c:v>
                </c:pt>
                <c:pt idx="1">
                  <c:v>0.64</c:v>
                </c:pt>
                <c:pt idx="2">
                  <c:v>0.64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numCache>
            </c:numRef>
          </c:cat>
          <c:val>
            <c:numRef>
              <c:f>Sheet1!$D$2:$D$46</c:f>
              <c:numCache>
                <c:formatCode>0%</c:formatCode>
                <c:ptCount val="45"/>
                <c:pt idx="0">
                  <c:v>0.7</c:v>
                </c:pt>
                <c:pt idx="1">
                  <c:v>0.7</c:v>
                </c:pt>
                <c:pt idx="2">
                  <c:v>0.7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80-4D90-9AA6-EC251FA94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8F-46AD-84E1-3B17185E661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0CC-4567-B5D8-1A9E1E77E93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44</c:v>
                </c:pt>
                <c:pt idx="1">
                  <c:v>56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57</c:v>
                </c:pt>
                <c:pt idx="1">
                  <c:v>59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Too long</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43</c:v>
                </c:pt>
                <c:pt idx="1">
                  <c:v>41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egendEntry>
        <c:idx val="0"/>
        <c:txPr>
          <a:bodyPr/>
          <a:lstStyle/>
          <a:p>
            <a:pPr>
              <a:defRPr lang="en-US" sz="1050" b="1" i="0" u="none" strike="noStrike" kern="1200" baseline="0">
                <a:solidFill>
                  <a:schemeClr val="tx1"/>
                </a:solidFill>
                <a:latin typeface="+mn-lt"/>
                <a:ea typeface="+mn-ea"/>
                <a:cs typeface="+mn-cs"/>
              </a:defRPr>
            </a:pPr>
            <a:endParaRPr lang="en-US"/>
          </a:p>
        </c:txPr>
      </c:legendEntry>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59</c:v>
                </c:pt>
                <c:pt idx="1">
                  <c:v>41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0.44</c:v>
                </c:pt>
                <c:pt idx="1">
                  <c:v>0.44</c:v>
                </c:pt>
                <c:pt idx="2">
                  <c:v>0.46</c:v>
                </c:pt>
                <c:pt idx="3">
                  <c:v>0.46</c:v>
                </c:pt>
                <c:pt idx="4">
                  <c:v>0.47</c:v>
                </c:pt>
                <c:pt idx="5">
                  <c:v>0.48</c:v>
                </c:pt>
                <c:pt idx="6">
                  <c:v>0.48</c:v>
                </c:pt>
                <c:pt idx="7">
                  <c:v>0.48</c:v>
                </c:pt>
                <c:pt idx="8">
                  <c:v>0.48</c:v>
                </c:pt>
                <c:pt idx="9">
                  <c:v>0.49</c:v>
                </c:pt>
                <c:pt idx="10">
                  <c:v>0.49</c:v>
                </c:pt>
                <c:pt idx="11">
                  <c:v>0.5</c:v>
                </c:pt>
                <c:pt idx="12">
                  <c:v>0.5</c:v>
                </c:pt>
                <c:pt idx="13">
                  <c:v>0.5</c:v>
                </c:pt>
                <c:pt idx="14">
                  <c:v>0.51</c:v>
                </c:pt>
                <c:pt idx="15">
                  <c:v>0.52</c:v>
                </c:pt>
                <c:pt idx="16">
                  <c:v>0.53</c:v>
                </c:pt>
                <c:pt idx="17">
                  <c:v>0.54</c:v>
                </c:pt>
                <c:pt idx="18">
                  <c:v>0.54</c:v>
                </c:pt>
                <c:pt idx="19">
                  <c:v>0.56999999999999995</c:v>
                </c:pt>
                <c:pt idx="20">
                  <c:v>0.59</c:v>
                </c:pt>
                <c:pt idx="21">
                  <c:v>0.59</c:v>
                </c:pt>
                <c:pt idx="22">
                  <c:v>0.59</c:v>
                </c:pt>
                <c:pt idx="23">
                  <c:v>0.59</c:v>
                </c:pt>
                <c:pt idx="24">
                  <c:v>0.6</c:v>
                </c:pt>
                <c:pt idx="25">
                  <c:v>0.6</c:v>
                </c:pt>
                <c:pt idx="26">
                  <c:v>0.6</c:v>
                </c:pt>
                <c:pt idx="27">
                  <c:v>0.62</c:v>
                </c:pt>
                <c:pt idx="28">
                  <c:v>0.62</c:v>
                </c:pt>
                <c:pt idx="29">
                  <c:v>0.62</c:v>
                </c:pt>
                <c:pt idx="30">
                  <c:v>0.62</c:v>
                </c:pt>
                <c:pt idx="31">
                  <c:v>0.62</c:v>
                </c:pt>
                <c:pt idx="32">
                  <c:v>0.63</c:v>
                </c:pt>
                <c:pt idx="33">
                  <c:v>0.64</c:v>
                </c:pt>
                <c:pt idx="34">
                  <c:v>0.65</c:v>
                </c:pt>
                <c:pt idx="35">
                  <c:v>0.66</c:v>
                </c:pt>
                <c:pt idx="36">
                  <c:v>0.68</c:v>
                </c:pt>
                <c:pt idx="37">
                  <c:v>0.69</c:v>
                </c:pt>
                <c:pt idx="38">
                  <c:v>0.69</c:v>
                </c:pt>
                <c:pt idx="39">
                  <c:v>0.7</c:v>
                </c:pt>
                <c:pt idx="40">
                  <c:v>0.71</c:v>
                </c:pt>
                <c:pt idx="41">
                  <c:v>0.74</c:v>
                </c:pt>
                <c:pt idx="42">
                  <c:v>0.74</c:v>
                </c:pt>
                <c:pt idx="43">
                  <c:v>0.74</c:v>
                </c:pt>
                <c:pt idx="44">
                  <c:v>0.76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pt idx="31">
                  <c:v>0.59</c:v>
                </c:pt>
                <c:pt idx="32">
                  <c:v>0.59</c:v>
                </c:pt>
                <c:pt idx="33">
                  <c:v>0.59</c:v>
                </c:pt>
                <c:pt idx="34">
                  <c:v>0.59</c:v>
                </c:pt>
                <c:pt idx="35">
                  <c:v>0.59</c:v>
                </c:pt>
                <c:pt idx="36">
                  <c:v>0.59</c:v>
                </c:pt>
                <c:pt idx="37">
                  <c:v>0.59</c:v>
                </c:pt>
                <c:pt idx="38">
                  <c:v>0.59</c:v>
                </c:pt>
                <c:pt idx="39">
                  <c:v>0.59</c:v>
                </c:pt>
                <c:pt idx="40">
                  <c:v>0.59</c:v>
                </c:pt>
                <c:pt idx="41">
                  <c:v>0.59</c:v>
                </c:pt>
                <c:pt idx="42">
                  <c:v>0.59</c:v>
                </c:pt>
                <c:pt idx="43">
                  <c:v>0.59</c:v>
                </c:pt>
                <c:pt idx="44">
                  <c:v>0.59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pt idx="44">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numCache>
            </c:numRef>
          </c:cat>
          <c:val>
            <c:numRef>
              <c:f>Sheet1!$B$2:$B$46</c:f>
              <c:numCache>
                <c:formatCode>0%</c:formatCode>
                <c:ptCount val="45"/>
                <c:pt idx="0">
                  <c:v>0.79</c:v>
                </c:pt>
                <c:pt idx="1">
                  <c:v>0.81</c:v>
                </c:pt>
                <c:pt idx="2">
                  <c:v>0.85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numCache>
            </c:numRef>
          </c:cat>
          <c:val>
            <c:numRef>
              <c:f>Sheet1!$C$2:$C$46</c:f>
              <c:numCache>
                <c:formatCode>0%</c:formatCode>
                <c:ptCount val="45"/>
                <c:pt idx="0">
                  <c:v>0.59</c:v>
                </c:pt>
                <c:pt idx="1">
                  <c:v>0.59</c:v>
                </c:pt>
                <c:pt idx="2">
                  <c:v>0.59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numCache>
            </c:numRef>
          </c:cat>
          <c:val>
            <c:numRef>
              <c:f>Sheet1!$D$2:$D$46</c:f>
              <c:numCache>
                <c:formatCode>0%</c:formatCode>
                <c:ptCount val="45"/>
                <c:pt idx="0">
                  <c:v>0.67</c:v>
                </c:pt>
                <c:pt idx="1">
                  <c:v>0.67</c:v>
                </c:pt>
                <c:pt idx="2">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80-4D90-9AA6-EC251FA94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185-465F-97F2-88D98D215CF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075-4366-8BD2-01ACB3B2A8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0.32</c:v>
                </c:pt>
                <c:pt idx="1">
                  <c:v>0.6</c:v>
                </c:pt>
                <c:pt idx="2">
                  <c:v>0.04</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0.25</c:v>
                </c:pt>
                <c:pt idx="1">
                  <c:v>0.67</c:v>
                </c:pt>
                <c:pt idx="2">
                  <c:v>0.05</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48</c:v>
                </c:pt>
                <c:pt idx="1">
                  <c:v>80</c:v>
                </c:pt>
                <c:pt idx="2">
                  <c:v>10</c:v>
                </c:pt>
                <c:pt idx="3">
                  <c:v>1</c:v>
                </c:pt>
                <c:pt idx="4">
                  <c:v>2</c:v>
                </c:pt>
                <c:pt idx="5">
                  <c:v>4</c:v>
                </c:pt>
                <c:pt idx="6">
                  <c:v>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15</c:v>
                </c:pt>
                <c:pt idx="1">
                  <c:v>42</c:v>
                </c:pt>
                <c:pt idx="2">
                  <c:v>1</c:v>
                </c:pt>
                <c:pt idx="3">
                  <c:v>0</c:v>
                </c:pt>
                <c:pt idx="4">
                  <c:v>0</c:v>
                </c:pt>
                <c:pt idx="5">
                  <c:v>0</c:v>
                </c:pt>
                <c:pt idx="6">
                  <c:v>0</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83</c:v>
                </c:pt>
                <c:pt idx="1">
                  <c:v>82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54</c:v>
                </c:pt>
                <c:pt idx="1">
                  <c:v>29</c:v>
                </c:pt>
                <c:pt idx="2">
                  <c:v>10</c:v>
                </c:pt>
                <c:pt idx="3">
                  <c:v>4</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52</c:v>
                </c:pt>
                <c:pt idx="1">
                  <c:v>29</c:v>
                </c:pt>
                <c:pt idx="2">
                  <c:v>11</c:v>
                </c:pt>
                <c:pt idx="3">
                  <c:v>4</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81</c:v>
                </c:pt>
                <c:pt idx="1">
                  <c:v>81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8</c:v>
                </c:pt>
                <c:pt idx="1">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45</c:v>
                </c:pt>
                <c:pt idx="1">
                  <c:v>27</c:v>
                </c:pt>
                <c:pt idx="2">
                  <c:v>18</c:v>
                </c:pt>
                <c:pt idx="3">
                  <c:v>5</c:v>
                </c:pt>
                <c:pt idx="4">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71</c:v>
                </c:pt>
                <c:pt idx="1">
                  <c:v>71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11</c:v>
                </c:pt>
                <c:pt idx="1">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54</c:v>
                </c:pt>
                <c:pt idx="1">
                  <c:v>36</c:v>
                </c:pt>
                <c:pt idx="2">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90</c:v>
                </c:pt>
                <c:pt idx="1">
                  <c:v>90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10</c:v>
                </c:pt>
                <c:pt idx="1">
                  <c:v>10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57</c:v>
                </c:pt>
                <c:pt idx="1">
                  <c:v>33</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90</c:v>
                </c:pt>
                <c:pt idx="1">
                  <c:v>90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10</c:v>
                </c:pt>
                <c:pt idx="1">
                  <c:v>10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55</c:v>
                </c:pt>
                <c:pt idx="1">
                  <c:v>34</c:v>
                </c:pt>
                <c:pt idx="2">
                  <c:v>12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88</c:v>
                </c:pt>
                <c:pt idx="1">
                  <c:v>88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12</c:v>
                </c:pt>
                <c:pt idx="1">
                  <c:v>12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66267210270126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51</c:v>
                </c:pt>
                <c:pt idx="1">
                  <c:v>36</c:v>
                </c:pt>
                <c:pt idx="2">
                  <c:v>13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87</c:v>
                </c:pt>
                <c:pt idx="1">
                  <c:v>87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13</c:v>
                </c:pt>
                <c:pt idx="1">
                  <c:v>13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7BDD1A0B-7DA5-4C3D-BC0E-359C405432F8}"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896E25F-5D1C-4C3D-A77D-B7FEA7E72494}"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64A935E7-5FA6-4F07-86C8-6FC4D11804D5}"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537B49EA-37E2-4F35-BB77-FAEC85A174E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9E065003-D0DA-425D-B3DB-4CA348AE191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1F2AA711-EB75-4E18-ADB5-BC4306605A4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CACE5D83-61DD-459D-8C90-F1C79906322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F560F0C-7354-402C-B225-3DA23136170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353D20FC-933B-478D-B061-A2B6B020A09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AFB918A8-DA63-49E2-AA8E-CFAC4DAB293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4C63FF49-42D4-4B61-BFA2-88BCFA730BF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69BF71B9-D792-41AF-8B29-D30CA5033B6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73E1610F-FFAD-4F9B-8DB6-B3FFA726850F}"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0E887BC1-D6BE-48B9-8071-747930546EB5}"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F80D870D-F7D1-4332-A23E-F25F2CAA59CE}"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Sheet1!$A$2:$A$18</c15:f>
                <c15:dlblRangeCache>
                  <c:ptCount val="17"/>
                  <c:pt idx="0">
                    <c:v>All patients (ICS)</c:v>
                  </c:pt>
                  <c:pt idx="3">
                    <c:v>Which of the following best describes you?</c:v>
                  </c:pt>
                  <c:pt idx="4">
                    <c:v>Female</c:v>
                  </c:pt>
                  <c:pt idx="5">
                    <c:v>Male</c:v>
                  </c:pt>
                  <c:pt idx="6">
                    <c:v>Non-binary</c:v>
                  </c:pt>
                  <c:pt idx="7">
                    <c:v>Prefer to self-describe</c:v>
                  </c:pt>
                  <c:pt idx="8">
                    <c:v>I would prefer not to say</c:v>
                  </c:pt>
                  <c:pt idx="10">
                    <c:v>Is your gender identity the same as the sex you were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311-4299-9C3C-5B2EB69ADB3C}"/>
              </c:ext>
            </c:extLst>
          </c:dPt>
          <c:val>
            <c:numRef>
              <c:f>Sheet1!$C$2:$C$18</c:f>
              <c:numCache>
                <c:formatCode>0%;;</c:formatCode>
                <c:ptCount val="17"/>
                <c:pt idx="1">
                  <c:v>0.81</c:v>
                </c:pt>
                <c:pt idx="3">
                  <c:v>0</c:v>
                </c:pt>
                <c:pt idx="4">
                  <c:v>0.81</c:v>
                </c:pt>
                <c:pt idx="5">
                  <c:v>0.81</c:v>
                </c:pt>
                <c:pt idx="6">
                  <c:v>0.75</c:v>
                </c:pt>
                <c:pt idx="7">
                  <c:v>0.69</c:v>
                </c:pt>
                <c:pt idx="8">
                  <c:v>0.66</c:v>
                </c:pt>
                <c:pt idx="9">
                  <c:v>0</c:v>
                </c:pt>
                <c:pt idx="11">
                  <c:v>0.81</c:v>
                </c:pt>
                <c:pt idx="12">
                  <c:v>0.8</c:v>
                </c:pt>
                <c:pt idx="13">
                  <c:v>0.75</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AFF69F29-82DE-486D-A10A-0B6C9A31DD7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2F00D54C-3A0A-4280-8E71-D803B7369131}"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B7C65907-702E-4164-8FEF-D540B2B6D42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1A5C0768-14A2-4209-8D02-BC04D8F0642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BFE3CFEA-99B8-4C90-9224-125F5A9B49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D0877EF1-ED4C-469C-B55D-A40863E1C9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598EC35D-D7D6-4E4A-B91E-150375BCBE0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36F19990-F7DA-47E2-AA93-7FBF986645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5923130A-E357-46C6-8184-544F933BDAA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9F0BE87C-F041-4520-BC18-8DEB105965CB}"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BA3D76F-495D-4196-89E7-FABD6141A12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B2C60B02-AE9E-4BDF-9E8C-35DD7A416F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282CD950-1773-4686-92C4-0A64EB7B7A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47609A42-4FA3-45E2-9DB8-F531E9EF81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596F38F3-75A2-42EC-A376-E4B540D63D1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4D8F5D92-ADEE-4ECF-8967-9B9C3679758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48AC20EB-221E-46E4-86EF-2240012E49B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Sheet1!$D$2:$D$18</c:f>
              <c:numCache>
                <c:formatCode>0%</c:formatCode>
                <c:ptCount val="17"/>
                <c:pt idx="0">
                  <c:v>1</c:v>
                </c:pt>
                <c:pt idx="1">
                  <c:v>0.18999999999999995</c:v>
                </c:pt>
                <c:pt idx="2">
                  <c:v>1</c:v>
                </c:pt>
                <c:pt idx="3">
                  <c:v>1</c:v>
                </c:pt>
                <c:pt idx="4">
                  <c:v>0.18999999999999995</c:v>
                </c:pt>
                <c:pt idx="5">
                  <c:v>0.18999999999999995</c:v>
                </c:pt>
                <c:pt idx="6">
                  <c:v>0.25</c:v>
                </c:pt>
                <c:pt idx="7">
                  <c:v>0.31000000000000005</c:v>
                </c:pt>
                <c:pt idx="8">
                  <c:v>0.33999999999999997</c:v>
                </c:pt>
                <c:pt idx="9">
                  <c:v>1</c:v>
                </c:pt>
                <c:pt idx="10">
                  <c:v>1</c:v>
                </c:pt>
                <c:pt idx="11">
                  <c:v>0.18999999999999995</c:v>
                </c:pt>
                <c:pt idx="12">
                  <c:v>0.19999999999999996</c:v>
                </c:pt>
                <c:pt idx="13">
                  <c:v>0.25</c:v>
                </c:pt>
                <c:pt idx="14">
                  <c:v>1</c:v>
                </c:pt>
                <c:pt idx="15">
                  <c:v>1</c:v>
                </c:pt>
                <c:pt idx="16">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Sheet1!$C$2:$C$18</c15:f>
                <c15:dlblRangeCache>
                  <c:ptCount val="17"/>
                  <c:pt idx="1">
                    <c:v>81%</c:v>
                  </c:pt>
                  <c:pt idx="4">
                    <c:v>81%</c:v>
                  </c:pt>
                  <c:pt idx="5">
                    <c:v>81%</c:v>
                  </c:pt>
                  <c:pt idx="6">
                    <c:v>75%</c:v>
                  </c:pt>
                  <c:pt idx="7">
                    <c:v>69%</c:v>
                  </c:pt>
                  <c:pt idx="8">
                    <c:v>66%</c:v>
                  </c:pt>
                  <c:pt idx="11">
                    <c:v>81%</c:v>
                  </c:pt>
                  <c:pt idx="12">
                    <c:v>80%</c:v>
                  </c:pt>
                  <c:pt idx="13">
                    <c:v>75%</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131838F2-F214-4BD7-97C7-DE9344AF524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D667B1F5-2219-4C50-841E-0DB96491F6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4048C6EF-A62B-4D85-8FBE-14846DA28E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9DD3BCA0-B044-4C07-B9EA-930F0DA1F18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4C4A3087-877C-4C14-926D-316F11B1D9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F8E93027-B495-4E4F-9E82-35AB1519D1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ACD4371D-B392-4475-A0EC-5AD7997CD2E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layout>
                <c:manualLayout>
                  <c:x val="2.2141997269662508E-2"/>
                  <c:y val="1.5635330486734161E-6"/>
                </c:manualLayout>
              </c:layout>
              <c:tx>
                <c:rich>
                  <a:bodyPr wrap="square" lIns="108000" tIns="19050" rIns="38100" bIns="19050" anchor="ctr">
                    <a:spAutoFit/>
                  </a:bodyPr>
                  <a:lstStyle/>
                  <a:p>
                    <a:pPr>
                      <a:defRPr sz="1000" b="1">
                        <a:solidFill>
                          <a:schemeClr val="tx1"/>
                        </a:solidFill>
                      </a:defRPr>
                    </a:pPr>
                    <a:fld id="{0722FFC8-250A-430D-8467-F912AC3EE2B6}" type="CELLRANGE">
                      <a:rPr lang="en-US"/>
                      <a:pPr>
                        <a:defRPr sz="1000" b="1">
                          <a:solidFill>
                            <a:schemeClr val="tx1"/>
                          </a:solidFill>
                        </a:defRPr>
                      </a:pPr>
                      <a:t>[CELLRANGE]</a:t>
                    </a:fld>
                    <a:endParaRPr lang="en-GB"/>
                  </a:p>
                </c:rich>
              </c:tx>
              <c:spPr>
                <a:solidFill>
                  <a:schemeClr val="bg1"/>
                </a:solidFill>
                <a:ln>
                  <a:noFill/>
                </a:ln>
                <a:effectLst/>
              </c:spPr>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B-1EEA-4E9E-A05E-16308F5C3D26}"/>
                </c:ext>
              </c:extLst>
            </c:dLbl>
            <c:dLbl>
              <c:idx val="8"/>
              <c:tx>
                <c:rich>
                  <a:bodyPr/>
                  <a:lstStyle/>
                  <a:p>
                    <a:fld id="{C3FBBEE8-542B-49BE-9817-11DAC2F5E7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1C6C5630-1C3B-4B4E-98C9-F1F834DB8D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8AF17E2B-B8E7-48E3-95C7-D6368EA80A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515279C0-E218-44D4-A5C4-611355D579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B3A5BB54-5C0F-4EFC-A0F0-2E886F91BB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7FE59669-02F6-41F7-B27F-9DF84069C2D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EBFB11EF-9973-4272-811C-61ABD4B7A9F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20BE4C89-4C2A-4185-86B2-FC561A7BC2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A94B6656-2CA4-4C85-8036-8D54E07AA9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0.81</c:v>
                </c:pt>
                <c:pt idx="2">
                  <c:v>0.82</c:v>
                </c:pt>
                <c:pt idx="3">
                  <c:v>0.82</c:v>
                </c:pt>
                <c:pt idx="4">
                  <c:v>0.85</c:v>
                </c:pt>
                <c:pt idx="5">
                  <c:v>0.78</c:v>
                </c:pt>
                <c:pt idx="7">
                  <c:v>0</c:v>
                </c:pt>
                <c:pt idx="8">
                  <c:v>0.72</c:v>
                </c:pt>
                <c:pt idx="9">
                  <c:v>0.77</c:v>
                </c:pt>
                <c:pt idx="10">
                  <c:v>0.79</c:v>
                </c:pt>
                <c:pt idx="11">
                  <c:v>0.82</c:v>
                </c:pt>
                <c:pt idx="12">
                  <c:v>0.85</c:v>
                </c:pt>
                <c:pt idx="13">
                  <c:v>0.89</c:v>
                </c:pt>
                <c:pt idx="14">
                  <c:v>0.92</c:v>
                </c:pt>
                <c:pt idx="15">
                  <c:v>0.91</c:v>
                </c:pt>
                <c:pt idx="16">
                  <c:v>0.72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D-8A9D-4EE0-8E8F-0F8003DAB26A}"/>
              </c:ext>
            </c:extLst>
          </c:dPt>
          <c:dLbls>
            <c:dLbl>
              <c:idx val="0"/>
              <c:tx>
                <c:rich>
                  <a:bodyPr/>
                  <a:lstStyle/>
                  <a:p>
                    <a:fld id="{6044FDB4-CF5D-47EB-B6F7-689B332FD30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02B5EC31-CF49-4921-BE31-7876F697A7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E17EBA8C-A9D4-4C5D-AF01-801EC4A858A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A80C1B2C-9E48-4B97-AC88-AFC7F3E9A4B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669E53BC-46BA-410B-A68C-71476D2EFD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FA2A1BAC-D82C-4B14-B35E-BE43BF2FAB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313BF07E-CC5C-41BB-8284-F1FCACBD076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3EB4B054-945C-42CB-9BC3-CD223846572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83CA1F22-52FD-458D-B06C-D1BE18E9D3C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C2EF641D-711C-43C5-AF06-705AF4D30A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0DE6A9F6-DC4F-414D-85A6-4DBDA0D340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CC89DBEC-3566-49D8-BD2B-2003728539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1BD5D94B-BC1A-4E52-B673-21EDE49F18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68F2C87C-299F-4548-A476-F3FBFA0271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C0CC5CB4-21C0-4201-AB2B-7F3C0734DB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0444C7D6-1B18-424D-B8A3-7C6437ACDE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8E1862B0-2A59-4B44-A5C5-A5E236C249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Sheet1!$H$2:$H$18</c:f>
              <c:numCache>
                <c:formatCode>0%</c:formatCode>
                <c:ptCount val="17"/>
                <c:pt idx="0">
                  <c:v>1</c:v>
                </c:pt>
                <c:pt idx="1">
                  <c:v>0.18999999999999995</c:v>
                </c:pt>
                <c:pt idx="2">
                  <c:v>0.18000000000000005</c:v>
                </c:pt>
                <c:pt idx="3">
                  <c:v>0.18000000000000005</c:v>
                </c:pt>
                <c:pt idx="4">
                  <c:v>0.15000000000000002</c:v>
                </c:pt>
                <c:pt idx="5">
                  <c:v>0.21999999999999997</c:v>
                </c:pt>
                <c:pt idx="6">
                  <c:v>1</c:v>
                </c:pt>
                <c:pt idx="7">
                  <c:v>1</c:v>
                </c:pt>
                <c:pt idx="8">
                  <c:v>0.28000000000000003</c:v>
                </c:pt>
                <c:pt idx="9">
                  <c:v>0.22999999999999998</c:v>
                </c:pt>
                <c:pt idx="10">
                  <c:v>0.20999999999999996</c:v>
                </c:pt>
                <c:pt idx="11">
                  <c:v>0.18000000000000005</c:v>
                </c:pt>
                <c:pt idx="12">
                  <c:v>0.15000000000000002</c:v>
                </c:pt>
                <c:pt idx="13">
                  <c:v>0.10999999999999999</c:v>
                </c:pt>
                <c:pt idx="14">
                  <c:v>7.999999999999996E-2</c:v>
                </c:pt>
                <c:pt idx="15">
                  <c:v>8.9999999999999969E-2</c:v>
                </c:pt>
                <c:pt idx="16">
                  <c:v>0.28000000000000003</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Sheet1!$G$2:$G$18</c15:f>
                <c15:dlblRangeCache>
                  <c:ptCount val="17"/>
                  <c:pt idx="1">
                    <c:v>81%</c:v>
                  </c:pt>
                  <c:pt idx="2">
                    <c:v>82%</c:v>
                  </c:pt>
                  <c:pt idx="3">
                    <c:v>82%</c:v>
                  </c:pt>
                  <c:pt idx="4">
                    <c:v>85%</c:v>
                  </c:pt>
                  <c:pt idx="5">
                    <c:v>78%</c:v>
                  </c:pt>
                  <c:pt idx="8">
                    <c:v>72%</c:v>
                  </c:pt>
                  <c:pt idx="9">
                    <c:v>77%</c:v>
                  </c:pt>
                  <c:pt idx="10">
                    <c:v>79%</c:v>
                  </c:pt>
                  <c:pt idx="11">
                    <c:v>82%</c:v>
                  </c:pt>
                  <c:pt idx="12">
                    <c:v>85%</c:v>
                  </c:pt>
                  <c:pt idx="13">
                    <c:v>89%</c:v>
                  </c:pt>
                  <c:pt idx="14">
                    <c:v>92%</c:v>
                  </c:pt>
                  <c:pt idx="15">
                    <c:v>91%</c:v>
                  </c:pt>
                  <c:pt idx="16">
                    <c:v>72%</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C4BBE7FB-7196-4467-BBFC-72AF20912955}"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96BFFA74-BB89-4092-9EA9-1F11FD519B9F}"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B13B5E7C-7D97-409C-85A1-85100C7E2897}"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C3808A89-DB0A-4580-ADFA-9F01B9816DC0}"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E392AA26-F096-4A61-A782-94098913E7F0}"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6B065ED3-D32C-4941-BA7D-8EFCAA1D951C}"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78E3A24F-5DBA-4BFB-86C0-19157FE27E41}"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892D2599-51BF-47B4-9650-224C72C019C5}"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947FE379-AF61-4A91-A869-42F39EED15AA}"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212A9C7E-11B4-4245-84E8-15A27DF78B4C}"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C03B0427-EA8B-466D-BD5A-CD0B5592C1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F9A5D536-1476-4FAA-8011-8C6B8E56EE9E}"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3297BDFE-E1D5-4308-9D05-CB7F2443C0DB}"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62B78E33-68F9-4A0E-AAC8-FEEA7B290CCB}"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3CABE68C-01F3-40CA-847B-5BE9AA5E8F2B}"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104168D9-D47F-4E08-AF5F-5E1970E818B2}"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CABFC201-017F-42E9-8127-9AADAF7A6932}"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0.81</c:v>
                </c:pt>
                <c:pt idx="3">
                  <c:v>0</c:v>
                </c:pt>
                <c:pt idx="5">
                  <c:v>0.81</c:v>
                </c:pt>
                <c:pt idx="6">
                  <c:v>0.8</c:v>
                </c:pt>
                <c:pt idx="7">
                  <c:v>0.79</c:v>
                </c:pt>
                <c:pt idx="8">
                  <c:v>0.83</c:v>
                </c:pt>
                <c:pt idx="9">
                  <c:v>0.87</c:v>
                </c:pt>
                <c:pt idx="13">
                  <c:v>0.77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8482149A-F4A9-4A51-B6C1-526D302EAA0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299A4A9F-93E8-46C3-898B-98980CF7BE54}"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A0C6FEA7-6A07-474D-BB0F-4C39E097108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6D9FF57C-DB43-4DE6-98C2-44FB348123D0}"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E0295B27-890E-49EB-B9AC-A90F241AABA0}"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28AFF32A-F30F-422E-96B7-641A42D9CF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DBB63591-E4F4-4CF0-B636-9C76C732AE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D0AD2BE8-C3E5-40BC-8AB3-26B6640363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61568B0C-02D6-400D-98C2-75FA40B9B60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042D9D48-1974-4124-A6A1-125833B9D21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57BE74FB-FEB1-420F-B3BA-5D2AD73C51F9}"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FE62F89-893B-4181-8CF8-63801A85C914}"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98B74356-C700-4ECF-A974-62FD1D4B367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BE954795-BA38-487B-B6B0-1EFD03F694A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8E2C77DE-78DA-4E11-B5BF-0670C59D317B}"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47B5E6BE-28CF-4878-9AAA-DA93EDECB93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F683935A-80F8-4CD3-A06F-AF9853F3423D}"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1F7F5301-FD5A-4C01-B814-ED18DA24DD6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0.18999999999999995</c:v>
                </c:pt>
                <c:pt idx="2">
                  <c:v>1</c:v>
                </c:pt>
                <c:pt idx="3">
                  <c:v>1</c:v>
                </c:pt>
                <c:pt idx="4">
                  <c:v>1</c:v>
                </c:pt>
                <c:pt idx="5">
                  <c:v>0.18999999999999995</c:v>
                </c:pt>
                <c:pt idx="6">
                  <c:v>0.19999999999999996</c:v>
                </c:pt>
                <c:pt idx="7">
                  <c:v>0.20999999999999996</c:v>
                </c:pt>
                <c:pt idx="8">
                  <c:v>0.17000000000000004</c:v>
                </c:pt>
                <c:pt idx="9">
                  <c:v>0.13</c:v>
                </c:pt>
                <c:pt idx="10">
                  <c:v>1</c:v>
                </c:pt>
                <c:pt idx="11">
                  <c:v>1</c:v>
                </c:pt>
                <c:pt idx="12">
                  <c:v>1</c:v>
                </c:pt>
                <c:pt idx="13">
                  <c:v>0.22999999999999998</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81%</c:v>
                  </c:pt>
                  <c:pt idx="5">
                    <c:v>81%</c:v>
                  </c:pt>
                  <c:pt idx="6">
                    <c:v>80%</c:v>
                  </c:pt>
                  <c:pt idx="7">
                    <c:v>79%</c:v>
                  </c:pt>
                  <c:pt idx="8">
                    <c:v>83%</c:v>
                  </c:pt>
                  <c:pt idx="9">
                    <c:v>87%</c:v>
                  </c:pt>
                  <c:pt idx="13">
                    <c:v>77%</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1BD0551D-D19E-4FB7-9646-4EDF7DC2DA14}"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D1F1C180-30A1-4458-854A-B94963F3D8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6AC8D533-C24A-433F-99A5-8CB02ADDDA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46F4DC52-C88F-497E-8A24-559759AF62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E29CB120-6D67-4E73-87C2-28E2B0096F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4158BC8D-73E1-426B-9D20-0BEDA8601E5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F90F6318-9AE4-43E8-A78E-73BFC3D9F9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C168DDC1-BEDA-4C9A-B6C3-D96A3D9CF051}"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ADA35511-525D-4DFB-B717-E469BC23FE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BDE7A5CB-857A-4195-9C3A-B22B278088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04714D8A-22B7-4265-AC89-EA28CA7DC6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87539C3A-EA0E-4A24-AD53-2A1225CD85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B1796D99-639C-4342-8220-9A8C148D76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98B41550-39AC-416F-8853-CBD83643FE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3F6A4584-4EF9-471A-A823-9F3312E8A8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57B176AF-1069-49FE-9CDA-7B511B12DBE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D555CD14-8901-42A8-AAC0-A8A1F229A96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60C7E444-66F6-4162-BCD4-F88BFEC687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Arthritis or problem with your back or joints</c:v>
                  </c:pt>
                  <c:pt idx="2">
                    <c:v>Autism or autism spectrum condition</c:v>
                  </c:pt>
                  <c:pt idx="3">
                    <c:v>Blindness or partial sight</c:v>
                  </c:pt>
                  <c:pt idx="4">
                    <c:v>Cancer in the last five years</c:v>
                  </c:pt>
                  <c:pt idx="5">
                    <c:v>Deafness or hearing loss</c:v>
                  </c:pt>
                  <c:pt idx="6">
                    <c:v>Dementia or Alzheimer's disease</c:v>
                  </c:pt>
                  <c:pt idx="7">
                    <c:v>Diabetes</c:v>
                  </c:pt>
                  <c:pt idx="8">
                    <c:v>Heart or cardiovascular condition</c:v>
                  </c:pt>
                  <c:pt idx="9">
                    <c:v>High blood pressure</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0.81</c:v>
                </c:pt>
                <c:pt idx="2">
                  <c:v>0.78</c:v>
                </c:pt>
                <c:pt idx="3">
                  <c:v>0.76</c:v>
                </c:pt>
                <c:pt idx="4">
                  <c:v>0.87</c:v>
                </c:pt>
                <c:pt idx="5">
                  <c:v>0.83</c:v>
                </c:pt>
                <c:pt idx="6">
                  <c:v>0.81</c:v>
                </c:pt>
                <c:pt idx="7">
                  <c:v>0.85</c:v>
                </c:pt>
                <c:pt idx="8">
                  <c:v>0.85</c:v>
                </c:pt>
                <c:pt idx="9">
                  <c:v>0.86</c:v>
                </c:pt>
                <c:pt idx="10">
                  <c:v>0.79</c:v>
                </c:pt>
                <c:pt idx="11">
                  <c:v>0.8</c:v>
                </c:pt>
                <c:pt idx="12">
                  <c:v>0.79</c:v>
                </c:pt>
                <c:pt idx="13">
                  <c:v>0.75</c:v>
                </c:pt>
                <c:pt idx="14">
                  <c:v>0.78</c:v>
                </c:pt>
                <c:pt idx="15">
                  <c:v>0.84</c:v>
                </c:pt>
                <c:pt idx="16">
                  <c:v>0.75</c:v>
                </c:pt>
                <c:pt idx="17">
                  <c:v>0.82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480B30CD-5A2A-42BC-8DBA-934092ED67DB}"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8DDAAB50-2C6E-4888-BC39-49112F240D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07B2B7CC-252B-4D3D-BD16-EDE07E030E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2EDE8273-E8EE-40CD-BF2D-E2DF48FBF6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9CEC1D28-014B-4557-9B6C-5A0CC01106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0C00F715-DF3A-446D-BF10-1FC8BFE43A3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15A48962-F98E-48DB-A83B-DED49DFBDBC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3940E0BF-CADA-4E09-8919-D64E191ED2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D0636686-2729-4F17-92DF-03AD38F517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08A9BCC8-3217-4823-8005-2A1E9C6C4B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B09217F9-58ED-49F5-8D93-60600E28A7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D24FEB13-88DF-4268-A4FC-FD51315BF9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323EB83E-57D4-4509-A894-A8559AA249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0C47E096-7336-4D89-BF45-476612830EB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0B9DFF2C-2C5A-40FA-AAC4-49DED2F3ED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2795A4B0-4940-4605-991A-C25BDC34A8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418FB9CB-C06A-4C3E-AEE5-8B794976CB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2144E8E7-4C52-4F31-9407-ECE4A432B3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0.18999999999999995</c:v>
                </c:pt>
                <c:pt idx="2">
                  <c:v>0.21999999999999997</c:v>
                </c:pt>
                <c:pt idx="3">
                  <c:v>0.24</c:v>
                </c:pt>
                <c:pt idx="4">
                  <c:v>0.13</c:v>
                </c:pt>
                <c:pt idx="5">
                  <c:v>0.17000000000000004</c:v>
                </c:pt>
                <c:pt idx="6">
                  <c:v>0.18999999999999995</c:v>
                </c:pt>
                <c:pt idx="7">
                  <c:v>0.15000000000000002</c:v>
                </c:pt>
                <c:pt idx="8">
                  <c:v>0.15000000000000002</c:v>
                </c:pt>
                <c:pt idx="9">
                  <c:v>0.14000000000000001</c:v>
                </c:pt>
                <c:pt idx="10">
                  <c:v>0.20999999999999996</c:v>
                </c:pt>
                <c:pt idx="11">
                  <c:v>0.19999999999999996</c:v>
                </c:pt>
                <c:pt idx="12">
                  <c:v>0.20999999999999996</c:v>
                </c:pt>
                <c:pt idx="13">
                  <c:v>0.25</c:v>
                </c:pt>
                <c:pt idx="14">
                  <c:v>0.21999999999999997</c:v>
                </c:pt>
                <c:pt idx="15">
                  <c:v>0.16000000000000003</c:v>
                </c:pt>
                <c:pt idx="16">
                  <c:v>0.25</c:v>
                </c:pt>
                <c:pt idx="17">
                  <c:v>0.18000000000000005</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81%</c:v>
                  </c:pt>
                  <c:pt idx="2">
                    <c:v>78%</c:v>
                  </c:pt>
                  <c:pt idx="3">
                    <c:v>76%</c:v>
                  </c:pt>
                  <c:pt idx="4">
                    <c:v>87%</c:v>
                  </c:pt>
                  <c:pt idx="5">
                    <c:v>83%</c:v>
                  </c:pt>
                  <c:pt idx="6">
                    <c:v>81%</c:v>
                  </c:pt>
                  <c:pt idx="7">
                    <c:v>85%</c:v>
                  </c:pt>
                  <c:pt idx="8">
                    <c:v>85%</c:v>
                  </c:pt>
                  <c:pt idx="9">
                    <c:v>86%</c:v>
                  </c:pt>
                  <c:pt idx="10">
                    <c:v>79%</c:v>
                  </c:pt>
                  <c:pt idx="11">
                    <c:v>80%</c:v>
                  </c:pt>
                  <c:pt idx="12">
                    <c:v>79%</c:v>
                  </c:pt>
                  <c:pt idx="13">
                    <c:v>75%</c:v>
                  </c:pt>
                  <c:pt idx="14">
                    <c:v>78%</c:v>
                  </c:pt>
                  <c:pt idx="15">
                    <c:v>84%</c:v>
                  </c:pt>
                  <c:pt idx="16">
                    <c:v>75%</c:v>
                  </c:pt>
                  <c:pt idx="17">
                    <c:v>82%</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F763ED86-2BF7-452B-97FF-5F55372FB986}"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6A209042-D0B7-4C77-A7A4-FC65D46577D6}"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7238D405-CBE1-45CE-A354-D03BF3190B09}"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85AE4F20-4406-4752-B4D6-B9B3FFFE58BE}"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90B42C53-2F5F-4016-9D33-9F42AB422FB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1349C0B4-708B-4AE7-9B0F-446E10CCBDB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5722C9E3-FF69-4692-BEA0-0F31185836F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BA69703B-E417-40AF-82DE-1A5B2B4113B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0FE5C96A-D359-4684-9C84-FD09F0ADA6E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19B606EB-D743-4BA6-BF86-00C8FDD82278}"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a:lstStyle/>
                  <a:p>
                    <a:fld id="{AA6FFFDD-1CBA-402E-A5B6-41AEF69A609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BD6F-48BE-AC73-08902F96F245}"/>
                </c:ext>
              </c:extLst>
            </c:dLbl>
            <c:dLbl>
              <c:idx val="11"/>
              <c:tx>
                <c:rich>
                  <a:bodyPr/>
                  <a:lstStyle/>
                  <a:p>
                    <a:fld id="{433D7812-6DBC-4561-B2DA-EBF544C62BF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90CEF303-1DB3-4D93-A514-69E287C922B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95894E47-871A-4561-9B75-2B05F140100A}"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FEBAF5CB-DB98-44FD-BBFD-ACBBA5AC6AC5}"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4A2B60BE-D96A-495E-8889-6CC47DD55C52}"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BD6F-48BE-AC73-08902F96F245}"/>
              </c:ext>
            </c:extLst>
          </c:dPt>
          <c:val>
            <c:numRef>
              <c:f>Sheet1!$C$2:$C$17</c:f>
              <c:numCache>
                <c:formatCode>0%;;</c:formatCode>
                <c:ptCount val="16"/>
                <c:pt idx="0">
                  <c:v>0</c:v>
                </c:pt>
                <c:pt idx="1">
                  <c:v>0.81</c:v>
                </c:pt>
                <c:pt idx="3">
                  <c:v>0</c:v>
                </c:pt>
                <c:pt idx="4" formatCode="0%">
                  <c:v>0.79</c:v>
                </c:pt>
                <c:pt idx="5" formatCode="0%">
                  <c:v>0.79</c:v>
                </c:pt>
                <c:pt idx="6" formatCode="0%">
                  <c:v>0.84</c:v>
                </c:pt>
                <c:pt idx="7" formatCode="0%">
                  <c:v>0.8</c:v>
                </c:pt>
                <c:pt idx="8" formatCode="0%">
                  <c:v>0.86</c:v>
                </c:pt>
                <c:pt idx="9" formatCode="0%">
                  <c:v>0.79</c:v>
                </c:pt>
                <c:pt idx="10" formatCode="0%">
                  <c:v>0.8</c:v>
                </c:pt>
                <c:pt idx="11" formatCode="0%">
                  <c:v>0.82</c:v>
                </c:pt>
                <c:pt idx="12" formatCode="0%">
                  <c:v>0.72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BD6F-48BE-AC73-08902F96F245}"/>
              </c:ext>
            </c:extLst>
          </c:dPt>
          <c:dLbls>
            <c:dLbl>
              <c:idx val="0"/>
              <c:tx>
                <c:rich>
                  <a:bodyPr/>
                  <a:lstStyle/>
                  <a:p>
                    <a:fld id="{2F238C30-2BC4-4636-BB74-F37ECA536EB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FD9F525F-A1B0-462D-8DED-525FFD722DDB}"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8B9B1812-8DE4-4855-B8ED-5FC31BFD7094}"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68D11C02-7F4C-40CB-8E29-44296103F0FF}"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80909AE1-B20C-488D-A011-2591B401117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542688A3-8F53-4B16-911B-69360D470F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7B237C91-C7F1-49F1-833B-D125BBCED9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BC4C1092-32DD-4266-85AC-F5D211ACA1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BDEB1656-4598-4B4A-93D2-4D83887540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64C70148-D34B-4B27-A408-430206DAF2E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0695469E-650D-4911-AAC3-CBEDB8DBD68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D6F-48BE-AC73-08902F96F245}"/>
                </c:ext>
              </c:extLst>
            </c:dLbl>
            <c:dLbl>
              <c:idx val="11"/>
              <c:tx>
                <c:rich>
                  <a:bodyPr/>
                  <a:lstStyle/>
                  <a:p>
                    <a:fld id="{E5AB1835-13A9-465B-A742-86DDC4A5DDA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ACE0DF18-F71B-42AE-99EC-1FD9B1DAB5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E00CB4C5-07F3-4497-A1F2-9AFA81D77438}"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E814859A-9214-45F8-A551-1D614598190D}"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A35E9950-5234-4D32-BA10-064FF323A40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0.18999999999999995</c:v>
                </c:pt>
                <c:pt idx="2">
                  <c:v>1</c:v>
                </c:pt>
                <c:pt idx="3">
                  <c:v>1</c:v>
                </c:pt>
                <c:pt idx="4">
                  <c:v>0.20999999999999996</c:v>
                </c:pt>
                <c:pt idx="5">
                  <c:v>0.20999999999999996</c:v>
                </c:pt>
                <c:pt idx="6">
                  <c:v>0.16000000000000003</c:v>
                </c:pt>
                <c:pt idx="7">
                  <c:v>0.19999999999999996</c:v>
                </c:pt>
                <c:pt idx="8">
                  <c:v>0.14000000000000001</c:v>
                </c:pt>
                <c:pt idx="9">
                  <c:v>0.20999999999999996</c:v>
                </c:pt>
                <c:pt idx="10">
                  <c:v>0.19999999999999996</c:v>
                </c:pt>
                <c:pt idx="11">
                  <c:v>0.18000000000000005</c:v>
                </c:pt>
                <c:pt idx="12">
                  <c:v>0.28000000000000003</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81%</c:v>
                  </c:pt>
                  <c:pt idx="4">
                    <c:v>79%</c:v>
                  </c:pt>
                  <c:pt idx="5">
                    <c:v>79%</c:v>
                  </c:pt>
                  <c:pt idx="6">
                    <c:v>84%</c:v>
                  </c:pt>
                  <c:pt idx="7">
                    <c:v>80%</c:v>
                  </c:pt>
                  <c:pt idx="8">
                    <c:v>86%</c:v>
                  </c:pt>
                  <c:pt idx="9">
                    <c:v>79%</c:v>
                  </c:pt>
                  <c:pt idx="10">
                    <c:v>80%</c:v>
                  </c:pt>
                  <c:pt idx="11">
                    <c:v>82%</c:v>
                  </c:pt>
                  <c:pt idx="12">
                    <c:v>72%</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48018382-A08B-47BE-B8F0-D16C9C9117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837EAD6D-7B93-4F7F-948B-6B161702EC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D116D30A-3443-445E-AF5F-CA3D5676D1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93C162BB-3DA1-4464-B626-4FFD3C70E8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DB4CDBCC-D35F-4001-B5C3-B217DFD3AC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5FBD114D-12EE-4BAD-B416-FC3C59E687B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37-BD6F-48BE-AC73-08902F96F245}"/>
                </c:ext>
              </c:extLst>
            </c:dLbl>
            <c:dLbl>
              <c:idx val="8"/>
              <c:layout>
                <c:manualLayout>
                  <c:x val="2.6891206121321662E-2"/>
                  <c:y val="5.6742847953111875E-3"/>
                </c:manualLayout>
              </c:layout>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6CB30513-F40D-4F2A-B655-55ED1C7EDC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FDB808E3-F385-48B2-9795-8F06706D8B5A}"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F2D549E4-23F9-4FF5-9723-9FEE7F21C1A8}"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1CFDBB5B-407D-4C84-BF75-210B2566B27A}"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15B81DFF-BCA2-45A1-8037-1077BC70691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561EA3E8-B528-47CE-B0A6-FB4B5B6264E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0.81</c:v>
                </c:pt>
                <c:pt idx="2">
                  <c:v>0.78</c:v>
                </c:pt>
                <c:pt idx="3">
                  <c:v>0.78</c:v>
                </c:pt>
                <c:pt idx="4">
                  <c:v>0.87</c:v>
                </c:pt>
                <c:pt idx="5">
                  <c:v>0.76</c:v>
                </c:pt>
                <c:pt idx="6">
                  <c:v>0.64</c:v>
                </c:pt>
                <c:pt idx="7" formatCode="0%;;">
                  <c:v>0</c:v>
                </c:pt>
                <c:pt idx="8" formatCode="0%;;">
                  <c:v>0</c:v>
                </c:pt>
                <c:pt idx="9" formatCode="0%;;">
                  <c:v>0.77</c:v>
                </c:pt>
                <c:pt idx="10" formatCode="0%;;">
                  <c:v>0.81</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BD6F-48BE-AC73-08902F96F245}"/>
              </c:ext>
            </c:extLst>
          </c:dPt>
          <c:dPt>
            <c:idx val="8"/>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BD6F-48BE-AC73-08902F96F245}"/>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BD6F-48BE-AC73-08902F96F245}"/>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BD6F-48BE-AC73-08902F96F245}"/>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BD6F-48BE-AC73-08902F96F245}"/>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BD6F-48BE-AC73-08902F96F245}"/>
              </c:ext>
            </c:extLst>
          </c:dPt>
          <c:dLbls>
            <c:dLbl>
              <c:idx val="0"/>
              <c:tx>
                <c:rich>
                  <a:bodyPr/>
                  <a:lstStyle/>
                  <a:p>
                    <a:fld id="{01C5C385-112B-4C65-A63A-89E2C349413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895CFDBF-CDB5-400F-A21F-6ACB95AEA8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903B13BC-4597-4E83-BB13-9A3AFFFCF4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21221F91-F8AC-45DE-9E3D-F79601EAE1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0978C0EA-8D33-4937-8072-27188E4B31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4B3E57D3-530F-444C-88FC-13999BFD3F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50E62775-B610-484B-903C-64245DF0B6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BF59EF0A-F984-477A-83D5-B03FB7249B4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6391D194-0E7E-49FE-B6EB-0AB0887672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72C1A444-2EB0-4130-B8C5-FA005C1219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12FA5B94-3EBF-4EF8-967C-26535668BF44}"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429B4E1C-3BE3-48B9-B7F4-8FFD912C7E74}"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8F074A9A-9436-47CA-B9D3-188DBBC51D61}"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05BEF798-D4E2-45A8-B420-4A92E6BC58FA}"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0.18999999999999995</c:v>
                </c:pt>
                <c:pt idx="2">
                  <c:v>0.21999999999999997</c:v>
                </c:pt>
                <c:pt idx="3">
                  <c:v>0.21999999999999997</c:v>
                </c:pt>
                <c:pt idx="4">
                  <c:v>0.13</c:v>
                </c:pt>
                <c:pt idx="5">
                  <c:v>0.24</c:v>
                </c:pt>
                <c:pt idx="6">
                  <c:v>0.36</c:v>
                </c:pt>
                <c:pt idx="8">
                  <c:v>1</c:v>
                </c:pt>
                <c:pt idx="9">
                  <c:v>0.22999999999999998</c:v>
                </c:pt>
                <c:pt idx="10">
                  <c:v>0.18999999999999995</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81%</c:v>
                  </c:pt>
                  <c:pt idx="2">
                    <c:v>78%</c:v>
                  </c:pt>
                  <c:pt idx="3">
                    <c:v>78%</c:v>
                  </c:pt>
                  <c:pt idx="4">
                    <c:v>87%</c:v>
                  </c:pt>
                  <c:pt idx="5">
                    <c:v>76%</c:v>
                  </c:pt>
                  <c:pt idx="6">
                    <c:v>64%</c:v>
                  </c:pt>
                  <c:pt idx="9">
                    <c:v>77%</c:v>
                  </c:pt>
                  <c:pt idx="10">
                    <c:v>81%</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50</c:v>
                </c:pt>
                <c:pt idx="1">
                  <c:v>50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26</c:v>
                </c:pt>
                <c:pt idx="1">
                  <c:v>24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698555389359939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CAA-490C-93A1-D7CD60DF490A}"/>
              </c:ext>
            </c:extLst>
          </c:dPt>
          <c:dLbls>
            <c:dLbl>
              <c:idx val="3"/>
              <c:layout>
                <c:manualLayout>
                  <c:x val="-9.2134094040133216E-3"/>
                  <c:y val="0"/>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0CAA-490C-93A1-D7CD60DF490A}"/>
                </c:ext>
              </c:extLst>
            </c:dLbl>
            <c:dLbl>
              <c:idx val="4"/>
              <c:layout>
                <c:manualLayout>
                  <c:x val="6.5141948169372375E-3"/>
                  <c:y val="-3.7715128428921388E-3"/>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baseline="0">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23</c:v>
                </c:pt>
                <c:pt idx="1">
                  <c:v>27</c:v>
                </c:pt>
                <c:pt idx="2">
                  <c:v>25</c:v>
                </c:pt>
                <c:pt idx="3">
                  <c:v>13</c:v>
                </c:pt>
                <c:pt idx="4">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45</c:v>
                </c:pt>
                <c:pt idx="1">
                  <c:v>55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61</c:v>
                </c:pt>
                <c:pt idx="1">
                  <c:v>61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No</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39</c:v>
                </c:pt>
                <c:pt idx="1">
                  <c:v>39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8103632699667305"/>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26</c:v>
                </c:pt>
                <c:pt idx="1">
                  <c:v>36</c:v>
                </c:pt>
                <c:pt idx="2">
                  <c:v>39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0.45</c:v>
                </c:pt>
                <c:pt idx="1">
                  <c:v>0.49</c:v>
                </c:pt>
                <c:pt idx="2">
                  <c:v>0.5</c:v>
                </c:pt>
                <c:pt idx="3">
                  <c:v>0.51</c:v>
                </c:pt>
                <c:pt idx="4">
                  <c:v>0.54</c:v>
                </c:pt>
                <c:pt idx="5">
                  <c:v>0.56000000000000005</c:v>
                </c:pt>
                <c:pt idx="6">
                  <c:v>0.56000000000000005</c:v>
                </c:pt>
                <c:pt idx="7">
                  <c:v>0.56000000000000005</c:v>
                </c:pt>
                <c:pt idx="8">
                  <c:v>0.56000000000000005</c:v>
                </c:pt>
                <c:pt idx="9">
                  <c:v>0.56000000000000005</c:v>
                </c:pt>
                <c:pt idx="10">
                  <c:v>0.56999999999999995</c:v>
                </c:pt>
                <c:pt idx="11">
                  <c:v>0.56999999999999995</c:v>
                </c:pt>
                <c:pt idx="12">
                  <c:v>0.56999999999999995</c:v>
                </c:pt>
                <c:pt idx="13">
                  <c:v>0.56999999999999995</c:v>
                </c:pt>
                <c:pt idx="14">
                  <c:v>0.57999999999999996</c:v>
                </c:pt>
                <c:pt idx="15">
                  <c:v>0.57999999999999996</c:v>
                </c:pt>
                <c:pt idx="16">
                  <c:v>0.57999999999999996</c:v>
                </c:pt>
                <c:pt idx="17">
                  <c:v>0.57999999999999996</c:v>
                </c:pt>
                <c:pt idx="18">
                  <c:v>0.59</c:v>
                </c:pt>
                <c:pt idx="19">
                  <c:v>0.59</c:v>
                </c:pt>
                <c:pt idx="20">
                  <c:v>0.59</c:v>
                </c:pt>
                <c:pt idx="21">
                  <c:v>0.6</c:v>
                </c:pt>
                <c:pt idx="22">
                  <c:v>0.6</c:v>
                </c:pt>
                <c:pt idx="23">
                  <c:v>0.61</c:v>
                </c:pt>
                <c:pt idx="24">
                  <c:v>0.62</c:v>
                </c:pt>
                <c:pt idx="25">
                  <c:v>0.62</c:v>
                </c:pt>
                <c:pt idx="26">
                  <c:v>0.62</c:v>
                </c:pt>
                <c:pt idx="27">
                  <c:v>0.62</c:v>
                </c:pt>
                <c:pt idx="28">
                  <c:v>0.62</c:v>
                </c:pt>
                <c:pt idx="29">
                  <c:v>0.62</c:v>
                </c:pt>
                <c:pt idx="30">
                  <c:v>0.63</c:v>
                </c:pt>
                <c:pt idx="31">
                  <c:v>0.64</c:v>
                </c:pt>
                <c:pt idx="32">
                  <c:v>0.64</c:v>
                </c:pt>
                <c:pt idx="33">
                  <c:v>0.65</c:v>
                </c:pt>
                <c:pt idx="34">
                  <c:v>0.65</c:v>
                </c:pt>
                <c:pt idx="35">
                  <c:v>0.66</c:v>
                </c:pt>
                <c:pt idx="36">
                  <c:v>0.66</c:v>
                </c:pt>
                <c:pt idx="37">
                  <c:v>0.66</c:v>
                </c:pt>
                <c:pt idx="38">
                  <c:v>0.67</c:v>
                </c:pt>
                <c:pt idx="39">
                  <c:v>0.67</c:v>
                </c:pt>
                <c:pt idx="40">
                  <c:v>0.68</c:v>
                </c:pt>
                <c:pt idx="41">
                  <c:v>0.68</c:v>
                </c:pt>
                <c:pt idx="42">
                  <c:v>0.68</c:v>
                </c:pt>
                <c:pt idx="43">
                  <c:v>0.68</c:v>
                </c:pt>
                <c:pt idx="44">
                  <c:v>0.69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0.61</c:v>
                </c:pt>
                <c:pt idx="1">
                  <c:v>0.61</c:v>
                </c:pt>
                <c:pt idx="2">
                  <c:v>0.61</c:v>
                </c:pt>
                <c:pt idx="3">
                  <c:v>0.61</c:v>
                </c:pt>
                <c:pt idx="4">
                  <c:v>0.61</c:v>
                </c:pt>
                <c:pt idx="5">
                  <c:v>0.61</c:v>
                </c:pt>
                <c:pt idx="6">
                  <c:v>0.61</c:v>
                </c:pt>
                <c:pt idx="7">
                  <c:v>0.61</c:v>
                </c:pt>
                <c:pt idx="8">
                  <c:v>0.61</c:v>
                </c:pt>
                <c:pt idx="9">
                  <c:v>0.61</c:v>
                </c:pt>
                <c:pt idx="10">
                  <c:v>0.61</c:v>
                </c:pt>
                <c:pt idx="11">
                  <c:v>0.61</c:v>
                </c:pt>
                <c:pt idx="12">
                  <c:v>0.61</c:v>
                </c:pt>
                <c:pt idx="13">
                  <c:v>0.61</c:v>
                </c:pt>
                <c:pt idx="14">
                  <c:v>0.61</c:v>
                </c:pt>
                <c:pt idx="15">
                  <c:v>0.61</c:v>
                </c:pt>
                <c:pt idx="16">
                  <c:v>0.61</c:v>
                </c:pt>
                <c:pt idx="17">
                  <c:v>0.61</c:v>
                </c:pt>
                <c:pt idx="18">
                  <c:v>0.61</c:v>
                </c:pt>
                <c:pt idx="19">
                  <c:v>0.61</c:v>
                </c:pt>
                <c:pt idx="20">
                  <c:v>0.61</c:v>
                </c:pt>
                <c:pt idx="21">
                  <c:v>0.61</c:v>
                </c:pt>
                <c:pt idx="22">
                  <c:v>0.61</c:v>
                </c:pt>
                <c:pt idx="23">
                  <c:v>0.61</c:v>
                </c:pt>
                <c:pt idx="24">
                  <c:v>0.61</c:v>
                </c:pt>
                <c:pt idx="25">
                  <c:v>0.61</c:v>
                </c:pt>
                <c:pt idx="26">
                  <c:v>0.61</c:v>
                </c:pt>
                <c:pt idx="27">
                  <c:v>0.61</c:v>
                </c:pt>
                <c:pt idx="28">
                  <c:v>0.61</c:v>
                </c:pt>
                <c:pt idx="29">
                  <c:v>0.61</c:v>
                </c:pt>
                <c:pt idx="30">
                  <c:v>0.61</c:v>
                </c:pt>
                <c:pt idx="31">
                  <c:v>0.61</c:v>
                </c:pt>
                <c:pt idx="32">
                  <c:v>0.61</c:v>
                </c:pt>
                <c:pt idx="33">
                  <c:v>0.61</c:v>
                </c:pt>
                <c:pt idx="34">
                  <c:v>0.61</c:v>
                </c:pt>
                <c:pt idx="35">
                  <c:v>0.61</c:v>
                </c:pt>
                <c:pt idx="36">
                  <c:v>0.61</c:v>
                </c:pt>
                <c:pt idx="37">
                  <c:v>0.61</c:v>
                </c:pt>
                <c:pt idx="38">
                  <c:v>0.61</c:v>
                </c:pt>
                <c:pt idx="39">
                  <c:v>0.61</c:v>
                </c:pt>
                <c:pt idx="40">
                  <c:v>0.61</c:v>
                </c:pt>
                <c:pt idx="41">
                  <c:v>0.61</c:v>
                </c:pt>
                <c:pt idx="42">
                  <c:v>0.61</c:v>
                </c:pt>
                <c:pt idx="43">
                  <c:v>0.61</c:v>
                </c:pt>
                <c:pt idx="44">
                  <c:v>0.61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pt idx="44">
                  <c:v>0.69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numCache>
            </c:numRef>
          </c:cat>
          <c:val>
            <c:numRef>
              <c:f>Sheet1!$B$2:$B$46</c:f>
              <c:numCache>
                <c:formatCode>0%</c:formatCode>
                <c:ptCount val="45"/>
                <c:pt idx="0">
                  <c:v>0.7</c:v>
                </c:pt>
                <c:pt idx="1">
                  <c:v>0.72</c:v>
                </c:pt>
                <c:pt idx="2">
                  <c:v>0.72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numCache>
            </c:numRef>
          </c:cat>
          <c:val>
            <c:numRef>
              <c:f>Sheet1!$C$2:$C$46</c:f>
              <c:numCache>
                <c:formatCode>0%</c:formatCode>
                <c:ptCount val="45"/>
                <c:pt idx="0">
                  <c:v>0.61</c:v>
                </c:pt>
                <c:pt idx="1">
                  <c:v>0.61</c:v>
                </c:pt>
                <c:pt idx="2">
                  <c:v>0.61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numCache>
            </c:numRef>
          </c:cat>
          <c:val>
            <c:numRef>
              <c:f>Sheet1!$D$2:$D$46</c:f>
              <c:numCache>
                <c:formatCode>0%</c:formatCode>
                <c:ptCount val="45"/>
                <c:pt idx="0">
                  <c:v>0.69</c:v>
                </c:pt>
                <c:pt idx="1">
                  <c:v>0.69</c:v>
                </c:pt>
                <c:pt idx="2">
                  <c:v>0.69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A2C-48E6-B1A1-5F9127FC2B3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57-4681-B931-9F5C66C8597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5FB-4B0A-84B8-1182479E733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0.11</c:v>
                </c:pt>
                <c:pt idx="1">
                  <c:v>0.7</c:v>
                </c:pt>
                <c:pt idx="2">
                  <c:v>0.44</c:v>
                </c:pt>
                <c:pt idx="3">
                  <c:v>0.22</c:v>
                </c:pt>
                <c:pt idx="4">
                  <c:v>0.08</c:v>
                </c:pt>
                <c:pt idx="5">
                  <c:v>0.14000000000000001</c:v>
                </c:pt>
                <c:pt idx="6">
                  <c:v>0.02</c:v>
                </c:pt>
                <c:pt idx="7">
                  <c:v>0.03</c:v>
                </c:pt>
                <c:pt idx="8">
                  <c:v>0.14000000000000001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0.08</c:v>
                </c:pt>
                <c:pt idx="1">
                  <c:v>0.75</c:v>
                </c:pt>
                <c:pt idx="2">
                  <c:v>0.44</c:v>
                </c:pt>
                <c:pt idx="3">
                  <c:v>0.22</c:v>
                </c:pt>
                <c:pt idx="4">
                  <c:v>7.0000000000000007E-2</c:v>
                </c:pt>
                <c:pt idx="5">
                  <c:v>0.19</c:v>
                </c:pt>
                <c:pt idx="6">
                  <c:v>0.02</c:v>
                </c:pt>
                <c:pt idx="7">
                  <c:v>0.03</c:v>
                </c:pt>
                <c:pt idx="8">
                  <c:v>0.12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16</c:v>
                </c:pt>
                <c:pt idx="1">
                  <c:v>80</c:v>
                </c:pt>
                <c:pt idx="2">
                  <c:v>57</c:v>
                </c:pt>
                <c:pt idx="3">
                  <c:v>29</c:v>
                </c:pt>
                <c:pt idx="4">
                  <c:v>13</c:v>
                </c:pt>
                <c:pt idx="5">
                  <c:v>24</c:v>
                </c:pt>
                <c:pt idx="6">
                  <c:v>5</c:v>
                </c:pt>
                <c:pt idx="7">
                  <c:v>5</c:v>
                </c:pt>
                <c:pt idx="8">
                  <c:v>22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4</c:v>
                </c:pt>
                <c:pt idx="1">
                  <c:v>60</c:v>
                </c:pt>
                <c:pt idx="2">
                  <c:v>34</c:v>
                </c:pt>
                <c:pt idx="3">
                  <c:v>13</c:v>
                </c:pt>
                <c:pt idx="4">
                  <c:v>4</c:v>
                </c:pt>
                <c:pt idx="5">
                  <c:v>7</c:v>
                </c:pt>
                <c:pt idx="6">
                  <c:v>1</c:v>
                </c:pt>
                <c:pt idx="7">
                  <c:v>2</c:v>
                </c:pt>
                <c:pt idx="8">
                  <c:v>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b"/>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87</c:v>
                </c:pt>
                <c:pt idx="1">
                  <c:v>87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3</c:v>
                </c:pt>
                <c:pt idx="1">
                  <c:v>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368-48B5-A3C4-42635B57D94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49</c:v>
                </c:pt>
                <c:pt idx="1">
                  <c:v>38</c:v>
                </c:pt>
                <c:pt idx="2">
                  <c:v>10</c:v>
                </c:pt>
                <c:pt idx="3">
                  <c:v>2</c:v>
                </c:pt>
                <c:pt idx="4">
                  <c:v>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Sheet1!$B$2:$B$46</c:f>
              <c:numCache>
                <c:formatCode>0%</c:formatCode>
                <c:ptCount val="45"/>
                <c:pt idx="0">
                  <c:v>0.79</c:v>
                </c:pt>
                <c:pt idx="1">
                  <c:v>0.81</c:v>
                </c:pt>
                <c:pt idx="2">
                  <c:v>0.81</c:v>
                </c:pt>
                <c:pt idx="3">
                  <c:v>0.82</c:v>
                </c:pt>
                <c:pt idx="4">
                  <c:v>0.82</c:v>
                </c:pt>
                <c:pt idx="5">
                  <c:v>0.82</c:v>
                </c:pt>
                <c:pt idx="6">
                  <c:v>0.83</c:v>
                </c:pt>
                <c:pt idx="7">
                  <c:v>0.83</c:v>
                </c:pt>
                <c:pt idx="8">
                  <c:v>0.83</c:v>
                </c:pt>
                <c:pt idx="9">
                  <c:v>0.84</c:v>
                </c:pt>
                <c:pt idx="10">
                  <c:v>0.84</c:v>
                </c:pt>
                <c:pt idx="11">
                  <c:v>0.84</c:v>
                </c:pt>
                <c:pt idx="12">
                  <c:v>0.85</c:v>
                </c:pt>
                <c:pt idx="13">
                  <c:v>0.85</c:v>
                </c:pt>
                <c:pt idx="14">
                  <c:v>0.85</c:v>
                </c:pt>
                <c:pt idx="15">
                  <c:v>0.85</c:v>
                </c:pt>
                <c:pt idx="16">
                  <c:v>0.86</c:v>
                </c:pt>
                <c:pt idx="17">
                  <c:v>0.86</c:v>
                </c:pt>
                <c:pt idx="18">
                  <c:v>0.86</c:v>
                </c:pt>
                <c:pt idx="19">
                  <c:v>0.86</c:v>
                </c:pt>
                <c:pt idx="20">
                  <c:v>0.87</c:v>
                </c:pt>
                <c:pt idx="21">
                  <c:v>0.87</c:v>
                </c:pt>
                <c:pt idx="22">
                  <c:v>0.87</c:v>
                </c:pt>
                <c:pt idx="23">
                  <c:v>0.87</c:v>
                </c:pt>
                <c:pt idx="24">
                  <c:v>0.87</c:v>
                </c:pt>
                <c:pt idx="25">
                  <c:v>0.87</c:v>
                </c:pt>
                <c:pt idx="26">
                  <c:v>0.88</c:v>
                </c:pt>
                <c:pt idx="27">
                  <c:v>0.88</c:v>
                </c:pt>
                <c:pt idx="28">
                  <c:v>0.88</c:v>
                </c:pt>
                <c:pt idx="29">
                  <c:v>0.88</c:v>
                </c:pt>
                <c:pt idx="30">
                  <c:v>0.88</c:v>
                </c:pt>
                <c:pt idx="31">
                  <c:v>0.89</c:v>
                </c:pt>
                <c:pt idx="32">
                  <c:v>0.9</c:v>
                </c:pt>
                <c:pt idx="33">
                  <c:v>0.9</c:v>
                </c:pt>
                <c:pt idx="34">
                  <c:v>0.9</c:v>
                </c:pt>
                <c:pt idx="35">
                  <c:v>0.9</c:v>
                </c:pt>
                <c:pt idx="36">
                  <c:v>0.9</c:v>
                </c:pt>
                <c:pt idx="37">
                  <c:v>0.9</c:v>
                </c:pt>
                <c:pt idx="38">
                  <c:v>0.9</c:v>
                </c:pt>
                <c:pt idx="39">
                  <c:v>0.91</c:v>
                </c:pt>
                <c:pt idx="40">
                  <c:v>0.91</c:v>
                </c:pt>
                <c:pt idx="41">
                  <c:v>0.91</c:v>
                </c:pt>
                <c:pt idx="42">
                  <c:v>0.91</c:v>
                </c:pt>
                <c:pt idx="43">
                  <c:v>0.91</c:v>
                </c:pt>
                <c:pt idx="44">
                  <c:v>0.92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Sheet1!$C$2:$C$46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pt idx="14">
                  <c:v>0.87</c:v>
                </c:pt>
                <c:pt idx="15">
                  <c:v>0.87</c:v>
                </c:pt>
                <c:pt idx="16">
                  <c:v>0.87</c:v>
                </c:pt>
                <c:pt idx="17">
                  <c:v>0.87</c:v>
                </c:pt>
                <c:pt idx="18">
                  <c:v>0.87</c:v>
                </c:pt>
                <c:pt idx="19">
                  <c:v>0.87</c:v>
                </c:pt>
                <c:pt idx="20">
                  <c:v>0.87</c:v>
                </c:pt>
                <c:pt idx="21">
                  <c:v>0.87</c:v>
                </c:pt>
                <c:pt idx="22">
                  <c:v>0.87</c:v>
                </c:pt>
                <c:pt idx="23">
                  <c:v>0.87</c:v>
                </c:pt>
                <c:pt idx="24">
                  <c:v>0.87</c:v>
                </c:pt>
                <c:pt idx="25">
                  <c:v>0.87</c:v>
                </c:pt>
                <c:pt idx="26">
                  <c:v>0.87</c:v>
                </c:pt>
                <c:pt idx="27">
                  <c:v>0.87</c:v>
                </c:pt>
                <c:pt idx="28">
                  <c:v>0.87</c:v>
                </c:pt>
                <c:pt idx="29">
                  <c:v>0.87</c:v>
                </c:pt>
                <c:pt idx="30">
                  <c:v>0.87</c:v>
                </c:pt>
                <c:pt idx="31">
                  <c:v>0.87</c:v>
                </c:pt>
                <c:pt idx="32">
                  <c:v>0.87</c:v>
                </c:pt>
                <c:pt idx="33">
                  <c:v>0.87</c:v>
                </c:pt>
                <c:pt idx="34">
                  <c:v>0.87</c:v>
                </c:pt>
                <c:pt idx="35">
                  <c:v>0.87</c:v>
                </c:pt>
                <c:pt idx="36">
                  <c:v>0.87</c:v>
                </c:pt>
                <c:pt idx="37">
                  <c:v>0.87</c:v>
                </c:pt>
                <c:pt idx="38">
                  <c:v>0.87</c:v>
                </c:pt>
                <c:pt idx="39">
                  <c:v>0.87</c:v>
                </c:pt>
                <c:pt idx="40">
                  <c:v>0.87</c:v>
                </c:pt>
                <c:pt idx="41">
                  <c:v>0.87</c:v>
                </c:pt>
                <c:pt idx="42">
                  <c:v>0.87</c:v>
                </c:pt>
                <c:pt idx="43">
                  <c:v>0.87</c:v>
                </c:pt>
                <c:pt idx="44">
                  <c:v>0.87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numCache>
            </c:numRef>
          </c:cat>
          <c:val>
            <c:numRef>
              <c:f>Sheet1!$D$2:$D$46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pt idx="18">
                  <c:v>0.88</c:v>
                </c:pt>
                <c:pt idx="19">
                  <c:v>0.88</c:v>
                </c:pt>
                <c:pt idx="20">
                  <c:v>0.88</c:v>
                </c:pt>
                <c:pt idx="21">
                  <c:v>0.88</c:v>
                </c:pt>
                <c:pt idx="22">
                  <c:v>0.88</c:v>
                </c:pt>
                <c:pt idx="23">
                  <c:v>0.88</c:v>
                </c:pt>
                <c:pt idx="24">
                  <c:v>0.88</c:v>
                </c:pt>
                <c:pt idx="25">
                  <c:v>0.88</c:v>
                </c:pt>
                <c:pt idx="26">
                  <c:v>0.88</c:v>
                </c:pt>
                <c:pt idx="27">
                  <c:v>0.88</c:v>
                </c:pt>
                <c:pt idx="28">
                  <c:v>0.88</c:v>
                </c:pt>
                <c:pt idx="29">
                  <c:v>0.88</c:v>
                </c:pt>
                <c:pt idx="30">
                  <c:v>0.88</c:v>
                </c:pt>
                <c:pt idx="31">
                  <c:v>0.88</c:v>
                </c:pt>
                <c:pt idx="32">
                  <c:v>0.88</c:v>
                </c:pt>
                <c:pt idx="33">
                  <c:v>0.88</c:v>
                </c:pt>
                <c:pt idx="34">
                  <c:v>0.88</c:v>
                </c:pt>
                <c:pt idx="35">
                  <c:v>0.88</c:v>
                </c:pt>
                <c:pt idx="36">
                  <c:v>0.88</c:v>
                </c:pt>
                <c:pt idx="37">
                  <c:v>0.88</c:v>
                </c:pt>
                <c:pt idx="38">
                  <c:v>0.88</c:v>
                </c:pt>
                <c:pt idx="39">
                  <c:v>0.88</c:v>
                </c:pt>
                <c:pt idx="40">
                  <c:v>0.88</c:v>
                </c:pt>
                <c:pt idx="41">
                  <c:v>0.88</c:v>
                </c:pt>
                <c:pt idx="42">
                  <c:v>0.88</c:v>
                </c:pt>
                <c:pt idx="43">
                  <c:v>0.88</c:v>
                </c:pt>
                <c:pt idx="44">
                  <c:v>0.88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C2E-4310-A798-33F8A0169429}"/>
              </c:ext>
            </c:extLst>
          </c:dPt>
          <c:cat>
            <c:numRef>
              <c:f>Sheet1!$A$2:$A$46</c:f>
              <c:numCache>
                <c:formatCode>General</c:formatCode>
                <c:ptCount val="45"/>
                <c:pt idx="0">
                  <c:v>46</c:v>
                </c:pt>
                <c:pt idx="1">
                  <c:v>47</c:v>
                </c:pt>
                <c:pt idx="2">
                  <c:v>48</c:v>
                </c:pt>
              </c:numCache>
            </c:numRef>
          </c:cat>
          <c:val>
            <c:numRef>
              <c:f>Sheet1!$B$2:$B$46</c:f>
              <c:numCache>
                <c:formatCode>0%</c:formatCode>
                <c:ptCount val="45"/>
                <c:pt idx="0">
                  <c:v>0.92</c:v>
                </c:pt>
                <c:pt idx="1">
                  <c:v>0.93</c:v>
                </c:pt>
                <c:pt idx="2">
                  <c:v>0.95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C2E-4310-A798-33F8A0169429}"/>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46</c:v>
                </c:pt>
                <c:pt idx="1">
                  <c:v>47</c:v>
                </c:pt>
                <c:pt idx="2">
                  <c:v>48</c:v>
                </c:pt>
              </c:numCache>
            </c:numRef>
          </c:cat>
          <c:val>
            <c:numRef>
              <c:f>Sheet1!$C$2:$C$46</c:f>
              <c:numCache>
                <c:formatCode>0%</c:formatCode>
                <c:ptCount val="45"/>
                <c:pt idx="0">
                  <c:v>0.87</c:v>
                </c:pt>
                <c:pt idx="1">
                  <c:v>0.87</c:v>
                </c:pt>
                <c:pt idx="2">
                  <c:v>0.87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C2E-4310-A798-33F8A0169429}"/>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46</c:v>
                </c:pt>
                <c:pt idx="1">
                  <c:v>47</c:v>
                </c:pt>
                <c:pt idx="2">
                  <c:v>48</c:v>
                </c:pt>
              </c:numCache>
            </c:numRef>
          </c:cat>
          <c:val>
            <c:numRef>
              <c:f>Sheet1!$D$2:$D$46</c:f>
              <c:numCache>
                <c:formatCode>0%</c:formatCode>
                <c:ptCount val="45"/>
                <c:pt idx="0">
                  <c:v>0.88</c:v>
                </c:pt>
                <c:pt idx="1">
                  <c:v>0.88</c:v>
                </c:pt>
                <c:pt idx="2">
                  <c:v>0.88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8C2E-4310-A798-33F8A0169429}"/>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57-4681-B931-9F5C66C8597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CF-4C83-A46C-A0DDBCD111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469-46BE-A495-D04BF8B298C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solidFill>
                <a:srgbClr val="005EB8"/>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spPr>
              <a:noFill/>
              <a:ln>
                <a:noFill/>
              </a:ln>
              <a:effectLst/>
            </c:spPr>
            <c:txPr>
              <a:bodyPr wrap="square" lIns="38100" tIns="19050" rIns="38100" bIns="19050" anchor="ctr">
                <a:spAutoFit/>
              </a:bodyPr>
              <a:lstStyle/>
              <a:p>
                <a:pPr>
                  <a:defRPr sz="1100" b="1">
                    <a:solidFill>
                      <a:srgbClr val="005EB8"/>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Sheet1!$B$2:$B$3</c:f>
              <c:numCache>
                <c:formatCode>General</c:formatCode>
                <c:ptCount val="2"/>
                <c:pt idx="0">
                  <c:v>68</c:v>
                </c:pt>
                <c:pt idx="1">
                  <c:v>69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solidFill>
                <a:srgbClr val="696969"/>
              </a:solidFill>
            </a:ln>
          </c:spPr>
          <c:marker>
            <c:symbol val="none"/>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spPr>
              <a:noFill/>
              <a:ln>
                <a:noFill/>
              </a:ln>
              <a:effectLst/>
            </c:spPr>
            <c:txPr>
              <a:bodyPr wrap="square" lIns="38100" tIns="19050" rIns="38100" bIns="19050" anchor="ctr">
                <a:spAutoFit/>
              </a:bodyPr>
              <a:lstStyle/>
              <a:p>
                <a:pPr>
                  <a:defRPr sz="1100" b="1">
                    <a:solidFill>
                      <a:schemeClr val="bg1">
                        <a:lumMod val="50000"/>
                      </a:schemeClr>
                    </a:solidFill>
                  </a:defRPr>
                </a:pPr>
                <a:endParaRPr lang="en-US"/>
              </a:p>
            </c:txPr>
            <c:dLblPos val="t"/>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numRef>
              <c:f>Sheet1!$A$2:$A$3</c:f>
              <c:numCache>
                <c:formatCode>General</c:formatCode>
                <c:ptCount val="2"/>
                <c:pt idx="0">
                  <c:v>2024</c:v>
                </c:pt>
                <c:pt idx="1">
                  <c:v>2025</c:v>
                </c:pt>
              </c:numCache>
            </c:numRef>
          </c:cat>
          <c:val>
            <c:numRef>
              <c:f>Sheet1!$C$2:$C$3</c:f>
              <c:numCache>
                <c:formatCode>General</c:formatCode>
                <c:ptCount val="2"/>
                <c:pt idx="0">
                  <c:v>18</c:v>
                </c:pt>
                <c:pt idx="1">
                  <c:v>17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75171896911818104"/>
          <c:h val="0.17544593296633351"/>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61-4C9D-9F24-FD89F28A0017}"/>
              </c:ext>
            </c:extLst>
          </c:dPt>
          <c:dLbls>
            <c:dLbl>
              <c:idx val="3"/>
              <c:layout>
                <c:manualLayout>
                  <c:x val="-6.1422729360088843E-2"/>
                  <c:y val="-8.6744795386519191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3.4430583489328528E-3"/>
                  <c:y val="0"/>
                </c:manualLayout>
              </c:layout>
              <c:numFmt formatCode="[&lt;3]&quot;&quot;;0\%" sourceLinked="0"/>
              <c:spPr>
                <a:noFill/>
                <a:ln>
                  <a:noFill/>
                </a:ln>
                <a:effectLst/>
              </c:spPr>
              <c:txPr>
                <a:bodyPr/>
                <a:lstStyle/>
                <a:p>
                  <a:pPr>
                    <a:defRPr sz="1200" b="1" baseline="0">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37</c:v>
                </c:pt>
                <c:pt idx="1">
                  <c:v>31</c:v>
                </c:pt>
                <c:pt idx="2">
                  <c:v>15</c:v>
                </c:pt>
                <c:pt idx="3">
                  <c:v>7</c:v>
                </c:pt>
                <c:pt idx="4">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6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6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6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6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4D7AB-726F-9063-A0DD-4EEF39A6D9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0AF14E-D8DA-C23E-35E2-DC1B1F0A51DB}"/>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36C468C5-FF15-7B2E-2E4D-CE082021C0E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E20322E-ABC2-2F31-EE84-B95B3ADC74D3}"/>
              </a:ext>
            </a:extLst>
          </p:cNvPr>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67590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79631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B8B6F0-2EB0-EE36-BD4F-F832D1FAC4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811DBD-C141-B069-C0C8-D07273A93DE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778DA61-E0B1-CDA9-CBD4-6BB6543D2F21}"/>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1884DEB1-4E39-2CD8-51A7-6747050499D2}"/>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9898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29637221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7430595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411044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24563544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8193294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111933649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195305028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40303807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44</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45</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46</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47</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62</a:t>
            </a:fld>
            <a:endParaRPr lang="en-GB" dirty="0"/>
          </a:p>
        </p:txBody>
      </p:sp>
    </p:spTree>
    <p:extLst>
      <p:ext uri="{BB962C8B-B14F-4D97-AF65-F5344CB8AC3E}">
        <p14:creationId xmlns:p14="http://schemas.microsoft.com/office/powerpoint/2010/main" val="3576836330"/>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63</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65</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66</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67</a:t>
            </a:fld>
            <a:endParaRPr lang="en-GB" dirty="0"/>
          </a:p>
        </p:txBody>
      </p:sp>
    </p:spTree>
    <p:extLst>
      <p:ext uri="{BB962C8B-B14F-4D97-AF65-F5344CB8AC3E}">
        <p14:creationId xmlns:p14="http://schemas.microsoft.com/office/powerpoint/2010/main" val="365328146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68</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69</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70</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71</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72</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73</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74</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a:t>
            </a:r>
            <a:r>
              <a:rPr lang="en-US" sz="800" dirty="0" err="1">
                <a:solidFill>
                  <a:schemeClr val="tx1"/>
                </a:solidFill>
              </a:rPr>
              <a:t>Slidepacks</a:t>
            </a:r>
            <a:r>
              <a:rPr lang="en-US" sz="800" dirty="0">
                <a:solidFill>
                  <a:schemeClr val="tx1"/>
                </a:solidFill>
              </a:rPr>
              <a:t>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27139"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21722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2025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2025 ICS </a:t>
            </a:r>
            <a:r>
              <a:rPr lang="en-US" sz="800" dirty="0" err="1">
                <a:solidFill>
                  <a:schemeClr val="tx1">
                    <a:lumMod val="65000"/>
                    <a:lumOff val="35000"/>
                  </a:schemeClr>
                </a:solidFill>
              </a:rPr>
              <a:t>Slidepacks</a:t>
            </a:r>
            <a:r>
              <a:rPr lang="en-US" sz="800" dirty="0">
                <a:solidFill>
                  <a:schemeClr val="tx1">
                    <a:lumMod val="65000"/>
                    <a:lumOff val="35000"/>
                  </a:schemeClr>
                </a:solidFill>
              </a:rPr>
              <a:t>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44.xml"/><Relationship Id="rId13" Type="http://schemas.openxmlformats.org/officeDocument/2006/relationships/slide" Target="slide70.xml"/><Relationship Id="rId3" Type="http://schemas.openxmlformats.org/officeDocument/2006/relationships/slide" Target="slide3.xml"/><Relationship Id="rId7" Type="http://schemas.openxmlformats.org/officeDocument/2006/relationships/slide" Target="slide39.xml"/><Relationship Id="rId12" Type="http://schemas.openxmlformats.org/officeDocument/2006/relationships/slide" Target="slide68.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8.xml"/><Relationship Id="rId11" Type="http://schemas.openxmlformats.org/officeDocument/2006/relationships/slide" Target="slide63.xml"/><Relationship Id="rId5" Type="http://schemas.openxmlformats.org/officeDocument/2006/relationships/slide" Target="slide16.xml"/><Relationship Id="rId10" Type="http://schemas.openxmlformats.org/officeDocument/2006/relationships/slide" Target="slide59.xml"/><Relationship Id="rId4" Type="http://schemas.openxmlformats.org/officeDocument/2006/relationships/slide" Target="slide11.xml"/><Relationship Id="rId9" Type="http://schemas.openxmlformats.org/officeDocument/2006/relationships/slide" Target="slide52.xml"/><Relationship Id="rId14" Type="http://schemas.openxmlformats.org/officeDocument/2006/relationships/slide" Target="slide5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report-summary-of-change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png"/></Relationships>
</file>

<file path=ppt/slides/_rels/slide10.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6.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image" Target="../media/image13.svg"/><Relationship Id="rId11" Type="http://schemas.openxmlformats.org/officeDocument/2006/relationships/image" Target="../media/image24.png"/><Relationship Id="rId5" Type="http://schemas.openxmlformats.org/officeDocument/2006/relationships/image" Target="../media/image12.png"/><Relationship Id="rId10" Type="http://schemas.openxmlformats.org/officeDocument/2006/relationships/image" Target="../media/image23.svg"/><Relationship Id="rId4" Type="http://schemas.openxmlformats.org/officeDocument/2006/relationships/image" Target="../media/image11.svg"/><Relationship Id="rId9" Type="http://schemas.openxmlformats.org/officeDocument/2006/relationships/image" Target="../media/image22.png"/><Relationship Id="rId1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28.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29.svg"/><Relationship Id="rId9" Type="http://schemas.openxmlformats.org/officeDocument/2006/relationships/chart" Target="../charts/chart5.xml"/></Relationships>
</file>

<file path=ppt/slides/_rels/slide13.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30.bin"/><Relationship Id="rId7" Type="http://schemas.openxmlformats.org/officeDocument/2006/relationships/chart" Target="../charts/chart10.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29.sv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28.png"/><Relationship Id="rId7" Type="http://schemas.openxmlformats.org/officeDocument/2006/relationships/chart" Target="../charts/chart13.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29.svg"/></Relationships>
</file>

<file path=ppt/slides/_rels/slide15.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28.png"/><Relationship Id="rId7" Type="http://schemas.openxmlformats.org/officeDocument/2006/relationships/chart" Target="../charts/chart17.xml"/><Relationship Id="rId2" Type="http://schemas.openxmlformats.org/officeDocument/2006/relationships/notesSlide" Target="../notesSlides/notesSlide15.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chart" Target="../charts/chart15.xml"/><Relationship Id="rId4" Type="http://schemas.openxmlformats.org/officeDocument/2006/relationships/image" Target="../media/image29.sv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1.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20.xml"/><Relationship Id="rId5" Type="http://schemas.openxmlformats.org/officeDocument/2006/relationships/image" Target="../media/image29.svg"/><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8" Type="http://schemas.openxmlformats.org/officeDocument/2006/relationships/chart" Target="../charts/chart25.xml"/><Relationship Id="rId3" Type="http://schemas.openxmlformats.org/officeDocument/2006/relationships/image" Target="../media/image28.png"/><Relationship Id="rId7" Type="http://schemas.openxmlformats.org/officeDocument/2006/relationships/chart" Target="../charts/chart24.xml"/><Relationship Id="rId12" Type="http://schemas.openxmlformats.org/officeDocument/2006/relationships/chart" Target="../charts/chart29.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23.xml"/><Relationship Id="rId11" Type="http://schemas.openxmlformats.org/officeDocument/2006/relationships/chart" Target="../charts/chart28.xml"/><Relationship Id="rId5" Type="http://schemas.openxmlformats.org/officeDocument/2006/relationships/chart" Target="../charts/chart22.xml"/><Relationship Id="rId10" Type="http://schemas.openxmlformats.org/officeDocument/2006/relationships/chart" Target="../charts/chart27.xml"/><Relationship Id="rId4" Type="http://schemas.openxmlformats.org/officeDocument/2006/relationships/image" Target="../media/image29.svg"/><Relationship Id="rId9" Type="http://schemas.openxmlformats.org/officeDocument/2006/relationships/chart" Target="../charts/chart26.xml"/></Relationships>
</file>

<file path=ppt/slides/_rels/slide20.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28.png"/><Relationship Id="rId7" Type="http://schemas.openxmlformats.org/officeDocument/2006/relationships/chart" Target="../charts/chart32.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image" Target="../media/image29.svg"/></Relationships>
</file>

<file path=ppt/slides/_rels/slide21.xml.rels><?xml version="1.0" encoding="UTF-8" standalone="yes"?>
<Relationships xmlns="http://schemas.openxmlformats.org/package/2006/relationships"><Relationship Id="rId8" Type="http://schemas.openxmlformats.org/officeDocument/2006/relationships/chart" Target="../charts/chart37.xml"/><Relationship Id="rId3" Type="http://schemas.openxmlformats.org/officeDocument/2006/relationships/image" Target="../media/image28.png"/><Relationship Id="rId7" Type="http://schemas.openxmlformats.org/officeDocument/2006/relationships/chart" Target="../charts/chart36.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35.xml"/><Relationship Id="rId5" Type="http://schemas.openxmlformats.org/officeDocument/2006/relationships/chart" Target="../charts/chart34.xml"/><Relationship Id="rId4" Type="http://schemas.openxmlformats.org/officeDocument/2006/relationships/image" Target="../media/image29.svg"/></Relationships>
</file>

<file path=ppt/slides/_rels/slide22.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28.png"/><Relationship Id="rId7" Type="http://schemas.openxmlformats.org/officeDocument/2006/relationships/chart" Target="../charts/chart40.xml"/><Relationship Id="rId12" Type="http://schemas.openxmlformats.org/officeDocument/2006/relationships/chart" Target="../charts/chart45.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39.xml"/><Relationship Id="rId11" Type="http://schemas.openxmlformats.org/officeDocument/2006/relationships/chart" Target="../charts/chart44.xml"/><Relationship Id="rId5" Type="http://schemas.openxmlformats.org/officeDocument/2006/relationships/chart" Target="../charts/chart38.xml"/><Relationship Id="rId10" Type="http://schemas.openxmlformats.org/officeDocument/2006/relationships/chart" Target="../charts/chart43.xml"/><Relationship Id="rId4" Type="http://schemas.openxmlformats.org/officeDocument/2006/relationships/image" Target="../media/image29.svg"/><Relationship Id="rId9" Type="http://schemas.openxmlformats.org/officeDocument/2006/relationships/chart" Target="../charts/chart42.xml"/></Relationships>
</file>

<file path=ppt/slides/_rels/slide23.xml.rels><?xml version="1.0" encoding="UTF-8" standalone="yes"?>
<Relationships xmlns="http://schemas.openxmlformats.org/package/2006/relationships"><Relationship Id="rId8" Type="http://schemas.openxmlformats.org/officeDocument/2006/relationships/chart" Target="../charts/chart49.xml"/><Relationship Id="rId3" Type="http://schemas.openxmlformats.org/officeDocument/2006/relationships/image" Target="../media/image28.png"/><Relationship Id="rId7" Type="http://schemas.openxmlformats.org/officeDocument/2006/relationships/chart" Target="../charts/chart48.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47.xml"/><Relationship Id="rId5" Type="http://schemas.openxmlformats.org/officeDocument/2006/relationships/chart" Target="../charts/chart46.xml"/><Relationship Id="rId4" Type="http://schemas.openxmlformats.org/officeDocument/2006/relationships/image" Target="../media/image29.svg"/></Relationships>
</file>

<file path=ppt/slides/_rels/slide24.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28.png"/><Relationship Id="rId7" Type="http://schemas.openxmlformats.org/officeDocument/2006/relationships/chart" Target="../charts/chart52.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29.svg"/></Relationships>
</file>

<file path=ppt/slides/_rels/slide25.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28.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29.svg"/><Relationship Id="rId9" Type="http://schemas.openxmlformats.org/officeDocument/2006/relationships/chart" Target="../charts/chart58.xml"/></Relationships>
</file>

<file path=ppt/slides/_rels/slide26.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28.png"/><Relationship Id="rId7" Type="http://schemas.openxmlformats.org/officeDocument/2006/relationships/chart" Target="../charts/chart64.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29.svg"/></Relationships>
</file>

<file path=ppt/slides/_rels/slide27.xml.rels><?xml version="1.0" encoding="UTF-8" standalone="yes"?>
<Relationships xmlns="http://schemas.openxmlformats.org/package/2006/relationships"><Relationship Id="rId8" Type="http://schemas.openxmlformats.org/officeDocument/2006/relationships/chart" Target="../charts/chart69.xml"/><Relationship Id="rId3" Type="http://schemas.openxmlformats.org/officeDocument/2006/relationships/image" Target="../media/image28.png"/><Relationship Id="rId7" Type="http://schemas.openxmlformats.org/officeDocument/2006/relationships/chart" Target="../charts/chart68.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67.xml"/><Relationship Id="rId5" Type="http://schemas.openxmlformats.org/officeDocument/2006/relationships/chart" Target="../charts/chart66.xml"/><Relationship Id="rId4" Type="http://schemas.openxmlformats.org/officeDocument/2006/relationships/image" Target="../media/image29.svg"/></Relationships>
</file>

<file path=ppt/slides/_rels/slide28.xml.rels><?xml version="1.0" encoding="UTF-8" standalone="yes"?>
<Relationships xmlns="http://schemas.openxmlformats.org/package/2006/relationships"><Relationship Id="rId3" Type="http://schemas.openxmlformats.org/officeDocument/2006/relationships/chart" Target="../charts/chart70.xml"/><Relationship Id="rId7" Type="http://schemas.openxmlformats.org/officeDocument/2006/relationships/chart" Target="../charts/chart7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71.xml"/><Relationship Id="rId5" Type="http://schemas.openxmlformats.org/officeDocument/2006/relationships/image" Target="../media/image29.svg"/><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3" Type="http://schemas.openxmlformats.org/officeDocument/2006/relationships/chart" Target="../charts/chart73.xml"/><Relationship Id="rId7" Type="http://schemas.openxmlformats.org/officeDocument/2006/relationships/chart" Target="../charts/chart7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74.xml"/><Relationship Id="rId5" Type="http://schemas.openxmlformats.org/officeDocument/2006/relationships/image" Target="../media/image29.svg"/><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8" Type="http://schemas.openxmlformats.org/officeDocument/2006/relationships/chart" Target="../charts/chart81.xml"/><Relationship Id="rId3" Type="http://schemas.openxmlformats.org/officeDocument/2006/relationships/chart" Target="../charts/chart76.xml"/><Relationship Id="rId7" Type="http://schemas.openxmlformats.org/officeDocument/2006/relationships/chart" Target="../charts/chart80.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79.xml"/><Relationship Id="rId5" Type="http://schemas.openxmlformats.org/officeDocument/2006/relationships/chart" Target="../charts/chart78.xml"/><Relationship Id="rId10" Type="http://schemas.openxmlformats.org/officeDocument/2006/relationships/chart" Target="../charts/chart83.xml"/><Relationship Id="rId4" Type="http://schemas.openxmlformats.org/officeDocument/2006/relationships/chart" Target="../charts/chart77.xml"/><Relationship Id="rId9" Type="http://schemas.openxmlformats.org/officeDocument/2006/relationships/chart" Target="../charts/chart82.xml"/></Relationships>
</file>

<file path=ppt/slides/_rels/slide31.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28.png"/><Relationship Id="rId7" Type="http://schemas.openxmlformats.org/officeDocument/2006/relationships/chart" Target="../charts/chart86.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image" Target="../media/image29.svg"/></Relationships>
</file>

<file path=ppt/slides/_rels/slide32.xml.rels><?xml version="1.0" encoding="UTF-8" standalone="yes"?>
<Relationships xmlns="http://schemas.openxmlformats.org/package/2006/relationships"><Relationship Id="rId8" Type="http://schemas.openxmlformats.org/officeDocument/2006/relationships/chart" Target="../charts/chart91.xml"/><Relationship Id="rId3" Type="http://schemas.openxmlformats.org/officeDocument/2006/relationships/image" Target="../media/image28.png"/><Relationship Id="rId7" Type="http://schemas.openxmlformats.org/officeDocument/2006/relationships/chart" Target="../charts/chart90.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89.xml"/><Relationship Id="rId5" Type="http://schemas.openxmlformats.org/officeDocument/2006/relationships/chart" Target="../charts/chart88.xml"/><Relationship Id="rId4" Type="http://schemas.openxmlformats.org/officeDocument/2006/relationships/image" Target="../media/image29.svg"/></Relationships>
</file>

<file path=ppt/slides/_rels/slide33.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28.png"/><Relationship Id="rId7" Type="http://schemas.openxmlformats.org/officeDocument/2006/relationships/chart" Target="../charts/chart94.xml"/><Relationship Id="rId12" Type="http://schemas.openxmlformats.org/officeDocument/2006/relationships/chart" Target="../charts/chart99.xml"/><Relationship Id="rId2" Type="http://schemas.openxmlformats.org/officeDocument/2006/relationships/notesSlide" Target="../notesSlides/notesSlide33.xml"/><Relationship Id="rId1" Type="http://schemas.openxmlformats.org/officeDocument/2006/relationships/slideLayout" Target="../slideLayouts/slideLayout11.xml"/><Relationship Id="rId6" Type="http://schemas.openxmlformats.org/officeDocument/2006/relationships/chart" Target="../charts/chart93.xml"/><Relationship Id="rId11" Type="http://schemas.openxmlformats.org/officeDocument/2006/relationships/chart" Target="../charts/chart98.xml"/><Relationship Id="rId5" Type="http://schemas.openxmlformats.org/officeDocument/2006/relationships/chart" Target="../charts/chart92.xml"/><Relationship Id="rId10" Type="http://schemas.openxmlformats.org/officeDocument/2006/relationships/chart" Target="../charts/chart97.xml"/><Relationship Id="rId4" Type="http://schemas.openxmlformats.org/officeDocument/2006/relationships/image" Target="../media/image29.svg"/><Relationship Id="rId9" Type="http://schemas.openxmlformats.org/officeDocument/2006/relationships/chart" Target="../charts/chart96.xml"/></Relationships>
</file>

<file path=ppt/slides/_rels/slide34.xml.rels><?xml version="1.0" encoding="UTF-8" standalone="yes"?>
<Relationships xmlns="http://schemas.openxmlformats.org/package/2006/relationships"><Relationship Id="rId8" Type="http://schemas.openxmlformats.org/officeDocument/2006/relationships/chart" Target="../charts/chart103.xml"/><Relationship Id="rId3" Type="http://schemas.openxmlformats.org/officeDocument/2006/relationships/image" Target="../media/image28.png"/><Relationship Id="rId7" Type="http://schemas.openxmlformats.org/officeDocument/2006/relationships/chart" Target="../charts/chart102.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01.xml"/><Relationship Id="rId5" Type="http://schemas.openxmlformats.org/officeDocument/2006/relationships/chart" Target="../charts/chart100.xml"/><Relationship Id="rId4" Type="http://schemas.openxmlformats.org/officeDocument/2006/relationships/image" Target="../media/image29.svg"/></Relationships>
</file>

<file path=ppt/slides/_rels/slide35.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28.png"/><Relationship Id="rId7" Type="http://schemas.openxmlformats.org/officeDocument/2006/relationships/chart" Target="../charts/chart106.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29.svg"/></Relationships>
</file>

<file path=ppt/slides/_rels/slide36.xml.rels><?xml version="1.0" encoding="UTF-8" standalone="yes"?>
<Relationships xmlns="http://schemas.openxmlformats.org/package/2006/relationships"><Relationship Id="rId8" Type="http://schemas.openxmlformats.org/officeDocument/2006/relationships/chart" Target="../charts/chart111.xml"/><Relationship Id="rId3" Type="http://schemas.openxmlformats.org/officeDocument/2006/relationships/image" Target="../media/image28.png"/><Relationship Id="rId7" Type="http://schemas.openxmlformats.org/officeDocument/2006/relationships/chart" Target="../charts/chart110.xml"/><Relationship Id="rId12" Type="http://schemas.openxmlformats.org/officeDocument/2006/relationships/chart" Target="../charts/chart115.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09.xml"/><Relationship Id="rId11" Type="http://schemas.openxmlformats.org/officeDocument/2006/relationships/chart" Target="../charts/chart114.xml"/><Relationship Id="rId5" Type="http://schemas.openxmlformats.org/officeDocument/2006/relationships/chart" Target="../charts/chart108.xml"/><Relationship Id="rId10" Type="http://schemas.openxmlformats.org/officeDocument/2006/relationships/chart" Target="../charts/chart113.xml"/><Relationship Id="rId4" Type="http://schemas.openxmlformats.org/officeDocument/2006/relationships/image" Target="../media/image29.svg"/><Relationship Id="rId9" Type="http://schemas.openxmlformats.org/officeDocument/2006/relationships/chart" Target="../charts/chart112.xml"/></Relationships>
</file>

<file path=ppt/slides/_rels/slide37.xml.rels><?xml version="1.0" encoding="UTF-8" standalone="yes"?>
<Relationships xmlns="http://schemas.openxmlformats.org/package/2006/relationships"><Relationship Id="rId8" Type="http://schemas.openxmlformats.org/officeDocument/2006/relationships/chart" Target="../charts/chart119.xml"/><Relationship Id="rId3" Type="http://schemas.openxmlformats.org/officeDocument/2006/relationships/image" Target="../media/image28.png"/><Relationship Id="rId7" Type="http://schemas.openxmlformats.org/officeDocument/2006/relationships/chart" Target="../charts/chart118.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17.xml"/><Relationship Id="rId5" Type="http://schemas.openxmlformats.org/officeDocument/2006/relationships/chart" Target="../charts/chart116.xml"/><Relationship Id="rId4" Type="http://schemas.openxmlformats.org/officeDocument/2006/relationships/image" Target="../media/image29.svg"/></Relationships>
</file>

<file path=ppt/slides/_rels/slide38.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28.png"/><Relationship Id="rId7" Type="http://schemas.openxmlformats.org/officeDocument/2006/relationships/chart" Target="../charts/chart122.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21.xml"/><Relationship Id="rId5" Type="http://schemas.openxmlformats.org/officeDocument/2006/relationships/chart" Target="../charts/chart120.xml"/><Relationship Id="rId4" Type="http://schemas.openxmlformats.org/officeDocument/2006/relationships/image" Target="../media/image29.sv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0.xml.rels><?xml version="1.0" encoding="UTF-8" standalone="yes"?>
<Relationships xmlns="http://schemas.openxmlformats.org/package/2006/relationships"><Relationship Id="rId8" Type="http://schemas.openxmlformats.org/officeDocument/2006/relationships/chart" Target="../charts/chart129.xml"/><Relationship Id="rId3" Type="http://schemas.openxmlformats.org/officeDocument/2006/relationships/chart" Target="../charts/chart124.xml"/><Relationship Id="rId7" Type="http://schemas.openxmlformats.org/officeDocument/2006/relationships/chart" Target="../charts/chart128.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27.xml"/><Relationship Id="rId5" Type="http://schemas.openxmlformats.org/officeDocument/2006/relationships/chart" Target="../charts/chart126.xml"/><Relationship Id="rId10" Type="http://schemas.openxmlformats.org/officeDocument/2006/relationships/chart" Target="../charts/chart131.xml"/><Relationship Id="rId4" Type="http://schemas.openxmlformats.org/officeDocument/2006/relationships/chart" Target="../charts/chart125.xml"/><Relationship Id="rId9" Type="http://schemas.openxmlformats.org/officeDocument/2006/relationships/chart" Target="../charts/chart130.xml"/></Relationships>
</file>

<file path=ppt/slides/_rels/slide41.xml.rels><?xml version="1.0" encoding="UTF-8" standalone="yes"?>
<Relationships xmlns="http://schemas.openxmlformats.org/package/2006/relationships"><Relationship Id="rId8" Type="http://schemas.openxmlformats.org/officeDocument/2006/relationships/chart" Target="../charts/chart135.xml"/><Relationship Id="rId3" Type="http://schemas.openxmlformats.org/officeDocument/2006/relationships/image" Target="../media/image28.png"/><Relationship Id="rId7" Type="http://schemas.openxmlformats.org/officeDocument/2006/relationships/chart" Target="../charts/chart134.xml"/><Relationship Id="rId2" Type="http://schemas.openxmlformats.org/officeDocument/2006/relationships/notesSlide" Target="../notesSlides/notesSlide41.xml"/><Relationship Id="rId1" Type="http://schemas.openxmlformats.org/officeDocument/2006/relationships/slideLayout" Target="../slideLayouts/slideLayout11.xml"/><Relationship Id="rId6" Type="http://schemas.openxmlformats.org/officeDocument/2006/relationships/chart" Target="../charts/chart133.xml"/><Relationship Id="rId5" Type="http://schemas.openxmlformats.org/officeDocument/2006/relationships/chart" Target="../charts/chart132.xml"/><Relationship Id="rId4" Type="http://schemas.openxmlformats.org/officeDocument/2006/relationships/image" Target="../media/image29.svg"/></Relationships>
</file>

<file path=ppt/slides/_rels/slide42.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28.png"/><Relationship Id="rId7" Type="http://schemas.openxmlformats.org/officeDocument/2006/relationships/chart" Target="../charts/chart138.xml"/><Relationship Id="rId2" Type="http://schemas.openxmlformats.org/officeDocument/2006/relationships/notesSlide" Target="../notesSlides/notesSlide42.xml"/><Relationship Id="rId1" Type="http://schemas.openxmlformats.org/officeDocument/2006/relationships/slideLayout" Target="../slideLayouts/slideLayout11.xml"/><Relationship Id="rId6" Type="http://schemas.openxmlformats.org/officeDocument/2006/relationships/chart" Target="../charts/chart137.xml"/><Relationship Id="rId5" Type="http://schemas.openxmlformats.org/officeDocument/2006/relationships/chart" Target="../charts/chart136.xml"/><Relationship Id="rId4" Type="http://schemas.openxmlformats.org/officeDocument/2006/relationships/image" Target="../media/image29.svg"/></Relationships>
</file>

<file path=ppt/slides/_rels/slide43.xml.rels><?xml version="1.0" encoding="UTF-8" standalone="yes"?>
<Relationships xmlns="http://schemas.openxmlformats.org/package/2006/relationships"><Relationship Id="rId3" Type="http://schemas.openxmlformats.org/officeDocument/2006/relationships/chart" Target="../charts/chart140.xml"/><Relationship Id="rId7" Type="http://schemas.openxmlformats.org/officeDocument/2006/relationships/chart" Target="../charts/chart142.xml"/><Relationship Id="rId2" Type="http://schemas.openxmlformats.org/officeDocument/2006/relationships/notesSlide" Target="../notesSlides/notesSlide43.xml"/><Relationship Id="rId1" Type="http://schemas.openxmlformats.org/officeDocument/2006/relationships/slideLayout" Target="../slideLayouts/slideLayout11.xml"/><Relationship Id="rId6" Type="http://schemas.openxmlformats.org/officeDocument/2006/relationships/chart" Target="../charts/chart141.xml"/><Relationship Id="rId5" Type="http://schemas.openxmlformats.org/officeDocument/2006/relationships/image" Target="../media/image29.svg"/><Relationship Id="rId4" Type="http://schemas.openxmlformats.org/officeDocument/2006/relationships/image" Target="../media/image28.png"/></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5.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28.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45.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29.svg"/><Relationship Id="rId9" Type="http://schemas.openxmlformats.org/officeDocument/2006/relationships/chart" Target="../charts/chart147.xml"/></Relationships>
</file>

<file path=ppt/slides/_rels/slide46.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28.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46.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29.svg"/><Relationship Id="rId9" Type="http://schemas.openxmlformats.org/officeDocument/2006/relationships/chart" Target="../charts/chart155.xml"/></Relationships>
</file>

<file path=ppt/slides/_rels/slide47.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28.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29.svg"/><Relationship Id="rId9" Type="http://schemas.openxmlformats.org/officeDocument/2006/relationships/chart" Target="../charts/chart163.xml"/></Relationships>
</file>

<file path=ppt/slides/_rels/slide48.xml.rels><?xml version="1.0" encoding="UTF-8" standalone="yes"?>
<Relationships xmlns="http://schemas.openxmlformats.org/package/2006/relationships"><Relationship Id="rId8" Type="http://schemas.openxmlformats.org/officeDocument/2006/relationships/chart" Target="../charts/chart170.xml"/><Relationship Id="rId3" Type="http://schemas.openxmlformats.org/officeDocument/2006/relationships/image" Target="../media/image28.png"/><Relationship Id="rId7" Type="http://schemas.openxmlformats.org/officeDocument/2006/relationships/chart" Target="../charts/chart169.xml"/><Relationship Id="rId12" Type="http://schemas.openxmlformats.org/officeDocument/2006/relationships/chart" Target="../charts/chart17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168.xml"/><Relationship Id="rId11" Type="http://schemas.openxmlformats.org/officeDocument/2006/relationships/chart" Target="../charts/chart173.xml"/><Relationship Id="rId5" Type="http://schemas.openxmlformats.org/officeDocument/2006/relationships/chart" Target="../charts/chart167.xml"/><Relationship Id="rId10" Type="http://schemas.openxmlformats.org/officeDocument/2006/relationships/chart" Target="../charts/chart172.xml"/><Relationship Id="rId4" Type="http://schemas.openxmlformats.org/officeDocument/2006/relationships/image" Target="../media/image29.svg"/><Relationship Id="rId9" Type="http://schemas.openxmlformats.org/officeDocument/2006/relationships/chart" Target="../charts/chart171.xml"/></Relationships>
</file>

<file path=ppt/slides/_rels/slide49.xml.rels><?xml version="1.0" encoding="UTF-8" standalone="yes"?>
<Relationships xmlns="http://schemas.openxmlformats.org/package/2006/relationships"><Relationship Id="rId8" Type="http://schemas.openxmlformats.org/officeDocument/2006/relationships/chart" Target="../charts/chart178.xml"/><Relationship Id="rId3" Type="http://schemas.openxmlformats.org/officeDocument/2006/relationships/image" Target="../media/image28.png"/><Relationship Id="rId7" Type="http://schemas.openxmlformats.org/officeDocument/2006/relationships/chart" Target="../charts/chart177.xml"/><Relationship Id="rId12" Type="http://schemas.openxmlformats.org/officeDocument/2006/relationships/chart" Target="../charts/chart182.xml"/><Relationship Id="rId2" Type="http://schemas.openxmlformats.org/officeDocument/2006/relationships/notesSlide" Target="../notesSlides/notesSlide49.xml"/><Relationship Id="rId1" Type="http://schemas.openxmlformats.org/officeDocument/2006/relationships/slideLayout" Target="../slideLayouts/slideLayout11.xml"/><Relationship Id="rId6" Type="http://schemas.openxmlformats.org/officeDocument/2006/relationships/chart" Target="../charts/chart176.xml"/><Relationship Id="rId11" Type="http://schemas.openxmlformats.org/officeDocument/2006/relationships/chart" Target="../charts/chart181.xml"/><Relationship Id="rId5" Type="http://schemas.openxmlformats.org/officeDocument/2006/relationships/chart" Target="../charts/chart175.xml"/><Relationship Id="rId10" Type="http://schemas.openxmlformats.org/officeDocument/2006/relationships/chart" Target="../charts/chart180.xml"/><Relationship Id="rId4" Type="http://schemas.openxmlformats.org/officeDocument/2006/relationships/image" Target="../media/image29.svg"/><Relationship Id="rId9" Type="http://schemas.openxmlformats.org/officeDocument/2006/relationships/chart" Target="../charts/chart179.xml"/></Relationships>
</file>

<file path=ppt/slides/_rels/slide50.xml.rels><?xml version="1.0" encoding="UTF-8" standalone="yes"?>
<Relationships xmlns="http://schemas.openxmlformats.org/package/2006/relationships"><Relationship Id="rId8" Type="http://schemas.openxmlformats.org/officeDocument/2006/relationships/chart" Target="../charts/chart186.xml"/><Relationship Id="rId3" Type="http://schemas.openxmlformats.org/officeDocument/2006/relationships/image" Target="../media/image28.png"/><Relationship Id="rId7" Type="http://schemas.openxmlformats.org/officeDocument/2006/relationships/chart" Target="../charts/chart185.xml"/><Relationship Id="rId12" Type="http://schemas.openxmlformats.org/officeDocument/2006/relationships/chart" Target="../charts/chart190.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184.xml"/><Relationship Id="rId11" Type="http://schemas.openxmlformats.org/officeDocument/2006/relationships/chart" Target="../charts/chart189.xml"/><Relationship Id="rId5" Type="http://schemas.openxmlformats.org/officeDocument/2006/relationships/chart" Target="../charts/chart183.xml"/><Relationship Id="rId10" Type="http://schemas.openxmlformats.org/officeDocument/2006/relationships/chart" Target="../charts/chart188.xml"/><Relationship Id="rId4" Type="http://schemas.openxmlformats.org/officeDocument/2006/relationships/image" Target="../media/image29.svg"/><Relationship Id="rId9" Type="http://schemas.openxmlformats.org/officeDocument/2006/relationships/chart" Target="../charts/chart187.xml"/></Relationships>
</file>

<file path=ppt/slides/_rels/slide51.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28.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29.svg"/><Relationship Id="rId9" Type="http://schemas.openxmlformats.org/officeDocument/2006/relationships/chart" Target="../charts/chart195.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3.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53.xml"/><Relationship Id="rId1" Type="http://schemas.openxmlformats.org/officeDocument/2006/relationships/slideLayout" Target="../slideLayouts/slideLayout9.xml"/></Relationships>
</file>

<file path=ppt/slides/_rels/slide54.xml.rels><?xml version="1.0" encoding="UTF-8" standalone="yes"?>
<Relationships xmlns="http://schemas.openxmlformats.org/package/2006/relationships"><Relationship Id="rId8" Type="http://schemas.openxmlformats.org/officeDocument/2006/relationships/chart" Target="../charts/chart204.xml"/><Relationship Id="rId3" Type="http://schemas.openxmlformats.org/officeDocument/2006/relationships/chart" Target="../charts/chart199.xml"/><Relationship Id="rId7" Type="http://schemas.openxmlformats.org/officeDocument/2006/relationships/chart" Target="../charts/chart203.xml"/><Relationship Id="rId2" Type="http://schemas.openxmlformats.org/officeDocument/2006/relationships/notesSlide" Target="../notesSlides/notesSlide54.xml"/><Relationship Id="rId1" Type="http://schemas.openxmlformats.org/officeDocument/2006/relationships/slideLayout" Target="../slideLayouts/slideLayout9.xml"/><Relationship Id="rId6" Type="http://schemas.openxmlformats.org/officeDocument/2006/relationships/chart" Target="../charts/chart202.xml"/><Relationship Id="rId5" Type="http://schemas.openxmlformats.org/officeDocument/2006/relationships/chart" Target="../charts/chart201.xml"/><Relationship Id="rId4" Type="http://schemas.openxmlformats.org/officeDocument/2006/relationships/chart" Target="../charts/chart200.xml"/><Relationship Id="rId9" Type="http://schemas.openxmlformats.org/officeDocument/2006/relationships/chart" Target="../charts/chart205.xml"/></Relationships>
</file>

<file path=ppt/slides/_rels/slide55.xml.rels><?xml version="1.0" encoding="UTF-8" standalone="yes"?>
<Relationships xmlns="http://schemas.openxmlformats.org/package/2006/relationships"><Relationship Id="rId3" Type="http://schemas.openxmlformats.org/officeDocument/2006/relationships/chart" Target="../charts/chart206.xml"/><Relationship Id="rId7" Type="http://schemas.openxmlformats.org/officeDocument/2006/relationships/chart" Target="../charts/chart210.xml"/><Relationship Id="rId2" Type="http://schemas.openxmlformats.org/officeDocument/2006/relationships/notesSlide" Target="../notesSlides/notesSlide55.xml"/><Relationship Id="rId1" Type="http://schemas.openxmlformats.org/officeDocument/2006/relationships/slideLayout" Target="../slideLayouts/slideLayout9.xml"/><Relationship Id="rId6" Type="http://schemas.openxmlformats.org/officeDocument/2006/relationships/chart" Target="../charts/chart209.xml"/><Relationship Id="rId5" Type="http://schemas.openxmlformats.org/officeDocument/2006/relationships/chart" Target="../charts/chart208.xml"/><Relationship Id="rId4" Type="http://schemas.openxmlformats.org/officeDocument/2006/relationships/chart" Target="../charts/chart207.xml"/></Relationships>
</file>

<file path=ppt/slides/_rels/slide56.xml.rels><?xml version="1.0" encoding="UTF-8" standalone="yes"?>
<Relationships xmlns="http://schemas.openxmlformats.org/package/2006/relationships"><Relationship Id="rId8" Type="http://schemas.openxmlformats.org/officeDocument/2006/relationships/chart" Target="../charts/chart216.xml"/><Relationship Id="rId3" Type="http://schemas.openxmlformats.org/officeDocument/2006/relationships/chart" Target="../charts/chart211.xml"/><Relationship Id="rId7" Type="http://schemas.openxmlformats.org/officeDocument/2006/relationships/chart" Target="../charts/chart215.xml"/><Relationship Id="rId2" Type="http://schemas.openxmlformats.org/officeDocument/2006/relationships/notesSlide" Target="../notesSlides/notesSlide56.xml"/><Relationship Id="rId1" Type="http://schemas.openxmlformats.org/officeDocument/2006/relationships/slideLayout" Target="../slideLayouts/slideLayout9.xml"/><Relationship Id="rId6" Type="http://schemas.openxmlformats.org/officeDocument/2006/relationships/chart" Target="../charts/chart214.xml"/><Relationship Id="rId5" Type="http://schemas.openxmlformats.org/officeDocument/2006/relationships/chart" Target="../charts/chart213.xml"/><Relationship Id="rId4" Type="http://schemas.openxmlformats.org/officeDocument/2006/relationships/chart" Target="../charts/chart212.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8.xml.rels><?xml version="1.0" encoding="UTF-8" standalone="yes"?>
<Relationships xmlns="http://schemas.openxmlformats.org/package/2006/relationships"><Relationship Id="rId8" Type="http://schemas.openxmlformats.org/officeDocument/2006/relationships/chart" Target="../charts/chart220.xml"/><Relationship Id="rId3" Type="http://schemas.openxmlformats.org/officeDocument/2006/relationships/image" Target="../media/image28.png"/><Relationship Id="rId7" Type="http://schemas.openxmlformats.org/officeDocument/2006/relationships/chart" Target="../charts/chart219.xml"/><Relationship Id="rId2" Type="http://schemas.openxmlformats.org/officeDocument/2006/relationships/notesSlide" Target="../notesSlides/notesSlide58.xml"/><Relationship Id="rId1" Type="http://schemas.openxmlformats.org/officeDocument/2006/relationships/slideLayout" Target="../slideLayouts/slideLayout11.xml"/><Relationship Id="rId6" Type="http://schemas.openxmlformats.org/officeDocument/2006/relationships/chart" Target="../charts/chart218.xml"/><Relationship Id="rId5" Type="http://schemas.openxmlformats.org/officeDocument/2006/relationships/chart" Target="../charts/chart217.xml"/><Relationship Id="rId10" Type="http://schemas.openxmlformats.org/officeDocument/2006/relationships/chart" Target="../charts/chart222.xml"/><Relationship Id="rId4" Type="http://schemas.openxmlformats.org/officeDocument/2006/relationships/image" Target="../media/image29.svg"/><Relationship Id="rId9" Type="http://schemas.openxmlformats.org/officeDocument/2006/relationships/chart" Target="../charts/chart221.xml"/></Relationships>
</file>

<file path=ppt/slides/_rels/slide5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0.xml.rels><?xml version="1.0" encoding="UTF-8" standalone="yes"?>
<Relationships xmlns="http://schemas.openxmlformats.org/package/2006/relationships"><Relationship Id="rId8" Type="http://schemas.openxmlformats.org/officeDocument/2006/relationships/chart" Target="../charts/chart226.xml"/><Relationship Id="rId3" Type="http://schemas.openxmlformats.org/officeDocument/2006/relationships/image" Target="../media/image28.png"/><Relationship Id="rId7" Type="http://schemas.openxmlformats.org/officeDocument/2006/relationships/chart" Target="../charts/chart225.xml"/><Relationship Id="rId12" Type="http://schemas.openxmlformats.org/officeDocument/2006/relationships/chart" Target="../charts/chart230.xml"/><Relationship Id="rId2" Type="http://schemas.openxmlformats.org/officeDocument/2006/relationships/notesSlide" Target="../notesSlides/notesSlide60.xml"/><Relationship Id="rId1" Type="http://schemas.openxmlformats.org/officeDocument/2006/relationships/slideLayout" Target="../slideLayouts/slideLayout11.xml"/><Relationship Id="rId6" Type="http://schemas.openxmlformats.org/officeDocument/2006/relationships/chart" Target="../charts/chart224.xml"/><Relationship Id="rId11" Type="http://schemas.openxmlformats.org/officeDocument/2006/relationships/chart" Target="../charts/chart229.xml"/><Relationship Id="rId5" Type="http://schemas.openxmlformats.org/officeDocument/2006/relationships/chart" Target="../charts/chart223.xml"/><Relationship Id="rId10" Type="http://schemas.openxmlformats.org/officeDocument/2006/relationships/chart" Target="../charts/chart228.xml"/><Relationship Id="rId4" Type="http://schemas.openxmlformats.org/officeDocument/2006/relationships/image" Target="../media/image29.svg"/><Relationship Id="rId9" Type="http://schemas.openxmlformats.org/officeDocument/2006/relationships/chart" Target="../charts/chart227.xml"/></Relationships>
</file>

<file path=ppt/slides/_rels/slide61.xml.rels><?xml version="1.0" encoding="UTF-8" standalone="yes"?>
<Relationships xmlns="http://schemas.openxmlformats.org/package/2006/relationships"><Relationship Id="rId8" Type="http://schemas.openxmlformats.org/officeDocument/2006/relationships/chart" Target="../charts/chart234.xml"/><Relationship Id="rId3" Type="http://schemas.openxmlformats.org/officeDocument/2006/relationships/image" Target="../media/image28.png"/><Relationship Id="rId7" Type="http://schemas.openxmlformats.org/officeDocument/2006/relationships/chart" Target="../charts/chart233.xml"/><Relationship Id="rId2" Type="http://schemas.openxmlformats.org/officeDocument/2006/relationships/notesSlide" Target="../notesSlides/notesSlide61.xml"/><Relationship Id="rId1" Type="http://schemas.openxmlformats.org/officeDocument/2006/relationships/slideLayout" Target="../slideLayouts/slideLayout11.xml"/><Relationship Id="rId6" Type="http://schemas.openxmlformats.org/officeDocument/2006/relationships/chart" Target="../charts/chart232.xml"/><Relationship Id="rId5" Type="http://schemas.openxmlformats.org/officeDocument/2006/relationships/chart" Target="../charts/chart231.xml"/><Relationship Id="rId4" Type="http://schemas.openxmlformats.org/officeDocument/2006/relationships/image" Target="../media/image29.svg"/></Relationships>
</file>

<file path=ppt/slides/_rels/slide62.xml.rels><?xml version="1.0" encoding="UTF-8" standalone="yes"?>
<Relationships xmlns="http://schemas.openxmlformats.org/package/2006/relationships"><Relationship Id="rId8" Type="http://schemas.openxmlformats.org/officeDocument/2006/relationships/chart" Target="../charts/chart238.xml"/><Relationship Id="rId3" Type="http://schemas.openxmlformats.org/officeDocument/2006/relationships/image" Target="../media/image28.png"/><Relationship Id="rId7" Type="http://schemas.openxmlformats.org/officeDocument/2006/relationships/chart" Target="../charts/chart237.xml"/><Relationship Id="rId2" Type="http://schemas.openxmlformats.org/officeDocument/2006/relationships/notesSlide" Target="../notesSlides/notesSlide62.xml"/><Relationship Id="rId1" Type="http://schemas.openxmlformats.org/officeDocument/2006/relationships/slideLayout" Target="../slideLayouts/slideLayout11.xml"/><Relationship Id="rId6" Type="http://schemas.openxmlformats.org/officeDocument/2006/relationships/chart" Target="../charts/chart236.xml"/><Relationship Id="rId5" Type="http://schemas.openxmlformats.org/officeDocument/2006/relationships/chart" Target="../charts/chart235.xml"/><Relationship Id="rId4" Type="http://schemas.openxmlformats.org/officeDocument/2006/relationships/image" Target="../media/image29.svg"/></Relationships>
</file>

<file path=ppt/slides/_rels/slide6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4.xml.rels><?xml version="1.0" encoding="UTF-8" standalone="yes"?>
<Relationships xmlns="http://schemas.openxmlformats.org/package/2006/relationships"><Relationship Id="rId3" Type="http://schemas.openxmlformats.org/officeDocument/2006/relationships/chart" Target="../charts/chart239.xml"/><Relationship Id="rId7" Type="http://schemas.openxmlformats.org/officeDocument/2006/relationships/chart" Target="../charts/chart241.xml"/><Relationship Id="rId2" Type="http://schemas.openxmlformats.org/officeDocument/2006/relationships/notesSlide" Target="../notesSlides/notesSlide64.xml"/><Relationship Id="rId1" Type="http://schemas.openxmlformats.org/officeDocument/2006/relationships/slideLayout" Target="../slideLayouts/slideLayout11.xml"/><Relationship Id="rId6" Type="http://schemas.openxmlformats.org/officeDocument/2006/relationships/chart" Target="../charts/chart240.xml"/><Relationship Id="rId5" Type="http://schemas.openxmlformats.org/officeDocument/2006/relationships/image" Target="../media/image29.svg"/><Relationship Id="rId4" Type="http://schemas.openxmlformats.org/officeDocument/2006/relationships/image" Target="../media/image28.png"/></Relationships>
</file>

<file path=ppt/slides/_rels/slide65.xml.rels><?xml version="1.0" encoding="UTF-8" standalone="yes"?>
<Relationships xmlns="http://schemas.openxmlformats.org/package/2006/relationships"><Relationship Id="rId8" Type="http://schemas.openxmlformats.org/officeDocument/2006/relationships/chart" Target="../charts/chart245.xml"/><Relationship Id="rId3" Type="http://schemas.openxmlformats.org/officeDocument/2006/relationships/image" Target="../media/image28.png"/><Relationship Id="rId7" Type="http://schemas.openxmlformats.org/officeDocument/2006/relationships/chart" Target="../charts/chart244.xml"/><Relationship Id="rId12" Type="http://schemas.openxmlformats.org/officeDocument/2006/relationships/chart" Target="../charts/chart249.xml"/><Relationship Id="rId2" Type="http://schemas.openxmlformats.org/officeDocument/2006/relationships/notesSlide" Target="../notesSlides/notesSlide65.xml"/><Relationship Id="rId1" Type="http://schemas.openxmlformats.org/officeDocument/2006/relationships/slideLayout" Target="../slideLayouts/slideLayout11.xml"/><Relationship Id="rId6" Type="http://schemas.openxmlformats.org/officeDocument/2006/relationships/chart" Target="../charts/chart243.xml"/><Relationship Id="rId11" Type="http://schemas.openxmlformats.org/officeDocument/2006/relationships/chart" Target="../charts/chart248.xml"/><Relationship Id="rId5" Type="http://schemas.openxmlformats.org/officeDocument/2006/relationships/chart" Target="../charts/chart242.xml"/><Relationship Id="rId10" Type="http://schemas.openxmlformats.org/officeDocument/2006/relationships/chart" Target="../charts/chart247.xml"/><Relationship Id="rId4" Type="http://schemas.openxmlformats.org/officeDocument/2006/relationships/image" Target="../media/image29.svg"/><Relationship Id="rId9" Type="http://schemas.openxmlformats.org/officeDocument/2006/relationships/chart" Target="../charts/chart246.xml"/></Relationships>
</file>

<file path=ppt/slides/_rels/slide66.xml.rels><?xml version="1.0" encoding="UTF-8" standalone="yes"?>
<Relationships xmlns="http://schemas.openxmlformats.org/package/2006/relationships"><Relationship Id="rId8" Type="http://schemas.openxmlformats.org/officeDocument/2006/relationships/chart" Target="../charts/chart253.xml"/><Relationship Id="rId3" Type="http://schemas.openxmlformats.org/officeDocument/2006/relationships/image" Target="../media/image28.png"/><Relationship Id="rId7" Type="http://schemas.openxmlformats.org/officeDocument/2006/relationships/chart" Target="../charts/chart252.xml"/><Relationship Id="rId2" Type="http://schemas.openxmlformats.org/officeDocument/2006/relationships/notesSlide" Target="../notesSlides/notesSlide66.xml"/><Relationship Id="rId1" Type="http://schemas.openxmlformats.org/officeDocument/2006/relationships/slideLayout" Target="../slideLayouts/slideLayout11.xml"/><Relationship Id="rId6" Type="http://schemas.openxmlformats.org/officeDocument/2006/relationships/chart" Target="../charts/chart251.xml"/><Relationship Id="rId5" Type="http://schemas.openxmlformats.org/officeDocument/2006/relationships/chart" Target="../charts/chart250.xml"/><Relationship Id="rId4" Type="http://schemas.openxmlformats.org/officeDocument/2006/relationships/image" Target="../media/image29.svg"/></Relationships>
</file>

<file path=ppt/slides/_rels/slide67.xml.rels><?xml version="1.0" encoding="UTF-8" standalone="yes"?>
<Relationships xmlns="http://schemas.openxmlformats.org/package/2006/relationships"><Relationship Id="rId8" Type="http://schemas.openxmlformats.org/officeDocument/2006/relationships/chart" Target="../charts/chart257.xml"/><Relationship Id="rId3" Type="http://schemas.openxmlformats.org/officeDocument/2006/relationships/image" Target="../media/image28.png"/><Relationship Id="rId7" Type="http://schemas.openxmlformats.org/officeDocument/2006/relationships/chart" Target="../charts/chart256.xml"/><Relationship Id="rId2" Type="http://schemas.openxmlformats.org/officeDocument/2006/relationships/notesSlide" Target="../notesSlides/notesSlide67.xml"/><Relationship Id="rId1" Type="http://schemas.openxmlformats.org/officeDocument/2006/relationships/slideLayout" Target="../slideLayouts/slideLayout11.xml"/><Relationship Id="rId6" Type="http://schemas.openxmlformats.org/officeDocument/2006/relationships/chart" Target="../charts/chart255.xml"/><Relationship Id="rId5" Type="http://schemas.openxmlformats.org/officeDocument/2006/relationships/chart" Target="../charts/chart254.xml"/><Relationship Id="rId4" Type="http://schemas.openxmlformats.org/officeDocument/2006/relationships/image" Target="../media/image29.svg"/></Relationships>
</file>

<file path=ppt/slides/_rels/slide6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69.xml.rels><?xml version="1.0" encoding="UTF-8" standalone="yes"?>
<Relationships xmlns="http://schemas.openxmlformats.org/package/2006/relationships"><Relationship Id="rId8" Type="http://schemas.openxmlformats.org/officeDocument/2006/relationships/chart" Target="../charts/chart261.xml"/><Relationship Id="rId3" Type="http://schemas.openxmlformats.org/officeDocument/2006/relationships/image" Target="../media/image28.png"/><Relationship Id="rId7" Type="http://schemas.openxmlformats.org/officeDocument/2006/relationships/chart" Target="../charts/chart260.xml"/><Relationship Id="rId2" Type="http://schemas.openxmlformats.org/officeDocument/2006/relationships/notesSlide" Target="../notesSlides/notesSlide69.xml"/><Relationship Id="rId1" Type="http://schemas.openxmlformats.org/officeDocument/2006/relationships/slideLayout" Target="../slideLayouts/slideLayout11.xml"/><Relationship Id="rId6" Type="http://schemas.openxmlformats.org/officeDocument/2006/relationships/chart" Target="../charts/chart259.xml"/><Relationship Id="rId5" Type="http://schemas.openxmlformats.org/officeDocument/2006/relationships/chart" Target="../charts/chart258.xml"/><Relationship Id="rId10" Type="http://schemas.openxmlformats.org/officeDocument/2006/relationships/chart" Target="../charts/chart263.xml"/><Relationship Id="rId4" Type="http://schemas.openxmlformats.org/officeDocument/2006/relationships/image" Target="../media/image29.svg"/><Relationship Id="rId9" Type="http://schemas.openxmlformats.org/officeDocument/2006/relationships/chart" Target="../charts/chart262.xml"/></Relationships>
</file>

<file path=ppt/slides/_rels/slide7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71.xml.rels><?xml version="1.0" encoding="UTF-8" standalone="yes"?>
<Relationships xmlns="http://schemas.openxmlformats.org/package/2006/relationships"><Relationship Id="rId3" Type="http://schemas.openxmlformats.org/officeDocument/2006/relationships/hyperlink" Target="https://gp-patient.co.uk/latest-survey/results" TargetMode="External"/><Relationship Id="rId2" Type="http://schemas.openxmlformats.org/officeDocument/2006/relationships/notesSlide" Target="../notesSlides/notesSlide71.xml"/><Relationship Id="rId1" Type="http://schemas.openxmlformats.org/officeDocument/2006/relationships/slideLayout" Target="../slideLayouts/slideLayout9.xml"/></Relationships>
</file>

<file path=ppt/slides/_rels/slide7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7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33.jpeg"/><Relationship Id="rId4" Type="http://schemas.microsoft.com/office/2007/relationships/hdphoto" Target="../media/hdphoto2.wdp"/></Relationships>
</file>

<file path=ppt/slides/_rels/slide73.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73.xml"/><Relationship Id="rId1" Type="http://schemas.openxmlformats.org/officeDocument/2006/relationships/slideLayout" Target="../slideLayouts/slideLayout9.xml"/><Relationship Id="rId5" Type="http://schemas.openxmlformats.org/officeDocument/2006/relationships/hyperlink" Target="https://gp-patient.co.uk/technical-annex-introduction-2025" TargetMode="External"/><Relationship Id="rId4" Type="http://schemas.openxmlformats.org/officeDocument/2006/relationships/hyperlink" Target="https://gp-patient.co.uk/faq" TargetMode="External"/></Relationships>
</file>

<file path=ppt/slides/_rels/slide74.xml.rels><?xml version="1.0" encoding="UTF-8" standalone="yes"?>
<Relationships xmlns="http://schemas.openxmlformats.org/package/2006/relationships"><Relationship Id="rId8" Type="http://schemas.openxmlformats.org/officeDocument/2006/relationships/hyperlink" Target="https://gp-patient.co.uk/analysistool/trends" TargetMode="External"/><Relationship Id="rId3" Type="http://schemas.openxmlformats.org/officeDocument/2006/relationships/hyperlink" Target="mailto:GPPatientSurvey@ipsos.com" TargetMode="External"/><Relationship Id="rId7" Type="http://schemas.openxmlformats.org/officeDocument/2006/relationships/hyperlink" Target="https://gp-patient.co.uk/analysistool" TargetMode="External"/><Relationship Id="rId2" Type="http://schemas.openxmlformats.org/officeDocument/2006/relationships/notesSlide" Target="../notesSlides/notesSlide74.xml"/><Relationship Id="rId1" Type="http://schemas.openxmlformats.org/officeDocument/2006/relationships/slideLayout" Target="../slideLayouts/slideLayout9.xml"/><Relationship Id="rId6" Type="http://schemas.openxmlformats.org/officeDocument/2006/relationships/hyperlink" Target="https://gp-patient.co.uk/surveysandreports" TargetMode="External"/><Relationship Id="rId5" Type="http://schemas.openxmlformats.org/officeDocument/2006/relationships/image" Target="../media/image35.jpeg"/><Relationship Id="rId4" Type="http://schemas.openxmlformats.org/officeDocument/2006/relationships/image" Target="../media/image34.jpeg"/><Relationship Id="rId9" Type="http://schemas.openxmlformats.org/officeDocument/2006/relationships/hyperlink" Target="https://gp-patient.co.uk/report-summary-of-changes-for-the-year-202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0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NORTH EAST LONDON INTEGRATED CARE SYSTEM</a:t>
            </a:r>
            <a:endParaRPr lang="en-GB" sz="3000" dirty="0">
              <a:solidFill>
                <a:schemeClr val="tx1"/>
              </a:solidFill>
            </a:endParaRPr>
          </a:p>
        </p:txBody>
      </p:sp>
      <p:grpSp>
        <p:nvGrpSpPr>
          <p:cNvPr id="3" name="NHS LOGO: Blue Text">
            <a:extLst>
              <a:ext uri="{FF2B5EF4-FFF2-40B4-BE49-F238E27FC236}">
                <a16:creationId xmlns:a16="http://schemas.microsoft.com/office/drawing/2014/main" id="{BF9321D9-A282-7519-FDF3-EE33B75C2C7E}"/>
              </a:ext>
            </a:extLst>
          </p:cNvPr>
          <p:cNvGrpSpPr>
            <a:grpSpLocks noChangeAspect="1"/>
          </p:cNvGrpSpPr>
          <p:nvPr/>
        </p:nvGrpSpPr>
        <p:grpSpPr>
          <a:xfrm>
            <a:off x="10467148" y="6284058"/>
            <a:ext cx="665908" cy="269518"/>
            <a:chOff x="3039034" y="730915"/>
            <a:chExt cx="1125007" cy="455333"/>
          </a:xfrm>
        </p:grpSpPr>
        <p:sp>
          <p:nvSpPr>
            <p:cNvPr id="4" name="Freeform: Shape 3">
              <a:extLst>
                <a:ext uri="{FF2B5EF4-FFF2-40B4-BE49-F238E27FC236}">
                  <a16:creationId xmlns:a16="http://schemas.microsoft.com/office/drawing/2014/main" id="{B408720D-A3F5-974E-DD54-E9BC4211B993}"/>
                </a:ext>
              </a:extLst>
            </p:cNvPr>
            <p:cNvSpPr/>
            <p:nvPr/>
          </p:nvSpPr>
          <p:spPr>
            <a:xfrm>
              <a:off x="3039034" y="730915"/>
              <a:ext cx="1125007" cy="455333"/>
            </a:xfrm>
            <a:custGeom>
              <a:avLst/>
              <a:gdLst>
                <a:gd name="connsiteX0" fmla="*/ 0 w 1125007"/>
                <a:gd name="connsiteY0" fmla="*/ 0 h 455333"/>
                <a:gd name="connsiteX1" fmla="*/ 1125007 w 1125007"/>
                <a:gd name="connsiteY1" fmla="*/ 0 h 455333"/>
                <a:gd name="connsiteX2" fmla="*/ 1125007 w 1125007"/>
                <a:gd name="connsiteY2" fmla="*/ 455333 h 455333"/>
                <a:gd name="connsiteX3" fmla="*/ 0 w 1125007"/>
                <a:gd name="connsiteY3" fmla="*/ 455333 h 455333"/>
              </a:gdLst>
              <a:ahLst/>
              <a:cxnLst>
                <a:cxn ang="0">
                  <a:pos x="connsiteX0" y="connsiteY0"/>
                </a:cxn>
                <a:cxn ang="0">
                  <a:pos x="connsiteX1" y="connsiteY1"/>
                </a:cxn>
                <a:cxn ang="0">
                  <a:pos x="connsiteX2" y="connsiteY2"/>
                </a:cxn>
                <a:cxn ang="0">
                  <a:pos x="connsiteX3" y="connsiteY3"/>
                </a:cxn>
              </a:cxnLst>
              <a:rect l="l" t="t" r="r" b="b"/>
              <a:pathLst>
                <a:path w="1125007" h="455333">
                  <a:moveTo>
                    <a:pt x="0" y="0"/>
                  </a:moveTo>
                  <a:lnTo>
                    <a:pt x="1125007" y="0"/>
                  </a:lnTo>
                  <a:lnTo>
                    <a:pt x="1125007" y="455333"/>
                  </a:lnTo>
                  <a:lnTo>
                    <a:pt x="0" y="455333"/>
                  </a:lnTo>
                  <a:close/>
                </a:path>
              </a:pathLst>
            </a:custGeom>
            <a:solidFill>
              <a:schemeClr val="bg1"/>
            </a:solidFill>
            <a:ln w="11361"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5" name="Freeform: Shape 4">
              <a:extLst>
                <a:ext uri="{FF2B5EF4-FFF2-40B4-BE49-F238E27FC236}">
                  <a16:creationId xmlns:a16="http://schemas.microsoft.com/office/drawing/2014/main" id="{BB8B0E98-986A-C030-62D5-9059351BA246}"/>
                </a:ext>
              </a:extLst>
            </p:cNvPr>
            <p:cNvSpPr/>
            <p:nvPr/>
          </p:nvSpPr>
          <p:spPr>
            <a:xfrm>
              <a:off x="3070793" y="774854"/>
              <a:ext cx="420614" cy="366543"/>
            </a:xfrm>
            <a:custGeom>
              <a:avLst/>
              <a:gdLst>
                <a:gd name="connsiteX0" fmla="*/ 78262 w 420614"/>
                <a:gd name="connsiteY0" fmla="*/ 55 h 366543"/>
                <a:gd name="connsiteX1" fmla="*/ 200633 w 420614"/>
                <a:gd name="connsiteY1" fmla="*/ 55 h 366543"/>
                <a:gd name="connsiteX2" fmla="*/ 275649 w 420614"/>
                <a:gd name="connsiteY2" fmla="*/ 254245 h 366543"/>
                <a:gd name="connsiteX3" fmla="*/ 276787 w 420614"/>
                <a:gd name="connsiteY3" fmla="*/ 254245 h 366543"/>
                <a:gd name="connsiteX4" fmla="*/ 328240 w 420614"/>
                <a:gd name="connsiteY4" fmla="*/ 55 h 366543"/>
                <a:gd name="connsiteX5" fmla="*/ 420673 w 420614"/>
                <a:gd name="connsiteY5" fmla="*/ 55 h 366543"/>
                <a:gd name="connsiteX6" fmla="*/ 342924 w 420614"/>
                <a:gd name="connsiteY6" fmla="*/ 366598 h 366543"/>
                <a:gd name="connsiteX7" fmla="*/ 221123 w 420614"/>
                <a:gd name="connsiteY7" fmla="*/ 366598 h 366543"/>
                <a:gd name="connsiteX8" fmla="*/ 144399 w 420614"/>
                <a:gd name="connsiteY8" fmla="*/ 112977 h 366543"/>
                <a:gd name="connsiteX9" fmla="*/ 143375 w 420614"/>
                <a:gd name="connsiteY9" fmla="*/ 112977 h 366543"/>
                <a:gd name="connsiteX10" fmla="*/ 92491 w 420614"/>
                <a:gd name="connsiteY10" fmla="*/ 366598 h 366543"/>
                <a:gd name="connsiteX11" fmla="*/ 58 w 420614"/>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0614" h="366543">
                  <a:moveTo>
                    <a:pt x="78262" y="55"/>
                  </a:moveTo>
                  <a:lnTo>
                    <a:pt x="200633" y="55"/>
                  </a:lnTo>
                  <a:lnTo>
                    <a:pt x="275649" y="254245"/>
                  </a:lnTo>
                  <a:lnTo>
                    <a:pt x="276787" y="254245"/>
                  </a:lnTo>
                  <a:lnTo>
                    <a:pt x="328240" y="55"/>
                  </a:lnTo>
                  <a:lnTo>
                    <a:pt x="420673" y="55"/>
                  </a:lnTo>
                  <a:lnTo>
                    <a:pt x="342924" y="366598"/>
                  </a:lnTo>
                  <a:lnTo>
                    <a:pt x="221123" y="366598"/>
                  </a:lnTo>
                  <a:lnTo>
                    <a:pt x="144399" y="112977"/>
                  </a:lnTo>
                  <a:lnTo>
                    <a:pt x="143375" y="112977"/>
                  </a:lnTo>
                  <a:lnTo>
                    <a:pt x="92491" y="366598"/>
                  </a:lnTo>
                  <a:lnTo>
                    <a:pt x="58"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7" name="Freeform: Shape 6">
              <a:extLst>
                <a:ext uri="{FF2B5EF4-FFF2-40B4-BE49-F238E27FC236}">
                  <a16:creationId xmlns:a16="http://schemas.microsoft.com/office/drawing/2014/main" id="{ABDE28C6-E375-A8D2-43E0-F8F4D7183FB5}"/>
                </a:ext>
              </a:extLst>
            </p:cNvPr>
            <p:cNvSpPr/>
            <p:nvPr/>
          </p:nvSpPr>
          <p:spPr>
            <a:xfrm>
              <a:off x="3451452" y="774854"/>
              <a:ext cx="388626" cy="366543"/>
            </a:xfrm>
            <a:custGeom>
              <a:avLst/>
              <a:gdLst>
                <a:gd name="connsiteX0" fmla="*/ 76187 w 388626"/>
                <a:gd name="connsiteY0" fmla="*/ 55 h 366543"/>
                <a:gd name="connsiteX1" fmla="*/ 174425 w 388626"/>
                <a:gd name="connsiteY1" fmla="*/ 55 h 366543"/>
                <a:gd name="connsiteX2" fmla="*/ 145512 w 388626"/>
                <a:gd name="connsiteY2" fmla="*/ 140297 h 366543"/>
                <a:gd name="connsiteX3" fmla="*/ 261622 w 388626"/>
                <a:gd name="connsiteY3" fmla="*/ 140297 h 366543"/>
                <a:gd name="connsiteX4" fmla="*/ 290535 w 388626"/>
                <a:gd name="connsiteY4" fmla="*/ 55 h 366543"/>
                <a:gd name="connsiteX5" fmla="*/ 388774 w 388626"/>
                <a:gd name="connsiteY5" fmla="*/ 55 h 366543"/>
                <a:gd name="connsiteX6" fmla="*/ 312619 w 388626"/>
                <a:gd name="connsiteY6" fmla="*/ 366598 h 366543"/>
                <a:gd name="connsiteX7" fmla="*/ 213812 w 388626"/>
                <a:gd name="connsiteY7" fmla="*/ 366598 h 366543"/>
                <a:gd name="connsiteX8" fmla="*/ 246368 w 388626"/>
                <a:gd name="connsiteY8" fmla="*/ 209622 h 366543"/>
                <a:gd name="connsiteX9" fmla="*/ 130827 w 388626"/>
                <a:gd name="connsiteY9" fmla="*/ 209622 h 366543"/>
                <a:gd name="connsiteX10" fmla="*/ 98271 w 388626"/>
                <a:gd name="connsiteY10" fmla="*/ 366598 h 366543"/>
                <a:gd name="connsiteX11" fmla="*/ 147 w 388626"/>
                <a:gd name="connsiteY11" fmla="*/ 366598 h 366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8626" h="366543">
                  <a:moveTo>
                    <a:pt x="76187" y="55"/>
                  </a:moveTo>
                  <a:lnTo>
                    <a:pt x="174425" y="55"/>
                  </a:lnTo>
                  <a:lnTo>
                    <a:pt x="145512" y="140297"/>
                  </a:lnTo>
                  <a:lnTo>
                    <a:pt x="261622" y="140297"/>
                  </a:lnTo>
                  <a:lnTo>
                    <a:pt x="290535" y="55"/>
                  </a:lnTo>
                  <a:lnTo>
                    <a:pt x="388774" y="55"/>
                  </a:lnTo>
                  <a:lnTo>
                    <a:pt x="312619" y="366598"/>
                  </a:lnTo>
                  <a:lnTo>
                    <a:pt x="213812" y="366598"/>
                  </a:lnTo>
                  <a:lnTo>
                    <a:pt x="246368" y="209622"/>
                  </a:lnTo>
                  <a:lnTo>
                    <a:pt x="130827" y="209622"/>
                  </a:lnTo>
                  <a:lnTo>
                    <a:pt x="98271" y="366598"/>
                  </a:lnTo>
                  <a:lnTo>
                    <a:pt x="147" y="366598"/>
                  </a:ln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sp>
          <p:nvSpPr>
            <p:cNvPr id="8" name="Freeform: Shape 7">
              <a:extLst>
                <a:ext uri="{FF2B5EF4-FFF2-40B4-BE49-F238E27FC236}">
                  <a16:creationId xmlns:a16="http://schemas.microsoft.com/office/drawing/2014/main" id="{667685D4-660A-0129-B13B-1ED8254C96AA}"/>
                </a:ext>
              </a:extLst>
            </p:cNvPr>
            <p:cNvSpPr/>
            <p:nvPr/>
          </p:nvSpPr>
          <p:spPr>
            <a:xfrm>
              <a:off x="3797050" y="768479"/>
              <a:ext cx="324652" cy="379178"/>
            </a:xfrm>
            <a:custGeom>
              <a:avLst/>
              <a:gdLst>
                <a:gd name="connsiteX0" fmla="*/ 301539 w 324652"/>
                <a:gd name="connsiteY0" fmla="*/ 89414 h 379178"/>
                <a:gd name="connsiteX1" fmla="*/ 221173 w 324652"/>
                <a:gd name="connsiteY1" fmla="*/ 72567 h 379178"/>
                <a:gd name="connsiteX2" fmla="*/ 150824 w 324652"/>
                <a:gd name="connsiteY2" fmla="*/ 107741 h 379178"/>
                <a:gd name="connsiteX3" fmla="*/ 293116 w 324652"/>
                <a:gd name="connsiteY3" fmla="*/ 251626 h 379178"/>
                <a:gd name="connsiteX4" fmla="*/ 114056 w 324652"/>
                <a:gd name="connsiteY4" fmla="*/ 379233 h 379178"/>
                <a:gd name="connsiteX5" fmla="*/ 222 w 324652"/>
                <a:gd name="connsiteY5" fmla="*/ 360337 h 379178"/>
                <a:gd name="connsiteX6" fmla="*/ 22989 w 324652"/>
                <a:gd name="connsiteY6" fmla="*/ 285776 h 379178"/>
                <a:gd name="connsiteX7" fmla="*/ 113259 w 324652"/>
                <a:gd name="connsiteY7" fmla="*/ 306836 h 379178"/>
                <a:gd name="connsiteX8" fmla="*/ 191462 w 324652"/>
                <a:gd name="connsiteY8" fmla="*/ 263237 h 379178"/>
                <a:gd name="connsiteX9" fmla="*/ 49171 w 324652"/>
                <a:gd name="connsiteY9" fmla="*/ 122995 h 379178"/>
                <a:gd name="connsiteX10" fmla="*/ 212522 w 324652"/>
                <a:gd name="connsiteY10" fmla="*/ 55 h 379178"/>
                <a:gd name="connsiteX11" fmla="*/ 324875 w 324652"/>
                <a:gd name="connsiteY11" fmla="*/ 16333 h 379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4652" h="379178">
                  <a:moveTo>
                    <a:pt x="301539" y="89414"/>
                  </a:moveTo>
                  <a:cubicBezTo>
                    <a:pt x="276359" y="77822"/>
                    <a:pt x="248888" y="72063"/>
                    <a:pt x="221173" y="72567"/>
                  </a:cubicBezTo>
                  <a:cubicBezTo>
                    <a:pt x="182356" y="72567"/>
                    <a:pt x="150824" y="78372"/>
                    <a:pt x="150824" y="107741"/>
                  </a:cubicBezTo>
                  <a:cubicBezTo>
                    <a:pt x="150824" y="159763"/>
                    <a:pt x="293116" y="140297"/>
                    <a:pt x="293116" y="251626"/>
                  </a:cubicBezTo>
                  <a:cubicBezTo>
                    <a:pt x="293116" y="352938"/>
                    <a:pt x="199089" y="379233"/>
                    <a:pt x="114056" y="379233"/>
                  </a:cubicBezTo>
                  <a:cubicBezTo>
                    <a:pt x="75410" y="378335"/>
                    <a:pt x="37086" y="371973"/>
                    <a:pt x="222" y="360337"/>
                  </a:cubicBezTo>
                  <a:lnTo>
                    <a:pt x="22989" y="285776"/>
                  </a:lnTo>
                  <a:cubicBezTo>
                    <a:pt x="42455" y="298412"/>
                    <a:pt x="81272" y="306836"/>
                    <a:pt x="113259" y="306836"/>
                  </a:cubicBezTo>
                  <a:cubicBezTo>
                    <a:pt x="145246" y="306836"/>
                    <a:pt x="191462" y="301030"/>
                    <a:pt x="191462" y="263237"/>
                  </a:cubicBezTo>
                  <a:cubicBezTo>
                    <a:pt x="191462" y="204386"/>
                    <a:pt x="49171" y="226469"/>
                    <a:pt x="49171" y="122995"/>
                  </a:cubicBezTo>
                  <a:cubicBezTo>
                    <a:pt x="49171" y="28513"/>
                    <a:pt x="132155" y="55"/>
                    <a:pt x="212522" y="55"/>
                  </a:cubicBezTo>
                  <a:cubicBezTo>
                    <a:pt x="258055" y="55"/>
                    <a:pt x="300173" y="4836"/>
                    <a:pt x="324875" y="16333"/>
                  </a:cubicBezTo>
                  <a:close/>
                </a:path>
              </a:pathLst>
            </a:custGeom>
            <a:solidFill>
              <a:srgbClr val="005EB8"/>
            </a:solidFill>
            <a:ln w="11363" cap="flat">
              <a:noFill/>
              <a:prstDash val="solid"/>
              <a:miter/>
            </a:ln>
          </p:spPr>
          <p:txBody>
            <a:bodyPr rtlCol="0" anchor="ctr"/>
            <a:lstStyle>
              <a:defPPr>
                <a:defRPr lang="fr-FR"/>
              </a:defPPr>
              <a:lvl1pPr marL="0" algn="l" defTabSz="703356" rtl="0" eaLnBrk="1" latinLnBrk="0" hangingPunct="1">
                <a:defRPr sz="1385" kern="1200">
                  <a:solidFill>
                    <a:schemeClr val="tx1"/>
                  </a:solidFill>
                  <a:latin typeface="+mn-lt"/>
                  <a:ea typeface="+mn-ea"/>
                  <a:cs typeface="+mn-cs"/>
                </a:defRPr>
              </a:lvl1pPr>
              <a:lvl2pPr marL="351678" algn="l" defTabSz="703356" rtl="0" eaLnBrk="1" latinLnBrk="0" hangingPunct="1">
                <a:defRPr sz="1385" kern="1200">
                  <a:solidFill>
                    <a:schemeClr val="tx1"/>
                  </a:solidFill>
                  <a:latin typeface="+mn-lt"/>
                  <a:ea typeface="+mn-ea"/>
                  <a:cs typeface="+mn-cs"/>
                </a:defRPr>
              </a:lvl2pPr>
              <a:lvl3pPr marL="703356" algn="l" defTabSz="703356" rtl="0" eaLnBrk="1" latinLnBrk="0" hangingPunct="1">
                <a:defRPr sz="1385" kern="1200">
                  <a:solidFill>
                    <a:schemeClr val="tx1"/>
                  </a:solidFill>
                  <a:latin typeface="+mn-lt"/>
                  <a:ea typeface="+mn-ea"/>
                  <a:cs typeface="+mn-cs"/>
                </a:defRPr>
              </a:lvl3pPr>
              <a:lvl4pPr marL="1055035" algn="l" defTabSz="703356" rtl="0" eaLnBrk="1" latinLnBrk="0" hangingPunct="1">
                <a:defRPr sz="1385" kern="1200">
                  <a:solidFill>
                    <a:schemeClr val="tx1"/>
                  </a:solidFill>
                  <a:latin typeface="+mn-lt"/>
                  <a:ea typeface="+mn-ea"/>
                  <a:cs typeface="+mn-cs"/>
                </a:defRPr>
              </a:lvl4pPr>
              <a:lvl5pPr marL="1406713" algn="l" defTabSz="703356" rtl="0" eaLnBrk="1" latinLnBrk="0" hangingPunct="1">
                <a:defRPr sz="1385" kern="1200">
                  <a:solidFill>
                    <a:schemeClr val="tx1"/>
                  </a:solidFill>
                  <a:latin typeface="+mn-lt"/>
                  <a:ea typeface="+mn-ea"/>
                  <a:cs typeface="+mn-cs"/>
                </a:defRPr>
              </a:lvl5pPr>
              <a:lvl6pPr marL="1758391" algn="l" defTabSz="703356" rtl="0" eaLnBrk="1" latinLnBrk="0" hangingPunct="1">
                <a:defRPr sz="1385" kern="1200">
                  <a:solidFill>
                    <a:schemeClr val="tx1"/>
                  </a:solidFill>
                  <a:latin typeface="+mn-lt"/>
                  <a:ea typeface="+mn-ea"/>
                  <a:cs typeface="+mn-cs"/>
                </a:defRPr>
              </a:lvl6pPr>
              <a:lvl7pPr marL="2110069" algn="l" defTabSz="703356" rtl="0" eaLnBrk="1" latinLnBrk="0" hangingPunct="1">
                <a:defRPr sz="1385" kern="1200">
                  <a:solidFill>
                    <a:schemeClr val="tx1"/>
                  </a:solidFill>
                  <a:latin typeface="+mn-lt"/>
                  <a:ea typeface="+mn-ea"/>
                  <a:cs typeface="+mn-cs"/>
                </a:defRPr>
              </a:lvl7pPr>
              <a:lvl8pPr marL="2461748" algn="l" defTabSz="703356" rtl="0" eaLnBrk="1" latinLnBrk="0" hangingPunct="1">
                <a:defRPr sz="1385" kern="1200">
                  <a:solidFill>
                    <a:schemeClr val="tx1"/>
                  </a:solidFill>
                  <a:latin typeface="+mn-lt"/>
                  <a:ea typeface="+mn-ea"/>
                  <a:cs typeface="+mn-cs"/>
                </a:defRPr>
              </a:lvl8pPr>
              <a:lvl9pPr marL="2813426" algn="l" defTabSz="703356" rtl="0" eaLnBrk="1" latinLnBrk="0" hangingPunct="1">
                <a:defRPr sz="1385" kern="1200">
                  <a:solidFill>
                    <a:schemeClr val="tx1"/>
                  </a:solidFill>
                  <a:latin typeface="+mn-lt"/>
                  <a:ea typeface="+mn-ea"/>
                  <a:cs typeface="+mn-cs"/>
                </a:defRPr>
              </a:lvl9pPr>
            </a:lstStyle>
            <a:p>
              <a:pPr marL="0" marR="0" lvl="0" indent="0" algn="l" defTabSz="703356" rtl="0" eaLnBrk="1" fontAlgn="auto" latinLnBrk="0" hangingPunct="1">
                <a:lnSpc>
                  <a:spcPct val="100000"/>
                </a:lnSpc>
                <a:spcBef>
                  <a:spcPts val="0"/>
                </a:spcBef>
                <a:spcAft>
                  <a:spcPts val="0"/>
                </a:spcAft>
                <a:buClrTx/>
                <a:buSzTx/>
                <a:buFontTx/>
                <a:buNone/>
                <a:tabLst/>
                <a:defRPr/>
              </a:pPr>
              <a:endParaRPr kumimoji="0" lang="en-GB" sz="1385" b="0" i="0" u="none" strike="noStrike" kern="1200" cap="none" spc="0" normalizeH="0" baseline="0" noProof="0">
                <a:ln>
                  <a:noFill/>
                </a:ln>
                <a:solidFill>
                  <a:prstClr val="black"/>
                </a:solidFill>
                <a:effectLst/>
                <a:uLnTx/>
                <a:uFillTx/>
                <a:latin typeface="Arial"/>
                <a:ea typeface="+mn-ea"/>
                <a:cs typeface="+mn-cs"/>
              </a:endParaRPr>
            </a:p>
          </p:txBody>
        </p:sp>
      </p:grpSp>
      <p:sp>
        <p:nvSpPr>
          <p:cNvPr id="11" name="Subtitle 5">
            <a:extLst>
              <a:ext uri="{FF2B5EF4-FFF2-40B4-BE49-F238E27FC236}">
                <a16:creationId xmlns:a16="http://schemas.microsoft.com/office/drawing/2014/main" id="{19ACD1C7-29E8-0EAF-9C16-8EC6D9E8B949}"/>
              </a:ext>
            </a:extLst>
          </p:cNvPr>
          <p:cNvSpPr txBox="1">
            <a:spLocks/>
          </p:cNvSpPr>
          <p:nvPr/>
        </p:nvSpPr>
        <p:spPr>
          <a:xfrm>
            <a:off x="498126" y="3417960"/>
            <a:ext cx="4731600" cy="369332"/>
          </a:xfrm>
          <a:prstGeom prst="rect">
            <a:avLst/>
          </a:prstGeom>
        </p:spPr>
        <p:txBody>
          <a:bodyPr vert="horz" wrap="square" lIns="0" tIns="0" rIns="180000" bIns="0" rtlCol="0">
            <a:spAutoFit/>
          </a:bodyPr>
          <a:lst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bg1"/>
                </a:solidFill>
                <a:latin typeface="+mj-lt"/>
                <a:ea typeface="+mn-ea"/>
                <a:cs typeface="+mn-cs"/>
              </a:defRPr>
            </a:lvl1pPr>
            <a:lvl2pPr marL="457200" indent="0" algn="ctr" defTabSz="914400" rtl="0" eaLnBrk="1" latinLnBrk="0" hangingPunct="1">
              <a:lnSpc>
                <a:spcPct val="100000"/>
              </a:lnSpc>
              <a:spcBef>
                <a:spcPts val="500"/>
              </a:spcBef>
              <a:spcAft>
                <a:spcPts val="500"/>
              </a:spcAft>
              <a:buSzPct val="80000"/>
              <a:buFont typeface="Segoe UI" panose="020B0502040204020203" pitchFamily="34" charset="0"/>
              <a:buNone/>
              <a:defRPr sz="2000" kern="1200">
                <a:solidFill>
                  <a:schemeClr val="tx1"/>
                </a:solidFill>
                <a:latin typeface="+mn-lt"/>
                <a:ea typeface="+mn-ea"/>
                <a:cs typeface="+mn-cs"/>
              </a:defRPr>
            </a:lvl2pPr>
            <a:lvl3pPr marL="914400" indent="0" algn="ctr" defTabSz="914400" rtl="0" eaLnBrk="1" latinLnBrk="0" hangingPunct="1">
              <a:lnSpc>
                <a:spcPct val="100000"/>
              </a:lnSpc>
              <a:spcBef>
                <a:spcPts val="500"/>
              </a:spcBef>
              <a:spcAft>
                <a:spcPts val="500"/>
              </a:spcAft>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10000"/>
              </a:lnSpc>
              <a:spcBef>
                <a:spcPts val="500"/>
              </a:spcBef>
              <a:spcAft>
                <a:spcPts val="500"/>
              </a:spcAft>
              <a:buFont typeface="HelveticaNeueLT Std Lt Cn" panose="020B040602020203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10000"/>
              </a:lnSpc>
              <a:spcBef>
                <a:spcPts val="500"/>
              </a:spcBef>
              <a:spcAft>
                <a:spcPts val="500"/>
              </a:spcAft>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a:t>2025 survey results</a:t>
            </a:r>
            <a:endParaRPr lang="en-GB" dirty="0"/>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
        <p:nvSpPr>
          <p:cNvPr id="16" name="Title 5">
            <a:extLst>
              <a:ext uri="{FF2B5EF4-FFF2-40B4-BE49-F238E27FC236}">
                <a16:creationId xmlns:a16="http://schemas.microsoft.com/office/drawing/2014/main" id="{72D6C838-2349-0DB5-B3A5-157DD0A06081}"/>
              </a:ext>
            </a:extLst>
          </p:cNvPr>
          <p:cNvSpPr>
            <a:spLocks noGrp="1"/>
          </p:cNvSpPr>
          <p:nvPr>
            <p:ph type="title"/>
          </p:nvPr>
        </p:nvSpPr>
        <p:spPr>
          <a:xfrm>
            <a:off x="449999" y="397170"/>
            <a:ext cx="9341701" cy="775597"/>
          </a:xfrm>
        </p:spPr>
        <p:txBody>
          <a:bodyPr/>
          <a:lstStyle/>
          <a:p>
            <a:r>
              <a:rPr lang="en-GB" sz="2500" dirty="0"/>
              <a:t>Contents</a:t>
            </a: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
        <p:nvSpPr>
          <p:cNvPr id="7" name="Title 4">
            <a:extLst>
              <a:ext uri="{FF2B5EF4-FFF2-40B4-BE49-F238E27FC236}">
                <a16:creationId xmlns:a16="http://schemas.microsoft.com/office/drawing/2014/main" id="{D59010C8-03CD-4F7A-F4D4-E531A688C549}"/>
              </a:ext>
            </a:extLst>
          </p:cNvPr>
          <p:cNvSpPr>
            <a:spLocks noGrp="1"/>
          </p:cNvSpPr>
          <p:nvPr>
            <p:ph type="title"/>
          </p:nvPr>
        </p:nvSpPr>
        <p:spPr>
          <a:xfrm>
            <a:off x="352027" y="310084"/>
            <a:ext cx="11299089" cy="775597"/>
          </a:xfrm>
        </p:spPr>
        <p:txBody>
          <a:bodyPr/>
          <a:lstStyle/>
          <a:p>
            <a:r>
              <a:rPr lang="en-GB" sz="2500" dirty="0"/>
              <a:t>Introduction</a:t>
            </a:r>
          </a:p>
        </p:txBody>
      </p:sp>
      <p:sp>
        <p:nvSpPr>
          <p:cNvPr id="8" name="Rectangle 7">
            <a:extLst>
              <a:ext uri="{FF2B5EF4-FFF2-40B4-BE49-F238E27FC236}">
                <a16:creationId xmlns:a16="http://schemas.microsoft.com/office/drawing/2014/main" id="{DB8113DC-C09D-C81A-F45E-551CD070DE80}"/>
              </a:ext>
            </a:extLst>
          </p:cNvPr>
          <p:cNvSpPr/>
          <p:nvPr/>
        </p:nvSpPr>
        <p:spPr>
          <a:xfrm>
            <a:off x="352027" y="1085681"/>
            <a:ext cx="6380008" cy="5755422"/>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2025 GP Patient Survey</a:t>
            </a:r>
            <a:r>
              <a:rPr lang="en-GB" sz="1600"/>
              <a:t> for </a:t>
            </a:r>
            <a:r>
              <a:rPr lang="en-GB" sz="1600" b="1">
                <a:solidFill>
                  <a:srgbClr val="005EB8"/>
                </a:solidFill>
              </a:rPr>
              <a:t>NORTH EAST LONDON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NORTH EAST LONDON INTEGRATED CARE SYSTEM, 163,811</a:t>
            </a:r>
            <a:r>
              <a:rPr lang="en-GB" sz="1600"/>
              <a:t> questionnaires were sent out, and </a:t>
            </a:r>
            <a:r>
              <a:rPr lang="en-GB" sz="1600" b="1">
                <a:solidFill>
                  <a:srgbClr val="005EB8"/>
                </a:solidFill>
              </a:rPr>
              <a:t>28,860</a:t>
            </a:r>
            <a:r>
              <a:rPr lang="en-GB" sz="1600"/>
              <a:t> were returned completed. This represents a response rate of </a:t>
            </a:r>
            <a:r>
              <a:rPr lang="en-GB" sz="1600" b="1">
                <a:solidFill>
                  <a:srgbClr val="005EB8"/>
                </a:solidFill>
              </a:rPr>
              <a:t>18%</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this pack includes trend data from 2024 onwards.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These results are official statistics. Official statistics are statistics produced on behalf of the UK government. Producers of official statistics follow the professional standards in the Code of Practice for Statistics, to provide official statistics that serve the public good.</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
        <p:nvSpPr>
          <p:cNvPr id="3" name="TextBox 2">
            <a:extLst>
              <a:ext uri="{FF2B5EF4-FFF2-40B4-BE49-F238E27FC236}">
                <a16:creationId xmlns:a16="http://schemas.microsoft.com/office/drawing/2014/main" id="{BCD364C2-F41F-2094-D920-FECD8E08B296}"/>
              </a:ext>
            </a:extLst>
          </p:cNvPr>
          <p:cNvSpPr txBox="1"/>
          <p:nvPr/>
        </p:nvSpPr>
        <p:spPr>
          <a:xfrm>
            <a:off x="4171584" y="921723"/>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Results from all questions in the survey are available in the Excel reports: </a:t>
            </a:r>
            <a:r>
              <a:rPr lang="en-GB" sz="1400" dirty="0">
                <a:hlinkClick r:id="rId3"/>
              </a:rPr>
              <a:t>https://gp-patient.co.uk/latest-survey/results</a:t>
            </a:r>
            <a:r>
              <a:rPr lang="en-GB" sz="1400" dirty="0"/>
              <a:t>. </a:t>
            </a:r>
          </a:p>
          <a:p>
            <a:pPr marL="0" lvl="1">
              <a:buClr>
                <a:srgbClr val="005EB8"/>
              </a:buClr>
              <a:buSzPct val="150000"/>
            </a:pPr>
            <a:endParaRPr lang="en-GB" sz="1400" dirty="0"/>
          </a:p>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dirty="0"/>
              <a:t>Every year, the questionnaire content is reviewed to ensure it reflects the primary care context and priorities. Minor changes were made to the questionnaire in 2025 following more significant changes in 2024. </a:t>
            </a:r>
            <a:r>
              <a:rPr lang="en-GB" sz="1400" dirty="0">
                <a:solidFill>
                  <a:srgbClr val="000000"/>
                </a:solidFill>
                <a:latin typeface="Helvetica Neue"/>
              </a:rPr>
              <a:t>Details of the survey changes can be found here: </a:t>
            </a:r>
            <a:r>
              <a:rPr lang="en-GB" sz="1400" dirty="0">
                <a:solidFill>
                  <a:srgbClr val="000000"/>
                </a:solidFill>
                <a:latin typeface="Helvetica Neue"/>
                <a:hlinkClick r:id="rId4"/>
              </a:rPr>
              <a:t>https://gp-patient.co.uk/report-summary-of-changes</a:t>
            </a:r>
            <a:r>
              <a:rPr lang="en-GB" sz="1400" dirty="0">
                <a:solidFill>
                  <a:srgbClr val="000000"/>
                </a:solidFill>
                <a:latin typeface="Helvetica Neue"/>
              </a:rPr>
              <a:t>.</a:t>
            </a:r>
            <a:r>
              <a:rPr lang="en-GB" sz="1400" dirty="0"/>
              <a:t> </a:t>
            </a:r>
          </a:p>
          <a:p>
            <a:pPr>
              <a:buClr>
                <a:srgbClr val="005EB8"/>
              </a:buClr>
              <a:buSzPct val="150000"/>
            </a:pPr>
            <a:endParaRPr lang="en-GB" sz="1400" dirty="0"/>
          </a:p>
        </p:txBody>
      </p:sp>
      <p:sp>
        <p:nvSpPr>
          <p:cNvPr id="6" name="TextBox 5">
            <a:extLst>
              <a:ext uri="{FF2B5EF4-FFF2-40B4-BE49-F238E27FC236}">
                <a16:creationId xmlns:a16="http://schemas.microsoft.com/office/drawing/2014/main" id="{049A1243-724C-03CB-66F2-862FCD22C211}"/>
              </a:ext>
            </a:extLst>
          </p:cNvPr>
          <p:cNvSpPr txBox="1"/>
          <p:nvPr/>
        </p:nvSpPr>
        <p:spPr>
          <a:xfrm>
            <a:off x="352027" y="921723"/>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Accessible information needs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7" name="Rectangle 6">
            <a:extLst>
              <a:ext uri="{FF2B5EF4-FFF2-40B4-BE49-F238E27FC236}">
                <a16:creationId xmlns:a16="http://schemas.microsoft.com/office/drawing/2014/main" id="{48CA618D-D16E-0F29-DB29-88ED174A6DB6}"/>
              </a:ext>
            </a:extLst>
          </p:cNvPr>
          <p:cNvSpPr/>
          <p:nvPr/>
        </p:nvSpPr>
        <p:spPr>
          <a:xfrm>
            <a:off x="8165312" y="921723"/>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2025 questionnaire and the Technical Annex with further information about the survey can be found here: </a:t>
            </a:r>
            <a:r>
              <a:rPr lang="en-GB" sz="1400" dirty="0">
                <a:solidFill>
                  <a:srgbClr val="0563C1"/>
                </a:solidFill>
                <a:hlinkClick r:id="rId5">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2" name="Rectangle 1">
            <a:extLst>
              <a:ext uri="{FF2B5EF4-FFF2-40B4-BE49-F238E27FC236}">
                <a16:creationId xmlns:a16="http://schemas.microsoft.com/office/drawing/2014/main" id="{4E43FCB0-21AE-7947-CAD0-9622BEC6A260}"/>
              </a:ext>
            </a:extLst>
          </p:cNvPr>
          <p:cNvSpPr/>
          <p:nvPr/>
        </p:nvSpPr>
        <p:spPr>
          <a:xfrm>
            <a:off x="338358" y="930006"/>
            <a:ext cx="11515284" cy="5493812"/>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 Where available, this pack includes trend data from 2024 onwards.</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r>
              <a:rPr lang="en-GB" dirty="0"/>
              <a:t>An interactive dashboard providing more detail at PCN level can be found at: </a:t>
            </a:r>
            <a:r>
              <a:rPr lang="en-GB" dirty="0">
                <a:hlinkClick r:id="rId3"/>
              </a:rPr>
              <a:t>https://www.gp-patient.co.uk/pcn-dashboard</a:t>
            </a:r>
            <a:r>
              <a:rPr lang="en-GB" dirty="0"/>
              <a:t>.</a:t>
            </a:r>
          </a:p>
          <a:p>
            <a:endParaRPr lang="en-GB" dirty="0"/>
          </a:p>
          <a:p>
            <a:r>
              <a:rPr lang="en-GB" sz="1600" dirty="0"/>
              <a:t>Please note PCNs have been aligned to the ICS based on the Lead Sub ICB Location identified by the NHS England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2" name="Content Placeholder 5">
            <a:extLst>
              <a:ext uri="{FF2B5EF4-FFF2-40B4-BE49-F238E27FC236}">
                <a16:creationId xmlns:a16="http://schemas.microsoft.com/office/drawing/2014/main" id="{D3504064-240C-D275-DDA8-83D46337219E}"/>
              </a:ext>
            </a:extLst>
          </p:cNvPr>
          <p:cNvSpPr txBox="1">
            <a:spLocks/>
          </p:cNvSpPr>
          <p:nvPr/>
        </p:nvSpPr>
        <p:spPr>
          <a:xfrm>
            <a:off x="349913" y="1085681"/>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5F042-29B2-06FE-3348-CC2167D9A27A}"/>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A4FAA93B-8A99-0264-00F9-F9325B5BBFBD}"/>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DFDD1AC4-4981-32CB-ECE4-75B24F7E8C0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8988CABB-C71D-F33B-BBC8-36E309D68B54}"/>
              </a:ext>
            </a:extLst>
          </p:cNvPr>
          <p:cNvSpPr>
            <a:spLocks noGrp="1"/>
          </p:cNvSpPr>
          <p:nvPr>
            <p:ph type="title"/>
          </p:nvPr>
        </p:nvSpPr>
        <p:spPr>
          <a:xfrm>
            <a:off x="450000" y="397170"/>
            <a:ext cx="8629832" cy="830997"/>
          </a:xfrm>
        </p:spPr>
        <p:txBody>
          <a:bodyPr/>
          <a:lstStyle/>
          <a:p>
            <a:r>
              <a:rPr lang="en-GB" dirty="0"/>
              <a:t>Summary</a:t>
            </a:r>
          </a:p>
        </p:txBody>
      </p:sp>
      <p:sp>
        <p:nvSpPr>
          <p:cNvPr id="29" name="Espace réservé du pied de page 4">
            <a:extLst>
              <a:ext uri="{FF2B5EF4-FFF2-40B4-BE49-F238E27FC236}">
                <a16:creationId xmlns:a16="http://schemas.microsoft.com/office/drawing/2014/main" id="{7250161A-9ABD-6E1C-1C97-44CEFA8AF01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Slidepacks | Version 1 | Public</a:t>
            </a:r>
          </a:p>
        </p:txBody>
      </p:sp>
      <p:pic>
        <p:nvPicPr>
          <p:cNvPr id="9" name="Ipsos logo">
            <a:extLst>
              <a:ext uri="{FF2B5EF4-FFF2-40B4-BE49-F238E27FC236}">
                <a16:creationId xmlns:a16="http://schemas.microsoft.com/office/drawing/2014/main" id="{A422D2E2-B99F-EF28-591C-A16858AEE40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319568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dec="http://schemas.microsoft.com/office/drawing/2017/decorative"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63762D13-A719-2E2B-F3D9-BDBAF821DF62}"/>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EAST LONDON INTEGRATED CARE SYSTEM</a:t>
            </a:r>
          </a:p>
        </p:txBody>
      </p:sp>
      <p:sp>
        <p:nvSpPr>
          <p:cNvPr id="11" name="Title 4">
            <a:extLst>
              <a:ext uri="{FF2B5EF4-FFF2-40B4-BE49-F238E27FC236}">
                <a16:creationId xmlns:a16="http://schemas.microsoft.com/office/drawing/2014/main" id="{B24782EB-055A-B1E1-1301-2CE0EB9934BC}"/>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BD64274C-17EE-1E0C-4A9F-80E36E3F8A51}"/>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D2577205-FBD5-9DB4-BEC0-DBD06CE34617}"/>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63F6EC6A-1342-E324-6EF5-FD8755783162}"/>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5C16FEDD-AD55-9D7E-F309-B305D5A8F876}"/>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0C4234C3-5E4F-2EAA-2F59-2CB776AD792F}"/>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9C16BCC0-F086-410E-B410-92B111ACCBD9}"/>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4347F74A-0BE8-E531-B407-0A1624B6A1CD}"/>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1E40CFA3-5E59-EB9D-4804-25A1570C8BBD}"/>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EB061C14-2CA0-C870-8294-BA4938103708}"/>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35EF0083-770E-B8BC-1E7D-ABE6B2286871}"/>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163,811</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1CEE3E0F-69CB-1240-43B5-0D1A3D89D5A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1C0D28C2-2F62-A1F2-312E-D772E307CA97}"/>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74B9D41E-10F0-FD3F-D8C6-50A594E1CD47}"/>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3EB35D6D-8F2F-3628-B430-6710E274D340}"/>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F74296A8-B065-0778-3235-0799E4BB10A4}"/>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28,860</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3A493841-8C26-6C5F-20C3-D0E27AC637E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sp>
            <p:nvSpPr>
              <p:cNvPr id="29" name="TextBox 28">
                <a:extLst>
                  <a:ext uri="{FF2B5EF4-FFF2-40B4-BE49-F238E27FC236}">
                    <a16:creationId xmlns:a16="http://schemas.microsoft.com/office/drawing/2014/main" id="{9CF5947B-DC86-A872-A92C-7A13A27D97C2}"/>
                  </a:ext>
                </a:extLst>
              </p:cNvPr>
              <p:cNvSpPr txBox="1"/>
              <p:nvPr/>
            </p:nvSpPr>
            <p:spPr>
              <a:xfrm>
                <a:off x="1036204" y="1749584"/>
                <a:ext cx="1115013" cy="370510"/>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grpSp>
        <p:grpSp>
          <p:nvGrpSpPr>
            <p:cNvPr id="10" name="Group 9">
              <a:extLst>
                <a:ext uri="{FF2B5EF4-FFF2-40B4-BE49-F238E27FC236}">
                  <a16:creationId xmlns:a16="http://schemas.microsoft.com/office/drawing/2014/main" id="{78D2165E-D81F-D62B-4914-7E90FC233558}"/>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7CBB757D-64B6-4551-735C-315377F58051}"/>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062A5C5C-E4CC-67FC-4BAC-FB16E90D0BF5}"/>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18%</a:t>
                </a:r>
              </a:p>
            </p:txBody>
          </p:sp>
          <p:pic>
            <p:nvPicPr>
              <p:cNvPr id="25" name="Graphic 24" descr="Arrow circle with solid fill">
                <a:extLst>
                  <a:ext uri="{FF2B5EF4-FFF2-40B4-BE49-F238E27FC236}">
                    <a16:creationId xmlns:a16="http://schemas.microsoft.com/office/drawing/2014/main" id="{D935E92F-C22D-FD18-39D7-8FAE65DED7C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sp>
            <p:nvSpPr>
              <p:cNvPr id="30" name="TextBox 29">
                <a:extLst>
                  <a:ext uri="{FF2B5EF4-FFF2-40B4-BE49-F238E27FC236}">
                    <a16:creationId xmlns:a16="http://schemas.microsoft.com/office/drawing/2014/main" id="{B997DCCC-6D4E-1157-52CE-AE2031DB2512}"/>
                  </a:ext>
                </a:extLst>
              </p:cNvPr>
              <p:cNvSpPr txBox="1"/>
              <p:nvPr/>
            </p:nvSpPr>
            <p:spPr>
              <a:xfrm>
                <a:off x="1053404" y="2357537"/>
                <a:ext cx="1115013" cy="153888"/>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grpSp>
        <p:grpSp>
          <p:nvGrpSpPr>
            <p:cNvPr id="47" name="Group 46">
              <a:extLst>
                <a:ext uri="{FF2B5EF4-FFF2-40B4-BE49-F238E27FC236}">
                  <a16:creationId xmlns:a16="http://schemas.microsoft.com/office/drawing/2014/main" id="{21F25520-7FC6-B2BC-04B0-59BE411E3526}"/>
                </a:ext>
              </a:extLst>
            </p:cNvPr>
            <p:cNvGrpSpPr/>
            <p:nvPr/>
          </p:nvGrpSpPr>
          <p:grpSpPr>
            <a:xfrm>
              <a:off x="4586448" y="1483636"/>
              <a:ext cx="3109142" cy="1426461"/>
              <a:chOff x="4584988" y="1582099"/>
              <a:chExt cx="3109142" cy="1426461"/>
            </a:xfrm>
          </p:grpSpPr>
          <p:sp>
            <p:nvSpPr>
              <p:cNvPr id="32" name="D_90e8bd47264a47b5">
                <a:extLst>
                  <a:ext uri="{FF2B5EF4-FFF2-40B4-BE49-F238E27FC236}">
                    <a16:creationId xmlns:a16="http://schemas.microsoft.com/office/drawing/2014/main" id="{8B5FE2FA-0CFF-DE20-57EC-E3F6B3A413FA}"/>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70%</a:t>
                </a:r>
              </a:p>
            </p:txBody>
          </p:sp>
          <p:sp>
            <p:nvSpPr>
              <p:cNvPr id="33" name="TextBox 32">
                <a:extLst>
                  <a:ext uri="{FF2B5EF4-FFF2-40B4-BE49-F238E27FC236}">
                    <a16:creationId xmlns:a16="http://schemas.microsoft.com/office/drawing/2014/main" id="{74606461-2F22-3EDE-E608-FB5FB3368660}"/>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their GP practice </a:t>
                </a:r>
              </a:p>
            </p:txBody>
          </p:sp>
          <p:sp>
            <p:nvSpPr>
              <p:cNvPr id="34" name="D_d83d1f7fdd2c96eb">
                <a:extLst>
                  <a:ext uri="{FF2B5EF4-FFF2-40B4-BE49-F238E27FC236}">
                    <a16:creationId xmlns:a16="http://schemas.microsoft.com/office/drawing/2014/main" id="{E2F2F71A-A4F4-DAAD-8A4D-690B64B3C5D8}"/>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Q32 National result: 75%</a:t>
                </a:r>
              </a:p>
            </p:txBody>
          </p:sp>
        </p:grpSp>
        <p:grpSp>
          <p:nvGrpSpPr>
            <p:cNvPr id="45" name="Group 44">
              <a:extLst>
                <a:ext uri="{FF2B5EF4-FFF2-40B4-BE49-F238E27FC236}">
                  <a16:creationId xmlns:a16="http://schemas.microsoft.com/office/drawing/2014/main" id="{9003F185-B44E-4401-255F-797DE6FEC834}"/>
                </a:ext>
              </a:extLst>
            </p:cNvPr>
            <p:cNvGrpSpPr/>
            <p:nvPr/>
          </p:nvGrpSpPr>
          <p:grpSpPr>
            <a:xfrm>
              <a:off x="589415" y="3967036"/>
              <a:ext cx="3441921" cy="1478748"/>
              <a:chOff x="589415" y="3967036"/>
              <a:chExt cx="3441921" cy="1478748"/>
            </a:xfrm>
          </p:grpSpPr>
          <p:sp>
            <p:nvSpPr>
              <p:cNvPr id="37" name="D_36e5e84ec0121e0a">
                <a:extLst>
                  <a:ext uri="{FF2B5EF4-FFF2-40B4-BE49-F238E27FC236}">
                    <a16:creationId xmlns:a16="http://schemas.microsoft.com/office/drawing/2014/main" id="{67B47F04-B6E4-2249-BDB5-333F5C1A33AB}"/>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50%</a:t>
                </a:r>
              </a:p>
            </p:txBody>
          </p:sp>
          <p:sp>
            <p:nvSpPr>
              <p:cNvPr id="38" name="TextBox 37">
                <a:extLst>
                  <a:ext uri="{FF2B5EF4-FFF2-40B4-BE49-F238E27FC236}">
                    <a16:creationId xmlns:a16="http://schemas.microsoft.com/office/drawing/2014/main" id="{38823C8E-E975-E641-B8D5-F17032EAE927}"/>
                  </a:ext>
                </a:extLst>
              </p:cNvPr>
              <p:cNvSpPr txBox="1"/>
              <p:nvPr/>
            </p:nvSpPr>
            <p:spPr>
              <a:xfrm>
                <a:off x="589415" y="4487275"/>
                <a:ext cx="344192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overall experience of NHS services when their GP practice was closed</a:t>
                </a:r>
              </a:p>
            </p:txBody>
          </p:sp>
          <p:sp>
            <p:nvSpPr>
              <p:cNvPr id="39" name="D_80c88496337d3509">
                <a:extLst>
                  <a:ext uri="{FF2B5EF4-FFF2-40B4-BE49-F238E27FC236}">
                    <a16:creationId xmlns:a16="http://schemas.microsoft.com/office/drawing/2014/main" id="{F6311C39-710E-B095-808E-8C0E2FA6F756}"/>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Q36 National result: 57%</a:t>
                </a:r>
              </a:p>
            </p:txBody>
          </p:sp>
        </p:grpSp>
        <p:grpSp>
          <p:nvGrpSpPr>
            <p:cNvPr id="46" name="Group 45">
              <a:extLst>
                <a:ext uri="{FF2B5EF4-FFF2-40B4-BE49-F238E27FC236}">
                  <a16:creationId xmlns:a16="http://schemas.microsoft.com/office/drawing/2014/main" id="{6C460943-13BD-86C3-0DDB-921C05D2DACD}"/>
                </a:ext>
              </a:extLst>
            </p:cNvPr>
            <p:cNvGrpSpPr/>
            <p:nvPr/>
          </p:nvGrpSpPr>
          <p:grpSpPr>
            <a:xfrm>
              <a:off x="8331094" y="3932591"/>
              <a:ext cx="3101346" cy="1504028"/>
              <a:chOff x="8325626" y="3990382"/>
              <a:chExt cx="3101346" cy="1504028"/>
            </a:xfrm>
          </p:grpSpPr>
          <p:sp>
            <p:nvSpPr>
              <p:cNvPr id="41" name="D_e238569d4b833f7c">
                <a:extLst>
                  <a:ext uri="{FF2B5EF4-FFF2-40B4-BE49-F238E27FC236}">
                    <a16:creationId xmlns:a16="http://schemas.microsoft.com/office/drawing/2014/main" id="{1A78640F-795C-53CE-5158-C63F238817A7}"/>
                  </a:ext>
                </a:extLst>
              </p:cNvPr>
              <p:cNvSpPr txBox="1"/>
              <p:nvPr/>
            </p:nvSpPr>
            <p:spPr>
              <a:xfrm>
                <a:off x="8327721" y="3990382"/>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69%</a:t>
                </a:r>
              </a:p>
            </p:txBody>
          </p:sp>
          <p:sp>
            <p:nvSpPr>
              <p:cNvPr id="42" name="TextBox 41">
                <a:extLst>
                  <a:ext uri="{FF2B5EF4-FFF2-40B4-BE49-F238E27FC236}">
                    <a16:creationId xmlns:a16="http://schemas.microsoft.com/office/drawing/2014/main" id="{CAE47675-FE09-9316-F38B-FA75B37E58DD}"/>
                  </a:ext>
                </a:extLst>
              </p:cNvPr>
              <p:cNvSpPr txBox="1"/>
              <p:nvPr/>
            </p:nvSpPr>
            <p:spPr>
              <a:xfrm>
                <a:off x="8327721" y="4510306"/>
                <a:ext cx="3099251"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had a good o</a:t>
                </a:r>
                <a:r>
                  <a:rPr lang="en-GB" sz="1200" b="1" dirty="0" err="1">
                    <a:solidFill>
                      <a:prstClr val="white"/>
                    </a:solidFill>
                    <a:latin typeface="Arial"/>
                  </a:rPr>
                  <a:t>verall</a:t>
                </a:r>
                <a:r>
                  <a:rPr lang="en-GB" sz="1200" b="1" dirty="0">
                    <a:solidFill>
                      <a:prstClr val="white"/>
                    </a:solidFill>
                    <a:latin typeface="Arial"/>
                  </a:rPr>
                  <a:t> experience of NHS dental services</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43" name="D_12187158e39213a7">
                <a:extLst>
                  <a:ext uri="{FF2B5EF4-FFF2-40B4-BE49-F238E27FC236}">
                    <a16:creationId xmlns:a16="http://schemas.microsoft.com/office/drawing/2014/main" id="{8C383C57-80DB-0D78-C52D-56FC46F19C8E}"/>
                  </a:ext>
                </a:extLst>
              </p:cNvPr>
              <p:cNvSpPr txBox="1"/>
              <p:nvPr/>
            </p:nvSpPr>
            <p:spPr>
              <a:xfrm>
                <a:off x="8325626" y="530698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Q52 National result: 71%</a:t>
                </a:r>
              </a:p>
            </p:txBody>
          </p:sp>
        </p:grpSp>
        <p:grpSp>
          <p:nvGrpSpPr>
            <p:cNvPr id="48" name="Group 47">
              <a:extLst>
                <a:ext uri="{FF2B5EF4-FFF2-40B4-BE49-F238E27FC236}">
                  <a16:creationId xmlns:a16="http://schemas.microsoft.com/office/drawing/2014/main" id="{52D66E4D-9C18-5236-1063-FEED2B5120A9}"/>
                </a:ext>
              </a:extLst>
            </p:cNvPr>
            <p:cNvGrpSpPr/>
            <p:nvPr/>
          </p:nvGrpSpPr>
          <p:grpSpPr>
            <a:xfrm>
              <a:off x="4549763" y="3947921"/>
              <a:ext cx="3139416" cy="1502100"/>
              <a:chOff x="4586373" y="1543479"/>
              <a:chExt cx="3139416" cy="1502100"/>
            </a:xfrm>
            <a:solidFill>
              <a:srgbClr val="C7DCEF"/>
            </a:solidFill>
          </p:grpSpPr>
          <p:sp>
            <p:nvSpPr>
              <p:cNvPr id="49" name="D_310d65b45e7c1622">
                <a:extLst>
                  <a:ext uri="{FF2B5EF4-FFF2-40B4-BE49-F238E27FC236}">
                    <a16:creationId xmlns:a16="http://schemas.microsoft.com/office/drawing/2014/main" id="{B5BE2EEA-D312-3784-4A0D-CE1E17F7DCB7}"/>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87%</a:t>
                </a:r>
              </a:p>
            </p:txBody>
          </p:sp>
          <p:sp>
            <p:nvSpPr>
              <p:cNvPr id="50" name="TextBox 49">
                <a:extLst>
                  <a:ext uri="{FF2B5EF4-FFF2-40B4-BE49-F238E27FC236}">
                    <a16:creationId xmlns:a16="http://schemas.microsoft.com/office/drawing/2014/main" id="{163BE1C2-85F8-D8EE-E2A6-92109B3386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pharmacy services</a:t>
                </a:r>
              </a:p>
            </p:txBody>
          </p:sp>
          <p:sp>
            <p:nvSpPr>
              <p:cNvPr id="51" name="D_d1a0ebb39029b851">
                <a:extLst>
                  <a:ext uri="{FF2B5EF4-FFF2-40B4-BE49-F238E27FC236}">
                    <a16:creationId xmlns:a16="http://schemas.microsoft.com/office/drawing/2014/main" id="{84632706-BE43-F5BD-FA4F-AB804049C357}"/>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Q48 National result: 88%</a:t>
                </a:r>
              </a:p>
            </p:txBody>
          </p:sp>
        </p:grpSp>
        <p:grpSp>
          <p:nvGrpSpPr>
            <p:cNvPr id="53" name="Group 52">
              <a:extLst>
                <a:ext uri="{FF2B5EF4-FFF2-40B4-BE49-F238E27FC236}">
                  <a16:creationId xmlns:a16="http://schemas.microsoft.com/office/drawing/2014/main" id="{F14B1F8A-172A-3243-E4C4-BFBF2D040967}"/>
                </a:ext>
              </a:extLst>
            </p:cNvPr>
            <p:cNvGrpSpPr/>
            <p:nvPr/>
          </p:nvGrpSpPr>
          <p:grpSpPr>
            <a:xfrm>
              <a:off x="8315797" y="1485505"/>
              <a:ext cx="3110569" cy="1443648"/>
              <a:chOff x="4390068" y="1573415"/>
              <a:chExt cx="3110569" cy="1443648"/>
            </a:xfrm>
          </p:grpSpPr>
          <p:sp>
            <p:nvSpPr>
              <p:cNvPr id="54" name="D_5b2ace402ba690d1">
                <a:extLst>
                  <a:ext uri="{FF2B5EF4-FFF2-40B4-BE49-F238E27FC236}">
                    <a16:creationId xmlns:a16="http://schemas.microsoft.com/office/drawing/2014/main" id="{EBF392F9-29BF-D6C8-620B-2B124C8FD601}"/>
                  </a:ext>
                </a:extLst>
              </p:cNvPr>
              <p:cNvSpPr txBox="1"/>
              <p:nvPr/>
            </p:nvSpPr>
            <p:spPr>
              <a:xfrm>
                <a:off x="4399291" y="1573415"/>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64%</a:t>
                </a:r>
              </a:p>
            </p:txBody>
          </p:sp>
          <p:sp>
            <p:nvSpPr>
              <p:cNvPr id="55" name="TextBox 54">
                <a:extLst>
                  <a:ext uri="{FF2B5EF4-FFF2-40B4-BE49-F238E27FC236}">
                    <a16:creationId xmlns:a16="http://schemas.microsoft.com/office/drawing/2014/main" id="{2BFBF8B8-8C4D-051A-48FE-BFEB3D63E386}"/>
                  </a:ext>
                </a:extLst>
              </p:cNvPr>
              <p:cNvSpPr txBox="1"/>
              <p:nvPr/>
            </p:nvSpPr>
            <p:spPr>
              <a:xfrm>
                <a:off x="4399291" y="2093654"/>
                <a:ext cx="3101346"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had a good overall experience of contacting their GP practice </a:t>
                </a:r>
              </a:p>
            </p:txBody>
          </p:sp>
          <p:sp>
            <p:nvSpPr>
              <p:cNvPr id="56" name="D_e48570c5c689f891">
                <a:extLst>
                  <a:ext uri="{FF2B5EF4-FFF2-40B4-BE49-F238E27FC236}">
                    <a16:creationId xmlns:a16="http://schemas.microsoft.com/office/drawing/2014/main" id="{588A0D29-4F98-B827-72D8-057D1EA20F2F}"/>
                  </a:ext>
                </a:extLst>
              </p:cNvPr>
              <p:cNvSpPr txBox="1"/>
              <p:nvPr/>
            </p:nvSpPr>
            <p:spPr>
              <a:xfrm>
                <a:off x="4390068" y="282963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Q16 National result: 70%</a:t>
                </a:r>
              </a:p>
            </p:txBody>
          </p:sp>
        </p:grpSp>
      </p:grpSp>
      <p:grpSp>
        <p:nvGrpSpPr>
          <p:cNvPr id="65" name="Group 64">
            <a:extLst>
              <a:ext uri="{FF2B5EF4-FFF2-40B4-BE49-F238E27FC236}">
                <a16:creationId xmlns:a16="http://schemas.microsoft.com/office/drawing/2014/main" id="{D8F3BD30-9DAF-9F75-3DDB-438F44A8CD68}"/>
              </a:ext>
            </a:extLst>
          </p:cNvPr>
          <p:cNvGrpSpPr/>
          <p:nvPr/>
        </p:nvGrpSpPr>
        <p:grpSpPr>
          <a:xfrm>
            <a:off x="3263760" y="3689610"/>
            <a:ext cx="712927" cy="644749"/>
            <a:chOff x="7004114" y="1113290"/>
            <a:chExt cx="712927" cy="644749"/>
          </a:xfrm>
        </p:grpSpPr>
        <p:sp>
          <p:nvSpPr>
            <p:cNvPr id="66" name="Oval 65">
              <a:extLst>
                <a:ext uri="{FF2B5EF4-FFF2-40B4-BE49-F238E27FC236}">
                  <a16:creationId xmlns:a16="http://schemas.microsoft.com/office/drawing/2014/main" id="{33470BAD-6EF5-0396-ECAF-2018331B2D33}"/>
                </a:ext>
              </a:extLst>
            </p:cNvPr>
            <p:cNvSpPr/>
            <p:nvPr/>
          </p:nvSpPr>
          <p:spPr>
            <a:xfrm>
              <a:off x="7004114" y="111329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8" name="Line 50">
              <a:extLst>
                <a:ext uri="{FF2B5EF4-FFF2-40B4-BE49-F238E27FC236}">
                  <a16:creationId xmlns:a16="http://schemas.microsoft.com/office/drawing/2014/main" id="{8350406F-AAE3-9F21-BEA6-0028E3689390}"/>
                </a:ext>
              </a:extLst>
            </p:cNvPr>
            <p:cNvSpPr>
              <a:spLocks noChangeShapeType="1"/>
            </p:cNvSpPr>
            <p:nvPr/>
          </p:nvSpPr>
          <p:spPr bwMode="auto">
            <a:xfrm>
              <a:off x="7498328"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79" name="Oval 78">
            <a:extLst>
              <a:ext uri="{FF2B5EF4-FFF2-40B4-BE49-F238E27FC236}">
                <a16:creationId xmlns:a16="http://schemas.microsoft.com/office/drawing/2014/main" id="{14C4920B-C7E5-B89E-2A4B-63178B1393A7}"/>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6C052838-D67A-1FB7-6300-44C88E184938}"/>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076CE8CA-9BC3-7347-6AA1-FAD3BFE7F4BC}"/>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C8BA56F3-64D1-3BD5-92EA-753CACFCB5A9}"/>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92979F9F-3217-0900-4CBE-BEF69AAB785C}"/>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77" name="Picture 76">
            <a:extLst>
              <a:ext uri="{FF2B5EF4-FFF2-40B4-BE49-F238E27FC236}">
                <a16:creationId xmlns:a16="http://schemas.microsoft.com/office/drawing/2014/main" id="{839DED7A-906A-6556-F06D-9F06C77A133C}"/>
              </a:ext>
            </a:extLst>
          </p:cNvPr>
          <p:cNvPicPr>
            <a:picLocks noChangeAspect="1"/>
          </p:cNvPicPr>
          <p:nvPr/>
        </p:nvPicPr>
        <p:blipFill>
          <a:blip r:embed="rId9"/>
          <a:stretch>
            <a:fillRect/>
          </a:stretch>
        </p:blipFill>
        <p:spPr>
          <a:xfrm>
            <a:off x="7098726" y="3789769"/>
            <a:ext cx="416497" cy="416497"/>
          </a:xfrm>
          <a:prstGeom prst="rect">
            <a:avLst/>
          </a:prstGeom>
          <a:ln>
            <a:noFill/>
          </a:ln>
        </p:spPr>
      </p:pic>
      <p:pic>
        <p:nvPicPr>
          <p:cNvPr id="84" name="Picture 83">
            <a:extLst>
              <a:ext uri="{FF2B5EF4-FFF2-40B4-BE49-F238E27FC236}">
                <a16:creationId xmlns:a16="http://schemas.microsoft.com/office/drawing/2014/main" id="{3B41A6C3-1EE7-C3AC-E940-1F62F3EF18E4}"/>
              </a:ext>
            </a:extLst>
          </p:cNvPr>
          <p:cNvPicPr>
            <a:picLocks noChangeAspect="1"/>
          </p:cNvPicPr>
          <p:nvPr/>
        </p:nvPicPr>
        <p:blipFill>
          <a:blip r:embed="rId10"/>
          <a:stretch>
            <a:fillRect/>
          </a:stretch>
        </p:blipFill>
        <p:spPr>
          <a:xfrm>
            <a:off x="3355104" y="3733965"/>
            <a:ext cx="526784" cy="526784"/>
          </a:xfrm>
          <a:prstGeom prst="rect">
            <a:avLst/>
          </a:prstGeom>
          <a:ln>
            <a:noFill/>
          </a:ln>
        </p:spPr>
      </p:pic>
      <p:pic>
        <p:nvPicPr>
          <p:cNvPr id="86" name="Picture 85">
            <a:extLst>
              <a:ext uri="{FF2B5EF4-FFF2-40B4-BE49-F238E27FC236}">
                <a16:creationId xmlns:a16="http://schemas.microsoft.com/office/drawing/2014/main" id="{71BE8876-9CB5-C22A-13EE-4FDBC5F0383A}"/>
              </a:ext>
            </a:extLst>
          </p:cNvPr>
          <p:cNvPicPr>
            <a:picLocks noChangeAspect="1"/>
          </p:cNvPicPr>
          <p:nvPr/>
        </p:nvPicPr>
        <p:blipFill>
          <a:blip r:embed="rId11"/>
          <a:stretch>
            <a:fillRect/>
          </a:stretch>
        </p:blipFill>
        <p:spPr>
          <a:xfrm>
            <a:off x="11029541" y="3741482"/>
            <a:ext cx="480655" cy="480655"/>
          </a:xfrm>
          <a:prstGeom prst="rect">
            <a:avLst/>
          </a:prstGeom>
        </p:spPr>
      </p:pic>
      <p:pic>
        <p:nvPicPr>
          <p:cNvPr id="88" name="Picture 87">
            <a:extLst>
              <a:ext uri="{FF2B5EF4-FFF2-40B4-BE49-F238E27FC236}">
                <a16:creationId xmlns:a16="http://schemas.microsoft.com/office/drawing/2014/main" id="{D5D807FF-B885-7516-00FE-E033720484FE}"/>
              </a:ext>
            </a:extLst>
          </p:cNvPr>
          <p:cNvPicPr>
            <a:picLocks noChangeAspect="1"/>
          </p:cNvPicPr>
          <p:nvPr/>
        </p:nvPicPr>
        <p:blipFill>
          <a:blip r:embed="rId12"/>
          <a:stretch>
            <a:fillRect/>
          </a:stretch>
        </p:blipFill>
        <p:spPr>
          <a:xfrm>
            <a:off x="10981572" y="1359026"/>
            <a:ext cx="294561" cy="294561"/>
          </a:xfrm>
          <a:prstGeom prst="rect">
            <a:avLst/>
          </a:prstGeom>
        </p:spPr>
      </p:pic>
      <p:pic>
        <p:nvPicPr>
          <p:cNvPr id="90" name="Picture 89">
            <a:extLst>
              <a:ext uri="{FF2B5EF4-FFF2-40B4-BE49-F238E27FC236}">
                <a16:creationId xmlns:a16="http://schemas.microsoft.com/office/drawing/2014/main" id="{7484D562-3DC5-8F58-A095-AB8F7B712109}"/>
              </a:ext>
            </a:extLst>
          </p:cNvPr>
          <p:cNvPicPr>
            <a:picLocks noChangeAspect="1"/>
          </p:cNvPicPr>
          <p:nvPr/>
        </p:nvPicPr>
        <p:blipFill>
          <a:blip r:embed="rId13"/>
          <a:stretch>
            <a:fillRect/>
          </a:stretch>
        </p:blipFill>
        <p:spPr>
          <a:xfrm>
            <a:off x="11241653" y="1356967"/>
            <a:ext cx="260680" cy="260680"/>
          </a:xfrm>
          <a:prstGeom prst="rect">
            <a:avLst/>
          </a:prstGeom>
        </p:spPr>
      </p:pic>
      <p:grpSp>
        <p:nvGrpSpPr>
          <p:cNvPr id="64" name="Group 63">
            <a:extLst>
              <a:ext uri="{FF2B5EF4-FFF2-40B4-BE49-F238E27FC236}">
                <a16:creationId xmlns:a16="http://schemas.microsoft.com/office/drawing/2014/main" id="{EA92B9D6-302B-3857-36EF-AC2626CEC55A}"/>
              </a:ext>
            </a:extLst>
          </p:cNvPr>
          <p:cNvGrpSpPr/>
          <p:nvPr/>
        </p:nvGrpSpPr>
        <p:grpSpPr>
          <a:xfrm>
            <a:off x="7001975" y="1166369"/>
            <a:ext cx="708060" cy="659947"/>
            <a:chOff x="7004115" y="1113290"/>
            <a:chExt cx="708060" cy="659947"/>
          </a:xfrm>
        </p:grpSpPr>
        <p:sp>
          <p:nvSpPr>
            <p:cNvPr id="63" name="Oval 62">
              <a:extLst>
                <a:ext uri="{FF2B5EF4-FFF2-40B4-BE49-F238E27FC236}">
                  <a16:creationId xmlns:a16="http://schemas.microsoft.com/office/drawing/2014/main" id="{C3B2968A-275A-FDDE-E85C-6FB03FC2FB59}"/>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4" name="Line 50">
              <a:extLst>
                <a:ext uri="{FF2B5EF4-FFF2-40B4-BE49-F238E27FC236}">
                  <a16:creationId xmlns:a16="http://schemas.microsoft.com/office/drawing/2014/main" id="{711F381E-D190-1F64-36D7-3872B3351885}"/>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pic>
        <p:nvPicPr>
          <p:cNvPr id="95" name="Picture 94">
            <a:extLst>
              <a:ext uri="{FF2B5EF4-FFF2-40B4-BE49-F238E27FC236}">
                <a16:creationId xmlns:a16="http://schemas.microsoft.com/office/drawing/2014/main" id="{7DAF79EC-12FE-5352-21D1-16602D2276AD}"/>
              </a:ext>
            </a:extLst>
          </p:cNvPr>
          <p:cNvPicPr>
            <a:picLocks noChangeAspect="1"/>
          </p:cNvPicPr>
          <p:nvPr/>
        </p:nvPicPr>
        <p:blipFill>
          <a:blip r:embed="rId14"/>
          <a:stretch>
            <a:fillRect/>
          </a:stretch>
        </p:blipFill>
        <p:spPr>
          <a:xfrm>
            <a:off x="7098726" y="1236772"/>
            <a:ext cx="495590" cy="495590"/>
          </a:xfrm>
          <a:prstGeom prst="rect">
            <a:avLst/>
          </a:prstGeom>
        </p:spPr>
      </p:pic>
      <p:sp>
        <p:nvSpPr>
          <p:cNvPr id="35" name="D_93f94dad8fe95931">
            <a:extLst>
              <a:ext uri="{FF2B5EF4-FFF2-40B4-BE49-F238E27FC236}">
                <a16:creationId xmlns:a16="http://schemas.microsoft.com/office/drawing/2014/main" id="{9A7AE6D1-41CD-DE6F-A269-915ACFDFFE9F}"/>
              </a:ext>
            </a:extLst>
          </p:cNvPr>
          <p:cNvSpPr txBox="1"/>
          <p:nvPr/>
        </p:nvSpPr>
        <p:spPr>
          <a:xfrm>
            <a:off x="8315576"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14,723; National 368,026</a:t>
            </a:r>
            <a:endParaRPr lang="en-GB" sz="800" dirty="0">
              <a:solidFill>
                <a:schemeClr val="bg1"/>
              </a:solidFill>
              <a:latin typeface="Arial" panose="020B0604020202020204" pitchFamily="34" charset="0"/>
            </a:endParaRPr>
          </a:p>
        </p:txBody>
      </p:sp>
      <p:sp>
        <p:nvSpPr>
          <p:cNvPr id="67" name="D_e05302a26626ec11">
            <a:extLst>
              <a:ext uri="{FF2B5EF4-FFF2-40B4-BE49-F238E27FC236}">
                <a16:creationId xmlns:a16="http://schemas.microsoft.com/office/drawing/2014/main" id="{EB2FA2A4-8CC4-4A89-CE57-8425890306C2}"/>
              </a:ext>
            </a:extLst>
          </p:cNvPr>
          <p:cNvSpPr txBox="1"/>
          <p:nvPr/>
        </p:nvSpPr>
        <p:spPr>
          <a:xfrm>
            <a:off x="4532151" y="5534024"/>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25,431; National 631,337</a:t>
            </a:r>
            <a:endParaRPr lang="en-GB" sz="800" dirty="0">
              <a:solidFill>
                <a:srgbClr val="002060"/>
              </a:solidFill>
              <a:latin typeface="Arial" panose="020B0604020202020204" pitchFamily="34" charset="0"/>
            </a:endParaRPr>
          </a:p>
        </p:txBody>
      </p:sp>
      <p:sp>
        <p:nvSpPr>
          <p:cNvPr id="31" name="D_23d41dd03d0d93b8">
            <a:extLst>
              <a:ext uri="{FF2B5EF4-FFF2-40B4-BE49-F238E27FC236}">
                <a16:creationId xmlns:a16="http://schemas.microsoft.com/office/drawing/2014/main" id="{C532D826-B801-9DC4-AEF8-178C9AB5B4D5}"/>
              </a:ext>
            </a:extLst>
          </p:cNvPr>
          <p:cNvSpPr txBox="1"/>
          <p:nvPr/>
        </p:nvSpPr>
        <p:spPr>
          <a:xfrm>
            <a:off x="579928" y="5534024"/>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9,872; National 193,580</a:t>
            </a:r>
            <a:endParaRPr lang="en-GB" sz="800" dirty="0">
              <a:solidFill>
                <a:schemeClr val="bg1"/>
              </a:solidFill>
              <a:latin typeface="Arial" panose="020B0604020202020204" pitchFamily="34" charset="0"/>
            </a:endParaRPr>
          </a:p>
        </p:txBody>
      </p:sp>
      <p:sp>
        <p:nvSpPr>
          <p:cNvPr id="27" name="D_9f2f299fe93e2a4d">
            <a:extLst>
              <a:ext uri="{FF2B5EF4-FFF2-40B4-BE49-F238E27FC236}">
                <a16:creationId xmlns:a16="http://schemas.microsoft.com/office/drawing/2014/main" id="{19D82E57-A6CE-2BAF-C25B-E9C62902BB67}"/>
              </a:ext>
            </a:extLst>
          </p:cNvPr>
          <p:cNvSpPr txBox="1"/>
          <p:nvPr/>
        </p:nvSpPr>
        <p:spPr>
          <a:xfrm>
            <a:off x="8315577" y="3041269"/>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28,041; National 686,100</a:t>
            </a:r>
            <a:endParaRPr lang="en-GB" sz="800" dirty="0">
              <a:solidFill>
                <a:srgbClr val="002060"/>
              </a:solidFill>
              <a:latin typeface="Arial" panose="020B0604020202020204" pitchFamily="34" charset="0"/>
            </a:endParaRPr>
          </a:p>
        </p:txBody>
      </p:sp>
      <p:sp>
        <p:nvSpPr>
          <p:cNvPr id="19" name="D_b6d5ec069855eea0">
            <a:extLst>
              <a:ext uri="{FF2B5EF4-FFF2-40B4-BE49-F238E27FC236}">
                <a16:creationId xmlns:a16="http://schemas.microsoft.com/office/drawing/2014/main" id="{D03236DF-1B8E-A662-BFCF-EE9A8A9A70B2}"/>
              </a:ext>
            </a:extLst>
          </p:cNvPr>
          <p:cNvSpPr txBox="1"/>
          <p:nvPr/>
        </p:nvSpPr>
        <p:spPr>
          <a:xfrm>
            <a:off x="4572691"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28,731; National 699,562</a:t>
            </a:r>
            <a:endParaRPr lang="en-GB" sz="800" dirty="0">
              <a:solidFill>
                <a:schemeClr val="bg1"/>
              </a:solidFill>
              <a:latin typeface="Arial" panose="020B0604020202020204" pitchFamily="34" charset="0"/>
            </a:endParaRPr>
          </a:p>
        </p:txBody>
      </p:sp>
    </p:spTree>
    <p:extLst>
      <p:ext uri="{BB962C8B-B14F-4D97-AF65-F5344CB8AC3E}">
        <p14:creationId xmlns:p14="http://schemas.microsoft.com/office/powerpoint/2010/main" val="680994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922BF-4245-FB3F-8210-7E8ADD40B69A}"/>
            </a:ext>
          </a:extLst>
        </p:cNvPr>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D362D215-7FAA-940B-EC54-D40019F3E801}"/>
              </a:ext>
            </a:extLst>
          </p:cNvPr>
          <p:cNvSpPr>
            <a:spLocks noGrp="1"/>
          </p:cNvSpPr>
          <p:nvPr>
            <p:ph type="sldNum" sz="quarter"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r>
              <a:rPr kumimoji="0" lang="en-GB" sz="900" b="1" i="0" u="none" strike="noStrike" kern="1200" cap="none" spc="0" normalizeH="0" baseline="0" noProof="0" dirty="0">
                <a:ln>
                  <a:noFill/>
                </a:ln>
                <a:solidFill>
                  <a:prstClr val="black"/>
                </a:solidFill>
                <a:effectLst/>
                <a:uLnTx/>
                <a:uFillTx/>
                <a:latin typeface="Arial Black"/>
                <a:ea typeface="+mn-ea"/>
                <a:cs typeface="+mn-cs"/>
              </a:rPr>
              <a:t> </a:t>
            </a:r>
          </a:p>
        </p:txBody>
      </p:sp>
      <p:sp>
        <p:nvSpPr>
          <p:cNvPr id="9" name="TextBox 8">
            <a:extLst>
              <a:ext uri="{FF2B5EF4-FFF2-40B4-BE49-F238E27FC236}">
                <a16:creationId xmlns:a16="http://schemas.microsoft.com/office/drawing/2014/main" id="{4C105F9E-462A-AD90-89D9-F45BD398FFCC}"/>
              </a:ext>
            </a:extLst>
          </p:cNvPr>
          <p:cNvSpPr txBox="1"/>
          <p:nvPr/>
        </p:nvSpPr>
        <p:spPr>
          <a:xfrm>
            <a:off x="350633" y="494337"/>
            <a:ext cx="11577842"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EAST LONDON INTEGRATED CARE SYSTEM</a:t>
            </a:r>
          </a:p>
        </p:txBody>
      </p:sp>
      <p:sp>
        <p:nvSpPr>
          <p:cNvPr id="11" name="Title 4">
            <a:extLst>
              <a:ext uri="{FF2B5EF4-FFF2-40B4-BE49-F238E27FC236}">
                <a16:creationId xmlns:a16="http://schemas.microsoft.com/office/drawing/2014/main" id="{D2652118-1722-2679-DF90-EB4D222CF9DD}"/>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marL="0" marR="0" lvl="0" indent="0" algn="l" defTabSz="914400" rtl="0" eaLnBrk="1" fontAlgn="auto" latinLnBrk="0" hangingPunct="1">
              <a:lnSpc>
                <a:spcPct val="118000"/>
              </a:lnSpc>
              <a:spcBef>
                <a:spcPts val="600"/>
              </a:spcBef>
              <a:spcAft>
                <a:spcPts val="0"/>
              </a:spcAft>
              <a:buClrTx/>
              <a:buSzTx/>
              <a:buFontTx/>
              <a:buNone/>
              <a:tabLst/>
              <a:defRPr/>
            </a:pPr>
            <a:r>
              <a:rPr kumimoji="0" lang="en-GB" sz="2500" b="1" i="0" u="none" strike="noStrike" kern="1200" cap="none" spc="0" normalizeH="0" baseline="0" noProof="0" dirty="0">
                <a:ln>
                  <a:noFill/>
                </a:ln>
                <a:solidFill>
                  <a:prstClr val="black"/>
                </a:solidFill>
                <a:effectLst/>
                <a:uLnTx/>
                <a:uFillTx/>
                <a:latin typeface="Arial"/>
                <a:ea typeface="+mj-ea"/>
                <a:cs typeface="+mj-cs"/>
              </a:rPr>
              <a:t>Summary</a:t>
            </a:r>
          </a:p>
        </p:txBody>
      </p:sp>
      <p:grpSp>
        <p:nvGrpSpPr>
          <p:cNvPr id="13" name="Group 12">
            <a:extLst>
              <a:ext uri="{FF2B5EF4-FFF2-40B4-BE49-F238E27FC236}">
                <a16:creationId xmlns:a16="http://schemas.microsoft.com/office/drawing/2014/main" id="{7A094F2B-285C-C374-1419-2BE0751F6D4B}"/>
              </a:ext>
            </a:extLst>
          </p:cNvPr>
          <p:cNvGrpSpPr/>
          <p:nvPr/>
        </p:nvGrpSpPr>
        <p:grpSpPr>
          <a:xfrm>
            <a:off x="432387" y="1019686"/>
            <a:ext cx="11327226" cy="4794518"/>
            <a:chOff x="449999" y="1019686"/>
            <a:chExt cx="11327226" cy="4794518"/>
          </a:xfrm>
        </p:grpSpPr>
        <p:sp>
          <p:nvSpPr>
            <p:cNvPr id="2" name="Rectangle 1">
              <a:extLst>
                <a:ext uri="{FF2B5EF4-FFF2-40B4-BE49-F238E27FC236}">
                  <a16:creationId xmlns:a16="http://schemas.microsoft.com/office/drawing/2014/main" id="{2978CF60-6A60-4959-B0C3-8FD11B88BBAC}"/>
                </a:ext>
              </a:extLst>
            </p:cNvPr>
            <p:cNvSpPr/>
            <p:nvPr/>
          </p:nvSpPr>
          <p:spPr>
            <a:xfrm>
              <a:off x="449999" y="1043796"/>
              <a:ext cx="3658845"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3" name="Rectangle 2">
              <a:extLst>
                <a:ext uri="{FF2B5EF4-FFF2-40B4-BE49-F238E27FC236}">
                  <a16:creationId xmlns:a16="http://schemas.microsoft.com/office/drawing/2014/main" id="{C08E63E5-CB45-8E53-6208-9F06E6C3B3CC}"/>
                </a:ext>
              </a:extLst>
            </p:cNvPr>
            <p:cNvSpPr/>
            <p:nvPr/>
          </p:nvSpPr>
          <p:spPr>
            <a:xfrm>
              <a:off x="4427924" y="1043796"/>
              <a:ext cx="3423260"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4" name="Rectangle 3">
              <a:extLst>
                <a:ext uri="{FF2B5EF4-FFF2-40B4-BE49-F238E27FC236}">
                  <a16:creationId xmlns:a16="http://schemas.microsoft.com/office/drawing/2014/main" id="{87E6FF62-3A6B-B2D4-A09B-54DC0AAADC84}"/>
                </a:ext>
              </a:extLst>
            </p:cNvPr>
            <p:cNvSpPr/>
            <p:nvPr/>
          </p:nvSpPr>
          <p:spPr>
            <a:xfrm>
              <a:off x="4427924" y="3579962"/>
              <a:ext cx="3423260"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5" name="Rectangle 4">
              <a:extLst>
                <a:ext uri="{FF2B5EF4-FFF2-40B4-BE49-F238E27FC236}">
                  <a16:creationId xmlns:a16="http://schemas.microsoft.com/office/drawing/2014/main" id="{BE77FE6A-0ED5-4D27-3847-8212ADEC9524}"/>
                </a:ext>
              </a:extLst>
            </p:cNvPr>
            <p:cNvSpPr/>
            <p:nvPr/>
          </p:nvSpPr>
          <p:spPr>
            <a:xfrm>
              <a:off x="449999" y="3579962"/>
              <a:ext cx="3658845"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6" name="Rectangle 5">
              <a:extLst>
                <a:ext uri="{FF2B5EF4-FFF2-40B4-BE49-F238E27FC236}">
                  <a16:creationId xmlns:a16="http://schemas.microsoft.com/office/drawing/2014/main" id="{ED289C5A-81C1-FE78-E5EB-04C781E050CF}"/>
                </a:ext>
              </a:extLst>
            </p:cNvPr>
            <p:cNvSpPr/>
            <p:nvPr/>
          </p:nvSpPr>
          <p:spPr>
            <a:xfrm>
              <a:off x="8170264" y="3573509"/>
              <a:ext cx="3606961" cy="2234242"/>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693728F4-DF13-A3AB-18BC-71FC3CB801FB}"/>
                </a:ext>
              </a:extLst>
            </p:cNvPr>
            <p:cNvSpPr/>
            <p:nvPr/>
          </p:nvSpPr>
          <p:spPr>
            <a:xfrm>
              <a:off x="8170264" y="1019686"/>
              <a:ext cx="3606961" cy="2234242"/>
            </a:xfrm>
            <a:prstGeom prst="rect">
              <a:avLst/>
            </a:prstGeom>
            <a:solidFill>
              <a:srgbClr val="C7DCE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srgbClr val="002060"/>
                </a:solidFill>
                <a:effectLst/>
                <a:uLnTx/>
                <a:uFillTx/>
                <a:latin typeface="Arial"/>
                <a:ea typeface="+mn-ea"/>
                <a:cs typeface="+mn-cs"/>
              </a:endParaRPr>
            </a:p>
          </p:txBody>
        </p:sp>
        <p:grpSp>
          <p:nvGrpSpPr>
            <p:cNvPr id="22" name="Group 21">
              <a:extLst>
                <a:ext uri="{FF2B5EF4-FFF2-40B4-BE49-F238E27FC236}">
                  <a16:creationId xmlns:a16="http://schemas.microsoft.com/office/drawing/2014/main" id="{4835AC35-2D98-90B2-71EE-C9E61BC8EA6B}"/>
                </a:ext>
              </a:extLst>
            </p:cNvPr>
            <p:cNvGrpSpPr/>
            <p:nvPr/>
          </p:nvGrpSpPr>
          <p:grpSpPr>
            <a:xfrm>
              <a:off x="571737" y="1199072"/>
              <a:ext cx="3189380" cy="522423"/>
              <a:chOff x="571737" y="1199072"/>
              <a:chExt cx="3189380" cy="522423"/>
            </a:xfrm>
          </p:grpSpPr>
          <p:sp>
            <p:nvSpPr>
              <p:cNvPr id="8" name="Rectangle: Rounded Corners 7">
                <a:extLst>
                  <a:ext uri="{FF2B5EF4-FFF2-40B4-BE49-F238E27FC236}">
                    <a16:creationId xmlns:a16="http://schemas.microsoft.com/office/drawing/2014/main" id="{99D2F4C6-80DF-AB83-6705-76C929F91E36}"/>
                  </a:ext>
                </a:extLst>
              </p:cNvPr>
              <p:cNvSpPr/>
              <p:nvPr/>
            </p:nvSpPr>
            <p:spPr>
              <a:xfrm>
                <a:off x="589415" y="1199072"/>
                <a:ext cx="3171702" cy="52242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5" name="Rectangle: Rounded Corners 14">
                <a:extLst>
                  <a:ext uri="{FF2B5EF4-FFF2-40B4-BE49-F238E27FC236}">
                    <a16:creationId xmlns:a16="http://schemas.microsoft.com/office/drawing/2014/main" id="{8461820F-CAA0-38D1-DEC9-2511F29D3964}"/>
                  </a:ext>
                </a:extLst>
              </p:cNvPr>
              <p:cNvSpPr/>
              <p:nvPr/>
            </p:nvSpPr>
            <p:spPr>
              <a:xfrm>
                <a:off x="2242981" y="1291736"/>
                <a:ext cx="1423246" cy="323491"/>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163,811</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1" name="Graphic 20" descr="User outline">
                <a:extLst>
                  <a:ext uri="{FF2B5EF4-FFF2-40B4-BE49-F238E27FC236}">
                    <a16:creationId xmlns:a16="http://schemas.microsoft.com/office/drawing/2014/main" id="{685E2C6B-6C58-E952-56DF-32EEFB9B924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1737" y="1231239"/>
                <a:ext cx="457200" cy="457200"/>
              </a:xfrm>
              <a:prstGeom prst="rect">
                <a:avLst/>
              </a:prstGeom>
            </p:spPr>
          </p:pic>
          <p:sp>
            <p:nvSpPr>
              <p:cNvPr id="28" name="TextBox 27">
                <a:extLst>
                  <a:ext uri="{FF2B5EF4-FFF2-40B4-BE49-F238E27FC236}">
                    <a16:creationId xmlns:a16="http://schemas.microsoft.com/office/drawing/2014/main" id="{0C455F98-DEAF-B9C7-D19B-0E7BED15F042}"/>
                  </a:ext>
                </a:extLst>
              </p:cNvPr>
              <p:cNvSpPr txBox="1"/>
              <p:nvPr/>
            </p:nvSpPr>
            <p:spPr>
              <a:xfrm>
                <a:off x="1036942" y="1303271"/>
                <a:ext cx="1225245" cy="307777"/>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QUESTIONNAIRES SENT OUT</a:t>
                </a:r>
              </a:p>
            </p:txBody>
          </p:sp>
        </p:grpSp>
        <p:grpSp>
          <p:nvGrpSpPr>
            <p:cNvPr id="20" name="Group 19">
              <a:extLst>
                <a:ext uri="{FF2B5EF4-FFF2-40B4-BE49-F238E27FC236}">
                  <a16:creationId xmlns:a16="http://schemas.microsoft.com/office/drawing/2014/main" id="{F7444B3E-3088-603A-BE07-7ABE8D5DDF40}"/>
                </a:ext>
              </a:extLst>
            </p:cNvPr>
            <p:cNvGrpSpPr/>
            <p:nvPr/>
          </p:nvGrpSpPr>
          <p:grpSpPr>
            <a:xfrm>
              <a:off x="571703" y="1871284"/>
              <a:ext cx="3171702" cy="548186"/>
              <a:chOff x="589415" y="1698564"/>
              <a:chExt cx="3171702" cy="439947"/>
            </a:xfrm>
          </p:grpSpPr>
          <p:sp>
            <p:nvSpPr>
              <p:cNvPr id="14" name="Rectangle: Rounded Corners 13">
                <a:extLst>
                  <a:ext uri="{FF2B5EF4-FFF2-40B4-BE49-F238E27FC236}">
                    <a16:creationId xmlns:a16="http://schemas.microsoft.com/office/drawing/2014/main" id="{AB7C9FEF-E778-827E-B6E8-DB340C72CF4C}"/>
                  </a:ext>
                </a:extLst>
              </p:cNvPr>
              <p:cNvSpPr/>
              <p:nvPr/>
            </p:nvSpPr>
            <p:spPr>
              <a:xfrm>
                <a:off x="589415" y="1698564"/>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7536AD75-C213-6C47-0CF2-4F5BE5A13DD0}"/>
                  </a:ext>
                </a:extLst>
              </p:cNvPr>
              <p:cNvSpPr/>
              <p:nvPr/>
            </p:nvSpPr>
            <p:spPr>
              <a:xfrm>
                <a:off x="2242981" y="1765592"/>
                <a:ext cx="1412381" cy="314466"/>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rial"/>
                    <a:ea typeface="+mn-ea"/>
                    <a:cs typeface="+mn-cs"/>
                  </a:rPr>
                  <a:t>28,860</a:t>
                </a:r>
                <a:endParaRPr kumimoji="0" lang="en-GB" sz="2400" b="0" i="0" u="none" strike="noStrike" kern="1200" cap="none" spc="0" normalizeH="0" baseline="0" noProof="0" dirty="0">
                  <a:ln>
                    <a:noFill/>
                  </a:ln>
                  <a:solidFill>
                    <a:prstClr val="white"/>
                  </a:solidFill>
                  <a:effectLst/>
                  <a:uLnTx/>
                  <a:uFillTx/>
                  <a:latin typeface="Arial"/>
                  <a:ea typeface="+mn-ea"/>
                  <a:cs typeface="+mn-cs"/>
                </a:endParaRPr>
              </a:p>
            </p:txBody>
          </p:sp>
          <p:pic>
            <p:nvPicPr>
              <p:cNvPr id="23" name="Graphic 22" descr="Checkmark outline">
                <a:extLst>
                  <a:ext uri="{FF2B5EF4-FFF2-40B4-BE49-F238E27FC236}">
                    <a16:creationId xmlns:a16="http://schemas.microsoft.com/office/drawing/2014/main" id="{683084EC-2E42-AF27-A887-FCA70B05780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2265" y="1698564"/>
                <a:ext cx="391499" cy="391499"/>
              </a:xfrm>
              <a:prstGeom prst="rect">
                <a:avLst/>
              </a:prstGeom>
            </p:spPr>
          </p:pic>
        </p:grpSp>
        <p:grpSp>
          <p:nvGrpSpPr>
            <p:cNvPr id="10" name="Group 9">
              <a:extLst>
                <a:ext uri="{FF2B5EF4-FFF2-40B4-BE49-F238E27FC236}">
                  <a16:creationId xmlns:a16="http://schemas.microsoft.com/office/drawing/2014/main" id="{75555C91-6451-030C-DB70-9BEF7683E0A5}"/>
                </a:ext>
              </a:extLst>
            </p:cNvPr>
            <p:cNvGrpSpPr/>
            <p:nvPr/>
          </p:nvGrpSpPr>
          <p:grpSpPr>
            <a:xfrm>
              <a:off x="578552" y="2572183"/>
              <a:ext cx="3171702" cy="544165"/>
              <a:chOff x="589415" y="2220462"/>
              <a:chExt cx="3171702" cy="439947"/>
            </a:xfrm>
          </p:grpSpPr>
          <p:sp>
            <p:nvSpPr>
              <p:cNvPr id="12" name="Rectangle: Rounded Corners 11">
                <a:extLst>
                  <a:ext uri="{FF2B5EF4-FFF2-40B4-BE49-F238E27FC236}">
                    <a16:creationId xmlns:a16="http://schemas.microsoft.com/office/drawing/2014/main" id="{AAE3BEFF-78EE-740D-A8AE-19BF7D93CBED}"/>
                  </a:ext>
                </a:extLst>
              </p:cNvPr>
              <p:cNvSpPr/>
              <p:nvPr/>
            </p:nvSpPr>
            <p:spPr>
              <a:xfrm>
                <a:off x="589415" y="2220462"/>
                <a:ext cx="3171702" cy="43994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err="1">
                  <a:ln>
                    <a:noFill/>
                  </a:ln>
                  <a:solidFill>
                    <a:prstClr val="black"/>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73850A3F-DDC9-BFB1-DEBB-EAB87943F734}"/>
                  </a:ext>
                </a:extLst>
              </p:cNvPr>
              <p:cNvSpPr/>
              <p:nvPr/>
            </p:nvSpPr>
            <p:spPr>
              <a:xfrm>
                <a:off x="2253844" y="2282526"/>
                <a:ext cx="1412381" cy="303863"/>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1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a:ea typeface="+mn-ea"/>
                    <a:cs typeface="+mn-cs"/>
                  </a:rPr>
                  <a:t>18%</a:t>
                </a:r>
              </a:p>
            </p:txBody>
          </p:sp>
          <p:pic>
            <p:nvPicPr>
              <p:cNvPr id="25" name="Graphic 24" descr="Arrow circle with solid fill">
                <a:extLst>
                  <a:ext uri="{FF2B5EF4-FFF2-40B4-BE49-F238E27FC236}">
                    <a16:creationId xmlns:a16="http://schemas.microsoft.com/office/drawing/2014/main" id="{18969687-BF47-52AE-F594-3B061D227EB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7654" y="2242384"/>
                <a:ext cx="440151" cy="407092"/>
              </a:xfrm>
              <a:prstGeom prst="rect">
                <a:avLst/>
              </a:prstGeom>
            </p:spPr>
          </p:pic>
        </p:grpSp>
        <p:grpSp>
          <p:nvGrpSpPr>
            <p:cNvPr id="47" name="Group 46">
              <a:extLst>
                <a:ext uri="{FF2B5EF4-FFF2-40B4-BE49-F238E27FC236}">
                  <a16:creationId xmlns:a16="http://schemas.microsoft.com/office/drawing/2014/main" id="{96CF4034-296A-690E-1A24-2EAA6B18442B}"/>
                </a:ext>
              </a:extLst>
            </p:cNvPr>
            <p:cNvGrpSpPr/>
            <p:nvPr/>
          </p:nvGrpSpPr>
          <p:grpSpPr>
            <a:xfrm>
              <a:off x="4586448" y="1483636"/>
              <a:ext cx="3109142" cy="1426461"/>
              <a:chOff x="4584988" y="1582099"/>
              <a:chExt cx="3109142" cy="1426461"/>
            </a:xfrm>
          </p:grpSpPr>
          <p:sp>
            <p:nvSpPr>
              <p:cNvPr id="32" name="D_30a2f29503cf2853">
                <a:extLst>
                  <a:ext uri="{FF2B5EF4-FFF2-40B4-BE49-F238E27FC236}">
                    <a16:creationId xmlns:a16="http://schemas.microsoft.com/office/drawing/2014/main" id="{415B46E6-30EC-44BA-E268-3FB74AB87CBC}"/>
                  </a:ext>
                </a:extLst>
              </p:cNvPr>
              <p:cNvSpPr txBox="1"/>
              <p:nvPr/>
            </p:nvSpPr>
            <p:spPr>
              <a:xfrm>
                <a:off x="4584988" y="1582099"/>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lang="en-GB" sz="3200" b="1" dirty="0">
                    <a:solidFill>
                      <a:prstClr val="white"/>
                    </a:solidFill>
                    <a:latin typeface="Arial"/>
                  </a:rPr>
                  <a:t>90%</a:t>
                </a:r>
                <a:endParaRPr kumimoji="0" lang="en-GB" sz="3200" b="1" i="0" u="none" strike="noStrike" kern="1200" cap="none" spc="0" normalizeH="0" baseline="0" noProof="0" dirty="0">
                  <a:ln>
                    <a:noFill/>
                  </a:ln>
                  <a:solidFill>
                    <a:prstClr val="white"/>
                  </a:solidFill>
                  <a:effectLst/>
                  <a:uLnTx/>
                  <a:uFillTx/>
                  <a:latin typeface="Arial"/>
                  <a:ea typeface="+mn-ea"/>
                  <a:cs typeface="+mn-cs"/>
                </a:endParaRPr>
              </a:p>
            </p:txBody>
          </p:sp>
          <p:sp>
            <p:nvSpPr>
              <p:cNvPr id="33" name="TextBox 32">
                <a:extLst>
                  <a:ext uri="{FF2B5EF4-FFF2-40B4-BE49-F238E27FC236}">
                    <a16:creationId xmlns:a16="http://schemas.microsoft.com/office/drawing/2014/main" id="{92B38987-E40A-2311-E16D-89AD31AD33E1}"/>
                  </a:ext>
                </a:extLst>
              </p:cNvPr>
              <p:cNvSpPr txBox="1"/>
              <p:nvPr/>
            </p:nvSpPr>
            <p:spPr>
              <a:xfrm>
                <a:off x="4584988" y="2102338"/>
                <a:ext cx="3109142" cy="390556"/>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prstClr val="white"/>
                    </a:solidFill>
                    <a:latin typeface="Arial"/>
                  </a:rPr>
                  <a:t>had confidence and trust in the healthcare professional they saw or spoke to</a:t>
                </a:r>
                <a:endParaRPr kumimoji="0" lang="en-GB" sz="1200" b="1" i="0" u="none" strike="noStrike" kern="1200" cap="none" spc="0" normalizeH="0" baseline="0" noProof="0" dirty="0">
                  <a:ln>
                    <a:noFill/>
                  </a:ln>
                  <a:solidFill>
                    <a:prstClr val="white"/>
                  </a:solidFill>
                  <a:effectLst/>
                  <a:uLnTx/>
                  <a:uFillTx/>
                  <a:latin typeface="Arial"/>
                  <a:ea typeface="+mn-ea"/>
                  <a:cs typeface="+mn-cs"/>
                </a:endParaRPr>
              </a:p>
            </p:txBody>
          </p:sp>
          <p:sp>
            <p:nvSpPr>
              <p:cNvPr id="34" name="D_eaaba10d70f0f917">
                <a:extLst>
                  <a:ext uri="{FF2B5EF4-FFF2-40B4-BE49-F238E27FC236}">
                    <a16:creationId xmlns:a16="http://schemas.microsoft.com/office/drawing/2014/main" id="{7AD9948F-B7BD-EA5D-81F5-6127D7CCE55B}"/>
                  </a:ext>
                </a:extLst>
              </p:cNvPr>
              <p:cNvSpPr txBox="1"/>
              <p:nvPr/>
            </p:nvSpPr>
            <p:spPr>
              <a:xfrm>
                <a:off x="4586373" y="2821136"/>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Q28 National result: 93%</a:t>
                </a:r>
              </a:p>
            </p:txBody>
          </p:sp>
        </p:grpSp>
        <p:grpSp>
          <p:nvGrpSpPr>
            <p:cNvPr id="45" name="Group 44">
              <a:extLst>
                <a:ext uri="{FF2B5EF4-FFF2-40B4-BE49-F238E27FC236}">
                  <a16:creationId xmlns:a16="http://schemas.microsoft.com/office/drawing/2014/main" id="{A184E22B-D6CB-3C8D-5188-21F1DF2C3E8C}"/>
                </a:ext>
              </a:extLst>
            </p:cNvPr>
            <p:cNvGrpSpPr/>
            <p:nvPr/>
          </p:nvGrpSpPr>
          <p:grpSpPr>
            <a:xfrm>
              <a:off x="589415" y="3967036"/>
              <a:ext cx="3441921" cy="1478748"/>
              <a:chOff x="589415" y="3967036"/>
              <a:chExt cx="3441921" cy="1478748"/>
            </a:xfrm>
          </p:grpSpPr>
          <p:sp>
            <p:nvSpPr>
              <p:cNvPr id="37" name="D_d5d9798c0610a39f">
                <a:extLst>
                  <a:ext uri="{FF2B5EF4-FFF2-40B4-BE49-F238E27FC236}">
                    <a16:creationId xmlns:a16="http://schemas.microsoft.com/office/drawing/2014/main" id="{53E21A03-4F91-DB5D-2333-8532A2424312}"/>
                  </a:ext>
                </a:extLst>
              </p:cNvPr>
              <p:cNvSpPr txBox="1"/>
              <p:nvPr/>
            </p:nvSpPr>
            <p:spPr>
              <a:xfrm>
                <a:off x="589416" y="3967036"/>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78%</a:t>
                </a:r>
              </a:p>
            </p:txBody>
          </p:sp>
          <p:sp>
            <p:nvSpPr>
              <p:cNvPr id="38" name="TextBox 37">
                <a:extLst>
                  <a:ext uri="{FF2B5EF4-FFF2-40B4-BE49-F238E27FC236}">
                    <a16:creationId xmlns:a16="http://schemas.microsoft.com/office/drawing/2014/main" id="{AB5D31C3-546A-518A-8BA3-7B40405FD476}"/>
                  </a:ext>
                </a:extLst>
              </p:cNvPr>
              <p:cNvSpPr txBox="1"/>
              <p:nvPr/>
            </p:nvSpPr>
            <p:spPr>
              <a:xfrm>
                <a:off x="589415" y="4487275"/>
                <a:ext cx="344192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of patients who managed to contact their practice knew what the next step would be in dealing with their request</a:t>
                </a:r>
              </a:p>
            </p:txBody>
          </p:sp>
          <p:sp>
            <p:nvSpPr>
              <p:cNvPr id="39" name="D_aac5a7f49e464175">
                <a:extLst>
                  <a:ext uri="{FF2B5EF4-FFF2-40B4-BE49-F238E27FC236}">
                    <a16:creationId xmlns:a16="http://schemas.microsoft.com/office/drawing/2014/main" id="{CED65A97-D823-A3C9-CEB2-F44B5EEB996C}"/>
                  </a:ext>
                </a:extLst>
              </p:cNvPr>
              <p:cNvSpPr txBox="1"/>
              <p:nvPr/>
            </p:nvSpPr>
            <p:spPr>
              <a:xfrm>
                <a:off x="589415" y="5258360"/>
                <a:ext cx="3441921"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Q12 National result: 83%</a:t>
                </a:r>
              </a:p>
            </p:txBody>
          </p:sp>
        </p:grpSp>
        <p:grpSp>
          <p:nvGrpSpPr>
            <p:cNvPr id="46" name="Group 45">
              <a:extLst>
                <a:ext uri="{FF2B5EF4-FFF2-40B4-BE49-F238E27FC236}">
                  <a16:creationId xmlns:a16="http://schemas.microsoft.com/office/drawing/2014/main" id="{4888E885-750A-15E1-061A-6700D036BD6F}"/>
                </a:ext>
              </a:extLst>
            </p:cNvPr>
            <p:cNvGrpSpPr/>
            <p:nvPr/>
          </p:nvGrpSpPr>
          <p:grpSpPr>
            <a:xfrm>
              <a:off x="8346667" y="3951134"/>
              <a:ext cx="3101346" cy="1504028"/>
              <a:chOff x="8341199" y="4008925"/>
              <a:chExt cx="3101346" cy="1504028"/>
            </a:xfrm>
          </p:grpSpPr>
          <p:sp>
            <p:nvSpPr>
              <p:cNvPr id="42" name="TextBox 41">
                <a:extLst>
                  <a:ext uri="{FF2B5EF4-FFF2-40B4-BE49-F238E27FC236}">
                    <a16:creationId xmlns:a16="http://schemas.microsoft.com/office/drawing/2014/main" id="{4A1797B9-4F2F-CE88-CA9F-1813B533DD5E}"/>
                  </a:ext>
                </a:extLst>
              </p:cNvPr>
              <p:cNvSpPr txBox="1"/>
              <p:nvPr/>
            </p:nvSpPr>
            <p:spPr>
              <a:xfrm>
                <a:off x="8343294" y="4529164"/>
                <a:ext cx="3099251"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Arial"/>
                    <a:ea typeface="+mn-ea"/>
                    <a:cs typeface="+mn-cs"/>
                  </a:rPr>
                  <a:t>felt they had enough support from local services or organisations to help them manage their conditions or illnesses</a:t>
                </a:r>
              </a:p>
            </p:txBody>
          </p:sp>
          <p:sp>
            <p:nvSpPr>
              <p:cNvPr id="41" name="D_ede064d96725a863">
                <a:extLst>
                  <a:ext uri="{FF2B5EF4-FFF2-40B4-BE49-F238E27FC236}">
                    <a16:creationId xmlns:a16="http://schemas.microsoft.com/office/drawing/2014/main" id="{E47D2020-0F42-8DFF-E7A2-F5A7932A923C}"/>
                  </a:ext>
                </a:extLst>
              </p:cNvPr>
              <p:cNvSpPr txBox="1"/>
              <p:nvPr/>
            </p:nvSpPr>
            <p:spPr>
              <a:xfrm>
                <a:off x="8343294" y="4008925"/>
                <a:ext cx="1298024" cy="499176"/>
              </a:xfrm>
              <a:prstGeom prst="rect">
                <a:avLst/>
              </a:prstGeom>
              <a:solidFill>
                <a:srgbClr val="005EB8"/>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prstClr val="white"/>
                    </a:solidFill>
                    <a:effectLst/>
                    <a:uLnTx/>
                    <a:uFillTx/>
                    <a:latin typeface="Arial"/>
                    <a:ea typeface="+mn-ea"/>
                    <a:cs typeface="+mn-cs"/>
                  </a:rPr>
                  <a:t>61%</a:t>
                </a:r>
              </a:p>
            </p:txBody>
          </p:sp>
          <p:sp>
            <p:nvSpPr>
              <p:cNvPr id="43" name="D_f8d94d0fcb8be6ea">
                <a:extLst>
                  <a:ext uri="{FF2B5EF4-FFF2-40B4-BE49-F238E27FC236}">
                    <a16:creationId xmlns:a16="http://schemas.microsoft.com/office/drawing/2014/main" id="{F018307A-B1FB-30D9-EE96-CC8DD7609B43}"/>
                  </a:ext>
                </a:extLst>
              </p:cNvPr>
              <p:cNvSpPr txBox="1"/>
              <p:nvPr/>
            </p:nvSpPr>
            <p:spPr>
              <a:xfrm>
                <a:off x="8341199" y="5325529"/>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white"/>
                    </a:solidFill>
                    <a:effectLst/>
                    <a:uLnTx/>
                    <a:uFillTx/>
                    <a:latin typeface="Arial"/>
                    <a:ea typeface="+mn-ea"/>
                    <a:cs typeface="+mn-cs"/>
                  </a:rPr>
                  <a:t>Q43 National result: 69%</a:t>
                </a:r>
              </a:p>
            </p:txBody>
          </p:sp>
        </p:grpSp>
        <p:grpSp>
          <p:nvGrpSpPr>
            <p:cNvPr id="48" name="Group 47">
              <a:extLst>
                <a:ext uri="{FF2B5EF4-FFF2-40B4-BE49-F238E27FC236}">
                  <a16:creationId xmlns:a16="http://schemas.microsoft.com/office/drawing/2014/main" id="{FBB7B573-164B-8485-3CF6-B3101FFA9104}"/>
                </a:ext>
              </a:extLst>
            </p:cNvPr>
            <p:cNvGrpSpPr/>
            <p:nvPr/>
          </p:nvGrpSpPr>
          <p:grpSpPr>
            <a:xfrm>
              <a:off x="4549763" y="3947921"/>
              <a:ext cx="3139416" cy="1502100"/>
              <a:chOff x="4586373" y="1543479"/>
              <a:chExt cx="3139416" cy="1502100"/>
            </a:xfrm>
            <a:solidFill>
              <a:srgbClr val="C7DCEF"/>
            </a:solidFill>
          </p:grpSpPr>
          <p:sp>
            <p:nvSpPr>
              <p:cNvPr id="49" name="D_7474edf0ce611d3a">
                <a:extLst>
                  <a:ext uri="{FF2B5EF4-FFF2-40B4-BE49-F238E27FC236}">
                    <a16:creationId xmlns:a16="http://schemas.microsoft.com/office/drawing/2014/main" id="{ED2EA781-C8BF-249B-E2CF-2E08E59409E4}"/>
                  </a:ext>
                </a:extLst>
              </p:cNvPr>
              <p:cNvSpPr txBox="1"/>
              <p:nvPr/>
            </p:nvSpPr>
            <p:spPr>
              <a:xfrm>
                <a:off x="4595099" y="1543479"/>
                <a:ext cx="1298024" cy="499176"/>
              </a:xfrm>
              <a:prstGeom prst="rect">
                <a:avLst/>
              </a:prstGeom>
              <a:grp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87%</a:t>
                </a:r>
              </a:p>
            </p:txBody>
          </p:sp>
          <p:sp>
            <p:nvSpPr>
              <p:cNvPr id="50" name="TextBox 49">
                <a:extLst>
                  <a:ext uri="{FF2B5EF4-FFF2-40B4-BE49-F238E27FC236}">
                    <a16:creationId xmlns:a16="http://schemas.microsoft.com/office/drawing/2014/main" id="{0CDF1485-3BA4-713D-CAE5-F05428F060B8}"/>
                  </a:ext>
                </a:extLst>
              </p:cNvPr>
              <p:cNvSpPr txBox="1"/>
              <p:nvPr/>
            </p:nvSpPr>
            <p:spPr>
              <a:xfrm>
                <a:off x="4595099" y="2063718"/>
                <a:ext cx="3099251" cy="390556"/>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002060"/>
                    </a:solidFill>
                    <a:effectLst/>
                    <a:uLnTx/>
                    <a:uFillTx/>
                    <a:latin typeface="Arial"/>
                    <a:ea typeface="+mn-ea"/>
                    <a:cs typeface="+mn-cs"/>
                  </a:rPr>
                  <a:t>felt that their needs were met during their last appointment </a:t>
                </a:r>
              </a:p>
            </p:txBody>
          </p:sp>
          <p:sp>
            <p:nvSpPr>
              <p:cNvPr id="51" name="D_39ec08d388a4c7ae">
                <a:extLst>
                  <a:ext uri="{FF2B5EF4-FFF2-40B4-BE49-F238E27FC236}">
                    <a16:creationId xmlns:a16="http://schemas.microsoft.com/office/drawing/2014/main" id="{51FDB8F9-D471-7544-C04C-20308F825C2E}"/>
                  </a:ext>
                </a:extLst>
              </p:cNvPr>
              <p:cNvSpPr txBox="1"/>
              <p:nvPr/>
            </p:nvSpPr>
            <p:spPr>
              <a:xfrm>
                <a:off x="4586373" y="2858155"/>
                <a:ext cx="3139416" cy="187424"/>
              </a:xfrm>
              <a:prstGeom prst="rect">
                <a:avLst/>
              </a:prstGeom>
              <a:grp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Q31 National result: 90%</a:t>
                </a:r>
              </a:p>
            </p:txBody>
          </p:sp>
        </p:grpSp>
        <p:grpSp>
          <p:nvGrpSpPr>
            <p:cNvPr id="53" name="Group 52">
              <a:extLst>
                <a:ext uri="{FF2B5EF4-FFF2-40B4-BE49-F238E27FC236}">
                  <a16:creationId xmlns:a16="http://schemas.microsoft.com/office/drawing/2014/main" id="{C01C2E0B-5148-A9EF-E4E4-66B9F7BB7DF5}"/>
                </a:ext>
              </a:extLst>
            </p:cNvPr>
            <p:cNvGrpSpPr/>
            <p:nvPr/>
          </p:nvGrpSpPr>
          <p:grpSpPr>
            <a:xfrm>
              <a:off x="8337444" y="1474908"/>
              <a:ext cx="3110569" cy="1443648"/>
              <a:chOff x="4411715" y="1562818"/>
              <a:chExt cx="3110569" cy="1443648"/>
            </a:xfrm>
          </p:grpSpPr>
          <p:sp>
            <p:nvSpPr>
              <p:cNvPr id="54" name="D_f47f0b8d22f23be2">
                <a:extLst>
                  <a:ext uri="{FF2B5EF4-FFF2-40B4-BE49-F238E27FC236}">
                    <a16:creationId xmlns:a16="http://schemas.microsoft.com/office/drawing/2014/main" id="{6648B9A4-7C35-FD34-C323-D6CD9E194EE1}"/>
                  </a:ext>
                </a:extLst>
              </p:cNvPr>
              <p:cNvSpPr txBox="1"/>
              <p:nvPr/>
            </p:nvSpPr>
            <p:spPr>
              <a:xfrm>
                <a:off x="4420938" y="1562818"/>
                <a:ext cx="1298024" cy="499176"/>
              </a:xfrm>
              <a:prstGeom prst="rect">
                <a:avLst/>
              </a:prstGeom>
              <a:solidFill>
                <a:srgbClr val="C7DCEF"/>
              </a:solidFill>
              <a:ln>
                <a:noFill/>
              </a:ln>
            </p:spPr>
            <p:txBody>
              <a:bodyPr wrap="square" lIns="0" tIns="0" rIns="0" bIns="0" rtlCol="0">
                <a:spAutoFit/>
              </a:bodyPr>
              <a:lstStyle/>
              <a:p>
                <a:pPr marL="0" marR="0" lvl="0" indent="0" algn="l" defTabSz="727433" rtl="0" eaLnBrk="1" fontAlgn="auto" latinLnBrk="0" hangingPunct="1">
                  <a:lnSpc>
                    <a:spcPct val="110000"/>
                  </a:lnSpc>
                  <a:spcBef>
                    <a:spcPts val="477"/>
                  </a:spcBef>
                  <a:spcAft>
                    <a:spcPts val="477"/>
                  </a:spcAft>
                  <a:buClr>
                    <a:srgbClr val="5BC5F1"/>
                  </a:buClr>
                  <a:buSzTx/>
                  <a:buFontTx/>
                  <a:buNone/>
                  <a:tabLst/>
                  <a:defRPr/>
                </a:pPr>
                <a:r>
                  <a:rPr kumimoji="0" lang="en-GB" sz="3200" b="1" i="0" u="none" strike="noStrike" kern="1200" cap="none" spc="0" normalizeH="0" baseline="0" noProof="0" dirty="0">
                    <a:ln>
                      <a:noFill/>
                    </a:ln>
                    <a:solidFill>
                      <a:srgbClr val="002060"/>
                    </a:solidFill>
                    <a:effectLst/>
                    <a:uLnTx/>
                    <a:uFillTx/>
                    <a:latin typeface="Arial"/>
                    <a:ea typeface="+mn-ea"/>
                    <a:cs typeface="+mn-cs"/>
                  </a:rPr>
                  <a:t>88%</a:t>
                </a:r>
              </a:p>
            </p:txBody>
          </p:sp>
          <p:sp>
            <p:nvSpPr>
              <p:cNvPr id="55" name="TextBox 54">
                <a:extLst>
                  <a:ext uri="{FF2B5EF4-FFF2-40B4-BE49-F238E27FC236}">
                    <a16:creationId xmlns:a16="http://schemas.microsoft.com/office/drawing/2014/main" id="{700526A8-754F-0743-FCA2-9D77251F2577}"/>
                  </a:ext>
                </a:extLst>
              </p:cNvPr>
              <p:cNvSpPr txBox="1"/>
              <p:nvPr/>
            </p:nvSpPr>
            <p:spPr>
              <a:xfrm>
                <a:off x="4420938" y="2083057"/>
                <a:ext cx="3101346" cy="593689"/>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lang="en-GB" sz="1200" b="1" dirty="0">
                    <a:solidFill>
                      <a:srgbClr val="002060"/>
                    </a:solidFill>
                    <a:latin typeface="Arial"/>
                  </a:rPr>
                  <a:t>were involved as much as they wanted to be in decisions about their care and treatment</a:t>
                </a:r>
                <a:endParaRPr kumimoji="0" lang="en-GB" sz="1200" b="1" i="0" u="none" strike="noStrike" kern="1200" cap="none" spc="0" normalizeH="0" baseline="0" noProof="0" dirty="0">
                  <a:ln>
                    <a:noFill/>
                  </a:ln>
                  <a:solidFill>
                    <a:srgbClr val="002060"/>
                  </a:solidFill>
                  <a:effectLst/>
                  <a:uLnTx/>
                  <a:uFillTx/>
                  <a:latin typeface="Arial"/>
                  <a:ea typeface="+mn-ea"/>
                  <a:cs typeface="+mn-cs"/>
                </a:endParaRPr>
              </a:p>
            </p:txBody>
          </p:sp>
          <p:sp>
            <p:nvSpPr>
              <p:cNvPr id="56" name="D_63e1258f20e60eca">
                <a:extLst>
                  <a:ext uri="{FF2B5EF4-FFF2-40B4-BE49-F238E27FC236}">
                    <a16:creationId xmlns:a16="http://schemas.microsoft.com/office/drawing/2014/main" id="{50D9A11F-6AF8-0904-B648-C8B0613448D0}"/>
                  </a:ext>
                </a:extLst>
              </p:cNvPr>
              <p:cNvSpPr txBox="1"/>
              <p:nvPr/>
            </p:nvSpPr>
            <p:spPr>
              <a:xfrm>
                <a:off x="4411715" y="2819042"/>
                <a:ext cx="3101346" cy="187424"/>
              </a:xfrm>
              <a:prstGeom prst="rect">
                <a:avLst/>
              </a:prstGeom>
              <a:noFill/>
            </p:spPr>
            <p:txBody>
              <a:bodyPr wrap="square" lIns="0" tIns="0" rIns="0" bIns="0" rtlCol="0">
                <a:spAutoFit/>
              </a:bodyPr>
              <a:lstStyle/>
              <a:p>
                <a:pPr marL="0" marR="0" lvl="0" indent="0" algn="l" defTabSz="727433" rtl="0" eaLnBrk="1" fontAlgn="auto" latinLnBrk="0" hangingPunct="1">
                  <a:lnSpc>
                    <a:spcPct val="11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02060"/>
                    </a:solidFill>
                    <a:effectLst/>
                    <a:uLnTx/>
                    <a:uFillTx/>
                    <a:latin typeface="Arial"/>
                    <a:ea typeface="+mn-ea"/>
                    <a:cs typeface="+mn-cs"/>
                  </a:rPr>
                  <a:t>Q29 National result: 91%</a:t>
                </a:r>
              </a:p>
            </p:txBody>
          </p:sp>
        </p:grpSp>
      </p:grpSp>
      <p:sp>
        <p:nvSpPr>
          <p:cNvPr id="63" name="Oval 62">
            <a:extLst>
              <a:ext uri="{FF2B5EF4-FFF2-40B4-BE49-F238E27FC236}">
                <a16:creationId xmlns:a16="http://schemas.microsoft.com/office/drawing/2014/main" id="{20735DA8-A8B7-1A69-8BA1-5E5478FFE0AC}"/>
              </a:ext>
            </a:extLst>
          </p:cNvPr>
          <p:cNvSpPr/>
          <p:nvPr/>
        </p:nvSpPr>
        <p:spPr>
          <a:xfrm>
            <a:off x="7001975" y="1166369"/>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6" name="Oval 65">
            <a:extLst>
              <a:ext uri="{FF2B5EF4-FFF2-40B4-BE49-F238E27FC236}">
                <a16:creationId xmlns:a16="http://schemas.microsoft.com/office/drawing/2014/main" id="{A8B140AC-227C-7CD3-4F0E-9BBC985B49DA}"/>
              </a:ext>
            </a:extLst>
          </p:cNvPr>
          <p:cNvSpPr/>
          <p:nvPr/>
        </p:nvSpPr>
        <p:spPr>
          <a:xfrm>
            <a:off x="3263760" y="3689610"/>
            <a:ext cx="712927" cy="644749"/>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79" name="Oval 78">
            <a:extLst>
              <a:ext uri="{FF2B5EF4-FFF2-40B4-BE49-F238E27FC236}">
                <a16:creationId xmlns:a16="http://schemas.microsoft.com/office/drawing/2014/main" id="{3ADD2DF3-A26E-B500-E22D-3382BBE5EFE9}"/>
              </a:ext>
            </a:extLst>
          </p:cNvPr>
          <p:cNvSpPr/>
          <p:nvPr/>
        </p:nvSpPr>
        <p:spPr>
          <a:xfrm>
            <a:off x="10910573" y="3674413"/>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91" name="Group 90">
            <a:extLst>
              <a:ext uri="{FF2B5EF4-FFF2-40B4-BE49-F238E27FC236}">
                <a16:creationId xmlns:a16="http://schemas.microsoft.com/office/drawing/2014/main" id="{787BB1CA-53D0-A581-FF8E-1360D95ED6CC}"/>
              </a:ext>
            </a:extLst>
          </p:cNvPr>
          <p:cNvGrpSpPr/>
          <p:nvPr/>
        </p:nvGrpSpPr>
        <p:grpSpPr>
          <a:xfrm>
            <a:off x="6969918" y="3674412"/>
            <a:ext cx="708060" cy="659947"/>
            <a:chOff x="7004115" y="1113290"/>
            <a:chExt cx="708060" cy="659947"/>
          </a:xfrm>
        </p:grpSpPr>
        <p:sp>
          <p:nvSpPr>
            <p:cNvPr id="92" name="Oval 91">
              <a:extLst>
                <a:ext uri="{FF2B5EF4-FFF2-40B4-BE49-F238E27FC236}">
                  <a16:creationId xmlns:a16="http://schemas.microsoft.com/office/drawing/2014/main" id="{1A74B5E7-E6F9-39A2-99B7-FECFDB288685}"/>
                </a:ext>
              </a:extLst>
            </p:cNvPr>
            <p:cNvSpPr/>
            <p:nvPr/>
          </p:nvSpPr>
          <p:spPr>
            <a:xfrm>
              <a:off x="7004115" y="1113290"/>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4" name="Line 50">
              <a:extLst>
                <a:ext uri="{FF2B5EF4-FFF2-40B4-BE49-F238E27FC236}">
                  <a16:creationId xmlns:a16="http://schemas.microsoft.com/office/drawing/2014/main" id="{39A5C81E-A5F5-E637-D75D-561D66B333B0}"/>
                </a:ext>
              </a:extLst>
            </p:cNvPr>
            <p:cNvSpPr>
              <a:spLocks noChangeShapeType="1"/>
            </p:cNvSpPr>
            <p:nvPr/>
          </p:nvSpPr>
          <p:spPr bwMode="auto">
            <a:xfrm>
              <a:off x="7498366" y="1509040"/>
              <a:ext cx="0" cy="0"/>
            </a:xfrm>
            <a:prstGeom prst="line">
              <a:avLst/>
            </a:prstGeom>
            <a:grpFill/>
            <a:ln w="19050" cap="rnd">
              <a:solidFill>
                <a:srgbClr val="002060"/>
              </a:solidFill>
              <a:prstDash val="solid"/>
              <a:round/>
              <a:headEnd/>
              <a:tailEnd/>
            </a:ln>
          </p:spPr>
          <p:txBody>
            <a:bodyPr vert="horz" wrap="square" lIns="91440" tIns="45720" rIns="91440" bIns="45720" numCol="1" anchor="t" anchorCtr="0" compatLnSpc="1">
              <a:prstTxWarp prst="textNoShape">
                <a:avLst/>
              </a:prstTxWarp>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black"/>
                </a:solidFill>
                <a:effectLst/>
                <a:uLnTx/>
                <a:uFillTx/>
                <a:latin typeface="Arial"/>
                <a:ea typeface="+mn-ea"/>
                <a:cs typeface="+mn-cs"/>
              </a:endParaRPr>
            </a:p>
          </p:txBody>
        </p:sp>
      </p:grpSp>
      <p:sp>
        <p:nvSpPr>
          <p:cNvPr id="105" name="Oval 104">
            <a:extLst>
              <a:ext uri="{FF2B5EF4-FFF2-40B4-BE49-F238E27FC236}">
                <a16:creationId xmlns:a16="http://schemas.microsoft.com/office/drawing/2014/main" id="{7B4DEE40-3F71-8586-9E86-904E346E23A1}"/>
              </a:ext>
            </a:extLst>
          </p:cNvPr>
          <p:cNvSpPr/>
          <p:nvPr/>
        </p:nvSpPr>
        <p:spPr>
          <a:xfrm>
            <a:off x="10910573" y="1166368"/>
            <a:ext cx="708060" cy="659947"/>
          </a:xfrm>
          <a:prstGeom prst="ellipse">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8" name="Graphic 127" descr="Medical outline">
            <a:extLst>
              <a:ext uri="{FF2B5EF4-FFF2-40B4-BE49-F238E27FC236}">
                <a16:creationId xmlns:a16="http://schemas.microsoft.com/office/drawing/2014/main" id="{CD053FFE-E431-FDD5-B956-21C8A2AB196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972283" y="3719735"/>
            <a:ext cx="584497" cy="584497"/>
          </a:xfrm>
          <a:prstGeom prst="rect">
            <a:avLst/>
          </a:prstGeom>
        </p:spPr>
      </p:pic>
      <p:pic>
        <p:nvPicPr>
          <p:cNvPr id="69" name="Picture 68">
            <a:extLst>
              <a:ext uri="{FF2B5EF4-FFF2-40B4-BE49-F238E27FC236}">
                <a16:creationId xmlns:a16="http://schemas.microsoft.com/office/drawing/2014/main" id="{EF0C2A0F-6C83-B3ED-950B-1BF0372285A3}"/>
              </a:ext>
            </a:extLst>
          </p:cNvPr>
          <p:cNvPicPr>
            <a:picLocks noChangeAspect="1"/>
          </p:cNvPicPr>
          <p:nvPr/>
        </p:nvPicPr>
        <p:blipFill>
          <a:blip r:embed="rId11"/>
          <a:stretch>
            <a:fillRect/>
          </a:stretch>
        </p:blipFill>
        <p:spPr>
          <a:xfrm>
            <a:off x="7172879" y="1289113"/>
            <a:ext cx="402747" cy="402747"/>
          </a:xfrm>
          <a:prstGeom prst="rect">
            <a:avLst/>
          </a:prstGeom>
        </p:spPr>
      </p:pic>
      <p:pic>
        <p:nvPicPr>
          <p:cNvPr id="71" name="Picture 70">
            <a:extLst>
              <a:ext uri="{FF2B5EF4-FFF2-40B4-BE49-F238E27FC236}">
                <a16:creationId xmlns:a16="http://schemas.microsoft.com/office/drawing/2014/main" id="{C2E5838C-1178-CE3F-C30B-65D4F87A39DA}"/>
              </a:ext>
            </a:extLst>
          </p:cNvPr>
          <p:cNvPicPr>
            <a:picLocks noChangeAspect="1"/>
          </p:cNvPicPr>
          <p:nvPr/>
        </p:nvPicPr>
        <p:blipFill>
          <a:blip r:embed="rId12"/>
          <a:stretch>
            <a:fillRect/>
          </a:stretch>
        </p:blipFill>
        <p:spPr>
          <a:xfrm>
            <a:off x="11098660" y="1328574"/>
            <a:ext cx="331741" cy="331741"/>
          </a:xfrm>
          <a:prstGeom prst="rect">
            <a:avLst/>
          </a:prstGeom>
        </p:spPr>
      </p:pic>
      <p:pic>
        <p:nvPicPr>
          <p:cNvPr id="73" name="Picture 72">
            <a:extLst>
              <a:ext uri="{FF2B5EF4-FFF2-40B4-BE49-F238E27FC236}">
                <a16:creationId xmlns:a16="http://schemas.microsoft.com/office/drawing/2014/main" id="{73D3ECAC-8458-053C-B7C9-C63006513E9E}"/>
              </a:ext>
            </a:extLst>
          </p:cNvPr>
          <p:cNvPicPr>
            <a:picLocks noChangeAspect="1"/>
          </p:cNvPicPr>
          <p:nvPr/>
        </p:nvPicPr>
        <p:blipFill>
          <a:blip r:embed="rId13"/>
          <a:stretch>
            <a:fillRect/>
          </a:stretch>
        </p:blipFill>
        <p:spPr>
          <a:xfrm>
            <a:off x="3436312" y="3827103"/>
            <a:ext cx="390695" cy="390695"/>
          </a:xfrm>
          <a:prstGeom prst="rect">
            <a:avLst/>
          </a:prstGeom>
        </p:spPr>
      </p:pic>
      <p:pic>
        <p:nvPicPr>
          <p:cNvPr id="75" name="Picture 74">
            <a:extLst>
              <a:ext uri="{FF2B5EF4-FFF2-40B4-BE49-F238E27FC236}">
                <a16:creationId xmlns:a16="http://schemas.microsoft.com/office/drawing/2014/main" id="{6E5C5CCF-C15A-ED5D-5675-3F8500FFD1E2}"/>
              </a:ext>
            </a:extLst>
          </p:cNvPr>
          <p:cNvPicPr>
            <a:picLocks noChangeAspect="1"/>
          </p:cNvPicPr>
          <p:nvPr/>
        </p:nvPicPr>
        <p:blipFill>
          <a:blip r:embed="rId14"/>
          <a:stretch>
            <a:fillRect/>
          </a:stretch>
        </p:blipFill>
        <p:spPr>
          <a:xfrm>
            <a:off x="7063948" y="3738941"/>
            <a:ext cx="499176" cy="499176"/>
          </a:xfrm>
          <a:prstGeom prst="rect">
            <a:avLst/>
          </a:prstGeom>
        </p:spPr>
      </p:pic>
      <p:sp>
        <p:nvSpPr>
          <p:cNvPr id="24" name="D_bcd1c1236a3baff8">
            <a:extLst>
              <a:ext uri="{FF2B5EF4-FFF2-40B4-BE49-F238E27FC236}">
                <a16:creationId xmlns:a16="http://schemas.microsoft.com/office/drawing/2014/main" id="{A3CEC1C6-310B-FC28-02F7-F6A229CA014A}"/>
              </a:ext>
            </a:extLst>
          </p:cNvPr>
          <p:cNvSpPr txBox="1"/>
          <p:nvPr/>
        </p:nvSpPr>
        <p:spPr>
          <a:xfrm>
            <a:off x="8323823"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12,914; National 337,532</a:t>
            </a:r>
            <a:endParaRPr lang="en-GB" sz="800" dirty="0">
              <a:solidFill>
                <a:schemeClr val="bg1"/>
              </a:solidFill>
              <a:latin typeface="Arial" panose="020B0604020202020204" pitchFamily="34" charset="0"/>
            </a:endParaRPr>
          </a:p>
        </p:txBody>
      </p:sp>
      <p:sp>
        <p:nvSpPr>
          <p:cNvPr id="26" name="D_6a20cd3c043be821">
            <a:extLst>
              <a:ext uri="{FF2B5EF4-FFF2-40B4-BE49-F238E27FC236}">
                <a16:creationId xmlns:a16="http://schemas.microsoft.com/office/drawing/2014/main" id="{80864428-732E-52A7-51B3-7A482C1728F6}"/>
              </a:ext>
            </a:extLst>
          </p:cNvPr>
          <p:cNvSpPr txBox="1"/>
          <p:nvPr/>
        </p:nvSpPr>
        <p:spPr>
          <a:xfrm>
            <a:off x="4532151" y="552450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26,703; National 666,889</a:t>
            </a:r>
            <a:endParaRPr lang="en-GB" sz="800" dirty="0">
              <a:solidFill>
                <a:srgbClr val="002060"/>
              </a:solidFill>
              <a:latin typeface="Arial" panose="020B0604020202020204" pitchFamily="34" charset="0"/>
            </a:endParaRPr>
          </a:p>
        </p:txBody>
      </p:sp>
      <p:sp>
        <p:nvSpPr>
          <p:cNvPr id="31" name="D_ddc0c0a8308179a0">
            <a:extLst>
              <a:ext uri="{FF2B5EF4-FFF2-40B4-BE49-F238E27FC236}">
                <a16:creationId xmlns:a16="http://schemas.microsoft.com/office/drawing/2014/main" id="{05A65EDD-D132-B195-07DE-6519E4C1B049}"/>
              </a:ext>
            </a:extLst>
          </p:cNvPr>
          <p:cNvSpPr txBox="1"/>
          <p:nvPr/>
        </p:nvSpPr>
        <p:spPr>
          <a:xfrm>
            <a:off x="579928" y="5534025"/>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26,335; National 654,818</a:t>
            </a:r>
            <a:endParaRPr lang="en-GB" sz="800" dirty="0">
              <a:solidFill>
                <a:schemeClr val="bg1"/>
              </a:solidFill>
              <a:latin typeface="Arial" panose="020B0604020202020204" pitchFamily="34" charset="0"/>
            </a:endParaRPr>
          </a:p>
        </p:txBody>
      </p:sp>
      <p:sp>
        <p:nvSpPr>
          <p:cNvPr id="35" name="D_26e5f324c0284cbc">
            <a:extLst>
              <a:ext uri="{FF2B5EF4-FFF2-40B4-BE49-F238E27FC236}">
                <a16:creationId xmlns:a16="http://schemas.microsoft.com/office/drawing/2014/main" id="{B557EF1D-6D00-3B3C-873C-D76C5BE649AE}"/>
              </a:ext>
            </a:extLst>
          </p:cNvPr>
          <p:cNvSpPr txBox="1"/>
          <p:nvPr/>
        </p:nvSpPr>
        <p:spPr>
          <a:xfrm>
            <a:off x="8329055" y="3028950"/>
            <a:ext cx="3133725" cy="123111"/>
          </a:xfrm>
          <a:prstGeom prst="rect">
            <a:avLst/>
          </a:prstGeom>
          <a:noFill/>
        </p:spPr>
        <p:txBody>
          <a:bodyPr wrap="square" lIns="0" tIns="0" rIns="0" bIns="0" rtlCol="0">
            <a:spAutoFit/>
          </a:bodyPr>
          <a:lstStyle/>
          <a:p>
            <a:pPr marL="0" indent="0">
              <a:buNone/>
            </a:pPr>
            <a:r>
              <a:rPr lang="fr-FR" sz="800">
                <a:solidFill>
                  <a:srgbClr val="002060"/>
                </a:solidFill>
                <a:latin typeface="Arial" panose="020B0604020202020204" pitchFamily="34" charset="0"/>
              </a:rPr>
              <a:t>Base: ICS 25,686; National 635,043</a:t>
            </a:r>
            <a:endParaRPr lang="en-GB" sz="800" dirty="0">
              <a:solidFill>
                <a:srgbClr val="002060"/>
              </a:solidFill>
              <a:latin typeface="Arial" panose="020B0604020202020204" pitchFamily="34" charset="0"/>
            </a:endParaRPr>
          </a:p>
        </p:txBody>
      </p:sp>
      <p:sp>
        <p:nvSpPr>
          <p:cNvPr id="58" name="D_eb9b56f0381aa52b">
            <a:extLst>
              <a:ext uri="{FF2B5EF4-FFF2-40B4-BE49-F238E27FC236}">
                <a16:creationId xmlns:a16="http://schemas.microsoft.com/office/drawing/2014/main" id="{74673668-81A4-DBDE-43F1-F19476FCC652}"/>
              </a:ext>
            </a:extLst>
          </p:cNvPr>
          <p:cNvSpPr txBox="1"/>
          <p:nvPr/>
        </p:nvSpPr>
        <p:spPr>
          <a:xfrm>
            <a:off x="4576310" y="3028949"/>
            <a:ext cx="3133725" cy="123111"/>
          </a:xfrm>
          <a:prstGeom prst="rect">
            <a:avLst/>
          </a:prstGeom>
          <a:noFill/>
        </p:spPr>
        <p:txBody>
          <a:bodyPr wrap="square" lIns="0" tIns="0" rIns="0" bIns="0" rtlCol="0">
            <a:spAutoFit/>
          </a:bodyPr>
          <a:lstStyle/>
          <a:p>
            <a:pPr marL="0" indent="0">
              <a:buNone/>
            </a:pPr>
            <a:r>
              <a:rPr lang="fr-FR" sz="800">
                <a:solidFill>
                  <a:schemeClr val="bg1"/>
                </a:solidFill>
                <a:latin typeface="Arial" panose="020B0604020202020204" pitchFamily="34" charset="0"/>
              </a:rPr>
              <a:t>Base: ICS 26,876; National 665,885</a:t>
            </a:r>
            <a:endParaRPr lang="en-GB" sz="800" dirty="0">
              <a:solidFill>
                <a:schemeClr val="bg1"/>
              </a:solidFill>
              <a:latin typeface="Arial" panose="020B0604020202020204" pitchFamily="34" charset="0"/>
            </a:endParaRPr>
          </a:p>
        </p:txBody>
      </p:sp>
      <p:sp>
        <p:nvSpPr>
          <p:cNvPr id="19" name="TextBox 18">
            <a:extLst>
              <a:ext uri="{FF2B5EF4-FFF2-40B4-BE49-F238E27FC236}">
                <a16:creationId xmlns:a16="http://schemas.microsoft.com/office/drawing/2014/main" id="{490D4844-035D-FE1F-A971-F66887181501}"/>
              </a:ext>
            </a:extLst>
          </p:cNvPr>
          <p:cNvSpPr txBox="1"/>
          <p:nvPr/>
        </p:nvSpPr>
        <p:spPr>
          <a:xfrm>
            <a:off x="1000880" y="1934856"/>
            <a:ext cx="1115013" cy="461666"/>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NUMBER OF COMPLETE</a:t>
            </a:r>
            <a:r>
              <a:rPr lang="en-GB" sz="1000" b="1" dirty="0">
                <a:solidFill>
                  <a:srgbClr val="002060"/>
                </a:solidFill>
                <a:latin typeface="Arial"/>
              </a:rPr>
              <a:t>D SURVEYS</a:t>
            </a:r>
            <a:endParaRPr kumimoji="0" lang="en-GB" sz="1000" b="1" i="0" u="none" strike="noStrike" kern="1200" cap="none" spc="0" normalizeH="0" baseline="0" noProof="0" dirty="0">
              <a:ln>
                <a:noFill/>
              </a:ln>
              <a:solidFill>
                <a:srgbClr val="002060"/>
              </a:solidFill>
              <a:effectLst/>
              <a:uLnTx/>
              <a:uFillTx/>
              <a:latin typeface="Arial"/>
              <a:ea typeface="+mn-ea"/>
              <a:cs typeface="+mn-cs"/>
            </a:endParaRPr>
          </a:p>
        </p:txBody>
      </p:sp>
      <p:sp>
        <p:nvSpPr>
          <p:cNvPr id="27" name="TextBox 26">
            <a:extLst>
              <a:ext uri="{FF2B5EF4-FFF2-40B4-BE49-F238E27FC236}">
                <a16:creationId xmlns:a16="http://schemas.microsoft.com/office/drawing/2014/main" id="{FE9983AD-5D88-812D-BEC6-9A2248F27AE5}"/>
              </a:ext>
            </a:extLst>
          </p:cNvPr>
          <p:cNvSpPr txBox="1"/>
          <p:nvPr/>
        </p:nvSpPr>
        <p:spPr>
          <a:xfrm>
            <a:off x="1024929" y="2741729"/>
            <a:ext cx="1115013" cy="190342"/>
          </a:xfrm>
          <a:prstGeom prst="rect">
            <a:avLst/>
          </a:prstGeom>
          <a:noFill/>
          <a:ln>
            <a:noFill/>
          </a:ln>
        </p:spPr>
        <p:txBody>
          <a:bodyPr wrap="squar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000" b="1" i="0" u="none" strike="noStrike" kern="1200" cap="none" spc="0" normalizeH="0" baseline="0" noProof="0" dirty="0">
                <a:ln>
                  <a:noFill/>
                </a:ln>
                <a:solidFill>
                  <a:srgbClr val="002060"/>
                </a:solidFill>
                <a:effectLst/>
                <a:uLnTx/>
                <a:uFillTx/>
                <a:latin typeface="Arial"/>
                <a:ea typeface="+mn-ea"/>
                <a:cs typeface="+mn-cs"/>
              </a:rPr>
              <a:t>RESPONSE RATE</a:t>
            </a:r>
          </a:p>
        </p:txBody>
      </p:sp>
    </p:spTree>
    <p:extLst>
      <p:ext uri="{BB962C8B-B14F-4D97-AF65-F5344CB8AC3E}">
        <p14:creationId xmlns:p14="http://schemas.microsoft.com/office/powerpoint/2010/main" val="2292522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47070661"/>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19334165"/>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131846398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43899843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0282259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8012973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800238565"/>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2025 (699,562); ICS 2024 (28,312); ICS 2025 (28,731); PCN bases range from 294 to 1,593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11984405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355438232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246221"/>
          </a:xfrm>
          <a:prstGeom prst="rect">
            <a:avLst/>
          </a:prstGeom>
          <a:noFill/>
        </p:spPr>
        <p:txBody>
          <a:bodyPr wrap="square" lIns="0" tIns="0" rIns="0" bIns="0" rtlCol="0">
            <a:spAutoFit/>
          </a:bodyPr>
          <a:lstStyle/>
          <a:p>
            <a:r>
              <a:rPr lang="en-GB" sz="1600" b="1" dirty="0"/>
              <a:t>ICS result over time</a:t>
            </a:r>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3426838902"/>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3509253474"/>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246869137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NORTH EAST LONDON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3861286836"/>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70%</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79%</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1123341779"/>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4189212150"/>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Asked of all patients. ICS bases range from 5,796 to 46,342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1553498268"/>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714201"/>
            <a:ext cx="2302336" cy="1620528"/>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NORTH EAST LONDON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178610929"/>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76952641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BROMLEY BY BOW AND STEPNEY HEALTH CIC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TOWER HAMLETS NETWORK 5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NEWHAM CENTRAL 1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BARKING &amp; DAGENHAM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CRANBROOK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HAVERING LIBERTY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050464382"/>
              </p:ext>
            </p:extLst>
          </p:nvPr>
        </p:nvGraphicFramePr>
        <p:xfrm>
          <a:off x="428882" y="1768949"/>
          <a:ext cx="8556699" cy="335280"/>
        </p:xfrm>
        <a:graphic>
          <a:graphicData uri="http://schemas.openxmlformats.org/drawingml/2006/table">
            <a:tbl>
              <a:tblPr firstRow="1" bandRow="1">
                <a:tableStyleId>{5C22544A-7EE6-4342-B048-85BDC9FD1C3A}</a:tableStyleId>
              </a:tblPr>
              <a:tblGrid>
                <a:gridCol w="8556699">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0053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015480644"/>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(699,562); ICS (28,731); PCN bases range from 294 to 1,593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264540792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15075933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NORTH EAST LONDON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grpSp>
        <p:nvGrpSpPr>
          <p:cNvPr id="8" name="Group 7">
            <a:extLst>
              <a:ext uri="{FF2B5EF4-FFF2-40B4-BE49-F238E27FC236}">
                <a16:creationId xmlns:a16="http://schemas.microsoft.com/office/drawing/2014/main" id="{A8D5C827-E91E-DB69-11B0-A38DD6748598}"/>
              </a:ext>
            </a:extLst>
          </p:cNvPr>
          <p:cNvGrpSpPr/>
          <p:nvPr/>
        </p:nvGrpSpPr>
        <p:grpSpPr>
          <a:xfrm>
            <a:off x="9039603" y="6312985"/>
            <a:ext cx="2286282" cy="338554"/>
            <a:chOff x="9039603" y="6113816"/>
            <a:chExt cx="2286282" cy="338554"/>
          </a:xfrm>
        </p:grpSpPr>
        <p:sp>
          <p:nvSpPr>
            <p:cNvPr id="9" name="Rectangle 8">
              <a:extLst>
                <a:ext uri="{FF2B5EF4-FFF2-40B4-BE49-F238E27FC236}">
                  <a16:creationId xmlns:a16="http://schemas.microsoft.com/office/drawing/2014/main" id="{FE9EB929-9727-0BB8-F355-C867F0C4B54E}"/>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10" name="Graphic 9" descr="Information with solid fill">
              <a:extLst>
                <a:ext uri="{FF2B5EF4-FFF2-40B4-BE49-F238E27FC236}">
                  <a16:creationId xmlns:a16="http://schemas.microsoft.com/office/drawing/2014/main" id="{579A0CD6-DDA9-D60C-F522-EE4570653356}"/>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15</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0c21378486445b3f">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191102570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1410886911"/>
              </p:ext>
            </p:extLst>
          </p:nvPr>
        </p:nvGraphicFramePr>
        <p:xfrm>
          <a:off x="9028113" y="1689563"/>
          <a:ext cx="2900362" cy="43094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HACKNEY MARSHES PCN</a:t>
                      </a:r>
                    </a:p>
                  </a:txBody>
                  <a:tcPr marL="0" marR="0" marT="0" marB="0" anchor="ctr">
                    <a:lnB w="12700" cmpd="sng">
                      <a:solidFill>
                        <a:srgbClr val="FFFFFF"/>
                      </a:solidFill>
                      <a:prstDash val="solid"/>
                    </a:lnB>
                  </a:tcPr>
                </a:tc>
                <a:extLst>
                  <a:ext uri="{0D108BD9-81ED-4DB2-BD59-A6C34878D82A}">
                    <a16:rowId xmlns:a16="http://schemas.microsoft.com/office/drawing/2014/main" val="1860296381"/>
                  </a:ext>
                </a:extLst>
              </a:tr>
            </a:tbl>
          </a:graphicData>
        </a:graphic>
      </p:graphicFrame>
      <p:graphicFrame>
        <p:nvGraphicFramePr>
          <p:cNvPr id="23" name="D_47e6471a35649b3f_CalcTable">
            <a:extLst>
              <a:ext uri="{FF2B5EF4-FFF2-40B4-BE49-F238E27FC236}">
                <a16:creationId xmlns:a16="http://schemas.microsoft.com/office/drawing/2014/main" id="{461ECF4E-C9E9-4366-A0DA-6BBB1E20EBAF}"/>
              </a:ext>
            </a:extLst>
          </p:cNvPr>
          <p:cNvGraphicFramePr>
            <a:graphicFrameLocks noGrp="1"/>
          </p:cNvGraphicFramePr>
          <p:nvPr>
            <p:extLst>
              <p:ext uri="{D42A27DB-BD31-4B8C-83A1-F6EECF244321}">
                <p14:modId xmlns:p14="http://schemas.microsoft.com/office/powerpoint/2010/main" val="82065256"/>
              </p:ext>
            </p:extLst>
          </p:nvPr>
        </p:nvGraphicFramePr>
        <p:xfrm>
          <a:off x="545473" y="5694161"/>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a:t>
                      </a:r>
                      <a:r>
                        <a:rPr lang="en-GB" sz="700" b="0" dirty="0" err="1">
                          <a:solidFill>
                            <a:schemeClr val="tx1"/>
                          </a:solidFill>
                        </a:rPr>
                        <a:t>patients.National</a:t>
                      </a:r>
                      <a:r>
                        <a:rPr lang="en-GB" sz="700" b="0" dirty="0">
                          <a:solidFill>
                            <a:schemeClr val="tx1"/>
                          </a:solidFill>
                        </a:rPr>
                        <a:t> (699,562); ICS (28,731); PCN bases range from 294 to 1,593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0ec0618eb0b59b3f" hidden="1">
            <a:extLst>
              <a:ext uri="{FF2B5EF4-FFF2-40B4-BE49-F238E27FC236}">
                <a16:creationId xmlns:a16="http://schemas.microsoft.com/office/drawing/2014/main" id="{B1D51266-F172-45FB-9973-78232CD4A2C0}"/>
              </a:ext>
            </a:extLst>
          </p:cNvPr>
          <p:cNvGraphicFramePr/>
          <p:nvPr>
            <p:extLst>
              <p:ext uri="{D42A27DB-BD31-4B8C-83A1-F6EECF244321}">
                <p14:modId xmlns:p14="http://schemas.microsoft.com/office/powerpoint/2010/main" val="334722708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5" name="D_47e6471a35649b3f" hidden="1">
            <a:extLst>
              <a:ext uri="{FF2B5EF4-FFF2-40B4-BE49-F238E27FC236}">
                <a16:creationId xmlns:a16="http://schemas.microsoft.com/office/drawing/2014/main" id="{1ACBDC5D-A954-4D54-9CDB-C8F75BFBEF57}"/>
              </a:ext>
            </a:extLst>
          </p:cNvPr>
          <p:cNvGraphicFramePr/>
          <p:nvPr>
            <p:extLst>
              <p:ext uri="{D42A27DB-BD31-4B8C-83A1-F6EECF244321}">
                <p14:modId xmlns:p14="http://schemas.microsoft.com/office/powerpoint/2010/main" val="390107281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Ipsos Ribbon Rules" hidden="1">
            <a:extLst>
              <a:ext uri="{FF2B5EF4-FFF2-40B4-BE49-F238E27FC236}">
                <a16:creationId xmlns:a16="http://schemas.microsoft.com/office/drawing/2014/main" id="{E3ADFB03-7D28-491A-B2E2-ED5E71BF1488}"/>
              </a:ext>
            </a:extLst>
          </p:cNvPr>
          <p:cNvGraphicFramePr/>
          <p:nvPr>
            <p:extLst>
              <p:ext uri="{D42A27DB-BD31-4B8C-83A1-F6EECF244321}">
                <p14:modId xmlns:p14="http://schemas.microsoft.com/office/powerpoint/2010/main" val="101900756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8" name="Rectangle 17">
            <a:extLst>
              <a:ext uri="{FF2B5EF4-FFF2-40B4-BE49-F238E27FC236}">
                <a16:creationId xmlns:a16="http://schemas.microsoft.com/office/drawing/2014/main" id="{97479D13-0489-4391-ABD5-EE152E65A955}"/>
              </a:ext>
            </a:extLst>
          </p:cNvPr>
          <p:cNvSpPr/>
          <p:nvPr/>
        </p:nvSpPr>
        <p:spPr>
          <a:xfrm>
            <a:off x="622466" y="6267511"/>
            <a:ext cx="9190648" cy="215444"/>
          </a:xfrm>
          <a:prstGeom prst="rect">
            <a:avLst/>
          </a:prstGeom>
        </p:spPr>
        <p:txBody>
          <a:bodyPr wrap="square">
            <a:spAutoFit/>
          </a:bodyPr>
          <a:lstStyle/>
          <a:p>
            <a:pPr algn="l"/>
            <a:r>
              <a:rPr lang="en-GB" sz="800" dirty="0">
                <a:latin typeface="+mn-lt"/>
              </a:rPr>
              <a:t>%Good = %Very good + %Fairly good</a:t>
            </a:r>
          </a:p>
        </p:txBody>
      </p:sp>
      <p:sp>
        <p:nvSpPr>
          <p:cNvPr id="2" name="TextBox 1">
            <a:extLst>
              <a:ext uri="{FF2B5EF4-FFF2-40B4-BE49-F238E27FC236}">
                <a16:creationId xmlns:a16="http://schemas.microsoft.com/office/drawing/2014/main" id="{00228B66-B538-E082-287E-DBB2DBB64846}"/>
              </a:ext>
            </a:extLst>
          </p:cNvPr>
          <p:cNvSpPr txBox="1"/>
          <p:nvPr/>
        </p:nvSpPr>
        <p:spPr>
          <a:xfrm>
            <a:off x="350633" y="491702"/>
            <a:ext cx="11577842" cy="338554"/>
          </a:xfrm>
          <a:prstGeom prst="rect">
            <a:avLst/>
          </a:prstGeom>
          <a:noFill/>
        </p:spPr>
        <p:txBody>
          <a:bodyPr wrap="square">
            <a:spAutoFit/>
          </a:bodyPr>
          <a:lstStyle/>
          <a:p>
            <a:r>
              <a:rPr lang="en-GB" sz="1600" b="0" dirty="0"/>
              <a:t>NORTH EAST LONDON INTEGRATED CARE SYSTEM</a:t>
            </a:r>
            <a:endParaRPr lang="en-GB" sz="1600" dirty="0"/>
          </a:p>
        </p:txBody>
      </p:sp>
      <p:sp>
        <p:nvSpPr>
          <p:cNvPr id="5" name="Title 4">
            <a:extLst>
              <a:ext uri="{FF2B5EF4-FFF2-40B4-BE49-F238E27FC236}">
                <a16:creationId xmlns:a16="http://schemas.microsoft.com/office/drawing/2014/main" id="{D7A8F1B1-5F95-8132-18D9-5CB61E03896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grpSp>
        <p:nvGrpSpPr>
          <p:cNvPr id="3" name="Group 2">
            <a:extLst>
              <a:ext uri="{FF2B5EF4-FFF2-40B4-BE49-F238E27FC236}">
                <a16:creationId xmlns:a16="http://schemas.microsoft.com/office/drawing/2014/main" id="{455696B6-A3B0-C34C-60F4-A02C9BEB5760}"/>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92B3333A-32E1-A4F0-4D60-F53950EF246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F353EDCA-47A2-611C-F031-1A8B88069EA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graphicFrame>
        <p:nvGraphicFramePr>
          <p:cNvPr id="7" name="Chart header">
            <a:extLst>
              <a:ext uri="{FF2B5EF4-FFF2-40B4-BE49-F238E27FC236}">
                <a16:creationId xmlns:a16="http://schemas.microsoft.com/office/drawing/2014/main" id="{CC2C5C49-FFBB-0995-1E58-5EFF3EAFA085}"/>
              </a:ext>
            </a:extLst>
          </p:cNvPr>
          <p:cNvGraphicFramePr>
            <a:graphicFrameLocks noGrp="1"/>
          </p:cNvGraphicFramePr>
          <p:nvPr>
            <p:extLst>
              <p:ext uri="{D42A27DB-BD31-4B8C-83A1-F6EECF244321}">
                <p14:modId xmlns:p14="http://schemas.microsoft.com/office/powerpoint/2010/main" val="3097444843"/>
              </p:ext>
            </p:extLst>
          </p:nvPr>
        </p:nvGraphicFramePr>
        <p:xfrm>
          <a:off x="428882" y="1768949"/>
          <a:ext cx="8556699" cy="335280"/>
        </p:xfrm>
        <a:graphic>
          <a:graphicData uri="http://schemas.openxmlformats.org/drawingml/2006/table">
            <a:tbl>
              <a:tblPr firstRow="1" bandRow="1">
                <a:tableStyleId>{5C22544A-7EE6-4342-B048-85BDC9FD1C3A}</a:tableStyleId>
              </a:tblPr>
              <a:tblGrid>
                <a:gridCol w="8556699">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552206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164322580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17</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738119048"/>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(696,351); ICS (28,625); PCN bases range from 292 to 1,586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320912077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4032642863"/>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NORTH EAST LONDON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02479814"/>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27615944"/>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0914051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7657846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6791526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3460156838"/>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(664,460); ICS 2024 (26,949); ICS 2025 (27,319); PCN bases range from 280 to 1,509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381263910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49197889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24915849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3916597374"/>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1243995791"/>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1857854659"/>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NORTH EAST LONDON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48776774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24923706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62072906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BROMLEY BY BOW AND STEPNEY HEALTH CIC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CRANBROOK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NEWHAM CENTRAL 1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BARKING &amp; DAGENHAM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FAIRLOP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HAVERING LIBERTY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99107051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81975888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08953296"/>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‘I haven’t tried’ have been excluded. National (664,460); ICS (27,319); PCN bases range from 280 to 1,509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grpSp>
        <p:nvGrpSpPr>
          <p:cNvPr id="3" name="Group 2">
            <a:extLst>
              <a:ext uri="{FF2B5EF4-FFF2-40B4-BE49-F238E27FC236}">
                <a16:creationId xmlns:a16="http://schemas.microsoft.com/office/drawing/2014/main" id="{4F1DE779-F9EC-F509-CA8B-70C264D00FD7}"/>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62AE00B4-0515-C2D3-C003-25E3D65C36A8}"/>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61662CCB-3E78-3831-75B5-99ED25EC2EF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a13039795c6e727d">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218264060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f46377ff54de27d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1857470589"/>
              </p:ext>
            </p:extLst>
          </p:nvPr>
        </p:nvGraphicFramePr>
        <p:xfrm>
          <a:off x="9028113" y="1689563"/>
          <a:ext cx="2900362" cy="43094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HACKNEY MARSHES PCN</a:t>
                      </a:r>
                    </a:p>
                  </a:txBody>
                  <a:tcPr marL="0" marR="0" marT="0" marB="0" anchor="ctr">
                    <a:lnB w="12700" cmpd="sng">
                      <a:solidFill>
                        <a:srgbClr val="FFFFFF"/>
                      </a:solidFill>
                      <a:prstDash val="solid"/>
                    </a:lnB>
                  </a:tcPr>
                </a:tc>
                <a:extLst>
                  <a:ext uri="{0D108BD9-81ED-4DB2-BD59-A6C34878D82A}">
                    <a16:rowId xmlns:a16="http://schemas.microsoft.com/office/drawing/2014/main" val="1860296381"/>
                  </a:ext>
                </a:extLst>
              </a:tr>
            </a:tbl>
          </a:graphicData>
        </a:graphic>
      </p:graphicFrame>
      <p:graphicFrame>
        <p:nvGraphicFramePr>
          <p:cNvPr id="22" name="D_df46377ff54de27d" hidden="1">
            <a:extLst>
              <a:ext uri="{FF2B5EF4-FFF2-40B4-BE49-F238E27FC236}">
                <a16:creationId xmlns:a16="http://schemas.microsoft.com/office/drawing/2014/main" id="{003AD244-9599-40C4-A080-D5F148657827}"/>
              </a:ext>
            </a:extLst>
          </p:cNvPr>
          <p:cNvGraphicFramePr/>
          <p:nvPr>
            <p:extLst>
              <p:ext uri="{D42A27DB-BD31-4B8C-83A1-F6EECF244321}">
                <p14:modId xmlns:p14="http://schemas.microsoft.com/office/powerpoint/2010/main" val="245026785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24584c512762827d_CalcTable">
            <a:extLst>
              <a:ext uri="{FF2B5EF4-FFF2-40B4-BE49-F238E27FC236}">
                <a16:creationId xmlns:a16="http://schemas.microsoft.com/office/drawing/2014/main" id="{461ECF4E-C9E9-4366-A0DA-6BBB1E20EBAF}"/>
              </a:ext>
            </a:extLst>
          </p:cNvPr>
          <p:cNvGraphicFramePr>
            <a:graphicFrameLocks noGrp="1"/>
          </p:cNvGraphicFramePr>
          <p:nvPr>
            <p:extLst>
              <p:ext uri="{D42A27DB-BD31-4B8C-83A1-F6EECF244321}">
                <p14:modId xmlns:p14="http://schemas.microsoft.com/office/powerpoint/2010/main" val="3126115787"/>
              </p:ext>
            </p:extLst>
          </p:nvPr>
        </p:nvGraphicFramePr>
        <p:xfrm>
          <a:off x="576103"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a:t>
                      </a:r>
                      <a:r>
                        <a:rPr lang="en-GB" sz="700" b="0" dirty="0" err="1">
                          <a:solidFill>
                            <a:schemeClr val="tx1"/>
                          </a:solidFill>
                        </a:rPr>
                        <a:t>excluded.National</a:t>
                      </a:r>
                      <a:r>
                        <a:rPr lang="en-GB" sz="700" b="0" dirty="0">
                          <a:solidFill>
                            <a:schemeClr val="tx1"/>
                          </a:solidFill>
                        </a:rPr>
                        <a:t> (664,460); ICS (27,319); PCN bases range from 280 to 1,509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4584c512762827d" hidden="1">
            <a:extLst>
              <a:ext uri="{FF2B5EF4-FFF2-40B4-BE49-F238E27FC236}">
                <a16:creationId xmlns:a16="http://schemas.microsoft.com/office/drawing/2014/main" id="{86BD5A40-522D-426A-BED4-E60124117827}"/>
              </a:ext>
            </a:extLst>
          </p:cNvPr>
          <p:cNvGraphicFramePr/>
          <p:nvPr>
            <p:extLst>
              <p:ext uri="{D42A27DB-BD31-4B8C-83A1-F6EECF244321}">
                <p14:modId xmlns:p14="http://schemas.microsoft.com/office/powerpoint/2010/main" val="214749929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7" name="Rectangle 26">
            <a:extLst>
              <a:ext uri="{FF2B5EF4-FFF2-40B4-BE49-F238E27FC236}">
                <a16:creationId xmlns:a16="http://schemas.microsoft.com/office/drawing/2014/main" id="{A9928813-CEBD-44D3-8F26-6F5B4545C881}"/>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graphicFrame>
        <p:nvGraphicFramePr>
          <p:cNvPr id="18" name="Ipsos Ribbon Rules" hidden="1">
            <a:extLst>
              <a:ext uri="{FF2B5EF4-FFF2-40B4-BE49-F238E27FC236}">
                <a16:creationId xmlns:a16="http://schemas.microsoft.com/office/drawing/2014/main" id="{9D247610-73BA-4521-8371-57BEBB71884F}"/>
              </a:ext>
            </a:extLst>
          </p:cNvPr>
          <p:cNvGraphicFramePr/>
          <p:nvPr>
            <p:extLst>
              <p:ext uri="{D42A27DB-BD31-4B8C-83A1-F6EECF244321}">
                <p14:modId xmlns:p14="http://schemas.microsoft.com/office/powerpoint/2010/main" val="289396801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B62BE6EA-CEF2-4660-AA40-D283F2577EDA}"/>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6" name="Title 4">
            <a:extLst>
              <a:ext uri="{FF2B5EF4-FFF2-40B4-BE49-F238E27FC236}">
                <a16:creationId xmlns:a16="http://schemas.microsoft.com/office/drawing/2014/main" id="{A100EA6D-2796-5F3E-7365-B083506CBF3E}"/>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graphicFrame>
        <p:nvGraphicFramePr>
          <p:cNvPr id="7" name="Chart header">
            <a:extLst>
              <a:ext uri="{FF2B5EF4-FFF2-40B4-BE49-F238E27FC236}">
                <a16:creationId xmlns:a16="http://schemas.microsoft.com/office/drawing/2014/main" id="{161239EB-5184-5B18-0656-3A9EA30E4124}"/>
              </a:ext>
            </a:extLst>
          </p:cNvPr>
          <p:cNvGraphicFramePr>
            <a:graphicFrameLocks noGrp="1"/>
          </p:cNvGraphicFramePr>
          <p:nvPr>
            <p:extLst>
              <p:ext uri="{D42A27DB-BD31-4B8C-83A1-F6EECF244321}">
                <p14:modId xmlns:p14="http://schemas.microsoft.com/office/powerpoint/2010/main" val="320950089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8" name="TextBox 7">
            <a:extLst>
              <a:ext uri="{FF2B5EF4-FFF2-40B4-BE49-F238E27FC236}">
                <a16:creationId xmlns:a16="http://schemas.microsoft.com/office/drawing/2014/main" id="{C026D8AD-2A01-38CB-25D8-F734C4D7ADD4}"/>
              </a:ext>
            </a:extLst>
          </p:cNvPr>
          <p:cNvSpPr txBox="1"/>
          <p:nvPr/>
        </p:nvSpPr>
        <p:spPr>
          <a:xfrm>
            <a:off x="365204"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grpSp>
        <p:nvGrpSpPr>
          <p:cNvPr id="2" name="Group 1">
            <a:extLst>
              <a:ext uri="{FF2B5EF4-FFF2-40B4-BE49-F238E27FC236}">
                <a16:creationId xmlns:a16="http://schemas.microsoft.com/office/drawing/2014/main" id="{BCA35725-D0D3-67B9-C36C-5C94C7344C05}"/>
              </a:ext>
            </a:extLst>
          </p:cNvPr>
          <p:cNvGrpSpPr/>
          <p:nvPr/>
        </p:nvGrpSpPr>
        <p:grpSpPr>
          <a:xfrm>
            <a:off x="9039603" y="6312985"/>
            <a:ext cx="2286282" cy="338554"/>
            <a:chOff x="9039603" y="6113816"/>
            <a:chExt cx="2286282" cy="338554"/>
          </a:xfrm>
        </p:grpSpPr>
        <p:sp>
          <p:nvSpPr>
            <p:cNvPr id="3" name="Rectangle 2">
              <a:extLst>
                <a:ext uri="{FF2B5EF4-FFF2-40B4-BE49-F238E27FC236}">
                  <a16:creationId xmlns:a16="http://schemas.microsoft.com/office/drawing/2014/main" id="{4233BFA4-BF8F-8ED2-F812-D8BA6A234552}"/>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4" name="Graphic 3" descr="Information with solid fill">
              <a:extLst>
                <a:ext uri="{FF2B5EF4-FFF2-40B4-BE49-F238E27FC236}">
                  <a16:creationId xmlns:a16="http://schemas.microsoft.com/office/drawing/2014/main" id="{E2085142-4E33-F869-71CF-5D11B1DFE09D}"/>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41391022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21963899"/>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48047625"/>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6914956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5746015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4745152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753462373"/>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(344,811); ICS 2024 (14,895); ICS 2025 (16,029); PCN bases range from 139 to 632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157468635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58134705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93667187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246221"/>
          </a:xfrm>
          <a:prstGeom prst="rect">
            <a:avLst/>
          </a:prstGeom>
          <a:noFill/>
        </p:spPr>
        <p:txBody>
          <a:bodyPr wrap="square" lIns="0" tIns="0" rIns="0" bIns="0" rtlCol="0">
            <a:spAutoFit/>
          </a:bodyPr>
          <a:lstStyle/>
          <a:p>
            <a:r>
              <a:rPr lang="en-GB" sz="1600" b="1" dirty="0"/>
              <a:t>ICS result over time</a:t>
            </a:r>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446891889"/>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3272149640"/>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NORTH EAST LONDON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945984924"/>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41259653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6173881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HAVERING SOUTH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BROMLEY BY BOW AND STEPNEY HEALTH CIC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BARKING &amp; DAGENHAM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TOWER HAMLETS NETWORK 2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HAVERING CREST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HACKNEY DOWNS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69336110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10087662"/>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250369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804016861"/>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(344,811); ICS (16,029); PCN bases range from 139 to 632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4053561067"/>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grpSp>
        <p:nvGrpSpPr>
          <p:cNvPr id="4" name="Group 3">
            <a:extLst>
              <a:ext uri="{FF2B5EF4-FFF2-40B4-BE49-F238E27FC236}">
                <a16:creationId xmlns:a16="http://schemas.microsoft.com/office/drawing/2014/main" id="{11E959FD-AF44-0E34-0362-2EDC44FD7038}"/>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1D9157DF-6DB6-3932-A1CF-1800224445B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07277158-D953-F3B5-7F4A-4BC7B9D83A5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49d60aaa482a4d89">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352699980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1297725469"/>
              </p:ext>
            </p:extLst>
          </p:nvPr>
        </p:nvGraphicFramePr>
        <p:xfrm>
          <a:off x="9028113" y="1689563"/>
          <a:ext cx="2900362" cy="43094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HAVERING LIBERTY PCN</a:t>
                      </a:r>
                    </a:p>
                  </a:txBody>
                  <a:tcPr marL="0" marR="0" marT="0" marB="0" anchor="ctr">
                    <a:lnB w="12700" cmpd="sng">
                      <a:solidFill>
                        <a:srgbClr val="FFFFFF"/>
                      </a:solidFill>
                      <a:prstDash val="solid"/>
                    </a:lnB>
                  </a:tcPr>
                </a:tc>
                <a:extLst>
                  <a:ext uri="{0D108BD9-81ED-4DB2-BD59-A6C34878D82A}">
                    <a16:rowId xmlns:a16="http://schemas.microsoft.com/office/drawing/2014/main" val="1860296381"/>
                  </a:ext>
                </a:extLst>
              </a:tr>
            </a:tbl>
          </a:graphicData>
        </a:graphic>
      </p:graphicFrame>
      <p:graphicFrame>
        <p:nvGraphicFramePr>
          <p:cNvPr id="23" name="D_626775f05db5ad89_CalcTable">
            <a:extLst>
              <a:ext uri="{FF2B5EF4-FFF2-40B4-BE49-F238E27FC236}">
                <a16:creationId xmlns:a16="http://schemas.microsoft.com/office/drawing/2014/main" id="{461ECF4E-C9E9-4366-A0DA-6BBB1E20EBAF}"/>
              </a:ext>
            </a:extLst>
          </p:cNvPr>
          <p:cNvGraphicFramePr>
            <a:graphicFrameLocks noGrp="1"/>
          </p:cNvGraphicFramePr>
          <p:nvPr>
            <p:extLst>
              <p:ext uri="{D42A27DB-BD31-4B8C-83A1-F6EECF244321}">
                <p14:modId xmlns:p14="http://schemas.microsoft.com/office/powerpoint/2010/main" val="1174596104"/>
              </p:ext>
            </p:extLst>
          </p:nvPr>
        </p:nvGraphicFramePr>
        <p:xfrm>
          <a:off x="545472" y="572770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(344,811); ICS (16,029); PCN bases range from 139 to 632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7" name="Rectangle 26">
            <a:extLst>
              <a:ext uri="{FF2B5EF4-FFF2-40B4-BE49-F238E27FC236}">
                <a16:creationId xmlns:a16="http://schemas.microsoft.com/office/drawing/2014/main" id="{88645076-45B9-4EB4-A26B-0CB5E03C9AE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graphicFrame>
        <p:nvGraphicFramePr>
          <p:cNvPr id="18" name="Ipsos Ribbon Rules" hidden="1">
            <a:extLst>
              <a:ext uri="{FF2B5EF4-FFF2-40B4-BE49-F238E27FC236}">
                <a16:creationId xmlns:a16="http://schemas.microsoft.com/office/drawing/2014/main" id="{15320059-89C2-4B94-BD9D-86B727D49827}"/>
              </a:ext>
            </a:extLst>
          </p:cNvPr>
          <p:cNvGraphicFramePr/>
          <p:nvPr>
            <p:extLst>
              <p:ext uri="{D42A27DB-BD31-4B8C-83A1-F6EECF244321}">
                <p14:modId xmlns:p14="http://schemas.microsoft.com/office/powerpoint/2010/main" val="40896698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4e87ac2d00034d89" hidden="1">
            <a:extLst>
              <a:ext uri="{FF2B5EF4-FFF2-40B4-BE49-F238E27FC236}">
                <a16:creationId xmlns:a16="http://schemas.microsoft.com/office/drawing/2014/main" id="{87953A6A-5CE0-4E1B-9181-E887A457018C}"/>
              </a:ext>
            </a:extLst>
          </p:cNvPr>
          <p:cNvGraphicFramePr/>
          <p:nvPr>
            <p:extLst>
              <p:ext uri="{D42A27DB-BD31-4B8C-83A1-F6EECF244321}">
                <p14:modId xmlns:p14="http://schemas.microsoft.com/office/powerpoint/2010/main" val="136978172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Rectangle 1">
            <a:extLst>
              <a:ext uri="{FF2B5EF4-FFF2-40B4-BE49-F238E27FC236}">
                <a16:creationId xmlns:a16="http://schemas.microsoft.com/office/drawing/2014/main" id="{106166F4-8484-1A17-6A68-BA8A5EB14F29}"/>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E9DE70AC-9ECD-4E9D-35D6-F09486EC4626}"/>
              </a:ext>
            </a:extLst>
          </p:cNvPr>
          <p:cNvGraphicFramePr/>
          <p:nvPr>
            <p:extLst>
              <p:ext uri="{D42A27DB-BD31-4B8C-83A1-F6EECF244321}">
                <p14:modId xmlns:p14="http://schemas.microsoft.com/office/powerpoint/2010/main" val="2710911483"/>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7" name="Title 4">
            <a:extLst>
              <a:ext uri="{FF2B5EF4-FFF2-40B4-BE49-F238E27FC236}">
                <a16:creationId xmlns:a16="http://schemas.microsoft.com/office/drawing/2014/main" id="{F7D3F978-6E3C-BDC6-F3D2-F32E741053ED}"/>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E499AB6C-5B45-3538-F1C3-10990EA25611}"/>
              </a:ext>
            </a:extLst>
          </p:cNvPr>
          <p:cNvSpPr txBox="1"/>
          <p:nvPr/>
        </p:nvSpPr>
        <p:spPr>
          <a:xfrm>
            <a:off x="356151"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grpSp>
        <p:nvGrpSpPr>
          <p:cNvPr id="4" name="Group 3">
            <a:extLst>
              <a:ext uri="{FF2B5EF4-FFF2-40B4-BE49-F238E27FC236}">
                <a16:creationId xmlns:a16="http://schemas.microsoft.com/office/drawing/2014/main" id="{7CE9E9E6-E798-BA4B-D417-A4B4D0F93A9A}"/>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ABA0A14A-DE44-63A8-A14A-C4B1C6B46E52}"/>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4191EA10-973D-2630-4C60-AA26C760DAF3}"/>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graphicFrame>
        <p:nvGraphicFramePr>
          <p:cNvPr id="10" name="Chart header">
            <a:extLst>
              <a:ext uri="{FF2B5EF4-FFF2-40B4-BE49-F238E27FC236}">
                <a16:creationId xmlns:a16="http://schemas.microsoft.com/office/drawing/2014/main" id="{FAF436A9-44DD-32DB-53FF-A273E3412653}"/>
              </a:ext>
            </a:extLst>
          </p:cNvPr>
          <p:cNvGraphicFramePr>
            <a:graphicFrameLocks noGrp="1"/>
          </p:cNvGraphicFramePr>
          <p:nvPr>
            <p:extLst>
              <p:ext uri="{D42A27DB-BD31-4B8C-83A1-F6EECF244321}">
                <p14:modId xmlns:p14="http://schemas.microsoft.com/office/powerpoint/2010/main" val="1997476887"/>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390553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19928632"/>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78328871"/>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0472320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2960199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7716901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68%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2620204191"/>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‘I haven't tried’ have been excluded. National 2025 (271,115); ICS 2024 (11,750); ICS 2025 (13,195); PCN bases range from 95 to 603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24657143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274199965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41710929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3928140267"/>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527834930"/>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NORTH EAST LONDON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883335680"/>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36965590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90609313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BROMLEY BY BOW AND STEPNEY HEALTH CIC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NEW CROSS ALLIANCE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WOODBERRY WETLANDS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BARKING &amp; DAGENHAM CENTRAL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HACKNEY MARSHES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78484549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21276117"/>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06164149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818060288"/>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(271,115); ICS (13,195); PCN bases range from 95 to 603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212651012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grpSp>
        <p:nvGrpSpPr>
          <p:cNvPr id="3" name="Group 2">
            <a:extLst>
              <a:ext uri="{FF2B5EF4-FFF2-40B4-BE49-F238E27FC236}">
                <a16:creationId xmlns:a16="http://schemas.microsoft.com/office/drawing/2014/main" id="{6D68B57F-B082-29A1-15FA-9DB0E90516CA}"/>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55452EDF-F15C-5543-96AF-16A01AE4DAA2}"/>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9A36D0E4-9A57-64CF-9C03-CF329C7103A0}"/>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0ac290737958c804">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214215587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4183647189"/>
              </p:ext>
            </p:extLst>
          </p:nvPr>
        </p:nvGraphicFramePr>
        <p:xfrm>
          <a:off x="9028113" y="1689563"/>
          <a:ext cx="2900362" cy="43094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HAVERING LIBERTY PCN</a:t>
                      </a:r>
                    </a:p>
                  </a:txBody>
                  <a:tcPr marL="0" marR="0" marT="0" marB="0" anchor="ctr">
                    <a:lnB w="12700" cmpd="sng">
                      <a:solidFill>
                        <a:srgbClr val="FFFFFF"/>
                      </a:solidFill>
                      <a:prstDash val="solid"/>
                    </a:lnB>
                  </a:tcPr>
                </a:tc>
                <a:extLst>
                  <a:ext uri="{0D108BD9-81ED-4DB2-BD59-A6C34878D82A}">
                    <a16:rowId xmlns:a16="http://schemas.microsoft.com/office/drawing/2014/main" val="1860296381"/>
                  </a:ext>
                </a:extLst>
              </a:tr>
            </a:tbl>
          </a:graphicData>
        </a:graphic>
      </p:graphicFrame>
      <p:graphicFrame>
        <p:nvGraphicFramePr>
          <p:cNvPr id="23" name="D_fc6dbea9b9a5c804_CalcTable">
            <a:extLst>
              <a:ext uri="{FF2B5EF4-FFF2-40B4-BE49-F238E27FC236}">
                <a16:creationId xmlns:a16="http://schemas.microsoft.com/office/drawing/2014/main" id="{461ECF4E-C9E9-4366-A0DA-6BBB1E20EBAF}"/>
              </a:ext>
            </a:extLst>
          </p:cNvPr>
          <p:cNvGraphicFramePr>
            <a:graphicFrameLocks noGrp="1"/>
          </p:cNvGraphicFramePr>
          <p:nvPr>
            <p:extLst>
              <p:ext uri="{D42A27DB-BD31-4B8C-83A1-F6EECF244321}">
                <p14:modId xmlns:p14="http://schemas.microsoft.com/office/powerpoint/2010/main" val="1278641413"/>
              </p:ext>
            </p:extLst>
          </p:nvPr>
        </p:nvGraphicFramePr>
        <p:xfrm>
          <a:off x="545472" y="572770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 haven't tried’ have been excluded. National (271,115); ICS (13,195); PCN bases range from 95 to 603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7" name="Rectangle 26">
            <a:extLst>
              <a:ext uri="{FF2B5EF4-FFF2-40B4-BE49-F238E27FC236}">
                <a16:creationId xmlns:a16="http://schemas.microsoft.com/office/drawing/2014/main" id="{88645076-45B9-4EB4-A26B-0CB5E03C9AE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graphicFrame>
        <p:nvGraphicFramePr>
          <p:cNvPr id="18" name="Ipsos Ribbon Rules" hidden="1">
            <a:extLst>
              <a:ext uri="{FF2B5EF4-FFF2-40B4-BE49-F238E27FC236}">
                <a16:creationId xmlns:a16="http://schemas.microsoft.com/office/drawing/2014/main" id="{15320059-89C2-4B94-BD9D-86B727D49827}"/>
              </a:ext>
            </a:extLst>
          </p:cNvPr>
          <p:cNvGraphicFramePr/>
          <p:nvPr>
            <p:extLst>
              <p:ext uri="{D42A27DB-BD31-4B8C-83A1-F6EECF244321}">
                <p14:modId xmlns:p14="http://schemas.microsoft.com/office/powerpoint/2010/main" val="54236775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e3eb0e2c9e59c804" hidden="1">
            <a:extLst>
              <a:ext uri="{FF2B5EF4-FFF2-40B4-BE49-F238E27FC236}">
                <a16:creationId xmlns:a16="http://schemas.microsoft.com/office/drawing/2014/main" id="{87953A6A-5CE0-4E1B-9181-E887A457018C}"/>
              </a:ext>
            </a:extLst>
          </p:cNvPr>
          <p:cNvGraphicFramePr/>
          <p:nvPr>
            <p:extLst>
              <p:ext uri="{D42A27DB-BD31-4B8C-83A1-F6EECF244321}">
                <p14:modId xmlns:p14="http://schemas.microsoft.com/office/powerpoint/2010/main" val="396960591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Rectangle 1">
            <a:extLst>
              <a:ext uri="{FF2B5EF4-FFF2-40B4-BE49-F238E27FC236}">
                <a16:creationId xmlns:a16="http://schemas.microsoft.com/office/drawing/2014/main" id="{106166F4-8484-1A17-6A68-BA8A5EB14F29}"/>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fc6dbea9b9a5c804" hidden="1">
            <a:extLst>
              <a:ext uri="{FF2B5EF4-FFF2-40B4-BE49-F238E27FC236}">
                <a16:creationId xmlns:a16="http://schemas.microsoft.com/office/drawing/2014/main" id="{05F7C6AC-FDA5-8F70-6BFD-86C50CC330E9}"/>
              </a:ext>
            </a:extLst>
          </p:cNvPr>
          <p:cNvGraphicFramePr/>
          <p:nvPr>
            <p:extLst>
              <p:ext uri="{D42A27DB-BD31-4B8C-83A1-F6EECF244321}">
                <p14:modId xmlns:p14="http://schemas.microsoft.com/office/powerpoint/2010/main" val="397127004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7" name="Title 4">
            <a:extLst>
              <a:ext uri="{FF2B5EF4-FFF2-40B4-BE49-F238E27FC236}">
                <a16:creationId xmlns:a16="http://schemas.microsoft.com/office/drawing/2014/main" id="{370F6974-F85B-09B6-56C2-B908E0D9B707}"/>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9813CB74-CE46-8C45-FA4E-B8DDB67539E3}"/>
              </a:ext>
            </a:extLst>
          </p:cNvPr>
          <p:cNvSpPr txBox="1"/>
          <p:nvPr/>
        </p:nvSpPr>
        <p:spPr>
          <a:xfrm>
            <a:off x="356151"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grpSp>
        <p:nvGrpSpPr>
          <p:cNvPr id="4" name="Group 3">
            <a:extLst>
              <a:ext uri="{FF2B5EF4-FFF2-40B4-BE49-F238E27FC236}">
                <a16:creationId xmlns:a16="http://schemas.microsoft.com/office/drawing/2014/main" id="{8E8DDE39-8CF8-9DA3-C6A1-E43777EE6B8F}"/>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AB081695-5720-6B6A-4059-EDB1A6248589}"/>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E6482478-F0E9-E844-1430-E9FCD5681166}"/>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graphicFrame>
        <p:nvGraphicFramePr>
          <p:cNvPr id="10" name="Chart header">
            <a:extLst>
              <a:ext uri="{FF2B5EF4-FFF2-40B4-BE49-F238E27FC236}">
                <a16:creationId xmlns:a16="http://schemas.microsoft.com/office/drawing/2014/main" id="{FE45B255-4DE1-3C41-D04A-15F189B0B5F1}"/>
              </a:ext>
            </a:extLst>
          </p:cNvPr>
          <p:cNvGraphicFramePr>
            <a:graphicFrameLocks noGrp="1"/>
          </p:cNvGraphicFramePr>
          <p:nvPr>
            <p:extLst>
              <p:ext uri="{D42A27DB-BD31-4B8C-83A1-F6EECF244321}">
                <p14:modId xmlns:p14="http://schemas.microsoft.com/office/powerpoint/2010/main" val="644864244"/>
              </p:ext>
            </p:extLst>
          </p:nvPr>
        </p:nvGraphicFramePr>
        <p:xfrm>
          <a:off x="450000" y="1804272"/>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905242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49659256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3452596044"/>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(683,277); ICS (27,828); PCN bases range from 280 to 1,547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85915355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2966867207"/>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EAST LONDON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94779079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250932149"/>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last tried to contact their practice by phone. National (448,136); ICS (17,313); PCN bases range from 112 to 1,087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44231408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2696888790"/>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EAST LONDON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17013657"/>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8620186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8856424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4506365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4573246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425556161"/>
              </p:ext>
            </p:extLst>
          </p:nvPr>
        </p:nvGraphicFramePr>
        <p:xfrm>
          <a:off x="373761" y="5714390"/>
          <a:ext cx="3117182" cy="8229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2025 (654,818); ICS 2024 (25,340); ICS 2025 (26,335); PCN bases range from 265 to 1,472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400539004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86365727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6409344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408445181"/>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075149016"/>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426900322"/>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90235490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85150099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TOWER HAMLETS NETWORK 2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BARKING &amp; DAGENHAM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BROMLEY BY BOW AND STEPNEY HEALTH CIC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E4 NETWORK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CLISSOLD PARK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94023968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5222716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284810263"/>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except those whose call was not answered. Patients who selected 'I couldn't contact my practice' have been excluded. National (654,818); ICS (26,335); PCN bases range from 265 to 1,472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36257932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grpSp>
        <p:nvGrpSpPr>
          <p:cNvPr id="3" name="Group 2">
            <a:extLst>
              <a:ext uri="{FF2B5EF4-FFF2-40B4-BE49-F238E27FC236}">
                <a16:creationId xmlns:a16="http://schemas.microsoft.com/office/drawing/2014/main" id="{CCDEFBB6-98D3-4778-6180-F3487289B542}"/>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2E223812-08F9-AA0E-386B-D304007C4F4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53A3866F-CE86-932C-97D8-E4CAC4FC3F9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32</a:t>
            </a:fld>
            <a:r>
              <a:rPr lang="en-GB" dirty="0"/>
              <a:t> </a:t>
            </a: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57e3de0c538f0aac">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292049294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209399954"/>
              </p:ext>
            </p:extLst>
          </p:nvPr>
        </p:nvGraphicFramePr>
        <p:xfrm>
          <a:off x="9028113" y="1689563"/>
          <a:ext cx="2900362" cy="43094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HAVERING LIBERTY PCN</a:t>
                      </a:r>
                    </a:p>
                  </a:txBody>
                  <a:tcPr marL="0" marR="0" marT="0" marB="0" anchor="ctr">
                    <a:lnB w="12700" cmpd="sng">
                      <a:solidFill>
                        <a:srgbClr val="FFFFFF"/>
                      </a:solidFill>
                      <a:prstDash val="solid"/>
                    </a:lnB>
                  </a:tcPr>
                </a:tc>
                <a:extLst>
                  <a:ext uri="{0D108BD9-81ED-4DB2-BD59-A6C34878D82A}">
                    <a16:rowId xmlns:a16="http://schemas.microsoft.com/office/drawing/2014/main" val="1860296381"/>
                  </a:ext>
                </a:extLst>
              </a:tr>
            </a:tbl>
          </a:graphicData>
        </a:graphic>
      </p:graphicFrame>
      <p:graphicFrame>
        <p:nvGraphicFramePr>
          <p:cNvPr id="22" name="D_a173a1d32cc9baac" hidden="1">
            <a:extLst>
              <a:ext uri="{FF2B5EF4-FFF2-40B4-BE49-F238E27FC236}">
                <a16:creationId xmlns:a16="http://schemas.microsoft.com/office/drawing/2014/main" id="{003AD244-9599-40C4-A080-D5F148657827}"/>
              </a:ext>
            </a:extLst>
          </p:cNvPr>
          <p:cNvGraphicFramePr/>
          <p:nvPr>
            <p:extLst>
              <p:ext uri="{D42A27DB-BD31-4B8C-83A1-F6EECF244321}">
                <p14:modId xmlns:p14="http://schemas.microsoft.com/office/powerpoint/2010/main" val="32138117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7" name="Rectangle 26">
            <a:extLst>
              <a:ext uri="{FF2B5EF4-FFF2-40B4-BE49-F238E27FC236}">
                <a16:creationId xmlns:a16="http://schemas.microsoft.com/office/drawing/2014/main" id="{E7CF85AC-7DE4-4470-BFD7-DBF4A77C7D71}"/>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graphicFrame>
        <p:nvGraphicFramePr>
          <p:cNvPr id="28" name="Chart header">
            <a:extLst>
              <a:ext uri="{FF2B5EF4-FFF2-40B4-BE49-F238E27FC236}">
                <a16:creationId xmlns:a16="http://schemas.microsoft.com/office/drawing/2014/main" id="{11C19DBB-DBCD-42F9-B8F3-DF1E1DE7BEDD}"/>
              </a:ext>
            </a:extLst>
          </p:cNvPr>
          <p:cNvGraphicFramePr>
            <a:graphicFrameLocks noGrp="1"/>
          </p:cNvGraphicFramePr>
          <p:nvPr>
            <p:extLst>
              <p:ext uri="{D42A27DB-BD31-4B8C-83A1-F6EECF244321}">
                <p14:modId xmlns:p14="http://schemas.microsoft.com/office/powerpoint/2010/main" val="4164175538"/>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0" name="Rectangle 19">
            <a:extLst>
              <a:ext uri="{FF2B5EF4-FFF2-40B4-BE49-F238E27FC236}">
                <a16:creationId xmlns:a16="http://schemas.microsoft.com/office/drawing/2014/main" id="{2E96ACDF-CCE3-4D13-B3C1-F1BE004113AA}"/>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graphicFrame>
        <p:nvGraphicFramePr>
          <p:cNvPr id="24" name="D_2acfaae4ef970aac_CalcTable">
            <a:extLst>
              <a:ext uri="{FF2B5EF4-FFF2-40B4-BE49-F238E27FC236}">
                <a16:creationId xmlns:a16="http://schemas.microsoft.com/office/drawing/2014/main" id="{A053366D-708E-5507-C36A-98AFB73AB225}"/>
              </a:ext>
            </a:extLst>
          </p:cNvPr>
          <p:cNvGraphicFramePr>
            <a:graphicFrameLocks noGrp="1"/>
          </p:cNvGraphicFramePr>
          <p:nvPr>
            <p:extLst>
              <p:ext uri="{D42A27DB-BD31-4B8C-83A1-F6EECF244321}">
                <p14:modId xmlns:p14="http://schemas.microsoft.com/office/powerpoint/2010/main" val="316964195"/>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except those whose call was not answered. Patients who selected 'I couldn't contact my practice' have been excluded. National (654,818); ICS (26,335); PCN bases range from 265 to 1,472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2acfaae4ef970aac" hidden="1">
            <a:extLst>
              <a:ext uri="{FF2B5EF4-FFF2-40B4-BE49-F238E27FC236}">
                <a16:creationId xmlns:a16="http://schemas.microsoft.com/office/drawing/2014/main" id="{D419A599-4A39-9F58-DE68-BF847624E0E9}"/>
              </a:ext>
            </a:extLst>
          </p:cNvPr>
          <p:cNvGraphicFramePr/>
          <p:nvPr>
            <p:extLst>
              <p:ext uri="{D42A27DB-BD31-4B8C-83A1-F6EECF244321}">
                <p14:modId xmlns:p14="http://schemas.microsoft.com/office/powerpoint/2010/main" val="112226581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 name="Ipsos Ribbon Rules" hidden="1">
            <a:extLst>
              <a:ext uri="{FF2B5EF4-FFF2-40B4-BE49-F238E27FC236}">
                <a16:creationId xmlns:a16="http://schemas.microsoft.com/office/drawing/2014/main" id="{CCFC248C-57BB-E44D-43F9-E0E18F2DF47E}"/>
              </a:ext>
            </a:extLst>
          </p:cNvPr>
          <p:cNvGraphicFramePr/>
          <p:nvPr>
            <p:extLst>
              <p:ext uri="{D42A27DB-BD31-4B8C-83A1-F6EECF244321}">
                <p14:modId xmlns:p14="http://schemas.microsoft.com/office/powerpoint/2010/main" val="34160215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7" name="Title 4">
            <a:extLst>
              <a:ext uri="{FF2B5EF4-FFF2-40B4-BE49-F238E27FC236}">
                <a16:creationId xmlns:a16="http://schemas.microsoft.com/office/drawing/2014/main" id="{558EFC5F-C7AB-56BA-778B-AA7DD26C05DE}"/>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59C47855-F605-F277-07F6-656E7247A78E}"/>
              </a:ext>
            </a:extLst>
          </p:cNvPr>
          <p:cNvSpPr txBox="1"/>
          <p:nvPr/>
        </p:nvSpPr>
        <p:spPr>
          <a:xfrm>
            <a:off x="365204"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grpSp>
        <p:nvGrpSpPr>
          <p:cNvPr id="4" name="Group 3">
            <a:extLst>
              <a:ext uri="{FF2B5EF4-FFF2-40B4-BE49-F238E27FC236}">
                <a16:creationId xmlns:a16="http://schemas.microsoft.com/office/drawing/2014/main" id="{A76F0F70-FE59-2428-1950-31AC2D2D3435}"/>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0634A9EB-DB8F-3356-7926-104BD0BA1D47}"/>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B80586D8-C8F1-FCAE-5664-913A7DB18B7B}"/>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2570399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6298305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15617464"/>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7663062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9981805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2434834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633583709"/>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knew what the next step in dealing with their request would be. Patients who selected 'I can't remember' have been excluded. National 2025 (523,686); ICS 2024 (18,533); ICS 2025 (19,349); PCN bases range from 176 to 1,109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88432236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97534210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7420087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246221"/>
          </a:xfrm>
          <a:prstGeom prst="rect">
            <a:avLst/>
          </a:prstGeom>
          <a:noFill/>
        </p:spPr>
        <p:txBody>
          <a:bodyPr wrap="square" lIns="0" tIns="0" rIns="0" bIns="0" rtlCol="0">
            <a:spAutoFit/>
          </a:bodyPr>
          <a:lstStyle/>
          <a:p>
            <a:r>
              <a:rPr lang="en-GB" sz="1600" b="1" dirty="0"/>
              <a:t>ICS result over time </a:t>
            </a:r>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801386488"/>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962634066"/>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892990448"/>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80052829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14059509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TOWER HAMLETS NETWORK 8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BROMLEY BY BOW AND STEPNEY HEALTH CIC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HAVERING NORTH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NEWHAM NORTH WEST 2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HAVERING LIBERTY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BARKING &amp; DAGENHAM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WALTHAM FOREST 8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40861016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66398653"/>
              </p:ext>
            </p:extLst>
          </p:nvPr>
        </p:nvGraphicFramePr>
        <p:xfrm>
          <a:off x="450000" y="1893888"/>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58450026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027056974"/>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knew what the next step in dealing with their request would be. Patients who selected 'I can't remember' have been excluded. National (523,686); ICS (19,349); PCN bases range from 176 to 1,109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65660113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grpSp>
        <p:nvGrpSpPr>
          <p:cNvPr id="3" name="Group 2">
            <a:extLst>
              <a:ext uri="{FF2B5EF4-FFF2-40B4-BE49-F238E27FC236}">
                <a16:creationId xmlns:a16="http://schemas.microsoft.com/office/drawing/2014/main" id="{E67EE9DD-F7A1-5965-8089-A7CC83259C83}"/>
              </a:ext>
            </a:extLst>
          </p:cNvPr>
          <p:cNvGrpSpPr/>
          <p:nvPr/>
        </p:nvGrpSpPr>
        <p:grpSpPr>
          <a:xfrm>
            <a:off x="9039603" y="6312985"/>
            <a:ext cx="2286282" cy="338554"/>
            <a:chOff x="9039603" y="6113816"/>
            <a:chExt cx="2286282" cy="338554"/>
          </a:xfrm>
        </p:grpSpPr>
        <p:sp>
          <p:nvSpPr>
            <p:cNvPr id="4" name="Rectangle 3">
              <a:extLst>
                <a:ext uri="{FF2B5EF4-FFF2-40B4-BE49-F238E27FC236}">
                  <a16:creationId xmlns:a16="http://schemas.microsoft.com/office/drawing/2014/main" id="{996632C9-CBAF-7006-5C61-B323E72F4674}"/>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5" name="Graphic 4" descr="Information with solid fill">
              <a:extLst>
                <a:ext uri="{FF2B5EF4-FFF2-40B4-BE49-F238E27FC236}">
                  <a16:creationId xmlns:a16="http://schemas.microsoft.com/office/drawing/2014/main" id="{E7DE76D8-B658-81C4-D910-B103A422717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35</a:t>
            </a:fld>
            <a:r>
              <a:rPr lang="en-GB" dirty="0"/>
              <a:t> </a:t>
            </a: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c3ba10fc0a64a775">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244933399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3309538342"/>
              </p:ext>
            </p:extLst>
          </p:nvPr>
        </p:nvGraphicFramePr>
        <p:xfrm>
          <a:off x="9028113" y="1689563"/>
          <a:ext cx="2900362" cy="43094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SPRINGFIELD PARK PCN</a:t>
                      </a:r>
                    </a:p>
                  </a:txBody>
                  <a:tcPr marL="0" marR="0" marT="0" marB="0" anchor="ctr">
                    <a:lnB w="12700" cmpd="sng">
                      <a:solidFill>
                        <a:srgbClr val="FFFFFF"/>
                      </a:solidFill>
                      <a:prstDash val="solid"/>
                    </a:lnB>
                  </a:tcPr>
                </a:tc>
                <a:extLst>
                  <a:ext uri="{0D108BD9-81ED-4DB2-BD59-A6C34878D82A}">
                    <a16:rowId xmlns:a16="http://schemas.microsoft.com/office/drawing/2014/main" val="1860296381"/>
                  </a:ext>
                </a:extLst>
              </a:tr>
            </a:tbl>
          </a:graphicData>
        </a:graphic>
      </p:graphicFrame>
      <p:graphicFrame>
        <p:nvGraphicFramePr>
          <p:cNvPr id="22" name="D_4b5f943967e4a775" hidden="1">
            <a:extLst>
              <a:ext uri="{FF2B5EF4-FFF2-40B4-BE49-F238E27FC236}">
                <a16:creationId xmlns:a16="http://schemas.microsoft.com/office/drawing/2014/main" id="{003AD244-9599-40C4-A080-D5F148657827}"/>
              </a:ext>
            </a:extLst>
          </p:cNvPr>
          <p:cNvGraphicFramePr/>
          <p:nvPr>
            <p:extLst>
              <p:ext uri="{D42A27DB-BD31-4B8C-83A1-F6EECF244321}">
                <p14:modId xmlns:p14="http://schemas.microsoft.com/office/powerpoint/2010/main" val="366932264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7" name="Rectangle 26">
            <a:extLst>
              <a:ext uri="{FF2B5EF4-FFF2-40B4-BE49-F238E27FC236}">
                <a16:creationId xmlns:a16="http://schemas.microsoft.com/office/drawing/2014/main" id="{E7CF85AC-7DE4-4470-BFD7-DBF4A77C7D71}"/>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20" name="Rectangle 19">
            <a:extLst>
              <a:ext uri="{FF2B5EF4-FFF2-40B4-BE49-F238E27FC236}">
                <a16:creationId xmlns:a16="http://schemas.microsoft.com/office/drawing/2014/main" id="{2E96ACDF-CCE3-4D13-B3C1-F1BE004113AA}"/>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graphicFrame>
        <p:nvGraphicFramePr>
          <p:cNvPr id="24" name="D_7b1a19d1c064a775_CalcTable">
            <a:extLst>
              <a:ext uri="{FF2B5EF4-FFF2-40B4-BE49-F238E27FC236}">
                <a16:creationId xmlns:a16="http://schemas.microsoft.com/office/drawing/2014/main" id="{A053366D-708E-5507-C36A-98AFB73AB225}"/>
              </a:ext>
            </a:extLst>
          </p:cNvPr>
          <p:cNvGraphicFramePr>
            <a:graphicFrameLocks noGrp="1"/>
          </p:cNvGraphicFramePr>
          <p:nvPr>
            <p:extLst>
              <p:ext uri="{D42A27DB-BD31-4B8C-83A1-F6EECF244321}">
                <p14:modId xmlns:p14="http://schemas.microsoft.com/office/powerpoint/2010/main" val="1234289169"/>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knew what the next step in dealing with their request would be. Patients who selected 'I can't remember' have been excluded. National (523,686); ICS (19,349); PCN bases range from 176 to 1,109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7b1a19d1c064a775" hidden="1">
            <a:extLst>
              <a:ext uri="{FF2B5EF4-FFF2-40B4-BE49-F238E27FC236}">
                <a16:creationId xmlns:a16="http://schemas.microsoft.com/office/drawing/2014/main" id="{6EC9E418-4B43-936A-D1C2-48E5AF5BEEFA}"/>
              </a:ext>
            </a:extLst>
          </p:cNvPr>
          <p:cNvGraphicFramePr/>
          <p:nvPr>
            <p:extLst>
              <p:ext uri="{D42A27DB-BD31-4B8C-83A1-F6EECF244321}">
                <p14:modId xmlns:p14="http://schemas.microsoft.com/office/powerpoint/2010/main" val="275869705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 name="Ipsos Ribbon Rules" hidden="1">
            <a:extLst>
              <a:ext uri="{FF2B5EF4-FFF2-40B4-BE49-F238E27FC236}">
                <a16:creationId xmlns:a16="http://schemas.microsoft.com/office/drawing/2014/main" id="{07483EFF-D9F6-472F-9AC2-18977108247C}"/>
              </a:ext>
            </a:extLst>
          </p:cNvPr>
          <p:cNvGraphicFramePr/>
          <p:nvPr>
            <p:extLst>
              <p:ext uri="{D42A27DB-BD31-4B8C-83A1-F6EECF244321}">
                <p14:modId xmlns:p14="http://schemas.microsoft.com/office/powerpoint/2010/main" val="37045394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70E53BE0-F97D-8164-085C-3ABF0E5E9BD4}"/>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9A2EF5ED-7ECC-1444-5195-8C413FDD8317}"/>
              </a:ext>
            </a:extLst>
          </p:cNvPr>
          <p:cNvSpPr txBox="1"/>
          <p:nvPr/>
        </p:nvSpPr>
        <p:spPr>
          <a:xfrm>
            <a:off x="356151"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grpSp>
        <p:nvGrpSpPr>
          <p:cNvPr id="4" name="Group 3">
            <a:extLst>
              <a:ext uri="{FF2B5EF4-FFF2-40B4-BE49-F238E27FC236}">
                <a16:creationId xmlns:a16="http://schemas.microsoft.com/office/drawing/2014/main" id="{8C620505-F942-ED66-59E0-61CE8423BE6A}"/>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06025754-219C-6D8F-3D08-AC439DF965A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9C8D8A32-90F1-F250-E341-F10D03D63F66}"/>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graphicFrame>
        <p:nvGraphicFramePr>
          <p:cNvPr id="7" name="Chart header">
            <a:extLst>
              <a:ext uri="{FF2B5EF4-FFF2-40B4-BE49-F238E27FC236}">
                <a16:creationId xmlns:a16="http://schemas.microsoft.com/office/drawing/2014/main" id="{889DF190-BC45-590F-F24E-27D585DB4DA5}"/>
              </a:ext>
            </a:extLst>
          </p:cNvPr>
          <p:cNvGraphicFramePr>
            <a:graphicFrameLocks noGrp="1"/>
          </p:cNvGraphicFramePr>
          <p:nvPr>
            <p:extLst>
              <p:ext uri="{D42A27DB-BD31-4B8C-83A1-F6EECF244321}">
                <p14:modId xmlns:p14="http://schemas.microsoft.com/office/powerpoint/2010/main" val="3922665276"/>
              </p:ext>
            </p:extLst>
          </p:nvPr>
        </p:nvGraphicFramePr>
        <p:xfrm>
          <a:off x="450000" y="1893888"/>
          <a:ext cx="8412645" cy="33528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532115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36257700"/>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5169968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1543737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1607125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0627750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765421883"/>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contact their GP practice since being registered. National 2025 (686,100); ICS 2024 (27,565); ICS 2025 (28,041); PCN bases range from 284 to 1,559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91974113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1486893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2883244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527707630"/>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800979526"/>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163130274"/>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09947940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3258847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BROMLEY BY BOW AND STEPNEY HEALTH CIC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TOWER HAMLETS NETWORK 2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TOWER HAMLETS NETWORK 7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BARKING &amp; DAGENHAM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E4 NETWORK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LONDON FIELDS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34658402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139544062"/>
              </p:ext>
            </p:extLst>
          </p:nvPr>
        </p:nvGraphicFramePr>
        <p:xfrm>
          <a:off x="450000" y="1880576"/>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01619407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21065968"/>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National (686,100); ICS (28,041); PCN bases range from 284 to 1,559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45564389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BFE20D71-81E9-A587-4A57-8F8F72981523}"/>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99B87D31-4E59-1B89-CC4D-23D2155A53BA}"/>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566EB216-AFD6-4657-D40A-0B32C899B458}"/>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38</a:t>
            </a:fld>
            <a:r>
              <a:rPr lang="en-GB" dirty="0"/>
              <a:t> </a:t>
            </a: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358c1f32d6345e36">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121984560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403604572"/>
              </p:ext>
            </p:extLst>
          </p:nvPr>
        </p:nvGraphicFramePr>
        <p:xfrm>
          <a:off x="9028113" y="1689563"/>
          <a:ext cx="2900362" cy="43094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HAVERING LIBERTY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HACKNEY MARSHES PCN</a:t>
                      </a:r>
                    </a:p>
                  </a:txBody>
                  <a:tcPr marL="0" marR="0" marT="0" marB="0" anchor="ctr">
                    <a:lnB w="12700" cmpd="sng">
                      <a:solidFill>
                        <a:srgbClr val="FFFFFF"/>
                      </a:solidFill>
                      <a:prstDash val="solid"/>
                    </a:lnB>
                  </a:tcPr>
                </a:tc>
                <a:extLst>
                  <a:ext uri="{0D108BD9-81ED-4DB2-BD59-A6C34878D82A}">
                    <a16:rowId xmlns:a16="http://schemas.microsoft.com/office/drawing/2014/main" val="1860296381"/>
                  </a:ext>
                </a:extLst>
              </a:tr>
            </a:tbl>
          </a:graphicData>
        </a:graphic>
      </p:graphicFrame>
      <p:graphicFrame>
        <p:nvGraphicFramePr>
          <p:cNvPr id="22" name="D_4bf0d57086055e36" hidden="1">
            <a:extLst>
              <a:ext uri="{FF2B5EF4-FFF2-40B4-BE49-F238E27FC236}">
                <a16:creationId xmlns:a16="http://schemas.microsoft.com/office/drawing/2014/main" id="{003AD244-9599-40C4-A080-D5F148657827}"/>
              </a:ext>
            </a:extLst>
          </p:cNvPr>
          <p:cNvGraphicFramePr/>
          <p:nvPr>
            <p:extLst>
              <p:ext uri="{D42A27DB-BD31-4B8C-83A1-F6EECF244321}">
                <p14:modId xmlns:p14="http://schemas.microsoft.com/office/powerpoint/2010/main" val="59340286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7" name="Rectangle 26">
            <a:extLst>
              <a:ext uri="{FF2B5EF4-FFF2-40B4-BE49-F238E27FC236}">
                <a16:creationId xmlns:a16="http://schemas.microsoft.com/office/drawing/2014/main" id="{E7CF85AC-7DE4-4470-BFD7-DBF4A77C7D71}"/>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20" name="Rectangle 19">
            <a:extLst>
              <a:ext uri="{FF2B5EF4-FFF2-40B4-BE49-F238E27FC236}">
                <a16:creationId xmlns:a16="http://schemas.microsoft.com/office/drawing/2014/main" id="{2E96ACDF-CCE3-4D13-B3C1-F1BE004113AA}"/>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graphicFrame>
        <p:nvGraphicFramePr>
          <p:cNvPr id="24" name="D_ed4c74285fe05e36_CalcTable">
            <a:extLst>
              <a:ext uri="{FF2B5EF4-FFF2-40B4-BE49-F238E27FC236}">
                <a16:creationId xmlns:a16="http://schemas.microsoft.com/office/drawing/2014/main" id="{A053366D-708E-5507-C36A-98AFB73AB225}"/>
              </a:ext>
            </a:extLst>
          </p:cNvPr>
          <p:cNvGraphicFramePr>
            <a:graphicFrameLocks noGrp="1"/>
          </p:cNvGraphicFramePr>
          <p:nvPr>
            <p:extLst>
              <p:ext uri="{D42A27DB-BD31-4B8C-83A1-F6EECF244321}">
                <p14:modId xmlns:p14="http://schemas.microsoft.com/office/powerpoint/2010/main" val="1865543892"/>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contact their GP practice since being registered. National (686,100); ICS (28,041); PCN bases range from 284 to 1,559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17EB8CAF-EB0C-A2B7-3B53-72DC7BD8DBFE}"/>
              </a:ext>
            </a:extLst>
          </p:cNvPr>
          <p:cNvGraphicFramePr/>
          <p:nvPr>
            <p:extLst>
              <p:ext uri="{D42A27DB-BD31-4B8C-83A1-F6EECF244321}">
                <p14:modId xmlns:p14="http://schemas.microsoft.com/office/powerpoint/2010/main" val="99892007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 name="D_ed4c74285fe05e36" hidden="1">
            <a:extLst>
              <a:ext uri="{FF2B5EF4-FFF2-40B4-BE49-F238E27FC236}">
                <a16:creationId xmlns:a16="http://schemas.microsoft.com/office/drawing/2014/main" id="{67AC703F-4AA5-9501-3C64-DEBCAF7FB868}"/>
              </a:ext>
            </a:extLst>
          </p:cNvPr>
          <p:cNvGraphicFramePr/>
          <p:nvPr>
            <p:extLst>
              <p:ext uri="{D42A27DB-BD31-4B8C-83A1-F6EECF244321}">
                <p14:modId xmlns:p14="http://schemas.microsoft.com/office/powerpoint/2010/main" val="410474025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 name="TextBox 4">
            <a:extLst>
              <a:ext uri="{FF2B5EF4-FFF2-40B4-BE49-F238E27FC236}">
                <a16:creationId xmlns:a16="http://schemas.microsoft.com/office/drawing/2014/main" id="{CBE9F569-2702-66E9-13B8-2672C291A417}"/>
              </a:ext>
            </a:extLst>
          </p:cNvPr>
          <p:cNvSpPr txBox="1"/>
          <p:nvPr/>
        </p:nvSpPr>
        <p:spPr>
          <a:xfrm>
            <a:off x="365204"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sp>
        <p:nvSpPr>
          <p:cNvPr id="8" name="Title 4">
            <a:extLst>
              <a:ext uri="{FF2B5EF4-FFF2-40B4-BE49-F238E27FC236}">
                <a16:creationId xmlns:a16="http://schemas.microsoft.com/office/drawing/2014/main" id="{830B955E-C7AF-C6A5-AB90-3B6E484D5CF7}"/>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grpSp>
        <p:nvGrpSpPr>
          <p:cNvPr id="4" name="Group 3">
            <a:extLst>
              <a:ext uri="{FF2B5EF4-FFF2-40B4-BE49-F238E27FC236}">
                <a16:creationId xmlns:a16="http://schemas.microsoft.com/office/drawing/2014/main" id="{C912BC63-5E6E-7233-A5D5-435E487B7E32}"/>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52727F73-4A46-0301-03BD-4D496CD95059}"/>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A279E1C3-E318-9327-E4B2-5ECB4A7BB14A}"/>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graphicFrame>
        <p:nvGraphicFramePr>
          <p:cNvPr id="9" name="Chart header">
            <a:extLst>
              <a:ext uri="{FF2B5EF4-FFF2-40B4-BE49-F238E27FC236}">
                <a16:creationId xmlns:a16="http://schemas.microsoft.com/office/drawing/2014/main" id="{AC3EAC57-1AE3-89F8-A51E-A38C9AF80A3F}"/>
              </a:ext>
            </a:extLst>
          </p:cNvPr>
          <p:cNvGraphicFramePr>
            <a:graphicFrameLocks noGrp="1"/>
          </p:cNvGraphicFramePr>
          <p:nvPr>
            <p:extLst>
              <p:ext uri="{D42A27DB-BD31-4B8C-83A1-F6EECF244321}">
                <p14:modId xmlns:p14="http://schemas.microsoft.com/office/powerpoint/2010/main" val="594839994"/>
              </p:ext>
            </p:extLst>
          </p:nvPr>
        </p:nvGraphicFramePr>
        <p:xfrm>
          <a:off x="450000" y="1880576"/>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277534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38878480"/>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5094047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7982112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1246891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3011200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943235046"/>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have been excluded. National 2025 (620,168); ICS 2024 (24,309); ICS 2025 (24,916); PCN bases range from 251 to 1,397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399603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94205523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11112070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94766293"/>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657599305"/>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379284036"/>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41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68375817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74540872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BROMLEY BY BOW AND STEPNEY HEALTH CIC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NEWHAM CENTRAL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NORTH NEWHAM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TOWER HAMLETS NETWORK 5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WALTHAM FOREST 8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BARKING &amp; DAGENHAM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HAVERING LIBERTY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SHOREDITCH PARK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08796932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225793966"/>
              </p:ext>
            </p:extLst>
          </p:nvPr>
        </p:nvGraphicFramePr>
        <p:xfrm>
          <a:off x="497735" y="1904521"/>
          <a:ext cx="8317173" cy="33528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05677581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953193851"/>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'I don't know' have been excluded. National (620,168); ICS (24,916); PCN bases range from 251 to 1,397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7887770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A98B73C-9788-9614-C0E3-7100E1C86F5E}"/>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DFE4FA8F-0093-5AE8-47D7-6AFCA5FE5105}"/>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7452BF51-FA2E-1E8C-2CA3-1EB24D1D0E11}"/>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42</a:t>
            </a:fld>
            <a:r>
              <a:rPr lang="en-GB" dirty="0"/>
              <a:t> </a:t>
            </a: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c29e36b695e14f71">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39873062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1076491142"/>
              </p:ext>
            </p:extLst>
          </p:nvPr>
        </p:nvGraphicFramePr>
        <p:xfrm>
          <a:off x="9028113" y="1689563"/>
          <a:ext cx="2900362" cy="43094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HACKNEY MARSHES PCN</a:t>
                      </a:r>
                    </a:p>
                  </a:txBody>
                  <a:tcPr marL="0" marR="0" marT="0" marB="0" anchor="ctr">
                    <a:lnB w="12700" cmpd="sng">
                      <a:solidFill>
                        <a:srgbClr val="FFFFFF"/>
                      </a:solidFill>
                      <a:prstDash val="solid"/>
                    </a:lnB>
                  </a:tcPr>
                </a:tc>
                <a:extLst>
                  <a:ext uri="{0D108BD9-81ED-4DB2-BD59-A6C34878D82A}">
                    <a16:rowId xmlns:a16="http://schemas.microsoft.com/office/drawing/2014/main" val="1860296381"/>
                  </a:ext>
                </a:extLst>
              </a:tr>
            </a:tbl>
          </a:graphicData>
        </a:graphic>
      </p:graphicFrame>
      <p:graphicFrame>
        <p:nvGraphicFramePr>
          <p:cNvPr id="22" name="D_8ed7ac0c5fc14f71" hidden="1">
            <a:extLst>
              <a:ext uri="{FF2B5EF4-FFF2-40B4-BE49-F238E27FC236}">
                <a16:creationId xmlns:a16="http://schemas.microsoft.com/office/drawing/2014/main" id="{003AD244-9599-40C4-A080-D5F148657827}"/>
              </a:ext>
            </a:extLst>
          </p:cNvPr>
          <p:cNvGraphicFramePr/>
          <p:nvPr>
            <p:extLst>
              <p:ext uri="{D42A27DB-BD31-4B8C-83A1-F6EECF244321}">
                <p14:modId xmlns:p14="http://schemas.microsoft.com/office/powerpoint/2010/main" val="358806081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7" name="Rectangle 26">
            <a:extLst>
              <a:ext uri="{FF2B5EF4-FFF2-40B4-BE49-F238E27FC236}">
                <a16:creationId xmlns:a16="http://schemas.microsoft.com/office/drawing/2014/main" id="{E7CF85AC-7DE4-4470-BFD7-DBF4A77C7D71}"/>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20" name="Rectangle 19">
            <a:extLst>
              <a:ext uri="{FF2B5EF4-FFF2-40B4-BE49-F238E27FC236}">
                <a16:creationId xmlns:a16="http://schemas.microsoft.com/office/drawing/2014/main" id="{2E96ACDF-CCE3-4D13-B3C1-F1BE004113AA}"/>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graphicFrame>
        <p:nvGraphicFramePr>
          <p:cNvPr id="24" name="D_b4641005949a4f71_CalcTable">
            <a:extLst>
              <a:ext uri="{FF2B5EF4-FFF2-40B4-BE49-F238E27FC236}">
                <a16:creationId xmlns:a16="http://schemas.microsoft.com/office/drawing/2014/main" id="{A053366D-708E-5507-C36A-98AFB73AB225}"/>
              </a:ext>
            </a:extLst>
          </p:cNvPr>
          <p:cNvGraphicFramePr>
            <a:graphicFrameLocks noGrp="1"/>
          </p:cNvGraphicFramePr>
          <p:nvPr>
            <p:extLst>
              <p:ext uri="{D42A27DB-BD31-4B8C-83A1-F6EECF244321}">
                <p14:modId xmlns:p14="http://schemas.microsoft.com/office/powerpoint/2010/main" val="4276486713"/>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'I don't know' have been excluded. National (620,168); ICS (24,916); PCN bases range from 251 to 1,397</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F330FD16-349C-5927-B9FC-EAD302AA0BFD}"/>
              </a:ext>
            </a:extLst>
          </p:cNvPr>
          <p:cNvGraphicFramePr/>
          <p:nvPr>
            <p:extLst>
              <p:ext uri="{D42A27DB-BD31-4B8C-83A1-F6EECF244321}">
                <p14:modId xmlns:p14="http://schemas.microsoft.com/office/powerpoint/2010/main" val="28895868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 name="D_b4641005949a4f71" hidden="1">
            <a:extLst>
              <a:ext uri="{FF2B5EF4-FFF2-40B4-BE49-F238E27FC236}">
                <a16:creationId xmlns:a16="http://schemas.microsoft.com/office/drawing/2014/main" id="{B5FE4993-D264-FAFB-A7A3-53BEC551CC86}"/>
              </a:ext>
            </a:extLst>
          </p:cNvPr>
          <p:cNvGraphicFramePr/>
          <p:nvPr>
            <p:extLst>
              <p:ext uri="{D42A27DB-BD31-4B8C-83A1-F6EECF244321}">
                <p14:modId xmlns:p14="http://schemas.microsoft.com/office/powerpoint/2010/main" val="427654612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 name="TextBox 4">
            <a:extLst>
              <a:ext uri="{FF2B5EF4-FFF2-40B4-BE49-F238E27FC236}">
                <a16:creationId xmlns:a16="http://schemas.microsoft.com/office/drawing/2014/main" id="{4E6A03BB-0E78-25F3-44B8-2C0B4C9433B6}"/>
              </a:ext>
            </a:extLst>
          </p:cNvPr>
          <p:cNvSpPr txBox="1"/>
          <p:nvPr/>
        </p:nvSpPr>
        <p:spPr>
          <a:xfrm>
            <a:off x="365204"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sp>
        <p:nvSpPr>
          <p:cNvPr id="8" name="Title 4">
            <a:extLst>
              <a:ext uri="{FF2B5EF4-FFF2-40B4-BE49-F238E27FC236}">
                <a16:creationId xmlns:a16="http://schemas.microsoft.com/office/drawing/2014/main" id="{D9B89C09-1E39-2E38-8A6A-80D843704659}"/>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grpSp>
        <p:nvGrpSpPr>
          <p:cNvPr id="4" name="Group 3">
            <a:extLst>
              <a:ext uri="{FF2B5EF4-FFF2-40B4-BE49-F238E27FC236}">
                <a16:creationId xmlns:a16="http://schemas.microsoft.com/office/drawing/2014/main" id="{979C9A2E-6F36-C848-29FA-663E9D900868}"/>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B2768430-8844-4CAB-4DB8-4D44F6AAF5F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DCC9D0AB-1B21-1483-B636-13ABDF416163}"/>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graphicFrame>
        <p:nvGraphicFramePr>
          <p:cNvPr id="9" name="Chart header">
            <a:extLst>
              <a:ext uri="{FF2B5EF4-FFF2-40B4-BE49-F238E27FC236}">
                <a16:creationId xmlns:a16="http://schemas.microsoft.com/office/drawing/2014/main" id="{78948FA3-E3CC-BD01-E734-480CD3D5A428}"/>
              </a:ext>
            </a:extLst>
          </p:cNvPr>
          <p:cNvGraphicFramePr>
            <a:graphicFrameLocks noGrp="1"/>
          </p:cNvGraphicFramePr>
          <p:nvPr>
            <p:extLst>
              <p:ext uri="{D42A27DB-BD31-4B8C-83A1-F6EECF244321}">
                <p14:modId xmlns:p14="http://schemas.microsoft.com/office/powerpoint/2010/main" val="2175508740"/>
              </p:ext>
            </p:extLst>
          </p:nvPr>
        </p:nvGraphicFramePr>
        <p:xfrm>
          <a:off x="497735" y="1904521"/>
          <a:ext cx="8317173" cy="33528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4149097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245697508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210722666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2001827363"/>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3187558664"/>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National (677,815); ICS (27,612); PCN bases range from 284 to 1,536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8156025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19034221"/>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8082813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337609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6054688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095848687"/>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(671,414); ICS 2024 (26,702); ICS 2025 (27,360); PCN bases range from 282 to 1,526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318941835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419214403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38563715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4027506887"/>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1447570803"/>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37033746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3504428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5409951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5214026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83704227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2934114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915213643"/>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(670,865); ICS 2024 (26,631); ICS 2025 (27,290); PCN bases range from 281 to 1,525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416959108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98798723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39831798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317305298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3150399876"/>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3659111757"/>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4337849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5485903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3586973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1465443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09545627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442332568"/>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(514,139); ICS 2024 (21,673); ICS 2025 (22,431); PCN bases range from 234 to 1,226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31088390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27005825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89784152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32351428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 </a:t>
            </a:r>
            <a:r>
              <a:rPr lang="en-GB" sz="800" dirty="0">
                <a:solidFill>
                  <a:prstClr val="black"/>
                </a:solidFill>
                <a:latin typeface="Arial"/>
              </a:rPr>
              <a:t>Fairly g</a:t>
            </a:r>
            <a:r>
              <a:rPr kumimoji="0" lang="en-GB" sz="800" i="0" u="none" strike="noStrike" kern="1200" cap="none" spc="0" normalizeH="0" baseline="0" noProof="0" dirty="0" err="1">
                <a:ln>
                  <a:noFill/>
                </a:ln>
                <a:solidFill>
                  <a:prstClr val="black"/>
                </a:solidFill>
                <a:effectLst/>
                <a:uLnTx/>
                <a:uFillTx/>
                <a:latin typeface="Arial"/>
                <a:ea typeface="+mn-ea"/>
                <a:cs typeface="+mn-cs"/>
              </a:rPr>
              <a:t>ood</a:t>
            </a:r>
            <a:r>
              <a:rPr kumimoji="0" lang="en-GB" sz="800" i="0" u="none" strike="noStrike" kern="1200" cap="none" spc="0" normalizeH="0" baseline="0" noProof="0" dirty="0">
                <a:ln>
                  <a:noFill/>
                </a:ln>
                <a:solidFill>
                  <a:prstClr val="black"/>
                </a:solidFill>
                <a:effectLst/>
                <a:uLnTx/>
                <a:uFillTx/>
                <a:latin typeface="Arial"/>
                <a:ea typeface="+mn-ea"/>
                <a:cs typeface="+mn-cs"/>
              </a:rPr>
              <a:t>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%Fairly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2599652566"/>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392153873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4294189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5560331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0078479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3535930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0354646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081480156"/>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(650,445); ICS 2024 (25,567); ICS 2025 (26,281); PCN bases range from 265 to 1,471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89392853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48699862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53917037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27026462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317045169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355800158"/>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973950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8948437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2740913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01323123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4234253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286960397"/>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(665,885); ICS 2024 (26,267); ICS 2025 (26,876); PCN bases range from 276 to 1,495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41142791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25152555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3077835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60756294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284417430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305293897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5065102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5514787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3676929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9874147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8311221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11173602"/>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(635,043); ICS 2024 (24,948); ICS 2025 (25,686); PCN bases range from 259 to 1,448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33778200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44434248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1604464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38862716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2083367822"/>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2812267153"/>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8031416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8378433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6398903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3248423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22533792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334125236"/>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2025 (666,889); ICS 2024 (26,083); ICS 2025 (26,703); PCN bases range from 278 to 1,495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44436696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67055854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5101915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54741785"/>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1540392767"/>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234375268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2025 ICS </a:t>
            </a:r>
            <a:r>
              <a:rPr kumimoji="0" lang="en-US" sz="800" b="0" i="0" u="none" strike="noStrike" kern="1200" cap="none" spc="0" normalizeH="0" baseline="0" noProof="0" dirty="0" err="1">
                <a:ln>
                  <a:noFill/>
                </a:ln>
                <a:solidFill>
                  <a:prstClr val="white"/>
                </a:solidFill>
                <a:effectLst/>
                <a:uLnTx/>
                <a:uFillTx/>
                <a:latin typeface="Arial"/>
                <a:ea typeface="+mn-ea"/>
                <a:cs typeface="+mn-cs"/>
              </a:rPr>
              <a:t>Slidepacks</a:t>
            </a:r>
            <a:r>
              <a:rPr kumimoji="0" lang="en-US" sz="800" b="0" i="0" u="none" strike="noStrike" kern="1200" cap="none" spc="0" normalizeH="0" baseline="0" noProof="0" dirty="0">
                <a:ln>
                  <a:noFill/>
                </a:ln>
                <a:solidFill>
                  <a:prstClr val="white"/>
                </a:solidFill>
                <a:effectLst/>
                <a:uLnTx/>
                <a:uFillTx/>
                <a:latin typeface="Arial"/>
                <a:ea typeface="+mn-ea"/>
                <a:cs typeface="+mn-cs"/>
              </a:rPr>
              <a:t>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4" name="Title 4">
            <a:extLst>
              <a:ext uri="{FF2B5EF4-FFF2-40B4-BE49-F238E27FC236}">
                <a16:creationId xmlns:a16="http://schemas.microsoft.com/office/drawing/2014/main" id="{53742091-38E3-FE4B-A053-A669C8A8116D}"/>
              </a:ext>
            </a:extLst>
          </p:cNvPr>
          <p:cNvSpPr>
            <a:spLocks noGrp="1"/>
          </p:cNvSpPr>
          <p:nvPr>
            <p:ph type="title"/>
          </p:nvPr>
        </p:nvSpPr>
        <p:spPr>
          <a:xfrm>
            <a:off x="449999" y="397170"/>
            <a:ext cx="11299089" cy="775597"/>
          </a:xfrm>
        </p:spPr>
        <p:txBody>
          <a:bodyPr/>
          <a:lstStyle/>
          <a:p>
            <a:r>
              <a:rPr lang="en-GB" sz="2500" dirty="0"/>
              <a:t>Care and concern – in detail </a:t>
            </a:r>
          </a:p>
        </p:txBody>
      </p:sp>
      <p:sp>
        <p:nvSpPr>
          <p:cNvPr id="6" name="Content Placeholder 5">
            <a:extLst>
              <a:ext uri="{FF2B5EF4-FFF2-40B4-BE49-F238E27FC236}">
                <a16:creationId xmlns:a16="http://schemas.microsoft.com/office/drawing/2014/main" id="{3DD49911-2B9E-CFF9-2214-3E84D6441E66}"/>
              </a:ext>
            </a:extLst>
          </p:cNvPr>
          <p:cNvSpPr txBox="1">
            <a:spLocks/>
          </p:cNvSpPr>
          <p:nvPr/>
        </p:nvSpPr>
        <p:spPr>
          <a:xfrm>
            <a:off x="450000" y="108246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Fairly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2303136093"/>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70 to 15,476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3940675407"/>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557 to 22,323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3272502339"/>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254 to 26,159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3712688648"/>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324 to 5,687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3419308517"/>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2680783780"/>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88871720"/>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2317752692"/>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139096538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EAST LONDON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1067227161"/>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2201715837"/>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Base: Asked of patients who had an appointment since being registered with current GP practice. Patients who selected 'I don't know or it didn't apply' have been excluded. ICS (27,290).</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3976962580"/>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438051486"/>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10,219</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2977934627"/>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1,598 to 11,329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3858982996"/>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4149633186"/>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197 to 8,706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2625511151"/>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675203973"/>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(27,290).</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3068980175"/>
              </p:ext>
            </p:extLst>
          </p:nvPr>
        </p:nvGraphicFramePr>
        <p:xfrm>
          <a:off x="-2032000" y="5482079"/>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NORTH EAST LONDON INTEGRATED CARE SYSTEM</a:t>
            </a:r>
            <a:endParaRPr lang="en-GB" sz="1600" dirty="0"/>
          </a:p>
        </p:txBody>
      </p:sp>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54125123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847689634"/>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4078709109"/>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3071539139"/>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1312374637"/>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265 to 11,511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2393613483"/>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555 to 13,035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3557365120"/>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dirty="0">
                          <a:ln>
                            <a:noFill/>
                          </a:ln>
                          <a:solidFill>
                            <a:prstClr val="black"/>
                          </a:solidFill>
                          <a:effectLst/>
                          <a:uLnTx/>
                          <a:uFillTx/>
                        </a:rPr>
                        <a:t>Bases range from 4,236 to 22,780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8010666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NORTH EAST LONDON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2459687598"/>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%Fairly good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(27,290).</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1112545567"/>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2870064626"/>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10788045"/>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24%</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6556407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21%</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951117846"/>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2025 (193,580); ICS 2024 (9,711). ICS 2025 (9,872);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47060610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69201059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14243348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479062525"/>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825802668"/>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2760859945"/>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60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03005967"/>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11149097"/>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72174254"/>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52086296"/>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90380368"/>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2564262526"/>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with a long-term condition or illness. Patients who selected 'I haven't needed support' or 'I don't know' have been excluded. National 2025 (337,532); ICS 2024 (11,736); ICS 2025 (12,914); PCN bases range from 112 to 768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1810832936"/>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593169205"/>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211558314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32095799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36868516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332928376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61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23530671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3344385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TOWER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BARKING &amp; DAGENHAM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BROMLEY BY BOW AND STEPNEY HEALTH CIC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STRATFORD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NEWHAM NORTH EAST 2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TOWER HAMLETS NETWORK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NEWHAM NORTH EAST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WALTHAM FOREST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NEW CROSS ALLIANCE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38676775"/>
              </p:ext>
            </p:extLst>
          </p:nvPr>
        </p:nvGraphicFramePr>
        <p:xfrm>
          <a:off x="497736" y="1786731"/>
          <a:ext cx="8317172" cy="579120"/>
        </p:xfrm>
        <a:graphic>
          <a:graphicData uri="http://schemas.openxmlformats.org/drawingml/2006/table">
            <a:tbl>
              <a:tblPr firstRow="1" bandRow="1">
                <a:tableStyleId>{5C22544A-7EE6-4342-B048-85BDC9FD1C3A}</a:tableStyleId>
              </a:tblPr>
              <a:tblGrid>
                <a:gridCol w="8317172">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94657706"/>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96627991"/>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with a long-term condition or illness. Patients who selected 'I haven't needed support' or 'I don't know' have been excluded. National (337,532); ICS (12,914); PCN bases range from 112 to 768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51284921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22940744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31CE3398-4B60-FF9B-9C86-81A498516139}"/>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235544AA-EB8A-486D-4C7B-C151D9A2906C}"/>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05633443-A7E9-07E6-3710-9046394A0DCC}"/>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62</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2cf6e3a3944c0f14">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257147556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261603438"/>
              </p:ext>
            </p:extLst>
          </p:nvPr>
        </p:nvGraphicFramePr>
        <p:xfrm>
          <a:off x="9028113" y="1689563"/>
          <a:ext cx="2900362" cy="43094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HAVERING LIBERTY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HAVERING MARSHALL PCN</a:t>
                      </a:r>
                    </a:p>
                  </a:txBody>
                  <a:tcPr marL="0" marR="0" marT="0" marB="0" anchor="ctr">
                    <a:lnB w="12700" cmpd="sng">
                      <a:solidFill>
                        <a:srgbClr val="FFFFFF"/>
                      </a:solidFill>
                      <a:prstDash val="solid"/>
                    </a:lnB>
                  </a:tcPr>
                </a:tc>
                <a:extLst>
                  <a:ext uri="{0D108BD9-81ED-4DB2-BD59-A6C34878D82A}">
                    <a16:rowId xmlns:a16="http://schemas.microsoft.com/office/drawing/2014/main" val="1860296381"/>
                  </a:ext>
                </a:extLst>
              </a:tr>
            </a:tbl>
          </a:graphicData>
        </a:graphic>
      </p:graphicFrame>
      <p:graphicFrame>
        <p:nvGraphicFramePr>
          <p:cNvPr id="27" name="D_58a0de165ab31314_CalcTable">
            <a:extLst>
              <a:ext uri="{FF2B5EF4-FFF2-40B4-BE49-F238E27FC236}">
                <a16:creationId xmlns:a16="http://schemas.microsoft.com/office/drawing/2014/main" id="{D7E17636-4D6E-42FD-AAAB-D5512C8CF658}"/>
              </a:ext>
            </a:extLst>
          </p:cNvPr>
          <p:cNvGraphicFramePr>
            <a:graphicFrameLocks noGrp="1"/>
          </p:cNvGraphicFramePr>
          <p:nvPr>
            <p:extLst>
              <p:ext uri="{D42A27DB-BD31-4B8C-83A1-F6EECF244321}">
                <p14:modId xmlns:p14="http://schemas.microsoft.com/office/powerpoint/2010/main" val="1186521956"/>
              </p:ext>
            </p:extLst>
          </p:nvPr>
        </p:nvGraphicFramePr>
        <p:xfrm>
          <a:off x="545473" y="5665662"/>
          <a:ext cx="8138357" cy="304800"/>
        </p:xfrm>
        <a:graphic>
          <a:graphicData uri="http://schemas.openxmlformats.org/drawingml/2006/table">
            <a:tbl>
              <a:tblPr firstRow="1" bandRow="1">
                <a:tableStyleId>{5C22544A-7EE6-4342-B048-85BDC9FD1C3A}</a:tableStyleId>
              </a:tblPr>
              <a:tblGrid>
                <a:gridCol w="8138357">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with a long-term condition or illness. Patients who selected 'I haven't needed support' or 'I don't know' have been excluded. National (337,532); ICS (12,914); PCN bases range from 112 to 768</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Ipsos Ribbon Rules" hidden="1">
            <a:extLst>
              <a:ext uri="{FF2B5EF4-FFF2-40B4-BE49-F238E27FC236}">
                <a16:creationId xmlns:a16="http://schemas.microsoft.com/office/drawing/2014/main" id="{AE47407A-33B5-42CF-8866-AA3811A7DEC0}"/>
              </a:ext>
            </a:extLst>
          </p:cNvPr>
          <p:cNvGraphicFramePr/>
          <p:nvPr>
            <p:extLst>
              <p:ext uri="{D42A27DB-BD31-4B8C-83A1-F6EECF244321}">
                <p14:modId xmlns:p14="http://schemas.microsoft.com/office/powerpoint/2010/main" val="293012138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6" name="D_6e228bbb14660f14" hidden="1">
            <a:extLst>
              <a:ext uri="{FF2B5EF4-FFF2-40B4-BE49-F238E27FC236}">
                <a16:creationId xmlns:a16="http://schemas.microsoft.com/office/drawing/2014/main" id="{2A870125-E799-4D2B-AAEE-48B83DA4C7EC}"/>
              </a:ext>
            </a:extLst>
          </p:cNvPr>
          <p:cNvGraphicFramePr/>
          <p:nvPr>
            <p:extLst>
              <p:ext uri="{D42A27DB-BD31-4B8C-83A1-F6EECF244321}">
                <p14:modId xmlns:p14="http://schemas.microsoft.com/office/powerpoint/2010/main" val="3701738073"/>
              </p:ext>
            </p:extLst>
          </p:nvPr>
        </p:nvGraphicFramePr>
        <p:xfrm>
          <a:off x="12570542" y="1841963"/>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4" name="Rectangle 23">
            <a:extLst>
              <a:ext uri="{FF2B5EF4-FFF2-40B4-BE49-F238E27FC236}">
                <a16:creationId xmlns:a16="http://schemas.microsoft.com/office/drawing/2014/main" id="{332ABD88-BC79-4216-A5B4-3801E6779F53}"/>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18" name="Rectangle 17">
            <a:extLst>
              <a:ext uri="{FF2B5EF4-FFF2-40B4-BE49-F238E27FC236}">
                <a16:creationId xmlns:a16="http://schemas.microsoft.com/office/drawing/2014/main" id="{FDAFEF2E-AE86-4296-ABD1-448BA1932C6D}"/>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graphicFrame>
        <p:nvGraphicFramePr>
          <p:cNvPr id="2" name="D_58a0de165ab31314" hidden="1">
            <a:extLst>
              <a:ext uri="{FF2B5EF4-FFF2-40B4-BE49-F238E27FC236}">
                <a16:creationId xmlns:a16="http://schemas.microsoft.com/office/drawing/2014/main" id="{CF359D43-B3CA-F599-4A05-BA51EDD9F68A}"/>
              </a:ext>
            </a:extLst>
          </p:cNvPr>
          <p:cNvGraphicFramePr/>
          <p:nvPr>
            <p:extLst>
              <p:ext uri="{D42A27DB-BD31-4B8C-83A1-F6EECF244321}">
                <p14:modId xmlns:p14="http://schemas.microsoft.com/office/powerpoint/2010/main" val="80223173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 name="TextBox 3">
            <a:extLst>
              <a:ext uri="{FF2B5EF4-FFF2-40B4-BE49-F238E27FC236}">
                <a16:creationId xmlns:a16="http://schemas.microsoft.com/office/drawing/2014/main" id="{0C205B8F-4E0E-5A53-C698-4DCED0E676FB}"/>
              </a:ext>
            </a:extLst>
          </p:cNvPr>
          <p:cNvSpPr txBox="1"/>
          <p:nvPr/>
        </p:nvSpPr>
        <p:spPr>
          <a:xfrm>
            <a:off x="365204"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sp>
        <p:nvSpPr>
          <p:cNvPr id="8" name="Title 4">
            <a:extLst>
              <a:ext uri="{FF2B5EF4-FFF2-40B4-BE49-F238E27FC236}">
                <a16:creationId xmlns:a16="http://schemas.microsoft.com/office/drawing/2014/main" id="{8D1EAD64-D51A-0B96-0772-1217D3E04302}"/>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8D4A2A07-4E7F-BB5F-7797-9C3621CEC94A}"/>
              </a:ext>
            </a:extLst>
          </p:cNvPr>
          <p:cNvGrpSpPr/>
          <p:nvPr/>
        </p:nvGrpSpPr>
        <p:grpSpPr>
          <a:xfrm>
            <a:off x="9039603" y="6312985"/>
            <a:ext cx="2286282" cy="338554"/>
            <a:chOff x="9039603" y="6113816"/>
            <a:chExt cx="2286282" cy="338554"/>
          </a:xfrm>
        </p:grpSpPr>
        <p:sp>
          <p:nvSpPr>
            <p:cNvPr id="5" name="Rectangle 4">
              <a:extLst>
                <a:ext uri="{FF2B5EF4-FFF2-40B4-BE49-F238E27FC236}">
                  <a16:creationId xmlns:a16="http://schemas.microsoft.com/office/drawing/2014/main" id="{705900D2-1102-68A0-9F56-0C72B104398B}"/>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6" name="Graphic 5" descr="Information with solid fill">
              <a:extLst>
                <a:ext uri="{FF2B5EF4-FFF2-40B4-BE49-F238E27FC236}">
                  <a16:creationId xmlns:a16="http://schemas.microsoft.com/office/drawing/2014/main" id="{ABDE9BD2-3377-BD96-21DF-4198F080C93A}"/>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graphicFrame>
        <p:nvGraphicFramePr>
          <p:cNvPr id="7" name="Chart header">
            <a:extLst>
              <a:ext uri="{FF2B5EF4-FFF2-40B4-BE49-F238E27FC236}">
                <a16:creationId xmlns:a16="http://schemas.microsoft.com/office/drawing/2014/main" id="{95F5D2E1-EA2A-14B8-22AB-2A79E533822D}"/>
              </a:ext>
            </a:extLst>
          </p:cNvPr>
          <p:cNvGraphicFramePr>
            <a:graphicFrameLocks noGrp="1"/>
          </p:cNvGraphicFramePr>
          <p:nvPr>
            <p:extLst>
              <p:ext uri="{D42A27DB-BD31-4B8C-83A1-F6EECF244321}">
                <p14:modId xmlns:p14="http://schemas.microsoft.com/office/powerpoint/2010/main" val="2317760219"/>
              </p:ext>
            </p:extLst>
          </p:nvPr>
        </p:nvGraphicFramePr>
        <p:xfrm>
          <a:off x="497736" y="1786731"/>
          <a:ext cx="8317172" cy="579120"/>
        </p:xfrm>
        <a:graphic>
          <a:graphicData uri="http://schemas.openxmlformats.org/drawingml/2006/table">
            <a:tbl>
              <a:tblPr firstRow="1" bandRow="1">
                <a:tableStyleId>{5C22544A-7EE6-4342-B048-85BDC9FD1C3A}</a:tableStyleId>
              </a:tblPr>
              <a:tblGrid>
                <a:gridCol w="8317172">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270755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301301498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433508538"/>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(698,984); ICS (28,676); PCN bases range from 292 to 1,594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68655806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1084253669"/>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65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909895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7427349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2512943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6400549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7175804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775243018"/>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used pharmacy services in the last 12 months. National 2025 (631,337); ICS 2024 (24,936); ICS 2025 (25,431); PCN bases range from 251 to 1,421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3524250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20132877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6433448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651087497"/>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98548615"/>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1965459622"/>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66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96207719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14206367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NEW CROSS ALLIANCE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LOXFORD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HACKNEY DOWNS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TOWER HAMLETS NETWORK 8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TOWER HAMLETS NETWORK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BARKING &amp; DAGENHAM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NEWHAM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WOODBERRY WETLANDS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DOCKLANDS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BROMLEY BY BOW AND STEPNEY HEALTH CIC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TOWER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SPRINGFIELD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SEVEN KINGS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BARKING &amp; DAGENHAM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NEWHAM CENTRAL 1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WALTHAM FOREST WALTHAMSTOW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SHOREDITCH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WALTHAM FOREST WALTHAMSTOW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TOWER HAMLETS NETWORK 1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CRANBROOK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NEWHAM NORTH EAST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CLISSOLD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HAVERING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STRATFORD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WALTHAM FOREST LEYTON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WALTHAM FOREST 8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BARKING &amp; DAGENHAM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BARKING &amp; DAGENHAM NEW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LONDON 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HAVERING MARSHALL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TOWER HAMLETS NETWORK 7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FAIRLOP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SOUTH ONE NEWHAM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BARKING &amp; DAGENHAM EAST 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HAVERING CREST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E4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TOWER HAMLETS NETWORK 5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NEWHAM NORTH WEST 2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HAVERING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WALTHAM FOREST SOUTH LEYTONSTONE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tc>
                <a:tc>
                  <a:txBody>
                    <a:bodyPr/>
                    <a:lstStyle/>
                    <a:p>
                      <a:pPr algn="l" fontAlgn="ctr"/>
                      <a:r>
                        <a:rPr lang="en-GB" sz="600" b="0" i="0" u="none" strike="noStrike">
                          <a:solidFill>
                            <a:schemeClr val="tx1"/>
                          </a:solidFill>
                          <a:effectLst/>
                          <a:latin typeface="+mn-lt"/>
                        </a:rPr>
                        <a:t>WELL STREET COMMON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54768660"/>
                  </a:ext>
                </a:extLst>
              </a:tr>
              <a:tr h="25402">
                <a:tc>
                  <a:txBody>
                    <a:bodyPr/>
                    <a:lstStyle/>
                    <a:p>
                      <a:pPr algn="ctr">
                        <a:lnSpc>
                          <a:spcPts val="600"/>
                        </a:lnSpc>
                      </a:pPr>
                      <a:r>
                        <a:rPr lang="en-GB" sz="600" dirty="0"/>
                        <a:t>43</a:t>
                      </a:r>
                    </a:p>
                  </a:txBody>
                  <a:tcPr marL="0" marR="0" marT="0" marB="0" anchor="ctr"/>
                </a:tc>
                <a:tc>
                  <a:txBody>
                    <a:bodyPr/>
                    <a:lstStyle/>
                    <a:p>
                      <a:pPr algn="l" fontAlgn="ctr"/>
                      <a:r>
                        <a:rPr lang="en-GB" sz="600" b="0" i="0" u="none" strike="noStrike">
                          <a:solidFill>
                            <a:schemeClr val="tx1"/>
                          </a:solidFill>
                          <a:effectLst/>
                          <a:latin typeface="+mn-lt"/>
                        </a:rPr>
                        <a:t>WANSTEAD AND WOODFORD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1507439"/>
                  </a:ext>
                </a:extLst>
              </a:tr>
              <a:tr h="25402">
                <a:tc>
                  <a:txBody>
                    <a:bodyPr/>
                    <a:lstStyle/>
                    <a:p>
                      <a:pPr algn="ctr">
                        <a:lnSpc>
                          <a:spcPts val="600"/>
                        </a:lnSpc>
                      </a:pPr>
                      <a:r>
                        <a:rPr lang="en-GB" sz="600" dirty="0"/>
                        <a:t>44</a:t>
                      </a:r>
                    </a:p>
                  </a:txBody>
                  <a:tcPr marL="0" marR="0" marT="0" marB="0" anchor="ctr"/>
                </a:tc>
                <a:tc>
                  <a:txBody>
                    <a:bodyPr/>
                    <a:lstStyle/>
                    <a:p>
                      <a:pPr algn="l" fontAlgn="ctr"/>
                      <a:r>
                        <a:rPr lang="en-GB" sz="600" b="0" i="0" u="none" strike="noStrike">
                          <a:solidFill>
                            <a:schemeClr val="tx1"/>
                          </a:solidFill>
                          <a:effectLst/>
                          <a:latin typeface="+mn-lt"/>
                        </a:rPr>
                        <a:t>BARKING &amp; DAGENHAM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808145852"/>
                  </a:ext>
                </a:extLst>
              </a:tr>
              <a:tr h="42103">
                <a:tc>
                  <a:txBody>
                    <a:bodyPr/>
                    <a:lstStyle/>
                    <a:p>
                      <a:pPr algn="ctr">
                        <a:lnSpc>
                          <a:spcPts val="600"/>
                        </a:lnSpc>
                      </a:pPr>
                      <a:r>
                        <a:rPr lang="en-GB" sz="600" dirty="0"/>
                        <a:t>45</a:t>
                      </a:r>
                    </a:p>
                  </a:txBody>
                  <a:tcPr marL="0" marR="0" marT="0" marB="0" anchor="ctr"/>
                </a:tc>
                <a:tc>
                  <a:txBody>
                    <a:bodyPr/>
                    <a:lstStyle/>
                    <a:p>
                      <a:pPr algn="l" fontAlgn="ctr"/>
                      <a:r>
                        <a:rPr lang="en-GB" sz="600" b="0" i="0" u="none" strike="noStrike" dirty="0">
                          <a:solidFill>
                            <a:schemeClr val="tx1"/>
                          </a:solidFill>
                          <a:effectLst/>
                          <a:latin typeface="+mn-lt"/>
                        </a:rPr>
                        <a:t>NEWHAM NORTH EAST 1 PCN</a:t>
                      </a:r>
                    </a:p>
                  </a:txBody>
                  <a:tcPr marL="0" marR="0" marT="0" marB="0" anchor="ctr"/>
                </a:tc>
                <a:extLst>
                  <a:ext uri="{0D108BD9-81ED-4DB2-BD59-A6C34878D82A}">
                    <a16:rowId xmlns:a16="http://schemas.microsoft.com/office/drawing/2014/main" val="127681748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4177577729"/>
              </p:ext>
            </p:extLst>
          </p:nvPr>
        </p:nvGraphicFramePr>
        <p:xfrm>
          <a:off x="589415" y="1819602"/>
          <a:ext cx="8578113" cy="579120"/>
        </p:xfrm>
        <a:graphic>
          <a:graphicData uri="http://schemas.openxmlformats.org/drawingml/2006/table">
            <a:tbl>
              <a:tblPr firstRow="1" bandRow="1">
                <a:tableStyleId>{5C22544A-7EE6-4342-B048-85BDC9FD1C3A}</a:tableStyleId>
              </a:tblPr>
              <a:tblGrid>
                <a:gridCol w="857811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6106342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816813769"/>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used pharmacy services in the last 12 months. National (631,337); ICS (25,431); PCN bases range from 251 to 1,421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43712717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45049048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grpSp>
        <p:nvGrpSpPr>
          <p:cNvPr id="3" name="Group 2">
            <a:extLst>
              <a:ext uri="{FF2B5EF4-FFF2-40B4-BE49-F238E27FC236}">
                <a16:creationId xmlns:a16="http://schemas.microsoft.com/office/drawing/2014/main" id="{EE1270F7-8A69-FB1A-94D3-FFC840BD8437}"/>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492FD8D6-E066-9D04-E60E-ACCB68752701}"/>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9555F482-602B-BFE0-C26C-6EA25E3C054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67</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9" name="D_f03a96dee5c096ed">
            <a:extLst>
              <a:ext uri="{FF2B5EF4-FFF2-40B4-BE49-F238E27FC236}">
                <a16:creationId xmlns:a16="http://schemas.microsoft.com/office/drawing/2014/main" id="{1D6F2ACB-5A0C-4FBA-B509-DF0C162663E3}"/>
              </a:ext>
            </a:extLst>
          </p:cNvPr>
          <p:cNvGraphicFramePr/>
          <p:nvPr>
            <p:extLst>
              <p:ext uri="{D42A27DB-BD31-4B8C-83A1-F6EECF244321}">
                <p14:modId xmlns:p14="http://schemas.microsoft.com/office/powerpoint/2010/main" val="83723337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35BA11DD-48C6-485A-879C-D4553A060A5D}"/>
              </a:ext>
            </a:extLst>
          </p:cNvPr>
          <p:cNvGraphicFramePr>
            <a:graphicFrameLocks noGrp="1"/>
          </p:cNvGraphicFramePr>
          <p:nvPr>
            <p:extLst>
              <p:ext uri="{D42A27DB-BD31-4B8C-83A1-F6EECF244321}">
                <p14:modId xmlns:p14="http://schemas.microsoft.com/office/powerpoint/2010/main" val="3103661400"/>
              </p:ext>
            </p:extLst>
          </p:nvPr>
        </p:nvGraphicFramePr>
        <p:xfrm>
          <a:off x="9028113" y="1689563"/>
          <a:ext cx="2900362" cy="430946"/>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33766">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92020">
                <a:tc>
                  <a:txBody>
                    <a:bodyPr/>
                    <a:lstStyle/>
                    <a:p>
                      <a:pPr algn="ctr" fontAlgn="b"/>
                      <a:r>
                        <a:rPr lang="en-GB" sz="600" b="0" i="0" u="none" strike="noStrike" dirty="0">
                          <a:solidFill>
                            <a:srgbClr val="000000"/>
                          </a:solidFill>
                          <a:effectLst/>
                          <a:latin typeface="+mn-lt"/>
                        </a:rPr>
                        <a:t>46</a:t>
                      </a:r>
                    </a:p>
                  </a:txBody>
                  <a:tcPr marL="7620" marR="7620" marT="7620" marB="0" anchor="b">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WALTHAM FOREST INTEGRATED HEALTH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92020">
                <a:tc>
                  <a:txBody>
                    <a:bodyPr/>
                    <a:lstStyle/>
                    <a:p>
                      <a:pPr algn="ctr" fontAlgn="b"/>
                      <a:r>
                        <a:rPr lang="en-GB" sz="600" b="0" i="0" u="none" strike="noStrike">
                          <a:solidFill>
                            <a:srgbClr val="000000"/>
                          </a:solidFill>
                          <a:effectLst/>
                          <a:latin typeface="+mn-lt"/>
                        </a:rPr>
                        <a:t>47</a:t>
                      </a:r>
                    </a:p>
                  </a:txBody>
                  <a:tcPr marL="7620" marR="7620" marT="7620" marB="0" anchor="b"/>
                </a:tc>
                <a:tc>
                  <a:txBody>
                    <a:bodyPr/>
                    <a:lstStyle/>
                    <a:p>
                      <a:pPr algn="l" fontAlgn="ctr"/>
                      <a:r>
                        <a:rPr lang="en-GB" sz="600" b="0" i="0" u="none" strike="noStrike">
                          <a:solidFill>
                            <a:schemeClr val="tx1"/>
                          </a:solidFill>
                          <a:effectLst/>
                          <a:latin typeface="+mn-lt"/>
                        </a:rPr>
                        <a:t>HACKNEY MARSHES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92020">
                <a:tc>
                  <a:txBody>
                    <a:bodyPr/>
                    <a:lstStyle/>
                    <a:p>
                      <a:pPr algn="ctr" fontAlgn="b"/>
                      <a:r>
                        <a:rPr lang="en-GB" sz="600" b="0" i="0" u="none" strike="noStrike" dirty="0">
                          <a:solidFill>
                            <a:srgbClr val="000000"/>
                          </a:solidFill>
                          <a:effectLst/>
                          <a:latin typeface="+mn-lt"/>
                        </a:rPr>
                        <a:t>48</a:t>
                      </a:r>
                    </a:p>
                  </a:txBody>
                  <a:tcPr marL="7620" marR="7620" marT="7620" marB="0" anchor="b">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HAVERING LIBERTY PCN</a:t>
                      </a:r>
                    </a:p>
                  </a:txBody>
                  <a:tcPr marL="0" marR="0" marT="0" marB="0" anchor="ctr">
                    <a:lnB w="12700" cmpd="sng">
                      <a:solidFill>
                        <a:srgbClr val="FFFFFF"/>
                      </a:solidFill>
                      <a:prstDash val="solid"/>
                    </a:lnB>
                  </a:tcPr>
                </a:tc>
                <a:extLst>
                  <a:ext uri="{0D108BD9-81ED-4DB2-BD59-A6C34878D82A}">
                    <a16:rowId xmlns:a16="http://schemas.microsoft.com/office/drawing/2014/main" val="1860296381"/>
                  </a:ext>
                </a:extLst>
              </a:tr>
            </a:tbl>
          </a:graphicData>
        </a:graphic>
      </p:graphicFrame>
      <p:graphicFrame>
        <p:nvGraphicFramePr>
          <p:cNvPr id="27" name="D_e5a2698862449aed_CalcTable">
            <a:extLst>
              <a:ext uri="{FF2B5EF4-FFF2-40B4-BE49-F238E27FC236}">
                <a16:creationId xmlns:a16="http://schemas.microsoft.com/office/drawing/2014/main" id="{D7E17636-4D6E-42FD-AAAB-D5512C8CF658}"/>
              </a:ext>
            </a:extLst>
          </p:cNvPr>
          <p:cNvGraphicFramePr>
            <a:graphicFrameLocks noGrp="1"/>
          </p:cNvGraphicFramePr>
          <p:nvPr>
            <p:extLst>
              <p:ext uri="{D42A27DB-BD31-4B8C-83A1-F6EECF244321}">
                <p14:modId xmlns:p14="http://schemas.microsoft.com/office/powerpoint/2010/main" val="143774027"/>
              </p:ext>
            </p:extLst>
          </p:nvPr>
        </p:nvGraphicFramePr>
        <p:xfrm>
          <a:off x="545473" y="5665662"/>
          <a:ext cx="8138357" cy="198120"/>
        </p:xfrm>
        <a:graphic>
          <a:graphicData uri="http://schemas.openxmlformats.org/drawingml/2006/table">
            <a:tbl>
              <a:tblPr firstRow="1" bandRow="1">
                <a:tableStyleId>{5C22544A-7EE6-4342-B048-85BDC9FD1C3A}</a:tableStyleId>
              </a:tblPr>
              <a:tblGrid>
                <a:gridCol w="8138357">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used pharmacy services in the last 12 months. National (631,337); ICS (25,431); PCN bases range from 251 to 1,421</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6" name="D_33f26ccea2db46ed" hidden="1">
            <a:extLst>
              <a:ext uri="{FF2B5EF4-FFF2-40B4-BE49-F238E27FC236}">
                <a16:creationId xmlns:a16="http://schemas.microsoft.com/office/drawing/2014/main" id="{2A870125-E799-4D2B-AAEE-48B83DA4C7EC}"/>
              </a:ext>
            </a:extLst>
          </p:cNvPr>
          <p:cNvGraphicFramePr/>
          <p:nvPr>
            <p:extLst>
              <p:ext uri="{D42A27DB-BD31-4B8C-83A1-F6EECF244321}">
                <p14:modId xmlns:p14="http://schemas.microsoft.com/office/powerpoint/2010/main" val="460831924"/>
              </p:ext>
            </p:extLst>
          </p:nvPr>
        </p:nvGraphicFramePr>
        <p:xfrm>
          <a:off x="12570542" y="1841963"/>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24" name="Rectangle 23">
            <a:extLst>
              <a:ext uri="{FF2B5EF4-FFF2-40B4-BE49-F238E27FC236}">
                <a16:creationId xmlns:a16="http://schemas.microsoft.com/office/drawing/2014/main" id="{332ABD88-BC79-4216-A5B4-3801E6779F53}"/>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18" name="Rectangle 17">
            <a:extLst>
              <a:ext uri="{FF2B5EF4-FFF2-40B4-BE49-F238E27FC236}">
                <a16:creationId xmlns:a16="http://schemas.microsoft.com/office/drawing/2014/main" id="{FDAFEF2E-AE86-4296-ABD1-448BA1932C6D}"/>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graphicFrame>
        <p:nvGraphicFramePr>
          <p:cNvPr id="2" name="D_e5a2698862449aed" hidden="1">
            <a:extLst>
              <a:ext uri="{FF2B5EF4-FFF2-40B4-BE49-F238E27FC236}">
                <a16:creationId xmlns:a16="http://schemas.microsoft.com/office/drawing/2014/main" id="{2F84DE3E-AA21-0C03-DE3A-BD482F31C9E6}"/>
              </a:ext>
            </a:extLst>
          </p:cNvPr>
          <p:cNvGraphicFramePr/>
          <p:nvPr>
            <p:extLst>
              <p:ext uri="{D42A27DB-BD31-4B8C-83A1-F6EECF244321}">
                <p14:modId xmlns:p14="http://schemas.microsoft.com/office/powerpoint/2010/main" val="45001081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 name="Ipsos Ribbon Rules" hidden="1">
            <a:extLst>
              <a:ext uri="{FF2B5EF4-FFF2-40B4-BE49-F238E27FC236}">
                <a16:creationId xmlns:a16="http://schemas.microsoft.com/office/drawing/2014/main" id="{0CE5EFFD-00E9-9B3F-FC6D-E78D570D313C}"/>
              </a:ext>
            </a:extLst>
          </p:cNvPr>
          <p:cNvGraphicFramePr/>
          <p:nvPr>
            <p:extLst>
              <p:ext uri="{D42A27DB-BD31-4B8C-83A1-F6EECF244321}">
                <p14:modId xmlns:p14="http://schemas.microsoft.com/office/powerpoint/2010/main" val="5615020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 name="TextBox 4">
            <a:extLst>
              <a:ext uri="{FF2B5EF4-FFF2-40B4-BE49-F238E27FC236}">
                <a16:creationId xmlns:a16="http://schemas.microsoft.com/office/drawing/2014/main" id="{98E162F8-67EC-3A59-A440-358D1828A11F}"/>
              </a:ext>
            </a:extLst>
          </p:cNvPr>
          <p:cNvSpPr txBox="1"/>
          <p:nvPr/>
        </p:nvSpPr>
        <p:spPr>
          <a:xfrm>
            <a:off x="356151" y="787398"/>
            <a:ext cx="11666371" cy="338554"/>
          </a:xfrm>
          <a:prstGeom prst="rect">
            <a:avLst/>
          </a:prstGeom>
          <a:noFill/>
        </p:spPr>
        <p:txBody>
          <a:bodyPr wrap="square">
            <a:spAutoFit/>
          </a:bodyPr>
          <a:lstStyle/>
          <a:p>
            <a:r>
              <a:rPr lang="en-GB" sz="1600" b="0" dirty="0"/>
              <a:t>NORTH EAST LONDON INTEGRATED CARE SYSTEM</a:t>
            </a:r>
            <a:endParaRPr lang="en-GB" sz="1600" dirty="0"/>
          </a:p>
        </p:txBody>
      </p:sp>
      <p:sp>
        <p:nvSpPr>
          <p:cNvPr id="8" name="Title 4">
            <a:extLst>
              <a:ext uri="{FF2B5EF4-FFF2-40B4-BE49-F238E27FC236}">
                <a16:creationId xmlns:a16="http://schemas.microsoft.com/office/drawing/2014/main" id="{26C298FA-CFEE-633D-5B06-D27B01C7F914}"/>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grpSp>
        <p:nvGrpSpPr>
          <p:cNvPr id="4" name="Group 3">
            <a:extLst>
              <a:ext uri="{FF2B5EF4-FFF2-40B4-BE49-F238E27FC236}">
                <a16:creationId xmlns:a16="http://schemas.microsoft.com/office/drawing/2014/main" id="{C6BD338E-6E56-AFA7-7270-EE32D87C246D}"/>
              </a:ext>
            </a:extLst>
          </p:cNvPr>
          <p:cNvGrpSpPr/>
          <p:nvPr/>
        </p:nvGrpSpPr>
        <p:grpSpPr>
          <a:xfrm>
            <a:off x="9039603" y="6312985"/>
            <a:ext cx="2286282" cy="338554"/>
            <a:chOff x="9039603" y="6113816"/>
            <a:chExt cx="2286282" cy="338554"/>
          </a:xfrm>
        </p:grpSpPr>
        <p:sp>
          <p:nvSpPr>
            <p:cNvPr id="6" name="Rectangle 5">
              <a:extLst>
                <a:ext uri="{FF2B5EF4-FFF2-40B4-BE49-F238E27FC236}">
                  <a16:creationId xmlns:a16="http://schemas.microsoft.com/office/drawing/2014/main" id="{C89CD74F-5C41-7A5F-E0E5-5699D684614A}"/>
                </a:ext>
              </a:extLst>
            </p:cNvPr>
            <p:cNvSpPr/>
            <p:nvPr/>
          </p:nvSpPr>
          <p:spPr>
            <a:xfrm>
              <a:off x="9249852" y="6113816"/>
              <a:ext cx="2076033" cy="338554"/>
            </a:xfrm>
            <a:prstGeom prst="rect">
              <a:avLst/>
            </a:prstGeom>
          </p:spPr>
          <p:txBody>
            <a:bodyPr wrap="square">
              <a:spAutoFit/>
            </a:bodyPr>
            <a:lstStyle/>
            <a:p>
              <a:pPr algn="l"/>
              <a:r>
                <a:rPr lang="en-GB" sz="800" dirty="0">
                  <a:latin typeface="+mn-lt"/>
                </a:rPr>
                <a:t>PCNs are ordered from lowest to highest score, with PCN 1 being the lowest score.</a:t>
              </a:r>
            </a:p>
          </p:txBody>
        </p:sp>
        <p:pic>
          <p:nvPicPr>
            <p:cNvPr id="7" name="Graphic 6" descr="Information with solid fill">
              <a:extLst>
                <a:ext uri="{FF2B5EF4-FFF2-40B4-BE49-F238E27FC236}">
                  <a16:creationId xmlns:a16="http://schemas.microsoft.com/office/drawing/2014/main" id="{C8FA2DC7-8C89-7004-F8B4-3131CCB5815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39603" y="6136262"/>
              <a:ext cx="253279" cy="253279"/>
            </a:xfrm>
            <a:prstGeom prst="rect">
              <a:avLst/>
            </a:prstGeom>
          </p:spPr>
        </p:pic>
      </p:grpSp>
      <p:graphicFrame>
        <p:nvGraphicFramePr>
          <p:cNvPr id="9" name="Chart header">
            <a:extLst>
              <a:ext uri="{FF2B5EF4-FFF2-40B4-BE49-F238E27FC236}">
                <a16:creationId xmlns:a16="http://schemas.microsoft.com/office/drawing/2014/main" id="{C6387DE2-7DB7-3642-3C6B-1FA7A92458AD}"/>
              </a:ext>
            </a:extLst>
          </p:cNvPr>
          <p:cNvGraphicFramePr>
            <a:graphicFrameLocks noGrp="1"/>
          </p:cNvGraphicFramePr>
          <p:nvPr>
            <p:extLst>
              <p:ext uri="{D42A27DB-BD31-4B8C-83A1-F6EECF244321}">
                <p14:modId xmlns:p14="http://schemas.microsoft.com/office/powerpoint/2010/main" val="3143565230"/>
              </p:ext>
            </p:extLst>
          </p:nvPr>
        </p:nvGraphicFramePr>
        <p:xfrm>
          <a:off x="589415" y="1819602"/>
          <a:ext cx="8578113" cy="579120"/>
        </p:xfrm>
        <a:graphic>
          <a:graphicData uri="http://schemas.openxmlformats.org/drawingml/2006/table">
            <a:tbl>
              <a:tblPr firstRow="1" bandRow="1">
                <a:tableStyleId>{5C22544A-7EE6-4342-B048-85BDC9FD1C3A}</a:tableStyleId>
              </a:tblPr>
              <a:tblGrid>
                <a:gridCol w="8578113">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4230485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69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7736811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838165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529441910"/>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patients who have tried to get an NHS dental appointment in the last 2 years. National 2025 (368,026); ICS 2024 (14,482). ICS 2025 (14,723);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57992869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95889015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1729796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640403137"/>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054568916"/>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3424529804"/>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NORTH EAST LONDON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71</a:t>
            </a:fld>
            <a:r>
              <a:rPr lang="en-GB"/>
              <a:t>  </a:t>
            </a:r>
            <a:endParaRPr lang="en-GB" dirty="0"/>
          </a:p>
        </p:txBody>
      </p:sp>
      <p:sp>
        <p:nvSpPr>
          <p:cNvPr id="4" name="Title 4">
            <a:extLst>
              <a:ext uri="{FF2B5EF4-FFF2-40B4-BE49-F238E27FC236}">
                <a16:creationId xmlns:a16="http://schemas.microsoft.com/office/drawing/2014/main" id="{F041F194-44E7-6F3C-100C-6FA195F166DD}"/>
              </a:ext>
            </a:extLst>
          </p:cNvPr>
          <p:cNvSpPr>
            <a:spLocks noGrp="1"/>
          </p:cNvSpPr>
          <p:nvPr>
            <p:ph type="title"/>
          </p:nvPr>
        </p:nvSpPr>
        <p:spPr>
          <a:xfrm>
            <a:off x="449999" y="397170"/>
            <a:ext cx="11299089" cy="775597"/>
          </a:xfrm>
        </p:spPr>
        <p:txBody>
          <a:bodyPr/>
          <a:lstStyle/>
          <a:p>
            <a:r>
              <a:rPr lang="en-GB" sz="2500" dirty="0"/>
              <a:t>Statistical reliability</a:t>
            </a:r>
          </a:p>
        </p:txBody>
      </p:sp>
      <p:sp>
        <p:nvSpPr>
          <p:cNvPr id="6" name="Content Placeholder 5">
            <a:extLst>
              <a:ext uri="{FF2B5EF4-FFF2-40B4-BE49-F238E27FC236}">
                <a16:creationId xmlns:a16="http://schemas.microsoft.com/office/drawing/2014/main" id="{2724A306-396A-6218-2F50-B995A2DA23C6}"/>
              </a:ext>
            </a:extLst>
          </p:cNvPr>
          <p:cNvSpPr txBox="1">
            <a:spLocks/>
          </p:cNvSpPr>
          <p:nvPr/>
        </p:nvSpPr>
        <p:spPr>
          <a:xfrm>
            <a:off x="449999" y="1172767"/>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300" dirty="0"/>
              <a:t>16,734</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r>
              <a:rPr lang="en-GB" sz="1300" kern="0" dirty="0">
                <a:ea typeface="Roboto" panose="02000000000000000000" pitchFamily="2" charset="0"/>
              </a:rPr>
              <a:t>To view the results with confidence intervals presented, download the ICS results or PCN results (Excel) from here: </a:t>
            </a:r>
            <a:r>
              <a:rPr lang="en-GB" sz="1300" kern="0" dirty="0">
                <a:ea typeface="Roboto" panose="02000000000000000000" pitchFamily="2" charset="0"/>
                <a:hlinkClick r:id="rId3"/>
              </a:rPr>
              <a:t>https://gp-patient.co.uk/latest-survey/results</a:t>
            </a:r>
            <a:r>
              <a:rPr lang="en-GB" sz="1300" kern="0" dirty="0">
                <a:ea typeface="Roboto" panose="02000000000000000000" pitchFamily="2" charset="0"/>
              </a:rPr>
              <a:t>. </a:t>
            </a:r>
            <a:endParaRPr lang="en-GB" sz="1300" kern="0" dirty="0">
              <a:highlight>
                <a:srgbClr val="FFFF00"/>
              </a:highlight>
              <a:ea typeface="Roboto" panose="02000000000000000000" pitchFamily="2" charset="0"/>
            </a:endParaRPr>
          </a:p>
          <a:p>
            <a:pPr algn="l"/>
            <a:endParaRPr lang="en-GB" sz="1300" dirty="0">
              <a:solidFill>
                <a:schemeClr val="bg1"/>
              </a:solidFill>
            </a:endParaRPr>
          </a:p>
        </p:txBody>
      </p:sp>
      <p:graphicFrame>
        <p:nvGraphicFramePr>
          <p:cNvPr id="8" name="Table 7">
            <a:extLst>
              <a:ext uri="{FF2B5EF4-FFF2-40B4-BE49-F238E27FC236}">
                <a16:creationId xmlns:a16="http://schemas.microsoft.com/office/drawing/2014/main" id="{330142D0-B12F-05FE-14A8-5027992804F6}"/>
              </a:ext>
            </a:extLst>
          </p:cNvPr>
          <p:cNvGraphicFramePr>
            <a:graphicFrameLocks noGrp="1"/>
          </p:cNvGraphicFramePr>
          <p:nvPr>
            <p:extLst>
              <p:ext uri="{D42A27DB-BD31-4B8C-83A1-F6EECF244321}">
                <p14:modId xmlns:p14="http://schemas.microsoft.com/office/powerpoint/2010/main" val="1418457744"/>
              </p:ext>
            </p:extLst>
          </p:nvPr>
        </p:nvGraphicFramePr>
        <p:xfrm>
          <a:off x="4333875" y="225580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702,837</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0.11</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16,734</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539</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3.42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5.70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2025 ICS </a:t>
            </a:r>
            <a:r>
              <a:rPr lang="en-US" sz="800" dirty="0" err="1">
                <a:solidFill>
                  <a:schemeClr val="bg1"/>
                </a:solidFill>
              </a:rPr>
              <a:t>Slidepacks</a:t>
            </a:r>
            <a:r>
              <a:rPr lang="en-US" sz="800" dirty="0">
                <a:solidFill>
                  <a:schemeClr val="bg1"/>
                </a:solidFill>
              </a:rPr>
              <a:t>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73</a:t>
            </a:fld>
            <a:r>
              <a:rPr lang="en-GB"/>
              <a:t>  </a:t>
            </a:r>
            <a:endParaRPr lang="en-GB" dirty="0"/>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4" name="Title 4">
            <a:extLst>
              <a:ext uri="{FF2B5EF4-FFF2-40B4-BE49-F238E27FC236}">
                <a16:creationId xmlns:a16="http://schemas.microsoft.com/office/drawing/2014/main" id="{3FB1BE75-707B-7BF2-D241-905C8B21C8CC}"/>
              </a:ext>
            </a:extLst>
          </p:cNvPr>
          <p:cNvSpPr>
            <a:spLocks noGrp="1"/>
          </p:cNvSpPr>
          <p:nvPr>
            <p:ph type="title"/>
          </p:nvPr>
        </p:nvSpPr>
        <p:spPr>
          <a:xfrm>
            <a:off x="450000" y="283920"/>
            <a:ext cx="9608400" cy="775597"/>
          </a:xfrm>
        </p:spPr>
        <p:txBody>
          <a:bodyPr/>
          <a:lstStyle/>
          <a:p>
            <a:r>
              <a:rPr lang="en-GB" sz="2500" dirty="0"/>
              <a:t>Further information about the survey </a:t>
            </a:r>
          </a:p>
        </p:txBody>
      </p:sp>
      <p:sp>
        <p:nvSpPr>
          <p:cNvPr id="8" name="Content Placeholder 5">
            <a:extLst>
              <a:ext uri="{FF2B5EF4-FFF2-40B4-BE49-F238E27FC236}">
                <a16:creationId xmlns:a16="http://schemas.microsoft.com/office/drawing/2014/main" id="{7F6EE631-68AB-AE71-555A-9790A37492BC}"/>
              </a:ext>
            </a:extLst>
          </p:cNvPr>
          <p:cNvSpPr txBox="1">
            <a:spLocks/>
          </p:cNvSpPr>
          <p:nvPr/>
        </p:nvSpPr>
        <p:spPr>
          <a:xfrm>
            <a:off x="450000" y="1093011"/>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2.7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25.8%, </a:t>
            </a:r>
            <a:r>
              <a:rPr lang="en-GB" sz="1400" dirty="0"/>
              <a:t>based on </a:t>
            </a:r>
            <a:r>
              <a:rPr lang="en-GB" sz="1400" b="1" dirty="0">
                <a:solidFill>
                  <a:srgbClr val="005EB8"/>
                </a:solidFill>
                <a:ea typeface="Roboto" panose="02000000000000000000" pitchFamily="2" charset="0"/>
              </a:rPr>
              <a:t>702,837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https://gp-patient.co.uk/technical-annex-introduction-2025</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11" name="Rectangle 10">
            <a:extLst>
              <a:ext uri="{FF2B5EF4-FFF2-40B4-BE49-F238E27FC236}">
                <a16:creationId xmlns:a16="http://schemas.microsoft.com/office/drawing/2014/main" id="{F414DBE7-8C4F-70DD-C587-E54AA059A049}"/>
              </a:ext>
            </a:extLst>
          </p:cNvPr>
          <p:cNvSpPr/>
          <p:nvPr/>
        </p:nvSpPr>
        <p:spPr bwMode="auto">
          <a:xfrm>
            <a:off x="8202613" y="1059517"/>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5" name="TextBox 14">
            <a:extLst>
              <a:ext uri="{FF2B5EF4-FFF2-40B4-BE49-F238E27FC236}">
                <a16:creationId xmlns:a16="http://schemas.microsoft.com/office/drawing/2014/main" id="{2845EF55-F153-F7F1-6A40-46088B17C7C8}"/>
              </a:ext>
            </a:extLst>
          </p:cNvPr>
          <p:cNvSpPr txBox="1"/>
          <p:nvPr/>
        </p:nvSpPr>
        <p:spPr>
          <a:xfrm>
            <a:off x="8564374" y="1303344"/>
            <a:ext cx="3149254" cy="1231106"/>
          </a:xfrm>
          <a:prstGeom prst="rect">
            <a:avLst/>
          </a:prstGeom>
          <a:noFill/>
        </p:spPr>
        <p:txBody>
          <a:bodyPr wrap="square" lIns="0" tIns="0" rIns="0" bIns="0" rtlCol="0">
            <a:spAutoFit/>
          </a:bodyPr>
          <a:lstStyle/>
          <a:p>
            <a:pPr algn="l"/>
            <a:r>
              <a:rPr lang="en-GB" sz="3200" b="1" dirty="0">
                <a:solidFill>
                  <a:schemeClr val="bg1"/>
                </a:solidFill>
              </a:rPr>
              <a:t>2.7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6" name="TextBox 15">
            <a:extLst>
              <a:ext uri="{FF2B5EF4-FFF2-40B4-BE49-F238E27FC236}">
                <a16:creationId xmlns:a16="http://schemas.microsoft.com/office/drawing/2014/main" id="{73771002-19AD-5B84-2CDF-EBC0D6DD37E7}"/>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702,837</a:t>
            </a:r>
          </a:p>
          <a:p>
            <a:pPr algn="l"/>
            <a:r>
              <a:rPr lang="en-GB" sz="1600" b="1" kern="0" dirty="0">
                <a:solidFill>
                  <a:schemeClr val="bg1"/>
                </a:solidFill>
              </a:rPr>
              <a:t>Completed surveys in the 2025 publication</a:t>
            </a:r>
            <a:endParaRPr lang="en-GB" b="1" kern="0" dirty="0">
              <a:solidFill>
                <a:schemeClr val="bg1"/>
              </a:solidFill>
            </a:endParaRPr>
          </a:p>
        </p:txBody>
      </p:sp>
      <p:sp>
        <p:nvSpPr>
          <p:cNvPr id="17" name="TextBox 16">
            <a:extLst>
              <a:ext uri="{FF2B5EF4-FFF2-40B4-BE49-F238E27FC236}">
                <a16:creationId xmlns:a16="http://schemas.microsoft.com/office/drawing/2014/main" id="{3762DCDE-2730-F70A-2F7C-C9D7199134AF}"/>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25.8%</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74</a:t>
            </a:fld>
            <a:r>
              <a:rPr lang="en-GB"/>
              <a:t>  </a:t>
            </a:r>
            <a:endParaRPr lang="en-GB" dirty="0"/>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3">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Title 4">
            <a:extLst>
              <a:ext uri="{FF2B5EF4-FFF2-40B4-BE49-F238E27FC236}">
                <a16:creationId xmlns:a16="http://schemas.microsoft.com/office/drawing/2014/main" id="{142376D5-11B4-5F31-0477-6B53EDD804D8}"/>
              </a:ext>
            </a:extLst>
          </p:cNvPr>
          <p:cNvSpPr>
            <a:spLocks noGrp="1"/>
          </p:cNvSpPr>
          <p:nvPr>
            <p:ph type="title"/>
          </p:nvPr>
        </p:nvSpPr>
        <p:spPr>
          <a:xfrm>
            <a:off x="437230" y="331429"/>
            <a:ext cx="9355644" cy="775597"/>
          </a:xfrm>
        </p:spPr>
        <p:txBody>
          <a:bodyPr/>
          <a:lstStyle/>
          <a:p>
            <a:r>
              <a:rPr lang="en-GB" sz="2500" dirty="0"/>
              <a:t>Where to go to do further analysis …</a:t>
            </a:r>
          </a:p>
        </p:txBody>
      </p:sp>
      <p:sp>
        <p:nvSpPr>
          <p:cNvPr id="6" name="Content Placeholder 5">
            <a:extLst>
              <a:ext uri="{FF2B5EF4-FFF2-40B4-BE49-F238E27FC236}">
                <a16:creationId xmlns:a16="http://schemas.microsoft.com/office/drawing/2014/main" id="{C9590B2E-996B-EE13-98CD-9992D77E56B8}"/>
              </a:ext>
            </a:extLst>
          </p:cNvPr>
          <p:cNvSpPr txBox="1">
            <a:spLocks/>
          </p:cNvSpPr>
          <p:nvPr/>
        </p:nvSpPr>
        <p:spPr>
          <a:xfrm>
            <a:off x="437230" y="1150973"/>
            <a:ext cx="6585739" cy="5282484"/>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7"/>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from 2024 onwards, go to </a:t>
            </a:r>
            <a:r>
              <a:rPr lang="en-GB" sz="1400" dirty="0">
                <a:solidFill>
                  <a:srgbClr val="005EB8"/>
                </a:solidFill>
                <a:ea typeface="Roboto" panose="02000000000000000000" pitchFamily="2" charset="0"/>
                <a:hlinkClick r:id="rId8">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marL="285750" indent="-285750">
              <a:lnSpc>
                <a:spcPct val="100000"/>
              </a:lnSpc>
              <a:buClr>
                <a:srgbClr val="005EB8"/>
              </a:buClr>
              <a:buSzPct val="150000"/>
              <a:buFont typeface="Arial" panose="020B0604020202020204" pitchFamily="34" charset="0"/>
              <a:buChar char="•"/>
            </a:pPr>
            <a:r>
              <a:rPr lang="en-GB" sz="1400" dirty="0">
                <a:solidFill>
                  <a:srgbClr val="000000"/>
                </a:solidFill>
                <a:latin typeface="Helvetica Neue"/>
              </a:rPr>
              <a:t>From </a:t>
            </a:r>
            <a:r>
              <a:rPr lang="en-GB" sz="1400" b="0" i="0" dirty="0">
                <a:solidFill>
                  <a:srgbClr val="000000"/>
                </a:solidFill>
                <a:effectLst/>
                <a:latin typeface="Helvetica Neue"/>
              </a:rPr>
              <a:t>2024 onwards results are not comparable with previous years because of two important changes which were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For more information on the changes to the 2025 survey: </a:t>
            </a:r>
            <a:r>
              <a:rPr lang="en-GB" sz="1400" dirty="0">
                <a:hlinkClick r:id="rId9"/>
              </a:rPr>
              <a:t>https://gp-patient.co.uk/report-summary-of-changes-for-the-year-2025</a:t>
            </a:r>
            <a:r>
              <a:rPr lang="en-GB" sz="1400" dirty="0"/>
              <a:t>  </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4="http://schemas.microsoft.com/office/drawing/2010/main" xmlns:ahyp="http://schemas.microsoft.com/office/drawing/2018/hyperlinkcolor" xmlns:a16="http://schemas.microsoft.com/office/drawing/2014/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143a6c5-5942-4b69-8d61-fb579588568f" xsi:nil="true"/>
    <lcf76f155ced4ddcb4097134ff3c332f xmlns="57b21b79-5d32-4c3c-9402-b397da5c7a71">
      <Terms xmlns="http://schemas.microsoft.com/office/infopath/2007/PartnerControls"/>
    </lcf76f155ced4ddcb4097134ff3c332f>
    <_ip_UnifiedCompliancePolicyUIAction xmlns="c143a6c5-5942-4b69-8d61-fb579588568f" xsi:nil="true"/>
    <_ip_UnifiedCompliancePolicyProperties xmlns="c143a6c5-5942-4b69-8d61-fb579588568f" xsi:nil="true"/>
    <Review_x0020_Date xmlns="57b21b79-5d32-4c3c-9402-b397da5c7a71"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A0D5C941DA44A4289EAC03B9F7A23C3" ma:contentTypeVersion="18" ma:contentTypeDescription="Create a new document." ma:contentTypeScope="" ma:versionID="fd2f9986d1578b421631c454bba84e3d">
  <xsd:schema xmlns:xsd="http://www.w3.org/2001/XMLSchema" xmlns:xs="http://www.w3.org/2001/XMLSchema" xmlns:p="http://schemas.microsoft.com/office/2006/metadata/properties" xmlns:ns2="57b21b79-5d32-4c3c-9402-b397da5c7a71" xmlns:ns3="c143a6c5-5942-4b69-8d61-fb579588568f" targetNamespace="http://schemas.microsoft.com/office/2006/metadata/properties" ma:root="true" ma:fieldsID="de0fa3d741f3e28dd8265293ce6f65a5" ns2:_="" ns3:_="">
    <xsd:import namespace="57b21b79-5d32-4c3c-9402-b397da5c7a71"/>
    <xsd:import namespace="c143a6c5-5942-4b69-8d61-fb579588568f"/>
    <xsd:element name="properties">
      <xsd:complexType>
        <xsd:sequence>
          <xsd:element name="documentManagement">
            <xsd:complexType>
              <xsd:all>
                <xsd:element ref="ns2:Review_x0020_Date"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_ip_UnifiedCompliancePolicyProperties" minOccurs="0"/>
                <xsd:element ref="ns3:_ip_UnifiedCompliancePolicyUIAction"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b21b79-5d32-4c3c-9402-b397da5c7a71" elementFormDefault="qualified">
    <xsd:import namespace="http://schemas.microsoft.com/office/2006/documentManagement/types"/>
    <xsd:import namespace="http://schemas.microsoft.com/office/infopath/2007/PartnerControls"/>
    <xsd:element name="Review_x0020_Date" ma:index="5" nillable="true" ma:displayName="Review date" ma:indexed="true" ma:internalName="Review_x0020_Date" ma:readOnly="fals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Location" ma:index="19" nillable="true" ma:displayName="Location" ma:description="" ma:indexed="true"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c8d5fda-b97d-42c6-97e2-f76465e161c0" ma:termSetId="09814cd3-568e-fe90-9814-8d621ff8fb84" ma:anchorId="fba54fb3-c3e1-fe81-a776-ca4b69148c4d" ma:open="true" ma:isKeyword="false">
      <xsd:complexType>
        <xsd:sequence>
          <xsd:element ref="pc:Terms" minOccurs="0" maxOccurs="1"/>
        </xsd:sequence>
      </xsd:complexType>
    </xsd:element>
    <xsd:element name="MediaServiceOCR" ma:index="23"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143a6c5-5942-4b69-8d61-fb579588568f" elementFormDefault="qualified">
    <xsd:import namespace="http://schemas.microsoft.com/office/2006/documentManagement/types"/>
    <xsd:import namespace="http://schemas.microsoft.com/office/infopath/2007/PartnerControls"/>
    <xsd:element name="_ip_UnifiedCompliancePolicyProperties" ma:index="17" nillable="true" ma:displayName="Unified Compliance Policy Properties" ma:internalName="_ip_UnifiedCompliancePolicyProperties" ma:readOnly="false">
      <xsd:simpleType>
        <xsd:restriction base="dms:Note"/>
      </xsd:simpleType>
    </xsd:element>
    <xsd:element name="_ip_UnifiedCompliancePolicyUIAction" ma:index="18" nillable="true" ma:displayName="Unified Compliance Policy UI Action" ma:hidden="true" ma:internalName="_ip_UnifiedCompliancePolicyUIAction" ma:readOnly="false">
      <xsd:simpleType>
        <xsd:restriction base="dms:Text"/>
      </xsd:simpleType>
    </xsd:element>
    <xsd:element name="TaxCatchAll" ma:index="22" nillable="true" ma:displayName="Taxonomy Catch All Column" ma:hidden="true" ma:list="{23485952-f129-4676-b957-701bc6918852}" ma:internalName="TaxCatchAll" ma:showField="CatchAllData" ma:web="c143a6c5-5942-4b69-8d61-fb579588568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752AC9-3141-4DBE-9E93-91151A710F39}">
  <ds:schemaRefs>
    <ds:schemaRef ds:uri="http://schemas.microsoft.com/office/infopath/2007/PartnerControls"/>
    <ds:schemaRef ds:uri="http://www.w3.org/XML/1998/namespace"/>
    <ds:schemaRef ds:uri="http://schemas.microsoft.com/office/2006/documentManagement/types"/>
    <ds:schemaRef ds:uri="http://schemas.microsoft.com/office/2006/metadata/properties"/>
    <ds:schemaRef ds:uri="http://purl.org/dc/terms/"/>
    <ds:schemaRef ds:uri="http://schemas.openxmlformats.org/package/2006/metadata/core-properties"/>
    <ds:schemaRef ds:uri="http://purl.org/dc/elements/1.1/"/>
    <ds:schemaRef ds:uri="c143a6c5-5942-4b69-8d61-fb579588568f"/>
    <ds:schemaRef ds:uri="57b21b79-5d32-4c3c-9402-b397da5c7a71"/>
    <ds:schemaRef ds:uri="http://purl.org/dc/dcmitype/"/>
  </ds:schemaRefs>
</ds:datastoreItem>
</file>

<file path=customXml/itemProps2.xml><?xml version="1.0" encoding="utf-8"?>
<ds:datastoreItem xmlns:ds="http://schemas.openxmlformats.org/officeDocument/2006/customXml" ds:itemID="{E156DD65-AE34-451B-B89D-EC9D7BB8D2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b21b79-5d32-4c3c-9402-b397da5c7a71"/>
    <ds:schemaRef ds:uri="c143a6c5-5942-4b69-8d61-fb579588568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6A31D0-D410-459F-8B3A-5041DA332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3085</TotalTime>
  <Words>12112</Words>
  <Application>Microsoft Office PowerPoint</Application>
  <PresentationFormat>Widescreen</PresentationFormat>
  <Paragraphs>2298</Paragraphs>
  <Slides>74</Slides>
  <Notes>74</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74</vt:i4>
      </vt:variant>
    </vt:vector>
  </HeadingPairs>
  <TitlesOfParts>
    <vt:vector size="84"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Summary</vt:lpstr>
      <vt:lpstr>PowerPoint Presentation</vt:lpstr>
      <vt:lpstr>PowerPoint Presentation</vt:lpstr>
      <vt:lpstr>Overall experience of GP practice</vt:lpstr>
      <vt:lpstr>PowerPoint Presentation</vt:lpstr>
      <vt:lpstr>PowerPoint Presentation</vt:lpstr>
      <vt:lpstr>Overall experience: how the results vary by PCN within the ICS</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Next step in dealing with request after contacting GP practice: how the results vary by PCN within the ICS</vt:lpstr>
      <vt:lpstr>Time taken to know next step</vt:lpstr>
      <vt:lpstr>Time taken to know next step: how the results vary by PCN within the ICS</vt:lpstr>
      <vt:lpstr>Time taken to know next step: how the results vary by PCN within the ICS</vt:lpstr>
      <vt:lpstr>Overall experience of contacting GP practice</vt:lpstr>
      <vt:lpstr>Overall experience of contacting GP practice: how the results vary by PCN within the ICS</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PowerPoint Presentation</vt:lpstr>
      <vt:lpstr>Pharmacy services</vt:lpstr>
      <vt:lpstr>Pharmacy services used in the last 12 months</vt:lpstr>
      <vt:lpstr>Overall experience of pharmacy services</vt:lpstr>
      <vt:lpstr>PowerPoint Presentation</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1190</cp:revision>
  <dcterms:created xsi:type="dcterms:W3CDTF">2020-01-09T15:19:38Z</dcterms:created>
  <dcterms:modified xsi:type="dcterms:W3CDTF">2025-07-08T16:12:26Z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0x0101009A0D5C941DA44A4289EAC03B9F7A23C3</vt:lpwstr>
  </property>
  <property fmtid="{D5CDD505-2E9C-101B-9397-08002B2CF9AE}" pid="3" name="MediaServiceImageTags">
    <vt:lpwstr/>
  </property>
</Properties>
</file>