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8.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9.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notesSlides/notesSlide12.xml" ContentType="application/vnd.openxmlformats-officedocument.presentationml.notesSlide+xml"/>
  <Override PartName="/ppt/charts/chart23.xml" ContentType="application/vnd.openxmlformats-officedocument.drawingml.chart+xml"/>
  <Override PartName="/ppt/charts/style2.xml" ContentType="application/vnd.ms-office.chartstyle+xml"/>
  <Override PartName="/ppt/charts/colors2.xml" ContentType="application/vnd.ms-office.chartcolorstyle+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notesSlides/notesSlide13.xml" ContentType="application/vnd.openxmlformats-officedocument.presentationml.notesSlid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notesSlides/notesSlide14.xml" ContentType="application/vnd.openxmlformats-officedocument.presentationml.notesSlide+xml"/>
  <Override PartName="/ppt/charts/chart35.xml" ContentType="application/vnd.openxmlformats-officedocument.drawingml.chart+xml"/>
  <Override PartName="/ppt/charts/style3.xml" ContentType="application/vnd.ms-office.chartstyle+xml"/>
  <Override PartName="/ppt/charts/colors3.xml" ContentType="application/vnd.ms-office.chartcolorstyl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39.xml" ContentType="application/vnd.openxmlformats-officedocument.drawingml.chart+xml"/>
  <Override PartName="/ppt/charts/style4.xml" ContentType="application/vnd.ms-office.chartstyle+xml"/>
  <Override PartName="/ppt/charts/colors4.xml" ContentType="application/vnd.ms-office.chartcolorstyle+xml"/>
  <Override PartName="/ppt/charts/chart40.xml" ContentType="application/vnd.openxmlformats-officedocument.drawingml.chart+xml"/>
  <Override PartName="/ppt/charts/chart41.xml" ContentType="application/vnd.openxmlformats-officedocument.drawingml.chart+xml"/>
  <Override PartName="/ppt/notesSlides/notesSlide17.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18.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theme/themeOverride2.xml" ContentType="application/vnd.openxmlformats-officedocument.themeOverride+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notesSlides/notesSlide21.xml" ContentType="application/vnd.openxmlformats-officedocument.presentationml.notesSlide+xml"/>
  <Override PartName="/ppt/charts/chart62.xml" ContentType="application/vnd.openxmlformats-officedocument.drawingml.chart+xml"/>
  <Override PartName="/ppt/charts/style6.xml" ContentType="application/vnd.ms-office.chartstyle+xml"/>
  <Override PartName="/ppt/charts/colors6.xml" ContentType="application/vnd.ms-office.chartcolorstyl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notesSlides/notesSlide22.xml" ContentType="application/vnd.openxmlformats-officedocument.presentationml.notesSlide+xml"/>
  <Override PartName="/ppt/charts/chart66.xml" ContentType="application/vnd.openxmlformats-officedocument.drawingml.chart+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theme/themeOverride3.xml" ContentType="application/vnd.openxmlformats-officedocument.themeOverride+xml"/>
  <Override PartName="/ppt/charts/chart73.xml" ContentType="application/vnd.openxmlformats-officedocument.drawingml.chart+xml"/>
  <Override PartName="/ppt/notesSlides/notesSlide23.xml" ContentType="application/vnd.openxmlformats-officedocument.presentationml.notesSlide+xml"/>
  <Override PartName="/ppt/charts/chart74.xml" ContentType="application/vnd.openxmlformats-officedocument.drawingml.chart+xml"/>
  <Override PartName="/ppt/charts/style7.xml" ContentType="application/vnd.ms-office.chartstyle+xml"/>
  <Override PartName="/ppt/charts/colors7.xml" ContentType="application/vnd.ms-office.chartcolorstyle+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notesSlides/notesSlide24.xml" ContentType="application/vnd.openxmlformats-officedocument.presentationml.notesSlide+xml"/>
  <Override PartName="/ppt/charts/chart7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25.xml" ContentType="application/vnd.openxmlformats-officedocument.presentationml.notesSlide+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theme/themeOverride4.xml" ContentType="application/vnd.openxmlformats-officedocument.themeOverride+xml"/>
  <Override PartName="/ppt/notesSlides/notesSlide26.xml" ContentType="application/vnd.openxmlformats-officedocument.presentationml.notesSlide+xml"/>
  <Override PartName="/ppt/charts/chart87.xml" ContentType="application/vnd.openxmlformats-officedocument.drawingml.chart+xml"/>
  <Override PartName="/ppt/charts/style9.xml" ContentType="application/vnd.ms-office.chartstyle+xml"/>
  <Override PartName="/ppt/charts/colors9.xml" ContentType="application/vnd.ms-office.chartcolorstyle+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charts/chart91.xml" ContentType="application/vnd.openxmlformats-officedocument.drawingml.chart+xml"/>
  <Override PartName="/ppt/notesSlides/notesSlide27.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notesSlides/notesSlide28.xml" ContentType="application/vnd.openxmlformats-officedocument.presentationml.notesSlide+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theme/themeOverride5.xml" ContentType="application/vnd.openxmlformats-officedocument.themeOverride+xml"/>
  <Override PartName="/ppt/charts/chart101.xml" ContentType="application/vnd.openxmlformats-officedocument.drawingml.chart+xml"/>
  <Override PartName="/ppt/charts/chart102.xml" ContentType="application/vnd.openxmlformats-officedocument.drawingml.chart+xml"/>
  <Override PartName="/ppt/notesSlides/notesSlide29.xml" ContentType="application/vnd.openxmlformats-officedocument.presentationml.notesSlide+xml"/>
  <Override PartName="/ppt/charts/chart103.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107.xml" ContentType="application/vnd.openxmlformats-officedocument.drawingml.chart+xml"/>
  <Override PartName="/ppt/charts/chart108.xml" ContentType="application/vnd.openxmlformats-officedocument.drawingml.chart+xml"/>
  <Override PartName="/ppt/charts/chart109.xml" ContentType="application/vnd.openxmlformats-officedocument.drawingml.chart+xml"/>
  <Override PartName="/ppt/charts/chart110.xml" ContentType="application/vnd.openxmlformats-officedocument.drawingml.chart+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theme/themeOverride6.xml" ContentType="application/vnd.openxmlformats-officedocument.themeOverride+xml"/>
  <Override PartName="/ppt/notesSlides/notesSlide32.xml" ContentType="application/vnd.openxmlformats-officedocument.presentationml.notesSlide+xml"/>
  <Override PartName="/ppt/charts/chart115.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charts/chart119.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charts/chart126.xml" ContentType="application/vnd.openxmlformats-officedocument.drawingml.chart+xml"/>
  <Override PartName="/ppt/charts/chart127.xml" ContentType="application/vnd.openxmlformats-officedocument.drawingml.chart+xml"/>
  <Override PartName="/ppt/theme/themeOverride7.xml" ContentType="application/vnd.openxmlformats-officedocument.themeOverride+xml"/>
  <Override PartName="/ppt/notesSlides/notesSlide35.xml" ContentType="application/vnd.openxmlformats-officedocument.presentationml.notesSlide+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charts/chart133.xml" ContentType="application/vnd.openxmlformats-officedocument.drawingml.chart+xml"/>
  <Override PartName="/ppt/charts/chart134.xml" ContentType="application/vnd.openxmlformats-officedocument.drawingml.chart+xml"/>
  <Override PartName="/ppt/charts/chart135.xml" ContentType="application/vnd.openxmlformats-officedocument.drawingml.chart+xml"/>
  <Override PartName="/ppt/theme/themeOverride8.xml" ContentType="application/vnd.openxmlformats-officedocument.themeOverride+xml"/>
  <Override PartName="/ppt/notesSlides/notesSlide36.xml" ContentType="application/vnd.openxmlformats-officedocument.presentationml.notesSlide+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charts/chart141.xml" ContentType="application/vnd.openxmlformats-officedocument.drawingml.chart+xml"/>
  <Override PartName="/ppt/charts/chart142.xml" ContentType="application/vnd.openxmlformats-officedocument.drawingml.chart+xml"/>
  <Override PartName="/ppt/charts/chart143.xml" ContentType="application/vnd.openxmlformats-officedocument.drawingml.chart+xml"/>
  <Override PartName="/ppt/theme/themeOverride9.xml" ContentType="application/vnd.openxmlformats-officedocument.themeOverride+xml"/>
  <Override PartName="/ppt/notesSlides/notesSlide37.xml" ContentType="application/vnd.openxmlformats-officedocument.presentationml.notesSlide+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charts/chart149.xml" ContentType="application/vnd.openxmlformats-officedocument.drawingml.chart+xml"/>
  <Override PartName="/ppt/charts/chart150.xml" ContentType="application/vnd.openxmlformats-officedocument.drawingml.chart+xml"/>
  <Override PartName="/ppt/charts/chart151.xml" ContentType="application/vnd.openxmlformats-officedocument.drawingml.chart+xml"/>
  <Override PartName="/ppt/theme/themeOverride10.xml" ContentType="application/vnd.openxmlformats-officedocument.themeOverride+xml"/>
  <Override PartName="/ppt/notesSlides/notesSlide38.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charts/chart157.xml" ContentType="application/vnd.openxmlformats-officedocument.drawingml.chart+xml"/>
  <Override PartName="/ppt/charts/chart158.xml" ContentType="application/vnd.openxmlformats-officedocument.drawingml.chart+xml"/>
  <Override PartName="/ppt/charts/chart159.xml" ContentType="application/vnd.openxmlformats-officedocument.drawingml.chart+xml"/>
  <Override PartName="/ppt/theme/themeOverride11.xml" ContentType="application/vnd.openxmlformats-officedocument.themeOverride+xml"/>
  <Override PartName="/ppt/notesSlides/notesSlide39.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charts/chart165.xml" ContentType="application/vnd.openxmlformats-officedocument.drawingml.chart+xml"/>
  <Override PartName="/ppt/charts/chart166.xml" ContentType="application/vnd.openxmlformats-officedocument.drawingml.chart+xml"/>
  <Override PartName="/ppt/charts/chart167.xml" ContentType="application/vnd.openxmlformats-officedocument.drawingml.chart+xml"/>
  <Override PartName="/ppt/theme/themeOverride12.xml" ContentType="application/vnd.openxmlformats-officedocument.themeOverride+xml"/>
  <Override PartName="/ppt/notesSlides/notesSlide40.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charts/chart174.xml" ContentType="application/vnd.openxmlformats-officedocument.drawingml.chart+xml"/>
  <Override PartName="/ppt/charts/chart175.xml" ContentType="application/vnd.openxmlformats-officedocument.drawingml.chart+xml"/>
  <Override PartName="/ppt/theme/themeOverride13.xml" ContentType="application/vnd.openxmlformats-officedocument.themeOverr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notesSlides/notesSlide44.xml" ContentType="application/vnd.openxmlformats-officedocument.presentationml.notesSlide+xml"/>
  <Override PartName="/ppt/charts/chart183.xml" ContentType="application/vnd.openxmlformats-officedocument.drawingml.chart+xml"/>
  <Override PartName="/ppt/charts/chart184.xml" ContentType="application/vnd.openxmlformats-officedocument.drawingml.chart+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notesSlides/notesSlide45.xml" ContentType="application/vnd.openxmlformats-officedocument.presentationml.notesSlide+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charts/chart199.xml" ContentType="application/vnd.openxmlformats-officedocument.drawingml.chart+xml"/>
  <Override PartName="/ppt/charts/chart200.xml" ContentType="application/vnd.openxmlformats-officedocument.drawingml.chart+xml"/>
  <Override PartName="/ppt/charts/chart201.xml" ContentType="application/vnd.openxmlformats-officedocument.drawingml.chart+xml"/>
  <Override PartName="/ppt/theme/themeOverride14.xml" ContentType="application/vnd.openxmlformats-officedocument.themeOverride+xml"/>
  <Override PartName="/ppt/notesSlides/notesSlide48.xml" ContentType="application/vnd.openxmlformats-officedocument.presentationml.notesSlide+xml"/>
  <Override PartName="/ppt/charts/chart202.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3.xml" ContentType="application/vnd.openxmlformats-officedocument.drawingml.chart+xml"/>
  <Override PartName="/ppt/charts/chart204.xml" ContentType="application/vnd.openxmlformats-officedocument.drawingml.chart+xml"/>
  <Override PartName="/ppt/charts/chart205.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206.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51.xml" ContentType="application/vnd.openxmlformats-officedocument.presentationml.notesSlide+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theme/themeOverride15.xml" ContentType="application/vnd.openxmlformats-officedocument.themeOverride+xml"/>
  <Override PartName="/ppt/notesSlides/notesSlide52.xml" ContentType="application/vnd.openxmlformats-officedocument.presentationml.notesSlide+xml"/>
  <Override PartName="/ppt/charts/chart212.xml" ContentType="application/vnd.openxmlformats-officedocument.drawingml.chart+xml"/>
  <Override PartName="/ppt/charts/chart213.xml" ContentType="application/vnd.openxmlformats-officedocument.drawingml.chart+xml"/>
  <Override PartName="/ppt/charts/chart214.xml" ContentType="application/vnd.openxmlformats-officedocument.drawingml.chart+xml"/>
  <Override PartName="/ppt/charts/chart215.xml" ContentType="application/vnd.openxmlformats-officedocument.drawingml.chart+xml"/>
  <Override PartName="/ppt/charts/chart216.xml" ContentType="application/vnd.openxmlformats-officedocument.drawingml.chart+xml"/>
  <Override PartName="/ppt/theme/themeOverride16.xml" ContentType="application/vnd.openxmlformats-officedocument.themeOverr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4"/>
  </p:notesMasterIdLst>
  <p:handoutMasterIdLst>
    <p:handoutMasterId r:id="rId65"/>
  </p:handoutMasterIdLst>
  <p:sldIdLst>
    <p:sldId id="1543" r:id="rId5"/>
    <p:sldId id="1726" r:id="rId6"/>
    <p:sldId id="1496" r:id="rId7"/>
    <p:sldId id="1703" r:id="rId8"/>
    <p:sldId id="1715" r:id="rId9"/>
    <p:sldId id="1716" r:id="rId10"/>
    <p:sldId id="1727" r:id="rId11"/>
    <p:sldId id="1573" r:id="rId12"/>
    <p:sldId id="1558" r:id="rId13"/>
    <p:sldId id="1717" r:id="rId14"/>
    <p:sldId id="1560" r:id="rId15"/>
    <p:sldId id="1572" r:id="rId16"/>
    <p:sldId id="1646" r:id="rId17"/>
    <p:sldId id="1647" r:id="rId18"/>
    <p:sldId id="1648" r:id="rId19"/>
    <p:sldId id="1649" r:id="rId20"/>
    <p:sldId id="1650" r:id="rId21"/>
    <p:sldId id="1651" r:id="rId22"/>
    <p:sldId id="1652" r:id="rId23"/>
    <p:sldId id="1653" r:id="rId24"/>
    <p:sldId id="1645" r:id="rId25"/>
    <p:sldId id="1654" r:id="rId26"/>
    <p:sldId id="1655" r:id="rId27"/>
    <p:sldId id="1677" r:id="rId28"/>
    <p:sldId id="1657" r:id="rId29"/>
    <p:sldId id="1658" r:id="rId30"/>
    <p:sldId id="1659" r:id="rId31"/>
    <p:sldId id="1660" r:id="rId32"/>
    <p:sldId id="1661" r:id="rId33"/>
    <p:sldId id="1662" r:id="rId34"/>
    <p:sldId id="1663" r:id="rId35"/>
    <p:sldId id="1668" r:id="rId36"/>
    <p:sldId id="1669" r:id="rId37"/>
    <p:sldId id="1670" r:id="rId38"/>
    <p:sldId id="1580" r:id="rId39"/>
    <p:sldId id="1718" r:id="rId40"/>
    <p:sldId id="1719" r:id="rId41"/>
    <p:sldId id="1720" r:id="rId42"/>
    <p:sldId id="1721" r:id="rId43"/>
    <p:sldId id="1722" r:id="rId44"/>
    <p:sldId id="1723" r:id="rId45"/>
    <p:sldId id="1724" r:id="rId46"/>
    <p:sldId id="1550" r:id="rId47"/>
    <p:sldId id="1725" r:id="rId48"/>
    <p:sldId id="1680" r:id="rId49"/>
    <p:sldId id="1710" r:id="rId50"/>
    <p:sldId id="1707" r:id="rId51"/>
    <p:sldId id="1665" r:id="rId52"/>
    <p:sldId id="1666" r:id="rId53"/>
    <p:sldId id="1667" r:id="rId54"/>
    <p:sldId id="1671" r:id="rId55"/>
    <p:sldId id="1672" r:id="rId56"/>
    <p:sldId id="1673" r:id="rId57"/>
    <p:sldId id="1674" r:id="rId58"/>
    <p:sldId id="1675" r:id="rId59"/>
    <p:sldId id="1712" r:id="rId60"/>
    <p:sldId id="1569" r:id="rId61"/>
    <p:sldId id="1713" r:id="rId62"/>
    <p:sldId id="1714" r:id="rId63"/>
  </p:sldIdLst>
  <p:sldSz cx="12192000" cy="6858000"/>
  <p:notesSz cx="6858000" cy="9144000"/>
  <p:custDataLst>
    <p:tags r:id="rId66"/>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005EB8"/>
    <a:srgbClr val="425563"/>
    <a:srgbClr val="768692"/>
    <a:srgbClr val="003087"/>
    <a:srgbClr val="41B6E6"/>
    <a:srgbClr val="3877AB"/>
    <a:srgbClr val="0563C1"/>
    <a:srgbClr val="597EB3"/>
    <a:srgbClr val="009D9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40" autoAdjust="0"/>
    <p:restoredTop sz="96229" autoAdjust="0"/>
  </p:normalViewPr>
  <p:slideViewPr>
    <p:cSldViewPr snapToGrid="0" showGuides="1">
      <p:cViewPr varScale="1">
        <p:scale>
          <a:sx n="110" d="100"/>
          <a:sy n="110" d="100"/>
        </p:scale>
        <p:origin x="642" y="102"/>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gs" Target="tags/tag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06/relationships/vbaProject" Target="vbaProject.bin"/><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handoutMaster" Target="handoutMasters/handoutMaster1.xml"/><Relationship Id="rId73"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3" Type="http://schemas.openxmlformats.org/officeDocument/2006/relationships/package" Target="../embeddings/Microsoft_Excel_Worksheet22.xlsx"/><Relationship Id="rId2" Type="http://schemas.microsoft.com/office/2011/relationships/chartColorStyle" Target="colors2.xml"/><Relationship Id="rId1" Type="http://schemas.microsoft.com/office/2011/relationships/chartStyle" Target="style2.xml"/></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3.xml"/><Relationship Id="rId1" Type="http://schemas.microsoft.com/office/2011/relationships/chartStyle" Target="style3.xml"/></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4.xml"/><Relationship Id="rId1" Type="http://schemas.microsoft.com/office/2011/relationships/chartStyle" Target="style4.xml"/></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2" Type="http://schemas.openxmlformats.org/officeDocument/2006/relationships/package" Target="../embeddings/Microsoft_Excel_Worksheet55.xlsx"/><Relationship Id="rId1" Type="http://schemas.openxmlformats.org/officeDocument/2006/relationships/themeOverride" Target="../theme/themeOverride2.xml"/></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3" Type="http://schemas.openxmlformats.org/officeDocument/2006/relationships/package" Target="../embeddings/Microsoft_Excel_Worksheet61.xlsx"/><Relationship Id="rId2" Type="http://schemas.microsoft.com/office/2011/relationships/chartColorStyle" Target="colors6.xml"/><Relationship Id="rId1" Type="http://schemas.microsoft.com/office/2011/relationships/chartStyle" Target="style6.xml"/></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2" Type="http://schemas.openxmlformats.org/officeDocument/2006/relationships/package" Target="../embeddings/Microsoft_Excel_Worksheet71.xlsx"/><Relationship Id="rId1" Type="http://schemas.openxmlformats.org/officeDocument/2006/relationships/themeOverride" Target="../theme/themeOverride3.xml"/></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3" Type="http://schemas.openxmlformats.org/officeDocument/2006/relationships/package" Target="../embeddings/Microsoft_Excel_Worksheet73.xlsx"/><Relationship Id="rId2" Type="http://schemas.microsoft.com/office/2011/relationships/chartColorStyle" Target="colors7.xml"/><Relationship Id="rId1" Type="http://schemas.microsoft.com/office/2011/relationships/chartStyle" Target="style7.xml"/></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3" Type="http://schemas.openxmlformats.org/officeDocument/2006/relationships/package" Target="../embeddings/Microsoft_Excel_Worksheet77.xlsx"/><Relationship Id="rId2" Type="http://schemas.microsoft.com/office/2011/relationships/chartColorStyle" Target="colors8.xml"/><Relationship Id="rId1" Type="http://schemas.microsoft.com/office/2011/relationships/chartStyle" Target="style8.xml"/></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2" Type="http://schemas.openxmlformats.org/officeDocument/2006/relationships/package" Target="../embeddings/Microsoft_Excel_Worksheet85.xlsx"/><Relationship Id="rId1" Type="http://schemas.openxmlformats.org/officeDocument/2006/relationships/themeOverride" Target="../theme/themeOverride4.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9.xml"/><Relationship Id="rId1" Type="http://schemas.microsoft.com/office/2011/relationships/chartStyle" Target="style9.xml"/></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2" Type="http://schemas.openxmlformats.org/officeDocument/2006/relationships/package" Target="../embeddings/Microsoft_Excel_Worksheet99.xlsx"/><Relationship Id="rId1" Type="http://schemas.openxmlformats.org/officeDocument/2006/relationships/themeOverride" Target="../theme/themeOverride5.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11.xml"/><Relationship Id="rId1" Type="http://schemas.microsoft.com/office/2011/relationships/chartStyle" Target="style11.xml"/></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2" Type="http://schemas.openxmlformats.org/officeDocument/2006/relationships/package" Target="../embeddings/Microsoft_Excel_Worksheet113.xlsx"/><Relationship Id="rId1" Type="http://schemas.openxmlformats.org/officeDocument/2006/relationships/themeOverride" Target="../theme/themeOverride6.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12.xml"/><Relationship Id="rId1" Type="http://schemas.microsoft.com/office/2011/relationships/chartStyle" Target="style12.xml"/></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2" Type="http://schemas.openxmlformats.org/officeDocument/2006/relationships/package" Target="../embeddings/Microsoft_Excel_Worksheet126.xlsx"/><Relationship Id="rId1" Type="http://schemas.openxmlformats.org/officeDocument/2006/relationships/themeOverride" Target="../theme/themeOverride7.xml"/></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1" Type="http://schemas.openxmlformats.org/officeDocument/2006/relationships/package" Target="../embeddings/Microsoft_Excel_Worksheet131.xlsx"/></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2" Type="http://schemas.openxmlformats.org/officeDocument/2006/relationships/package" Target="../embeddings/Microsoft_Excel_Worksheet134.xlsx"/><Relationship Id="rId1" Type="http://schemas.openxmlformats.org/officeDocument/2006/relationships/themeOverride" Target="../theme/themeOverride8.xml"/></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1" Type="http://schemas.openxmlformats.org/officeDocument/2006/relationships/package" Target="../embeddings/Microsoft_Excel_Worksheet139.xlsx"/></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2" Type="http://schemas.openxmlformats.org/officeDocument/2006/relationships/package" Target="../embeddings/Microsoft_Excel_Worksheet142.xlsx"/><Relationship Id="rId1" Type="http://schemas.openxmlformats.org/officeDocument/2006/relationships/themeOverride" Target="../theme/themeOverride9.xml"/></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1" Type="http://schemas.openxmlformats.org/officeDocument/2006/relationships/package" Target="../embeddings/Microsoft_Excel_Worksheet147.xlsx"/></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2" Type="http://schemas.openxmlformats.org/officeDocument/2006/relationships/package" Target="../embeddings/Microsoft_Excel_Worksheet150.xlsx"/><Relationship Id="rId1" Type="http://schemas.openxmlformats.org/officeDocument/2006/relationships/themeOverride" Target="../theme/themeOverride10.xml"/></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2" Type="http://schemas.openxmlformats.org/officeDocument/2006/relationships/package" Target="../embeddings/Microsoft_Excel_Worksheet158.xlsx"/><Relationship Id="rId1" Type="http://schemas.openxmlformats.org/officeDocument/2006/relationships/themeOverride" Target="../theme/themeOverride11.xml"/></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2" Type="http://schemas.openxmlformats.org/officeDocument/2006/relationships/package" Target="../embeddings/Microsoft_Excel_Worksheet166.xlsx"/><Relationship Id="rId1" Type="http://schemas.openxmlformats.org/officeDocument/2006/relationships/themeOverride" Target="../theme/themeOverride12.xml"/></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2" Type="http://schemas.openxmlformats.org/officeDocument/2006/relationships/package" Target="../embeddings/Microsoft_Excel_Worksheet174.xlsx"/><Relationship Id="rId1" Type="http://schemas.openxmlformats.org/officeDocument/2006/relationships/themeOverride" Target="../theme/themeOverride13.xml"/></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1" Type="http://schemas.openxmlformats.org/officeDocument/2006/relationships/package" Target="../embeddings/Microsoft_Excel_Worksheet197.xlsx"/></Relationships>
</file>

<file path=ppt/charts/_rels/chart199.xml.rels><?xml version="1.0" encoding="UTF-8" standalone="yes"?>
<Relationships xmlns="http://schemas.openxmlformats.org/package/2006/relationships"><Relationship Id="rId1" Type="http://schemas.openxmlformats.org/officeDocument/2006/relationships/package" Target="../embeddings/Microsoft_Excel_Worksheet198.xlsx"/></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2" Type="http://schemas.openxmlformats.org/officeDocument/2006/relationships/package" Target="../embeddings/Microsoft_Excel_Worksheet200.xlsx"/><Relationship Id="rId1" Type="http://schemas.openxmlformats.org/officeDocument/2006/relationships/themeOverride" Target="../theme/themeOverride14.xml"/></Relationships>
</file>

<file path=ppt/charts/_rels/chart202.xml.rels><?xml version="1.0" encoding="UTF-8" standalone="yes"?>
<Relationships xmlns="http://schemas.openxmlformats.org/package/2006/relationships"><Relationship Id="rId3" Type="http://schemas.openxmlformats.org/officeDocument/2006/relationships/package" Target="../embeddings/Microsoft_Excel_Worksheet201.xlsx"/><Relationship Id="rId2" Type="http://schemas.microsoft.com/office/2011/relationships/chartColorStyle" Target="colors13.xml"/><Relationship Id="rId1" Type="http://schemas.microsoft.com/office/2011/relationships/chartStyle" Target="style13.xml"/></Relationships>
</file>

<file path=ppt/charts/_rels/chart203.xml.rels><?xml version="1.0" encoding="UTF-8" standalone="yes"?>
<Relationships xmlns="http://schemas.openxmlformats.org/package/2006/relationships"><Relationship Id="rId1" Type="http://schemas.openxmlformats.org/officeDocument/2006/relationships/package" Target="../embeddings/Microsoft_Excel_Worksheet202.xlsx"/></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3" Type="http://schemas.openxmlformats.org/officeDocument/2006/relationships/package" Target="../embeddings/Microsoft_Excel_Worksheet205.xlsx"/><Relationship Id="rId2" Type="http://schemas.microsoft.com/office/2011/relationships/chartColorStyle" Target="colors14.xml"/><Relationship Id="rId1" Type="http://schemas.microsoft.com/office/2011/relationships/chartStyle" Target="style14.xml"/></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2" Type="http://schemas.openxmlformats.org/officeDocument/2006/relationships/package" Target="../embeddings/Microsoft_Excel_Worksheet210.xlsx"/><Relationship Id="rId1" Type="http://schemas.openxmlformats.org/officeDocument/2006/relationships/themeOverride" Target="../theme/themeOverride15.xml"/></Relationships>
</file>

<file path=ppt/charts/_rels/chart212.xml.rels><?xml version="1.0" encoding="UTF-8" standalone="yes"?>
<Relationships xmlns="http://schemas.openxmlformats.org/package/2006/relationships"><Relationship Id="rId1" Type="http://schemas.openxmlformats.org/officeDocument/2006/relationships/package" Target="../embeddings/Microsoft_Excel_Worksheet211.xlsx"/></Relationships>
</file>

<file path=ppt/charts/_rels/chart213.xml.rels><?xml version="1.0" encoding="UTF-8" standalone="yes"?>
<Relationships xmlns="http://schemas.openxmlformats.org/package/2006/relationships"><Relationship Id="rId1" Type="http://schemas.openxmlformats.org/officeDocument/2006/relationships/package" Target="../embeddings/Microsoft_Excel_Worksheet212.xlsx"/></Relationships>
</file>

<file path=ppt/charts/_rels/chart214.xml.rels><?xml version="1.0" encoding="UTF-8" standalone="yes"?>
<Relationships xmlns="http://schemas.openxmlformats.org/package/2006/relationships"><Relationship Id="rId1" Type="http://schemas.openxmlformats.org/officeDocument/2006/relationships/package" Target="../embeddings/Microsoft_Excel_Worksheet213.xlsx"/></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2" Type="http://schemas.openxmlformats.org/officeDocument/2006/relationships/package" Target="../embeddings/Microsoft_Excel_Worksheet215.xlsx"/><Relationship Id="rId1" Type="http://schemas.openxmlformats.org/officeDocument/2006/relationships/themeOverride" Target="../theme/themeOverride1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43</c:v>
                </c:pt>
                <c:pt idx="1">
                  <c:v>57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F4F-4703-B9E2-A2BF251C01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7A03-4718-B683-232ABA5155FB}"/>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7A03-4718-B683-232ABA5155FB}"/>
                </c:ext>
              </c:extLst>
            </c:dLbl>
            <c:dLbl>
              <c:idx val="2"/>
              <c:layout>
                <c:manualLayout>
                  <c:x val="-0.13364822506986798"/>
                  <c:y val="-1.6771182091018761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82</c:v>
                </c:pt>
                <c:pt idx="1">
                  <c:v>83</c:v>
                </c:pt>
                <c:pt idx="2">
                  <c:v>72</c:v>
                </c:pt>
                <c:pt idx="3">
                  <c:v>69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7</c:v>
                </c:pt>
                <c:pt idx="1">
                  <c:v>6</c:v>
                </c:pt>
                <c:pt idx="2">
                  <c:v>14</c:v>
                </c:pt>
                <c:pt idx="3">
                  <c:v>16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CCB-4F9B-97E1-AE334326DACC}"/>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34</c:v>
                </c:pt>
                <c:pt idx="1">
                  <c:v>34</c:v>
                </c:pt>
                <c:pt idx="2">
                  <c:v>15</c:v>
                </c:pt>
                <c:pt idx="3">
                  <c:v>10</c:v>
                </c:pt>
                <c:pt idx="4">
                  <c:v>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numCache>
            </c:numRef>
          </c:cat>
          <c:val>
            <c:numRef>
              <c:f>Sheet1!$B$2:$B$46</c:f>
              <c:numCache>
                <c:formatCode>0%</c:formatCode>
                <c:ptCount val="45"/>
                <c:pt idx="0">
                  <c:v>0.43</c:v>
                </c:pt>
                <c:pt idx="1">
                  <c:v>0.48</c:v>
                </c:pt>
                <c:pt idx="2">
                  <c:v>0.5</c:v>
                </c:pt>
                <c:pt idx="3">
                  <c:v>0.55000000000000004</c:v>
                </c:pt>
                <c:pt idx="4">
                  <c:v>0.56999999999999995</c:v>
                </c:pt>
                <c:pt idx="5">
                  <c:v>0.57999999999999996</c:v>
                </c:pt>
                <c:pt idx="6">
                  <c:v>0.66</c:v>
                </c:pt>
                <c:pt idx="7">
                  <c:v>0.66</c:v>
                </c:pt>
                <c:pt idx="8">
                  <c:v>0.67</c:v>
                </c:pt>
                <c:pt idx="9">
                  <c:v>0.7</c:v>
                </c:pt>
                <c:pt idx="10">
                  <c:v>0.71</c:v>
                </c:pt>
                <c:pt idx="11">
                  <c:v>0.71</c:v>
                </c:pt>
                <c:pt idx="12">
                  <c:v>0.72</c:v>
                </c:pt>
                <c:pt idx="13">
                  <c:v>0.74</c:v>
                </c:pt>
                <c:pt idx="14">
                  <c:v>0.74</c:v>
                </c:pt>
                <c:pt idx="15">
                  <c:v>0.75</c:v>
                </c:pt>
                <c:pt idx="16">
                  <c:v>0.76</c:v>
                </c:pt>
                <c:pt idx="17">
                  <c:v>0.76</c:v>
                </c:pt>
                <c:pt idx="18">
                  <c:v>0.78</c:v>
                </c:pt>
                <c:pt idx="19">
                  <c:v>0.8</c:v>
                </c:pt>
                <c:pt idx="20">
                  <c:v>0.81</c:v>
                </c:pt>
                <c:pt idx="21">
                  <c:v>0.87</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numCache>
            </c:numRef>
          </c:cat>
          <c:val>
            <c:numRef>
              <c:f>Sheet1!$C$2:$C$46</c:f>
              <c:numCache>
                <c:formatCode>0%</c:formatCode>
                <c:ptCount val="45"/>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pt idx="18">
                  <c:v>0.69</c:v>
                </c:pt>
                <c:pt idx="19">
                  <c:v>0.69</c:v>
                </c:pt>
                <c:pt idx="20">
                  <c:v>0.69</c:v>
                </c:pt>
                <c:pt idx="21">
                  <c:v>0.69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numCache>
            </c:numRef>
          </c:cat>
          <c:val>
            <c:numRef>
              <c:f>Sheet1!$D$2:$D$46</c:f>
              <c:numCache>
                <c:formatCode>0%</c:formatCode>
                <c:ptCount val="45"/>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19</c:v>
                </c:pt>
                <c:pt idx="1">
                  <c:v>81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A74-4A27-B5DF-24F8017524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479F-4D8E-BC1E-9973DD9F7ED5}"/>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479F-4D8E-BC1E-9973DD9F7ED5}"/>
                </c:ext>
              </c:extLst>
            </c:dLbl>
            <c:dLbl>
              <c:idx val="2"/>
              <c:layout>
                <c:manualLayout>
                  <c:x val="-0.13787861123417353"/>
                  <c:y val="2.2361576121358109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479F-4D8E-BC1E-9973DD9F7ED5}"/>
                </c:ext>
              </c:extLst>
            </c:dLbl>
            <c:dLbl>
              <c:idx val="3"/>
              <c:layout>
                <c:manualLayout>
                  <c:x val="-0.14857116209041049"/>
                  <c:y val="-1.1180788060679105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68</c:v>
                </c:pt>
                <c:pt idx="1">
                  <c:v>72</c:v>
                </c:pt>
                <c:pt idx="2">
                  <c:v>55</c:v>
                </c:pt>
                <c:pt idx="3">
                  <c:v>48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79F-4D8E-BC1E-9973DD9F7ED5}"/>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32</c:v>
                </c:pt>
                <c:pt idx="1">
                  <c:v>28</c:v>
                </c:pt>
                <c:pt idx="2">
                  <c:v>45</c:v>
                </c:pt>
                <c:pt idx="3">
                  <c:v>52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B50-4426-942C-FD265573BB2E}"/>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12</c:v>
                </c:pt>
                <c:pt idx="1">
                  <c:v>36</c:v>
                </c:pt>
                <c:pt idx="2">
                  <c:v>26</c:v>
                </c:pt>
                <c:pt idx="3">
                  <c:v>26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numCache>
            </c:numRef>
          </c:cat>
          <c:val>
            <c:numRef>
              <c:f>Sheet1!$B$2:$B$46</c:f>
              <c:numCache>
                <c:formatCode>0%</c:formatCode>
                <c:ptCount val="45"/>
                <c:pt idx="0">
                  <c:v>0.19</c:v>
                </c:pt>
                <c:pt idx="1">
                  <c:v>0.19</c:v>
                </c:pt>
                <c:pt idx="2">
                  <c:v>0.28999999999999998</c:v>
                </c:pt>
                <c:pt idx="3">
                  <c:v>0.34</c:v>
                </c:pt>
                <c:pt idx="4">
                  <c:v>0.36</c:v>
                </c:pt>
                <c:pt idx="5">
                  <c:v>0.36</c:v>
                </c:pt>
                <c:pt idx="6">
                  <c:v>0.4</c:v>
                </c:pt>
                <c:pt idx="7">
                  <c:v>0.45</c:v>
                </c:pt>
                <c:pt idx="8">
                  <c:v>0.46</c:v>
                </c:pt>
                <c:pt idx="9">
                  <c:v>0.46</c:v>
                </c:pt>
                <c:pt idx="10">
                  <c:v>0.46</c:v>
                </c:pt>
                <c:pt idx="11">
                  <c:v>0.48</c:v>
                </c:pt>
                <c:pt idx="12">
                  <c:v>0.49</c:v>
                </c:pt>
                <c:pt idx="13">
                  <c:v>0.51</c:v>
                </c:pt>
                <c:pt idx="14">
                  <c:v>0.52</c:v>
                </c:pt>
                <c:pt idx="15">
                  <c:v>0.53</c:v>
                </c:pt>
                <c:pt idx="16">
                  <c:v>0.6</c:v>
                </c:pt>
                <c:pt idx="17">
                  <c:v>0.6</c:v>
                </c:pt>
                <c:pt idx="18">
                  <c:v>0.67</c:v>
                </c:pt>
                <c:pt idx="19">
                  <c:v>0.67</c:v>
                </c:pt>
                <c:pt idx="20">
                  <c:v>0.68</c:v>
                </c:pt>
                <c:pt idx="21">
                  <c:v>0.72</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numCache>
            </c:numRef>
          </c:cat>
          <c:val>
            <c:numRef>
              <c:f>Sheet1!$C$2:$C$46</c:f>
              <c:numCache>
                <c:formatCode>0%</c:formatCode>
                <c:ptCount val="45"/>
                <c:pt idx="0">
                  <c:v>0.48</c:v>
                </c:pt>
                <c:pt idx="1">
                  <c:v>0.48</c:v>
                </c:pt>
                <c:pt idx="2">
                  <c:v>0.48</c:v>
                </c:pt>
                <c:pt idx="3">
                  <c:v>0.48</c:v>
                </c:pt>
                <c:pt idx="4">
                  <c:v>0.48</c:v>
                </c:pt>
                <c:pt idx="5">
                  <c:v>0.48</c:v>
                </c:pt>
                <c:pt idx="6">
                  <c:v>0.48</c:v>
                </c:pt>
                <c:pt idx="7">
                  <c:v>0.48</c:v>
                </c:pt>
                <c:pt idx="8">
                  <c:v>0.48</c:v>
                </c:pt>
                <c:pt idx="9">
                  <c:v>0.48</c:v>
                </c:pt>
                <c:pt idx="10">
                  <c:v>0.48</c:v>
                </c:pt>
                <c:pt idx="11">
                  <c:v>0.48</c:v>
                </c:pt>
                <c:pt idx="12">
                  <c:v>0.48</c:v>
                </c:pt>
                <c:pt idx="13">
                  <c:v>0.48</c:v>
                </c:pt>
                <c:pt idx="14">
                  <c:v>0.48</c:v>
                </c:pt>
                <c:pt idx="15">
                  <c:v>0.48</c:v>
                </c:pt>
                <c:pt idx="16">
                  <c:v>0.48</c:v>
                </c:pt>
                <c:pt idx="17">
                  <c:v>0.48</c:v>
                </c:pt>
                <c:pt idx="18">
                  <c:v>0.48</c:v>
                </c:pt>
                <c:pt idx="19">
                  <c:v>0.48</c:v>
                </c:pt>
                <c:pt idx="20">
                  <c:v>0.48</c:v>
                </c:pt>
                <c:pt idx="21">
                  <c:v>0.48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numCache>
            </c:numRef>
          </c:cat>
          <c:val>
            <c:numRef>
              <c:f>Sheet1!$D$2:$D$46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pt idx="15">
                  <c:v>0.5</c:v>
                </c:pt>
                <c:pt idx="16">
                  <c:v>0.5</c:v>
                </c:pt>
                <c:pt idx="17">
                  <c:v>0.5</c:v>
                </c:pt>
                <c:pt idx="18">
                  <c:v>0.5</c:v>
                </c:pt>
                <c:pt idx="19">
                  <c:v>0.5</c:v>
                </c:pt>
                <c:pt idx="20">
                  <c:v>0.5</c:v>
                </c:pt>
                <c:pt idx="21">
                  <c:v>0.5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62</c:v>
                </c:pt>
                <c:pt idx="1">
                  <c:v>38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CAE-4602-AC35-8B065494F0D0}"/>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CAE-4602-AC35-8B065494F0D0}"/>
                </c:ext>
              </c:extLst>
            </c:dLbl>
            <c:dLbl>
              <c:idx val="2"/>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90</c:v>
                </c:pt>
                <c:pt idx="1">
                  <c:v>90</c:v>
                </c:pt>
                <c:pt idx="2">
                  <c:v>82</c:v>
                </c:pt>
                <c:pt idx="3">
                  <c:v>82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CAE-4602-AC35-8B065494F0D0}"/>
            </c:ext>
          </c:extLst>
        </c:ser>
        <c:ser>
          <c:idx val="1"/>
          <c:order val="1"/>
          <c:tx>
            <c:strRef>
              <c:f>Sheet1!$C$1</c:f>
              <c:strCache>
                <c:ptCount val="1"/>
                <c:pt idx="0">
                  <c:v>% Not helpful</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10</c:v>
                </c:pt>
                <c:pt idx="1">
                  <c:v>10</c:v>
                </c:pt>
                <c:pt idx="2">
                  <c:v>18</c:v>
                </c:pt>
                <c:pt idx="3">
                  <c:v>18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939539778257448"/>
          <c:y val="0.16262709174822931"/>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20D-4926-93E5-DDACCC864063}"/>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20D-4926-93E5-DDACCC864063}"/>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20D-4926-93E5-DDACCC864063}"/>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20D-4926-93E5-DDACCC864063}"/>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20D-4926-93E5-DDACCC864063}"/>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20D-4926-93E5-DDACCC864063}"/>
              </c:ext>
            </c:extLst>
          </c:dPt>
          <c:dLbls>
            <c:dLbl>
              <c:idx val="3"/>
              <c:layout>
                <c:manualLayout>
                  <c:x val="0"/>
                  <c:y val="-0.12545072402625129"/>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120D-4926-93E5-DDACCC864063}"/>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20D-4926-93E5-DDACCC864063}"/>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35</c:v>
                </c:pt>
                <c:pt idx="1">
                  <c:v>47</c:v>
                </c:pt>
                <c:pt idx="2">
                  <c:v>13</c:v>
                </c:pt>
                <c:pt idx="3">
                  <c:v>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20D-4926-93E5-DDACCC864063}"/>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4496613763074753"/>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numCache>
            </c:numRef>
          </c:cat>
          <c:val>
            <c:numRef>
              <c:f>Sheet1!$B$2:$B$46</c:f>
              <c:numCache>
                <c:formatCode>0%</c:formatCode>
                <c:ptCount val="45"/>
                <c:pt idx="0">
                  <c:v>0.62</c:v>
                </c:pt>
                <c:pt idx="1">
                  <c:v>0.7</c:v>
                </c:pt>
                <c:pt idx="2">
                  <c:v>0.72</c:v>
                </c:pt>
                <c:pt idx="3">
                  <c:v>0.73</c:v>
                </c:pt>
                <c:pt idx="4">
                  <c:v>0.75</c:v>
                </c:pt>
                <c:pt idx="5">
                  <c:v>0.79</c:v>
                </c:pt>
                <c:pt idx="6">
                  <c:v>0.8</c:v>
                </c:pt>
                <c:pt idx="7">
                  <c:v>0.81</c:v>
                </c:pt>
                <c:pt idx="8">
                  <c:v>0.81</c:v>
                </c:pt>
                <c:pt idx="9">
                  <c:v>0.81</c:v>
                </c:pt>
                <c:pt idx="10">
                  <c:v>0.83</c:v>
                </c:pt>
                <c:pt idx="11">
                  <c:v>0.84</c:v>
                </c:pt>
                <c:pt idx="12">
                  <c:v>0.84</c:v>
                </c:pt>
                <c:pt idx="13">
                  <c:v>0.84</c:v>
                </c:pt>
                <c:pt idx="14">
                  <c:v>0.85</c:v>
                </c:pt>
                <c:pt idx="15">
                  <c:v>0.85</c:v>
                </c:pt>
                <c:pt idx="16">
                  <c:v>0.86</c:v>
                </c:pt>
                <c:pt idx="17">
                  <c:v>0.86</c:v>
                </c:pt>
                <c:pt idx="18">
                  <c:v>0.89</c:v>
                </c:pt>
                <c:pt idx="19">
                  <c:v>0.9</c:v>
                </c:pt>
                <c:pt idx="20">
                  <c:v>0.9</c:v>
                </c:pt>
                <c:pt idx="21">
                  <c:v>0.91</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numCache>
            </c:numRef>
          </c:cat>
          <c:val>
            <c:numRef>
              <c:f>Sheet1!$C$2:$C$46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numCache>
            </c:numRef>
          </c:cat>
          <c:val>
            <c:numRef>
              <c:f>Sheet1!$D$2:$D$46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Sheet1!$B$2:$B$6</c:f>
              <c:numCache>
                <c:formatCode>0%</c:formatCode>
                <c:ptCount val="5"/>
                <c:pt idx="0">
                  <c:v>0.24</c:v>
                </c:pt>
                <c:pt idx="1">
                  <c:v>0.34</c:v>
                </c:pt>
                <c:pt idx="2">
                  <c:v>0.19</c:v>
                </c:pt>
                <c:pt idx="3">
                  <c:v>0.1</c:v>
                </c:pt>
                <c:pt idx="4">
                  <c:v>0.45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Sheet1!$C$2:$C$6</c:f>
              <c:numCache>
                <c:formatCode>0%</c:formatCode>
                <c:ptCount val="5"/>
                <c:pt idx="0">
                  <c:v>0.23</c:v>
                </c:pt>
                <c:pt idx="1">
                  <c:v>0.33</c:v>
                </c:pt>
                <c:pt idx="2">
                  <c:v>0.17</c:v>
                </c:pt>
                <c:pt idx="3">
                  <c:v>0.11</c:v>
                </c:pt>
                <c:pt idx="4">
                  <c:v>0.47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used online services in past 12 months</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54</c:v>
                </c:pt>
                <c:pt idx="1">
                  <c:v>41</c:v>
                </c:pt>
                <c:pt idx="2">
                  <c:v>27</c:v>
                </c:pt>
                <c:pt idx="3">
                  <c:v>19</c:v>
                </c:pt>
                <c:pt idx="4">
                  <c:v>59</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11</c:v>
                </c:pt>
                <c:pt idx="1">
                  <c:v>24</c:v>
                </c:pt>
                <c:pt idx="2">
                  <c:v>13</c:v>
                </c:pt>
                <c:pt idx="3">
                  <c:v>3</c:v>
                </c:pt>
                <c:pt idx="4">
                  <c:v>28</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m/d/yyyy"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33</c:v>
                </c:pt>
                <c:pt idx="1">
                  <c:v>67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dLbl>
              <c:idx val="2"/>
              <c:layout>
                <c:manualLayout>
                  <c:x val="-0.14633938356278467"/>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832-4F21-A939-8C57BE976AD1}"/>
                </c:ext>
              </c:extLst>
            </c:dLbl>
            <c:dLbl>
              <c:idx val="3"/>
              <c:layout>
                <c:manualLayout>
                  <c:x val="-0.15280154825471604"/>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77</c:v>
                </c:pt>
                <c:pt idx="1">
                  <c:v>78</c:v>
                </c:pt>
                <c:pt idx="2">
                  <c:v>67</c:v>
                </c:pt>
                <c:pt idx="3">
                  <c:v>64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23</c:v>
                </c:pt>
                <c:pt idx="1">
                  <c:v>22</c:v>
                </c:pt>
                <c:pt idx="2">
                  <c:v>33</c:v>
                </c:pt>
                <c:pt idx="3">
                  <c:v>36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18</c:v>
                </c:pt>
                <c:pt idx="1">
                  <c:v>47</c:v>
                </c:pt>
                <c:pt idx="2">
                  <c:v>23</c:v>
                </c:pt>
                <c:pt idx="3">
                  <c:v>13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numCache>
            </c:numRef>
          </c:cat>
          <c:val>
            <c:numRef>
              <c:f>Sheet1!$B$2:$B$46</c:f>
              <c:numCache>
                <c:formatCode>0%</c:formatCode>
                <c:ptCount val="45"/>
                <c:pt idx="0">
                  <c:v>0.33</c:v>
                </c:pt>
                <c:pt idx="1">
                  <c:v>0.36</c:v>
                </c:pt>
                <c:pt idx="2">
                  <c:v>0.5</c:v>
                </c:pt>
                <c:pt idx="3">
                  <c:v>0.59</c:v>
                </c:pt>
                <c:pt idx="4">
                  <c:v>0.6</c:v>
                </c:pt>
                <c:pt idx="5">
                  <c:v>0.61</c:v>
                </c:pt>
                <c:pt idx="6">
                  <c:v>0.63</c:v>
                </c:pt>
                <c:pt idx="7">
                  <c:v>0.63</c:v>
                </c:pt>
                <c:pt idx="8">
                  <c:v>0.63</c:v>
                </c:pt>
                <c:pt idx="9">
                  <c:v>0.64</c:v>
                </c:pt>
                <c:pt idx="10">
                  <c:v>0.64</c:v>
                </c:pt>
                <c:pt idx="11">
                  <c:v>0.65</c:v>
                </c:pt>
                <c:pt idx="12">
                  <c:v>0.65</c:v>
                </c:pt>
                <c:pt idx="13">
                  <c:v>0.66</c:v>
                </c:pt>
                <c:pt idx="14">
                  <c:v>0.67</c:v>
                </c:pt>
                <c:pt idx="15">
                  <c:v>0.69</c:v>
                </c:pt>
                <c:pt idx="16">
                  <c:v>0.7</c:v>
                </c:pt>
                <c:pt idx="17">
                  <c:v>0.7</c:v>
                </c:pt>
                <c:pt idx="18">
                  <c:v>0.71</c:v>
                </c:pt>
                <c:pt idx="19">
                  <c:v>0.78</c:v>
                </c:pt>
                <c:pt idx="20">
                  <c:v>0.82</c:v>
                </c:pt>
                <c:pt idx="21">
                  <c:v>0.83</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numCache>
            </c:numRef>
          </c:cat>
          <c:val>
            <c:numRef>
              <c:f>Sheet1!$C$2:$C$46</c:f>
              <c:numCache>
                <c:formatCode>0%</c:formatCode>
                <c:ptCount val="45"/>
                <c:pt idx="0">
                  <c:v>0.64</c:v>
                </c:pt>
                <c:pt idx="1">
                  <c:v>0.64</c:v>
                </c:pt>
                <c:pt idx="2">
                  <c:v>0.64</c:v>
                </c:pt>
                <c:pt idx="3">
                  <c:v>0.64</c:v>
                </c:pt>
                <c:pt idx="4">
                  <c:v>0.64</c:v>
                </c:pt>
                <c:pt idx="5">
                  <c:v>0.64</c:v>
                </c:pt>
                <c:pt idx="6">
                  <c:v>0.64</c:v>
                </c:pt>
                <c:pt idx="7">
                  <c:v>0.64</c:v>
                </c:pt>
                <c:pt idx="8">
                  <c:v>0.64</c:v>
                </c:pt>
                <c:pt idx="9">
                  <c:v>0.64</c:v>
                </c:pt>
                <c:pt idx="10">
                  <c:v>0.64</c:v>
                </c:pt>
                <c:pt idx="11">
                  <c:v>0.64</c:v>
                </c:pt>
                <c:pt idx="12">
                  <c:v>0.64</c:v>
                </c:pt>
                <c:pt idx="13">
                  <c:v>0.64</c:v>
                </c:pt>
                <c:pt idx="14">
                  <c:v>0.64</c:v>
                </c:pt>
                <c:pt idx="15">
                  <c:v>0.64</c:v>
                </c:pt>
                <c:pt idx="16">
                  <c:v>0.64</c:v>
                </c:pt>
                <c:pt idx="17">
                  <c:v>0.64</c:v>
                </c:pt>
                <c:pt idx="18">
                  <c:v>0.64</c:v>
                </c:pt>
                <c:pt idx="19">
                  <c:v>0.64</c:v>
                </c:pt>
                <c:pt idx="20">
                  <c:v>0.64</c:v>
                </c:pt>
                <c:pt idx="21">
                  <c:v>0.64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BEC4-47DC-939A-EFEB63142DA2}"/>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BEC4-47DC-939A-EFEB63142DA2}"/>
              </c:ext>
            </c:extLst>
          </c:dPt>
          <c:cat>
            <c:strRef>
              <c:f>Sheet1!$A$2:$A$3</c:f>
              <c:strCache>
                <c:ptCount val="2"/>
                <c:pt idx="0">
                  <c:v>1st Qtr</c:v>
                </c:pt>
                <c:pt idx="1">
                  <c:v>2nd Qtr</c:v>
                </c:pt>
              </c:strCache>
            </c:strRef>
          </c:cat>
          <c:val>
            <c:numRef>
              <c:f>Sheet1!$B$2:$B$3</c:f>
              <c:numCache>
                <c:formatCode>General</c:formatCode>
                <c:ptCount val="2"/>
                <c:pt idx="0">
                  <c:v>36</c:v>
                </c:pt>
                <c:pt idx="1">
                  <c:v>64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BEC4-47DC-939A-EFEB63142DA2}"/>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B99-404C-AE41-00A438BD53CC}"/>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B99-404C-AE41-00A438BD53CC}"/>
              </c:ext>
            </c:extLst>
          </c:dPt>
          <c:cat>
            <c:strRef>
              <c:f>Sheet1!$A$2:$A$3</c:f>
              <c:strCache>
                <c:ptCount val="2"/>
                <c:pt idx="0">
                  <c:v>1st Qtr</c:v>
                </c:pt>
                <c:pt idx="1">
                  <c:v>2nd Qtr</c:v>
                </c:pt>
              </c:strCache>
            </c:strRef>
          </c:cat>
          <c:val>
            <c:numRef>
              <c:f>Sheet1!$B$2:$B$3</c:f>
              <c:numCache>
                <c:formatCode>General</c:formatCode>
                <c:ptCount val="2"/>
                <c:pt idx="0">
                  <c:v>76</c:v>
                </c:pt>
                <c:pt idx="1">
                  <c:v>24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CB99-404C-AE41-00A438BD53CC}"/>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F9EC-40C0-A530-F48DC4FA3372}"/>
              </c:ext>
            </c:extLst>
          </c:dPt>
          <c:dPt>
            <c:idx val="1"/>
            <c:invertIfNegative val="0"/>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F9EC-40C0-A530-F48DC4FA3372}"/>
              </c:ext>
            </c:extLst>
          </c:dPt>
          <c:dPt>
            <c:idx val="2"/>
            <c:invertIfNegative val="0"/>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F9EC-40C0-A530-F48DC4FA3372}"/>
              </c:ext>
            </c:extLst>
          </c:dPt>
          <c:dPt>
            <c:idx val="3"/>
            <c:invertIfNegative val="0"/>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F9EC-40C0-A530-F48DC4FA3372}"/>
              </c:ext>
            </c:extLst>
          </c:dPt>
          <c:dPt>
            <c:idx val="4"/>
            <c:invertIfNegative val="0"/>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F9EC-40C0-A530-F48DC4FA3372}"/>
              </c:ext>
            </c:extLst>
          </c:dPt>
          <c:dPt>
            <c:idx val="5"/>
            <c:invertIfNegative val="0"/>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F9EC-40C0-A530-F48DC4FA3372}"/>
              </c:ext>
            </c:extLst>
          </c:dPt>
          <c:dLbls>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F9EC-40C0-A530-F48DC4FA3372}"/>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14</c:v>
                </c:pt>
                <c:pt idx="1">
                  <c:v>31</c:v>
                </c:pt>
                <c:pt idx="2">
                  <c:v>7</c:v>
                </c:pt>
                <c:pt idx="3">
                  <c:v>21</c:v>
                </c:pt>
                <c:pt idx="4">
                  <c:v>43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F9EC-40C0-A530-F48DC4FA3372}"/>
            </c:ext>
          </c:extLst>
        </c:ser>
        <c:dLbls>
          <c:showLegendKey val="0"/>
          <c:showVal val="0"/>
          <c:showCatName val="0"/>
          <c:showSerName val="0"/>
          <c:showPercent val="0"/>
          <c:showBubbleSize val="0"/>
        </c:dLbls>
        <c:gapWidth val="100"/>
        <c:axId val="614162944"/>
        <c:axId val="616197504"/>
      </c:barChart>
      <c:valAx>
        <c:axId val="616197504"/>
        <c:scaling>
          <c:orientation val="minMax"/>
        </c:scaling>
        <c:delete val="1"/>
        <c:axPos val="t"/>
        <c:numFmt formatCode="General" sourceLinked="1"/>
        <c:majorTickMark val="out"/>
        <c:minorTickMark val="none"/>
        <c:tickLblPos val="nextTo"/>
        <c:crossAx val="614162944"/>
        <c:crosses val="autoZero"/>
        <c:crossBetween val="between"/>
      </c:valAx>
      <c:catAx>
        <c:axId val="614162944"/>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616197504"/>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C18-4871-BC6C-E8D2C05372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19E-42E3-AAC0-476807AD2B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939-4DAE-9936-2246295B88C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591D-4058-9208-87DBEBAACA87}"/>
                </c:ext>
              </c:extLst>
            </c:dLbl>
            <c:dLbl>
              <c:idx val="1"/>
              <c:layout>
                <c:manualLayout>
                  <c:x val="-0.14210899739847907"/>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591D-4058-9208-87DBEBAACA87}"/>
                </c:ext>
              </c:extLst>
            </c:dLbl>
            <c:dLbl>
              <c:idx val="2"/>
              <c:layout>
                <c:manualLayout>
                  <c:x val="-0.1400021318481458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591D-4058-9208-87DBEBAACA8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69</c:v>
                </c:pt>
                <c:pt idx="1">
                  <c:v>57</c:v>
                </c:pt>
                <c:pt idx="2">
                  <c:v>57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591D-4058-9208-87DBEBAACA8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31</c:v>
                </c:pt>
                <c:pt idx="1">
                  <c:v>43</c:v>
                </c:pt>
                <c:pt idx="2">
                  <c:v>43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591D-4058-9208-87DBEBAACA8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numCache>
            </c:numRef>
          </c:cat>
          <c:val>
            <c:numRef>
              <c:f>Sheet1!$B$2:$B$46</c:f>
              <c:numCache>
                <c:formatCode>0%</c:formatCode>
                <c:ptCount val="45"/>
                <c:pt idx="0">
                  <c:v>0.36</c:v>
                </c:pt>
                <c:pt idx="1">
                  <c:v>0.4</c:v>
                </c:pt>
                <c:pt idx="2">
                  <c:v>0.43</c:v>
                </c:pt>
                <c:pt idx="3">
                  <c:v>0.45</c:v>
                </c:pt>
                <c:pt idx="4">
                  <c:v>0.47</c:v>
                </c:pt>
                <c:pt idx="5">
                  <c:v>0.53</c:v>
                </c:pt>
                <c:pt idx="6">
                  <c:v>0.53</c:v>
                </c:pt>
                <c:pt idx="7">
                  <c:v>0.54</c:v>
                </c:pt>
                <c:pt idx="8">
                  <c:v>0.55000000000000004</c:v>
                </c:pt>
                <c:pt idx="9">
                  <c:v>0.57999999999999996</c:v>
                </c:pt>
                <c:pt idx="10">
                  <c:v>0.57999999999999996</c:v>
                </c:pt>
                <c:pt idx="11">
                  <c:v>0.57999999999999996</c:v>
                </c:pt>
                <c:pt idx="12">
                  <c:v>0.59</c:v>
                </c:pt>
                <c:pt idx="13">
                  <c:v>0.59</c:v>
                </c:pt>
                <c:pt idx="14">
                  <c:v>0.61</c:v>
                </c:pt>
                <c:pt idx="15">
                  <c:v>0.61</c:v>
                </c:pt>
                <c:pt idx="16">
                  <c:v>0.61</c:v>
                </c:pt>
                <c:pt idx="17">
                  <c:v>0.63</c:v>
                </c:pt>
                <c:pt idx="18">
                  <c:v>0.64</c:v>
                </c:pt>
                <c:pt idx="19">
                  <c:v>0.66</c:v>
                </c:pt>
                <c:pt idx="20">
                  <c:v>0.75</c:v>
                </c:pt>
                <c:pt idx="21">
                  <c:v>0.76</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numCache>
            </c:numRef>
          </c:cat>
          <c:val>
            <c:numRef>
              <c:f>Sheet1!$C$2:$C$46</c:f>
              <c:numCache>
                <c:formatCode>0%</c:formatCode>
                <c:ptCount val="45"/>
                <c:pt idx="0">
                  <c:v>0.56999999999999995</c:v>
                </c:pt>
                <c:pt idx="1">
                  <c:v>0.56999999999999995</c:v>
                </c:pt>
                <c:pt idx="2">
                  <c:v>0.56999999999999995</c:v>
                </c:pt>
                <c:pt idx="3">
                  <c:v>0.56999999999999995</c:v>
                </c:pt>
                <c:pt idx="4">
                  <c:v>0.56999999999999995</c:v>
                </c:pt>
                <c:pt idx="5">
                  <c:v>0.56999999999999995</c:v>
                </c:pt>
                <c:pt idx="6">
                  <c:v>0.56999999999999995</c:v>
                </c:pt>
                <c:pt idx="7">
                  <c:v>0.56999999999999995</c:v>
                </c:pt>
                <c:pt idx="8">
                  <c:v>0.56999999999999995</c:v>
                </c:pt>
                <c:pt idx="9">
                  <c:v>0.56999999999999995</c:v>
                </c:pt>
                <c:pt idx="10">
                  <c:v>0.56999999999999995</c:v>
                </c:pt>
                <c:pt idx="11">
                  <c:v>0.56999999999999995</c:v>
                </c:pt>
                <c:pt idx="12">
                  <c:v>0.56999999999999995</c:v>
                </c:pt>
                <c:pt idx="13">
                  <c:v>0.56999999999999995</c:v>
                </c:pt>
                <c:pt idx="14">
                  <c:v>0.56999999999999995</c:v>
                </c:pt>
                <c:pt idx="15">
                  <c:v>0.56999999999999995</c:v>
                </c:pt>
                <c:pt idx="16">
                  <c:v>0.56999999999999995</c:v>
                </c:pt>
                <c:pt idx="17">
                  <c:v>0.56999999999999995</c:v>
                </c:pt>
                <c:pt idx="18">
                  <c:v>0.56999999999999995</c:v>
                </c:pt>
                <c:pt idx="19">
                  <c:v>0.56999999999999995</c:v>
                </c:pt>
                <c:pt idx="20">
                  <c:v>0.56999999999999995</c:v>
                </c:pt>
                <c:pt idx="21">
                  <c:v>0.56999999999999995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numCache>
            </c:numRef>
          </c:cat>
          <c:val>
            <c:numRef>
              <c:f>Sheet1!$D$2:$D$46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pt idx="16">
                  <c:v>0.59</c:v>
                </c:pt>
                <c:pt idx="17">
                  <c:v>0.59</c:v>
                </c:pt>
                <c:pt idx="18">
                  <c:v>0.59</c:v>
                </c:pt>
                <c:pt idx="19">
                  <c:v>0.59</c:v>
                </c:pt>
                <c:pt idx="20">
                  <c:v>0.59</c:v>
                </c:pt>
                <c:pt idx="21">
                  <c:v>0.59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D35-42B8-BBE0-6A44506525C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BBD-4D19-ABF9-DAD0FF74EB06}"/>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BBD-4D19-ABF9-DAD0FF74EB06}"/>
              </c:ext>
            </c:extLst>
          </c:dPt>
          <c:cat>
            <c:strRef>
              <c:f>Sheet1!$A$2:$A$3</c:f>
              <c:strCache>
                <c:ptCount val="2"/>
                <c:pt idx="0">
                  <c:v>1st Qtr</c:v>
                </c:pt>
                <c:pt idx="1">
                  <c:v>2nd Qtr</c:v>
                </c:pt>
              </c:strCache>
            </c:strRef>
          </c:cat>
          <c:val>
            <c:numRef>
              <c:f>Sheet1!$B$2:$B$3</c:f>
              <c:numCache>
                <c:formatCode>General</c:formatCode>
                <c:ptCount val="2"/>
                <c:pt idx="0">
                  <c:v>57</c:v>
                </c:pt>
                <c:pt idx="1">
                  <c:v>43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EBBD-4D19-ABF9-DAD0FF74EB06}"/>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05E-41EA-BEAF-C3A06801000E}"/>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05E-41EA-BEAF-C3A06801000E}"/>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C05E-41EA-BEAF-C3A06801000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B95-4E6B-AD9E-2C3FB95EAFA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58F-4C0A-ABF4-1E42E520334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A81A-4046-AFAD-FD951B5B4131}"/>
                </c:ext>
              </c:extLst>
            </c:dLbl>
            <c:dLbl>
              <c:idx val="1"/>
              <c:layout>
                <c:manualLayout>
                  <c:x val="-0.14633938356278459"/>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A81A-4046-AFAD-FD951B5B4131}"/>
                </c:ext>
              </c:extLst>
            </c:dLbl>
            <c:dLbl>
              <c:idx val="2"/>
              <c:layout>
                <c:manualLayout>
                  <c:x val="-0.148462904176757"/>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A81A-4046-AFAD-FD951B5B413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84</c:v>
                </c:pt>
                <c:pt idx="1">
                  <c:v>73</c:v>
                </c:pt>
                <c:pt idx="2">
                  <c:v>73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A81A-4046-AFAD-FD951B5B4131}"/>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16</c:v>
                </c:pt>
                <c:pt idx="1">
                  <c:v>27</c:v>
                </c:pt>
                <c:pt idx="2">
                  <c:v>27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A81A-4046-AFAD-FD951B5B413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CB6-405E-8B0F-28204D48DBDA}"/>
              </c:ext>
            </c:extLst>
          </c:dPt>
          <c:dPt>
            <c:idx val="1"/>
            <c:bubble3D val="0"/>
            <c:spPr>
              <a:solidFill>
                <a:srgbClr val="003E74">
                  <a:lumMod val="40000"/>
                  <a:lumOff val="60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CB6-405E-8B0F-28204D48DBDA}"/>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CB6-405E-8B0F-28204D48DBDA}"/>
              </c:ext>
            </c:extLst>
          </c:dPt>
          <c:dPt>
            <c:idx val="3"/>
            <c:bubble3D val="0"/>
            <c:spPr>
              <a:solidFill>
                <a:srgbClr val="EC565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CB6-405E-8B0F-28204D48DBDA}"/>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CB6-405E-8B0F-28204D48DBDA}"/>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CB6-405E-8B0F-28204D48DBDA}"/>
              </c:ext>
            </c:extLst>
          </c:dPt>
          <c:dLbls>
            <c:dLbl>
              <c:idx val="2"/>
              <c:layout>
                <c:manualLayout>
                  <c:x val="-9.4898968714724231E-3"/>
                  <c:y val="-0.1254507240262513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5-CCB6-405E-8B0F-28204D48DBDA}"/>
                </c:ext>
              </c:extLst>
            </c:dLbl>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CCB6-405E-8B0F-28204D48DBD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73</c:v>
                </c:pt>
                <c:pt idx="1">
                  <c:v>23</c:v>
                </c:pt>
                <c:pt idx="2">
                  <c:v>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CB6-405E-8B0F-28204D48DBD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3CC-4AB8-AA06-5BB58238F86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numCache>
            </c:numRef>
          </c:cat>
          <c:val>
            <c:numRef>
              <c:f>Sheet1!$B$2:$B$46</c:f>
              <c:numCache>
                <c:formatCode>0%</c:formatCode>
                <c:ptCount val="45"/>
                <c:pt idx="0">
                  <c:v>0.56999999999999995</c:v>
                </c:pt>
                <c:pt idx="1">
                  <c:v>0.6</c:v>
                </c:pt>
                <c:pt idx="2">
                  <c:v>0.62</c:v>
                </c:pt>
                <c:pt idx="3">
                  <c:v>0.65</c:v>
                </c:pt>
                <c:pt idx="4">
                  <c:v>0.66</c:v>
                </c:pt>
                <c:pt idx="5">
                  <c:v>0.66</c:v>
                </c:pt>
                <c:pt idx="6">
                  <c:v>0.67</c:v>
                </c:pt>
                <c:pt idx="7">
                  <c:v>0.69</c:v>
                </c:pt>
                <c:pt idx="8">
                  <c:v>0.71</c:v>
                </c:pt>
                <c:pt idx="9">
                  <c:v>0.71</c:v>
                </c:pt>
                <c:pt idx="10">
                  <c:v>0.73</c:v>
                </c:pt>
                <c:pt idx="11">
                  <c:v>0.73</c:v>
                </c:pt>
                <c:pt idx="12">
                  <c:v>0.73</c:v>
                </c:pt>
                <c:pt idx="13">
                  <c:v>0.74</c:v>
                </c:pt>
                <c:pt idx="14">
                  <c:v>0.75</c:v>
                </c:pt>
                <c:pt idx="15">
                  <c:v>0.76</c:v>
                </c:pt>
                <c:pt idx="16">
                  <c:v>0.76</c:v>
                </c:pt>
                <c:pt idx="17">
                  <c:v>0.77</c:v>
                </c:pt>
                <c:pt idx="18">
                  <c:v>0.81</c:v>
                </c:pt>
                <c:pt idx="19">
                  <c:v>0.84</c:v>
                </c:pt>
                <c:pt idx="20">
                  <c:v>0.87</c:v>
                </c:pt>
                <c:pt idx="21">
                  <c:v>0.88</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numCache>
            </c:numRef>
          </c:cat>
          <c:val>
            <c:numRef>
              <c:f>Sheet1!$C$2:$C$46</c:f>
              <c:numCache>
                <c:formatCode>0%</c:formatCode>
                <c:ptCount val="45"/>
                <c:pt idx="0">
                  <c:v>0.73</c:v>
                </c:pt>
                <c:pt idx="1">
                  <c:v>0.73</c:v>
                </c:pt>
                <c:pt idx="2">
                  <c:v>0.73</c:v>
                </c:pt>
                <c:pt idx="3">
                  <c:v>0.73</c:v>
                </c:pt>
                <c:pt idx="4">
                  <c:v>0.73</c:v>
                </c:pt>
                <c:pt idx="5">
                  <c:v>0.73</c:v>
                </c:pt>
                <c:pt idx="6">
                  <c:v>0.73</c:v>
                </c:pt>
                <c:pt idx="7">
                  <c:v>0.73</c:v>
                </c:pt>
                <c:pt idx="8">
                  <c:v>0.73</c:v>
                </c:pt>
                <c:pt idx="9">
                  <c:v>0.73</c:v>
                </c:pt>
                <c:pt idx="10">
                  <c:v>0.73</c:v>
                </c:pt>
                <c:pt idx="11">
                  <c:v>0.73</c:v>
                </c:pt>
                <c:pt idx="12">
                  <c:v>0.73</c:v>
                </c:pt>
                <c:pt idx="13">
                  <c:v>0.73</c:v>
                </c:pt>
                <c:pt idx="14">
                  <c:v>0.73</c:v>
                </c:pt>
                <c:pt idx="15">
                  <c:v>0.73</c:v>
                </c:pt>
                <c:pt idx="16">
                  <c:v>0.73</c:v>
                </c:pt>
                <c:pt idx="17">
                  <c:v>0.73</c:v>
                </c:pt>
                <c:pt idx="18">
                  <c:v>0.73</c:v>
                </c:pt>
                <c:pt idx="19">
                  <c:v>0.73</c:v>
                </c:pt>
                <c:pt idx="20">
                  <c:v>0.73</c:v>
                </c:pt>
                <c:pt idx="21">
                  <c:v>0.73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pt idx="17">
                  <c:v>0.72</c:v>
                </c:pt>
                <c:pt idx="18">
                  <c:v>0.72</c:v>
                </c:pt>
                <c:pt idx="19">
                  <c:v>0.72</c:v>
                </c:pt>
                <c:pt idx="20">
                  <c:v>0.72</c:v>
                </c:pt>
                <c:pt idx="21">
                  <c:v>0.72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CC7-4185-8B2D-F9DC8CE6D4E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1876268439904135"/>
          <c:w val="0.94132889380784524"/>
          <c:h val="0.67408537646414379"/>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Sheet1!$B$2:$B$13</c:f>
              <c:numCache>
                <c:formatCode>0%</c:formatCode>
                <c:ptCount val="12"/>
                <c:pt idx="0">
                  <c:v>0.05</c:v>
                </c:pt>
                <c:pt idx="1">
                  <c:v>0.14000000000000001</c:v>
                </c:pt>
                <c:pt idx="2">
                  <c:v>0.05</c:v>
                </c:pt>
                <c:pt idx="3">
                  <c:v>0.04</c:v>
                </c:pt>
                <c:pt idx="4">
                  <c:v>0.11</c:v>
                </c:pt>
                <c:pt idx="5">
                  <c:v>0.12</c:v>
                </c:pt>
                <c:pt idx="6">
                  <c:v>0.05</c:v>
                </c:pt>
                <c:pt idx="7">
                  <c:v>0.05</c:v>
                </c:pt>
                <c:pt idx="8">
                  <c:v>0.14000000000000001</c:v>
                </c:pt>
                <c:pt idx="9">
                  <c:v>0.09</c:v>
                </c:pt>
                <c:pt idx="10">
                  <c:v>0.15</c:v>
                </c:pt>
                <c:pt idx="11">
                  <c:v>0.3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Sheet1!$C$2:$C$13</c:f>
              <c:numCache>
                <c:formatCode>0%</c:formatCode>
                <c:ptCount val="12"/>
                <c:pt idx="0">
                  <c:v>0.05</c:v>
                </c:pt>
                <c:pt idx="1">
                  <c:v>0.12</c:v>
                </c:pt>
                <c:pt idx="2">
                  <c:v>0.05</c:v>
                </c:pt>
                <c:pt idx="3">
                  <c:v>0.05</c:v>
                </c:pt>
                <c:pt idx="4">
                  <c:v>0.12</c:v>
                </c:pt>
                <c:pt idx="5">
                  <c:v>0.13</c:v>
                </c:pt>
                <c:pt idx="6">
                  <c:v>0.06</c:v>
                </c:pt>
                <c:pt idx="7">
                  <c:v>0.05</c:v>
                </c:pt>
                <c:pt idx="8">
                  <c:v>0.15</c:v>
                </c:pt>
                <c:pt idx="9">
                  <c:v>0.1</c:v>
                </c:pt>
                <c:pt idx="10">
                  <c:v>0.1</c:v>
                </c:pt>
                <c:pt idx="11">
                  <c:v>0.33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Of</a:t>
                </a:r>
                <a:r>
                  <a:rPr lang="en-GB" sz="1000" b="1" baseline="0" dirty="0">
                    <a:solidFill>
                      <a:schemeClr val="tx1"/>
                    </a:solidFill>
                  </a:rPr>
                  <a:t> those who did not get an appointment, percentage who went on to do something else</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4200103768974325"/>
          <c:y val="1.8163987915465467E-2"/>
          <c:w val="0.13138841814291621"/>
          <c:h val="7.034421472217442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29</c:v>
                </c:pt>
                <c:pt idx="1">
                  <c:v>71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476-439C-AA48-C52CEFDCBA7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0E1-459A-872C-261305F300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CC6-4EC0-AF95-774FF4E2233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5FB8-4B3E-9E81-AB837B3EC1D1}"/>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5FB8-4B3E-9E81-AB837B3EC1D1}"/>
                </c:ext>
              </c:extLst>
            </c:dLbl>
            <c:dLbl>
              <c:idx val="2"/>
              <c:layout>
                <c:manualLayout>
                  <c:x val="-0.13364822506986798"/>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5FB8-4B3E-9E81-AB837B3EC1D1}"/>
                </c:ext>
              </c:extLst>
            </c:dLbl>
            <c:dLbl>
              <c:idx val="3"/>
              <c:layout>
                <c:manualLayout>
                  <c:x val="-0.15280154825471604"/>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5FB8-4B3E-9E81-AB837B3EC1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68</c:v>
                </c:pt>
                <c:pt idx="1">
                  <c:v>73</c:v>
                </c:pt>
                <c:pt idx="2">
                  <c:v>57</c:v>
                </c:pt>
                <c:pt idx="3">
                  <c:v>54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5FB8-4B3E-9E81-AB837B3EC1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14</c:v>
                </c:pt>
                <c:pt idx="1">
                  <c:v>11</c:v>
                </c:pt>
                <c:pt idx="2">
                  <c:v>26</c:v>
                </c:pt>
                <c:pt idx="3">
                  <c:v>30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5FB8-4B3E-9E81-AB837B3EC1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4B27-46AC-9F3E-8012BF02112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4B27-46AC-9F3E-8012BF02112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B27-46AC-9F3E-8012BF021125}"/>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4B27-46AC-9F3E-8012BF021125}"/>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4B27-46AC-9F3E-8012BF02112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B27-46AC-9F3E-8012BF021125}"/>
              </c:ext>
            </c:extLst>
          </c:dPt>
          <c:dLbls>
            <c:dLbl>
              <c:idx val="3"/>
              <c:layout>
                <c:manualLayout>
                  <c:x val="-2.8151759078517546E-17"/>
                  <c:y val="-1.5086051371568623E-2"/>
                </c:manualLayout>
              </c:layout>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4B27-46AC-9F3E-8012BF021125}"/>
                </c:ext>
              </c:extLst>
            </c:dLbl>
            <c:dLbl>
              <c:idx val="4"/>
              <c:layout>
                <c:manualLayout>
                  <c:x val="1.5727604220950587E-2"/>
                  <c:y val="-1.1314538528676416E-2"/>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4B27-46AC-9F3E-8012BF02112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23</c:v>
                </c:pt>
                <c:pt idx="1">
                  <c:v>31</c:v>
                </c:pt>
                <c:pt idx="2">
                  <c:v>17</c:v>
                </c:pt>
                <c:pt idx="3">
                  <c:v>14</c:v>
                </c:pt>
                <c:pt idx="4">
                  <c:v>15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4B27-46AC-9F3E-8012BF02112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numCache>
            </c:numRef>
          </c:cat>
          <c:val>
            <c:numRef>
              <c:f>Sheet1!$B$2:$B$46</c:f>
              <c:numCache>
                <c:formatCode>0%</c:formatCode>
                <c:ptCount val="45"/>
                <c:pt idx="0">
                  <c:v>0.28999999999999998</c:v>
                </c:pt>
                <c:pt idx="1">
                  <c:v>0.3</c:v>
                </c:pt>
                <c:pt idx="2">
                  <c:v>0.33</c:v>
                </c:pt>
                <c:pt idx="3">
                  <c:v>0.39</c:v>
                </c:pt>
                <c:pt idx="4">
                  <c:v>0.42</c:v>
                </c:pt>
                <c:pt idx="5">
                  <c:v>0.44</c:v>
                </c:pt>
                <c:pt idx="6">
                  <c:v>0.47</c:v>
                </c:pt>
                <c:pt idx="7">
                  <c:v>0.51</c:v>
                </c:pt>
                <c:pt idx="8">
                  <c:v>0.51</c:v>
                </c:pt>
                <c:pt idx="9">
                  <c:v>0.51</c:v>
                </c:pt>
                <c:pt idx="10">
                  <c:v>0.51</c:v>
                </c:pt>
                <c:pt idx="11">
                  <c:v>0.56000000000000005</c:v>
                </c:pt>
                <c:pt idx="12">
                  <c:v>0.57999999999999996</c:v>
                </c:pt>
                <c:pt idx="13">
                  <c:v>0.57999999999999996</c:v>
                </c:pt>
                <c:pt idx="14">
                  <c:v>0.57999999999999996</c:v>
                </c:pt>
                <c:pt idx="15">
                  <c:v>0.59</c:v>
                </c:pt>
                <c:pt idx="16">
                  <c:v>0.61</c:v>
                </c:pt>
                <c:pt idx="17">
                  <c:v>0.61</c:v>
                </c:pt>
                <c:pt idx="18">
                  <c:v>0.67</c:v>
                </c:pt>
                <c:pt idx="19">
                  <c:v>0.69</c:v>
                </c:pt>
                <c:pt idx="20">
                  <c:v>0.73</c:v>
                </c:pt>
                <c:pt idx="21">
                  <c:v>0.75</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numCache>
            </c:numRef>
          </c:cat>
          <c:val>
            <c:numRef>
              <c:f>Sheet1!$C$2:$C$46</c:f>
              <c:numCache>
                <c:formatCode>0%</c:formatCode>
                <c:ptCount val="45"/>
                <c:pt idx="0">
                  <c:v>0.54</c:v>
                </c:pt>
                <c:pt idx="1">
                  <c:v>0.54</c:v>
                </c:pt>
                <c:pt idx="2">
                  <c:v>0.54</c:v>
                </c:pt>
                <c:pt idx="3">
                  <c:v>0.54</c:v>
                </c:pt>
                <c:pt idx="4">
                  <c:v>0.54</c:v>
                </c:pt>
                <c:pt idx="5">
                  <c:v>0.54</c:v>
                </c:pt>
                <c:pt idx="6">
                  <c:v>0.54</c:v>
                </c:pt>
                <c:pt idx="7">
                  <c:v>0.54</c:v>
                </c:pt>
                <c:pt idx="8">
                  <c:v>0.54</c:v>
                </c:pt>
                <c:pt idx="9">
                  <c:v>0.54</c:v>
                </c:pt>
                <c:pt idx="10">
                  <c:v>0.54</c:v>
                </c:pt>
                <c:pt idx="11">
                  <c:v>0.54</c:v>
                </c:pt>
                <c:pt idx="12">
                  <c:v>0.54</c:v>
                </c:pt>
                <c:pt idx="13">
                  <c:v>0.54</c:v>
                </c:pt>
                <c:pt idx="14">
                  <c:v>0.54</c:v>
                </c:pt>
                <c:pt idx="15">
                  <c:v>0.54</c:v>
                </c:pt>
                <c:pt idx="16">
                  <c:v>0.54</c:v>
                </c:pt>
                <c:pt idx="17">
                  <c:v>0.54</c:v>
                </c:pt>
                <c:pt idx="18">
                  <c:v>0.54</c:v>
                </c:pt>
                <c:pt idx="19">
                  <c:v>0.54</c:v>
                </c:pt>
                <c:pt idx="20">
                  <c:v>0.54</c:v>
                </c:pt>
                <c:pt idx="21">
                  <c:v>0.54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numCache>
            </c:numRef>
          </c:cat>
          <c:val>
            <c:numRef>
              <c:f>Sheet1!$D$2:$D$46</c:f>
              <c:numCache>
                <c:formatCode>0%</c:formatCode>
                <c:ptCount val="45"/>
                <c:pt idx="0">
                  <c:v>0.54</c:v>
                </c:pt>
                <c:pt idx="1">
                  <c:v>0.54</c:v>
                </c:pt>
                <c:pt idx="2">
                  <c:v>0.54</c:v>
                </c:pt>
                <c:pt idx="3">
                  <c:v>0.54</c:v>
                </c:pt>
                <c:pt idx="4">
                  <c:v>0.54</c:v>
                </c:pt>
                <c:pt idx="5">
                  <c:v>0.54</c:v>
                </c:pt>
                <c:pt idx="6">
                  <c:v>0.54</c:v>
                </c:pt>
                <c:pt idx="7">
                  <c:v>0.54</c:v>
                </c:pt>
                <c:pt idx="8">
                  <c:v>0.54</c:v>
                </c:pt>
                <c:pt idx="9">
                  <c:v>0.54</c:v>
                </c:pt>
                <c:pt idx="10">
                  <c:v>0.54</c:v>
                </c:pt>
                <c:pt idx="11">
                  <c:v>0.54</c:v>
                </c:pt>
                <c:pt idx="12">
                  <c:v>0.54</c:v>
                </c:pt>
                <c:pt idx="13">
                  <c:v>0.54</c:v>
                </c:pt>
                <c:pt idx="14">
                  <c:v>0.54</c:v>
                </c:pt>
                <c:pt idx="15">
                  <c:v>0.54</c:v>
                </c:pt>
                <c:pt idx="16">
                  <c:v>0.54</c:v>
                </c:pt>
                <c:pt idx="17">
                  <c:v>0.54</c:v>
                </c:pt>
                <c:pt idx="18">
                  <c:v>0.54</c:v>
                </c:pt>
                <c:pt idx="19">
                  <c:v>0.54</c:v>
                </c:pt>
                <c:pt idx="20">
                  <c:v>0.54</c:v>
                </c:pt>
                <c:pt idx="21">
                  <c:v>0.54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368-4C00-8326-2289124337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3375431873297203"/>
          <c:w val="0.87047536621862143"/>
          <c:h val="0.65909356007305175"/>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Sheet1!$B$2:$B$7</c:f>
              <c:numCache>
                <c:formatCode>0%</c:formatCode>
                <c:ptCount val="6"/>
                <c:pt idx="0">
                  <c:v>0.33</c:v>
                </c:pt>
                <c:pt idx="1">
                  <c:v>0.62</c:v>
                </c:pt>
                <c:pt idx="2">
                  <c:v>0.03</c:v>
                </c:pt>
                <c:pt idx="3">
                  <c:v>0.01</c:v>
                </c:pt>
                <c:pt idx="4">
                  <c:v>0</c:v>
                </c:pt>
                <c:pt idx="5">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Sheet1!$C$2:$C$7</c:f>
              <c:numCache>
                <c:formatCode>0%</c:formatCode>
                <c:ptCount val="6"/>
                <c:pt idx="0">
                  <c:v>0.28000000000000003</c:v>
                </c:pt>
                <c:pt idx="1">
                  <c:v>0.67</c:v>
                </c:pt>
                <c:pt idx="2">
                  <c:v>0.03</c:v>
                </c:pt>
                <c:pt idx="3">
                  <c:v>0.01</c:v>
                </c:pt>
                <c:pt idx="4">
                  <c:v>0</c:v>
                </c:pt>
                <c:pt idx="5">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i="0" u="none" strike="noStrike" baseline="0" dirty="0">
                    <a:solidFill>
                      <a:schemeClr val="tx1"/>
                    </a:solidFill>
                    <a:effectLst/>
                  </a:rPr>
                  <a:t>Percentage for type of appointment received at their last general practice appointment</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Sheet1!$A$2:$A$7</c:f>
              <c:numCache>
                <c:formatCode>General</c:formatCode>
                <c:ptCount val="6"/>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87A-4251-9649-451BDA92263F}"/>
            </c:ext>
          </c:extLst>
        </c:ser>
        <c:ser>
          <c:idx val="1"/>
          <c:order val="1"/>
          <c:tx>
            <c:strRef>
              <c:f>Sheet1!$B$1</c:f>
              <c:strCache>
                <c:ptCount val="1"/>
                <c:pt idx="0">
                  <c:v>High</c:v>
                </c:pt>
              </c:strCache>
            </c:strRef>
          </c:tx>
          <c:spPr>
            <a:ln w="28575">
              <a:noFill/>
            </a:ln>
          </c:spPr>
          <c:marker>
            <c:symbol val="none"/>
          </c:marker>
          <c:val>
            <c:numRef>
              <c:f>Sheet1!$B$2:$B$7</c:f>
              <c:numCache>
                <c:formatCode>General</c:formatCode>
                <c:ptCount val="6"/>
                <c:pt idx="0">
                  <c:v>50</c:v>
                </c:pt>
                <c:pt idx="1">
                  <c:v>72</c:v>
                </c:pt>
                <c:pt idx="2">
                  <c:v>7</c:v>
                </c:pt>
                <c:pt idx="3">
                  <c:v>2</c:v>
                </c:pt>
                <c:pt idx="4">
                  <c:v>1</c:v>
                </c:pt>
                <c:pt idx="5">
                  <c:v>7</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87A-4251-9649-451BDA92263F}"/>
            </c:ext>
          </c:extLst>
        </c:ser>
        <c:ser>
          <c:idx val="2"/>
          <c:order val="2"/>
          <c:tx>
            <c:strRef>
              <c:f>Sheet1!$C$1</c:f>
              <c:strCache>
                <c:ptCount val="1"/>
                <c:pt idx="0">
                  <c:v>Low</c:v>
                </c:pt>
              </c:strCache>
            </c:strRef>
          </c:tx>
          <c:spPr>
            <a:ln w="28575">
              <a:noFill/>
            </a:ln>
          </c:spPr>
          <c:marker>
            <c:symbol val="none"/>
          </c:marker>
          <c:val>
            <c:numRef>
              <c:f>Sheet1!$C$2:$C$7</c:f>
              <c:numCache>
                <c:formatCode>General</c:formatCode>
                <c:ptCount val="6"/>
                <c:pt idx="0">
                  <c:v>23</c:v>
                </c:pt>
                <c:pt idx="1">
                  <c:v>45</c:v>
                </c:pt>
                <c:pt idx="2">
                  <c:v>1</c:v>
                </c:pt>
                <c:pt idx="3">
                  <c:v>0</c:v>
                </c:pt>
                <c:pt idx="4">
                  <c:v>0</c:v>
                </c:pt>
                <c:pt idx="5">
                  <c:v>0</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87A-4251-9649-451BDA92263F}"/>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m/d/yyyy"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4A8-469D-BC7F-A2C4A008796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73</c:v>
                </c:pt>
                <c:pt idx="1">
                  <c:v>27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CE9-4DA6-804B-956873D5E5C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EAA-406B-98D7-D3AC85792F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4EA-4A7E-A2D9-4F0499C0850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9F9-422D-8EBD-D85A40046604}"/>
              </c:ext>
            </c:extLst>
          </c:dPt>
          <c:dPt>
            <c:idx val="1"/>
            <c:bubble3D val="0"/>
            <c:spPr>
              <a:solidFill>
                <a:srgbClr val="003E74">
                  <a:lumMod val="40000"/>
                  <a:lumOff val="60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9F9-422D-8EBD-D85A40046604}"/>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9F9-422D-8EBD-D85A40046604}"/>
              </c:ext>
            </c:extLst>
          </c:dPt>
          <c:dPt>
            <c:idx val="3"/>
            <c:bubble3D val="0"/>
            <c:spPr>
              <a:solidFill>
                <a:srgbClr val="EC565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9F9-422D-8EBD-D85A40046604}"/>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9F9-422D-8EBD-D85A40046604}"/>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9F9-422D-8EBD-D85A40046604}"/>
              </c:ext>
            </c:extLst>
          </c:dPt>
          <c:dLbls>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9F9-422D-8EBD-D85A40046604}"/>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 such as a morning or afternoon
</c:v>
                </c:pt>
                <c:pt idx="2">
                  <c:v>No, I was not given a time</c:v>
                </c:pt>
              </c:strCache>
            </c:strRef>
          </c:cat>
          <c:val>
            <c:numRef>
              <c:f>Sheet1!$B$2:$B$5</c:f>
              <c:numCache>
                <c:formatCode>General</c:formatCode>
                <c:ptCount val="3"/>
                <c:pt idx="0">
                  <c:v>68</c:v>
                </c:pt>
                <c:pt idx="1">
                  <c:v>19</c:v>
                </c:pt>
                <c:pt idx="2">
                  <c:v>12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9F9-422D-8EBD-D85A4004660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561497022513723"/>
          <c:y val="0.16725955968293496"/>
          <c:w val="0.45803771847934488"/>
          <c:h val="0.72642246527082954"/>
        </c:manualLayout>
      </c:layout>
      <c:overlay val="0"/>
      <c:txPr>
        <a:bodyPr/>
        <a:lstStyle/>
        <a:p>
          <a:pPr>
            <a:spcBef>
              <a:spcPts val="0"/>
            </a:spcBef>
            <a:spcAft>
              <a:spcPts val="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26B0-4FEF-AE77-1207AD8537FB}"/>
                </c:ext>
              </c:extLst>
            </c:dLbl>
            <c:dLbl>
              <c:idx val="1"/>
              <c:layout>
                <c:manualLayout>
                  <c:x val="-0.14633938356278459"/>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26B0-4FEF-AE77-1207AD8537FB}"/>
                </c:ext>
              </c:extLst>
            </c:dLbl>
            <c:dLbl>
              <c:idx val="2"/>
              <c:layout>
                <c:manualLayout>
                  <c:x val="-0.14423251801245149"/>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26B0-4FEF-AE77-1207AD8537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89</c:v>
                </c:pt>
                <c:pt idx="1">
                  <c:v>87</c:v>
                </c:pt>
                <c:pt idx="2">
                  <c:v>88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26B0-4FEF-AE77-1207AD8537F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11</c:v>
                </c:pt>
                <c:pt idx="1">
                  <c:v>13</c:v>
                </c:pt>
                <c:pt idx="2">
                  <c:v>12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26B0-4FEF-AE77-1207AD8537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numCache>
            </c:numRef>
          </c:cat>
          <c:val>
            <c:numRef>
              <c:f>Sheet1!$B$2:$B$46</c:f>
              <c:numCache>
                <c:formatCode>0%</c:formatCode>
                <c:ptCount val="45"/>
                <c:pt idx="0">
                  <c:v>0.73</c:v>
                </c:pt>
                <c:pt idx="1">
                  <c:v>0.74</c:v>
                </c:pt>
                <c:pt idx="2">
                  <c:v>0.78</c:v>
                </c:pt>
                <c:pt idx="3">
                  <c:v>0.78</c:v>
                </c:pt>
                <c:pt idx="4">
                  <c:v>0.81</c:v>
                </c:pt>
                <c:pt idx="5">
                  <c:v>0.81</c:v>
                </c:pt>
                <c:pt idx="6">
                  <c:v>0.82</c:v>
                </c:pt>
                <c:pt idx="7">
                  <c:v>0.84</c:v>
                </c:pt>
                <c:pt idx="8">
                  <c:v>0.86</c:v>
                </c:pt>
                <c:pt idx="9">
                  <c:v>0.87</c:v>
                </c:pt>
                <c:pt idx="10">
                  <c:v>0.88</c:v>
                </c:pt>
                <c:pt idx="11">
                  <c:v>0.89</c:v>
                </c:pt>
                <c:pt idx="12">
                  <c:v>0.89</c:v>
                </c:pt>
                <c:pt idx="13">
                  <c:v>0.9</c:v>
                </c:pt>
                <c:pt idx="14">
                  <c:v>0.9</c:v>
                </c:pt>
                <c:pt idx="15">
                  <c:v>0.91</c:v>
                </c:pt>
                <c:pt idx="16">
                  <c:v>0.92</c:v>
                </c:pt>
                <c:pt idx="17">
                  <c:v>0.94</c:v>
                </c:pt>
                <c:pt idx="18">
                  <c:v>0.95</c:v>
                </c:pt>
                <c:pt idx="19">
                  <c:v>0.96</c:v>
                </c:pt>
                <c:pt idx="20">
                  <c:v>0.97</c:v>
                </c:pt>
                <c:pt idx="21">
                  <c:v>0.97</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numCache>
            </c:numRef>
          </c:cat>
          <c:val>
            <c:numRef>
              <c:f>Sheet1!$C$2:$C$46</c:f>
              <c:numCache>
                <c:formatCode>0%</c:formatCode>
                <c:ptCount val="45"/>
                <c:pt idx="0">
                  <c:v>0.88</c:v>
                </c:pt>
                <c:pt idx="1">
                  <c:v>0.88</c:v>
                </c:pt>
                <c:pt idx="2">
                  <c:v>0.88</c:v>
                </c:pt>
                <c:pt idx="3">
                  <c:v>0.88</c:v>
                </c:pt>
                <c:pt idx="4">
                  <c:v>0.88</c:v>
                </c:pt>
                <c:pt idx="5">
                  <c:v>0.88</c:v>
                </c:pt>
                <c:pt idx="6">
                  <c:v>0.88</c:v>
                </c:pt>
                <c:pt idx="7">
                  <c:v>0.88</c:v>
                </c:pt>
                <c:pt idx="8">
                  <c:v>0.88</c:v>
                </c:pt>
                <c:pt idx="9">
                  <c:v>0.88</c:v>
                </c:pt>
                <c:pt idx="10">
                  <c:v>0.88</c:v>
                </c:pt>
                <c:pt idx="11">
                  <c:v>0.88</c:v>
                </c:pt>
                <c:pt idx="12">
                  <c:v>0.88</c:v>
                </c:pt>
                <c:pt idx="13">
                  <c:v>0.88</c:v>
                </c:pt>
                <c:pt idx="14">
                  <c:v>0.88</c:v>
                </c:pt>
                <c:pt idx="15">
                  <c:v>0.88</c:v>
                </c:pt>
                <c:pt idx="16">
                  <c:v>0.88</c:v>
                </c:pt>
                <c:pt idx="17">
                  <c:v>0.88</c:v>
                </c:pt>
                <c:pt idx="18">
                  <c:v>0.88</c:v>
                </c:pt>
                <c:pt idx="19">
                  <c:v>0.88</c:v>
                </c:pt>
                <c:pt idx="20">
                  <c:v>0.88</c:v>
                </c:pt>
                <c:pt idx="21">
                  <c:v>0.88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numCache>
            </c:numRef>
          </c:cat>
          <c:val>
            <c:numRef>
              <c:f>Sheet1!$D$2:$D$46</c:f>
              <c:numCache>
                <c:formatCode>0%</c:formatCode>
                <c:ptCount val="45"/>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0AB-4AF8-90A7-AB1428E66C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28</c:v>
                </c:pt>
                <c:pt idx="1">
                  <c:v>72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68</c:v>
                </c:pt>
                <c:pt idx="1">
                  <c:v>32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FC6-4F25-BF31-2716E9CF5C7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D6A-4883-A28D-AE45B8E8160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F08-4384-9E54-06D42F85E58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9C62-4EED-9486-56F88CB66013}"/>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9C62-4EED-9486-56F88CB66013}"/>
                </c:ext>
              </c:extLst>
            </c:dLbl>
            <c:dLbl>
              <c:idx val="2"/>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9C62-4EED-9486-56F88CB660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64</c:v>
                </c:pt>
                <c:pt idx="1">
                  <c:v>69</c:v>
                </c:pt>
                <c:pt idx="2">
                  <c:v>55</c:v>
                </c:pt>
                <c:pt idx="3">
                  <c:v>51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9C62-4EED-9486-56F88CB66013}"/>
            </c:ext>
          </c:extLst>
        </c:ser>
        <c:ser>
          <c:idx val="1"/>
          <c:order val="1"/>
          <c:tx>
            <c:strRef>
              <c:f>Sheet1!$C$1</c:f>
              <c:strCache>
                <c:ptCount val="1"/>
                <c:pt idx="0">
                  <c:v>% Dissatisfied</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17</c:v>
                </c:pt>
                <c:pt idx="1">
                  <c:v>11</c:v>
                </c:pt>
                <c:pt idx="2">
                  <c:v>23</c:v>
                </c:pt>
                <c:pt idx="3">
                  <c:v>27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9C62-4EED-9486-56F88CB660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7653192541117838"/>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96C-45DD-AFD8-887C1E141F1F}"/>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96C-45DD-AFD8-887C1E141F1F}"/>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96C-45DD-AFD8-887C1E141F1F}"/>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96C-45DD-AFD8-887C1E141F1F}"/>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96C-45DD-AFD8-887C1E141F1F}"/>
              </c:ext>
            </c:extLst>
          </c:dPt>
          <c:dPt>
            <c:idx val="5"/>
            <c:bubble3D val="0"/>
            <c:spPr>
              <a:solidFill>
                <a:srgbClr val="FFFFFF">
                  <a:lumMod val="6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96C-45DD-AFD8-887C1E141F1F}"/>
              </c:ext>
            </c:extLst>
          </c:dPt>
          <c:dLbls>
            <c:dLbl>
              <c:idx val="4"/>
              <c:layout>
                <c:manualLayout>
                  <c:x val="2.9226873258469846E-3"/>
                  <c:y val="-1.618719019693567E-2"/>
                </c:manualLayout>
              </c:layout>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96C-45DD-AFD8-887C1E141F1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18</c:v>
                </c:pt>
                <c:pt idx="1">
                  <c:v>33</c:v>
                </c:pt>
                <c:pt idx="2">
                  <c:v>22</c:v>
                </c:pt>
                <c:pt idx="3">
                  <c:v>12</c:v>
                </c:pt>
                <c:pt idx="4">
                  <c:v>15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96C-45DD-AFD8-887C1E141F1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60920264487093689"/>
          <c:y val="0.1429787743875315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numCache>
            </c:numRef>
          </c:cat>
          <c:val>
            <c:numRef>
              <c:f>Sheet1!$B$2:$B$46</c:f>
              <c:numCache>
                <c:formatCode>0%</c:formatCode>
                <c:ptCount val="45"/>
                <c:pt idx="0">
                  <c:v>0.28000000000000003</c:v>
                </c:pt>
                <c:pt idx="1">
                  <c:v>0.33</c:v>
                </c:pt>
                <c:pt idx="2">
                  <c:v>0.33</c:v>
                </c:pt>
                <c:pt idx="3">
                  <c:v>0.4</c:v>
                </c:pt>
                <c:pt idx="4">
                  <c:v>0.45</c:v>
                </c:pt>
                <c:pt idx="5">
                  <c:v>0.45</c:v>
                </c:pt>
                <c:pt idx="6">
                  <c:v>0.46</c:v>
                </c:pt>
                <c:pt idx="7">
                  <c:v>0.48</c:v>
                </c:pt>
                <c:pt idx="8">
                  <c:v>0.48</c:v>
                </c:pt>
                <c:pt idx="9">
                  <c:v>0.49</c:v>
                </c:pt>
                <c:pt idx="10">
                  <c:v>0.51</c:v>
                </c:pt>
                <c:pt idx="11">
                  <c:v>0.51</c:v>
                </c:pt>
                <c:pt idx="12">
                  <c:v>0.53</c:v>
                </c:pt>
                <c:pt idx="13">
                  <c:v>0.53</c:v>
                </c:pt>
                <c:pt idx="14">
                  <c:v>0.53</c:v>
                </c:pt>
                <c:pt idx="15">
                  <c:v>0.53</c:v>
                </c:pt>
                <c:pt idx="16">
                  <c:v>0.56999999999999995</c:v>
                </c:pt>
                <c:pt idx="17">
                  <c:v>0.59</c:v>
                </c:pt>
                <c:pt idx="18">
                  <c:v>0.62</c:v>
                </c:pt>
                <c:pt idx="19">
                  <c:v>0.64</c:v>
                </c:pt>
                <c:pt idx="20">
                  <c:v>0.67</c:v>
                </c:pt>
                <c:pt idx="21">
                  <c:v>0.68</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numCache>
            </c:numRef>
          </c:cat>
          <c:val>
            <c:numRef>
              <c:f>Sheet1!$C$2:$C$46</c:f>
              <c:numCache>
                <c:formatCode>0%</c:formatCode>
                <c:ptCount val="45"/>
                <c:pt idx="0">
                  <c:v>0.51</c:v>
                </c:pt>
                <c:pt idx="1">
                  <c:v>0.51</c:v>
                </c:pt>
                <c:pt idx="2">
                  <c:v>0.51</c:v>
                </c:pt>
                <c:pt idx="3">
                  <c:v>0.51</c:v>
                </c:pt>
                <c:pt idx="4">
                  <c:v>0.51</c:v>
                </c:pt>
                <c:pt idx="5">
                  <c:v>0.51</c:v>
                </c:pt>
                <c:pt idx="6">
                  <c:v>0.51</c:v>
                </c:pt>
                <c:pt idx="7">
                  <c:v>0.51</c:v>
                </c:pt>
                <c:pt idx="8">
                  <c:v>0.51</c:v>
                </c:pt>
                <c:pt idx="9">
                  <c:v>0.51</c:v>
                </c:pt>
                <c:pt idx="10">
                  <c:v>0.51</c:v>
                </c:pt>
                <c:pt idx="11">
                  <c:v>0.51</c:v>
                </c:pt>
                <c:pt idx="12">
                  <c:v>0.51</c:v>
                </c:pt>
                <c:pt idx="13">
                  <c:v>0.51</c:v>
                </c:pt>
                <c:pt idx="14">
                  <c:v>0.51</c:v>
                </c:pt>
                <c:pt idx="15">
                  <c:v>0.51</c:v>
                </c:pt>
                <c:pt idx="16">
                  <c:v>0.51</c:v>
                </c:pt>
                <c:pt idx="17">
                  <c:v>0.51</c:v>
                </c:pt>
                <c:pt idx="18">
                  <c:v>0.51</c:v>
                </c:pt>
                <c:pt idx="19">
                  <c:v>0.51</c:v>
                </c:pt>
                <c:pt idx="20">
                  <c:v>0.51</c:v>
                </c:pt>
                <c:pt idx="21">
                  <c:v>0.51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pt idx="20">
                  <c:v>0.53</c:v>
                </c:pt>
                <c:pt idx="21">
                  <c:v>0.53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C3B-4200-B864-523D26E5D7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66</c:v>
                </c:pt>
                <c:pt idx="1">
                  <c:v>34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EFB1-4959-AE43-128406DD4F10}"/>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EFB1-4959-AE43-128406DD4F10}"/>
                </c:ext>
              </c:extLst>
            </c:dLbl>
            <c:dLbl>
              <c:idx val="2"/>
              <c:layout>
                <c:manualLayout>
                  <c:x val="-0.14210899739847913"/>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EFB1-4959-AE43-128406DD4F10}"/>
                </c:ext>
              </c:extLst>
            </c:dLbl>
            <c:dLbl>
              <c:idx val="3"/>
              <c:layout>
                <c:manualLayout>
                  <c:x val="-0.14434077592610481"/>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86</c:v>
                </c:pt>
                <c:pt idx="1">
                  <c:v>89</c:v>
                </c:pt>
                <c:pt idx="2">
                  <c:v>83</c:v>
                </c:pt>
                <c:pt idx="3">
                  <c:v>83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FB1-4959-AE43-128406DD4F10}"/>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c:v>
                </c:pt>
                <c:pt idx="1">
                  <c:v>3</c:v>
                </c:pt>
                <c:pt idx="2">
                  <c:v>6</c:v>
                </c:pt>
                <c:pt idx="3">
                  <c:v>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6EC-4F61-9347-E98E5E3470DF}"/>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47</c:v>
                </c:pt>
                <c:pt idx="1">
                  <c:v>36</c:v>
                </c:pt>
                <c:pt idx="2">
                  <c:v>11</c:v>
                </c:pt>
                <c:pt idx="3">
                  <c:v>3</c:v>
                </c:pt>
                <c:pt idx="4">
                  <c:v>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73</c:v>
                </c:pt>
                <c:pt idx="1">
                  <c:v>27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8C02-446B-BD78-2056055005B2}"/>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8C02-446B-BD78-2056055005B2}"/>
                </c:ext>
              </c:extLst>
            </c:dLbl>
            <c:dLbl>
              <c:idx val="2"/>
              <c:layout>
                <c:manualLayout>
                  <c:x val="-0.14210899739847913"/>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8C02-446B-BD78-2056055005B2}"/>
                </c:ext>
              </c:extLst>
            </c:dLbl>
            <c:dLbl>
              <c:idx val="3"/>
              <c:layout>
                <c:manualLayout>
                  <c:x val="-0.14011038976179929"/>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8C02-446B-BD78-2056055005B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88</c:v>
                </c:pt>
                <c:pt idx="1">
                  <c:v>89</c:v>
                </c:pt>
                <c:pt idx="2">
                  <c:v>84</c:v>
                </c:pt>
                <c:pt idx="3">
                  <c:v>84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8C02-446B-BD78-2056055005B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c:v>
                </c:pt>
                <c:pt idx="1">
                  <c:v>3</c:v>
                </c:pt>
                <c:pt idx="2">
                  <c:v>5</c:v>
                </c:pt>
                <c:pt idx="3">
                  <c:v>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8C02-446B-BD78-2056055005B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47</c:v>
                </c:pt>
                <c:pt idx="1">
                  <c:v>37</c:v>
                </c:pt>
                <c:pt idx="2">
                  <c:v>10</c:v>
                </c:pt>
                <c:pt idx="3">
                  <c:v>4</c:v>
                </c:pt>
                <c:pt idx="4">
                  <c:v>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70</c:v>
                </c:pt>
                <c:pt idx="1">
                  <c:v>30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831F-43DE-BB80-AE2277BDFA97}"/>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831F-43DE-BB80-AE2277BDFA97}"/>
                </c:ext>
              </c:extLst>
            </c:dLbl>
            <c:dLbl>
              <c:idx val="2"/>
              <c:layout>
                <c:manualLayout>
                  <c:x val="-0.13364822506986798"/>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831F-43DE-BB80-AE2277BDFA9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87</c:v>
                </c:pt>
                <c:pt idx="1">
                  <c:v>88</c:v>
                </c:pt>
                <c:pt idx="2">
                  <c:v>83</c:v>
                </c:pt>
                <c:pt idx="3">
                  <c:v>83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831F-43DE-BB80-AE2277BDFA9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c:v>
                </c:pt>
                <c:pt idx="1">
                  <c:v>4</c:v>
                </c:pt>
                <c:pt idx="2">
                  <c:v>6</c:v>
                </c:pt>
                <c:pt idx="3">
                  <c:v>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831F-43DE-BB80-AE2277BDFA9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48</c:v>
                </c:pt>
                <c:pt idx="1">
                  <c:v>35</c:v>
                </c:pt>
                <c:pt idx="2">
                  <c:v>11</c:v>
                </c:pt>
                <c:pt idx="3">
                  <c:v>3</c:v>
                </c:pt>
                <c:pt idx="4">
                  <c:v>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66</c:v>
                </c:pt>
                <c:pt idx="1">
                  <c:v>34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967-43B6-A786-2E58441C538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30A-49F7-96DA-5FA94A32010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D10-463E-9630-59C1E929450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87ED-455F-9122-38CAB43EC18B}"/>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87ED-455F-9122-38CAB43EC18B}"/>
                </c:ext>
              </c:extLst>
            </c:dLbl>
            <c:dLbl>
              <c:idx val="2"/>
              <c:layout>
                <c:manualLayout>
                  <c:x val="-0.13787861123417353"/>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87ED-455F-9122-38CAB43EC18B}"/>
                </c:ext>
              </c:extLst>
            </c:dLbl>
            <c:dLbl>
              <c:idx val="3"/>
              <c:layout>
                <c:manualLayout>
                  <c:x val="-0.13588000359749375"/>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87ED-455F-9122-38CAB43EC18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85</c:v>
                </c:pt>
                <c:pt idx="1">
                  <c:v>87</c:v>
                </c:pt>
                <c:pt idx="2">
                  <c:v>81</c:v>
                </c:pt>
                <c:pt idx="3">
                  <c:v>81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87ED-455F-9122-38CAB43EC18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15</c:v>
                </c:pt>
                <c:pt idx="1">
                  <c:v>13</c:v>
                </c:pt>
                <c:pt idx="2">
                  <c:v>19</c:v>
                </c:pt>
                <c:pt idx="3">
                  <c:v>19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87ED-455F-9122-38CAB43EC18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181580165817814"/>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551-4C28-8AB9-5B6FA115BC8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551-4C28-8AB9-5B6FA115BC8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551-4C28-8AB9-5B6FA115BC8E}"/>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551-4C28-8AB9-5B6FA115BC8E}"/>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551-4C28-8AB9-5B6FA115BC8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551-4C28-8AB9-5B6FA115BC8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47</c:v>
                </c:pt>
                <c:pt idx="1">
                  <c:v>34</c:v>
                </c:pt>
                <c:pt idx="2">
                  <c:v>19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551-4C28-8AB9-5B6FA115BC8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075000000000001"/>
          <c:y val="0.17499999999999999"/>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CBB-497E-BCA1-F09902C12A3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5-410A-B27E-A969A285AFC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DD3-4D20-8FBB-F4EBD26066E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DD5A-4C67-8276-17E8BE1DCA94}"/>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DD5A-4C67-8276-17E8BE1DCA94}"/>
                </c:ext>
              </c:extLst>
            </c:dLbl>
            <c:dLbl>
              <c:idx val="2"/>
              <c:layout>
                <c:manualLayout>
                  <c:x val="-0.12518745274125692"/>
                  <c:y val="1.1180788060679105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DD5A-4C67-8276-17E8BE1DCA94}"/>
                </c:ext>
              </c:extLst>
            </c:dLbl>
            <c:dLbl>
              <c:idx val="3"/>
              <c:layout>
                <c:manualLayout>
                  <c:x val="-0.1316496174331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DD5A-4C67-8276-17E8BE1DCA94}"/>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93</c:v>
                </c:pt>
                <c:pt idx="1">
                  <c:v>93</c:v>
                </c:pt>
                <c:pt idx="2">
                  <c:v>89</c:v>
                </c:pt>
                <c:pt idx="3">
                  <c:v>90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D5A-4C67-8276-17E8BE1DCA94}"/>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7</c:v>
                </c:pt>
                <c:pt idx="1">
                  <c:v>7</c:v>
                </c:pt>
                <c:pt idx="2">
                  <c:v>11</c:v>
                </c:pt>
                <c:pt idx="3">
                  <c:v>10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D5A-4C67-8276-17E8BE1DCA94}"/>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3F7-4934-B730-96CD75B77E24}"/>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3F7-4934-B730-96CD75B77E24}"/>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3F7-4934-B730-96CD75B77E24}"/>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3F7-4934-B730-96CD75B77E24}"/>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3F7-4934-B730-96CD75B77E24}"/>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3F7-4934-B730-96CD75B77E24}"/>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55</c:v>
                </c:pt>
                <c:pt idx="1">
                  <c:v>35</c:v>
                </c:pt>
                <c:pt idx="2">
                  <c:v>10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3F7-4934-B730-96CD75B77E2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3F9-4396-B300-4B1B20E936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EF2-4D57-88B9-2E35940B7E7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013-4C09-9BDE-476F6BDF2E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376-4B44-A99B-BC8A76F96A02}"/>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376-4B44-A99B-BC8A76F96A02}"/>
                </c:ext>
              </c:extLst>
            </c:dLbl>
            <c:dLbl>
              <c:idx val="2"/>
              <c:layout>
                <c:manualLayout>
                  <c:x val="-0.14633938356278467"/>
                  <c:y val="1.1180788060679105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376-4B44-A99B-BC8A76F96A02}"/>
                </c:ext>
              </c:extLst>
            </c:dLbl>
            <c:dLbl>
              <c:idx val="3"/>
              <c:layout>
                <c:manualLayout>
                  <c:x val="-0.13588000359749375"/>
                  <c:y val="1.1180788060679105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3376-4B44-A99B-BC8A76F96A0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95</c:v>
                </c:pt>
                <c:pt idx="1">
                  <c:v>96</c:v>
                </c:pt>
                <c:pt idx="2">
                  <c:v>93</c:v>
                </c:pt>
                <c:pt idx="3">
                  <c:v>92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376-4B44-A99B-BC8A76F96A0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5</c:v>
                </c:pt>
                <c:pt idx="1">
                  <c:v>4</c:v>
                </c:pt>
                <c:pt idx="2">
                  <c:v>7</c:v>
                </c:pt>
                <c:pt idx="3">
                  <c:v>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376-4B44-A99B-BC8A76F96A0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01D-461F-AC36-808B65CDC6F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01D-461F-AC36-808B65CDC6F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01D-461F-AC36-808B65CDC6FE}"/>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01D-461F-AC36-808B65CDC6FE}"/>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01D-461F-AC36-808B65CDC6F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01D-461F-AC36-808B65CDC6F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63</c:v>
                </c:pt>
                <c:pt idx="1">
                  <c:v>29</c:v>
                </c:pt>
                <c:pt idx="2">
                  <c:v>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01D-461F-AC36-808B65CDC6F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44F2-4A51-B6DC-A786FD5939BE}"/>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44F2-4A51-B6DC-A786FD5939BE}"/>
                </c:ext>
              </c:extLst>
            </c:dLbl>
            <c:dLbl>
              <c:idx val="2"/>
              <c:layout>
                <c:manualLayout>
                  <c:x val="-0.15056976972709021"/>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44F2-4A51-B6DC-A786FD5939BE}"/>
                </c:ext>
              </c:extLst>
            </c:dLbl>
            <c:dLbl>
              <c:idx val="3"/>
              <c:layout>
                <c:manualLayout>
                  <c:x val="-0.1358800035974937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44F2-4A51-B6DC-A786FD5939BE}"/>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94</c:v>
                </c:pt>
                <c:pt idx="1">
                  <c:v>94</c:v>
                </c:pt>
                <c:pt idx="2">
                  <c:v>91</c:v>
                </c:pt>
                <c:pt idx="3">
                  <c:v>90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4F2-4A51-B6DC-A786FD5939BE}"/>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6</c:v>
                </c:pt>
                <c:pt idx="1">
                  <c:v>6</c:v>
                </c:pt>
                <c:pt idx="2">
                  <c:v>9</c:v>
                </c:pt>
                <c:pt idx="3">
                  <c:v>10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4F2-4A51-B6DC-A786FD5939BE}"/>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D41-499A-988B-C109AD4F570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97D-4D3B-8496-CB1B99EDF8B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90F-4657-A991-5B42AF017E0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09FC-4BB3-B666-333841292C4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9FC-4BB3-B666-333841292C4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9FC-4BB3-B666-333841292C46}"/>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9FC-4BB3-B666-333841292C46}"/>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09FC-4BB3-B666-333841292C4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9FC-4BB3-B666-333841292C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55</c:v>
                </c:pt>
                <c:pt idx="1">
                  <c:v>35</c:v>
                </c:pt>
                <c:pt idx="2">
                  <c:v>10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09FC-4BB3-B666-333841292C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AA2FAB6A-5B7E-4A4A-A1F0-2888B0F8F503}"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71D94A5A-E84E-4AD8-9B9B-11CADF49A120}"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B7C8B7A0-8348-428D-8EC8-06DEB3BE604E}"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EA8B3847-D11A-4BE5-A59C-9B1204070B8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D279F437-E0AB-483F-B8AD-25C41F13992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468BBF84-B7B1-45EA-B7C6-C40C471BE34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1478257D-C3FE-426A-B7B2-E09EB6A4A29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269BA432-C4CF-4869-9AE3-B2AB444F20DD}"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E974F151-B8C0-4BF6-BEC8-8CA267BEC7FC}"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19736DA8-E456-4F66-B8AC-264DA2A13EA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A56E005C-F0B4-42BD-9A14-125E517AC96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68F856BD-9370-4B1C-B6D8-9328AE8E9E1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FD352013-D4EB-4BA0-80F8-812C05FBE05D}"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8D0F858B-CD5B-427D-84FC-A35975554A59}"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Sheet1!$A$2:$A$17</c15:f>
                <c15:dlblRangeCache>
                  <c:ptCount val="16"/>
                  <c:pt idx="0">
                    <c:v>All patients (ICS)</c:v>
                  </c:pt>
                  <c:pt idx="3">
                    <c:v>Gender</c:v>
                  </c:pt>
                  <c:pt idx="4">
                    <c:v>Female</c:v>
                  </c:pt>
                  <c:pt idx="5">
                    <c:v>Male</c:v>
                  </c:pt>
                  <c:pt idx="6">
                    <c:v>Non-binary</c:v>
                  </c:pt>
                  <c:pt idx="7">
                    <c:v>Prefer to self-describe</c:v>
                  </c:pt>
                  <c:pt idx="8">
                    <c:v>Prefer not to say</c:v>
                  </c:pt>
                  <c:pt idx="10">
                    <c:v>Gender identity the same as sex registered at birth</c:v>
                  </c:pt>
                  <c:pt idx="11">
                    <c:v>Yes</c:v>
                  </c:pt>
                  <c:pt idx="12">
                    <c:v>No</c:v>
                  </c:pt>
                  <c:pt idx="13">
                    <c:v>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1EEA-4E9E-A05E-16308F5C3D26}"/>
              </c:ext>
            </c:extLst>
          </c:dPt>
          <c:dPt>
            <c:idx val="4"/>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3-1EEA-4E9E-A05E-16308F5C3D26}"/>
              </c:ext>
            </c:extLst>
          </c:dPt>
          <c:dPt>
            <c:idx val="5"/>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4-1EEA-4E9E-A05E-16308F5C3D26}"/>
              </c:ext>
            </c:extLst>
          </c:dPt>
          <c:dPt>
            <c:idx val="7"/>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5-1EEA-4E9E-A05E-16308F5C3D26}"/>
              </c:ext>
            </c:extLst>
          </c:dPt>
          <c:dPt>
            <c:idx val="11"/>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7-1EEA-4E9E-A05E-16308F5C3D26}"/>
              </c:ext>
            </c:extLst>
          </c:dPt>
          <c:dPt>
            <c:idx val="12"/>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8-1EEA-4E9E-A05E-16308F5C3D26}"/>
              </c:ext>
            </c:extLst>
          </c:dPt>
          <c:dPt>
            <c:idx val="13"/>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311-4299-9C3C-5B2EB69ADB3C}"/>
              </c:ext>
            </c:extLst>
          </c:dPt>
          <c:val>
            <c:numRef>
              <c:f>Sheet1!$C$2:$C$17</c:f>
              <c:numCache>
                <c:formatCode>0%;;</c:formatCode>
                <c:ptCount val="16"/>
                <c:pt idx="1">
                  <c:v>0.83</c:v>
                </c:pt>
                <c:pt idx="3">
                  <c:v>0</c:v>
                </c:pt>
                <c:pt idx="4">
                  <c:v>0.84</c:v>
                </c:pt>
                <c:pt idx="5">
                  <c:v>0.83</c:v>
                </c:pt>
                <c:pt idx="6">
                  <c:v>0.77</c:v>
                </c:pt>
                <c:pt idx="7">
                  <c:v>0.45</c:v>
                </c:pt>
                <c:pt idx="8">
                  <c:v>0.7</c:v>
                </c:pt>
                <c:pt idx="9">
                  <c:v>0</c:v>
                </c:pt>
                <c:pt idx="11">
                  <c:v>0.83</c:v>
                </c:pt>
                <c:pt idx="12">
                  <c:v>0.69</c:v>
                </c:pt>
                <c:pt idx="13">
                  <c:v>0.76</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1EEA-4E9E-A05E-16308F5C3D26}"/>
              </c:ext>
            </c:extLst>
          </c:dPt>
          <c:dLbls>
            <c:dLbl>
              <c:idx val="0"/>
              <c:tx>
                <c:rich>
                  <a:bodyPr/>
                  <a:lstStyle/>
                  <a:p>
                    <a:fld id="{B1CDC312-985D-4FD2-B48C-D2997C9A6CA0}"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34A79709-25D6-46DE-AA32-F0E79A83589A}"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6B995D50-7ECC-4B37-9939-C4945A736E4A}"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89749660-1975-4B2E-A44C-CF5A1B9C53B9}"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BDBC0396-FDCF-420B-955F-88A13A42AC5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95A459D4-4BF5-4267-BC34-DB2616994D2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D6795BEB-6CCB-44D9-9B5F-7EB0F00A233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323287EE-B2F4-4C6A-AEE7-4034F256444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A3E507D3-BEDC-422E-8500-5978E6C4614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D5C749F9-05A1-433C-9C8A-55A98BA0CE8D}"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BCBD19CF-2075-4EC3-8667-316C3BA2D175}"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7ED3505E-F1F3-44A8-997B-9D96937020F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9A57F832-0964-4EDA-9D57-E4DF5650AE7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AA10586F-4A65-4CED-B77C-28E9B9E07B0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0923EA30-1A6F-46EA-8A43-277C182B5FCC}"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6BAE724D-756F-4007-ABC2-1BEF261C5EDE}"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Sheet1!$D$2:$D$17</c:f>
              <c:numCache>
                <c:formatCode>0%</c:formatCode>
                <c:ptCount val="16"/>
                <c:pt idx="0">
                  <c:v>1</c:v>
                </c:pt>
                <c:pt idx="1">
                  <c:v>0.17000000000000004</c:v>
                </c:pt>
                <c:pt idx="2">
                  <c:v>1</c:v>
                </c:pt>
                <c:pt idx="3">
                  <c:v>1</c:v>
                </c:pt>
                <c:pt idx="4">
                  <c:v>0.16000000000000003</c:v>
                </c:pt>
                <c:pt idx="5">
                  <c:v>0.17000000000000004</c:v>
                </c:pt>
                <c:pt idx="6">
                  <c:v>0.22999999999999998</c:v>
                </c:pt>
                <c:pt idx="7">
                  <c:v>0.55000000000000004</c:v>
                </c:pt>
                <c:pt idx="8">
                  <c:v>0.30000000000000004</c:v>
                </c:pt>
                <c:pt idx="9">
                  <c:v>1</c:v>
                </c:pt>
                <c:pt idx="10">
                  <c:v>1</c:v>
                </c:pt>
                <c:pt idx="11">
                  <c:v>0.17000000000000004</c:v>
                </c:pt>
                <c:pt idx="12">
                  <c:v>0.31000000000000005</c:v>
                </c:pt>
                <c:pt idx="13">
                  <c:v>0.24</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Sheet1!$C$2:$C$17</c15:f>
                <c15:dlblRangeCache>
                  <c:ptCount val="16"/>
                  <c:pt idx="1">
                    <c:v>83%</c:v>
                  </c:pt>
                  <c:pt idx="4">
                    <c:v>84%</c:v>
                  </c:pt>
                  <c:pt idx="5">
                    <c:v>83%</c:v>
                  </c:pt>
                  <c:pt idx="6">
                    <c:v>77%</c:v>
                  </c:pt>
                  <c:pt idx="7">
                    <c:v>45%</c:v>
                  </c:pt>
                  <c:pt idx="8">
                    <c:v>70%</c:v>
                  </c:pt>
                  <c:pt idx="11">
                    <c:v>83%</c:v>
                  </c:pt>
                  <c:pt idx="12">
                    <c:v>69%</c:v>
                  </c:pt>
                  <c:pt idx="13">
                    <c:v>76%</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C3275A0C-DBF1-4498-AEF5-02A87A80C92E}"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29E3600E-8FBE-4A72-AC0F-BC91EC6DD15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E7AACB06-59A5-49C4-9A8A-144B871CDB6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D36BD3BA-A1AE-483A-9571-2F0C187B5FB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16DC205D-8B1D-40F3-A9EF-CF163F719E5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4EB31D26-1EEC-41FE-9BE6-94483C4B2F7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D82619ED-F773-41F2-9723-B1E82773B699}"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BF50178C-77B0-4211-ADD0-126B537A7D04}"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AC650D9B-F2AA-4B90-8DD7-8FED9D7AD18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BCE4C4E4-B172-4E72-B231-4D7389AB943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574AEC08-365F-48D1-8538-35DFB03032C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C292A13D-C5BC-4D08-BD45-6F231E45033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D0B72C33-B773-4C64-966F-BA5E4A0D750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2D3A59D8-F960-46F7-A2AE-462052252F9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0569ED45-10F7-452C-AD65-3DA26F22A06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D893E797-1948-491F-B2E6-A2074CD3009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Sheet1!$I$2:$I$17</c15:f>
                <c15:dlblRangeCache>
                  <c:ptCount val="16"/>
                  <c:pt idx="0">
                    <c:v>Sexuality</c:v>
                  </c:pt>
                  <c:pt idx="1">
                    <c:v>Heterosexual or straight</c:v>
                  </c:pt>
                  <c:pt idx="2">
                    <c:v>Gay or lesbian</c:v>
                  </c:pt>
                  <c:pt idx="3">
                    <c:v>Bisexual</c:v>
                  </c:pt>
                  <c:pt idx="4">
                    <c:v>Other</c:v>
                  </c:pt>
                  <c:pt idx="5">
                    <c:v>Prefer not to say</c:v>
                  </c:pt>
                  <c:pt idx="7">
                    <c:v>Age</c:v>
                  </c:pt>
                  <c:pt idx="8">
                    <c:v>16 to 24</c:v>
                  </c:pt>
                  <c:pt idx="9">
                    <c:v>25 to 34</c:v>
                  </c:pt>
                  <c:pt idx="10">
                    <c:v>35 to 44</c:v>
                  </c:pt>
                  <c:pt idx="11">
                    <c:v>45 to 54</c:v>
                  </c:pt>
                  <c:pt idx="12">
                    <c:v>55 to 64</c:v>
                  </c:pt>
                  <c:pt idx="13">
                    <c:v>65 to 74</c:v>
                  </c:pt>
                  <c:pt idx="14">
                    <c:v>75 to 84</c:v>
                  </c:pt>
                  <c:pt idx="15">
                    <c:v>85 or over</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c:v>0</c:v>
                </c:pt>
                <c:pt idx="1">
                  <c:v>0.83</c:v>
                </c:pt>
                <c:pt idx="2">
                  <c:v>0.75</c:v>
                </c:pt>
                <c:pt idx="3">
                  <c:v>0.85</c:v>
                </c:pt>
                <c:pt idx="4">
                  <c:v>0.75</c:v>
                </c:pt>
                <c:pt idx="5">
                  <c:v>0.78</c:v>
                </c:pt>
                <c:pt idx="7">
                  <c:v>0</c:v>
                </c:pt>
                <c:pt idx="8">
                  <c:v>0.81</c:v>
                </c:pt>
                <c:pt idx="9">
                  <c:v>0.79</c:v>
                </c:pt>
                <c:pt idx="10">
                  <c:v>0.81</c:v>
                </c:pt>
                <c:pt idx="11">
                  <c:v>0.81</c:v>
                </c:pt>
                <c:pt idx="12">
                  <c:v>0.86</c:v>
                </c:pt>
                <c:pt idx="13">
                  <c:v>0.87</c:v>
                </c:pt>
                <c:pt idx="14">
                  <c:v>0.88</c:v>
                </c:pt>
                <c:pt idx="15">
                  <c:v>0.88</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1-1EEA-4E9E-A05E-16308F5C3D26}"/>
              </c:ext>
            </c:extLst>
          </c:dPt>
          <c:dPt>
            <c:idx val="6"/>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1EEA-4E9E-A05E-16308F5C3D26}"/>
              </c:ext>
            </c:extLst>
          </c:dPt>
          <c:dPt>
            <c:idx val="7"/>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5-1EEA-4E9E-A05E-16308F5C3D26}"/>
              </c:ext>
            </c:extLst>
          </c:dPt>
          <c:dLbls>
            <c:dLbl>
              <c:idx val="0"/>
              <c:tx>
                <c:rich>
                  <a:bodyPr/>
                  <a:lstStyle/>
                  <a:p>
                    <a:fld id="{F9B3A797-55FF-440F-9CD5-6976B4914526}"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95037CFB-4FDB-4C1E-B0B1-E9111AAA559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ED0C992D-D42E-4F23-ADA8-A1E49B45F25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A0D6B2A1-FCA6-4C46-83AC-891355A76A8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6497F88A-6EFF-4D77-8D86-143E193EE6B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B7C920BC-786B-4318-BCD5-31695602A75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4EFE43E9-1BC8-47F3-8B73-7CDF5B1D3EC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D6EB2164-8221-4AA6-B529-C7720393A421}"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6E14E5DB-75BD-468C-A618-55C1A673183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4FDD0564-0805-4095-83B5-7B81D60FFC9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626CBDEA-46BB-4A78-B4EE-8E174F357A1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503CF71C-C762-421D-A62D-6C4420BEA57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AA3E2E50-6C02-4CE3-99D9-AA73580BFAE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928544EB-D2AB-4AAD-BA5F-DE347C9AC73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1CDE7722-6402-482A-B338-0517C3A9B2D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D979A424-12AD-42B9-8BB9-1D9D4DD5EA8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Sheet1!$H$2:$H$17</c:f>
              <c:numCache>
                <c:formatCode>0%</c:formatCode>
                <c:ptCount val="16"/>
                <c:pt idx="0">
                  <c:v>1</c:v>
                </c:pt>
                <c:pt idx="1">
                  <c:v>0.17000000000000004</c:v>
                </c:pt>
                <c:pt idx="2">
                  <c:v>0.25</c:v>
                </c:pt>
                <c:pt idx="3">
                  <c:v>0.15000000000000002</c:v>
                </c:pt>
                <c:pt idx="4">
                  <c:v>0.25</c:v>
                </c:pt>
                <c:pt idx="5">
                  <c:v>0.21999999999999997</c:v>
                </c:pt>
                <c:pt idx="6">
                  <c:v>1</c:v>
                </c:pt>
                <c:pt idx="7">
                  <c:v>1</c:v>
                </c:pt>
                <c:pt idx="8">
                  <c:v>0.18999999999999995</c:v>
                </c:pt>
                <c:pt idx="9">
                  <c:v>0.20999999999999996</c:v>
                </c:pt>
                <c:pt idx="10">
                  <c:v>0.18999999999999995</c:v>
                </c:pt>
                <c:pt idx="11">
                  <c:v>0.18999999999999995</c:v>
                </c:pt>
                <c:pt idx="12">
                  <c:v>0.14000000000000001</c:v>
                </c:pt>
                <c:pt idx="13">
                  <c:v>0.13</c:v>
                </c:pt>
                <c:pt idx="14">
                  <c:v>0.12</c:v>
                </c:pt>
                <c:pt idx="15">
                  <c:v>0.12</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Sheet1!$G$2:$G$17</c15:f>
                <c15:dlblRangeCache>
                  <c:ptCount val="16"/>
                  <c:pt idx="1">
                    <c:v>83%</c:v>
                  </c:pt>
                  <c:pt idx="2">
                    <c:v>75%</c:v>
                  </c:pt>
                  <c:pt idx="3">
                    <c:v>85%</c:v>
                  </c:pt>
                  <c:pt idx="4">
                    <c:v>75%</c:v>
                  </c:pt>
                  <c:pt idx="5">
                    <c:v>78%</c:v>
                  </c:pt>
                  <c:pt idx="8">
                    <c:v>81%</c:v>
                  </c:pt>
                  <c:pt idx="9">
                    <c:v>79%</c:v>
                  </c:pt>
                  <c:pt idx="10">
                    <c:v>81%</c:v>
                  </c:pt>
                  <c:pt idx="11">
                    <c:v>81%</c:v>
                  </c:pt>
                  <c:pt idx="12">
                    <c:v>86%</c:v>
                  </c:pt>
                  <c:pt idx="13">
                    <c:v>87%</c:v>
                  </c:pt>
                  <c:pt idx="14">
                    <c:v>88%</c:v>
                  </c:pt>
                  <c:pt idx="15">
                    <c:v>88%</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B4024B69-CF6D-4A9F-B754-0FB316644BC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D9B43A65-49EC-4267-8E4B-162055D39CB0}"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9F85E1FD-FA92-4ED0-9295-A939370B8470}"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24AFA746-B94C-40F1-BC29-7952F0C2CCC7}"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3B90BFF9-9EF7-4F08-A2FE-0DCE312F4C8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DB316128-B79A-44CB-9C39-04B926B5DE7A}"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CBC38FA0-16AA-4600-80F3-188F76929768}"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6080859B-3FA7-4CC0-A317-D3A2C2916A76}"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DF23A9FC-880F-4C53-9AEF-9F630A04A4D8}"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E9ECC1AB-801C-4CCB-B802-5B4E34C74292}"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8F2B2B88-E001-417E-A4CC-13630808DBB7}"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0F6548AD-961C-42C5-BD9D-B1A4089B9676}"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E3830344-542E-40DB-A6C5-6CFFAF182EE1}"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FAC7C3DF-B204-42EF-91C0-CE68F0C15E67}" type="CELLRANGE">
                      <a:rPr lang="en-US"/>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59B268DA-5F1E-4B2C-87B5-FC0041F69349}"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36D096AF-3C12-451A-ACA6-4385314A09F5}"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E389E7F4-2E1D-421F-8E31-277CB2189C86}"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E-FF54-4ADE-AAB5-3FFF450EF981}"/>
              </c:ext>
            </c:extLst>
          </c:dPt>
          <c:val>
            <c:numRef>
              <c:f>Sheet1!$C$2:$C$19</c:f>
              <c:numCache>
                <c:formatCode>0%;;</c:formatCode>
                <c:ptCount val="18"/>
                <c:pt idx="0">
                  <c:v>0</c:v>
                </c:pt>
                <c:pt idx="1">
                  <c:v>0.83</c:v>
                </c:pt>
                <c:pt idx="3">
                  <c:v>0</c:v>
                </c:pt>
                <c:pt idx="5">
                  <c:v>0.76</c:v>
                </c:pt>
                <c:pt idx="6">
                  <c:v>0.78</c:v>
                </c:pt>
                <c:pt idx="7">
                  <c:v>0.84</c:v>
                </c:pt>
                <c:pt idx="8">
                  <c:v>0.84</c:v>
                </c:pt>
                <c:pt idx="9">
                  <c:v>0.87</c:v>
                </c:pt>
                <c:pt idx="13">
                  <c:v>0.78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3-FF54-4ADE-AAB5-3FFF450EF981}"/>
              </c:ext>
            </c:extLst>
          </c:dPt>
          <c:dPt>
            <c:idx val="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1-FF54-4ADE-AAB5-3FFF450EF981}"/>
              </c:ext>
            </c:extLst>
          </c:dPt>
          <c:dPt>
            <c:idx val="10"/>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B-FF54-4ADE-AAB5-3FFF450EF981}"/>
              </c:ext>
            </c:extLst>
          </c:dPt>
          <c:dPt>
            <c:idx val="11"/>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D-FF54-4ADE-AAB5-3FFF450EF981}"/>
              </c:ext>
            </c:extLst>
          </c:dPt>
          <c:dPt>
            <c:idx val="12"/>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2-FF54-4ADE-AAB5-3FFF450EF981}"/>
              </c:ext>
            </c:extLst>
          </c:dPt>
          <c:dPt>
            <c:idx val="1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3-FF54-4ADE-AAB5-3FFF450EF981}"/>
              </c:ext>
            </c:extLst>
          </c:dPt>
          <c:dLbls>
            <c:dLbl>
              <c:idx val="0"/>
              <c:tx>
                <c:rich>
                  <a:bodyPr/>
                  <a:lstStyle/>
                  <a:p>
                    <a:fld id="{79350279-5DEE-437A-A1BB-993E24A1F75D}"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974E08F0-AA19-4BFA-A8DE-BDB3B7044E5E}"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E0E0885A-0477-4089-B65E-22134E1454DE}"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3A6D8A12-4B5A-4633-8850-AAA6B45CD94B}"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A3ABD519-4070-41E9-AC2D-0625C11FCFCC}"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1A066437-00F5-4EB2-879A-5C27FCD79E4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C76B1D41-5A8E-4433-9560-8A5BB26F0A5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91A612A8-5A3C-4730-AB7B-EBA8C351158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66C2AF9A-2EBF-4474-9954-1D18DA3CF88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5328AB0A-008F-471B-B8F5-B763AB28870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4D7D15EB-AB29-4E0E-8095-FFE3A1A0CDE5}"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40E9B31D-7841-4316-90FA-A53FD8A397D3}"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D2CF50CE-D174-4B73-9B2F-56E47BD11FB3}"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653F79BE-36F6-4439-95CF-67775B6B0B8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06C7B04F-C370-4A88-9694-B2651B368E87}"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0B6BA01D-93EC-4577-8F53-06C8F037FDEA}"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C95417CD-9952-40D3-95A4-3F36C124D3DD}"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665FC914-19CA-45D8-8AD9-3CDF1AE2C707}"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Sheet1!$D$2:$D$19</c:f>
              <c:numCache>
                <c:formatCode>0%</c:formatCode>
                <c:ptCount val="18"/>
                <c:pt idx="0">
                  <c:v>1</c:v>
                </c:pt>
                <c:pt idx="1">
                  <c:v>0.17000000000000004</c:v>
                </c:pt>
                <c:pt idx="2">
                  <c:v>1</c:v>
                </c:pt>
                <c:pt idx="3">
                  <c:v>1</c:v>
                </c:pt>
                <c:pt idx="4">
                  <c:v>1</c:v>
                </c:pt>
                <c:pt idx="5">
                  <c:v>0.24</c:v>
                </c:pt>
                <c:pt idx="6">
                  <c:v>0.21999999999999997</c:v>
                </c:pt>
                <c:pt idx="7">
                  <c:v>0.16000000000000003</c:v>
                </c:pt>
                <c:pt idx="8">
                  <c:v>0.16000000000000003</c:v>
                </c:pt>
                <c:pt idx="9">
                  <c:v>0.13</c:v>
                </c:pt>
                <c:pt idx="10">
                  <c:v>1</c:v>
                </c:pt>
                <c:pt idx="11">
                  <c:v>1</c:v>
                </c:pt>
                <c:pt idx="12">
                  <c:v>1</c:v>
                </c:pt>
                <c:pt idx="13">
                  <c:v>0.21999999999999997</c:v>
                </c:pt>
                <c:pt idx="14">
                  <c:v>1</c:v>
                </c:pt>
                <c:pt idx="15">
                  <c:v>1</c:v>
                </c:pt>
                <c:pt idx="16">
                  <c:v>1</c:v>
                </c:pt>
                <c:pt idx="17">
                  <c:v>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Sheet1!$C$2:$C$19</c15:f>
                <c15:dlblRangeCache>
                  <c:ptCount val="18"/>
                  <c:pt idx="1">
                    <c:v>83%</c:v>
                  </c:pt>
                  <c:pt idx="5">
                    <c:v>76%</c:v>
                  </c:pt>
                  <c:pt idx="6">
                    <c:v>78%</c:v>
                  </c:pt>
                  <c:pt idx="7">
                    <c:v>84%</c:v>
                  </c:pt>
                  <c:pt idx="8">
                    <c:v>84%</c:v>
                  </c:pt>
                  <c:pt idx="9">
                    <c:v>87%</c:v>
                  </c:pt>
                  <c:pt idx="13">
                    <c:v>78%</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C324EB96-4C6C-44FE-9C2B-8D1AF3E67092}"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982F6F15-7BBC-42E3-A24E-EDD2CDFFB61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BCF0AF0F-02D4-4D77-98D2-7D3DD758FD5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0D78366C-2097-4FF5-A326-36BBE8FF52B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30648D16-25B9-41AA-9531-7C4CCC99A0B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A438D5F6-6127-4380-912D-1AA9A1BBE74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7F5F33C6-804E-45EC-803B-DE60B4AC9BE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FEB05E58-293D-4BF5-B1B4-E84240F5C0F4}"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1DEF1D4C-4170-4C8D-900E-24CACAB1A23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963795D2-E69D-4D27-BD24-715C44008A2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3EFE7863-25F1-4456-A621-8C51494115A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FC1C67DF-11AC-41BE-8128-59EDDB4DE0F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36866DBA-5B24-4DF0-8100-2BB671FC18E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FFC9A9A3-CC68-488C-839B-EC509D5A3DE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2291BD16-D929-403D-8E94-7C0F4C1A4AB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B37DD883-1F52-4948-BC85-5F0E63708BD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BDD364BB-A552-4B2F-88F4-2ECBB427D9C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81C689AA-E47F-4C37-BAF6-2D25FD749CF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Sheet1!$I$2:$I$19</c15:f>
                <c15:dlblRangeCache>
                  <c:ptCount val="18"/>
                  <c:pt idx="0">
                    <c:v>Long-term condition</c:v>
                  </c:pt>
                  <c:pt idx="1">
                    <c:v>Alzheimer’s disease or other cause of dementia</c:v>
                  </c:pt>
                  <c:pt idx="2">
                    <c:v>Arthritis or ongoing problem with back or joints</c:v>
                  </c:pt>
                  <c:pt idx="3">
                    <c:v>Autism or autism spectrum condition</c:v>
                  </c:pt>
                  <c:pt idx="4">
                    <c:v>Blindness or partial sight</c:v>
                  </c:pt>
                  <c:pt idx="5">
                    <c:v>A breathing condition, such as asthma or COPD</c:v>
                  </c:pt>
                  <c:pt idx="6">
                    <c:v>Cancer (diagnosis or treatment in the last 5 years)</c:v>
                  </c:pt>
                  <c:pt idx="7">
                    <c:v>Deafness or hearing loss</c:v>
                  </c:pt>
                  <c:pt idx="8">
                    <c:v>Diabetes</c:v>
                  </c:pt>
                  <c:pt idx="9">
                    <c:v>A heart condition, such as angina or atrial fibrillation</c:v>
                  </c:pt>
                  <c:pt idx="10">
                    <c:v>High blood pressure</c:v>
                  </c:pt>
                  <c:pt idx="11">
                    <c:v>Kidney or liver disease</c:v>
                  </c:pt>
                  <c:pt idx="12">
                    <c:v>A learning disability</c:v>
                  </c:pt>
                  <c:pt idx="13">
                    <c:v>A mental health condition</c:v>
                  </c:pt>
                  <c:pt idx="14">
                    <c:v>A neurological condition, such as epilepsy</c:v>
                  </c:pt>
                  <c:pt idx="15">
                    <c:v>A stroke (which affects your day-to-day life)</c:v>
                  </c:pt>
                  <c:pt idx="16">
                    <c:v>Another long-term condition or disability</c:v>
                  </c:pt>
                  <c:pt idx="17">
                    <c:v>I do not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0.88</c:v>
                </c:pt>
                <c:pt idx="2">
                  <c:v>0.81</c:v>
                </c:pt>
                <c:pt idx="3">
                  <c:v>0.73</c:v>
                </c:pt>
                <c:pt idx="4">
                  <c:v>0.78</c:v>
                </c:pt>
                <c:pt idx="5">
                  <c:v>0.81</c:v>
                </c:pt>
                <c:pt idx="6">
                  <c:v>0.89</c:v>
                </c:pt>
                <c:pt idx="7">
                  <c:v>0.84</c:v>
                </c:pt>
                <c:pt idx="8">
                  <c:v>0.79</c:v>
                </c:pt>
                <c:pt idx="9">
                  <c:v>0.84</c:v>
                </c:pt>
                <c:pt idx="10">
                  <c:v>0.84</c:v>
                </c:pt>
                <c:pt idx="11">
                  <c:v>0.77</c:v>
                </c:pt>
                <c:pt idx="12">
                  <c:v>0.81</c:v>
                </c:pt>
                <c:pt idx="13">
                  <c:v>0.76</c:v>
                </c:pt>
                <c:pt idx="14">
                  <c:v>0.82</c:v>
                </c:pt>
                <c:pt idx="15">
                  <c:v>0.79</c:v>
                </c:pt>
                <c:pt idx="16">
                  <c:v>0.79</c:v>
                </c:pt>
                <c:pt idx="17">
                  <c:v>0.86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5-FF54-4ADE-AAB5-3FFF450EF981}"/>
              </c:ext>
            </c:extLst>
          </c:dPt>
          <c:dPt>
            <c:idx val="6"/>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7-FF54-4ADE-AAB5-3FFF450EF981}"/>
              </c:ext>
            </c:extLst>
          </c:dPt>
          <c:dPt>
            <c:idx val="7"/>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9-FF54-4ADE-AAB5-3FFF450EF981}"/>
              </c:ext>
            </c:extLst>
          </c:dPt>
          <c:dLbls>
            <c:dLbl>
              <c:idx val="0"/>
              <c:tx>
                <c:rich>
                  <a:bodyPr/>
                  <a:lstStyle/>
                  <a:p>
                    <a:fld id="{33F4D191-2748-4979-9257-6D2089DA04FF}"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E80C6683-68C1-40D7-96DE-349FC54C76E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3DBE1B0C-7C75-4711-808F-F61EBF263D3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ADD1FE2A-D0AC-4BAA-89F3-281A9835070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5A46703A-1C44-49DC-A80D-8771C7B536D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A76FCA20-A30B-4B2D-BF87-8B441A691B3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658A0977-9E02-4597-9678-2FBCAA3AE53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DC611C58-0EE3-4C79-B086-FE71B4A42FB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C601B45E-1224-4ACE-9EF1-DEAB44A1C5F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80909339-6B44-42D4-8C2A-A96810216C5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B1EB8F63-E249-404C-8144-CA9DFDC0F8E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6CA82ACE-4A67-4E75-AC1C-056F4DDAC5D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BACE9855-F97B-4148-AA35-BBD0F06B63C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EA5B6DAE-7B5A-44A5-A4FB-A48035BC6A7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DCDAB80E-F8EF-4DBC-A873-BEDF88163FD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DF31DEFB-FE48-4B63-AC89-5DDB3C6654E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6C3FB880-B170-4291-A844-1E7C9D00D5C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55DC17A9-26F1-41DF-B53C-633509F7F71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Sheet1!$H$2:$H$19</c:f>
              <c:numCache>
                <c:formatCode>0%;;</c:formatCode>
                <c:ptCount val="18"/>
                <c:pt idx="0">
                  <c:v>1</c:v>
                </c:pt>
                <c:pt idx="1">
                  <c:v>0.12</c:v>
                </c:pt>
                <c:pt idx="2">
                  <c:v>0.18999999999999995</c:v>
                </c:pt>
                <c:pt idx="3">
                  <c:v>0.27</c:v>
                </c:pt>
                <c:pt idx="4">
                  <c:v>0.21999999999999997</c:v>
                </c:pt>
                <c:pt idx="5">
                  <c:v>0.18999999999999995</c:v>
                </c:pt>
                <c:pt idx="6">
                  <c:v>0.10999999999999999</c:v>
                </c:pt>
                <c:pt idx="7">
                  <c:v>0.16000000000000003</c:v>
                </c:pt>
                <c:pt idx="8">
                  <c:v>0.20999999999999996</c:v>
                </c:pt>
                <c:pt idx="9">
                  <c:v>0.16000000000000003</c:v>
                </c:pt>
                <c:pt idx="10">
                  <c:v>0.16000000000000003</c:v>
                </c:pt>
                <c:pt idx="11">
                  <c:v>0.22999999999999998</c:v>
                </c:pt>
                <c:pt idx="12">
                  <c:v>0.18999999999999995</c:v>
                </c:pt>
                <c:pt idx="13">
                  <c:v>0.24</c:v>
                </c:pt>
                <c:pt idx="14">
                  <c:v>0.18000000000000005</c:v>
                </c:pt>
                <c:pt idx="15">
                  <c:v>0.20999999999999996</c:v>
                </c:pt>
                <c:pt idx="16">
                  <c:v>0.20999999999999996</c:v>
                </c:pt>
                <c:pt idx="17">
                  <c:v>0.14000000000000001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Sheet1!$G$2:$G$19</c15:f>
                <c15:dlblRangeCache>
                  <c:ptCount val="18"/>
                  <c:pt idx="1">
                    <c:v>88%</c:v>
                  </c:pt>
                  <c:pt idx="2">
                    <c:v>81%</c:v>
                  </c:pt>
                  <c:pt idx="3">
                    <c:v>73%</c:v>
                  </c:pt>
                  <c:pt idx="4">
                    <c:v>78%</c:v>
                  </c:pt>
                  <c:pt idx="5">
                    <c:v>81%</c:v>
                  </c:pt>
                  <c:pt idx="6">
                    <c:v>89%</c:v>
                  </c:pt>
                  <c:pt idx="7">
                    <c:v>84%</c:v>
                  </c:pt>
                  <c:pt idx="8">
                    <c:v>79%</c:v>
                  </c:pt>
                  <c:pt idx="9">
                    <c:v>84%</c:v>
                  </c:pt>
                  <c:pt idx="10">
                    <c:v>84%</c:v>
                  </c:pt>
                  <c:pt idx="11">
                    <c:v>77%</c:v>
                  </c:pt>
                  <c:pt idx="12">
                    <c:v>81%</c:v>
                  </c:pt>
                  <c:pt idx="13">
                    <c:v>76%</c:v>
                  </c:pt>
                  <c:pt idx="14">
                    <c:v>82%</c:v>
                  </c:pt>
                  <c:pt idx="15">
                    <c:v>79%</c:v>
                  </c:pt>
                  <c:pt idx="16">
                    <c:v>79%</c:v>
                  </c:pt>
                  <c:pt idx="17">
                    <c:v>86%</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c15="http://schemas.microsoft.com/office/drawing/2012/chart" xmlns:c16="http://schemas.microsoft.com/office/drawing/2014/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87F1806-983F-488C-9EC3-2AC9766D387B}"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F2D-46A7-A150-1D236AA1984A}"/>
                </c:ext>
              </c:extLst>
            </c:dLbl>
            <c:dLbl>
              <c:idx val="1"/>
              <c:tx>
                <c:rich>
                  <a:bodyPr/>
                  <a:lstStyle/>
                  <a:p>
                    <a:fld id="{9B458F5C-07E6-4FA2-87B9-52F93E4A057F}"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1F2D-46A7-A150-1D236AA1984A}"/>
                </c:ext>
              </c:extLst>
            </c:dLbl>
            <c:dLbl>
              <c:idx val="2"/>
              <c:tx>
                <c:rich>
                  <a:bodyPr/>
                  <a:lstStyle/>
                  <a:p>
                    <a:fld id="{7B6008DB-3966-4AF8-B52E-6A7D9E909680}"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1F2D-46A7-A150-1D236AA1984A}"/>
                </c:ext>
              </c:extLst>
            </c:dLbl>
            <c:dLbl>
              <c:idx val="3"/>
              <c:tx>
                <c:rich>
                  <a:bodyPr wrap="none" lIns="108000" tIns="19050" rIns="38100" bIns="19050" anchor="ctr">
                    <a:spAutoFit/>
                  </a:bodyPr>
                  <a:lstStyle/>
                  <a:p>
                    <a:pPr>
                      <a:defRPr sz="1000" b="1">
                        <a:solidFill>
                          <a:schemeClr val="tx1"/>
                        </a:solidFill>
                      </a:defRPr>
                    </a:pPr>
                    <a:fld id="{66D6ED17-C075-4F71-82AF-102238FA8AB7}"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F2D-46A7-A150-1D236AA1984A}"/>
                </c:ext>
              </c:extLst>
            </c:dLbl>
            <c:dLbl>
              <c:idx val="4"/>
              <c:tx>
                <c:rich>
                  <a:bodyPr/>
                  <a:lstStyle/>
                  <a:p>
                    <a:fld id="{7399702D-6D6C-4D02-B64E-2F2A62C2931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F2D-46A7-A150-1D236AA1984A}"/>
                </c:ext>
              </c:extLst>
            </c:dLbl>
            <c:dLbl>
              <c:idx val="5"/>
              <c:tx>
                <c:rich>
                  <a:bodyPr/>
                  <a:lstStyle/>
                  <a:p>
                    <a:fld id="{8163E273-31AE-4B1C-9C3D-DA152D36077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F2D-46A7-A150-1D236AA1984A}"/>
                </c:ext>
              </c:extLst>
            </c:dLbl>
            <c:dLbl>
              <c:idx val="6"/>
              <c:tx>
                <c:rich>
                  <a:bodyPr/>
                  <a:lstStyle/>
                  <a:p>
                    <a:fld id="{D57291AA-B33D-4AA9-8F12-269FC933737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1F2D-46A7-A150-1D236AA1984A}"/>
                </c:ext>
              </c:extLst>
            </c:dLbl>
            <c:dLbl>
              <c:idx val="7"/>
              <c:tx>
                <c:rich>
                  <a:bodyPr/>
                  <a:lstStyle/>
                  <a:p>
                    <a:fld id="{FB26204F-302E-4BDE-B417-FC11C89D70A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F2D-46A7-A150-1D236AA1984A}"/>
                </c:ext>
              </c:extLst>
            </c:dLbl>
            <c:dLbl>
              <c:idx val="8"/>
              <c:tx>
                <c:rich>
                  <a:bodyPr/>
                  <a:lstStyle/>
                  <a:p>
                    <a:fld id="{8F3243C7-5960-4A65-B806-12A5C660483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F2D-46A7-A150-1D236AA1984A}"/>
                </c:ext>
              </c:extLst>
            </c:dLbl>
            <c:dLbl>
              <c:idx val="9"/>
              <c:tx>
                <c:rich>
                  <a:bodyPr wrap="none" lIns="108000" tIns="19050" rIns="38100" bIns="19050" anchor="ctr">
                    <a:spAutoFit/>
                  </a:bodyPr>
                  <a:lstStyle/>
                  <a:p>
                    <a:pPr>
                      <a:defRPr sz="1000" b="0">
                        <a:solidFill>
                          <a:schemeClr val="bg1"/>
                        </a:solidFill>
                      </a:defRPr>
                    </a:pPr>
                    <a:fld id="{85B35ED8-FDC4-4AB2-A329-B6C304990135}"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1F2D-46A7-A150-1D236AA1984A}"/>
                </c:ext>
              </c:extLst>
            </c:dLbl>
            <c:dLbl>
              <c:idx val="10"/>
              <c:tx>
                <c:rich>
                  <a:bodyPr/>
                  <a:lstStyle/>
                  <a:p>
                    <a:fld id="{ED947E1E-7F86-4635-9556-B2DEEC15770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1F2D-46A7-A150-1D236AA1984A}"/>
                </c:ext>
              </c:extLst>
            </c:dLbl>
            <c:dLbl>
              <c:idx val="11"/>
              <c:tx>
                <c:rich>
                  <a:bodyPr/>
                  <a:lstStyle/>
                  <a:p>
                    <a:fld id="{7906E083-6A31-4076-BC8C-6FB5561C941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F2D-46A7-A150-1D236AA1984A}"/>
                </c:ext>
              </c:extLst>
            </c:dLbl>
            <c:dLbl>
              <c:idx val="12"/>
              <c:tx>
                <c:rich>
                  <a:bodyPr/>
                  <a:lstStyle/>
                  <a:p>
                    <a:fld id="{2536BE60-E7CF-4141-B89A-58980191E05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F2D-46A7-A150-1D236AA1984A}"/>
                </c:ext>
              </c:extLst>
            </c:dLbl>
            <c:dLbl>
              <c:idx val="13"/>
              <c:tx>
                <c:rich>
                  <a:bodyPr/>
                  <a:lstStyle/>
                  <a:p>
                    <a:fld id="{9AC56D3A-77D8-4956-8230-1C5AD9E64F65}"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D-1F2D-46A7-A150-1D236AA1984A}"/>
                </c:ext>
              </c:extLst>
            </c:dLbl>
            <c:dLbl>
              <c:idx val="14"/>
              <c:tx>
                <c:rich>
                  <a:bodyPr/>
                  <a:lstStyle/>
                  <a:p>
                    <a:fld id="{7B673BA2-4E93-45C1-AE63-9E1F7C319B7C}"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1F2D-46A7-A150-1D236AA1984A}"/>
                </c:ext>
              </c:extLst>
            </c:dLbl>
            <c:dLbl>
              <c:idx val="15"/>
              <c:tx>
                <c:rich>
                  <a:bodyPr/>
                  <a:lstStyle/>
                  <a:p>
                    <a:fld id="{8715F8B8-3A1A-41CB-96AD-6B9FBE03B1F4}"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c:v>
                  </c:pt>
                  <c:pt idx="11">
                    <c:v>Other</c:v>
                  </c:pt>
                  <c:pt idx="12">
                    <c:v>Prefer not to say</c:v>
                  </c:pt>
                </c15:dlblRangeCache>
              </c15:datalabelsRange>
            </c:ext>
            <c:ext xmlns:c16="http://schemas.microsoft.com/office/drawing/2014/chart" uri="{C3380CC4-5D6E-409C-BE32-E72D297353CC}">
              <c16:uniqueId val="{00000010-1F2D-46A7-A150-1D236AA1984A}"/>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1F2D-46A7-A150-1D236AA1984A}"/>
              </c:ext>
            </c:extLst>
          </c:dPt>
          <c:val>
            <c:numRef>
              <c:f>Sheet1!$C$2:$C$17</c:f>
              <c:numCache>
                <c:formatCode>0%;;</c:formatCode>
                <c:ptCount val="16"/>
                <c:pt idx="0">
                  <c:v>0</c:v>
                </c:pt>
                <c:pt idx="1">
                  <c:v>0.83</c:v>
                </c:pt>
                <c:pt idx="3">
                  <c:v>0</c:v>
                </c:pt>
                <c:pt idx="4" formatCode="0%">
                  <c:v>0.83</c:v>
                </c:pt>
                <c:pt idx="5" formatCode="0%">
                  <c:v>0.9</c:v>
                </c:pt>
                <c:pt idx="6" formatCode="0%">
                  <c:v>0.84</c:v>
                </c:pt>
                <c:pt idx="7" formatCode="0%">
                  <c:v>0.9</c:v>
                </c:pt>
                <c:pt idx="8" formatCode="0%">
                  <c:v>0.97</c:v>
                </c:pt>
                <c:pt idx="9" formatCode="0%">
                  <c:v>0.74</c:v>
                </c:pt>
                <c:pt idx="10" formatCode="0%">
                  <c:v>0.63</c:v>
                </c:pt>
                <c:pt idx="11" formatCode="0%">
                  <c:v>0.76</c:v>
                </c:pt>
                <c:pt idx="12" formatCode="0%">
                  <c:v>0.75</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1F2D-46A7-A150-1D236AA1984A}"/>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1F2D-46A7-A150-1D236AA1984A}"/>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5-1F2D-46A7-A150-1D236AA1984A}"/>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1F2D-46A7-A150-1D236AA1984A}"/>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C-1F2D-46A7-A150-1D236AA1984A}"/>
              </c:ext>
            </c:extLst>
          </c:dPt>
          <c:dPt>
            <c:idx val="7"/>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9-1F2D-46A7-A150-1D236AA1984A}"/>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1F2D-46A7-A150-1D236AA1984A}"/>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E-1F2D-46A7-A150-1D236AA1984A}"/>
              </c:ext>
            </c:extLst>
          </c:dPt>
          <c:dPt>
            <c:idx val="10"/>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B-1F2D-46A7-A150-1D236AA1984A}"/>
              </c:ext>
            </c:extLst>
          </c:dPt>
          <c:dPt>
            <c:idx val="1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D-1F2D-46A7-A150-1D236AA1984A}"/>
              </c:ext>
            </c:extLst>
          </c:dPt>
          <c:dPt>
            <c:idx val="1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1F2D-46A7-A150-1D236AA1984A}"/>
              </c:ext>
            </c:extLst>
          </c:dPt>
          <c:dLbls>
            <c:dLbl>
              <c:idx val="0"/>
              <c:tx>
                <c:rich>
                  <a:bodyPr/>
                  <a:lstStyle/>
                  <a:p>
                    <a:fld id="{ED342E5E-11EC-47E6-B33C-B7F6826BEDE8}"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C-1F2D-46A7-A150-1D236AA1984A}"/>
                </c:ext>
              </c:extLst>
            </c:dLbl>
            <c:dLbl>
              <c:idx val="1"/>
              <c:tx>
                <c:rich>
                  <a:bodyPr wrap="square" lIns="38100" tIns="19050" rIns="38100" bIns="19050" anchor="ctr">
                    <a:spAutoFit/>
                  </a:bodyPr>
                  <a:lstStyle/>
                  <a:p>
                    <a:pPr>
                      <a:defRPr sz="1200" b="0"/>
                    </a:pPr>
                    <a:fld id="{57FE3B89-1215-44F8-9D2F-99864670248D}"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F2D-46A7-A150-1D236AA1984A}"/>
                </c:ext>
              </c:extLst>
            </c:dLbl>
            <c:dLbl>
              <c:idx val="2"/>
              <c:tx>
                <c:rich>
                  <a:bodyPr/>
                  <a:lstStyle/>
                  <a:p>
                    <a:fld id="{08B7EFFD-331D-4FEA-9950-01689512FF46}"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1F2D-46A7-A150-1D236AA1984A}"/>
                </c:ext>
              </c:extLst>
            </c:dLbl>
            <c:dLbl>
              <c:idx val="3"/>
              <c:tx>
                <c:rich>
                  <a:bodyPr/>
                  <a:lstStyle/>
                  <a:p>
                    <a:fld id="{1C49E003-FCE2-495E-92BA-8B259B41307B}"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E-1F2D-46A7-A150-1D236AA1984A}"/>
                </c:ext>
              </c:extLst>
            </c:dLbl>
            <c:dLbl>
              <c:idx val="4"/>
              <c:tx>
                <c:rich>
                  <a:bodyPr/>
                  <a:lstStyle/>
                  <a:p>
                    <a:fld id="{C414EA75-D026-4F2E-BBDB-A4D3FE580BC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1F2D-46A7-A150-1D236AA1984A}"/>
                </c:ext>
              </c:extLst>
            </c:dLbl>
            <c:dLbl>
              <c:idx val="5"/>
              <c:tx>
                <c:rich>
                  <a:bodyPr/>
                  <a:lstStyle/>
                  <a:p>
                    <a:fld id="{59793F7E-2CFE-4A93-B670-6BFA5542817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F2D-46A7-A150-1D236AA1984A}"/>
                </c:ext>
              </c:extLst>
            </c:dLbl>
            <c:dLbl>
              <c:idx val="6"/>
              <c:tx>
                <c:rich>
                  <a:bodyPr/>
                  <a:lstStyle/>
                  <a:p>
                    <a:fld id="{22F8169E-62C5-4B38-91EC-3CF93F9EE97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C-1F2D-46A7-A150-1D236AA1984A}"/>
                </c:ext>
              </c:extLst>
            </c:dLbl>
            <c:dLbl>
              <c:idx val="7"/>
              <c:tx>
                <c:rich>
                  <a:bodyPr/>
                  <a:lstStyle/>
                  <a:p>
                    <a:fld id="{3A235C1C-27DE-4C9A-AD73-82C819B815D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F2D-46A7-A150-1D236AA1984A}"/>
                </c:ext>
              </c:extLst>
            </c:dLbl>
            <c:dLbl>
              <c:idx val="8"/>
              <c:tx>
                <c:rich>
                  <a:bodyPr/>
                  <a:lstStyle/>
                  <a:p>
                    <a:fld id="{B77CAA15-08C5-46C7-804E-C8FDE14D870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F2D-46A7-A150-1D236AA1984A}"/>
                </c:ext>
              </c:extLst>
            </c:dLbl>
            <c:dLbl>
              <c:idx val="9"/>
              <c:tx>
                <c:rich>
                  <a:bodyPr/>
                  <a:lstStyle/>
                  <a:p>
                    <a:fld id="{23CBD29B-1261-42DA-909E-449436D4AAF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E-1F2D-46A7-A150-1D236AA1984A}"/>
                </c:ext>
              </c:extLst>
            </c:dLbl>
            <c:dLbl>
              <c:idx val="10"/>
              <c:tx>
                <c:rich>
                  <a:bodyPr/>
                  <a:lstStyle/>
                  <a:p>
                    <a:fld id="{3AFDD99A-8CDD-4906-A4BC-67357E07101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B-1F2D-46A7-A150-1D236AA1984A}"/>
                </c:ext>
              </c:extLst>
            </c:dLbl>
            <c:dLbl>
              <c:idx val="11"/>
              <c:tx>
                <c:rich>
                  <a:bodyPr/>
                  <a:lstStyle/>
                  <a:p>
                    <a:fld id="{5B9A2CE3-8023-4488-8EAE-5160651E3B5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F2D-46A7-A150-1D236AA1984A}"/>
                </c:ext>
              </c:extLst>
            </c:dLbl>
            <c:dLbl>
              <c:idx val="12"/>
              <c:tx>
                <c:rich>
                  <a:bodyPr/>
                  <a:lstStyle/>
                  <a:p>
                    <a:fld id="{2AFDACB7-E936-42C1-AD9F-6B19FDB2790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F2D-46A7-A150-1D236AA1984A}"/>
                </c:ext>
              </c:extLst>
            </c:dLbl>
            <c:dLbl>
              <c:idx val="13"/>
              <c:tx>
                <c:rich>
                  <a:bodyPr/>
                  <a:lstStyle/>
                  <a:p>
                    <a:fld id="{E0E20745-29DB-4E64-AF22-08E81F793E62}"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F-1F2D-46A7-A150-1D236AA1984A}"/>
                </c:ext>
              </c:extLst>
            </c:dLbl>
            <c:dLbl>
              <c:idx val="14"/>
              <c:tx>
                <c:rich>
                  <a:bodyPr/>
                  <a:lstStyle/>
                  <a:p>
                    <a:fld id="{3F72FC01-6B79-4296-AAA3-F50DEBDFF3C4}"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60-1F2D-46A7-A150-1D236AA1984A}"/>
                </c:ext>
              </c:extLst>
            </c:dLbl>
            <c:dLbl>
              <c:idx val="15"/>
              <c:tx>
                <c:rich>
                  <a:bodyPr/>
                  <a:lstStyle/>
                  <a:p>
                    <a:fld id="{84587897-332B-480A-8535-25207018CBB3}"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61-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Sheet1!$D$2:$D$17</c:f>
              <c:numCache>
                <c:formatCode>0%</c:formatCode>
                <c:ptCount val="16"/>
                <c:pt idx="0">
                  <c:v>1</c:v>
                </c:pt>
                <c:pt idx="1">
                  <c:v>0.17000000000000004</c:v>
                </c:pt>
                <c:pt idx="2">
                  <c:v>1</c:v>
                </c:pt>
                <c:pt idx="3">
                  <c:v>1</c:v>
                </c:pt>
                <c:pt idx="4">
                  <c:v>0.17000000000000004</c:v>
                </c:pt>
                <c:pt idx="5">
                  <c:v>9.9999999999999978E-2</c:v>
                </c:pt>
                <c:pt idx="6">
                  <c:v>0.16000000000000003</c:v>
                </c:pt>
                <c:pt idx="7">
                  <c:v>9.9999999999999978E-2</c:v>
                </c:pt>
                <c:pt idx="8">
                  <c:v>3.0000000000000027E-2</c:v>
                </c:pt>
                <c:pt idx="9">
                  <c:v>0.26</c:v>
                </c:pt>
                <c:pt idx="10">
                  <c:v>0.37</c:v>
                </c:pt>
                <c:pt idx="11">
                  <c:v>0.24</c:v>
                </c:pt>
                <c:pt idx="12">
                  <c:v>0.25</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Sheet1!$C$2:$C$17</c15:f>
                <c15:dlblRangeCache>
                  <c:ptCount val="16"/>
                  <c:pt idx="1">
                    <c:v>83%</c:v>
                  </c:pt>
                  <c:pt idx="4">
                    <c:v>83%</c:v>
                  </c:pt>
                  <c:pt idx="5">
                    <c:v>90%</c:v>
                  </c:pt>
                  <c:pt idx="6">
                    <c:v>84%</c:v>
                  </c:pt>
                  <c:pt idx="7">
                    <c:v>90%</c:v>
                  </c:pt>
                  <c:pt idx="8">
                    <c:v>97%</c:v>
                  </c:pt>
                  <c:pt idx="9">
                    <c:v>74%</c:v>
                  </c:pt>
                  <c:pt idx="10">
                    <c:v>63%</c:v>
                  </c:pt>
                  <c:pt idx="11">
                    <c:v>76%</c:v>
                  </c:pt>
                  <c:pt idx="12">
                    <c:v>75%</c:v>
                  </c:pt>
                </c15:dlblRangeCache>
              </c15:datalabelsRange>
            </c:ext>
            <c:ext xmlns:c16="http://schemas.microsoft.com/office/drawing/2014/chart" uri="{C3380CC4-5D6E-409C-BE32-E72D297353CC}">
              <c16:uniqueId val="{00000030-1F2D-46A7-A150-1D236AA1984A}"/>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1-1F2D-46A7-A150-1D236AA1984A}"/>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2-1F2D-46A7-A150-1D236AA1984A}"/>
                </c:ext>
              </c:extLst>
            </c:dLbl>
            <c:dLbl>
              <c:idx val="1"/>
              <c:tx>
                <c:rich>
                  <a:bodyPr/>
                  <a:lstStyle/>
                  <a:p>
                    <a:fld id="{1DF46709-2B96-4990-A894-42D1426BC0F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1F2D-46A7-A150-1D236AA1984A}"/>
                </c:ext>
              </c:extLst>
            </c:dLbl>
            <c:dLbl>
              <c:idx val="2"/>
              <c:tx>
                <c:rich>
                  <a:bodyPr/>
                  <a:lstStyle/>
                  <a:p>
                    <a:fld id="{6CF2B76A-0122-4C42-9380-0B0A5982B3D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1F2D-46A7-A150-1D236AA1984A}"/>
                </c:ext>
              </c:extLst>
            </c:dLbl>
            <c:dLbl>
              <c:idx val="3"/>
              <c:tx>
                <c:rich>
                  <a:bodyPr/>
                  <a:lstStyle/>
                  <a:p>
                    <a:fld id="{B86701C3-4731-4052-A3F8-28951BB9198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F2D-46A7-A150-1D236AA1984A}"/>
                </c:ext>
              </c:extLst>
            </c:dLbl>
            <c:dLbl>
              <c:idx val="4"/>
              <c:tx>
                <c:rich>
                  <a:bodyPr/>
                  <a:lstStyle/>
                  <a:p>
                    <a:fld id="{5A32A682-E51C-4EC9-A895-7DC1BA68EB8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F2D-46A7-A150-1D236AA1984A}"/>
                </c:ext>
              </c:extLst>
            </c:dLbl>
            <c:dLbl>
              <c:idx val="5"/>
              <c:tx>
                <c:rich>
                  <a:bodyPr/>
                  <a:lstStyle/>
                  <a:p>
                    <a:fld id="{D5F3662C-AD32-4D3C-BB66-BF008E8F527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F2D-46A7-A150-1D236AA1984A}"/>
                </c:ext>
              </c:extLst>
            </c:dLbl>
            <c:dLbl>
              <c:idx val="6"/>
              <c:tx>
                <c:rich>
                  <a:bodyPr/>
                  <a:lstStyle/>
                  <a:p>
                    <a:fld id="{14FD2D0F-85AB-4A20-95CF-6010DBCD1D0F}"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8-1F2D-46A7-A150-1D236AA1984A}"/>
                </c:ext>
              </c:extLst>
            </c:dLbl>
            <c:dLbl>
              <c:idx val="7"/>
              <c:tx>
                <c:rich>
                  <a:bodyPr wrap="none" lIns="108000" tIns="19050" rIns="38100" bIns="19050" anchor="ctr">
                    <a:spAutoFit/>
                  </a:bodyPr>
                  <a:lstStyle/>
                  <a:p>
                    <a:pPr>
                      <a:defRPr sz="1000" b="1">
                        <a:solidFill>
                          <a:schemeClr val="tx1"/>
                        </a:solidFill>
                      </a:defRPr>
                    </a:pPr>
                    <a:r>
                      <a:rPr lang="en-US"/>
                      <a:t>Carer</a:t>
                    </a:r>
                    <a:r>
                      <a:rPr lang="en-US" baseline="30000"/>
                      <a:t>3</a:t>
                    </a:r>
                    <a:endParaRPr lang="en-US" baseline="30000" dirty="0"/>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9-1F2D-46A7-A150-1D236AA1984A}"/>
                </c:ext>
              </c:extLst>
            </c:dLbl>
            <c:dLbl>
              <c:idx val="8"/>
              <c:tx>
                <c:rich>
                  <a:bodyPr/>
                  <a:lstStyle/>
                  <a:p>
                    <a:fld id="{259B68AF-827B-43B1-A587-492BE3E9896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1F2D-46A7-A150-1D236AA1984A}"/>
                </c:ext>
              </c:extLst>
            </c:dLbl>
            <c:dLbl>
              <c:idx val="9"/>
              <c:tx>
                <c:rich>
                  <a:bodyPr/>
                  <a:lstStyle/>
                  <a:p>
                    <a:fld id="{2FD27616-9E06-4699-A189-7E29545715B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1F2D-46A7-A150-1D236AA1984A}"/>
                </c:ext>
              </c:extLst>
            </c:dLbl>
            <c:dLbl>
              <c:idx val="10"/>
              <c:tx>
                <c:rich>
                  <a:bodyPr/>
                  <a:lstStyle/>
                  <a:p>
                    <a:fld id="{7DE5C433-000F-4F10-A40F-FB1A1DAA95C9}"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C-1F2D-46A7-A150-1D236AA1984A}"/>
                </c:ext>
              </c:extLst>
            </c:dLbl>
            <c:dLbl>
              <c:idx val="11"/>
              <c:tx>
                <c:rich>
                  <a:bodyPr/>
                  <a:lstStyle/>
                  <a:p>
                    <a:fld id="{6D66274A-1B21-4354-9C99-8146CBEB5C86}"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D-1F2D-46A7-A150-1D236AA1984A}"/>
                </c:ext>
              </c:extLst>
            </c:dLbl>
            <c:dLbl>
              <c:idx val="12"/>
              <c:tx>
                <c:rich>
                  <a:bodyPr/>
                  <a:lstStyle/>
                  <a:p>
                    <a:fld id="{6E5A87EB-3844-4DF9-9666-4289A1DCF30C}"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E-1F2D-46A7-A150-1D236AA1984A}"/>
                </c:ext>
              </c:extLst>
            </c:dLbl>
            <c:dLbl>
              <c:idx val="13"/>
              <c:tx>
                <c:rich>
                  <a:bodyPr/>
                  <a:lstStyle/>
                  <a:p>
                    <a:fld id="{A26AF9DE-4CAD-4785-8BA5-F987FC0F7A67}"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F-1F2D-46A7-A150-1D236AA1984A}"/>
                </c:ext>
              </c:extLst>
            </c:dLbl>
            <c:dLbl>
              <c:idx val="14"/>
              <c:tx>
                <c:rich>
                  <a:bodyPr/>
                  <a:lstStyle/>
                  <a:p>
                    <a:fld id="{B8CBDD51-E227-4657-BA4A-EAE40A1166A5}"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0-1F2D-46A7-A150-1D236AA1984A}"/>
                </c:ext>
              </c:extLst>
            </c:dLbl>
            <c:dLbl>
              <c:idx val="15"/>
              <c:tx>
                <c:rich>
                  <a:bodyPr/>
                  <a:lstStyle/>
                  <a:p>
                    <a:fld id="{F82E3DFD-BB1F-47D5-B8E2-5AAEFCE0C5E9}"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1-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Sheet1!$I$2:$I$17</c15:f>
                <c15:dlblRangeCache>
                  <c:ptCount val="16"/>
                  <c:pt idx="0">
                    <c:v>Ethnicity</c:v>
                  </c:pt>
                  <c:pt idx="1">
                    <c:v>White</c:v>
                  </c:pt>
                  <c:pt idx="2">
                    <c:v>Mixed / multiple ethnic groups</c:v>
                  </c:pt>
                  <c:pt idx="3">
                    <c:v>Asian / Asian British</c:v>
                  </c:pt>
                  <c:pt idx="4">
                    <c:v>Black / African / Caribbean / Black British</c:v>
                  </c:pt>
                  <c:pt idx="5">
                    <c:v>Other ethnic group</c:v>
                  </c:pt>
                  <c:pt idx="7">
                    <c:v>Carer (2)</c:v>
                  </c:pt>
                  <c:pt idx="8">
                    <c:v>Yes</c:v>
                  </c:pt>
                  <c:pt idx="9">
                    <c:v>No</c:v>
                  </c:pt>
                </c15:dlblRangeCache>
              </c15:datalabelsRange>
            </c:ext>
            <c:ext xmlns:c16="http://schemas.microsoft.com/office/drawing/2014/chart" uri="{C3380CC4-5D6E-409C-BE32-E72D297353CC}">
              <c16:uniqueId val="{00000042-1F2D-46A7-A150-1D236AA1984A}"/>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0.84</c:v>
                </c:pt>
                <c:pt idx="2">
                  <c:v>0.74</c:v>
                </c:pt>
                <c:pt idx="3">
                  <c:v>0.79</c:v>
                </c:pt>
                <c:pt idx="4">
                  <c:v>0.82</c:v>
                </c:pt>
                <c:pt idx="5">
                  <c:v>0.71</c:v>
                </c:pt>
                <c:pt idx="7" formatCode="0%;;">
                  <c:v>0</c:v>
                </c:pt>
                <c:pt idx="8" formatCode="0%;;">
                  <c:v>0.8</c:v>
                </c:pt>
                <c:pt idx="9" formatCode="0%;;">
                  <c:v>0.84</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3-1F2D-46A7-A150-1D236AA1984A}"/>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1F2D-46A7-A150-1D236AA1984A}"/>
              </c:ext>
            </c:extLst>
          </c:dPt>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1F2D-46A7-A150-1D236AA1984A}"/>
              </c:ext>
            </c:extLst>
          </c:dPt>
          <c:dPt>
            <c:idx val="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6-1F2D-46A7-A150-1D236AA1984A}"/>
              </c:ext>
            </c:extLst>
          </c:dPt>
          <c:dPt>
            <c:idx val="3"/>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1F2D-46A7-A150-1D236AA1984A}"/>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8-1F2D-46A7-A150-1D236AA1984A}"/>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9-1F2D-46A7-A150-1D236AA1984A}"/>
              </c:ext>
            </c:extLst>
          </c:dPt>
          <c:dPt>
            <c:idx val="6"/>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1F2D-46A7-A150-1D236AA1984A}"/>
              </c:ext>
            </c:extLst>
          </c:dPt>
          <c:dPt>
            <c:idx val="7"/>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1F2D-46A7-A150-1D236AA1984A}"/>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A-1F2D-46A7-A150-1D236AA1984A}"/>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1F2D-46A7-A150-1D236AA1984A}"/>
              </c:ext>
            </c:extLst>
          </c:dPt>
          <c:dPt>
            <c:idx val="1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1F2D-46A7-A150-1D236AA1984A}"/>
              </c:ext>
            </c:extLst>
          </c:dPt>
          <c:dPt>
            <c:idx val="11"/>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0-1F2D-46A7-A150-1D236AA1984A}"/>
              </c:ext>
            </c:extLst>
          </c:dPt>
          <c:dPt>
            <c:idx val="12"/>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1-1F2D-46A7-A150-1D236AA1984A}"/>
              </c:ext>
            </c:extLst>
          </c:dPt>
          <c:dPt>
            <c:idx val="13"/>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2-1F2D-46A7-A150-1D236AA1984A}"/>
              </c:ext>
            </c:extLst>
          </c:dPt>
          <c:dPt>
            <c:idx val="14"/>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1F2D-46A7-A150-1D236AA1984A}"/>
              </c:ext>
            </c:extLst>
          </c:dPt>
          <c:dPt>
            <c:idx val="15"/>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4-1F2D-46A7-A150-1D236AA1984A}"/>
              </c:ext>
            </c:extLst>
          </c:dPt>
          <c:dLbls>
            <c:dLbl>
              <c:idx val="0"/>
              <c:tx>
                <c:rich>
                  <a:bodyPr/>
                  <a:lstStyle/>
                  <a:p>
                    <a:fld id="{81948789-F862-42AD-A211-7D3CA2CC2D20}"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5-1F2D-46A7-A150-1D236AA1984A}"/>
                </c:ext>
              </c:extLst>
            </c:dLbl>
            <c:dLbl>
              <c:idx val="1"/>
              <c:tx>
                <c:rich>
                  <a:bodyPr/>
                  <a:lstStyle/>
                  <a:p>
                    <a:fld id="{BB14AC54-9B0C-4EBF-9B43-C337990DA44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1F2D-46A7-A150-1D236AA1984A}"/>
                </c:ext>
              </c:extLst>
            </c:dLbl>
            <c:dLbl>
              <c:idx val="2"/>
              <c:tx>
                <c:rich>
                  <a:bodyPr/>
                  <a:lstStyle/>
                  <a:p>
                    <a:fld id="{9E21EC72-AE3E-4B60-B6FD-461BAB2894D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1F2D-46A7-A150-1D236AA1984A}"/>
                </c:ext>
              </c:extLst>
            </c:dLbl>
            <c:dLbl>
              <c:idx val="3"/>
              <c:tx>
                <c:rich>
                  <a:bodyPr/>
                  <a:lstStyle/>
                  <a:p>
                    <a:fld id="{A1121E32-50AA-4891-8E4F-4A76EAE988E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F2D-46A7-A150-1D236AA1984A}"/>
                </c:ext>
              </c:extLst>
            </c:dLbl>
            <c:dLbl>
              <c:idx val="4"/>
              <c:tx>
                <c:rich>
                  <a:bodyPr/>
                  <a:lstStyle/>
                  <a:p>
                    <a:fld id="{ED9F4DDF-F46F-489E-921F-0947D3E1342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8-1F2D-46A7-A150-1D236AA1984A}"/>
                </c:ext>
              </c:extLst>
            </c:dLbl>
            <c:dLbl>
              <c:idx val="5"/>
              <c:tx>
                <c:rich>
                  <a:bodyPr/>
                  <a:lstStyle/>
                  <a:p>
                    <a:fld id="{4F1A9FFE-1139-4782-AF3A-041BF0FBDFD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F2D-46A7-A150-1D236AA1984A}"/>
                </c:ext>
              </c:extLst>
            </c:dLbl>
            <c:dLbl>
              <c:idx val="6"/>
              <c:tx>
                <c:rich>
                  <a:bodyPr/>
                  <a:lstStyle/>
                  <a:p>
                    <a:fld id="{A15601EF-C9C8-4CF0-A83B-BB4FCC29DDB7}"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7-1F2D-46A7-A150-1D236AA1984A}"/>
                </c:ext>
              </c:extLst>
            </c:dLbl>
            <c:dLbl>
              <c:idx val="7"/>
              <c:tx>
                <c:rich>
                  <a:bodyPr/>
                  <a:lstStyle/>
                  <a:p>
                    <a:fld id="{54BAC6C3-6726-40BE-8E57-04F94567BCE2}"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9-1F2D-46A7-A150-1D236AA1984A}"/>
                </c:ext>
              </c:extLst>
            </c:dLbl>
            <c:dLbl>
              <c:idx val="8"/>
              <c:tx>
                <c:rich>
                  <a:bodyPr/>
                  <a:lstStyle/>
                  <a:p>
                    <a:fld id="{B91376D4-0528-4AAE-A5D4-8B876D6123D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A-1F2D-46A7-A150-1D236AA1984A}"/>
                </c:ext>
              </c:extLst>
            </c:dLbl>
            <c:dLbl>
              <c:idx val="9"/>
              <c:tx>
                <c:rich>
                  <a:bodyPr/>
                  <a:lstStyle/>
                  <a:p>
                    <a:fld id="{F8338F39-6907-450F-BEE7-5F864D913E1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F2D-46A7-A150-1D236AA1984A}"/>
                </c:ext>
              </c:extLst>
            </c:dLbl>
            <c:dLbl>
              <c:idx val="10"/>
              <c:tx>
                <c:rich>
                  <a:bodyPr/>
                  <a:lstStyle/>
                  <a:p>
                    <a:fld id="{B9BE14CC-992E-48FD-8B37-4715FDB48D7A}"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F-1F2D-46A7-A150-1D236AA1984A}"/>
                </c:ext>
              </c:extLst>
            </c:dLbl>
            <c:dLbl>
              <c:idx val="11"/>
              <c:tx>
                <c:rich>
                  <a:bodyPr/>
                  <a:lstStyle/>
                  <a:p>
                    <a:fld id="{2C854EA3-7CB3-438A-A7DA-E6E26775E3A9}"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0-1F2D-46A7-A150-1D236AA1984A}"/>
                </c:ext>
              </c:extLst>
            </c:dLbl>
            <c:dLbl>
              <c:idx val="12"/>
              <c:tx>
                <c:rich>
                  <a:bodyPr/>
                  <a:lstStyle/>
                  <a:p>
                    <a:fld id="{8DD49B1B-D7B1-4D08-9A15-6237070FE5B9}"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1-1F2D-46A7-A150-1D236AA1984A}"/>
                </c:ext>
              </c:extLst>
            </c:dLbl>
            <c:dLbl>
              <c:idx val="13"/>
              <c:tx>
                <c:rich>
                  <a:bodyPr/>
                  <a:lstStyle/>
                  <a:p>
                    <a:fld id="{E6E1A84A-9555-47D8-BDE5-1E762BE9F590}"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2-1F2D-46A7-A150-1D236AA1984A}"/>
                </c:ext>
              </c:extLst>
            </c:dLbl>
            <c:dLbl>
              <c:idx val="14"/>
              <c:tx>
                <c:rich>
                  <a:bodyPr/>
                  <a:lstStyle/>
                  <a:p>
                    <a:fld id="{2E61A9DA-67CC-4D84-AE7D-CF671C00C235}"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1F2D-46A7-A150-1D236AA1984A}"/>
                </c:ext>
              </c:extLst>
            </c:dLbl>
            <c:dLbl>
              <c:idx val="15"/>
              <c:tx>
                <c:rich>
                  <a:bodyPr/>
                  <a:lstStyle/>
                  <a:p>
                    <a:fld id="{AF24EF83-B98A-46B8-9469-1AFE46340DBB}"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4-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Sheet1!$H$2:$H$17</c:f>
              <c:numCache>
                <c:formatCode>0%;;</c:formatCode>
                <c:ptCount val="16"/>
                <c:pt idx="0">
                  <c:v>1</c:v>
                </c:pt>
                <c:pt idx="1">
                  <c:v>0.16000000000000003</c:v>
                </c:pt>
                <c:pt idx="2">
                  <c:v>0.26</c:v>
                </c:pt>
                <c:pt idx="3">
                  <c:v>0.20999999999999996</c:v>
                </c:pt>
                <c:pt idx="4">
                  <c:v>0.18000000000000005</c:v>
                </c:pt>
                <c:pt idx="5">
                  <c:v>0.29000000000000004</c:v>
                </c:pt>
                <c:pt idx="6">
                  <c:v>1</c:v>
                </c:pt>
                <c:pt idx="7">
                  <c:v>1</c:v>
                </c:pt>
                <c:pt idx="8">
                  <c:v>0.19999999999999996</c:v>
                </c:pt>
                <c:pt idx="9">
                  <c:v>0.16000000000000003</c:v>
                </c:pt>
                <c:pt idx="10">
                  <c:v>1</c:v>
                </c:pt>
                <c:pt idx="11">
                  <c:v>1</c:v>
                </c:pt>
                <c:pt idx="12">
                  <c:v>1</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Sheet1!$G$2:$G$17</c15:f>
                <c15:dlblRangeCache>
                  <c:ptCount val="16"/>
                  <c:pt idx="1">
                    <c:v>84%</c:v>
                  </c:pt>
                  <c:pt idx="2">
                    <c:v>74%</c:v>
                  </c:pt>
                  <c:pt idx="3">
                    <c:v>79%</c:v>
                  </c:pt>
                  <c:pt idx="4">
                    <c:v>82%</c:v>
                  </c:pt>
                  <c:pt idx="5">
                    <c:v>71%</c:v>
                  </c:pt>
                  <c:pt idx="8">
                    <c:v>80%</c:v>
                  </c:pt>
                  <c:pt idx="9">
                    <c:v>84%</c:v>
                  </c:pt>
                </c15:dlblRangeCache>
              </c15:datalabelsRange>
            </c:ext>
            <c:ext xmlns:c16="http://schemas.microsoft.com/office/drawing/2014/chart" uri="{C3380CC4-5D6E-409C-BE32-E72D297353CC}">
              <c16:uniqueId val="{0000004A-1F2D-46A7-A150-1D236AA1984A}"/>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39</c:v>
                </c:pt>
                <c:pt idx="1">
                  <c:v>61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76</c:v>
                </c:pt>
                <c:pt idx="1">
                  <c:v>24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01F-47A8-9872-D5C9A29E4472}"/>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01F-47A8-9872-D5C9A29E4472}"/>
                </c:ext>
              </c:extLst>
            </c:dLbl>
            <c:dLbl>
              <c:idx val="2"/>
              <c:layout>
                <c:manualLayout>
                  <c:x val="-0.15056976972709021"/>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01F-47A8-9872-D5C9A29E4472}"/>
                </c:ext>
              </c:extLst>
            </c:dLbl>
            <c:dLbl>
              <c:idx val="3"/>
              <c:layout>
                <c:manualLayout>
                  <c:x val="-0.11613792391300742"/>
                  <c:y val="5.590614124592715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layout>
                    <c:manualLayout>
                      <c:w val="0.10203691428304945"/>
                      <c:h val="8.1899272544474433E-2"/>
                    </c:manualLayout>
                  </c15:layout>
                </c:ext>
                <c:ext xmlns:c16="http://schemas.microsoft.com/office/drawing/2014/chart" uri="{C3380CC4-5D6E-409C-BE32-E72D297353CC}">
                  <c16:uniqueId val="{00000003-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79</c:v>
                </c:pt>
                <c:pt idx="1">
                  <c:v>74</c:v>
                </c:pt>
                <c:pt idx="2">
                  <c:v>65</c:v>
                </c:pt>
                <c:pt idx="3">
                  <c:v>64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dLbl>
              <c:idx val="2"/>
              <c:tx>
                <c:rich>
                  <a:bodyPr/>
                  <a:lstStyle/>
                  <a:p>
                    <a:fld id="{52ED15F5-C58D-47CF-84BC-038E2066F228}" type="VALUE">
                      <a:rPr lang="en-US" smtClean="0"/>
                      <a:pPr/>
                      <a:t>[VALUE]</a:t>
                    </a:fld>
                    <a:endParaRPr lang="en-GB"/>
                  </a:p>
                </c:rich>
              </c:tx>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0"/>
                </c:ext>
                <c:ext xmlns:c16="http://schemas.microsoft.com/office/drawing/2014/chart" uri="{C3380CC4-5D6E-409C-BE32-E72D297353CC}">
                  <c16:uniqueId val="{00000000-9465-4EE3-8BB0-76122723F1C3}"/>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21</c:v>
                </c:pt>
                <c:pt idx="1">
                  <c:v>26</c:v>
                </c:pt>
                <c:pt idx="2">
                  <c:v>35</c:v>
                </c:pt>
                <c:pt idx="3">
                  <c:v>36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26</c:v>
                </c:pt>
                <c:pt idx="1">
                  <c:v>38</c:v>
                </c:pt>
                <c:pt idx="2">
                  <c:v>36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numCache>
            </c:numRef>
          </c:cat>
          <c:val>
            <c:numRef>
              <c:f>Sheet1!$B$2:$B$46</c:f>
              <c:numCache>
                <c:formatCode>0%</c:formatCode>
                <c:ptCount val="45"/>
                <c:pt idx="0">
                  <c:v>0.39</c:v>
                </c:pt>
                <c:pt idx="1">
                  <c:v>0.53</c:v>
                </c:pt>
                <c:pt idx="2">
                  <c:v>0.53</c:v>
                </c:pt>
                <c:pt idx="3">
                  <c:v>0.56000000000000005</c:v>
                </c:pt>
                <c:pt idx="4">
                  <c:v>0.59</c:v>
                </c:pt>
                <c:pt idx="5">
                  <c:v>0.6</c:v>
                </c:pt>
                <c:pt idx="6">
                  <c:v>0.61</c:v>
                </c:pt>
                <c:pt idx="7">
                  <c:v>0.62</c:v>
                </c:pt>
                <c:pt idx="8">
                  <c:v>0.63</c:v>
                </c:pt>
                <c:pt idx="9">
                  <c:v>0.63</c:v>
                </c:pt>
                <c:pt idx="10">
                  <c:v>0.65</c:v>
                </c:pt>
                <c:pt idx="11">
                  <c:v>0.67</c:v>
                </c:pt>
                <c:pt idx="12">
                  <c:v>0.67</c:v>
                </c:pt>
                <c:pt idx="13">
                  <c:v>0.67</c:v>
                </c:pt>
                <c:pt idx="14">
                  <c:v>0.69</c:v>
                </c:pt>
                <c:pt idx="15">
                  <c:v>0.7</c:v>
                </c:pt>
                <c:pt idx="16">
                  <c:v>0.7</c:v>
                </c:pt>
                <c:pt idx="17">
                  <c:v>0.7</c:v>
                </c:pt>
                <c:pt idx="18">
                  <c:v>0.71</c:v>
                </c:pt>
                <c:pt idx="19">
                  <c:v>0.74</c:v>
                </c:pt>
                <c:pt idx="20">
                  <c:v>0.75</c:v>
                </c:pt>
                <c:pt idx="21">
                  <c:v>0.76</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numCache>
            </c:numRef>
          </c:cat>
          <c:val>
            <c:numRef>
              <c:f>Sheet1!$C$2:$C$46</c:f>
              <c:numCache>
                <c:formatCode>0%</c:formatCode>
                <c:ptCount val="45"/>
                <c:pt idx="0">
                  <c:v>0.64</c:v>
                </c:pt>
                <c:pt idx="1">
                  <c:v>0.64</c:v>
                </c:pt>
                <c:pt idx="2">
                  <c:v>0.64</c:v>
                </c:pt>
                <c:pt idx="3">
                  <c:v>0.64</c:v>
                </c:pt>
                <c:pt idx="4">
                  <c:v>0.64</c:v>
                </c:pt>
                <c:pt idx="5">
                  <c:v>0.64</c:v>
                </c:pt>
                <c:pt idx="6">
                  <c:v>0.64</c:v>
                </c:pt>
                <c:pt idx="7">
                  <c:v>0.64</c:v>
                </c:pt>
                <c:pt idx="8">
                  <c:v>0.64</c:v>
                </c:pt>
                <c:pt idx="9">
                  <c:v>0.64</c:v>
                </c:pt>
                <c:pt idx="10">
                  <c:v>0.64</c:v>
                </c:pt>
                <c:pt idx="11">
                  <c:v>0.64</c:v>
                </c:pt>
                <c:pt idx="12">
                  <c:v>0.64</c:v>
                </c:pt>
                <c:pt idx="13">
                  <c:v>0.64</c:v>
                </c:pt>
                <c:pt idx="14">
                  <c:v>0.64</c:v>
                </c:pt>
                <c:pt idx="15">
                  <c:v>0.64</c:v>
                </c:pt>
                <c:pt idx="16">
                  <c:v>0.64</c:v>
                </c:pt>
                <c:pt idx="17">
                  <c:v>0.64</c:v>
                </c:pt>
                <c:pt idx="18">
                  <c:v>0.64</c:v>
                </c:pt>
                <c:pt idx="19">
                  <c:v>0.64</c:v>
                </c:pt>
                <c:pt idx="20">
                  <c:v>0.64</c:v>
                </c:pt>
                <c:pt idx="21">
                  <c:v>0.64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95342143256453038"/>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Sheet1!$B$2:$B$12</c:f>
              <c:numCache>
                <c:formatCode>0%</c:formatCode>
                <c:ptCount val="11"/>
                <c:pt idx="0">
                  <c:v>0.57999999999999996</c:v>
                </c:pt>
                <c:pt idx="1">
                  <c:v>0.25</c:v>
                </c:pt>
                <c:pt idx="2">
                  <c:v>0.12</c:v>
                </c:pt>
                <c:pt idx="3">
                  <c:v>0.18</c:v>
                </c:pt>
                <c:pt idx="4">
                  <c:v>0.02</c:v>
                </c:pt>
                <c:pt idx="5">
                  <c:v>0.32</c:v>
                </c:pt>
                <c:pt idx="6">
                  <c:v>0.19</c:v>
                </c:pt>
                <c:pt idx="7">
                  <c:v>0.04</c:v>
                </c:pt>
                <c:pt idx="8">
                  <c:v>7.0000000000000007E-2</c:v>
                </c:pt>
                <c:pt idx="9">
                  <c:v>0.06</c:v>
                </c:pt>
                <c:pt idx="10">
                  <c:v>0.09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Sheet1!$C$2:$C$12</c:f>
              <c:numCache>
                <c:formatCode>0%</c:formatCode>
                <c:ptCount val="11"/>
                <c:pt idx="0">
                  <c:v>0.56999999999999995</c:v>
                </c:pt>
                <c:pt idx="1">
                  <c:v>0.21</c:v>
                </c:pt>
                <c:pt idx="2">
                  <c:v>0.11</c:v>
                </c:pt>
                <c:pt idx="3">
                  <c:v>0.17</c:v>
                </c:pt>
                <c:pt idx="4">
                  <c:v>0.02</c:v>
                </c:pt>
                <c:pt idx="5">
                  <c:v>0.34</c:v>
                </c:pt>
                <c:pt idx="6">
                  <c:v>0.2</c:v>
                </c:pt>
                <c:pt idx="7">
                  <c:v>0.04</c:v>
                </c:pt>
                <c:pt idx="8">
                  <c:v>0.08</c:v>
                </c:pt>
                <c:pt idx="9">
                  <c:v>0.04</c:v>
                </c:pt>
                <c:pt idx="10">
                  <c:v>0.09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Action</a:t>
                </a:r>
                <a:r>
                  <a:rPr lang="en-GB" sz="1000" b="1" baseline="0" dirty="0">
                    <a:solidFill>
                      <a:schemeClr val="tx1"/>
                    </a:solidFill>
                  </a:rPr>
                  <a:t> taken by those who contacted NHS service when GP practice was closed</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3310352001295227"/>
          <c:y val="5.2014570240775528E-2"/>
          <c:w val="0.18790196583412869"/>
          <c:h val="5.8513697194694764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9F2-4770-88A2-8BFE8DE586A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B32-4A8A-BE12-101FDD079307}"/>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Lbls>
            <c:dLbl>
              <c:idx val="2"/>
              <c:layout>
                <c:manualLayout>
                  <c:x val="-0.11672675377927551"/>
                  <c:y val="0"/>
                </c:manualLayout>
              </c:layout>
              <c:dLblPos val="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C803-432E-8938-75406DFA8CA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66</c:v>
                </c:pt>
                <c:pt idx="1">
                  <c:v>73</c:v>
                </c:pt>
                <c:pt idx="2">
                  <c:v>60</c:v>
                </c:pt>
                <c:pt idx="3">
                  <c:v>44</c:v>
                </c:pt>
              </c:numCache>
            </c:numRef>
          </c:val>
          <c:smooth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3C1-4349-8C8A-1F24D2A0E808}"/>
            </c:ext>
          </c:extLst>
        </c:ser>
        <c:ser>
          <c:idx val="1"/>
          <c:order val="1"/>
          <c:tx>
            <c:strRef>
              <c:f>Sheet1!$C$1</c:f>
              <c:strCache>
                <c:ptCount val="1"/>
                <c:pt idx="0">
                  <c:v>% Took too long</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34</c:v>
                </c:pt>
                <c:pt idx="1">
                  <c:v>27</c:v>
                </c:pt>
                <c:pt idx="2">
                  <c:v>40</c:v>
                </c:pt>
                <c:pt idx="3">
                  <c:v>56</c:v>
                </c:pt>
              </c:numCache>
            </c:numRef>
          </c:val>
          <c:smooth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B-B3C1-4349-8C8A-1F24D2A0E80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343640895830444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9115111211079484E-2"/>
          <c:y val="0.1735795740602189"/>
          <c:w val="0.45754972638532326"/>
          <c:h val="0.49845648131271741"/>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4B8-4E85-BBB4-11BA69551F32}"/>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4B8-4E85-BBB4-11BA69551F32}"/>
              </c:ext>
            </c:extLst>
          </c:dPt>
          <c:dPt>
            <c:idx val="2"/>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4B8-4E85-BBB4-11BA69551F32}"/>
              </c:ext>
            </c:extLst>
          </c:dPt>
          <c:dPt>
            <c:idx val="3"/>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D4B8-4E85-BBB4-11BA69551F32}"/>
              </c:ext>
            </c:extLst>
          </c:dPt>
          <c:dPt>
            <c:idx val="4"/>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4B8-4E85-BBB4-11BA69551F32}"/>
              </c:ext>
            </c:extLst>
          </c:dPt>
          <c:dPt>
            <c:idx val="5"/>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D4B8-4E85-BBB4-11BA69551F32}"/>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44</c:v>
                </c:pt>
                <c:pt idx="1">
                  <c:v>56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4B8-4E85-BBB4-11BA69551F3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869189691648593"/>
          <c:y val="0.35341224694769496"/>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71A-4561-A182-BA22E79749E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D6B-4A4E-8746-3590236046F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C755-477E-AA28-132E2FB41BEA}"/>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C755-477E-AA28-132E2FB41BEA}"/>
                </c:ext>
              </c:extLst>
            </c:dLbl>
            <c:dLbl>
              <c:idx val="2"/>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C755-477E-AA28-132E2FB41BEA}"/>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67</c:v>
                </c:pt>
                <c:pt idx="1">
                  <c:v>64</c:v>
                </c:pt>
                <c:pt idx="2">
                  <c:v>53</c:v>
                </c:pt>
                <c:pt idx="3">
                  <c:v>43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755-477E-AA28-132E2FB41BEA}"/>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16</c:v>
                </c:pt>
                <c:pt idx="1">
                  <c:v>19</c:v>
                </c:pt>
                <c:pt idx="2">
                  <c:v>29</c:v>
                </c:pt>
                <c:pt idx="3">
                  <c:v>37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755-477E-AA28-132E2FB41BE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02486364189060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3.8605634412868919E-2"/>
          <c:y val="0.18816289901566843"/>
          <c:w val="0.56962368783961081"/>
          <c:h val="0.6846202726357972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A2B8-43D1-B2DF-C665956839A2}"/>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A2B8-43D1-B2DF-C665956839A2}"/>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2B8-43D1-B2DF-C665956839A2}"/>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A2B8-43D1-B2DF-C665956839A2}"/>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A2B8-43D1-B2DF-C665956839A2}"/>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A2B8-43D1-B2DF-C665956839A2}"/>
              </c:ext>
            </c:extLst>
          </c:dPt>
          <c:dLbls>
            <c:dLbl>
              <c:idx val="3"/>
              <c:layout>
                <c:manualLayout>
                  <c:x val="-6.8245613789962118E-3"/>
                  <c:y val="5.3871565351858999E-4"/>
                </c:manualLayout>
              </c:layout>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A2B8-43D1-B2DF-C665956839A2}"/>
                </c:ext>
              </c:extLst>
            </c:dLbl>
            <c:dLbl>
              <c:idx val="4"/>
              <c:layout>
                <c:manualLayout>
                  <c:x val="5.0808359263331887E-3"/>
                  <c:y val="1.0324263833639917E-3"/>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A2B8-43D1-B2DF-C665956839A2}"/>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15</c:v>
                </c:pt>
                <c:pt idx="1">
                  <c:v>28</c:v>
                </c:pt>
                <c:pt idx="2">
                  <c:v>20</c:v>
                </c:pt>
                <c:pt idx="3">
                  <c:v>17</c:v>
                </c:pt>
                <c:pt idx="4">
                  <c:v>20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A2B8-43D1-B2DF-C665956839A2}"/>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7069730854299716"/>
          <c:y val="0.2289877385093026"/>
          <c:w val="0.4242797002692435"/>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2436693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2173259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36681146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31901421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7044948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7587414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0581567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31368598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16564225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16142882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6740085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2082276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8923948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33990692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1758824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22161628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38552838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9555734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122987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15564609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15297864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288284308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342409367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130857936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384401835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5.xml"/><Relationship Id="rId13" Type="http://schemas.openxmlformats.org/officeDocument/2006/relationships/slide" Target="slide43.xml"/><Relationship Id="rId3" Type="http://schemas.openxmlformats.org/officeDocument/2006/relationships/slide" Target="slide8.xml"/><Relationship Id="rId7" Type="http://schemas.openxmlformats.org/officeDocument/2006/relationships/slide" Target="slide32.xml"/><Relationship Id="rId12" Type="http://schemas.openxmlformats.org/officeDocument/2006/relationships/slide" Target="slide57.xml"/><Relationship Id="rId2" Type="http://schemas.openxmlformats.org/officeDocument/2006/relationships/slide" Target="slide3.xml"/><Relationship Id="rId1" Type="http://schemas.openxmlformats.org/officeDocument/2006/relationships/slideLayout" Target="../slideLayouts/slideLayout9.xml"/><Relationship Id="rId6" Type="http://schemas.openxmlformats.org/officeDocument/2006/relationships/slide" Target="slide21.xml"/><Relationship Id="rId11" Type="http://schemas.openxmlformats.org/officeDocument/2006/relationships/slide" Target="slide55.xml"/><Relationship Id="rId5" Type="http://schemas.openxmlformats.org/officeDocument/2006/relationships/slide" Target="slide17.xml"/><Relationship Id="rId10" Type="http://schemas.openxmlformats.org/officeDocument/2006/relationships/slide" Target="slide51.xml"/><Relationship Id="rId4" Type="http://schemas.openxmlformats.org/officeDocument/2006/relationships/slide" Target="slide12.xml"/><Relationship Id="rId9" Type="http://schemas.openxmlformats.org/officeDocument/2006/relationships/slide" Target="slide48.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7.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12.bin"/><Relationship Id="rId7" Type="http://schemas.openxmlformats.org/officeDocument/2006/relationships/chart" Target="../charts/chart10.xml"/><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11.sv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8" Type="http://schemas.openxmlformats.org/officeDocument/2006/relationships/chart" Target="../charts/chart18.xml"/><Relationship Id="rId3" Type="http://schemas.openxmlformats.org/officeDocument/2006/relationships/image" Target="../media/image10.png"/><Relationship Id="rId7" Type="http://schemas.openxmlformats.org/officeDocument/2006/relationships/chart" Target="../charts/chart17.xml"/><Relationship Id="rId12" Type="http://schemas.openxmlformats.org/officeDocument/2006/relationships/chart" Target="../charts/chart22.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6.xml"/><Relationship Id="rId11" Type="http://schemas.openxmlformats.org/officeDocument/2006/relationships/chart" Target="../charts/chart21.xml"/><Relationship Id="rId5" Type="http://schemas.openxmlformats.org/officeDocument/2006/relationships/chart" Target="../charts/chart15.xml"/><Relationship Id="rId10" Type="http://schemas.openxmlformats.org/officeDocument/2006/relationships/chart" Target="../charts/chart20.xml"/><Relationship Id="rId4" Type="http://schemas.openxmlformats.org/officeDocument/2006/relationships/image" Target="../media/image11.svg"/><Relationship Id="rId9" Type="http://schemas.openxmlformats.org/officeDocument/2006/relationships/chart" Target="../charts/chart19.xml"/></Relationships>
</file>

<file path=ppt/slides/_rels/slide14.xml.rels><?xml version="1.0" encoding="UTF-8" standalone="yes"?>
<Relationships xmlns="http://schemas.openxmlformats.org/package/2006/relationships"><Relationship Id="rId8" Type="http://schemas.openxmlformats.org/officeDocument/2006/relationships/chart" Target="../charts/chart26.xml"/><Relationship Id="rId3" Type="http://schemas.openxmlformats.org/officeDocument/2006/relationships/image" Target="../media/image10.png"/><Relationship Id="rId7" Type="http://schemas.openxmlformats.org/officeDocument/2006/relationships/chart" Target="../charts/chart25.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4.xml"/><Relationship Id="rId5" Type="http://schemas.openxmlformats.org/officeDocument/2006/relationships/chart" Target="../charts/chart23.xml"/><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8" Type="http://schemas.openxmlformats.org/officeDocument/2006/relationships/chart" Target="../charts/chart30.xml"/><Relationship Id="rId3" Type="http://schemas.openxmlformats.org/officeDocument/2006/relationships/image" Target="../media/image10.png"/><Relationship Id="rId7" Type="http://schemas.openxmlformats.org/officeDocument/2006/relationships/chart" Target="../charts/chart29.xml"/><Relationship Id="rId12" Type="http://schemas.openxmlformats.org/officeDocument/2006/relationships/chart" Target="../charts/chart34.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28.xml"/><Relationship Id="rId11" Type="http://schemas.openxmlformats.org/officeDocument/2006/relationships/chart" Target="../charts/chart33.xml"/><Relationship Id="rId5" Type="http://schemas.openxmlformats.org/officeDocument/2006/relationships/chart" Target="../charts/chart27.xml"/><Relationship Id="rId10" Type="http://schemas.openxmlformats.org/officeDocument/2006/relationships/chart" Target="../charts/chart32.xml"/><Relationship Id="rId4" Type="http://schemas.openxmlformats.org/officeDocument/2006/relationships/image" Target="../media/image11.svg"/><Relationship Id="rId9" Type="http://schemas.openxmlformats.org/officeDocument/2006/relationships/chart" Target="../charts/chart31.xml"/></Relationships>
</file>

<file path=ppt/slides/_rels/slide16.xml.rels><?xml version="1.0" encoding="UTF-8" standalone="yes"?>
<Relationships xmlns="http://schemas.openxmlformats.org/package/2006/relationships"><Relationship Id="rId8" Type="http://schemas.openxmlformats.org/officeDocument/2006/relationships/chart" Target="../charts/chart38.xml"/><Relationship Id="rId3" Type="http://schemas.openxmlformats.org/officeDocument/2006/relationships/image" Target="../media/image10.png"/><Relationship Id="rId7" Type="http://schemas.openxmlformats.org/officeDocument/2006/relationships/chart" Target="../charts/chart37.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36.xml"/><Relationship Id="rId5" Type="http://schemas.openxmlformats.org/officeDocument/2006/relationships/chart" Target="../charts/chart35.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chart" Target="../charts/chart39.xml"/><Relationship Id="rId7" Type="http://schemas.openxmlformats.org/officeDocument/2006/relationships/chart" Target="../charts/chart41.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40.xml"/><Relationship Id="rId5" Type="http://schemas.openxmlformats.org/officeDocument/2006/relationships/image" Target="../media/image11.sv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8" Type="http://schemas.openxmlformats.org/officeDocument/2006/relationships/chart" Target="../charts/chart57.xml"/><Relationship Id="rId3" Type="http://schemas.openxmlformats.org/officeDocument/2006/relationships/image" Target="../media/image10.png"/><Relationship Id="rId7" Type="http://schemas.openxmlformats.org/officeDocument/2006/relationships/chart" Target="../charts/chart56.xml"/><Relationship Id="rId12" Type="http://schemas.openxmlformats.org/officeDocument/2006/relationships/chart" Target="../charts/chart61.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5.xml"/><Relationship Id="rId11" Type="http://schemas.openxmlformats.org/officeDocument/2006/relationships/chart" Target="../charts/chart60.xml"/><Relationship Id="rId5" Type="http://schemas.openxmlformats.org/officeDocument/2006/relationships/chart" Target="../charts/chart54.xml"/><Relationship Id="rId10" Type="http://schemas.openxmlformats.org/officeDocument/2006/relationships/chart" Target="../charts/chart59.xml"/><Relationship Id="rId4" Type="http://schemas.openxmlformats.org/officeDocument/2006/relationships/image" Target="../media/image11.svg"/><Relationship Id="rId9" Type="http://schemas.openxmlformats.org/officeDocument/2006/relationships/chart" Target="../charts/chart58.xml"/></Relationships>
</file>

<file path=ppt/slides/_rels/slide23.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image" Target="../media/image10.png"/><Relationship Id="rId7" Type="http://schemas.openxmlformats.org/officeDocument/2006/relationships/chart" Target="../charts/chart64.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4" Type="http://schemas.openxmlformats.org/officeDocument/2006/relationships/image" Target="../media/image11.svg"/></Relationships>
</file>

<file path=ppt/slides/_rels/slide2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chart" Target="../charts/chart66.xml"/><Relationship Id="rId7" Type="http://schemas.openxmlformats.org/officeDocument/2006/relationships/chart" Target="../charts/chart70.xml"/><Relationship Id="rId12" Type="http://schemas.openxmlformats.org/officeDocument/2006/relationships/chart" Target="../charts/chart73.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69.xml"/><Relationship Id="rId11" Type="http://schemas.openxmlformats.org/officeDocument/2006/relationships/chart" Target="../charts/chart72.xml"/><Relationship Id="rId5" Type="http://schemas.openxmlformats.org/officeDocument/2006/relationships/chart" Target="../charts/chart68.xml"/><Relationship Id="rId10" Type="http://schemas.openxmlformats.org/officeDocument/2006/relationships/chart" Target="../charts/chart71.xml"/><Relationship Id="rId4" Type="http://schemas.openxmlformats.org/officeDocument/2006/relationships/chart" Target="../charts/chart67.xml"/><Relationship Id="rId9" Type="http://schemas.openxmlformats.org/officeDocument/2006/relationships/image" Target="../media/image11.svg"/></Relationships>
</file>

<file path=ppt/slides/_rels/slide25.xml.rels><?xml version="1.0" encoding="UTF-8" standalone="yes"?>
<Relationships xmlns="http://schemas.openxmlformats.org/package/2006/relationships"><Relationship Id="rId8" Type="http://schemas.openxmlformats.org/officeDocument/2006/relationships/chart" Target="../charts/chart77.xml"/><Relationship Id="rId3" Type="http://schemas.openxmlformats.org/officeDocument/2006/relationships/image" Target="../media/image10.png"/><Relationship Id="rId7" Type="http://schemas.openxmlformats.org/officeDocument/2006/relationships/chart" Target="../charts/chart76.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75.xml"/><Relationship Id="rId5" Type="http://schemas.openxmlformats.org/officeDocument/2006/relationships/chart" Target="../charts/chart74.xml"/><Relationship Id="rId4" Type="http://schemas.openxmlformats.org/officeDocument/2006/relationships/image" Target="../media/image11.svg"/></Relationships>
</file>

<file path=ppt/slides/_rels/slide26.xml.rels><?xml version="1.0" encoding="UTF-8" standalone="yes"?>
<Relationships xmlns="http://schemas.openxmlformats.org/package/2006/relationships"><Relationship Id="rId3" Type="http://schemas.openxmlformats.org/officeDocument/2006/relationships/chart" Target="../charts/chart78.xml"/><Relationship Id="rId2" Type="http://schemas.openxmlformats.org/officeDocument/2006/relationships/notesSlide" Target="../notesSlides/notesSlide24.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8" Type="http://schemas.openxmlformats.org/officeDocument/2006/relationships/chart" Target="../charts/chart82.xml"/><Relationship Id="rId3" Type="http://schemas.openxmlformats.org/officeDocument/2006/relationships/image" Target="../media/image10.png"/><Relationship Id="rId7" Type="http://schemas.openxmlformats.org/officeDocument/2006/relationships/chart" Target="../charts/chart81.xml"/><Relationship Id="rId12" Type="http://schemas.openxmlformats.org/officeDocument/2006/relationships/chart" Target="../charts/chart86.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80.xml"/><Relationship Id="rId11" Type="http://schemas.openxmlformats.org/officeDocument/2006/relationships/chart" Target="../charts/chart85.xml"/><Relationship Id="rId5" Type="http://schemas.openxmlformats.org/officeDocument/2006/relationships/chart" Target="../charts/chart79.xml"/><Relationship Id="rId10" Type="http://schemas.openxmlformats.org/officeDocument/2006/relationships/chart" Target="../charts/chart84.xml"/><Relationship Id="rId4" Type="http://schemas.openxmlformats.org/officeDocument/2006/relationships/image" Target="../media/image11.svg"/><Relationship Id="rId9" Type="http://schemas.openxmlformats.org/officeDocument/2006/relationships/chart" Target="../charts/chart83.xml"/></Relationships>
</file>

<file path=ppt/slides/_rels/slide28.xml.rels><?xml version="1.0" encoding="UTF-8" standalone="yes"?>
<Relationships xmlns="http://schemas.openxmlformats.org/package/2006/relationships"><Relationship Id="rId8" Type="http://schemas.openxmlformats.org/officeDocument/2006/relationships/chart" Target="../charts/chart90.xml"/><Relationship Id="rId3" Type="http://schemas.openxmlformats.org/officeDocument/2006/relationships/image" Target="../media/image10.png"/><Relationship Id="rId7" Type="http://schemas.openxmlformats.org/officeDocument/2006/relationships/chart" Target="../charts/chart89.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8.xml"/><Relationship Id="rId5" Type="http://schemas.openxmlformats.org/officeDocument/2006/relationships/chart" Target="../charts/chart87.xml"/><Relationship Id="rId4" Type="http://schemas.openxmlformats.org/officeDocument/2006/relationships/image" Target="../media/image11.svg"/><Relationship Id="rId9" Type="http://schemas.openxmlformats.org/officeDocument/2006/relationships/chart" Target="../charts/chart91.xml"/></Relationships>
</file>

<file path=ppt/slides/_rels/slide29.xml.rels><?xml version="1.0" encoding="UTF-8" standalone="yes"?>
<Relationships xmlns="http://schemas.openxmlformats.org/package/2006/relationships"><Relationship Id="rId3" Type="http://schemas.openxmlformats.org/officeDocument/2006/relationships/chart" Target="../charts/chart92.xml"/><Relationship Id="rId7" Type="http://schemas.openxmlformats.org/officeDocument/2006/relationships/chart" Target="../charts/chart94.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image" Target="../media/image11.sv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8" Type="http://schemas.openxmlformats.org/officeDocument/2006/relationships/chart" Target="../charts/chart98.xml"/><Relationship Id="rId3" Type="http://schemas.openxmlformats.org/officeDocument/2006/relationships/image" Target="../media/image10.png"/><Relationship Id="rId7" Type="http://schemas.openxmlformats.org/officeDocument/2006/relationships/chart" Target="../charts/chart97.xml"/><Relationship Id="rId12" Type="http://schemas.openxmlformats.org/officeDocument/2006/relationships/chart" Target="../charts/chart102.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6.xml"/><Relationship Id="rId11" Type="http://schemas.openxmlformats.org/officeDocument/2006/relationships/chart" Target="../charts/chart101.xml"/><Relationship Id="rId5" Type="http://schemas.openxmlformats.org/officeDocument/2006/relationships/chart" Target="../charts/chart95.xml"/><Relationship Id="rId10" Type="http://schemas.openxmlformats.org/officeDocument/2006/relationships/chart" Target="../charts/chart100.xml"/><Relationship Id="rId4" Type="http://schemas.openxmlformats.org/officeDocument/2006/relationships/image" Target="../media/image11.svg"/><Relationship Id="rId9" Type="http://schemas.openxmlformats.org/officeDocument/2006/relationships/chart" Target="../charts/chart99.xml"/></Relationships>
</file>

<file path=ppt/slides/_rels/slide31.xml.rels><?xml version="1.0" encoding="UTF-8" standalone="yes"?>
<Relationships xmlns="http://schemas.openxmlformats.org/package/2006/relationships"><Relationship Id="rId8" Type="http://schemas.openxmlformats.org/officeDocument/2006/relationships/chart" Target="../charts/chart106.xml"/><Relationship Id="rId3" Type="http://schemas.openxmlformats.org/officeDocument/2006/relationships/image" Target="../media/image10.png"/><Relationship Id="rId7" Type="http://schemas.openxmlformats.org/officeDocument/2006/relationships/chart" Target="../charts/chart105.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104.xml"/><Relationship Id="rId5" Type="http://schemas.openxmlformats.org/officeDocument/2006/relationships/chart" Target="../charts/chart103.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10.xml"/><Relationship Id="rId3" Type="http://schemas.openxmlformats.org/officeDocument/2006/relationships/image" Target="../media/image10.png"/><Relationship Id="rId7" Type="http://schemas.openxmlformats.org/officeDocument/2006/relationships/chart" Target="../charts/chart109.xml"/><Relationship Id="rId12" Type="http://schemas.openxmlformats.org/officeDocument/2006/relationships/chart" Target="../charts/chart114.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8.xml"/><Relationship Id="rId11" Type="http://schemas.openxmlformats.org/officeDocument/2006/relationships/chart" Target="../charts/chart113.xml"/><Relationship Id="rId5" Type="http://schemas.openxmlformats.org/officeDocument/2006/relationships/chart" Target="../charts/chart107.xml"/><Relationship Id="rId10" Type="http://schemas.openxmlformats.org/officeDocument/2006/relationships/chart" Target="../charts/chart112.xml"/><Relationship Id="rId4" Type="http://schemas.openxmlformats.org/officeDocument/2006/relationships/image" Target="../media/image11.svg"/><Relationship Id="rId9" Type="http://schemas.openxmlformats.org/officeDocument/2006/relationships/chart" Target="../charts/chart111.xml"/></Relationships>
</file>

<file path=ppt/slides/_rels/slide34.xml.rels><?xml version="1.0" encoding="UTF-8" standalone="yes"?>
<Relationships xmlns="http://schemas.openxmlformats.org/package/2006/relationships"><Relationship Id="rId8" Type="http://schemas.openxmlformats.org/officeDocument/2006/relationships/chart" Target="../charts/chart118.xml"/><Relationship Id="rId3" Type="http://schemas.openxmlformats.org/officeDocument/2006/relationships/image" Target="../media/image10.png"/><Relationship Id="rId7" Type="http://schemas.openxmlformats.org/officeDocument/2006/relationships/chart" Target="../charts/chart117.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chart" Target="../charts/chart116.xml"/><Relationship Id="rId5" Type="http://schemas.openxmlformats.org/officeDocument/2006/relationships/chart" Target="../charts/chart115.xml"/><Relationship Id="rId4" Type="http://schemas.openxmlformats.org/officeDocument/2006/relationships/image" Target="../media/image11.svg"/><Relationship Id="rId9" Type="http://schemas.openxmlformats.org/officeDocument/2006/relationships/chart" Target="../charts/chart119.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6.xml.rels><?xml version="1.0" encoding="UTF-8" standalone="yes"?>
<Relationships xmlns="http://schemas.openxmlformats.org/package/2006/relationships"><Relationship Id="rId8" Type="http://schemas.openxmlformats.org/officeDocument/2006/relationships/chart" Target="../charts/chart123.xml"/><Relationship Id="rId3" Type="http://schemas.openxmlformats.org/officeDocument/2006/relationships/image" Target="../media/image10.png"/><Relationship Id="rId7" Type="http://schemas.openxmlformats.org/officeDocument/2006/relationships/chart" Target="../charts/chart122.xml"/><Relationship Id="rId12" Type="http://schemas.openxmlformats.org/officeDocument/2006/relationships/chart" Target="../charts/chart127.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21.xml"/><Relationship Id="rId11" Type="http://schemas.openxmlformats.org/officeDocument/2006/relationships/chart" Target="../charts/chart126.xml"/><Relationship Id="rId5" Type="http://schemas.openxmlformats.org/officeDocument/2006/relationships/chart" Target="../charts/chart120.xml"/><Relationship Id="rId10" Type="http://schemas.openxmlformats.org/officeDocument/2006/relationships/chart" Target="../charts/chart125.xml"/><Relationship Id="rId4" Type="http://schemas.openxmlformats.org/officeDocument/2006/relationships/image" Target="../media/image11.svg"/><Relationship Id="rId9" Type="http://schemas.openxmlformats.org/officeDocument/2006/relationships/chart" Target="../charts/chart124.xml"/></Relationships>
</file>

<file path=ppt/slides/_rels/slide37.xml.rels><?xml version="1.0" encoding="UTF-8" standalone="yes"?>
<Relationships xmlns="http://schemas.openxmlformats.org/package/2006/relationships"><Relationship Id="rId8" Type="http://schemas.openxmlformats.org/officeDocument/2006/relationships/chart" Target="../charts/chart131.xml"/><Relationship Id="rId3" Type="http://schemas.openxmlformats.org/officeDocument/2006/relationships/image" Target="../media/image10.png"/><Relationship Id="rId7" Type="http://schemas.openxmlformats.org/officeDocument/2006/relationships/chart" Target="../charts/chart130.xml"/><Relationship Id="rId12" Type="http://schemas.openxmlformats.org/officeDocument/2006/relationships/chart" Target="../charts/chart135.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9.xml"/><Relationship Id="rId11" Type="http://schemas.openxmlformats.org/officeDocument/2006/relationships/chart" Target="../charts/chart134.xml"/><Relationship Id="rId5" Type="http://schemas.openxmlformats.org/officeDocument/2006/relationships/chart" Target="../charts/chart128.xml"/><Relationship Id="rId10" Type="http://schemas.openxmlformats.org/officeDocument/2006/relationships/chart" Target="../charts/chart133.xml"/><Relationship Id="rId4" Type="http://schemas.openxmlformats.org/officeDocument/2006/relationships/image" Target="../media/image11.svg"/><Relationship Id="rId9" Type="http://schemas.openxmlformats.org/officeDocument/2006/relationships/chart" Target="../charts/chart132.xml"/></Relationships>
</file>

<file path=ppt/slides/_rels/slide38.xml.rels><?xml version="1.0" encoding="UTF-8" standalone="yes"?>
<Relationships xmlns="http://schemas.openxmlformats.org/package/2006/relationships"><Relationship Id="rId8" Type="http://schemas.openxmlformats.org/officeDocument/2006/relationships/chart" Target="../charts/chart139.xml"/><Relationship Id="rId3" Type="http://schemas.openxmlformats.org/officeDocument/2006/relationships/image" Target="../media/image10.png"/><Relationship Id="rId7" Type="http://schemas.openxmlformats.org/officeDocument/2006/relationships/chart" Target="../charts/chart138.xml"/><Relationship Id="rId12" Type="http://schemas.openxmlformats.org/officeDocument/2006/relationships/chart" Target="../charts/chart143.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37.xml"/><Relationship Id="rId11" Type="http://schemas.openxmlformats.org/officeDocument/2006/relationships/chart" Target="../charts/chart142.xml"/><Relationship Id="rId5" Type="http://schemas.openxmlformats.org/officeDocument/2006/relationships/chart" Target="../charts/chart136.xml"/><Relationship Id="rId10" Type="http://schemas.openxmlformats.org/officeDocument/2006/relationships/chart" Target="../charts/chart141.xml"/><Relationship Id="rId4" Type="http://schemas.openxmlformats.org/officeDocument/2006/relationships/image" Target="../media/image11.svg"/><Relationship Id="rId9" Type="http://schemas.openxmlformats.org/officeDocument/2006/relationships/chart" Target="../charts/chart140.xml"/></Relationships>
</file>

<file path=ppt/slides/_rels/slide39.xml.rels><?xml version="1.0" encoding="UTF-8" standalone="yes"?>
<Relationships xmlns="http://schemas.openxmlformats.org/package/2006/relationships"><Relationship Id="rId8" Type="http://schemas.openxmlformats.org/officeDocument/2006/relationships/chart" Target="../charts/chart147.xml"/><Relationship Id="rId3" Type="http://schemas.openxmlformats.org/officeDocument/2006/relationships/image" Target="../media/image10.png"/><Relationship Id="rId7" Type="http://schemas.openxmlformats.org/officeDocument/2006/relationships/chart" Target="../charts/chart146.xml"/><Relationship Id="rId12" Type="http://schemas.openxmlformats.org/officeDocument/2006/relationships/chart" Target="../charts/chart151.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45.xml"/><Relationship Id="rId11" Type="http://schemas.openxmlformats.org/officeDocument/2006/relationships/chart" Target="../charts/chart150.xml"/><Relationship Id="rId5" Type="http://schemas.openxmlformats.org/officeDocument/2006/relationships/chart" Target="../charts/chart144.xml"/><Relationship Id="rId10" Type="http://schemas.openxmlformats.org/officeDocument/2006/relationships/chart" Target="../charts/chart149.xml"/><Relationship Id="rId4" Type="http://schemas.openxmlformats.org/officeDocument/2006/relationships/image" Target="../media/image11.svg"/><Relationship Id="rId9" Type="http://schemas.openxmlformats.org/officeDocument/2006/relationships/chart" Target="../charts/chart148.xml"/></Relationships>
</file>

<file path=ppt/slides/_rels/slide40.xml.rels><?xml version="1.0" encoding="UTF-8" standalone="yes"?>
<Relationships xmlns="http://schemas.openxmlformats.org/package/2006/relationships"><Relationship Id="rId8" Type="http://schemas.openxmlformats.org/officeDocument/2006/relationships/chart" Target="../charts/chart155.xml"/><Relationship Id="rId3" Type="http://schemas.openxmlformats.org/officeDocument/2006/relationships/image" Target="../media/image10.png"/><Relationship Id="rId7" Type="http://schemas.openxmlformats.org/officeDocument/2006/relationships/chart" Target="../charts/chart154.xml"/><Relationship Id="rId12" Type="http://schemas.openxmlformats.org/officeDocument/2006/relationships/chart" Target="../charts/chart159.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53.xml"/><Relationship Id="rId11" Type="http://schemas.openxmlformats.org/officeDocument/2006/relationships/chart" Target="../charts/chart158.xml"/><Relationship Id="rId5" Type="http://schemas.openxmlformats.org/officeDocument/2006/relationships/chart" Target="../charts/chart152.xml"/><Relationship Id="rId10" Type="http://schemas.openxmlformats.org/officeDocument/2006/relationships/chart" Target="../charts/chart157.xml"/><Relationship Id="rId4" Type="http://schemas.openxmlformats.org/officeDocument/2006/relationships/image" Target="../media/image11.svg"/><Relationship Id="rId9" Type="http://schemas.openxmlformats.org/officeDocument/2006/relationships/chart" Target="../charts/chart156.xml"/></Relationships>
</file>

<file path=ppt/slides/_rels/slide41.xml.rels><?xml version="1.0" encoding="UTF-8" standalone="yes"?>
<Relationships xmlns="http://schemas.openxmlformats.org/package/2006/relationships"><Relationship Id="rId8" Type="http://schemas.openxmlformats.org/officeDocument/2006/relationships/chart" Target="../charts/chart163.xml"/><Relationship Id="rId3" Type="http://schemas.openxmlformats.org/officeDocument/2006/relationships/image" Target="../media/image10.png"/><Relationship Id="rId7" Type="http://schemas.openxmlformats.org/officeDocument/2006/relationships/chart" Target="../charts/chart162.xml"/><Relationship Id="rId12" Type="http://schemas.openxmlformats.org/officeDocument/2006/relationships/chart" Target="../charts/chart167.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61.xml"/><Relationship Id="rId11" Type="http://schemas.openxmlformats.org/officeDocument/2006/relationships/chart" Target="../charts/chart166.xml"/><Relationship Id="rId5" Type="http://schemas.openxmlformats.org/officeDocument/2006/relationships/chart" Target="../charts/chart160.xml"/><Relationship Id="rId10" Type="http://schemas.openxmlformats.org/officeDocument/2006/relationships/chart" Target="../charts/chart165.xml"/><Relationship Id="rId4" Type="http://schemas.openxmlformats.org/officeDocument/2006/relationships/image" Target="../media/image11.svg"/><Relationship Id="rId9" Type="http://schemas.openxmlformats.org/officeDocument/2006/relationships/chart" Target="../charts/chart164.xml"/></Relationships>
</file>

<file path=ppt/slides/_rels/slide42.xml.rels><?xml version="1.0" encoding="UTF-8" standalone="yes"?>
<Relationships xmlns="http://schemas.openxmlformats.org/package/2006/relationships"><Relationship Id="rId8" Type="http://schemas.openxmlformats.org/officeDocument/2006/relationships/chart" Target="../charts/chart171.xml"/><Relationship Id="rId3" Type="http://schemas.openxmlformats.org/officeDocument/2006/relationships/image" Target="../media/image10.png"/><Relationship Id="rId7" Type="http://schemas.openxmlformats.org/officeDocument/2006/relationships/chart" Target="../charts/chart170.xml"/><Relationship Id="rId12" Type="http://schemas.openxmlformats.org/officeDocument/2006/relationships/chart" Target="../charts/chart175.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9.xml"/><Relationship Id="rId11" Type="http://schemas.openxmlformats.org/officeDocument/2006/relationships/chart" Target="../charts/chart174.xml"/><Relationship Id="rId5" Type="http://schemas.openxmlformats.org/officeDocument/2006/relationships/chart" Target="../charts/chart168.xml"/><Relationship Id="rId10" Type="http://schemas.openxmlformats.org/officeDocument/2006/relationships/chart" Target="../charts/chart173.xml"/><Relationship Id="rId4" Type="http://schemas.openxmlformats.org/officeDocument/2006/relationships/image" Target="../media/image11.svg"/><Relationship Id="rId9" Type="http://schemas.openxmlformats.org/officeDocument/2006/relationships/chart" Target="../charts/chart172.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4.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s>
</file>

<file path=ppt/slides/_rels/slide45.xml.rels><?xml version="1.0" encoding="UTF-8" standalone="yes"?>
<Relationships xmlns="http://schemas.openxmlformats.org/package/2006/relationships"><Relationship Id="rId8" Type="http://schemas.openxmlformats.org/officeDocument/2006/relationships/chart" Target="../charts/chart181.xml"/><Relationship Id="rId3" Type="http://schemas.openxmlformats.org/officeDocument/2006/relationships/chart" Target="../charts/chart176.xml"/><Relationship Id="rId7" Type="http://schemas.openxmlformats.org/officeDocument/2006/relationships/chart" Target="../charts/chart180.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9.xml"/><Relationship Id="rId5" Type="http://schemas.openxmlformats.org/officeDocument/2006/relationships/chart" Target="../charts/chart178.xml"/><Relationship Id="rId4" Type="http://schemas.openxmlformats.org/officeDocument/2006/relationships/chart" Target="../charts/chart177.xml"/><Relationship Id="rId9" Type="http://schemas.openxmlformats.org/officeDocument/2006/relationships/chart" Target="../charts/chart182.xml"/></Relationships>
</file>

<file path=ppt/slides/_rels/slide46.xml.rels><?xml version="1.0" encoding="UTF-8" standalone="yes"?>
<Relationships xmlns="http://schemas.openxmlformats.org/package/2006/relationships"><Relationship Id="rId3" Type="http://schemas.openxmlformats.org/officeDocument/2006/relationships/chart" Target="../charts/chart183.xml"/><Relationship Id="rId7" Type="http://schemas.openxmlformats.org/officeDocument/2006/relationships/chart" Target="../charts/chart187.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86.xml"/><Relationship Id="rId5" Type="http://schemas.openxmlformats.org/officeDocument/2006/relationships/chart" Target="../charts/chart185.xml"/><Relationship Id="rId4" Type="http://schemas.openxmlformats.org/officeDocument/2006/relationships/chart" Target="../charts/chart184.xml"/></Relationships>
</file>

<file path=ppt/slides/_rels/slide47.xml.rels><?xml version="1.0" encoding="UTF-8" standalone="yes"?>
<Relationships xmlns="http://schemas.openxmlformats.org/package/2006/relationships"><Relationship Id="rId8" Type="http://schemas.openxmlformats.org/officeDocument/2006/relationships/chart" Target="../charts/chart193.xml"/><Relationship Id="rId3" Type="http://schemas.openxmlformats.org/officeDocument/2006/relationships/chart" Target="../charts/chart188.xml"/><Relationship Id="rId7" Type="http://schemas.openxmlformats.org/officeDocument/2006/relationships/chart" Target="../charts/chart192.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91.xml"/><Relationship Id="rId5" Type="http://schemas.openxmlformats.org/officeDocument/2006/relationships/chart" Target="../charts/chart190.xml"/><Relationship Id="rId4" Type="http://schemas.openxmlformats.org/officeDocument/2006/relationships/chart" Target="../charts/chart189.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97.xml"/><Relationship Id="rId3" Type="http://schemas.openxmlformats.org/officeDocument/2006/relationships/image" Target="../media/image10.png"/><Relationship Id="rId7" Type="http://schemas.openxmlformats.org/officeDocument/2006/relationships/chart" Target="../charts/chart196.xml"/><Relationship Id="rId12" Type="http://schemas.openxmlformats.org/officeDocument/2006/relationships/chart" Target="../charts/chart201.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95.xml"/><Relationship Id="rId11" Type="http://schemas.openxmlformats.org/officeDocument/2006/relationships/chart" Target="../charts/chart200.xml"/><Relationship Id="rId5" Type="http://schemas.openxmlformats.org/officeDocument/2006/relationships/chart" Target="../charts/chart194.xml"/><Relationship Id="rId10" Type="http://schemas.openxmlformats.org/officeDocument/2006/relationships/chart" Target="../charts/chart199.xml"/><Relationship Id="rId4" Type="http://schemas.openxmlformats.org/officeDocument/2006/relationships/image" Target="../media/image11.svg"/><Relationship Id="rId9" Type="http://schemas.openxmlformats.org/officeDocument/2006/relationships/chart" Target="../charts/chart198.xml"/></Relationships>
</file>

<file path=ppt/slides/_rels/slide50.xml.rels><?xml version="1.0" encoding="UTF-8" standalone="yes"?>
<Relationships xmlns="http://schemas.openxmlformats.org/package/2006/relationships"><Relationship Id="rId8" Type="http://schemas.openxmlformats.org/officeDocument/2006/relationships/chart" Target="../charts/chart205.xml"/><Relationship Id="rId3" Type="http://schemas.openxmlformats.org/officeDocument/2006/relationships/image" Target="../media/image10.png"/><Relationship Id="rId7" Type="http://schemas.openxmlformats.org/officeDocument/2006/relationships/chart" Target="../charts/chart204.xml"/><Relationship Id="rId2" Type="http://schemas.openxmlformats.org/officeDocument/2006/relationships/notesSlide" Target="../notesSlides/notesSlide48.xml"/><Relationship Id="rId1" Type="http://schemas.openxmlformats.org/officeDocument/2006/relationships/slideLayout" Target="../slideLayouts/slideLayout11.xml"/><Relationship Id="rId6" Type="http://schemas.openxmlformats.org/officeDocument/2006/relationships/chart" Target="../charts/chart203.xml"/><Relationship Id="rId5" Type="http://schemas.openxmlformats.org/officeDocument/2006/relationships/chart" Target="../charts/chart202.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206.xml"/><Relationship Id="rId2" Type="http://schemas.openxmlformats.org/officeDocument/2006/relationships/notesSlide" Target="../notesSlides/notesSlide50.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3" Type="http://schemas.openxmlformats.org/officeDocument/2006/relationships/chart" Target="../charts/chart207.xml"/><Relationship Id="rId7" Type="http://schemas.openxmlformats.org/officeDocument/2006/relationships/chart" Target="../charts/chart211.xml"/><Relationship Id="rId2" Type="http://schemas.openxmlformats.org/officeDocument/2006/relationships/notesSlide" Target="../notesSlides/notesSlide51.xml"/><Relationship Id="rId1" Type="http://schemas.openxmlformats.org/officeDocument/2006/relationships/slideLayout" Target="../slideLayouts/slideLayout11.xml"/><Relationship Id="rId6" Type="http://schemas.openxmlformats.org/officeDocument/2006/relationships/chart" Target="../charts/chart210.xml"/><Relationship Id="rId5" Type="http://schemas.openxmlformats.org/officeDocument/2006/relationships/chart" Target="../charts/chart209.xml"/><Relationship Id="rId4" Type="http://schemas.openxmlformats.org/officeDocument/2006/relationships/chart" Target="../charts/chart208.xml"/></Relationships>
</file>

<file path=ppt/slides/_rels/slide54.xml.rels><?xml version="1.0" encoding="UTF-8" standalone="yes"?>
<Relationships xmlns="http://schemas.openxmlformats.org/package/2006/relationships"><Relationship Id="rId8" Type="http://schemas.openxmlformats.org/officeDocument/2006/relationships/chart" Target="../charts/chart215.xml"/><Relationship Id="rId3" Type="http://schemas.openxmlformats.org/officeDocument/2006/relationships/image" Target="../media/image10.png"/><Relationship Id="rId7" Type="http://schemas.openxmlformats.org/officeDocument/2006/relationships/chart" Target="../charts/chart214.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13.xml"/><Relationship Id="rId5" Type="http://schemas.openxmlformats.org/officeDocument/2006/relationships/chart" Target="../charts/chart212.xml"/><Relationship Id="rId4" Type="http://schemas.openxmlformats.org/officeDocument/2006/relationships/image" Target="../media/image11.svg"/><Relationship Id="rId9" Type="http://schemas.openxmlformats.org/officeDocument/2006/relationships/chart" Target="../charts/chart216.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58.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6.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faq" TargetMode="External"/></Relationships>
</file>

<file path=ppt/slides/_rels/slide59.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hyperlink" Target="https://gp-patient.co.uk/surveysandreports" TargetMode="External"/><Relationship Id="rId7" Type="http://schemas.openxmlformats.org/officeDocument/2006/relationships/image" Target="../media/image16.jpeg"/><Relationship Id="rId2" Type="http://schemas.openxmlformats.org/officeDocument/2006/relationships/notesSlide" Target="../notesSlides/notesSlide57.xml"/><Relationship Id="rId1" Type="http://schemas.openxmlformats.org/officeDocument/2006/relationships/slideLayout" Target="../slideLayouts/slideLayout9.xml"/><Relationship Id="rId6" Type="http://schemas.openxmlformats.org/officeDocument/2006/relationships/hyperlink" Target="mailto:GPPatientSurvey@ipsos.com"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C6DF43BB-4B6C-49EB-BB23-10B21D5A8FF9}"/>
              </a:ext>
            </a:extLst>
          </p:cNvPr>
          <p:cNvSpPr>
            <a:spLocks noGrp="1"/>
          </p:cNvSpPr>
          <p:nvPr>
            <p:ph type="body" sz="quarter" idx="12"/>
          </p:nvPr>
        </p:nvSpPr>
        <p:spPr>
          <a:xfrm>
            <a:off x="450000" y="4682677"/>
            <a:ext cx="1439497" cy="307777"/>
          </a:xfrm>
        </p:spPr>
        <p:txBody>
          <a:bodyPr/>
          <a:lstStyle/>
          <a:p>
            <a:r>
              <a:rPr lang="en-US" dirty="0"/>
              <a:t>2023 Survey</a:t>
            </a:r>
          </a:p>
        </p:txBody>
      </p:sp>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50000" y="3314263"/>
            <a:ext cx="4731600" cy="369332"/>
          </a:xfrm>
        </p:spPr>
        <p:txBody>
          <a:bodyPr/>
          <a:lstStyle/>
          <a:p>
            <a:r>
              <a:rPr lang="en-GB" dirty="0">
                <a:solidFill>
                  <a:schemeClr val="bg1"/>
                </a:solidFill>
              </a:rPr>
              <a:t>Latest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34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CAMBRIDGESHIRE AND PETERBOROUGH ICS</a:t>
            </a:r>
            <a:endParaRPr lang="en-GB" sz="34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440874"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68552"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553824"/>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2" action="ppaction://hlinksldjump"/>
              </a:rPr>
              <a:t>Background, introduction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4020132" y="153563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3"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463834"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69407" y="2013666"/>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4" action="ppaction://hlinksldjump"/>
              </a:rPr>
              <a:t>Local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86472"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77854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440874"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68552"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29366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Making an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4021323" y="2783037"/>
            <a:ext cx="1778662"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Satisfaction with general practice appointment times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463834"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847810" y="3029258"/>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8" action="ppaction://hlinksldjump">
                  <a:extLst>
                    <a:ext uri="{A12FA001-AC4F-418D-AE19-62706E023703}">
                      <ahyp:hlinkClr xmlns:ahyp="http://schemas.microsoft.com/office/drawing/2018/hyperlinkcolor" val="tx"/>
                    </a:ext>
                  </a:extLst>
                </a:hlinkClick>
              </a:rPr>
              <a:t>Perceptions of care at patients’ last appointment</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86472"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440874"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68552"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86971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9"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383685" y="4602659"/>
            <a:ext cx="1474328"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10" action="ppaction://hlinksldjump"/>
              </a:rPr>
              <a:t>Services when GP practice is closed</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463834"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109696" y="4843114"/>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Statistical reliability</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8647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88102" y="482979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Want to know more?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521900"/>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3" action="ppaction://hlinksldjump"/>
              </a:rPr>
              <a:t>Care and concern</a:t>
            </a:r>
            <a:endParaRPr lang="en-GB" sz="1600" b="1" dirty="0">
              <a:solidFill>
                <a:srgbClr val="005EB8"/>
              </a:solidFill>
              <a:latin typeface="Arial"/>
            </a:endParaRPr>
          </a:p>
        </p:txBody>
      </p:sp>
    </p:spTree>
    <p:extLst>
      <p:ext uri="{BB962C8B-B14F-4D97-AF65-F5344CB8AC3E}">
        <p14:creationId xmlns:p14="http://schemas.microsoft.com/office/powerpoint/2010/main" val="3911855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Background, introduction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4524315"/>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2023 GP Patient Survey for </a:t>
            </a:r>
            <a:r>
              <a:rPr lang="en-GB" sz="1600" b="1">
                <a:solidFill>
                  <a:srgbClr val="005EB8"/>
                </a:solidFill>
              </a:rPr>
              <a:t>CAMBRIDGESHIRE AND PETERBOROUGH ICS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CAMBRIDGESHIRE AND PETERBOROUGH ICS, 32,746</a:t>
            </a:r>
            <a:r>
              <a:rPr lang="en-GB" sz="1600"/>
              <a:t> questionnaires were sent out, and </a:t>
            </a:r>
            <a:r>
              <a:rPr lang="en-GB" sz="1600" b="1">
                <a:solidFill>
                  <a:srgbClr val="005EB8"/>
                </a:solidFill>
              </a:rPr>
              <a:t>10,993</a:t>
            </a:r>
            <a:r>
              <a:rPr lang="en-GB" sz="1600"/>
              <a:t> were returned completed. This represents a response rate of </a:t>
            </a:r>
            <a:r>
              <a:rPr lang="en-GB" sz="1600" b="1">
                <a:solidFill>
                  <a:srgbClr val="005EB8"/>
                </a:solidFill>
              </a:rPr>
              <a:t>34%</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Where available, packs include trend data beginning in 2020. Where questions have changed significantly for the 2023 questionnaire, data will not be comparable to previous years.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7" name="Picture 6">
            <a:extLst>
              <a:ext uri="{FF2B5EF4-FFF2-40B4-BE49-F238E27FC236}">
                <a16:creationId xmlns:a16="http://schemas.microsoft.com/office/drawing/2014/main" id="{F740D097-9EF8-6890-969A-E15518960962}"/>
              </a:ext>
            </a:extLst>
          </p:cNvPr>
          <p:cNvPicPr>
            <a:picLocks noChangeAspect="1"/>
          </p:cNvPicPr>
          <p:nvPr/>
        </p:nvPicPr>
        <p:blipFill>
          <a:blip r:embed="rId3"/>
          <a:stretch>
            <a:fillRect/>
          </a:stretch>
        </p:blipFill>
        <p:spPr>
          <a:xfrm>
            <a:off x="7457645" y="1172767"/>
            <a:ext cx="3413757" cy="4845086"/>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106738"/>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Minor changes were made to the questionnaire in 2023 to ensure that it continued to reflect how primary care services are delivered and how patients experience them. </a:t>
            </a:r>
            <a:endParaRPr lang="en-GB" sz="1400" dirty="0">
              <a:highlight>
                <a:srgbClr val="FFFF00"/>
              </a:highlight>
            </a:endParaRP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The effect of the pandemic should be taken into account when looking at results over time.</a:t>
            </a:r>
          </a:p>
          <a:p>
            <a:pPr marL="179388" lvl="1"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local GP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Making an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COVID-19</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NHS 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95314"/>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2023 questionnaire including past versions, and the Technical Annex for further information about the survey can be found here: </a:t>
            </a:r>
            <a:r>
              <a:rPr lang="en-GB" sz="1400" dirty="0">
                <a:solidFill>
                  <a:srgbClr val="0563C1"/>
                </a:solidFill>
                <a:hlinkClick r:id="rId3">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Survey considerations: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Data users are encouraged to use insight from GPPS as one element of evidence when considering patients' experiences of general practice in order to identify potential improvements and highlight best practice. </a:t>
            </a:r>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3789194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p188="http://schemas.microsoft.com/office/powerpoint/2018/8/main" xmlns:a16="http://schemas.microsoft.com/office/drawing/2014/main" xmlns:ahyp="http://schemas.microsoft.com/office/drawing/2018/hyperlinkcolor"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4201150"/>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PCN’s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dashboard providing more detail at PCN level can be found here: </a:t>
            </a:r>
            <a:r>
              <a:rPr lang="en-GB" dirty="0">
                <a:hlinkClick r:id="rId3"/>
              </a:rPr>
              <a:t>https://www.gp-patient.co.uk/pcn-dashboard</a:t>
            </a:r>
            <a:r>
              <a:rPr lang="en-GB" dirty="0"/>
              <a:t>.</a:t>
            </a:r>
          </a:p>
        </p:txBody>
      </p:sp>
      <p:sp>
        <p:nvSpPr>
          <p:cNvPr id="8" name="Rectangle 7">
            <a:extLst>
              <a:ext uri="{FF2B5EF4-FFF2-40B4-BE49-F238E27FC236}">
                <a16:creationId xmlns:a16="http://schemas.microsoft.com/office/drawing/2014/main" id="{8A8F709B-28B3-4444-8888-E285AA29C7C3}"/>
              </a:ext>
            </a:extLst>
          </p:cNvPr>
          <p:cNvSpPr/>
          <p:nvPr/>
        </p:nvSpPr>
        <p:spPr>
          <a:xfrm>
            <a:off x="449999" y="5441072"/>
            <a:ext cx="11007488" cy="738664"/>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dirty="0"/>
              <a:t>Please note PCNs have been aligned to the ICS based on the Lead Sub ICB Location identified by the NHS Digital </a:t>
            </a:r>
            <a:r>
              <a:rPr lang="en-GB" sz="1400" dirty="0" err="1"/>
              <a:t>ePCN</a:t>
            </a:r>
            <a:r>
              <a:rPr lang="en-GB" sz="1400" dirty="0"/>
              <a:t> mapping file, accessed via the NHS Digital organisation data service. There were a very small number of PCNs which crossed ICS boundaries – if this is the case, this will be noted below.</a:t>
            </a:r>
          </a:p>
        </p:txBody>
      </p:sp>
    </p:spTree>
    <p:extLst>
      <p:ext uri="{BB962C8B-B14F-4D97-AF65-F5344CB8AC3E}">
        <p14:creationId xmlns:p14="http://schemas.microsoft.com/office/powerpoint/2010/main" val="31249532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p188="http://schemas.microsoft.com/office/powerpoint/2018/8/main"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012054"/>
            <a:ext cx="11492173" cy="5632099"/>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4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4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r>
              <a:rPr lang="en-GB" sz="14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4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4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r>
              <a:rPr lang="en-GB" sz="14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4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400" dirty="0"/>
              <a:t>Trends:</a:t>
            </a:r>
          </a:p>
          <a:p>
            <a:pPr marL="552450" lvl="1" indent="-285750">
              <a:lnSpc>
                <a:spcPct val="100000"/>
              </a:lnSpc>
              <a:buClr>
                <a:srgbClr val="005EB8"/>
              </a:buClr>
              <a:buSzPct val="150000"/>
              <a:buFont typeface="Arial" panose="020B0604020202020204" pitchFamily="34" charset="0"/>
              <a:buChar char="•"/>
            </a:pPr>
            <a:r>
              <a:rPr lang="en-GB" sz="1400" dirty="0"/>
              <a:t>2023: refers to the 2023 survey (fieldwork 3 January to 3 April) </a:t>
            </a:r>
          </a:p>
          <a:p>
            <a:pPr marL="552450" lvl="1" indent="-285750">
              <a:lnSpc>
                <a:spcPct val="100000"/>
              </a:lnSpc>
              <a:buClr>
                <a:srgbClr val="005EB8"/>
              </a:buClr>
              <a:buSzPct val="150000"/>
              <a:buFont typeface="Arial" panose="020B0604020202020204" pitchFamily="34" charset="0"/>
              <a:buChar char="•"/>
            </a:pPr>
            <a:r>
              <a:rPr lang="en-GB" sz="1400" dirty="0"/>
              <a:t>2022: refers to the 2022 survey (fieldwork 10 January to 11 April) </a:t>
            </a:r>
          </a:p>
          <a:p>
            <a:pPr marL="552450" lvl="1" indent="-285750">
              <a:lnSpc>
                <a:spcPct val="100000"/>
              </a:lnSpc>
              <a:buClr>
                <a:srgbClr val="005EB8"/>
              </a:buClr>
              <a:buSzPct val="150000"/>
              <a:buFont typeface="Arial" panose="020B0604020202020204" pitchFamily="34" charset="0"/>
              <a:buChar char="•"/>
            </a:pPr>
            <a:r>
              <a:rPr lang="en-GB" sz="1400" dirty="0"/>
              <a:t>2021: refers to the 2021 survey (fieldwork 4 January to 6 April) </a:t>
            </a:r>
          </a:p>
          <a:p>
            <a:pPr marL="552450" lvl="1" indent="-285750">
              <a:lnSpc>
                <a:spcPct val="100000"/>
              </a:lnSpc>
              <a:buClr>
                <a:srgbClr val="005EB8"/>
              </a:buClr>
              <a:buSzPct val="150000"/>
              <a:buFont typeface="Arial" panose="020B0604020202020204" pitchFamily="34" charset="0"/>
              <a:buChar char="•"/>
            </a:pPr>
            <a:r>
              <a:rPr lang="en-GB" sz="1400" dirty="0"/>
              <a:t>2020: refers to the 2020 survey (fieldwork 2 January to 6 April) </a:t>
            </a:r>
          </a:p>
          <a:p>
            <a:pPr marL="285750" indent="-285750">
              <a:lnSpc>
                <a:spcPct val="100000"/>
              </a:lnSpc>
              <a:buClr>
                <a:srgbClr val="005EB8"/>
              </a:buClr>
              <a:buSzPct val="150000"/>
              <a:buFont typeface="Arial" panose="020B0604020202020204" pitchFamily="34" charset="0"/>
              <a:buChar char="•"/>
            </a:pPr>
            <a:r>
              <a:rPr lang="en-GB" sz="1400" dirty="0"/>
              <a:t>Where available, ICS trends start from the 2020 survey. When looking at the results over time, please bear in mind that ICSs have developed as organisations during this period, including some boundary changes.</a:t>
            </a:r>
          </a:p>
          <a:p>
            <a:pPr marL="285750" indent="-285750">
              <a:lnSpc>
                <a:spcPct val="100000"/>
              </a:lnSpc>
              <a:buClr>
                <a:srgbClr val="005EB8"/>
              </a:buClr>
              <a:buSzPct val="150000"/>
              <a:buFont typeface="Arial" panose="020B0604020202020204" pitchFamily="34" charset="0"/>
              <a:buChar char="•"/>
            </a:pPr>
            <a:r>
              <a:rPr lang="en-GB" sz="14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4054553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GP practice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06721" y="1717550"/>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74025" y="1717550"/>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108462297"/>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447961957"/>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263709858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6079417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09624915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22566148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778876188"/>
              </p:ext>
            </p:extLst>
          </p:nvPr>
        </p:nvGraphicFramePr>
        <p:xfrm>
          <a:off x="399422" y="5881248"/>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(749,020); ICS 2023 (10,837); ICS 2022 (9,344); ICS 2021 (10,724); ICS 2020 (9,660); PCN bases range from 275 to 911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03a51473d8193f7" hidden="1">
            <a:extLst>
              <a:ext uri="{FF2B5EF4-FFF2-40B4-BE49-F238E27FC236}">
                <a16:creationId xmlns:a16="http://schemas.microsoft.com/office/drawing/2014/main" id="{9BEBF381-8651-496E-A5FE-FB3E165D16DA}"/>
              </a:ext>
            </a:extLst>
          </p:cNvPr>
          <p:cNvGraphicFramePr/>
          <p:nvPr>
            <p:extLst>
              <p:ext uri="{D42A27DB-BD31-4B8C-83A1-F6EECF244321}">
                <p14:modId xmlns:p14="http://schemas.microsoft.com/office/powerpoint/2010/main" val="109809507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144455929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2937397" cy="246221"/>
          </a:xfrm>
          <a:prstGeom prst="rect">
            <a:avLst/>
          </a:prstGeom>
          <a:noFill/>
        </p:spPr>
        <p:txBody>
          <a:bodyPr wrap="square" lIns="0" tIns="0" rIns="0" bIns="0" rtlCol="0">
            <a:spAutoFit/>
          </a:bodyPr>
          <a:lstStyle/>
          <a:p>
            <a:r>
              <a:rPr lang="en-GB" sz="1600" b="1" dirty="0"/>
              <a:t>ICS result over time</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731906416"/>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2016202955"/>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317862545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04805" y="740299"/>
            <a:ext cx="11577842" cy="338554"/>
          </a:xfrm>
          <a:prstGeom prst="rect">
            <a:avLst/>
          </a:prstGeom>
          <a:noFill/>
        </p:spPr>
        <p:txBody>
          <a:bodyPr wrap="square">
            <a:spAutoFit/>
          </a:bodyPr>
          <a:lstStyle/>
          <a:p>
            <a:r>
              <a:rPr lang="en-GB" sz="1600" b="0" dirty="0"/>
              <a:t>CAMBRIDGESHIRE AND PETERBOROUGH ICS</a:t>
            </a:r>
            <a:endParaRPr lang="en-GB" sz="1600" dirty="0"/>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50000" y="141160"/>
            <a:ext cx="9341700" cy="775597"/>
          </a:xfrm>
        </p:spPr>
        <p:txBody>
          <a:bodyPr/>
          <a:lstStyle/>
          <a:p>
            <a:r>
              <a:rPr lang="en-GB" sz="3200" dirty="0"/>
              <a:t>Overall experience: how the ICS results vary within the region</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2534115441"/>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63%</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75%</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4169160784"/>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434689358"/>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a:solidFill>
                            <a:schemeClr val="tx1"/>
                          </a:solidFill>
                        </a:rPr>
                        <a:t>Base: Asked of all patients. ICS bases range from 6,116 to 46,211</a:t>
                      </a:r>
                      <a:endParaRPr lang="en-GB" sz="800"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1361188263"/>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descr="A picture containing text, screenshot, font, line">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259785" y="1678952"/>
            <a:ext cx="2335228" cy="1691027"/>
          </a:xfrm>
          <a:prstGeom prst="rect">
            <a:avLst/>
          </a:prstGeom>
        </p:spPr>
      </p:pic>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71414" y="161508"/>
            <a:ext cx="9341700" cy="1029008"/>
          </a:xfrm>
        </p:spPr>
        <p:txBody>
          <a:bodyPr/>
          <a:lstStyle/>
          <a:p>
            <a:r>
              <a:rPr lang="en-GB" sz="3200" dirty="0"/>
              <a:t>Overall experience: how the results vary by PCN within the ICS</a:t>
            </a:r>
            <a:endParaRPr lang="en-GB" sz="2000" b="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447715637"/>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266829691"/>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BRETTON PARK &amp; HAMPTON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PETERBOROUGH &amp;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PETERBOROUGH PARTNERSHIPS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ST NEOTS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BMC PASTON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SOUTH FENLAND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CAMBRIDGE NORTH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WISBECH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SOUTH PETERBOROUGH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FENLAND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MERIDIAN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ST IVES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CAMBRIDGE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CANTAB MEDICAL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CENTRAL THISTLEMOOR &amp; THORPE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HUNTINGDON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CAMBRIDGE CITY 4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GRANTA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CAM MEDICAL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ELY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ELY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A1 NETWORK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1725340527"/>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46828751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576986807"/>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National (749,020); ICS 2023 (10,837); PCN bases range from 275 to 911</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164923267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417325069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Local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94046494"/>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901442928"/>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81673909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05553882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39029021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19%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114755560"/>
              </p:ext>
            </p:extLst>
          </p:nvPr>
        </p:nvGraphicFramePr>
        <p:xfrm>
          <a:off x="470371" y="584168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(726,640); ICS 2023 (10,405); ICS 2022 (9,008); ICS 2021 (10,332); ICS 2020 (9,471); PCN bases range from 273 to 869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baa7c760c649ccf" hidden="1">
            <a:extLst>
              <a:ext uri="{FF2B5EF4-FFF2-40B4-BE49-F238E27FC236}">
                <a16:creationId xmlns:a16="http://schemas.microsoft.com/office/drawing/2014/main" id="{FC42C10D-70F2-47AF-A934-1F26CAAD90AF}"/>
              </a:ext>
            </a:extLst>
          </p:cNvPr>
          <p:cNvGraphicFramePr/>
          <p:nvPr>
            <p:extLst>
              <p:ext uri="{D42A27DB-BD31-4B8C-83A1-F6EECF244321}">
                <p14:modId xmlns:p14="http://schemas.microsoft.com/office/powerpoint/2010/main" val="276927526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276219549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95637758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8" y="185873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336716702"/>
              </p:ext>
            </p:extLst>
          </p:nvPr>
        </p:nvGraphicFramePr>
        <p:xfrm>
          <a:off x="4316395" y="2116678"/>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2655893966"/>
              </p:ext>
            </p:extLst>
          </p:nvPr>
        </p:nvGraphicFramePr>
        <p:xfrm>
          <a:off x="4526587" y="2214418"/>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2370684652"/>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6" name="Title 4">
            <a:extLst>
              <a:ext uri="{FF2B5EF4-FFF2-40B4-BE49-F238E27FC236}">
                <a16:creationId xmlns:a16="http://schemas.microsoft.com/office/drawing/2014/main" id="{C22D75EE-8B53-EDE4-88A3-31DA754C643F}"/>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800" dirty="0"/>
              <a:t>Ease of getting through to GP practice on the phone</a:t>
            </a:r>
          </a:p>
        </p:txBody>
      </p:sp>
      <p:sp>
        <p:nvSpPr>
          <p:cNvPr id="2" name="TextBox 1">
            <a:extLst>
              <a:ext uri="{FF2B5EF4-FFF2-40B4-BE49-F238E27FC236}">
                <a16:creationId xmlns:a16="http://schemas.microsoft.com/office/drawing/2014/main" id="{B7C8B853-8B19-85F8-E804-8D2AE02DB15B}"/>
              </a:ext>
            </a:extLst>
          </p:cNvPr>
          <p:cNvSpPr txBox="1"/>
          <p:nvPr/>
        </p:nvSpPr>
        <p:spPr>
          <a:xfrm>
            <a:off x="304804" y="740299"/>
            <a:ext cx="11666371" cy="338554"/>
          </a:xfrm>
          <a:prstGeom prst="rect">
            <a:avLst/>
          </a:prstGeom>
          <a:noFill/>
        </p:spPr>
        <p:txBody>
          <a:bodyPr wrap="square">
            <a:spAutoFit/>
          </a:bodyPr>
          <a:lstStyle/>
          <a:p>
            <a:r>
              <a:rPr lang="en-GB" sz="1600" b="0" dirty="0"/>
              <a:t>CAMBRIDGESHIRE AND PETERBOROUGH ICS</a:t>
            </a:r>
            <a:endParaRPr lang="en-GB" sz="1600" dirty="0"/>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85345"/>
            <a:ext cx="9394280" cy="745346"/>
          </a:xfrm>
        </p:spPr>
        <p:txBody>
          <a:bodyPr/>
          <a:lstStyle/>
          <a:p>
            <a:r>
              <a:rPr lang="en-GB" sz="2800" dirty="0"/>
              <a:t>Ease of getting through to GP practice on the phone: how the results vary by PCN within the ICS</a:t>
            </a:r>
            <a:endParaRPr lang="en-GB" sz="28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46346967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549171811"/>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231017629"/>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BRETTON PARK &amp; HAMPTON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PETERBOROUGH &amp;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PETERBOROUGH PARTNERSHIPS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BMC PASTON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ST NEOTS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SOUTH FENLAND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ST IVES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CENTRAL THISTLEMOOR &amp; THORPE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CAMBRIDGE NORTH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FENLAND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WISBECH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GRANTA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HUNTINGDON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CANTAB MEDICAL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MERIDIAN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SOUTH PETERBOROUGH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CAMBRIDGE CITY 4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CAMBRIDGE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ELY NORTH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A1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CAM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ELY SOUTH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1725340527"/>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34797990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3744017"/>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get through to someone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17388509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053546009"/>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rPr>
                        <a:t>Base: Asked of all patients. Patients who selected ‘Haven’t tried’ have been excluded. National (726,640); ICS (10,405); PCN bases range from 273 to 869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10f40b58f414915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984624140"/>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1392a5b1a57221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007888420"/>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410162" y="4913614"/>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 </a:t>
            </a:r>
          </a:p>
        </p:txBody>
      </p:sp>
      <p:graphicFrame>
        <p:nvGraphicFramePr>
          <p:cNvPr id="59" name="D_42cc2801194472f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16200873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7c8dc138e1e808f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38751460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b1bc954abef118f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8210363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93982943796358f0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214698267"/>
              </p:ext>
            </p:extLst>
          </p:nvPr>
        </p:nvGraphicFramePr>
        <p:xfrm>
          <a:off x="437230" y="5826216"/>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‘Don’t know’ have been excluded. National (731,343); ICS 2023 (10,488); ICS 2022 (8,975); ICS 2021 (10,408); ICS 2020 (9,643); PCN bases range from 271 to 881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93982943796358f0"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335625950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b1bc954abef118f0"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365525386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11264744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503216" y="177799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2988095478"/>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3b05ca99bf2478f0">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3144191219"/>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3206badecd79b34c">
            <a:extLst>
              <a:ext uri="{FF2B5EF4-FFF2-40B4-BE49-F238E27FC236}">
                <a16:creationId xmlns:a16="http://schemas.microsoft.com/office/drawing/2014/main" id="{DC56F403-D992-456B-BE67-CB0DD00FF079}"/>
              </a:ext>
            </a:extLst>
          </p:cNvPr>
          <p:cNvGraphicFramePr>
            <a:graphicFrameLocks/>
          </p:cNvGraphicFramePr>
          <p:nvPr>
            <p:extLst>
              <p:ext uri="{D42A27DB-BD31-4B8C-83A1-F6EECF244321}">
                <p14:modId xmlns:p14="http://schemas.microsoft.com/office/powerpoint/2010/main" val="2968442752"/>
              </p:ext>
            </p:extLst>
          </p:nvPr>
        </p:nvGraphicFramePr>
        <p:xfrm>
          <a:off x="6379" y="2397587"/>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%Helpful = %Very helpful + %Fairly helpful </a:t>
            </a:r>
          </a:p>
          <a:p>
            <a:pPr lvl="0" algn="l" eaLnBrk="1" hangingPunct="1">
              <a:spcBef>
                <a:spcPts val="0"/>
              </a:spcBef>
            </a:pPr>
            <a:r>
              <a:rPr lang="en-GB" sz="800" kern="0" dirty="0">
                <a:latin typeface="Arial"/>
              </a:rPr>
              <a:t>%Not helpful = %Not very helpful + %Not at all helpful</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CA31823D-C836-5695-0664-DB240F4A8297}"/>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Helpfulness of receptionists at GP practice</a:t>
            </a:r>
            <a:endParaRPr lang="en-GB" sz="2800" dirty="0"/>
          </a:p>
        </p:txBody>
      </p:sp>
      <p:sp>
        <p:nvSpPr>
          <p:cNvPr id="2" name="TextBox 1">
            <a:extLst>
              <a:ext uri="{FF2B5EF4-FFF2-40B4-BE49-F238E27FC236}">
                <a16:creationId xmlns:a16="http://schemas.microsoft.com/office/drawing/2014/main" id="{D4F7706E-40A5-12CD-6B4E-FBD8924229F0}"/>
              </a:ext>
            </a:extLst>
          </p:cNvPr>
          <p:cNvSpPr txBox="1"/>
          <p:nvPr/>
        </p:nvSpPr>
        <p:spPr>
          <a:xfrm>
            <a:off x="304805" y="740299"/>
            <a:ext cx="11658656" cy="338554"/>
          </a:xfrm>
          <a:prstGeom prst="rect">
            <a:avLst/>
          </a:prstGeom>
          <a:noFill/>
        </p:spPr>
        <p:txBody>
          <a:bodyPr wrap="square">
            <a:spAutoFit/>
          </a:bodyPr>
          <a:lstStyle/>
          <a:p>
            <a:r>
              <a:rPr lang="en-GB" sz="1600" b="0" dirty="0"/>
              <a:t>CAMBRIDGESHIRE AND PETERBOROUGH ICS</a:t>
            </a:r>
            <a:endParaRPr lang="en-GB" sz="16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1659" y="160121"/>
            <a:ext cx="10410505" cy="915591"/>
          </a:xfrm>
        </p:spPr>
        <p:txBody>
          <a:bodyPr/>
          <a:lstStyle/>
          <a:p>
            <a:r>
              <a:rPr lang="en-GB" sz="3200" dirty="0"/>
              <a:t>Helpfulness of receptionists at GP Practice:</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f4a20594aac0fce">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35171282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62c426a341c8fce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037667161"/>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PETERBOROUGH &amp; EAST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BMC PASTON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BRETTON PARK &amp; HAMPTON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PETERBOROUGH PARTNERSHIPS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SOUTH FENLAND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ST NEOTS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CENTRAL THISTLEMOOR &amp; THORPE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ST IVES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SOUTH PETERBOROUGH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WISBECH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CAM MEDICAL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CAMBRIDGE NORTH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MERIDIAN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FENLAND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CANTAB MEDICAL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GRANTA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CAMBRIDGE CITY 4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CAMBRIDGE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HUNTINGDON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ELY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ELY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A1 NETWORK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1725340527"/>
                  </a:ext>
                </a:extLst>
              </a:tr>
            </a:tbl>
          </a:graphicData>
        </a:graphic>
      </p:graphicFrame>
      <p:graphicFrame>
        <p:nvGraphicFramePr>
          <p:cNvPr id="22" name="D_662c426a341c8fce"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00642989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56359538"/>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receptionists at the GP practice are ‘helpful’</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88736001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3e74eea0f0a94fce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719803434"/>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‘Don’t know’ have been excluded. National (731,343); ICS 2023 (10,488); PCN bases range from 271 to 881</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3e74eea0f0a94fce"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382167357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pPr lvl="0" algn="l" eaLnBrk="1" hangingPunct="1">
              <a:spcBef>
                <a:spcPts val="600"/>
              </a:spcBef>
            </a:pPr>
            <a:r>
              <a:rPr lang="en-GB" sz="800" kern="0" dirty="0">
                <a:latin typeface="Arial"/>
              </a:rPr>
              <a:t>%Helpful = %Very helpful + %Fairly helpful</a:t>
            </a:r>
            <a:endParaRPr lang="en-GB" sz="1800" dirty="0"/>
          </a:p>
        </p:txBody>
      </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795642" cy="1661993"/>
          </a:xfrm>
        </p:spPr>
        <p:txBody>
          <a:bodyPr/>
          <a:lstStyle/>
          <a:p>
            <a:r>
              <a:rPr lang="en-GB" dirty="0"/>
              <a:t>Use of online services</a:t>
            </a:r>
          </a:p>
        </p:txBody>
      </p:sp>
      <p:sp>
        <p:nvSpPr>
          <p:cNvPr id="9" name="Espace réservé du pied de page 4">
            <a:extLst>
              <a:ext uri="{FF2B5EF4-FFF2-40B4-BE49-F238E27FC236}">
                <a16:creationId xmlns:a16="http://schemas.microsoft.com/office/drawing/2014/main" id="{270EB14B-B184-41E2-B82B-EA694389E564}"/>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48434304-B804-4C41-9753-3522FF25A38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02988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915154560"/>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Which of the following general practice online services have you used in the past 12 months?</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2536026197"/>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(750,344); ICS 2023 (10,889); PCN bases range from 280 to 916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217491728"/>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783515221"/>
              </p:ext>
            </p:extLst>
          </p:nvPr>
        </p:nvGraphicFramePr>
        <p:xfrm>
          <a:off x="3550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4" name="Title 4">
            <a:extLst>
              <a:ext uri="{FF2B5EF4-FFF2-40B4-BE49-F238E27FC236}">
                <a16:creationId xmlns:a16="http://schemas.microsoft.com/office/drawing/2014/main" id="{D24B9BBD-33EC-6564-DA4D-E321189502A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Online service use</a:t>
            </a:r>
            <a:endParaRPr lang="en-GB" sz="2800" dirty="0"/>
          </a:p>
        </p:txBody>
      </p:sp>
      <p:sp>
        <p:nvSpPr>
          <p:cNvPr id="2" name="TextBox 1">
            <a:extLst>
              <a:ext uri="{FF2B5EF4-FFF2-40B4-BE49-F238E27FC236}">
                <a16:creationId xmlns:a16="http://schemas.microsoft.com/office/drawing/2014/main" id="{162FFB98-A4E6-B2CF-9283-985ECAB82562}"/>
              </a:ext>
            </a:extLst>
          </p:cNvPr>
          <p:cNvSpPr txBox="1"/>
          <p:nvPr/>
        </p:nvSpPr>
        <p:spPr>
          <a:xfrm>
            <a:off x="304804" y="740299"/>
            <a:ext cx="11444283" cy="338554"/>
          </a:xfrm>
          <a:prstGeom prst="rect">
            <a:avLst/>
          </a:prstGeom>
          <a:noFill/>
        </p:spPr>
        <p:txBody>
          <a:bodyPr wrap="square">
            <a:spAutoFit/>
          </a:bodyPr>
          <a:lstStyle/>
          <a:p>
            <a:r>
              <a:rPr lang="en-GB" sz="1600" b="0" dirty="0"/>
              <a:t>CAMBRIDGESHIRE AND PETERBOROUGH ICS</a:t>
            </a:r>
            <a:endParaRPr lang="en-GB" sz="1600" dirty="0"/>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d1f5bef52ba9814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154347162"/>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e863ca2fd5d64b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672702717"/>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cb6e8af33b1e5a35">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76657005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c08a856635c8e3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34203274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5a62dfa00b91e35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69061995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d357d68cbb0fe35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432120399"/>
              </p:ext>
            </p:extLst>
          </p:nvPr>
        </p:nvGraphicFramePr>
        <p:xfrm>
          <a:off x="373761" y="571439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(405,797); ICS 2023 (6,297); ICS 2022 (5,309); ICS 2021 (5,534); ICS 2020 (4,231); PCN bases range from 135 to 496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d357d68cbb0fe35"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04832869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91965002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8909433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609966751"/>
              </p:ext>
            </p:extLst>
          </p:nvPr>
        </p:nvGraphicFramePr>
        <p:xfrm>
          <a:off x="4322836" y="2076294"/>
          <a:ext cx="3471702" cy="251402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13794ab18ad9fe35">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411529130"/>
              </p:ext>
            </p:extLst>
          </p:nvPr>
        </p:nvGraphicFramePr>
        <p:xfrm>
          <a:off x="4542562" y="2178663"/>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28c23bc9460503fe">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2821256187"/>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8" name="D_d70ebec36f4b7d5f">
            <a:extLst>
              <a:ext uri="{FF2B5EF4-FFF2-40B4-BE49-F238E27FC236}">
                <a16:creationId xmlns:a16="http://schemas.microsoft.com/office/drawing/2014/main" id="{43D7D23A-07F0-4321-BB8F-52A0520214CD}"/>
              </a:ext>
            </a:extLst>
          </p:cNvPr>
          <p:cNvSpPr txBox="1"/>
          <p:nvPr/>
        </p:nvSpPr>
        <p:spPr>
          <a:xfrm>
            <a:off x="475307" y="5502673"/>
            <a:ext cx="3618476" cy="123111"/>
          </a:xfrm>
          <a:prstGeom prst="rect">
            <a:avLst/>
          </a:prstGeom>
          <a:noFill/>
        </p:spPr>
        <p:txBody>
          <a:bodyPr wrap="square" lIns="0" tIns="0" rIns="0" bIns="0" rtlCol="0">
            <a:spAutoFit/>
          </a:bodyPr>
          <a:lstStyle/>
          <a:p>
            <a:pPr algn="l"/>
            <a:r>
              <a:rPr lang="en-GB" sz="800" dirty="0"/>
              <a:t>¹Excluding those who said 'Haven’t tried’ (37%)</a:t>
            </a:r>
          </a:p>
        </p:txBody>
      </p:sp>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A5E06E96-37ED-00D1-5C8C-EEAB13A02B4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Ease of use of practice website</a:t>
            </a:r>
            <a:endParaRPr lang="en-GB" sz="2800" dirty="0"/>
          </a:p>
        </p:txBody>
      </p:sp>
      <p:sp>
        <p:nvSpPr>
          <p:cNvPr id="2" name="TextBox 1">
            <a:extLst>
              <a:ext uri="{FF2B5EF4-FFF2-40B4-BE49-F238E27FC236}">
                <a16:creationId xmlns:a16="http://schemas.microsoft.com/office/drawing/2014/main" id="{D7B6DBA1-8654-DE25-B8B5-3A1FB0C8B173}"/>
              </a:ext>
            </a:extLst>
          </p:cNvPr>
          <p:cNvSpPr txBox="1"/>
          <p:nvPr/>
        </p:nvSpPr>
        <p:spPr>
          <a:xfrm>
            <a:off x="304805" y="740299"/>
            <a:ext cx="11629048" cy="338554"/>
          </a:xfrm>
          <a:prstGeom prst="rect">
            <a:avLst/>
          </a:prstGeom>
          <a:noFill/>
        </p:spPr>
        <p:txBody>
          <a:bodyPr wrap="square">
            <a:spAutoFit/>
          </a:bodyPr>
          <a:lstStyle/>
          <a:p>
            <a:r>
              <a:rPr lang="en-GB" sz="1600" b="0" dirty="0"/>
              <a:t>CAMBRIDGESHIRE AND PETERBOROUGH ICS</a:t>
            </a:r>
            <a:endParaRPr lang="en-GB" sz="1600" dirty="0"/>
          </a:p>
        </p:txBody>
      </p:sp>
    </p:spTree>
    <p:extLst>
      <p:ext uri="{BB962C8B-B14F-4D97-AF65-F5344CB8AC3E}">
        <p14:creationId xmlns:p14="http://schemas.microsoft.com/office/powerpoint/2010/main" val="1317567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20cd2bd1dd199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78023757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0eb0d4c42daeb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43585185"/>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BRETTON PARK &amp; HAMPTON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PETERBOROUGH &amp;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PETERBOROUGH PARTNERSHIPS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MERIDIAN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CAMBRIDGE CITY 4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ST NEOTS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FENLAND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CAMBRIDGE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GRANTA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CAMBRIDGE NORTH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SOUTH FENLAND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BMC PASTON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SOUTH PETERBOROUGH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CANTAB MEDICAL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ST IVES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CENTRAL THISTLEMOOR &amp; THORPE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CAM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HUNTINGDON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WISBECH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ELY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ELY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A1 NETWORK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1725340527"/>
                  </a:ext>
                </a:extLst>
              </a:tr>
            </a:tbl>
          </a:graphicData>
        </a:graphic>
      </p:graphicFrame>
      <p:graphicFrame>
        <p:nvGraphicFramePr>
          <p:cNvPr id="22" name="D_4e0eb0d4c42daeb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44675715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01825776"/>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use their GP practice’s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01014295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8b5a6d6b9e2daeb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662152415"/>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‘Haven’t tried’ have been excluded. National (405,797); ICS 2023 (6,297); PCN bases range from 135 to 496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8b5a6d6b9e2daeb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66851573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%Easy = %Very easy + %Fairly easy  </a:t>
            </a:r>
          </a:p>
        </p:txBody>
      </p:sp>
      <p:sp>
        <p:nvSpPr>
          <p:cNvPr id="24" name="Title 4">
            <a:extLst>
              <a:ext uri="{FF2B5EF4-FFF2-40B4-BE49-F238E27FC236}">
                <a16:creationId xmlns:a16="http://schemas.microsoft.com/office/drawing/2014/main" id="{06C7D327-5D66-44EF-B1AC-B52582667DA5}"/>
              </a:ext>
            </a:extLst>
          </p:cNvPr>
          <p:cNvSpPr>
            <a:spLocks noGrp="1"/>
          </p:cNvSpPr>
          <p:nvPr>
            <p:ph type="title"/>
          </p:nvPr>
        </p:nvSpPr>
        <p:spPr>
          <a:xfrm>
            <a:off x="418834" y="96017"/>
            <a:ext cx="10410505" cy="919680"/>
          </a:xfrm>
        </p:spPr>
        <p:txBody>
          <a:bodyPr/>
          <a:lstStyle/>
          <a:p>
            <a:r>
              <a:rPr lang="en-GB" sz="3600" dirty="0"/>
              <a:t>Ease of use of practice website:</a:t>
            </a:r>
            <a:br>
              <a:rPr lang="en-GB" sz="36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349725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Making an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7" name="TextBox 16">
            <a:extLst>
              <a:ext uri="{FF2B5EF4-FFF2-40B4-BE49-F238E27FC236}">
                <a16:creationId xmlns:a16="http://schemas.microsoft.com/office/drawing/2014/main" id="{8F189DC4-230D-446C-AF1F-BE318A2AF40F}"/>
              </a:ext>
            </a:extLst>
          </p:cNvPr>
          <p:cNvSpPr txBox="1"/>
          <p:nvPr/>
        </p:nvSpPr>
        <p:spPr>
          <a:xfrm>
            <a:off x="589415" y="1764363"/>
            <a:ext cx="1073005" cy="246221"/>
          </a:xfrm>
          <a:prstGeom prst="rect">
            <a:avLst/>
          </a:prstGeom>
          <a:noFill/>
        </p:spPr>
        <p:txBody>
          <a:bodyPr wrap="square" lIns="0" tIns="0" rIns="0" bIns="0" rtlCol="0" anchor="b">
            <a:spAutoFit/>
          </a:bodyPr>
          <a:lstStyle/>
          <a:p>
            <a:pPr algn="l"/>
            <a:r>
              <a:rPr lang="en-GB" sz="1600" b="1" dirty="0"/>
              <a:t>ICS result</a:t>
            </a:r>
          </a:p>
        </p:txBody>
      </p:sp>
      <p:sp>
        <p:nvSpPr>
          <p:cNvPr id="19" name="TextBox 18">
            <a:extLst>
              <a:ext uri="{FF2B5EF4-FFF2-40B4-BE49-F238E27FC236}">
                <a16:creationId xmlns:a16="http://schemas.microsoft.com/office/drawing/2014/main" id="{58C13DA7-B5A9-44BC-90A6-04C23615D174}"/>
              </a:ext>
            </a:extLst>
          </p:cNvPr>
          <p:cNvSpPr txBox="1"/>
          <p:nvPr/>
        </p:nvSpPr>
        <p:spPr>
          <a:xfrm>
            <a:off x="8560635" y="1765564"/>
            <a:ext cx="2265500" cy="246221"/>
          </a:xfrm>
          <a:prstGeom prst="rect">
            <a:avLst/>
          </a:prstGeom>
          <a:noFill/>
        </p:spPr>
        <p:txBody>
          <a:bodyPr wrap="square" lIns="0" tIns="0" rIns="0" bIns="0" rtlCol="0" anchor="b">
            <a:spAutoFit/>
          </a:bodyPr>
          <a:lstStyle/>
          <a:p>
            <a:pPr algn="l"/>
            <a:r>
              <a:rPr lang="en-GB" sz="1600" b="1" dirty="0"/>
              <a:t>Comparison of results</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21247" y="5065241"/>
            <a:ext cx="296490" cy="253279"/>
          </a:xfrm>
          <a:prstGeom prst="rect">
            <a:avLst/>
          </a:prstGeom>
        </p:spPr>
      </p:pic>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57702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Q15. On this occasion (when you last tried to make a general practice appointment), were you offered any of the following choices of appointment? </a:t>
            </a:r>
            <a:endParaRPr lang="en-GB" sz="1500" dirty="0">
              <a:solidFill>
                <a:schemeClr val="bg1"/>
              </a:solidFill>
            </a:endParaRPr>
          </a:p>
        </p:txBody>
      </p:sp>
      <p:graphicFrame>
        <p:nvGraphicFramePr>
          <p:cNvPr id="51" name="D_7b9c2595ef994d21">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1657302026"/>
              </p:ext>
            </p:extLst>
          </p:nvPr>
        </p:nvGraphicFramePr>
        <p:xfrm>
          <a:off x="8237208" y="3244252"/>
          <a:ext cx="1755154" cy="1314000"/>
        </p:xfrm>
        <a:graphic>
          <a:graphicData uri="http://schemas.openxmlformats.org/drawingml/2006/table">
            <a:tbl>
              <a:tblPr firstRow="1" bandRow="1">
                <a:tableStyleId>{5C22544A-7EE6-4342-B048-85BDC9FD1C3A}</a:tableStyleId>
              </a:tblPr>
              <a:tblGrid>
                <a:gridCol w="877577">
                  <a:extLst>
                    <a:ext uri="{9D8B030D-6E8A-4147-A177-3AD203B41FA5}">
                      <a16:colId xmlns:a16="http://schemas.microsoft.com/office/drawing/2014/main" val="2098080960"/>
                    </a:ext>
                  </a:extLst>
                </a:gridCol>
                <a:gridCol w="877577">
                  <a:extLst>
                    <a:ext uri="{9D8B030D-6E8A-4147-A177-3AD203B41FA5}">
                      <a16:colId xmlns:a16="http://schemas.microsoft.com/office/drawing/2014/main" val="3054108530"/>
                    </a:ext>
                  </a:extLst>
                </a:gridCol>
              </a:tblGrid>
              <a:tr h="448683">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4036989f97361c2">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2959926809"/>
              </p:ext>
            </p:extLst>
          </p:nvPr>
        </p:nvGraphicFramePr>
        <p:xfrm>
          <a:off x="10182347" y="3259123"/>
          <a:ext cx="1829112" cy="1327732"/>
        </p:xfrm>
        <a:graphic>
          <a:graphicData uri="http://schemas.openxmlformats.org/drawingml/2006/table">
            <a:tbl>
              <a:tblPr firstRow="1" bandRow="1">
                <a:tableStyleId>{5C22544A-7EE6-4342-B048-85BDC9FD1C3A}</a:tableStyleId>
              </a:tblPr>
              <a:tblGrid>
                <a:gridCol w="914556">
                  <a:extLst>
                    <a:ext uri="{9D8B030D-6E8A-4147-A177-3AD203B41FA5}">
                      <a16:colId xmlns:a16="http://schemas.microsoft.com/office/drawing/2014/main" val="2098080960"/>
                    </a:ext>
                  </a:extLst>
                </a:gridCol>
                <a:gridCol w="914556">
                  <a:extLst>
                    <a:ext uri="{9D8B030D-6E8A-4147-A177-3AD203B41FA5}">
                      <a16:colId xmlns:a16="http://schemas.microsoft.com/office/drawing/2014/main" val="3054108530"/>
                    </a:ext>
                  </a:extLst>
                </a:gridCol>
              </a:tblGrid>
              <a:tr h="453372">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743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8337354" y="2764023"/>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10276547" y="2764022"/>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22836" y="498212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22836" y="5065386"/>
            <a:ext cx="3471702" cy="238859"/>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32" name="D_d1ee481dfa41243b">
            <a:extLst>
              <a:ext uri="{FF2B5EF4-FFF2-40B4-BE49-F238E27FC236}">
                <a16:creationId xmlns:a16="http://schemas.microsoft.com/office/drawing/2014/main" id="{5A5FC6B2-303A-4A19-82F1-43E0C4732CAE}"/>
              </a:ext>
            </a:extLst>
          </p:cNvPr>
          <p:cNvGraphicFramePr/>
          <p:nvPr>
            <p:extLst>
              <p:ext uri="{D42A27DB-BD31-4B8C-83A1-F6EECF244321}">
                <p14:modId xmlns:p14="http://schemas.microsoft.com/office/powerpoint/2010/main" val="1130949579"/>
              </p:ext>
            </p:extLst>
          </p:nvPr>
        </p:nvGraphicFramePr>
        <p:xfrm>
          <a:off x="4787692" y="5342456"/>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629afdf8d1864c3b">
            <a:extLst>
              <a:ext uri="{FF2B5EF4-FFF2-40B4-BE49-F238E27FC236}">
                <a16:creationId xmlns:a16="http://schemas.microsoft.com/office/drawing/2014/main" id="{C4E2F0F1-F1CF-453E-970F-BE5C1E1A6CEF}"/>
              </a:ext>
            </a:extLst>
          </p:cNvPr>
          <p:cNvGraphicFramePr/>
          <p:nvPr>
            <p:extLst>
              <p:ext uri="{D42A27DB-BD31-4B8C-83A1-F6EECF244321}">
                <p14:modId xmlns:p14="http://schemas.microsoft.com/office/powerpoint/2010/main" val="662939251"/>
              </p:ext>
            </p:extLst>
          </p:nvPr>
        </p:nvGraphicFramePr>
        <p:xfrm>
          <a:off x="6037197" y="525972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D_ba621d3f14afe43b_CalcTable">
            <a:extLst>
              <a:ext uri="{FF2B5EF4-FFF2-40B4-BE49-F238E27FC236}">
                <a16:creationId xmlns:a16="http://schemas.microsoft.com/office/drawing/2014/main" id="{7D9E38D9-F9D9-4F6B-8E7E-E25D944BD619}"/>
              </a:ext>
            </a:extLst>
          </p:cNvPr>
          <p:cNvGraphicFramePr>
            <a:graphicFrameLocks noGrp="1"/>
          </p:cNvGraphicFramePr>
          <p:nvPr>
            <p:extLst>
              <p:ext uri="{D42A27DB-BD31-4B8C-83A1-F6EECF244321}">
                <p14:modId xmlns:p14="http://schemas.microsoft.com/office/powerpoint/2010/main" val="2532865715"/>
              </p:ext>
            </p:extLst>
          </p:nvPr>
        </p:nvGraphicFramePr>
        <p:xfrm>
          <a:off x="437230" y="5703612"/>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50202">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did not need a choice’ or ‘Can’t remember’ have been excluded. National (565,787); ICS 2023 (8,249); ICS 2022 (7,089); ICS 2021 (7,407); PCN bases range from 216 to 685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32f989dc252e1bc">
            <a:extLst>
              <a:ext uri="{FF2B5EF4-FFF2-40B4-BE49-F238E27FC236}">
                <a16:creationId xmlns:a16="http://schemas.microsoft.com/office/drawing/2014/main" id="{E4CA6C2E-6C1A-4736-AB8C-04BE124BBD0A}"/>
              </a:ext>
            </a:extLst>
          </p:cNvPr>
          <p:cNvGraphicFramePr>
            <a:graphicFrameLocks/>
          </p:cNvGraphicFramePr>
          <p:nvPr>
            <p:extLst>
              <p:ext uri="{D42A27DB-BD31-4B8C-83A1-F6EECF244321}">
                <p14:modId xmlns:p14="http://schemas.microsoft.com/office/powerpoint/2010/main" val="2832643044"/>
              </p:ext>
            </p:extLst>
          </p:nvPr>
        </p:nvGraphicFramePr>
        <p:xfrm>
          <a:off x="354077" y="2188594"/>
          <a:ext cx="3581333" cy="288753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1" name="D_ba621d3f14afe43b" hidden="1">
            <a:extLst>
              <a:ext uri="{FF2B5EF4-FFF2-40B4-BE49-F238E27FC236}">
                <a16:creationId xmlns:a16="http://schemas.microsoft.com/office/drawing/2014/main" id="{CE1B0653-75BC-4C0C-A224-B7BAD563AC61}"/>
              </a:ext>
            </a:extLst>
          </p:cNvPr>
          <p:cNvGraphicFramePr/>
          <p:nvPr>
            <p:extLst>
              <p:ext uri="{D42A27DB-BD31-4B8C-83A1-F6EECF244321}">
                <p14:modId xmlns:p14="http://schemas.microsoft.com/office/powerpoint/2010/main" val="103499702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4" name="D_189f378cbd8f003b" hidden="1">
            <a:extLst>
              <a:ext uri="{FF2B5EF4-FFF2-40B4-BE49-F238E27FC236}">
                <a16:creationId xmlns:a16="http://schemas.microsoft.com/office/drawing/2014/main" id="{ADBE7075-47E7-403A-9D98-208DBD4F097C}"/>
              </a:ext>
            </a:extLst>
          </p:cNvPr>
          <p:cNvGraphicFramePr/>
          <p:nvPr>
            <p:extLst>
              <p:ext uri="{D42A27DB-BD31-4B8C-83A1-F6EECF244321}">
                <p14:modId xmlns:p14="http://schemas.microsoft.com/office/powerpoint/2010/main" val="341038063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89f378cbd8f003b_CalcTable">
            <a:extLst>
              <a:ext uri="{FF2B5EF4-FFF2-40B4-BE49-F238E27FC236}">
                <a16:creationId xmlns:a16="http://schemas.microsoft.com/office/drawing/2014/main" id="{4D1AA497-7D0C-4C20-B34A-451AAF5C13C2}"/>
              </a:ext>
            </a:extLst>
          </p:cNvPr>
          <p:cNvGraphicFramePr>
            <a:graphicFrameLocks noGrp="1"/>
          </p:cNvGraphicFramePr>
          <p:nvPr>
            <p:extLst>
              <p:ext uri="{D42A27DB-BD31-4B8C-83A1-F6EECF244321}">
                <p14:modId xmlns:p14="http://schemas.microsoft.com/office/powerpoint/2010/main" val="1994566222"/>
              </p:ext>
            </p:extLst>
          </p:nvPr>
        </p:nvGraphicFramePr>
        <p:xfrm>
          <a:off x="5021222" y="557214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6" name="Ipsos Ribbon Rules" hidden="1">
            <a:extLst>
              <a:ext uri="{FF2B5EF4-FFF2-40B4-BE49-F238E27FC236}">
                <a16:creationId xmlns:a16="http://schemas.microsoft.com/office/drawing/2014/main" id="{D46A6F8D-C548-42C2-BDFC-BBF12F77C0EB}"/>
              </a:ext>
            </a:extLst>
          </p:cNvPr>
          <p:cNvGraphicFramePr/>
          <p:nvPr>
            <p:extLst>
              <p:ext uri="{D42A27DB-BD31-4B8C-83A1-F6EECF244321}">
                <p14:modId xmlns:p14="http://schemas.microsoft.com/office/powerpoint/2010/main" val="58617892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0"/>
          </a:graphicData>
        </a:graphic>
      </p:graphicFrame>
      <p:sp>
        <p:nvSpPr>
          <p:cNvPr id="27" name="Rectangle 26">
            <a:extLst>
              <a:ext uri="{FF2B5EF4-FFF2-40B4-BE49-F238E27FC236}">
                <a16:creationId xmlns:a16="http://schemas.microsoft.com/office/drawing/2014/main" id="{09D0813E-7301-4835-B09E-78AA978508E1}"/>
              </a:ext>
            </a:extLst>
          </p:cNvPr>
          <p:cNvSpPr/>
          <p:nvPr/>
        </p:nvSpPr>
        <p:spPr>
          <a:xfrm>
            <a:off x="9217737" y="4982126"/>
            <a:ext cx="2620186" cy="461665"/>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graphicFrame>
        <p:nvGraphicFramePr>
          <p:cNvPr id="3" name="D_6c15ea3187aac2e6">
            <a:extLst>
              <a:ext uri="{FF2B5EF4-FFF2-40B4-BE49-F238E27FC236}">
                <a16:creationId xmlns:a16="http://schemas.microsoft.com/office/drawing/2014/main" id="{A2534539-F4B7-FA12-B8A5-8228387B384F}"/>
              </a:ext>
            </a:extLst>
          </p:cNvPr>
          <p:cNvGraphicFramePr/>
          <p:nvPr>
            <p:extLst>
              <p:ext uri="{D42A27DB-BD31-4B8C-83A1-F6EECF244321}">
                <p14:modId xmlns:p14="http://schemas.microsoft.com/office/powerpoint/2010/main" val="3382412226"/>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sp>
        <p:nvSpPr>
          <p:cNvPr id="5" name="TextBox 4">
            <a:extLst>
              <a:ext uri="{FF2B5EF4-FFF2-40B4-BE49-F238E27FC236}">
                <a16:creationId xmlns:a16="http://schemas.microsoft.com/office/drawing/2014/main" id="{47159E4E-3D15-40FE-FC72-8FD1A90DB53C}"/>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eb4318feb3eb483b">
            <a:extLst>
              <a:ext uri="{FF2B5EF4-FFF2-40B4-BE49-F238E27FC236}">
                <a16:creationId xmlns:a16="http://schemas.microsoft.com/office/drawing/2014/main" id="{D2883A95-11A8-4562-08AA-FD1E1AF8788E}"/>
              </a:ext>
            </a:extLst>
          </p:cNvPr>
          <p:cNvGraphicFramePr/>
          <p:nvPr>
            <p:extLst>
              <p:ext uri="{D42A27DB-BD31-4B8C-83A1-F6EECF244321}">
                <p14:modId xmlns:p14="http://schemas.microsoft.com/office/powerpoint/2010/main" val="2634510681"/>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cxnSp>
        <p:nvCxnSpPr>
          <p:cNvPr id="7" name="Straight Connector 6">
            <a:extLst>
              <a:ext uri="{FF2B5EF4-FFF2-40B4-BE49-F238E27FC236}">
                <a16:creationId xmlns:a16="http://schemas.microsoft.com/office/drawing/2014/main" id="{AB3BA7F0-7C78-7B57-4165-AB291293A2CD}"/>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B1353F8E-7C8F-3E22-9E36-46B3E0EEAAD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3E7B7438-4836-D9F7-8747-AD2A3E15DEF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Choice of appointment</a:t>
            </a:r>
            <a:endParaRPr lang="en-GB" sz="2800" dirty="0"/>
          </a:p>
        </p:txBody>
      </p:sp>
      <p:sp>
        <p:nvSpPr>
          <p:cNvPr id="2" name="TextBox 1">
            <a:extLst>
              <a:ext uri="{FF2B5EF4-FFF2-40B4-BE49-F238E27FC236}">
                <a16:creationId xmlns:a16="http://schemas.microsoft.com/office/drawing/2014/main" id="{B0FF09CE-D74E-1201-BDE8-8C2A810F7437}"/>
              </a:ext>
            </a:extLst>
          </p:cNvPr>
          <p:cNvSpPr txBox="1"/>
          <p:nvPr/>
        </p:nvSpPr>
        <p:spPr>
          <a:xfrm>
            <a:off x="304805" y="740299"/>
            <a:ext cx="11533118" cy="338554"/>
          </a:xfrm>
          <a:prstGeom prst="rect">
            <a:avLst/>
          </a:prstGeom>
          <a:noFill/>
        </p:spPr>
        <p:txBody>
          <a:bodyPr wrap="square">
            <a:spAutoFit/>
          </a:bodyPr>
          <a:lstStyle/>
          <a:p>
            <a:r>
              <a:rPr lang="en-GB" sz="1600" b="0" dirty="0"/>
              <a:t>CAMBRIDGESHIRE AND PETERBOROUGH ICS</a:t>
            </a:r>
            <a:endParaRPr lang="en-GB" sz="1600" dirty="0"/>
          </a:p>
        </p:txBody>
      </p:sp>
    </p:spTree>
    <p:extLst>
      <p:ext uri="{BB962C8B-B14F-4D97-AF65-F5344CB8AC3E}">
        <p14:creationId xmlns:p14="http://schemas.microsoft.com/office/powerpoint/2010/main" val="2492145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14="http://schemas.microsoft.com/office/drawing/2010/main" xmlns:asvg="http://schemas.microsoft.com/office/drawing/2016/SVG/main" xmlns:c="http://schemas.openxmlformats.org/drawingml/2006/chart"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32085"/>
            <a:ext cx="10410505" cy="990924"/>
          </a:xfrm>
        </p:spPr>
        <p:txBody>
          <a:bodyPr/>
          <a:lstStyle/>
          <a:p>
            <a:r>
              <a:rPr lang="en-GB" sz="3200" dirty="0"/>
              <a:t>Choice of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57451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Q15. On this occasion (when you last tried to make a general practice appointment), were you offered any of the following choices of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3ac606e4617df5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4883768"/>
              </p:ext>
            </p:extLst>
          </p:nvPr>
        </p:nvGraphicFramePr>
        <p:xfrm>
          <a:off x="450000" y="1821751"/>
          <a:ext cx="8412645" cy="4168954"/>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78c96c8339255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905068923"/>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PETERBOROUGH PARTNERSHIPS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BRETTON PARK &amp; HAMPTON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PETERBOROUGH &amp;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ST NEOTS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SOUTH FENLAND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SOUTH PETERBOROUGH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WISBECH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ST IVES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CANTAB MEDICAL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BMC PASTON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FENLAND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CAMBRIDGE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CAMBRIDGE NORTH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GRANTA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MERIDIAN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CAMBRIDGE CITY 4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CENTRAL THISTLEMOOR &amp; THORPE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CAM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HUNTINGDON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ELY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ELY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A1 NETWORK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1725340527"/>
                  </a:ext>
                </a:extLst>
              </a:tr>
            </a:tbl>
          </a:graphicData>
        </a:graphic>
      </p:graphicFrame>
      <p:graphicFrame>
        <p:nvGraphicFramePr>
          <p:cNvPr id="22" name="D_7578c96c8339255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24862946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9576633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offered a choice of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15482591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9ccd408a8390eb5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94048505"/>
              </p:ext>
            </p:extLst>
          </p:nvPr>
        </p:nvGraphicFramePr>
        <p:xfrm>
          <a:off x="545472"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did not need a choice’ or ‘Can’t remember’ have been excluded. National (565,787); ICS 2023 (8,249); PCN bases range from 216 to 685</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9ccd408a8390eb56" hidden="1">
            <a:extLst>
              <a:ext uri="{FF2B5EF4-FFF2-40B4-BE49-F238E27FC236}">
                <a16:creationId xmlns:a16="http://schemas.microsoft.com/office/drawing/2014/main" id="{A8F7EDFB-CA9B-4BEA-88B4-7E19EAACECCE}"/>
              </a:ext>
            </a:extLst>
          </p:cNvPr>
          <p:cNvGraphicFramePr/>
          <p:nvPr>
            <p:extLst>
              <p:ext uri="{D42A27DB-BD31-4B8C-83A1-F6EECF244321}">
                <p14:modId xmlns:p14="http://schemas.microsoft.com/office/powerpoint/2010/main" val="594655631"/>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FBAD338C-368E-4CCC-AF83-05BBA74D260E}"/>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3366882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_6c15ea3187aac2e6">
            <a:extLst>
              <a:ext uri="{FF2B5EF4-FFF2-40B4-BE49-F238E27FC236}">
                <a16:creationId xmlns:a16="http://schemas.microsoft.com/office/drawing/2014/main" id="{169536D5-65DD-56D1-2234-D6DEFFBCC111}"/>
              </a:ext>
            </a:extLst>
          </p:cNvPr>
          <p:cNvGraphicFramePr/>
          <p:nvPr>
            <p:extLst>
              <p:ext uri="{D42A27DB-BD31-4B8C-83A1-F6EECF244321}">
                <p14:modId xmlns:p14="http://schemas.microsoft.com/office/powerpoint/2010/main" val="1884897613"/>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24</a:t>
            </a:fld>
            <a:r>
              <a:rPr lang="en-GB"/>
              <a:t> </a:t>
            </a:r>
            <a:endParaRPr lang="en-GB"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9093836" y="1756960"/>
            <a:ext cx="2385952" cy="246221"/>
          </a:xfrm>
          <a:prstGeom prst="rect">
            <a:avLst/>
          </a:prstGeom>
          <a:noFill/>
        </p:spPr>
        <p:txBody>
          <a:bodyPr wrap="square" lIns="0" tIns="0" rIns="0" bIns="0" rtlCol="0" anchor="b">
            <a:spAutoFit/>
          </a:bodyPr>
          <a:lstStyle/>
          <a:p>
            <a:pPr algn="l"/>
            <a:r>
              <a:rPr lang="en-GB" sz="1600" b="1" dirty="0"/>
              <a:t>Comparison of results</a:t>
            </a:r>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Q16. Were you satisfied with the appointment (or appointments) you were offered?</a:t>
            </a:r>
            <a:r>
              <a:rPr lang="en-GB" sz="1400" b="1" baseline="30000" dirty="0">
                <a:solidFill>
                  <a:schemeClr val="bg1"/>
                </a:solidFill>
              </a:rPr>
              <a:t>1</a:t>
            </a:r>
            <a:endParaRPr lang="en-GB" sz="1500" dirty="0">
              <a:solidFill>
                <a:schemeClr val="bg1"/>
              </a:solidFill>
            </a:endParaRPr>
          </a:p>
        </p:txBody>
      </p:sp>
      <p:graphicFrame>
        <p:nvGraphicFramePr>
          <p:cNvPr id="51" name="D_bedfe49a0e7ad8dc">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2885032421"/>
              </p:ext>
            </p:extLst>
          </p:nvPr>
        </p:nvGraphicFramePr>
        <p:xfrm>
          <a:off x="9017418" y="2433014"/>
          <a:ext cx="2752308" cy="1383477"/>
        </p:xfrm>
        <a:graphic>
          <a:graphicData uri="http://schemas.openxmlformats.org/drawingml/2006/table">
            <a:tbl>
              <a:tblPr firstRow="1" bandRow="1">
                <a:tableStyleId>{5C22544A-7EE6-4342-B048-85BDC9FD1C3A}</a:tableStyleId>
              </a:tblPr>
              <a:tblGrid>
                <a:gridCol w="917436">
                  <a:extLst>
                    <a:ext uri="{9D8B030D-6E8A-4147-A177-3AD203B41FA5}">
                      <a16:colId xmlns:a16="http://schemas.microsoft.com/office/drawing/2014/main" val="2098080960"/>
                    </a:ext>
                  </a:extLst>
                </a:gridCol>
                <a:gridCol w="917436">
                  <a:extLst>
                    <a:ext uri="{9D8B030D-6E8A-4147-A177-3AD203B41FA5}">
                      <a16:colId xmlns:a16="http://schemas.microsoft.com/office/drawing/2014/main" val="3054108530"/>
                    </a:ext>
                  </a:extLst>
                </a:gridCol>
                <a:gridCol w="917436">
                  <a:extLst>
                    <a:ext uri="{9D8B030D-6E8A-4147-A177-3AD203B41FA5}">
                      <a16:colId xmlns:a16="http://schemas.microsoft.com/office/drawing/2014/main" val="181554725"/>
                    </a:ext>
                  </a:extLst>
                </a:gridCol>
              </a:tblGrid>
              <a:tr h="44868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1bea205c2cd210b">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4063039725"/>
              </p:ext>
            </p:extLst>
          </p:nvPr>
        </p:nvGraphicFramePr>
        <p:xfrm>
          <a:off x="9017418" y="4348012"/>
          <a:ext cx="2741862" cy="1375951"/>
        </p:xfrm>
        <a:graphic>
          <a:graphicData uri="http://schemas.openxmlformats.org/drawingml/2006/table">
            <a:tbl>
              <a:tblPr firstRow="1" bandRow="1">
                <a:tableStyleId>{5C22544A-7EE6-4342-B048-85BDC9FD1C3A}</a:tableStyleId>
              </a:tblPr>
              <a:tblGrid>
                <a:gridCol w="913954">
                  <a:extLst>
                    <a:ext uri="{9D8B030D-6E8A-4147-A177-3AD203B41FA5}">
                      <a16:colId xmlns:a16="http://schemas.microsoft.com/office/drawing/2014/main" val="2098080960"/>
                    </a:ext>
                  </a:extLst>
                </a:gridCol>
                <a:gridCol w="913954">
                  <a:extLst>
                    <a:ext uri="{9D8B030D-6E8A-4147-A177-3AD203B41FA5}">
                      <a16:colId xmlns:a16="http://schemas.microsoft.com/office/drawing/2014/main" val="3054108530"/>
                    </a:ext>
                  </a:extLst>
                </a:gridCol>
                <a:gridCol w="913954">
                  <a:extLst>
                    <a:ext uri="{9D8B030D-6E8A-4147-A177-3AD203B41FA5}">
                      <a16:colId xmlns:a16="http://schemas.microsoft.com/office/drawing/2014/main" val="4176027314"/>
                    </a:ext>
                  </a:extLst>
                </a:gridCol>
              </a:tblGrid>
              <a:tr h="51365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577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9410618" y="2074778"/>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410618" y="3982673"/>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17855" y="4811124"/>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17855" y="4931221"/>
            <a:ext cx="3471703"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24" name="D_5978badb0fe795d8_CalcTable">
            <a:extLst>
              <a:ext uri="{FF2B5EF4-FFF2-40B4-BE49-F238E27FC236}">
                <a16:creationId xmlns:a16="http://schemas.microsoft.com/office/drawing/2014/main" id="{0C1764E9-3103-49BE-A7D3-59E3CA47ED4F}"/>
              </a:ext>
            </a:extLst>
          </p:cNvPr>
          <p:cNvGraphicFramePr>
            <a:graphicFrameLocks noGrp="1"/>
          </p:cNvGraphicFramePr>
          <p:nvPr>
            <p:extLst>
              <p:ext uri="{D42A27DB-BD31-4B8C-83A1-F6EECF244321}">
                <p14:modId xmlns:p14="http://schemas.microsoft.com/office/powerpoint/2010/main" val="3528030155"/>
              </p:ext>
            </p:extLst>
          </p:nvPr>
        </p:nvGraphicFramePr>
        <p:xfrm>
          <a:off x="376377" y="5723963"/>
          <a:ext cx="3231315" cy="213360"/>
        </p:xfrm>
        <a:graphic>
          <a:graphicData uri="http://schemas.openxmlformats.org/drawingml/2006/table">
            <a:tbl>
              <a:tblPr firstRow="1" bandRow="1">
                <a:tableStyleId>{5C22544A-7EE6-4342-B048-85BDC9FD1C3A}</a:tableStyleId>
              </a:tblPr>
              <a:tblGrid>
                <a:gridCol w="3231315">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was not offered an appointment’ have been excluded. National (631,214); ICS 2023 (8,836); ICS 2022 (7,827); ICS 2021 (9,110); PCN bases range from 214 to 779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D_222eb406d10f95d8">
            <a:extLst>
              <a:ext uri="{FF2B5EF4-FFF2-40B4-BE49-F238E27FC236}">
                <a16:creationId xmlns:a16="http://schemas.microsoft.com/office/drawing/2014/main" id="{12BA21A6-CFF1-4433-8C47-8482E042759B}"/>
              </a:ext>
            </a:extLst>
          </p:cNvPr>
          <p:cNvGraphicFramePr/>
          <p:nvPr>
            <p:extLst>
              <p:ext uri="{D42A27DB-BD31-4B8C-83A1-F6EECF244321}">
                <p14:modId xmlns:p14="http://schemas.microsoft.com/office/powerpoint/2010/main" val="460977266"/>
              </p:ext>
            </p:extLst>
          </p:nvPr>
        </p:nvGraphicFramePr>
        <p:xfrm>
          <a:off x="4933883" y="518793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253f7ee4b4e795d8">
            <a:extLst>
              <a:ext uri="{FF2B5EF4-FFF2-40B4-BE49-F238E27FC236}">
                <a16:creationId xmlns:a16="http://schemas.microsoft.com/office/drawing/2014/main" id="{5FB29F87-AF41-47F1-9144-6B8ECFB0EF13}"/>
              </a:ext>
            </a:extLst>
          </p:cNvPr>
          <p:cNvGraphicFramePr/>
          <p:nvPr>
            <p:extLst>
              <p:ext uri="{D42A27DB-BD31-4B8C-83A1-F6EECF244321}">
                <p14:modId xmlns:p14="http://schemas.microsoft.com/office/powerpoint/2010/main" val="1252839640"/>
              </p:ext>
            </p:extLst>
          </p:nvPr>
        </p:nvGraphicFramePr>
        <p:xfrm>
          <a:off x="6243727" y="5152173"/>
          <a:ext cx="1080000" cy="120396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978badb0fe795d8" hidden="1">
            <a:extLst>
              <a:ext uri="{FF2B5EF4-FFF2-40B4-BE49-F238E27FC236}">
                <a16:creationId xmlns:a16="http://schemas.microsoft.com/office/drawing/2014/main" id="{A2EF6CB5-0314-4F34-B107-5A0AA288AF58}"/>
              </a:ext>
            </a:extLst>
          </p:cNvPr>
          <p:cNvGraphicFramePr/>
          <p:nvPr>
            <p:extLst>
              <p:ext uri="{D42A27DB-BD31-4B8C-83A1-F6EECF244321}">
                <p14:modId xmlns:p14="http://schemas.microsoft.com/office/powerpoint/2010/main" val="62061710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3" name="Ipsos Ribbon Rules" hidden="1">
            <a:extLst>
              <a:ext uri="{FF2B5EF4-FFF2-40B4-BE49-F238E27FC236}">
                <a16:creationId xmlns:a16="http://schemas.microsoft.com/office/drawing/2014/main" id="{7D74A792-949C-4109-B119-835E97031EC4}"/>
              </a:ext>
            </a:extLst>
          </p:cNvPr>
          <p:cNvGraphicFramePr/>
          <p:nvPr>
            <p:extLst>
              <p:ext uri="{D42A27DB-BD31-4B8C-83A1-F6EECF244321}">
                <p14:modId xmlns:p14="http://schemas.microsoft.com/office/powerpoint/2010/main" val="164134642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2" name="TextBox 31">
            <a:extLst>
              <a:ext uri="{FF2B5EF4-FFF2-40B4-BE49-F238E27FC236}">
                <a16:creationId xmlns:a16="http://schemas.microsoft.com/office/drawing/2014/main" id="{CEE07F0D-2F78-4211-AB8A-3B9F4D9AC497}"/>
              </a:ext>
            </a:extLst>
          </p:cNvPr>
          <p:cNvSpPr txBox="1"/>
          <p:nvPr/>
        </p:nvSpPr>
        <p:spPr>
          <a:xfrm>
            <a:off x="741600" y="1756960"/>
            <a:ext cx="1406796" cy="246221"/>
          </a:xfrm>
          <a:prstGeom prst="rect">
            <a:avLst/>
          </a:prstGeom>
          <a:noFill/>
        </p:spPr>
        <p:txBody>
          <a:bodyPr wrap="square" lIns="0" tIns="0" rIns="0" bIns="0" rtlCol="0" anchor="b">
            <a:spAutoFit/>
          </a:bodyPr>
          <a:lstStyle/>
          <a:p>
            <a:pPr algn="l"/>
            <a:r>
              <a:rPr lang="en-GB" sz="1600" b="1" dirty="0"/>
              <a:t>ICS result</a:t>
            </a:r>
          </a:p>
        </p:txBody>
      </p:sp>
      <p:pic>
        <p:nvPicPr>
          <p:cNvPr id="35" name="Graphic 34" descr="Information with solid fill">
            <a:extLst>
              <a:ext uri="{FF2B5EF4-FFF2-40B4-BE49-F238E27FC236}">
                <a16:creationId xmlns:a16="http://schemas.microsoft.com/office/drawing/2014/main" id="{B8339BE7-E1DE-46C3-ABF5-F5F921140E4D}"/>
              </a:ext>
            </a:extLst>
          </p:cNvPr>
          <p:cNvPicPr>
            <a:picLocks noChangeAspect="1"/>
          </p:cNvPicPr>
          <p:nvPr/>
        </p:nvPicPr>
        <p:blipFill>
          <a:blip r:embed="rId8" cstate="email">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8551316" y="6066134"/>
            <a:ext cx="296490" cy="253279"/>
          </a:xfrm>
          <a:prstGeom prst="rect">
            <a:avLst/>
          </a:prstGeom>
        </p:spPr>
      </p:pic>
      <p:sp>
        <p:nvSpPr>
          <p:cNvPr id="37" name="Rectangle 36">
            <a:extLst>
              <a:ext uri="{FF2B5EF4-FFF2-40B4-BE49-F238E27FC236}">
                <a16:creationId xmlns:a16="http://schemas.microsoft.com/office/drawing/2014/main" id="{78EDDD4B-28D0-4F11-A82E-883E6742608D}"/>
              </a:ext>
            </a:extLst>
          </p:cNvPr>
          <p:cNvSpPr/>
          <p:nvPr/>
        </p:nvSpPr>
        <p:spPr>
          <a:xfrm>
            <a:off x="8791237" y="6085052"/>
            <a:ext cx="2659162"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
        <p:nvSpPr>
          <p:cNvPr id="36" name="D_6a2d797423ab15d8">
            <a:extLst>
              <a:ext uri="{FF2B5EF4-FFF2-40B4-BE49-F238E27FC236}">
                <a16:creationId xmlns:a16="http://schemas.microsoft.com/office/drawing/2014/main" id="{67A1AE95-FCE9-46BD-B951-B4045037029E}"/>
              </a:ext>
            </a:extLst>
          </p:cNvPr>
          <p:cNvSpPr txBox="1"/>
          <p:nvPr/>
        </p:nvSpPr>
        <p:spPr>
          <a:xfrm>
            <a:off x="492982" y="5472508"/>
            <a:ext cx="3476766" cy="123111"/>
          </a:xfrm>
          <a:prstGeom prst="rect">
            <a:avLst/>
          </a:prstGeom>
          <a:noFill/>
        </p:spPr>
        <p:txBody>
          <a:bodyPr wrap="square" lIns="0" tIns="0" rIns="0" bIns="0" rtlCol="0">
            <a:spAutoFit/>
          </a:bodyPr>
          <a:lstStyle/>
          <a:p>
            <a:pPr algn="l"/>
            <a:r>
              <a:rPr lang="en-GB" sz="800" dirty="0"/>
              <a:t>¹Excluding those who said 'I was not offered an appointment’ (15%)</a:t>
            </a:r>
          </a:p>
        </p:txBody>
      </p:sp>
      <p:sp>
        <p:nvSpPr>
          <p:cNvPr id="3" name="TextBox 2">
            <a:extLst>
              <a:ext uri="{FF2B5EF4-FFF2-40B4-BE49-F238E27FC236}">
                <a16:creationId xmlns:a16="http://schemas.microsoft.com/office/drawing/2014/main" id="{27E81CF0-1A9B-74BE-685C-3507DE83C016}"/>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5" name="D_0bd99367eb0f95d8">
            <a:extLst>
              <a:ext uri="{FF2B5EF4-FFF2-40B4-BE49-F238E27FC236}">
                <a16:creationId xmlns:a16="http://schemas.microsoft.com/office/drawing/2014/main" id="{82EAC718-0BE5-1A22-7AE6-16C3A86927BF}"/>
              </a:ext>
            </a:extLst>
          </p:cNvPr>
          <p:cNvGraphicFramePr/>
          <p:nvPr>
            <p:extLst>
              <p:ext uri="{D42A27DB-BD31-4B8C-83A1-F6EECF244321}">
                <p14:modId xmlns:p14="http://schemas.microsoft.com/office/powerpoint/2010/main" val="2331428714"/>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1" name="D_7e56f0b098e0b0b9">
            <a:extLst>
              <a:ext uri="{FF2B5EF4-FFF2-40B4-BE49-F238E27FC236}">
                <a16:creationId xmlns:a16="http://schemas.microsoft.com/office/drawing/2014/main" id="{EE5BEEE2-FE16-4171-B08C-2BE19F806BC6}"/>
              </a:ext>
            </a:extLst>
          </p:cNvPr>
          <p:cNvGraphicFramePr>
            <a:graphicFrameLocks/>
          </p:cNvGraphicFramePr>
          <p:nvPr>
            <p:extLst>
              <p:ext uri="{D42A27DB-BD31-4B8C-83A1-F6EECF244321}">
                <p14:modId xmlns:p14="http://schemas.microsoft.com/office/powerpoint/2010/main" val="3858842466"/>
              </p:ext>
            </p:extLst>
          </p:nvPr>
        </p:nvGraphicFramePr>
        <p:xfrm>
          <a:off x="329074" y="2139560"/>
          <a:ext cx="4014796" cy="3138284"/>
        </p:xfrm>
        <a:graphic>
          <a:graphicData uri="http://schemas.openxmlformats.org/drawingml/2006/chart">
            <c:chart xmlns:c="http://schemas.openxmlformats.org/drawingml/2006/chart" xmlns:r="http://schemas.openxmlformats.org/officeDocument/2006/relationships" r:id="rId11"/>
          </a:graphicData>
        </a:graphic>
      </p:graphicFrame>
      <p:cxnSp>
        <p:nvCxnSpPr>
          <p:cNvPr id="6" name="Straight Connector 5">
            <a:extLst>
              <a:ext uri="{FF2B5EF4-FFF2-40B4-BE49-F238E27FC236}">
                <a16:creationId xmlns:a16="http://schemas.microsoft.com/office/drawing/2014/main" id="{BDA8A22A-A063-290E-FF4E-BD0DE07D06A0}"/>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B867BAA1-3669-0D4C-46D1-454DDFD7EF2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4F8A653D-5E7C-B8DD-28CE-21178EF28034}"/>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offered</a:t>
            </a:r>
            <a:endParaRPr lang="en-GB" sz="2800" dirty="0"/>
          </a:p>
        </p:txBody>
      </p:sp>
      <p:sp>
        <p:nvSpPr>
          <p:cNvPr id="2" name="TextBox 1">
            <a:extLst>
              <a:ext uri="{FF2B5EF4-FFF2-40B4-BE49-F238E27FC236}">
                <a16:creationId xmlns:a16="http://schemas.microsoft.com/office/drawing/2014/main" id="{2746F36A-3D8B-F18D-229F-E64B392FF590}"/>
              </a:ext>
            </a:extLst>
          </p:cNvPr>
          <p:cNvSpPr txBox="1"/>
          <p:nvPr/>
        </p:nvSpPr>
        <p:spPr>
          <a:xfrm>
            <a:off x="304805" y="740299"/>
            <a:ext cx="11681786" cy="338554"/>
          </a:xfrm>
          <a:prstGeom prst="rect">
            <a:avLst/>
          </a:prstGeom>
          <a:noFill/>
        </p:spPr>
        <p:txBody>
          <a:bodyPr wrap="square">
            <a:spAutoFit/>
          </a:bodyPr>
          <a:lstStyle/>
          <a:p>
            <a:r>
              <a:rPr lang="en-GB" sz="1600" b="0" dirty="0"/>
              <a:t>CAMBRIDGESHIRE AND PETERBOROUGH ICS</a:t>
            </a:r>
            <a:endParaRPr lang="en-GB" sz="1600" dirty="0"/>
          </a:p>
        </p:txBody>
      </p:sp>
      <p:graphicFrame>
        <p:nvGraphicFramePr>
          <p:cNvPr id="8" name="D_6d93fbdbc54d0dd8_CalcTable">
            <a:extLst>
              <a:ext uri="{FF2B5EF4-FFF2-40B4-BE49-F238E27FC236}">
                <a16:creationId xmlns:a16="http://schemas.microsoft.com/office/drawing/2014/main" id="{4A54124F-D38C-7D4B-F545-FDF1C167F062}"/>
              </a:ext>
            </a:extLst>
          </p:cNvPr>
          <p:cNvGraphicFramePr>
            <a:graphicFrameLocks noGrp="1"/>
          </p:cNvGraphicFramePr>
          <p:nvPr>
            <p:extLst>
              <p:ext uri="{D42A27DB-BD31-4B8C-83A1-F6EECF244321}">
                <p14:modId xmlns:p14="http://schemas.microsoft.com/office/powerpoint/2010/main" val="1993312061"/>
              </p:ext>
            </p:extLst>
          </p:nvPr>
        </p:nvGraphicFramePr>
        <p:xfrm>
          <a:off x="5113289" y="5488440"/>
          <a:ext cx="2106661" cy="579120"/>
        </p:xfrm>
        <a:graphic>
          <a:graphicData uri="http://schemas.openxmlformats.org/drawingml/2006/table">
            <a:tbl>
              <a:tblPr firstRow="1" bandRow="1">
                <a:tableStyleId>{5C22544A-7EE6-4342-B048-85BDC9FD1C3A}</a:tableStyleId>
              </a:tblPr>
              <a:tblGrid>
                <a:gridCol w="740956">
                  <a:extLst>
                    <a:ext uri="{9D8B030D-6E8A-4147-A177-3AD203B41FA5}">
                      <a16:colId xmlns:a16="http://schemas.microsoft.com/office/drawing/2014/main" val="20000"/>
                    </a:ext>
                  </a:extLst>
                </a:gridCol>
                <a:gridCol w="511472">
                  <a:extLst>
                    <a:ext uri="{9D8B030D-6E8A-4147-A177-3AD203B41FA5}">
                      <a16:colId xmlns:a16="http://schemas.microsoft.com/office/drawing/2014/main" val="20001"/>
                    </a:ext>
                  </a:extLst>
                </a:gridCol>
                <a:gridCol w="854233">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10" name="D_6d93fbdbc54d0dd8" hidden="1">
            <a:extLst>
              <a:ext uri="{FF2B5EF4-FFF2-40B4-BE49-F238E27FC236}">
                <a16:creationId xmlns:a16="http://schemas.microsoft.com/office/drawing/2014/main" id="{852A2848-4215-BC46-7D3A-B8895D3F4F46}"/>
              </a:ext>
            </a:extLst>
          </p:cNvPr>
          <p:cNvGraphicFramePr/>
          <p:nvPr>
            <p:extLst>
              <p:ext uri="{D42A27DB-BD31-4B8C-83A1-F6EECF244321}">
                <p14:modId xmlns:p14="http://schemas.microsoft.com/office/powerpoint/2010/main" val="133555106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3125881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14="http://schemas.microsoft.com/office/drawing/2010/main" xmlns:asvg="http://schemas.microsoft.com/office/drawing/2016/SVG/main" xmlns:c="http://schemas.openxmlformats.org/drawingml/2006/chart"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96017"/>
            <a:ext cx="10410505" cy="919680"/>
          </a:xfrm>
        </p:spPr>
        <p:txBody>
          <a:bodyPr/>
          <a:lstStyle/>
          <a:p>
            <a:r>
              <a:rPr lang="en-GB" sz="3200" dirty="0"/>
              <a:t>Satisfaction with appointment offered:</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Were you satisfied with the appointment (or appointments) you were offered?</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d23e55c3300e1fe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77286900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dbf5092487dc46e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987922504"/>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BRETTON PARK &amp; HAMPTON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PETERBOROUGH PARTNERSHIPS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PETERBOROUGH &amp;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ST NEOTS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BMC PASTON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SOUTH FENLAND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CAMBRIDGE NORTH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ST IVES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GRANTA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CAM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MERIDIAN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CAMBRIDGE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CENTRAL THISTLEMOOR &amp; THORPE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WISBECH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HUNTINGDON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CAMBRIDGE CITY 4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SOUTH PETERBOROUGH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FENLAND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CANTAB MEDICAL PRACTICES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A1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ELY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ELY SOUTH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1725340527"/>
                  </a:ext>
                </a:extLst>
              </a:tr>
            </a:tbl>
          </a:graphicData>
        </a:graphic>
      </p:graphicFrame>
      <p:graphicFrame>
        <p:nvGraphicFramePr>
          <p:cNvPr id="22" name="D_dbf5092487dc46e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05026501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81654710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satisfied with the appointment offered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70642774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ca78f9522a72dfe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977082965"/>
              </p:ext>
            </p:extLst>
          </p:nvPr>
        </p:nvGraphicFramePr>
        <p:xfrm>
          <a:off x="545472" y="567738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was not offered an appointment’ have been excluded. National (631,214); ICS 2023 (8,836); PCN bases range from 214 to 779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ca78f9522a72dfec" hidden="1">
            <a:extLst>
              <a:ext uri="{FF2B5EF4-FFF2-40B4-BE49-F238E27FC236}">
                <a16:creationId xmlns:a16="http://schemas.microsoft.com/office/drawing/2014/main" id="{B1FF3016-7009-40EB-BAF8-702072F463ED}"/>
              </a:ext>
            </a:extLst>
          </p:cNvPr>
          <p:cNvGraphicFramePr/>
          <p:nvPr>
            <p:extLst>
              <p:ext uri="{D42A27DB-BD31-4B8C-83A1-F6EECF244321}">
                <p14:modId xmlns:p14="http://schemas.microsoft.com/office/powerpoint/2010/main" val="2319445914"/>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8A6632D6-F14D-4DEE-B7F5-10E2F6CB1740}"/>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Tree>
    <p:extLst>
      <p:ext uri="{BB962C8B-B14F-4D97-AF65-F5344CB8AC3E}">
        <p14:creationId xmlns:p14="http://schemas.microsoft.com/office/powerpoint/2010/main" val="1505128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dec21c625090f96">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60493978"/>
              </p:ext>
            </p:extLst>
          </p:nvPr>
        </p:nvGraphicFramePr>
        <p:xfrm>
          <a:off x="418834" y="1741714"/>
          <a:ext cx="11552586" cy="4195114"/>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Q18. What did you do when you did not get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1" name="D_f36068c420090f96">
            <a:extLst>
              <a:ext uri="{FF2B5EF4-FFF2-40B4-BE49-F238E27FC236}">
                <a16:creationId xmlns:a16="http://schemas.microsoft.com/office/drawing/2014/main" id="{E3A50C29-91DF-4B70-8408-17075407A339}"/>
              </a:ext>
            </a:extLst>
          </p:cNvPr>
          <p:cNvSpPr txBox="1">
            <a:spLocks/>
          </p:cNvSpPr>
          <p:nvPr/>
        </p:nvSpPr>
        <p:spPr>
          <a:xfrm>
            <a:off x="857396" y="5654889"/>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were not offered an appointment or did not take the appointment offered. National (94,877); ICS 2023 (1,664)</a:t>
            </a:r>
            <a:endParaRPr lang="en-GB" sz="800" kern="0" dirty="0">
              <a:solidFill>
                <a:schemeClr val="tx1"/>
              </a:solidFill>
            </a:endParaRPr>
          </a:p>
        </p:txBody>
      </p:sp>
      <p:sp>
        <p:nvSpPr>
          <p:cNvPr id="4" name="Title 4">
            <a:extLst>
              <a:ext uri="{FF2B5EF4-FFF2-40B4-BE49-F238E27FC236}">
                <a16:creationId xmlns:a16="http://schemas.microsoft.com/office/drawing/2014/main" id="{71ABF441-E698-51B4-AF82-995EAE1B63B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600" dirty="0"/>
              <a:t>What patients do when they did not get an appointment</a:t>
            </a:r>
            <a:endParaRPr lang="en-GB" sz="2800" dirty="0"/>
          </a:p>
        </p:txBody>
      </p:sp>
      <p:sp>
        <p:nvSpPr>
          <p:cNvPr id="2" name="TextBox 1">
            <a:extLst>
              <a:ext uri="{FF2B5EF4-FFF2-40B4-BE49-F238E27FC236}">
                <a16:creationId xmlns:a16="http://schemas.microsoft.com/office/drawing/2014/main" id="{4C23E006-44AF-8850-1F75-01276F7EF70F}"/>
              </a:ext>
            </a:extLst>
          </p:cNvPr>
          <p:cNvSpPr txBox="1"/>
          <p:nvPr/>
        </p:nvSpPr>
        <p:spPr>
          <a:xfrm>
            <a:off x="304804" y="740299"/>
            <a:ext cx="11666615" cy="338554"/>
          </a:xfrm>
          <a:prstGeom prst="rect">
            <a:avLst/>
          </a:prstGeom>
          <a:noFill/>
        </p:spPr>
        <p:txBody>
          <a:bodyPr wrap="square">
            <a:spAutoFit/>
          </a:bodyPr>
          <a:lstStyle/>
          <a:p>
            <a:r>
              <a:rPr lang="en-GB" sz="1600" b="0" dirty="0"/>
              <a:t>CAMBRIDGESHIRE AND PETERBOROUGH ICS</a:t>
            </a:r>
            <a:endParaRPr lang="en-GB" sz="1600" dirty="0"/>
          </a:p>
        </p:txBody>
      </p:sp>
    </p:spTree>
    <p:extLst>
      <p:ext uri="{BB962C8B-B14F-4D97-AF65-F5344CB8AC3E}">
        <p14:creationId xmlns:p14="http://schemas.microsoft.com/office/powerpoint/2010/main" val="326316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97281"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654602" y="575298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83139"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11754" y="2562845"/>
            <a:ext cx="132349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dfef16603f84bd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431918648"/>
              </p:ext>
            </p:extLst>
          </p:nvPr>
        </p:nvGraphicFramePr>
        <p:xfrm>
          <a:off x="8397281" y="3005997"/>
          <a:ext cx="1510600" cy="1476000"/>
        </p:xfrm>
        <a:graphic>
          <a:graphicData uri="http://schemas.openxmlformats.org/drawingml/2006/table">
            <a:tbl>
              <a:tblPr firstRow="1" bandRow="1">
                <a:tableStyleId>{5C22544A-7EE6-4342-B048-85BDC9FD1C3A}</a:tableStyleId>
              </a:tblPr>
              <a:tblGrid>
                <a:gridCol w="755300">
                  <a:extLst>
                    <a:ext uri="{9D8B030D-6E8A-4147-A177-3AD203B41FA5}">
                      <a16:colId xmlns:a16="http://schemas.microsoft.com/office/drawing/2014/main" val="2098080960"/>
                    </a:ext>
                  </a:extLst>
                </a:gridCol>
                <a:gridCol w="755300">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18e8809a55c02c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823420560"/>
              </p:ext>
            </p:extLst>
          </p:nvPr>
        </p:nvGraphicFramePr>
        <p:xfrm>
          <a:off x="10267950" y="3005997"/>
          <a:ext cx="1558106" cy="1476000"/>
        </p:xfrm>
        <a:graphic>
          <a:graphicData uri="http://schemas.openxmlformats.org/drawingml/2006/table">
            <a:tbl>
              <a:tblPr firstRow="1" bandRow="1">
                <a:tableStyleId>{5C22544A-7EE6-4342-B048-85BDC9FD1C3A}</a:tableStyleId>
              </a:tblPr>
              <a:tblGrid>
                <a:gridCol w="779053">
                  <a:extLst>
                    <a:ext uri="{9D8B030D-6E8A-4147-A177-3AD203B41FA5}">
                      <a16:colId xmlns:a16="http://schemas.microsoft.com/office/drawing/2014/main" val="2098080960"/>
                    </a:ext>
                  </a:extLst>
                </a:gridCol>
                <a:gridCol w="779053">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45810" y="4888940"/>
            <a:ext cx="344872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60057" y="4963232"/>
            <a:ext cx="344872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d3b4d7877765dfe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119245845"/>
              </p:ext>
            </p:extLst>
          </p:nvPr>
        </p:nvGraphicFramePr>
        <p:xfrm>
          <a:off x="4905380" y="5249093"/>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86d90997881dfe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686415125"/>
              </p:ext>
            </p:extLst>
          </p:nvPr>
        </p:nvGraphicFramePr>
        <p:xfrm>
          <a:off x="6125944" y="5208209"/>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fbd47550c40e5a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844880207"/>
              </p:ext>
            </p:extLst>
          </p:nvPr>
        </p:nvGraphicFramePr>
        <p:xfrm>
          <a:off x="5113891" y="555870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da607071d7a05fe7_CalcTable">
            <a:extLst>
              <a:ext uri="{FF2B5EF4-FFF2-40B4-BE49-F238E27FC236}">
                <a16:creationId xmlns:a16="http://schemas.microsoft.com/office/drawing/2014/main" id="{C4712FEE-C143-49B0-A900-44D3534BD7FE}"/>
              </a:ext>
            </a:extLst>
          </p:cNvPr>
          <p:cNvGraphicFramePr>
            <a:graphicFrameLocks noGrp="1"/>
          </p:cNvGraphicFramePr>
          <p:nvPr>
            <p:extLst>
              <p:ext uri="{D42A27DB-BD31-4B8C-83A1-F6EECF244321}">
                <p14:modId xmlns:p14="http://schemas.microsoft.com/office/powerpoint/2010/main" val="737843921"/>
              </p:ext>
            </p:extLst>
          </p:nvPr>
        </p:nvGraphicFramePr>
        <p:xfrm>
          <a:off x="453474" y="58101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National (710,610); ICS 2023 (10,267); ICS 2022 (8,847); ICS 2021 (9,910); ICS 2020 (9,155); PCN bases range from 262 to 854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da607071d7a05fe7" hidden="1">
            <a:extLst>
              <a:ext uri="{FF2B5EF4-FFF2-40B4-BE49-F238E27FC236}">
                <a16:creationId xmlns:a16="http://schemas.microsoft.com/office/drawing/2014/main" id="{F7606516-0B87-4A20-A69D-89CA4B832B98}"/>
              </a:ext>
            </a:extLst>
          </p:cNvPr>
          <p:cNvGraphicFramePr>
            <a:graphicFrameLocks/>
          </p:cNvGraphicFramePr>
          <p:nvPr>
            <p:extLst>
              <p:ext uri="{D42A27DB-BD31-4B8C-83A1-F6EECF244321}">
                <p14:modId xmlns:p14="http://schemas.microsoft.com/office/powerpoint/2010/main" val="187814136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fbd47550c40e5a7" hidden="1">
            <a:extLst>
              <a:ext uri="{FF2B5EF4-FFF2-40B4-BE49-F238E27FC236}">
                <a16:creationId xmlns:a16="http://schemas.microsoft.com/office/drawing/2014/main" id="{E95513A6-18E7-433B-8BEA-58B247E55087}"/>
              </a:ext>
            </a:extLst>
          </p:cNvPr>
          <p:cNvGraphicFramePr/>
          <p:nvPr>
            <p:extLst>
              <p:ext uri="{D42A27DB-BD31-4B8C-83A1-F6EECF244321}">
                <p14:modId xmlns:p14="http://schemas.microsoft.com/office/powerpoint/2010/main" val="97878872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8A00D1E6-F294-42F6-87A0-328746492595}"/>
              </a:ext>
            </a:extLst>
          </p:cNvPr>
          <p:cNvGraphicFramePr/>
          <p:nvPr>
            <p:extLst>
              <p:ext uri="{D42A27DB-BD31-4B8C-83A1-F6EECF244321}">
                <p14:modId xmlns:p14="http://schemas.microsoft.com/office/powerpoint/2010/main" val="250534968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37DDD146-8C91-44D7-B392-D2A8CEAF55E1}"/>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5874432-8C62-4FCE-9380-B1F5B7FA2D6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5ED44372-E04B-445E-92C8-BF4919C2AD7F}"/>
              </a:ext>
            </a:extLst>
          </p:cNvPr>
          <p:cNvGraphicFramePr/>
          <p:nvPr>
            <p:extLst>
              <p:ext uri="{D42A27DB-BD31-4B8C-83A1-F6EECF244321}">
                <p14:modId xmlns:p14="http://schemas.microsoft.com/office/powerpoint/2010/main" val="2706833849"/>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453cbe1bc21366e7">
            <a:extLst>
              <a:ext uri="{FF2B5EF4-FFF2-40B4-BE49-F238E27FC236}">
                <a16:creationId xmlns:a16="http://schemas.microsoft.com/office/drawing/2014/main" id="{9AE65097-DA8C-4ACA-A22B-F5CAA24AD965}"/>
              </a:ext>
            </a:extLst>
          </p:cNvPr>
          <p:cNvGraphicFramePr/>
          <p:nvPr>
            <p:extLst>
              <p:ext uri="{D42A27DB-BD31-4B8C-83A1-F6EECF244321}">
                <p14:modId xmlns:p14="http://schemas.microsoft.com/office/powerpoint/2010/main" val="1473800615"/>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0CF98F13-D03F-4390-8634-D3969F1AE2AE}"/>
              </a:ext>
            </a:extLst>
          </p:cNvPr>
          <p:cNvSpPr/>
          <p:nvPr/>
        </p:nvSpPr>
        <p:spPr>
          <a:xfrm>
            <a:off x="9907881" y="5717530"/>
            <a:ext cx="2023769" cy="461665"/>
          </a:xfrm>
          <a:prstGeom prst="rect">
            <a:avLst/>
          </a:prstGeom>
        </p:spPr>
        <p:txBody>
          <a:bodyPr wrap="square">
            <a:spAutoFit/>
          </a:bodyPr>
          <a:lstStyle/>
          <a:p>
            <a:pPr lvl="0" algn="l"/>
            <a:r>
              <a:rPr lang="en-GB" sz="800" dirty="0"/>
              <a:t>%Good = %Very good + %Fairly good    </a:t>
            </a:r>
          </a:p>
          <a:p>
            <a:pPr lvl="0" algn="l"/>
            <a:r>
              <a:rPr lang="en-GB" sz="800" dirty="0"/>
              <a:t>%Poor = %Very poor + %Fairly poor</a:t>
            </a:r>
            <a:endParaRPr lang="en-GB" sz="1800" dirty="0"/>
          </a:p>
          <a:p>
            <a:pPr algn="l"/>
            <a:endParaRPr lang="en-GB" sz="800" dirty="0">
              <a:latin typeface="+mn-lt"/>
            </a:endParaRPr>
          </a:p>
        </p:txBody>
      </p:sp>
      <p:graphicFrame>
        <p:nvGraphicFramePr>
          <p:cNvPr id="30" name="D_44a5cd69064f33d7">
            <a:extLst>
              <a:ext uri="{FF2B5EF4-FFF2-40B4-BE49-F238E27FC236}">
                <a16:creationId xmlns:a16="http://schemas.microsoft.com/office/drawing/2014/main" id="{155867F6-1AA9-4634-B1AD-7289DC57EC9B}"/>
              </a:ext>
            </a:extLst>
          </p:cNvPr>
          <p:cNvGraphicFramePr>
            <a:graphicFrameLocks/>
          </p:cNvGraphicFramePr>
          <p:nvPr>
            <p:extLst>
              <p:ext uri="{D42A27DB-BD31-4B8C-83A1-F6EECF244321}">
                <p14:modId xmlns:p14="http://schemas.microsoft.com/office/powerpoint/2010/main" val="1462972137"/>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7" name="Title 4">
            <a:extLst>
              <a:ext uri="{FF2B5EF4-FFF2-40B4-BE49-F238E27FC236}">
                <a16:creationId xmlns:a16="http://schemas.microsoft.com/office/drawing/2014/main" id="{C5CAE407-564B-8D5A-C9B9-DD5BC089403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making an appointment</a:t>
            </a:r>
            <a:endParaRPr lang="en-GB" sz="2800" dirty="0"/>
          </a:p>
        </p:txBody>
      </p:sp>
      <p:sp>
        <p:nvSpPr>
          <p:cNvPr id="2" name="TextBox 1">
            <a:extLst>
              <a:ext uri="{FF2B5EF4-FFF2-40B4-BE49-F238E27FC236}">
                <a16:creationId xmlns:a16="http://schemas.microsoft.com/office/drawing/2014/main" id="{19813A42-44D1-5DDD-1956-675E00FBEF51}"/>
              </a:ext>
            </a:extLst>
          </p:cNvPr>
          <p:cNvSpPr txBox="1"/>
          <p:nvPr/>
        </p:nvSpPr>
        <p:spPr>
          <a:xfrm>
            <a:off x="304804" y="740299"/>
            <a:ext cx="11521251" cy="338554"/>
          </a:xfrm>
          <a:prstGeom prst="rect">
            <a:avLst/>
          </a:prstGeom>
          <a:noFill/>
        </p:spPr>
        <p:txBody>
          <a:bodyPr wrap="square">
            <a:spAutoFit/>
          </a:bodyPr>
          <a:lstStyle/>
          <a:p>
            <a:r>
              <a:rPr lang="en-GB" sz="1600" b="0" dirty="0"/>
              <a:t>CAMBRIDGESHIRE AND PETERBOROUGH ICS</a:t>
            </a:r>
            <a:endParaRPr lang="en-GB" sz="1600" dirty="0"/>
          </a:p>
        </p:txBody>
      </p:sp>
    </p:spTree>
    <p:extLst>
      <p:ext uri="{BB962C8B-B14F-4D97-AF65-F5344CB8AC3E}">
        <p14:creationId xmlns:p14="http://schemas.microsoft.com/office/powerpoint/2010/main" val="617914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dirty="0"/>
              <a:t> </a:t>
            </a:r>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11815"/>
            <a:ext cx="10410505" cy="999857"/>
          </a:xfrm>
        </p:spPr>
        <p:txBody>
          <a:bodyPr/>
          <a:lstStyle/>
          <a:p>
            <a:r>
              <a:rPr lang="en-GB" sz="3200" dirty="0"/>
              <a:t>Overall experience of making an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4" name="Rectangle 13">
            <a:extLst>
              <a:ext uri="{FF2B5EF4-FFF2-40B4-BE49-F238E27FC236}">
                <a16:creationId xmlns:a16="http://schemas.microsoft.com/office/drawing/2014/main" id="{83EB7C24-C59D-44F4-9FEF-FA3317864AAC}"/>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9160384a839eff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31366477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155320293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9ad20af0028a2b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803604946"/>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PETERBOROUGH &amp; EAST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BRETTON PARK &amp; HAMPTON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PETERBOROUGH PARTNERSHIPS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SOUTH FENLAND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BMC PASTON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ST NEOTS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ST IVES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CAMBRIDGE NORTH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FENLAND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SOUTH PETERBOROUGH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WISBECH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MERIDIAN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GRANTA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CENTRAL THISTLEMOOR &amp; THORPE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HUNTINGDON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CAMBRIDGE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CANTAB MEDICAL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CAMBRIDGE CITY 4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ELY NORTH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CAM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ELY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A1 NETWORK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1725340527"/>
                  </a:ext>
                </a:extLst>
              </a:tr>
            </a:tbl>
          </a:graphicData>
        </a:graphic>
      </p:graphicFrame>
      <p:graphicFrame>
        <p:nvGraphicFramePr>
          <p:cNvPr id="22" name="D_39ad20af0028a2bf"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48097133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7013054"/>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had a ‘good’ experience of making an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51181605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28a1e72e84202b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919978639"/>
              </p:ext>
            </p:extLst>
          </p:nvPr>
        </p:nvGraphicFramePr>
        <p:xfrm>
          <a:off x="589415" y="5699209"/>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National (710,610); ICS 2023 (10,267); PCN bases range from 262 to 854</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628a1e72e84202bf" hidden="1">
            <a:extLst>
              <a:ext uri="{FF2B5EF4-FFF2-40B4-BE49-F238E27FC236}">
                <a16:creationId xmlns:a16="http://schemas.microsoft.com/office/drawing/2014/main" id="{E6C4A1E6-9A44-44B1-A9BD-30167B3906F3}"/>
              </a:ext>
            </a:extLst>
          </p:cNvPr>
          <p:cNvGraphicFramePr>
            <a:graphicFrameLocks/>
          </p:cNvGraphicFramePr>
          <p:nvPr>
            <p:extLst>
              <p:ext uri="{D42A27DB-BD31-4B8C-83A1-F6EECF244321}">
                <p14:modId xmlns:p14="http://schemas.microsoft.com/office/powerpoint/2010/main" val="1049444870"/>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7181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74a0e39aec0cd0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383116894"/>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Q23. What type of appointment was your last general practice appointment?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8285ec30c6e2be45">
            <a:extLst>
              <a:ext uri="{FF2B5EF4-FFF2-40B4-BE49-F238E27FC236}">
                <a16:creationId xmlns:a16="http://schemas.microsoft.com/office/drawing/2014/main" id="{C9B1000A-1D6E-42AF-8ACC-DB58286447F8}"/>
              </a:ext>
            </a:extLst>
          </p:cNvPr>
          <p:cNvGraphicFramePr/>
          <p:nvPr>
            <p:extLst>
              <p:ext uri="{D42A27DB-BD31-4B8C-83A1-F6EECF244321}">
                <p14:modId xmlns:p14="http://schemas.microsoft.com/office/powerpoint/2010/main" val="3969760682"/>
              </p:ext>
            </p:extLst>
          </p:nvPr>
        </p:nvGraphicFramePr>
        <p:xfrm>
          <a:off x="149914" y="1768128"/>
          <a:ext cx="9847921" cy="3452260"/>
        </p:xfrm>
        <a:graphic>
          <a:graphicData uri="http://schemas.openxmlformats.org/drawingml/2006/chart">
            <c:chart xmlns:c="http://schemas.openxmlformats.org/drawingml/2006/chart" xmlns:r="http://schemas.openxmlformats.org/officeDocument/2006/relationships" r:id="rId6"/>
          </a:graphicData>
        </a:graphic>
      </p:graphicFrame>
      <p:sp>
        <p:nvSpPr>
          <p:cNvPr id="11" name="TextBox 1">
            <a:extLst>
              <a:ext uri="{FF2B5EF4-FFF2-40B4-BE49-F238E27FC236}">
                <a16:creationId xmlns:a16="http://schemas.microsoft.com/office/drawing/2014/main" id="{6596FDF0-37EA-4514-A8B6-0EDD27F2424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2" name="Straight Arrow Connector 11">
            <a:extLst>
              <a:ext uri="{FF2B5EF4-FFF2-40B4-BE49-F238E27FC236}">
                <a16:creationId xmlns:a16="http://schemas.microsoft.com/office/drawing/2014/main" id="{B998C07E-7A85-4DEB-A84C-72BD3D1899EB}"/>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3" name="D_169abc3b1fd7ae45_CalcTable">
            <a:extLst>
              <a:ext uri="{FF2B5EF4-FFF2-40B4-BE49-F238E27FC236}">
                <a16:creationId xmlns:a16="http://schemas.microsoft.com/office/drawing/2014/main" id="{ACE3E454-1672-8825-EB69-31C09EC60851}"/>
              </a:ext>
            </a:extLst>
          </p:cNvPr>
          <p:cNvGraphicFramePr>
            <a:graphicFrameLocks noGrp="1"/>
          </p:cNvGraphicFramePr>
          <p:nvPr>
            <p:extLst>
              <p:ext uri="{D42A27DB-BD31-4B8C-83A1-F6EECF244321}">
                <p14:modId xmlns:p14="http://schemas.microsoft.com/office/powerpoint/2010/main" val="307615411"/>
              </p:ext>
            </p:extLst>
          </p:nvPr>
        </p:nvGraphicFramePr>
        <p:xfrm>
          <a:off x="800599" y="5584407"/>
          <a:ext cx="9909808" cy="273543"/>
        </p:xfrm>
        <a:graphic>
          <a:graphicData uri="http://schemas.openxmlformats.org/drawingml/2006/table">
            <a:tbl>
              <a:tblPr firstRow="1" bandRow="1">
                <a:tableStyleId>{5C22544A-7EE6-4342-B048-85BDC9FD1C3A}</a:tableStyleId>
              </a:tblPr>
              <a:tblGrid>
                <a:gridCol w="9909808">
                  <a:extLst>
                    <a:ext uri="{9D8B030D-6E8A-4147-A177-3AD203B41FA5}">
                      <a16:colId xmlns:a16="http://schemas.microsoft.com/office/drawing/2014/main" val="20000"/>
                    </a:ext>
                  </a:extLst>
                </a:gridCol>
              </a:tblGrid>
              <a:tr h="273543">
                <a:tc>
                  <a:txBody>
                    <a:bodyPr/>
                    <a:lstStyle/>
                    <a:p>
                      <a:pPr marL="0" indent="0">
                        <a:buNone/>
                      </a:pPr>
                      <a:r>
                        <a:rPr lang="en-GB" sz="800" b="0" dirty="0">
                          <a:solidFill>
                            <a:schemeClr val="tx1"/>
                          </a:solidFill>
                        </a:rPr>
                        <a:t>Base: Asked of patients who had an appointment since being registered with current GP practice. National (699,256); ICS 2023 (10,093); PCN bases range from 256 to 854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169abc3b1fd7ae45" hidden="1">
            <a:extLst>
              <a:ext uri="{FF2B5EF4-FFF2-40B4-BE49-F238E27FC236}">
                <a16:creationId xmlns:a16="http://schemas.microsoft.com/office/drawing/2014/main" id="{52A95204-5D83-8E20-E3B4-1985BEB75D71}"/>
              </a:ext>
            </a:extLst>
          </p:cNvPr>
          <p:cNvGraphicFramePr/>
          <p:nvPr>
            <p:extLst>
              <p:ext uri="{D42A27DB-BD31-4B8C-83A1-F6EECF244321}">
                <p14:modId xmlns:p14="http://schemas.microsoft.com/office/powerpoint/2010/main" val="3200787182"/>
              </p:ext>
            </p:extLst>
          </p:nvPr>
        </p:nvGraphicFramePr>
        <p:xfrm>
          <a:off x="-2103784" y="5460116"/>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2" name="Title 4">
            <a:extLst>
              <a:ext uri="{FF2B5EF4-FFF2-40B4-BE49-F238E27FC236}">
                <a16:creationId xmlns:a16="http://schemas.microsoft.com/office/drawing/2014/main" id="{E9D1AA61-B671-F026-038B-7F0AE93C360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Type of appointment</a:t>
            </a:r>
            <a:endParaRPr lang="en-GB" sz="2800" dirty="0"/>
          </a:p>
        </p:txBody>
      </p:sp>
      <p:sp>
        <p:nvSpPr>
          <p:cNvPr id="3" name="TextBox 2">
            <a:extLst>
              <a:ext uri="{FF2B5EF4-FFF2-40B4-BE49-F238E27FC236}">
                <a16:creationId xmlns:a16="http://schemas.microsoft.com/office/drawing/2014/main" id="{D9CC8F03-AECB-D500-F126-D2244ACBE04B}"/>
              </a:ext>
            </a:extLst>
          </p:cNvPr>
          <p:cNvSpPr txBox="1"/>
          <p:nvPr/>
        </p:nvSpPr>
        <p:spPr>
          <a:xfrm>
            <a:off x="304804" y="740299"/>
            <a:ext cx="11487773" cy="338554"/>
          </a:xfrm>
          <a:prstGeom prst="rect">
            <a:avLst/>
          </a:prstGeom>
          <a:noFill/>
        </p:spPr>
        <p:txBody>
          <a:bodyPr wrap="square">
            <a:spAutoFit/>
          </a:bodyPr>
          <a:lstStyle/>
          <a:p>
            <a:r>
              <a:rPr lang="en-GB" sz="1600" b="0" dirty="0"/>
              <a:t>CAMBRIDGESHIRE AND PETERBOROUGH ICS</a:t>
            </a:r>
            <a:endParaRPr lang="en-GB" sz="1600" dirty="0"/>
          </a:p>
        </p:txBody>
      </p:sp>
    </p:spTree>
    <p:extLst>
      <p:ext uri="{BB962C8B-B14F-4D97-AF65-F5344CB8AC3E}">
        <p14:creationId xmlns:p14="http://schemas.microsoft.com/office/powerpoint/2010/main" val="842245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6363" y="1830073"/>
            <a:ext cx="3900314"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435463" y="558327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44379" y="2689218"/>
            <a:ext cx="1347256"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07410" y="2689218"/>
            <a:ext cx="1419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89c77624cb4380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072544035"/>
              </p:ext>
            </p:extLst>
          </p:nvPr>
        </p:nvGraphicFramePr>
        <p:xfrm>
          <a:off x="8296363" y="3132370"/>
          <a:ext cx="1586082" cy="1476000"/>
        </p:xfrm>
        <a:graphic>
          <a:graphicData uri="http://schemas.openxmlformats.org/drawingml/2006/table">
            <a:tbl>
              <a:tblPr firstRow="1" bandRow="1">
                <a:tableStyleId>{5C22544A-7EE6-4342-B048-85BDC9FD1C3A}</a:tableStyleId>
              </a:tblPr>
              <a:tblGrid>
                <a:gridCol w="793041">
                  <a:extLst>
                    <a:ext uri="{9D8B030D-6E8A-4147-A177-3AD203B41FA5}">
                      <a16:colId xmlns:a16="http://schemas.microsoft.com/office/drawing/2014/main" val="2098080960"/>
                    </a:ext>
                  </a:extLst>
                </a:gridCol>
                <a:gridCol w="79304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0c70ee9730586b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318529076"/>
              </p:ext>
            </p:extLst>
          </p:nvPr>
        </p:nvGraphicFramePr>
        <p:xfrm>
          <a:off x="10205703" y="3132370"/>
          <a:ext cx="1671036" cy="1476000"/>
        </p:xfrm>
        <a:graphic>
          <a:graphicData uri="http://schemas.openxmlformats.org/drawingml/2006/table">
            <a:tbl>
              <a:tblPr firstRow="1" bandRow="1">
                <a:tableStyleId>{5C22544A-7EE6-4342-B048-85BDC9FD1C3A}</a:tableStyleId>
              </a:tblPr>
              <a:tblGrid>
                <a:gridCol w="835518">
                  <a:extLst>
                    <a:ext uri="{9D8B030D-6E8A-4147-A177-3AD203B41FA5}">
                      <a16:colId xmlns:a16="http://schemas.microsoft.com/office/drawing/2014/main" val="2098080960"/>
                    </a:ext>
                  </a:extLst>
                </a:gridCol>
                <a:gridCol w="835518">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70424" y="4904061"/>
            <a:ext cx="3385565"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71613" y="5035969"/>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ff17b7952b83d9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049558285"/>
              </p:ext>
            </p:extLst>
          </p:nvPr>
        </p:nvGraphicFramePr>
        <p:xfrm>
          <a:off x="4933697" y="528507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e595814c1ae8dd9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390263031"/>
              </p:ext>
            </p:extLst>
          </p:nvPr>
        </p:nvGraphicFramePr>
        <p:xfrm>
          <a:off x="6154261" y="5244186"/>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64f02b7f54f5d9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328872802"/>
              </p:ext>
            </p:extLst>
          </p:nvPr>
        </p:nvGraphicFramePr>
        <p:xfrm>
          <a:off x="5142208" y="559468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4" name="D_087589135f835d93_CalcTable">
            <a:extLst>
              <a:ext uri="{FF2B5EF4-FFF2-40B4-BE49-F238E27FC236}">
                <a16:creationId xmlns:a16="http://schemas.microsoft.com/office/drawing/2014/main" id="{6A92FACD-0633-4E30-AC11-39AABE81C91A}"/>
              </a:ext>
            </a:extLst>
          </p:cNvPr>
          <p:cNvGraphicFramePr>
            <a:graphicFrameLocks noGrp="1"/>
          </p:cNvGraphicFramePr>
          <p:nvPr>
            <p:extLst>
              <p:ext uri="{D42A27DB-BD31-4B8C-83A1-F6EECF244321}">
                <p14:modId xmlns:p14="http://schemas.microsoft.com/office/powerpoint/2010/main" val="4135036359"/>
              </p:ext>
            </p:extLst>
          </p:nvPr>
        </p:nvGraphicFramePr>
        <p:xfrm>
          <a:off x="366356" y="5729871"/>
          <a:ext cx="3308661" cy="213360"/>
        </p:xfrm>
        <a:graphic>
          <a:graphicData uri="http://schemas.openxmlformats.org/drawingml/2006/table">
            <a:tbl>
              <a:tblPr firstRow="1" bandRow="1">
                <a:tableStyleId>{5C22544A-7EE6-4342-B048-85BDC9FD1C3A}</a:tableStyleId>
              </a:tblPr>
              <a:tblGrid>
                <a:gridCol w="3308661">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‘Can’t remember / don’t know’ have been excluded. National (678,212); ICS 2023 (9,778); ICS 2022 (8,530); ICS 2021 (9,562); PCN bases range from 245 to 825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087589135f835d93" hidden="1">
            <a:extLst>
              <a:ext uri="{FF2B5EF4-FFF2-40B4-BE49-F238E27FC236}">
                <a16:creationId xmlns:a16="http://schemas.microsoft.com/office/drawing/2014/main" id="{85B2DFE4-7628-4C02-82BC-E6AE0BD0316B}"/>
              </a:ext>
            </a:extLst>
          </p:cNvPr>
          <p:cNvGraphicFramePr>
            <a:graphicFrameLocks/>
          </p:cNvGraphicFramePr>
          <p:nvPr>
            <p:extLst>
              <p:ext uri="{D42A27DB-BD31-4B8C-83A1-F6EECF244321}">
                <p14:modId xmlns:p14="http://schemas.microsoft.com/office/powerpoint/2010/main" val="98959325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6" name="D_e64f02b7f54f5d93" hidden="1">
            <a:extLst>
              <a:ext uri="{FF2B5EF4-FFF2-40B4-BE49-F238E27FC236}">
                <a16:creationId xmlns:a16="http://schemas.microsoft.com/office/drawing/2014/main" id="{9DDCF38C-FEF2-4036-805B-E6EBC929DB19}"/>
              </a:ext>
            </a:extLst>
          </p:cNvPr>
          <p:cNvGraphicFramePr/>
          <p:nvPr>
            <p:extLst>
              <p:ext uri="{D42A27DB-BD31-4B8C-83A1-F6EECF244321}">
                <p14:modId xmlns:p14="http://schemas.microsoft.com/office/powerpoint/2010/main" val="104918269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8" name="Ipsos Ribbon Rules" hidden="1">
            <a:extLst>
              <a:ext uri="{FF2B5EF4-FFF2-40B4-BE49-F238E27FC236}">
                <a16:creationId xmlns:a16="http://schemas.microsoft.com/office/drawing/2014/main" id="{FEC890A3-6051-4716-ADA2-E9EB6B7193EB}"/>
              </a:ext>
            </a:extLst>
          </p:cNvPr>
          <p:cNvGraphicFramePr/>
          <p:nvPr>
            <p:extLst>
              <p:ext uri="{D42A27DB-BD31-4B8C-83A1-F6EECF244321}">
                <p14:modId xmlns:p14="http://schemas.microsoft.com/office/powerpoint/2010/main" val="340347944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27" name="TextBox 26">
            <a:extLst>
              <a:ext uri="{FF2B5EF4-FFF2-40B4-BE49-F238E27FC236}">
                <a16:creationId xmlns:a16="http://schemas.microsoft.com/office/drawing/2014/main" id="{631E0457-412B-4B5C-AB4C-8E55DDF17701}"/>
              </a:ext>
            </a:extLst>
          </p:cNvPr>
          <p:cNvSpPr txBox="1"/>
          <p:nvPr/>
        </p:nvSpPr>
        <p:spPr>
          <a:xfrm>
            <a:off x="562911" y="181088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graphicFrame>
        <p:nvGraphicFramePr>
          <p:cNvPr id="25" name="D_6cc6e924218b36fe">
            <a:extLst>
              <a:ext uri="{FF2B5EF4-FFF2-40B4-BE49-F238E27FC236}">
                <a16:creationId xmlns:a16="http://schemas.microsoft.com/office/drawing/2014/main" id="{5B41A708-DE7E-4F63-B3B8-EFFDF8F474E3}"/>
              </a:ext>
            </a:extLst>
          </p:cNvPr>
          <p:cNvGraphicFramePr>
            <a:graphicFrameLocks/>
          </p:cNvGraphicFramePr>
          <p:nvPr>
            <p:extLst>
              <p:ext uri="{D42A27DB-BD31-4B8C-83A1-F6EECF244321}">
                <p14:modId xmlns:p14="http://schemas.microsoft.com/office/powerpoint/2010/main" val="2097851989"/>
              </p:ext>
            </p:extLst>
          </p:nvPr>
        </p:nvGraphicFramePr>
        <p:xfrm>
          <a:off x="163310" y="2164076"/>
          <a:ext cx="4014796"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30" name="Rectangle 29">
            <a:extLst>
              <a:ext uri="{FF2B5EF4-FFF2-40B4-BE49-F238E27FC236}">
                <a16:creationId xmlns:a16="http://schemas.microsoft.com/office/drawing/2014/main" id="{10177E0F-33B6-4FBE-8B1B-09FE603B99EB}"/>
              </a:ext>
            </a:extLst>
          </p:cNvPr>
          <p:cNvSpPr/>
          <p:nvPr/>
        </p:nvSpPr>
        <p:spPr>
          <a:xfrm>
            <a:off x="8746161" y="5515724"/>
            <a:ext cx="2584951" cy="461665"/>
          </a:xfrm>
          <a:prstGeom prst="rect">
            <a:avLst/>
          </a:prstGeom>
        </p:spPr>
        <p:txBody>
          <a:bodyPr wrap="square">
            <a:spAutoFit/>
          </a:bodyPr>
          <a:lstStyle/>
          <a:p>
            <a:pPr lvl="0" algn="l" eaLnBrk="1" hangingPunct="1">
              <a:spcBef>
                <a:spcPts val="0"/>
              </a:spcBef>
            </a:pPr>
            <a:r>
              <a:rPr lang="en-GB" sz="800" kern="0" dirty="0">
                <a:latin typeface="Arial"/>
              </a:rPr>
              <a:t>%Yes = %Yes, I was given a set time + %I was told I would be contacted between two times or during a set period such as a morning or afternoon</a:t>
            </a:r>
          </a:p>
        </p:txBody>
      </p:sp>
      <p:cxnSp>
        <p:nvCxnSpPr>
          <p:cNvPr id="2" name="Straight Connector 1">
            <a:extLst>
              <a:ext uri="{FF2B5EF4-FFF2-40B4-BE49-F238E27FC236}">
                <a16:creationId xmlns:a16="http://schemas.microsoft.com/office/drawing/2014/main" id="{83C5C486-26FE-DF53-5254-8E0BD163AA96}"/>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5561DC99-02C8-668C-3DE6-57429B2F7B46}"/>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EA559A95-A0F2-6956-EE98-CF7AE2FDC15C}"/>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6c15ea3187aac2e6">
            <a:extLst>
              <a:ext uri="{FF2B5EF4-FFF2-40B4-BE49-F238E27FC236}">
                <a16:creationId xmlns:a16="http://schemas.microsoft.com/office/drawing/2014/main" id="{A000E0E7-A8B9-C4FA-9C92-1F257AA0996A}"/>
              </a:ext>
            </a:extLst>
          </p:cNvPr>
          <p:cNvGraphicFramePr/>
          <p:nvPr>
            <p:extLst>
              <p:ext uri="{D42A27DB-BD31-4B8C-83A1-F6EECF244321}">
                <p14:modId xmlns:p14="http://schemas.microsoft.com/office/powerpoint/2010/main" val="983785936"/>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7" name="D_9f1a18cfe8bb5d93">
            <a:extLst>
              <a:ext uri="{FF2B5EF4-FFF2-40B4-BE49-F238E27FC236}">
                <a16:creationId xmlns:a16="http://schemas.microsoft.com/office/drawing/2014/main" id="{19818F8E-BA83-8511-AA10-177960E0B2AF}"/>
              </a:ext>
            </a:extLst>
          </p:cNvPr>
          <p:cNvGraphicFramePr/>
          <p:nvPr>
            <p:extLst>
              <p:ext uri="{D42A27DB-BD31-4B8C-83A1-F6EECF244321}">
                <p14:modId xmlns:p14="http://schemas.microsoft.com/office/powerpoint/2010/main" val="3868608561"/>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10" name="Title 4">
            <a:extLst>
              <a:ext uri="{FF2B5EF4-FFF2-40B4-BE49-F238E27FC236}">
                <a16:creationId xmlns:a16="http://schemas.microsoft.com/office/drawing/2014/main" id="{73A06D0D-86FA-31B2-1C50-1D63324AA023}"/>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Given a time for appointment</a:t>
            </a:r>
            <a:endParaRPr lang="en-GB" sz="2800" dirty="0"/>
          </a:p>
        </p:txBody>
      </p:sp>
      <p:sp>
        <p:nvSpPr>
          <p:cNvPr id="5" name="TextBox 4">
            <a:extLst>
              <a:ext uri="{FF2B5EF4-FFF2-40B4-BE49-F238E27FC236}">
                <a16:creationId xmlns:a16="http://schemas.microsoft.com/office/drawing/2014/main" id="{FF6958F0-7C62-DADA-48A7-D59B854EC2ED}"/>
              </a:ext>
            </a:extLst>
          </p:cNvPr>
          <p:cNvSpPr txBox="1"/>
          <p:nvPr/>
        </p:nvSpPr>
        <p:spPr>
          <a:xfrm>
            <a:off x="304805" y="740299"/>
            <a:ext cx="11571934" cy="338554"/>
          </a:xfrm>
          <a:prstGeom prst="rect">
            <a:avLst/>
          </a:prstGeom>
          <a:noFill/>
        </p:spPr>
        <p:txBody>
          <a:bodyPr wrap="square">
            <a:spAutoFit/>
          </a:bodyPr>
          <a:lstStyle/>
          <a:p>
            <a:r>
              <a:rPr lang="en-GB" sz="1600" b="0" dirty="0"/>
              <a:t>CAMBRIDGESHIRE AND PETERBOROUGH ICS</a:t>
            </a:r>
            <a:endParaRPr lang="en-GB" sz="1600" dirty="0"/>
          </a:p>
        </p:txBody>
      </p:sp>
    </p:spTree>
    <p:extLst>
      <p:ext uri="{BB962C8B-B14F-4D97-AF65-F5344CB8AC3E}">
        <p14:creationId xmlns:p14="http://schemas.microsoft.com/office/powerpoint/2010/main" val="60595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60745"/>
            <a:ext cx="10410505" cy="775597"/>
          </a:xfrm>
        </p:spPr>
        <p:txBody>
          <a:bodyPr/>
          <a:lstStyle/>
          <a:p>
            <a:r>
              <a:rPr lang="en-GB" sz="3200" dirty="0"/>
              <a:t>Given a time for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9efa5ac5672ddd0">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11691079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f7a025414024c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739439594"/>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BRETTON PARK &amp; HAMPTON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ELY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SOUTH PETERBOROUGH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PETERBOROUGH &amp;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PETERBOROUGH PARTNERSHIPS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ST NEOTS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ELY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SOUTH FENLAND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HUNTINGDON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FENLAND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WISBECH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BMC PASTON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CANTAB MEDICAL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GRANTA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CENTRAL THISTLEMOOR &amp; THORPE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CAMBRIDGE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ST IVES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CAMBRIDGE NORTH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MERIDIAN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CAM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CAMBRIDGE CITY 4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A1 NETWORK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1725340527"/>
                  </a:ext>
                </a:extLst>
              </a:tr>
            </a:tbl>
          </a:graphicData>
        </a:graphic>
      </p:graphicFrame>
      <p:graphicFrame>
        <p:nvGraphicFramePr>
          <p:cNvPr id="22" name="D_75f7a025414024c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11856156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755630470"/>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given a time for their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91396690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d11fc856e27f45d0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371251682"/>
              </p:ext>
            </p:extLst>
          </p:nvPr>
        </p:nvGraphicFramePr>
        <p:xfrm>
          <a:off x="589415" y="5673510"/>
          <a:ext cx="8317173" cy="19812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had an appointment since being registered with current GP practice. Patients who selected ‘Can’t remember / don’t know’ have been excluded. National (678,212); ICS 2023 (9,778); PCN bases range from 245 to 825</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d11fc856e27f45d0" hidden="1">
            <a:extLst>
              <a:ext uri="{FF2B5EF4-FFF2-40B4-BE49-F238E27FC236}">
                <a16:creationId xmlns:a16="http://schemas.microsoft.com/office/drawing/2014/main" id="{39A62AE5-A517-4BE2-86A6-91012C41F158}"/>
              </a:ext>
            </a:extLst>
          </p:cNvPr>
          <p:cNvGraphicFramePr>
            <a:graphicFrameLocks/>
          </p:cNvGraphicFramePr>
          <p:nvPr>
            <p:extLst>
              <p:ext uri="{D42A27DB-BD31-4B8C-83A1-F6EECF244321}">
                <p14:modId xmlns:p14="http://schemas.microsoft.com/office/powerpoint/2010/main" val="4018098045"/>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B1DC6143-7474-4974-87BD-209973230015}"/>
              </a:ext>
            </a:extLst>
          </p:cNvPr>
          <p:cNvSpPr/>
          <p:nvPr/>
        </p:nvSpPr>
        <p:spPr>
          <a:xfrm>
            <a:off x="625576" y="6236926"/>
            <a:ext cx="9190648" cy="215444"/>
          </a:xfrm>
          <a:prstGeom prst="rect">
            <a:avLst/>
          </a:prstGeom>
        </p:spPr>
        <p:txBody>
          <a:bodyPr wrap="square">
            <a:spAutoFit/>
          </a:bodyPr>
          <a:lstStyle/>
          <a:p>
            <a:r>
              <a:rPr kumimoji="0" lang="en-GB" sz="800" b="0" i="0" u="none" strike="noStrike" kern="0" cap="none" spc="0" normalizeH="0" baseline="0" noProof="0" dirty="0">
                <a:ln>
                  <a:noFill/>
                </a:ln>
                <a:effectLst/>
                <a:uLnTx/>
                <a:uFillTx/>
                <a:latin typeface="Arial"/>
                <a:ea typeface="+mn-ea"/>
                <a:cs typeface="+mn-cs"/>
              </a:rPr>
              <a:t>%Yes = %Yes, I was given a set time + %</a:t>
            </a:r>
            <a:r>
              <a:rPr lang="en-GB" sz="800" kern="0" dirty="0">
                <a:latin typeface="Arial"/>
              </a:rPr>
              <a:t> I was told I would be contacted between two times or during a set period such as a morning or afternoon</a:t>
            </a:r>
            <a:endParaRPr kumimoji="0" lang="en-GB" sz="800" b="0" i="0" u="none" strike="noStrike" kern="0" cap="none" spc="0" normalizeH="0" baseline="0" noProof="0" dirty="0">
              <a:ln>
                <a:noFill/>
              </a:ln>
              <a:effectLst/>
              <a:uLnTx/>
              <a:uFillTx/>
              <a:latin typeface="Arial"/>
              <a:ea typeface="+mn-ea"/>
              <a:cs typeface="+mn-cs"/>
            </a:endParaRPr>
          </a:p>
        </p:txBody>
      </p:sp>
    </p:spTree>
    <p:extLst>
      <p:ext uri="{BB962C8B-B14F-4D97-AF65-F5344CB8AC3E}">
        <p14:creationId xmlns:p14="http://schemas.microsoft.com/office/powerpoint/2010/main" val="379127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3323987"/>
          </a:xfrm>
        </p:spPr>
        <p:txBody>
          <a:bodyPr/>
          <a:lstStyle/>
          <a:p>
            <a:r>
              <a:rPr lang="en-GB" dirty="0"/>
              <a:t>Satisfaction with general practice appointment times</a:t>
            </a:r>
          </a:p>
        </p:txBody>
      </p:sp>
      <p:sp>
        <p:nvSpPr>
          <p:cNvPr id="7" name="Espace réservé du pied de page 4">
            <a:extLst>
              <a:ext uri="{FF2B5EF4-FFF2-40B4-BE49-F238E27FC236}">
                <a16:creationId xmlns:a16="http://schemas.microsoft.com/office/drawing/2014/main" id="{86BB09F5-7C0A-4F0B-8405-330D7342833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F6898AE5-4AD0-4BA9-B29A-260191AC8EFC}"/>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21247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707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822625" y="5821723"/>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54951" y="2562845"/>
            <a:ext cx="127552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6412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b767445296b8fd0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797422636"/>
              </p:ext>
            </p:extLst>
          </p:nvPr>
        </p:nvGraphicFramePr>
        <p:xfrm>
          <a:off x="8397280"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ac4f0b37f77a3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776075399"/>
              </p:ext>
            </p:extLst>
          </p:nvPr>
        </p:nvGraphicFramePr>
        <p:xfrm>
          <a:off x="10247791"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 </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2287" y="4813633"/>
            <a:ext cx="3471701"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45943" y="4913613"/>
            <a:ext cx="3448595" cy="282523"/>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59" name="D_3137e713e63b7cce">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93196511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19e2b326ac59cce">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87543254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9f7ccc3b1ab7cce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68291049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242630aff9927cce_CalcTable">
            <a:extLst>
              <a:ext uri="{FF2B5EF4-FFF2-40B4-BE49-F238E27FC236}">
                <a16:creationId xmlns:a16="http://schemas.microsoft.com/office/drawing/2014/main" id="{D6E7B59F-8842-45CD-8C57-1F46E25EE259}"/>
              </a:ext>
            </a:extLst>
          </p:cNvPr>
          <p:cNvGraphicFramePr>
            <a:graphicFrameLocks noGrp="1"/>
          </p:cNvGraphicFramePr>
          <p:nvPr>
            <p:extLst>
              <p:ext uri="{D42A27DB-BD31-4B8C-83A1-F6EECF244321}">
                <p14:modId xmlns:p14="http://schemas.microsoft.com/office/powerpoint/2010/main" val="297499581"/>
              </p:ext>
            </p:extLst>
          </p:nvPr>
        </p:nvGraphicFramePr>
        <p:xfrm>
          <a:off x="444347" y="5583185"/>
          <a:ext cx="3295957" cy="522214"/>
        </p:xfrm>
        <a:graphic>
          <a:graphicData uri="http://schemas.openxmlformats.org/drawingml/2006/table">
            <a:tbl>
              <a:tblPr firstRow="1" bandRow="1">
                <a:tableStyleId>{5C22544A-7EE6-4342-B048-85BDC9FD1C3A}</a:tableStyleId>
              </a:tblPr>
              <a:tblGrid>
                <a:gridCol w="3295957">
                  <a:extLst>
                    <a:ext uri="{9D8B030D-6E8A-4147-A177-3AD203B41FA5}">
                      <a16:colId xmlns:a16="http://schemas.microsoft.com/office/drawing/2014/main" val="20000"/>
                    </a:ext>
                  </a:extLst>
                </a:gridCol>
              </a:tblGrid>
              <a:tr h="522214">
                <a:tc>
                  <a:txBody>
                    <a:bodyPr/>
                    <a:lstStyle/>
                    <a:p>
                      <a:pPr marL="0" indent="0">
                        <a:buNone/>
                      </a:pPr>
                      <a:r>
                        <a:rPr lang="en-GB" sz="800" b="0">
                          <a:solidFill>
                            <a:schemeClr val="tx1"/>
                          </a:solidFill>
                          <a:latin typeface="Arial" panose="020B0604020202020204" pitchFamily="34" charset="0"/>
                          <a:cs typeface="Arial" panose="020B0604020202020204" pitchFamily="34" charset="0"/>
                        </a:rPr>
                        <a:t>Base: Asked of all patients. Patients who selected ‘I’m not sure when I can get an appointment’ have been excluded. National (641,571); ICS 2023 (9,067); ICS 2022 (7,933); ICS 2021 (9,348); ICS 2020 (8,964); PCN bases range from 230 to 759</a:t>
                      </a:r>
                      <a:endParaRPr lang="en-GB" sz="800" b="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242630aff9927cce" hidden="1">
            <a:extLst>
              <a:ext uri="{FF2B5EF4-FFF2-40B4-BE49-F238E27FC236}">
                <a16:creationId xmlns:a16="http://schemas.microsoft.com/office/drawing/2014/main" id="{19C8E9FB-CC50-4BDE-9D63-3175C81854C3}"/>
              </a:ext>
            </a:extLst>
          </p:cNvPr>
          <p:cNvGraphicFramePr/>
          <p:nvPr>
            <p:extLst>
              <p:ext uri="{D42A27DB-BD31-4B8C-83A1-F6EECF244321}">
                <p14:modId xmlns:p14="http://schemas.microsoft.com/office/powerpoint/2010/main" val="60118495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9f7ccc3b1ab7cce" hidden="1">
            <a:extLst>
              <a:ext uri="{FF2B5EF4-FFF2-40B4-BE49-F238E27FC236}">
                <a16:creationId xmlns:a16="http://schemas.microsoft.com/office/drawing/2014/main" id="{0D6D4EFE-C5AB-4B59-B669-A0BFDCB989D1}"/>
              </a:ext>
            </a:extLst>
          </p:cNvPr>
          <p:cNvGraphicFramePr/>
          <p:nvPr>
            <p:extLst>
              <p:ext uri="{D42A27DB-BD31-4B8C-83A1-F6EECF244321}">
                <p14:modId xmlns:p14="http://schemas.microsoft.com/office/powerpoint/2010/main" val="164183406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C58432C1-9BD5-4CF7-BF78-A5AA3C9491D3}"/>
              </a:ext>
            </a:extLst>
          </p:cNvPr>
          <p:cNvGraphicFramePr/>
          <p:nvPr>
            <p:extLst>
              <p:ext uri="{D42A27DB-BD31-4B8C-83A1-F6EECF244321}">
                <p14:modId xmlns:p14="http://schemas.microsoft.com/office/powerpoint/2010/main" val="337170492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EDDB9CE2-92E8-409A-966E-706C24C80C54}"/>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2B0CD900-4C16-40A0-B806-DB9129AC17B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8" name="D_6c15ea3187aac2e6">
            <a:extLst>
              <a:ext uri="{FF2B5EF4-FFF2-40B4-BE49-F238E27FC236}">
                <a16:creationId xmlns:a16="http://schemas.microsoft.com/office/drawing/2014/main" id="{B3860C1B-AF58-49B3-9F7F-AE3E2EAE50AD}"/>
              </a:ext>
            </a:extLst>
          </p:cNvPr>
          <p:cNvGraphicFramePr/>
          <p:nvPr>
            <p:extLst>
              <p:ext uri="{D42A27DB-BD31-4B8C-83A1-F6EECF244321}">
                <p14:modId xmlns:p14="http://schemas.microsoft.com/office/powerpoint/2010/main" val="631189069"/>
              </p:ext>
            </p:extLst>
          </p:nvPr>
        </p:nvGraphicFramePr>
        <p:xfrm>
          <a:off x="4322836" y="2266574"/>
          <a:ext cx="3471702" cy="247540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b384a1f6e48b7cce">
            <a:extLst>
              <a:ext uri="{FF2B5EF4-FFF2-40B4-BE49-F238E27FC236}">
                <a16:creationId xmlns:a16="http://schemas.microsoft.com/office/drawing/2014/main" id="{7609BE0B-CA2A-4114-9DD1-27762330FE85}"/>
              </a:ext>
            </a:extLst>
          </p:cNvPr>
          <p:cNvGraphicFramePr/>
          <p:nvPr>
            <p:extLst>
              <p:ext uri="{D42A27DB-BD31-4B8C-83A1-F6EECF244321}">
                <p14:modId xmlns:p14="http://schemas.microsoft.com/office/powerpoint/2010/main" val="414257975"/>
              </p:ext>
            </p:extLst>
          </p:nvPr>
        </p:nvGraphicFramePr>
        <p:xfrm>
          <a:off x="4545541" y="230745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5DD78F43-0BDD-4090-97A9-E399F47B12D2}"/>
              </a:ext>
            </a:extLst>
          </p:cNvPr>
          <p:cNvSpPr/>
          <p:nvPr/>
        </p:nvSpPr>
        <p:spPr>
          <a:xfrm>
            <a:off x="9075905" y="5816643"/>
            <a:ext cx="2844787" cy="461665"/>
          </a:xfrm>
          <a:prstGeom prst="rect">
            <a:avLst/>
          </a:prstGeom>
        </p:spPr>
        <p:txBody>
          <a:bodyPr wrap="square">
            <a:spAutoFit/>
          </a:bodyPr>
          <a:lstStyle/>
          <a:p>
            <a:pPr lvl="0" algn="l"/>
            <a:r>
              <a:rPr lang="en-GB" sz="800" dirty="0"/>
              <a:t>%Satisfied = %Very satisfied + %Fairly satisfied </a:t>
            </a:r>
          </a:p>
          <a:p>
            <a:pPr lvl="0" algn="l"/>
            <a:r>
              <a:rPr lang="en-GB" sz="800" dirty="0"/>
              <a:t>%Dissatisfied = %Very dissatisfied + %Fairly dissatisfied</a:t>
            </a:r>
            <a:endParaRPr lang="en-GB" sz="800" kern="0" dirty="0"/>
          </a:p>
          <a:p>
            <a:pPr algn="l"/>
            <a:endParaRPr lang="en-GB" sz="800" dirty="0">
              <a:latin typeface="+mn-lt"/>
            </a:endParaRPr>
          </a:p>
        </p:txBody>
      </p:sp>
      <p:graphicFrame>
        <p:nvGraphicFramePr>
          <p:cNvPr id="33" name="D_ace2497f4540115f">
            <a:extLst>
              <a:ext uri="{FF2B5EF4-FFF2-40B4-BE49-F238E27FC236}">
                <a16:creationId xmlns:a16="http://schemas.microsoft.com/office/drawing/2014/main" id="{70B47ACB-70A9-4F9B-8A4F-1B6BCD608C4A}"/>
              </a:ext>
            </a:extLst>
          </p:cNvPr>
          <p:cNvGraphicFramePr>
            <a:graphicFrameLocks/>
          </p:cNvGraphicFramePr>
          <p:nvPr>
            <p:extLst>
              <p:ext uri="{D42A27DB-BD31-4B8C-83A1-F6EECF244321}">
                <p14:modId xmlns:p14="http://schemas.microsoft.com/office/powerpoint/2010/main" val="1079892531"/>
              </p:ext>
            </p:extLst>
          </p:nvPr>
        </p:nvGraphicFramePr>
        <p:xfrm>
          <a:off x="-61687" y="2382182"/>
          <a:ext cx="4345316"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41" name="D_ecadbc3793d23cce">
            <a:extLst>
              <a:ext uri="{FF2B5EF4-FFF2-40B4-BE49-F238E27FC236}">
                <a16:creationId xmlns:a16="http://schemas.microsoft.com/office/drawing/2014/main" id="{2C84BBFD-2221-4464-B9D8-E383C1B3DC0F}"/>
              </a:ext>
            </a:extLst>
          </p:cNvPr>
          <p:cNvSpPr txBox="1"/>
          <p:nvPr/>
        </p:nvSpPr>
        <p:spPr>
          <a:xfrm>
            <a:off x="560716" y="5367159"/>
            <a:ext cx="3580059" cy="123111"/>
          </a:xfrm>
          <a:prstGeom prst="rect">
            <a:avLst/>
          </a:prstGeom>
          <a:noFill/>
        </p:spPr>
        <p:txBody>
          <a:bodyPr wrap="square" lIns="0" tIns="0" rIns="0" bIns="0" rtlCol="0">
            <a:spAutoFit/>
          </a:bodyPr>
          <a:lstStyle/>
          <a:p>
            <a:pPr algn="l"/>
            <a:r>
              <a:rPr lang="en-GB" sz="800" dirty="0"/>
              <a:t>¹Excluding those who said 'I’m not sure when I can get an appointment’ (9%)</a:t>
            </a:r>
          </a:p>
        </p:txBody>
      </p:sp>
      <p:sp>
        <p:nvSpPr>
          <p:cNvPr id="4" name="Title 4">
            <a:extLst>
              <a:ext uri="{FF2B5EF4-FFF2-40B4-BE49-F238E27FC236}">
                <a16:creationId xmlns:a16="http://schemas.microsoft.com/office/drawing/2014/main" id="{3499B5A9-20BB-63AA-9CD5-D18CFB34B31C}"/>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times</a:t>
            </a:r>
            <a:endParaRPr lang="en-GB" sz="2800" dirty="0"/>
          </a:p>
        </p:txBody>
      </p:sp>
      <p:sp>
        <p:nvSpPr>
          <p:cNvPr id="2" name="TextBox 1">
            <a:extLst>
              <a:ext uri="{FF2B5EF4-FFF2-40B4-BE49-F238E27FC236}">
                <a16:creationId xmlns:a16="http://schemas.microsoft.com/office/drawing/2014/main" id="{E6F2D71E-EF8A-2728-427F-F2349B6E38EC}"/>
              </a:ext>
            </a:extLst>
          </p:cNvPr>
          <p:cNvSpPr txBox="1"/>
          <p:nvPr/>
        </p:nvSpPr>
        <p:spPr>
          <a:xfrm>
            <a:off x="304804" y="740299"/>
            <a:ext cx="11487773" cy="338554"/>
          </a:xfrm>
          <a:prstGeom prst="rect">
            <a:avLst/>
          </a:prstGeom>
          <a:noFill/>
        </p:spPr>
        <p:txBody>
          <a:bodyPr wrap="square">
            <a:spAutoFit/>
          </a:bodyPr>
          <a:lstStyle/>
          <a:p>
            <a:r>
              <a:rPr lang="en-GB" sz="1600" b="0" dirty="0"/>
              <a:t>CAMBRIDGESHIRE AND PETERBOROUGH ICS</a:t>
            </a:r>
            <a:endParaRPr lang="en-GB" sz="1600" dirty="0"/>
          </a:p>
        </p:txBody>
      </p:sp>
    </p:spTree>
    <p:extLst>
      <p:ext uri="{BB962C8B-B14F-4D97-AF65-F5344CB8AC3E}">
        <p14:creationId xmlns:p14="http://schemas.microsoft.com/office/powerpoint/2010/main" val="268263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endParaRPr lang="en-GB" sz="1600" dirty="0">
              <a:solidFill>
                <a:schemeClr val="bg1"/>
              </a:solidFill>
            </a:endParaRPr>
          </a:p>
        </p:txBody>
      </p:sp>
      <p:graphicFrame>
        <p:nvGraphicFramePr>
          <p:cNvPr id="18" name="D_88e5a9baa3def1c3">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58863990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77822063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7b7c731653cf1c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78002693"/>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BRETTON PARK &amp; HAMPTON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PETERBOROUGH PARTNERSHIPS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PETERBOROUGH &amp;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SOUTH FENLAND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ST NEOTS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ST IVES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BMC PASTON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CAMBRIDGE NORTH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FENLAND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MERIDIAN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SOUTH PETERBOROUGH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WISBECH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CANTAB MEDICAL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CAMBRIDGE CITY 4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CAMBRIDGE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GRANTA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HUNTINGDON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CAM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CENTRAL THISTLEMOOR &amp; THORPE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ELY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ELY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A1 NETWORK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1725340527"/>
                  </a:ext>
                </a:extLst>
              </a:tr>
            </a:tbl>
          </a:graphicData>
        </a:graphic>
      </p:graphicFrame>
      <p:graphicFrame>
        <p:nvGraphicFramePr>
          <p:cNvPr id="22" name="D_37b7c731653cf1c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83907845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839958870"/>
              </p:ext>
            </p:extLst>
          </p:nvPr>
        </p:nvGraphicFramePr>
        <p:xfrm>
          <a:off x="437230" y="1790297"/>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are ‘satisfied’ with the appointment times available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49633399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e0d8b973b18f1c3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917656883"/>
              </p:ext>
            </p:extLst>
          </p:nvPr>
        </p:nvGraphicFramePr>
        <p:xfrm>
          <a:off x="589415" y="5665662"/>
          <a:ext cx="8206242" cy="198120"/>
        </p:xfrm>
        <a:graphic>
          <a:graphicData uri="http://schemas.openxmlformats.org/drawingml/2006/table">
            <a:tbl>
              <a:tblPr firstRow="1" bandRow="1">
                <a:tableStyleId>{5C22544A-7EE6-4342-B048-85BDC9FD1C3A}</a:tableStyleId>
              </a:tblPr>
              <a:tblGrid>
                <a:gridCol w="8206242">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‘I’m not sure when I can get an appointment’ have been excluded. National (641,571); ICS 2023 (9,067); PCN bases range from 230 to 759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6e0d8b973b18f1c3" hidden="1">
            <a:extLst>
              <a:ext uri="{FF2B5EF4-FFF2-40B4-BE49-F238E27FC236}">
                <a16:creationId xmlns:a16="http://schemas.microsoft.com/office/drawing/2014/main" id="{F7ABBD2B-40BB-4715-9F7C-5B4BCDF99FAF}"/>
              </a:ext>
            </a:extLst>
          </p:cNvPr>
          <p:cNvGraphicFramePr/>
          <p:nvPr>
            <p:extLst>
              <p:ext uri="{D42A27DB-BD31-4B8C-83A1-F6EECF244321}">
                <p14:modId xmlns:p14="http://schemas.microsoft.com/office/powerpoint/2010/main" val="2320106388"/>
              </p:ext>
            </p:extLst>
          </p:nvPr>
        </p:nvGraphicFramePr>
        <p:xfrm>
          <a:off x="-2032000" y="5774540"/>
          <a:ext cx="2032000" cy="508000"/>
        </p:xfrm>
        <a:graphic>
          <a:graphicData uri="http://schemas.openxmlformats.org/drawingml/2006/chart">
            <c:chart xmlns:c="http://schemas.openxmlformats.org/drawingml/2006/chart" xmlns:r="http://schemas.openxmlformats.org/officeDocument/2006/relationships" r:id="rId9"/>
          </a:graphicData>
        </a:graphic>
      </p:graphicFrame>
      <p:pic>
        <p:nvPicPr>
          <p:cNvPr id="15" name="Graphic 14" descr="Information with solid fill">
            <a:extLst>
              <a:ext uri="{FF2B5EF4-FFF2-40B4-BE49-F238E27FC236}">
                <a16:creationId xmlns:a16="http://schemas.microsoft.com/office/drawing/2014/main" id="{195C4E99-6D48-458F-A34A-FE87016D08D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sp>
        <p:nvSpPr>
          <p:cNvPr id="19" name="Rectangle 18">
            <a:extLst>
              <a:ext uri="{FF2B5EF4-FFF2-40B4-BE49-F238E27FC236}">
                <a16:creationId xmlns:a16="http://schemas.microsoft.com/office/drawing/2014/main" id="{B10AEBFD-A9E9-4DB4-8DBF-331D794426CC}"/>
              </a:ext>
            </a:extLst>
          </p:cNvPr>
          <p:cNvSpPr/>
          <p:nvPr/>
        </p:nvSpPr>
        <p:spPr>
          <a:xfrm>
            <a:off x="672114" y="6255383"/>
            <a:ext cx="9190648" cy="215444"/>
          </a:xfrm>
          <a:prstGeom prst="rect">
            <a:avLst/>
          </a:prstGeom>
        </p:spPr>
        <p:txBody>
          <a:bodyPr wrap="square">
            <a:spAutoFit/>
          </a:bodyPr>
          <a:lstStyle/>
          <a:p>
            <a:pPr lvl="0" algn="l"/>
            <a:r>
              <a:rPr lang="en-GB" sz="800" dirty="0"/>
              <a:t>%Satisfied = %Very satisfied + %Fairly satisfied</a:t>
            </a:r>
            <a:endParaRPr lang="en-GB" sz="800" dirty="0">
              <a:latin typeface="+mn-lt"/>
            </a:endParaRPr>
          </a:p>
        </p:txBody>
      </p:sp>
      <p:sp>
        <p:nvSpPr>
          <p:cNvPr id="6" name="Title 4">
            <a:extLst>
              <a:ext uri="{FF2B5EF4-FFF2-40B4-BE49-F238E27FC236}">
                <a16:creationId xmlns:a16="http://schemas.microsoft.com/office/drawing/2014/main" id="{094D4F9C-8768-32E9-3475-B720C036AE0E}"/>
              </a:ext>
            </a:extLst>
          </p:cNvPr>
          <p:cNvSpPr>
            <a:spLocks noGrp="1"/>
          </p:cNvSpPr>
          <p:nvPr>
            <p:ph type="title"/>
          </p:nvPr>
        </p:nvSpPr>
        <p:spPr>
          <a:xfrm>
            <a:off x="418834" y="160745"/>
            <a:ext cx="10410505" cy="775597"/>
          </a:xfrm>
        </p:spPr>
        <p:txBody>
          <a:bodyPr/>
          <a:lstStyle/>
          <a:p>
            <a:r>
              <a:rPr lang="en-GB" sz="3200" dirty="0"/>
              <a:t>Satisfaction with appointment times:</a:t>
            </a:r>
            <a:br>
              <a:rPr lang="en-GB" sz="32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961213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Q27a. Last time you had a general practice appointment, how good was the healthcare professional at giving you enough time?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e7df5934f6350a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39068799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a9ecb7d0aa5884a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37781317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d1813ede6ecc550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12606825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26cf45011459f0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8057366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ea5a6b09a59f0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37110672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e8d8da9f8db9f00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4290097054"/>
              </p:ext>
            </p:extLst>
          </p:nvPr>
        </p:nvGraphicFramePr>
        <p:xfrm>
          <a:off x="524859" y="573749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(699,079); ICS 2023 (10,061); ICS 2022 (8,812); ICS 2021 (9,916); ICS 2020 (9,253); PCN bases range from 253 to 853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5e8d8da9f8db9f00"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68070980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aea5a6b09a59f00"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269697332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202468572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2020537647"/>
              </p:ext>
            </p:extLst>
          </p:nvPr>
        </p:nvGraphicFramePr>
        <p:xfrm>
          <a:off x="4322836" y="2294594"/>
          <a:ext cx="3471702" cy="24299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2b9795c6dfc59f00">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3573052961"/>
              </p:ext>
            </p:extLst>
          </p:nvPr>
        </p:nvGraphicFramePr>
        <p:xfrm>
          <a:off x="4551201" y="235049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bd9b8f1f3e350a4">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1224141559"/>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5" name="Title 4">
            <a:extLst>
              <a:ext uri="{FF2B5EF4-FFF2-40B4-BE49-F238E27FC236}">
                <a16:creationId xmlns:a16="http://schemas.microsoft.com/office/drawing/2014/main" id="{D7FE0E10-85C8-FCD8-3EEC-52DE042306B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Given enough time by healthcare professional at last appointment</a:t>
            </a:r>
          </a:p>
        </p:txBody>
      </p:sp>
      <p:sp>
        <p:nvSpPr>
          <p:cNvPr id="6" name="TextBox 5">
            <a:extLst>
              <a:ext uri="{FF2B5EF4-FFF2-40B4-BE49-F238E27FC236}">
                <a16:creationId xmlns:a16="http://schemas.microsoft.com/office/drawing/2014/main" id="{ECBA73B6-5D63-C0E7-7C6E-23335DECE49F}"/>
              </a:ext>
            </a:extLst>
          </p:cNvPr>
          <p:cNvSpPr txBox="1"/>
          <p:nvPr/>
        </p:nvSpPr>
        <p:spPr>
          <a:xfrm>
            <a:off x="324631" y="746134"/>
            <a:ext cx="11535470" cy="338554"/>
          </a:xfrm>
          <a:prstGeom prst="rect">
            <a:avLst/>
          </a:prstGeom>
          <a:noFill/>
        </p:spPr>
        <p:txBody>
          <a:bodyPr wrap="square">
            <a:spAutoFit/>
          </a:bodyPr>
          <a:lstStyle/>
          <a:p>
            <a:r>
              <a:rPr lang="en-GB" sz="1600" b="0" dirty="0"/>
              <a:t>CAMBRIDGESHIRE AND PETERBOROUGH ICS</a:t>
            </a:r>
            <a:endParaRPr lang="en-GB" sz="1600" dirty="0"/>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Q27b. Last time you had a general practice appointment, how good was the healthcare professional at listening to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06cb58b538cdf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71864704"/>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ffd8b76dadb09e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423319198"/>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6b542f11d8f857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48444633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a03ba227780a57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95253332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73c9d5a2f92457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32919306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d5b87e0eee94578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991418744"/>
              </p:ext>
            </p:extLst>
          </p:nvPr>
        </p:nvGraphicFramePr>
        <p:xfrm>
          <a:off x="504694"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(689,523); ICS 2023 (9,932); ICS 2022 (8,688); ICS 2021 (9,760); ICS 2020 (9,231); PCN bases range from 250 to 838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d5b87e0eee94578"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133196003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873c9d5a2f924578"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156918047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15141714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CDA4C5B4-DBE3-4EFB-A7AA-43A77C18D214}"/>
              </a:ext>
            </a:extLst>
          </p:cNvPr>
          <p:cNvGraphicFramePr/>
          <p:nvPr>
            <p:extLst>
              <p:ext uri="{D42A27DB-BD31-4B8C-83A1-F6EECF244321}">
                <p14:modId xmlns:p14="http://schemas.microsoft.com/office/powerpoint/2010/main" val="18382370"/>
              </p:ext>
            </p:extLst>
          </p:nvPr>
        </p:nvGraphicFramePr>
        <p:xfrm>
          <a:off x="4341009" y="2270086"/>
          <a:ext cx="3471702" cy="247500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ad30807d43d24578">
            <a:extLst>
              <a:ext uri="{FF2B5EF4-FFF2-40B4-BE49-F238E27FC236}">
                <a16:creationId xmlns:a16="http://schemas.microsoft.com/office/drawing/2014/main" id="{F1DD2919-4213-461C-9A55-DEEB19FB147B}"/>
              </a:ext>
            </a:extLst>
          </p:cNvPr>
          <p:cNvGraphicFramePr/>
          <p:nvPr>
            <p:extLst>
              <p:ext uri="{D42A27DB-BD31-4B8C-83A1-F6EECF244321}">
                <p14:modId xmlns:p14="http://schemas.microsoft.com/office/powerpoint/2010/main" val="2093725264"/>
              </p:ext>
            </p:extLst>
          </p:nvPr>
        </p:nvGraphicFramePr>
        <p:xfrm>
          <a:off x="4557642" y="2387072"/>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91bd93c18ebe0ce4">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3315697110"/>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DE499A36-1DB0-47DA-BECB-7A682CB46301}"/>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55D1A55C-B211-80A3-478B-F92BF2E41B7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Listened to by healthcare professional at last appointment</a:t>
            </a:r>
          </a:p>
        </p:txBody>
      </p:sp>
      <p:sp>
        <p:nvSpPr>
          <p:cNvPr id="6" name="TextBox 5">
            <a:extLst>
              <a:ext uri="{FF2B5EF4-FFF2-40B4-BE49-F238E27FC236}">
                <a16:creationId xmlns:a16="http://schemas.microsoft.com/office/drawing/2014/main" id="{2D693333-7AEE-3D25-8733-89A1993163FC}"/>
              </a:ext>
            </a:extLst>
          </p:cNvPr>
          <p:cNvSpPr txBox="1"/>
          <p:nvPr/>
        </p:nvSpPr>
        <p:spPr>
          <a:xfrm>
            <a:off x="324631" y="746134"/>
            <a:ext cx="11535470" cy="338554"/>
          </a:xfrm>
          <a:prstGeom prst="rect">
            <a:avLst/>
          </a:prstGeom>
          <a:noFill/>
        </p:spPr>
        <p:txBody>
          <a:bodyPr wrap="square">
            <a:spAutoFit/>
          </a:bodyPr>
          <a:lstStyle/>
          <a:p>
            <a:r>
              <a:rPr lang="en-GB" sz="1600" b="0" dirty="0"/>
              <a:t>CAMBRIDGESHIRE AND PETERBOROUGH ICS</a:t>
            </a:r>
            <a:endParaRPr lang="en-GB" sz="1600" dirty="0"/>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Q27c. Last time you had a general practice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bf7039eca37c32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65266340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68b6feef3f4832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227547349"/>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6f1bcc854cf42e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6921429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aef101d15abc2e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55761290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7d0fffe7a4582e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37790455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7ae58f5cdc0942e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637051158"/>
              </p:ext>
            </p:extLst>
          </p:nvPr>
        </p:nvGraphicFramePr>
        <p:xfrm>
          <a:off x="555547" y="5716019"/>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(675,108); ICS 2023 (9,793); ICS 2022 (8,581); ICS 2021 (9,864); ICS 2020 (9,218); PCN bases range from 243 to 826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7ae58f5cdc0942e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8407666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7d0fffe7a4582eb"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41133890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362193228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2736C8AD-C0A0-46F1-8D60-7E9197E3096C}"/>
              </a:ext>
            </a:extLst>
          </p:cNvPr>
          <p:cNvGraphicFramePr/>
          <p:nvPr>
            <p:extLst>
              <p:ext uri="{D42A27DB-BD31-4B8C-83A1-F6EECF244321}">
                <p14:modId xmlns:p14="http://schemas.microsoft.com/office/powerpoint/2010/main" val="3324703233"/>
              </p:ext>
            </p:extLst>
          </p:nvPr>
        </p:nvGraphicFramePr>
        <p:xfrm>
          <a:off x="4322836" y="2237325"/>
          <a:ext cx="3471702" cy="240193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d1e984b4edff16eb">
            <a:extLst>
              <a:ext uri="{FF2B5EF4-FFF2-40B4-BE49-F238E27FC236}">
                <a16:creationId xmlns:a16="http://schemas.microsoft.com/office/drawing/2014/main" id="{47776593-917E-477A-915C-7D3EF7546C3A}"/>
              </a:ext>
            </a:extLst>
          </p:cNvPr>
          <p:cNvGraphicFramePr/>
          <p:nvPr>
            <p:extLst>
              <p:ext uri="{D42A27DB-BD31-4B8C-83A1-F6EECF244321}">
                <p14:modId xmlns:p14="http://schemas.microsoft.com/office/powerpoint/2010/main" val="2512974038"/>
              </p:ext>
            </p:extLst>
          </p:nvPr>
        </p:nvGraphicFramePr>
        <p:xfrm>
          <a:off x="4594955" y="2367510"/>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d05080ba1bf7c328">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406601364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2458FF28-9FCE-4F81-A8A5-C6E54BFDFD7F}"/>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F8E5B196-E025-DCE7-3A25-53FC821482C4}"/>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Treated with care and concern by healthcare professional at last appointment</a:t>
            </a:r>
            <a:endParaRPr lang="en-GB" sz="2800" dirty="0"/>
          </a:p>
        </p:txBody>
      </p:sp>
      <p:sp>
        <p:nvSpPr>
          <p:cNvPr id="6" name="TextBox 5">
            <a:extLst>
              <a:ext uri="{FF2B5EF4-FFF2-40B4-BE49-F238E27FC236}">
                <a16:creationId xmlns:a16="http://schemas.microsoft.com/office/drawing/2014/main" id="{01689579-3BDC-7674-0C44-D2847F266010}"/>
              </a:ext>
            </a:extLst>
          </p:cNvPr>
          <p:cNvSpPr txBox="1"/>
          <p:nvPr/>
        </p:nvSpPr>
        <p:spPr>
          <a:xfrm>
            <a:off x="324631" y="746134"/>
            <a:ext cx="11535470" cy="338554"/>
          </a:xfrm>
          <a:prstGeom prst="rect">
            <a:avLst/>
          </a:prstGeom>
          <a:noFill/>
        </p:spPr>
        <p:txBody>
          <a:bodyPr wrap="square">
            <a:spAutoFit/>
          </a:bodyPr>
          <a:lstStyle/>
          <a:p>
            <a:r>
              <a:rPr lang="en-GB" sz="1600" b="0" dirty="0"/>
              <a:t>CAMBRIDGESHIRE AND PETERBOROUGH ICS</a:t>
            </a:r>
            <a:endParaRPr lang="en-GB" sz="1600" dirty="0"/>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During your last general practice appointment, did you feel that the healthcare professional recognised and/or understood any mental health needs that you might have had?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8809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061befabe1fd690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12682615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ed7eea0438352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44537287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f626ebf55688397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63107876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3a01c17ca80397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81652995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6b03c696545317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21655964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9ceb1a82aa8397f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74273677"/>
              </p:ext>
            </p:extLst>
          </p:nvPr>
        </p:nvGraphicFramePr>
        <p:xfrm>
          <a:off x="567072"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did not have any mental health needs’ or ‘Did not apply to my last appointment’ have been excluded. National (310,113); ICS 2023 (4,210); ICS 2022 (3,720); ICS 2021 (4,198); ICS 2020 (3,578); PCN bases range from 111 to 344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39ceb1a82aa8397f" hidden="1">
            <a:extLst>
              <a:ext uri="{FF2B5EF4-FFF2-40B4-BE49-F238E27FC236}">
                <a16:creationId xmlns:a16="http://schemas.microsoft.com/office/drawing/2014/main" id="{F710B5AB-0731-4A60-9692-75A67E51874E}"/>
              </a:ext>
            </a:extLst>
          </p:cNvPr>
          <p:cNvGraphicFramePr/>
          <p:nvPr>
            <p:extLst>
              <p:ext uri="{D42A27DB-BD31-4B8C-83A1-F6EECF244321}">
                <p14:modId xmlns:p14="http://schemas.microsoft.com/office/powerpoint/2010/main" val="129414826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16b03c696545317f" hidden="1">
            <a:extLst>
              <a:ext uri="{FF2B5EF4-FFF2-40B4-BE49-F238E27FC236}">
                <a16:creationId xmlns:a16="http://schemas.microsoft.com/office/drawing/2014/main" id="{FC00C31D-C99B-4D80-8E37-12D2B3B71AC1}"/>
              </a:ext>
            </a:extLst>
          </p:cNvPr>
          <p:cNvGraphicFramePr/>
          <p:nvPr>
            <p:extLst>
              <p:ext uri="{D42A27DB-BD31-4B8C-83A1-F6EECF244321}">
                <p14:modId xmlns:p14="http://schemas.microsoft.com/office/powerpoint/2010/main" val="388376424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64F6090A-36B9-4A6A-8167-84A90502D702}"/>
              </a:ext>
            </a:extLst>
          </p:cNvPr>
          <p:cNvGraphicFramePr/>
          <p:nvPr>
            <p:extLst>
              <p:ext uri="{D42A27DB-BD31-4B8C-83A1-F6EECF244321}">
                <p14:modId xmlns:p14="http://schemas.microsoft.com/office/powerpoint/2010/main" val="193631610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B37A6DB9-6394-46F2-B774-4BE084AEB7D3}"/>
              </a:ext>
            </a:extLst>
          </p:cNvPr>
          <p:cNvSpPr txBox="1"/>
          <p:nvPr/>
        </p:nvSpPr>
        <p:spPr>
          <a:xfrm>
            <a:off x="488395" y="188809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FFEA78F-691F-430D-B13B-8D9744BD7148}"/>
              </a:ext>
            </a:extLst>
          </p:cNvPr>
          <p:cNvSpPr txBox="1"/>
          <p:nvPr/>
        </p:nvSpPr>
        <p:spPr>
          <a:xfrm>
            <a:off x="4322836" y="188809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6" name="D_6c15ea3187aac2e6">
            <a:extLst>
              <a:ext uri="{FF2B5EF4-FFF2-40B4-BE49-F238E27FC236}">
                <a16:creationId xmlns:a16="http://schemas.microsoft.com/office/drawing/2014/main" id="{7D42B409-B80D-4B31-AAA8-FAC1A95F2E9D}"/>
              </a:ext>
            </a:extLst>
          </p:cNvPr>
          <p:cNvGraphicFramePr/>
          <p:nvPr>
            <p:extLst>
              <p:ext uri="{D42A27DB-BD31-4B8C-83A1-F6EECF244321}">
                <p14:modId xmlns:p14="http://schemas.microsoft.com/office/powerpoint/2010/main" val="486399610"/>
              </p:ext>
            </p:extLst>
          </p:nvPr>
        </p:nvGraphicFramePr>
        <p:xfrm>
          <a:off x="4322836" y="2189329"/>
          <a:ext cx="3471702" cy="242305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1df94fcfce48397f">
            <a:extLst>
              <a:ext uri="{FF2B5EF4-FFF2-40B4-BE49-F238E27FC236}">
                <a16:creationId xmlns:a16="http://schemas.microsoft.com/office/drawing/2014/main" id="{98D352C8-30DC-4D70-A780-154409314108}"/>
              </a:ext>
            </a:extLst>
          </p:cNvPr>
          <p:cNvGraphicFramePr/>
          <p:nvPr>
            <p:extLst>
              <p:ext uri="{D42A27DB-BD31-4B8C-83A1-F6EECF244321}">
                <p14:modId xmlns:p14="http://schemas.microsoft.com/office/powerpoint/2010/main" val="3811366922"/>
              </p:ext>
            </p:extLst>
          </p:nvPr>
        </p:nvGraphicFramePr>
        <p:xfrm>
          <a:off x="4533028" y="230298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8C34E60E-EFB1-4C8A-8524-A6A848825F00}"/>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69e1b614e12a46e8">
            <a:extLst>
              <a:ext uri="{FF2B5EF4-FFF2-40B4-BE49-F238E27FC236}">
                <a16:creationId xmlns:a16="http://schemas.microsoft.com/office/drawing/2014/main" id="{B232B896-EC24-4DD5-9EB1-FB7B84754097}"/>
              </a:ext>
            </a:extLst>
          </p:cNvPr>
          <p:cNvGraphicFramePr>
            <a:graphicFrameLocks/>
          </p:cNvGraphicFramePr>
          <p:nvPr>
            <p:extLst>
              <p:ext uri="{D42A27DB-BD31-4B8C-83A1-F6EECF244321}">
                <p14:modId xmlns:p14="http://schemas.microsoft.com/office/powerpoint/2010/main" val="1691529184"/>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E2BEA74C-A66C-03A0-3B17-26D7848787E3}"/>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Mental health needs recognised or understood by healthcare professional at last appointment</a:t>
            </a:r>
            <a:endParaRPr lang="en-GB" sz="2800" dirty="0"/>
          </a:p>
        </p:txBody>
      </p:sp>
      <p:sp>
        <p:nvSpPr>
          <p:cNvPr id="6" name="TextBox 5">
            <a:extLst>
              <a:ext uri="{FF2B5EF4-FFF2-40B4-BE49-F238E27FC236}">
                <a16:creationId xmlns:a16="http://schemas.microsoft.com/office/drawing/2014/main" id="{3DE9533B-3478-0AAA-690D-62538A5D55D3}"/>
              </a:ext>
            </a:extLst>
          </p:cNvPr>
          <p:cNvSpPr txBox="1"/>
          <p:nvPr/>
        </p:nvSpPr>
        <p:spPr>
          <a:xfrm>
            <a:off x="324631" y="746134"/>
            <a:ext cx="11535470" cy="338554"/>
          </a:xfrm>
          <a:prstGeom prst="rect">
            <a:avLst/>
          </a:prstGeom>
          <a:noFill/>
        </p:spPr>
        <p:txBody>
          <a:bodyPr wrap="square">
            <a:spAutoFit/>
          </a:bodyPr>
          <a:lstStyle/>
          <a:p>
            <a:r>
              <a:rPr lang="en-GB" sz="1600" b="0" dirty="0"/>
              <a:t>CAMBRIDGESHIRE AND PETERBOROUGH ICS</a:t>
            </a:r>
            <a:endParaRPr lang="en-GB" sz="1600" dirty="0"/>
          </a:p>
        </p:txBody>
      </p:sp>
    </p:spTree>
    <p:extLst>
      <p:ext uri="{BB962C8B-B14F-4D97-AF65-F5344CB8AC3E}">
        <p14:creationId xmlns:p14="http://schemas.microsoft.com/office/powerpoint/2010/main" val="41050972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During your last general practice appointment, were you involved as much as you wanted to be in decisions about your care and treatment?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5482"/>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8889344de0377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35628545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9e958d7466c9b76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0895823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5e7154975b2f7c9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79916391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fe28c8823ff7c9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83568905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062c1d559f57c9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33497799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f96958a5b409737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009291958"/>
              </p:ext>
            </p:extLst>
          </p:nvPr>
        </p:nvGraphicFramePr>
        <p:xfrm>
          <a:off x="510739"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9479">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(622,446); ICS 2023 (8,876); ICS 2022 (7,773); ICS 2021 (8,738); ICS 2020 (8,212); PCN bases range from 220 to 749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f96958a5b409737b" hidden="1">
            <a:extLst>
              <a:ext uri="{FF2B5EF4-FFF2-40B4-BE49-F238E27FC236}">
                <a16:creationId xmlns:a16="http://schemas.microsoft.com/office/drawing/2014/main" id="{0F2077B9-F06C-4C2E-90D7-EF8193EDFA52}"/>
              </a:ext>
            </a:extLst>
          </p:cNvPr>
          <p:cNvGraphicFramePr/>
          <p:nvPr>
            <p:extLst>
              <p:ext uri="{D42A27DB-BD31-4B8C-83A1-F6EECF244321}">
                <p14:modId xmlns:p14="http://schemas.microsoft.com/office/powerpoint/2010/main" val="2243108175"/>
              </p:ext>
            </p:extLst>
          </p:nvPr>
        </p:nvGraphicFramePr>
        <p:xfrm>
          <a:off x="-2098681" y="590802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062c1d559f57c9b" hidden="1">
            <a:extLst>
              <a:ext uri="{FF2B5EF4-FFF2-40B4-BE49-F238E27FC236}">
                <a16:creationId xmlns:a16="http://schemas.microsoft.com/office/drawing/2014/main" id="{237B80AF-7AD2-4749-B394-F21F69D5CF94}"/>
              </a:ext>
            </a:extLst>
          </p:cNvPr>
          <p:cNvGraphicFramePr/>
          <p:nvPr>
            <p:extLst>
              <p:ext uri="{D42A27DB-BD31-4B8C-83A1-F6EECF244321}">
                <p14:modId xmlns:p14="http://schemas.microsoft.com/office/powerpoint/2010/main" val="302272825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204AC541-5534-47F8-9609-E86BA7D98660}"/>
              </a:ext>
            </a:extLst>
          </p:cNvPr>
          <p:cNvGraphicFramePr/>
          <p:nvPr>
            <p:extLst>
              <p:ext uri="{D42A27DB-BD31-4B8C-83A1-F6EECF244321}">
                <p14:modId xmlns:p14="http://schemas.microsoft.com/office/powerpoint/2010/main" val="323675145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60BB148-93E7-4B9D-B5AF-872AE11F35F2}"/>
              </a:ext>
            </a:extLst>
          </p:cNvPr>
          <p:cNvSpPr txBox="1"/>
          <p:nvPr/>
        </p:nvSpPr>
        <p:spPr>
          <a:xfrm>
            <a:off x="472489" y="1825482"/>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E81268FA-985B-48D9-98C3-DF95C8FF15AB}"/>
              </a:ext>
            </a:extLst>
          </p:cNvPr>
          <p:cNvSpPr txBox="1"/>
          <p:nvPr/>
        </p:nvSpPr>
        <p:spPr>
          <a:xfrm>
            <a:off x="4306930" y="1825482"/>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85AC1098-7C4B-4D66-8305-E6BB8AD89FE6}"/>
              </a:ext>
            </a:extLst>
          </p:cNvPr>
          <p:cNvGraphicFramePr/>
          <p:nvPr>
            <p:extLst>
              <p:ext uri="{D42A27DB-BD31-4B8C-83A1-F6EECF244321}">
                <p14:modId xmlns:p14="http://schemas.microsoft.com/office/powerpoint/2010/main" val="3336049027"/>
              </p:ext>
            </p:extLst>
          </p:nvPr>
        </p:nvGraphicFramePr>
        <p:xfrm>
          <a:off x="4306930" y="2226398"/>
          <a:ext cx="3471702" cy="239585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06406ea67459dc9b">
            <a:extLst>
              <a:ext uri="{FF2B5EF4-FFF2-40B4-BE49-F238E27FC236}">
                <a16:creationId xmlns:a16="http://schemas.microsoft.com/office/drawing/2014/main" id="{53F9D0A6-A7FC-4E7E-8146-429F5C2E88C7}"/>
              </a:ext>
            </a:extLst>
          </p:cNvPr>
          <p:cNvGraphicFramePr/>
          <p:nvPr>
            <p:extLst>
              <p:ext uri="{D42A27DB-BD31-4B8C-83A1-F6EECF244321}">
                <p14:modId xmlns:p14="http://schemas.microsoft.com/office/powerpoint/2010/main" val="4278762487"/>
              </p:ext>
            </p:extLst>
          </p:nvPr>
        </p:nvGraphicFramePr>
        <p:xfrm>
          <a:off x="4551201" y="2293123"/>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71B7024E-AF53-4B01-82FA-AF173CD1A0C6}"/>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bd35797edfc1df64">
            <a:extLst>
              <a:ext uri="{FF2B5EF4-FFF2-40B4-BE49-F238E27FC236}">
                <a16:creationId xmlns:a16="http://schemas.microsoft.com/office/drawing/2014/main" id="{A04712DB-6B61-4329-845E-22707D7402D1}"/>
              </a:ext>
            </a:extLst>
          </p:cNvPr>
          <p:cNvGraphicFramePr>
            <a:graphicFrameLocks/>
          </p:cNvGraphicFramePr>
          <p:nvPr>
            <p:extLst>
              <p:ext uri="{D42A27DB-BD31-4B8C-83A1-F6EECF244321}">
                <p14:modId xmlns:p14="http://schemas.microsoft.com/office/powerpoint/2010/main" val="3085242077"/>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2" name="Title 4">
            <a:extLst>
              <a:ext uri="{FF2B5EF4-FFF2-40B4-BE49-F238E27FC236}">
                <a16:creationId xmlns:a16="http://schemas.microsoft.com/office/drawing/2014/main" id="{622C34B9-9EA8-CA81-DA3F-B558D6E2C5E5}"/>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Involved in decisions about care and treatment at last appointment</a:t>
            </a:r>
            <a:endParaRPr lang="en-GB" sz="2800" dirty="0"/>
          </a:p>
        </p:txBody>
      </p:sp>
      <p:sp>
        <p:nvSpPr>
          <p:cNvPr id="3" name="TextBox 2">
            <a:extLst>
              <a:ext uri="{FF2B5EF4-FFF2-40B4-BE49-F238E27FC236}">
                <a16:creationId xmlns:a16="http://schemas.microsoft.com/office/drawing/2014/main" id="{F6E96CFE-8146-625D-3AC2-160A598C2C7B}"/>
              </a:ext>
            </a:extLst>
          </p:cNvPr>
          <p:cNvSpPr txBox="1"/>
          <p:nvPr/>
        </p:nvSpPr>
        <p:spPr>
          <a:xfrm>
            <a:off x="324631" y="746134"/>
            <a:ext cx="11535470" cy="338554"/>
          </a:xfrm>
          <a:prstGeom prst="rect">
            <a:avLst/>
          </a:prstGeom>
          <a:noFill/>
        </p:spPr>
        <p:txBody>
          <a:bodyPr wrap="square">
            <a:spAutoFit/>
          </a:bodyPr>
          <a:lstStyle/>
          <a:p>
            <a:r>
              <a:rPr lang="en-GB" sz="1600" b="0" dirty="0"/>
              <a:t>CAMBRIDGESHIRE AND PETERBOROUGH ICS</a:t>
            </a:r>
            <a:endParaRPr lang="en-GB" sz="1600" dirty="0"/>
          </a:p>
        </p:txBody>
      </p:sp>
    </p:spTree>
    <p:extLst>
      <p:ext uri="{BB962C8B-B14F-4D97-AF65-F5344CB8AC3E}">
        <p14:creationId xmlns:p14="http://schemas.microsoft.com/office/powerpoint/2010/main" val="4073820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Q30. During your last general practice appointment, did you have confidence and trust in the healthcare professional you saw or spoke to?</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3724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944fc2c03fef6b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074393135"/>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dfae7ba1ec4933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11432404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f8667e3584b58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74067846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d7e35c07567b58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61585015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e4f3031c7c6b58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21621778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d5bc573ba9cb58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428795495"/>
              </p:ext>
            </p:extLst>
          </p:nvPr>
        </p:nvGraphicFramePr>
        <p:xfrm>
          <a:off x="510739" y="572803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(686,133); ICS 2023 (9,887); ICS 2022 (8,668); ICS 2021 (9,788); ICS 2020 (9,124); PCN bases range from 246 to 837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5d5bc573ba9cb58b" hidden="1">
            <a:extLst>
              <a:ext uri="{FF2B5EF4-FFF2-40B4-BE49-F238E27FC236}">
                <a16:creationId xmlns:a16="http://schemas.microsoft.com/office/drawing/2014/main" id="{4D500B84-D6D4-4392-B715-866AE5C3ED60}"/>
              </a:ext>
            </a:extLst>
          </p:cNvPr>
          <p:cNvGraphicFramePr/>
          <p:nvPr>
            <p:extLst>
              <p:ext uri="{D42A27DB-BD31-4B8C-83A1-F6EECF244321}">
                <p14:modId xmlns:p14="http://schemas.microsoft.com/office/powerpoint/2010/main" val="67843266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e4f3031c7c6b58b" hidden="1">
            <a:extLst>
              <a:ext uri="{FF2B5EF4-FFF2-40B4-BE49-F238E27FC236}">
                <a16:creationId xmlns:a16="http://schemas.microsoft.com/office/drawing/2014/main" id="{7AA84BB8-5583-4574-955B-0AEC1F34C661}"/>
              </a:ext>
            </a:extLst>
          </p:cNvPr>
          <p:cNvGraphicFramePr/>
          <p:nvPr>
            <p:extLst>
              <p:ext uri="{D42A27DB-BD31-4B8C-83A1-F6EECF244321}">
                <p14:modId xmlns:p14="http://schemas.microsoft.com/office/powerpoint/2010/main" val="305508611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CA2A1EC5-5722-4066-82DF-D27C70C1F100}"/>
              </a:ext>
            </a:extLst>
          </p:cNvPr>
          <p:cNvGraphicFramePr/>
          <p:nvPr>
            <p:extLst>
              <p:ext uri="{D42A27DB-BD31-4B8C-83A1-F6EECF244321}">
                <p14:modId xmlns:p14="http://schemas.microsoft.com/office/powerpoint/2010/main" val="398277691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F6BFDD5-69F5-4F46-A01A-C440D7FC1978}"/>
              </a:ext>
            </a:extLst>
          </p:cNvPr>
          <p:cNvSpPr txBox="1"/>
          <p:nvPr/>
        </p:nvSpPr>
        <p:spPr>
          <a:xfrm>
            <a:off x="475816" y="183724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4CF512F5-EB60-4104-A3D0-E11829AEDA98}"/>
              </a:ext>
            </a:extLst>
          </p:cNvPr>
          <p:cNvSpPr txBox="1"/>
          <p:nvPr/>
        </p:nvSpPr>
        <p:spPr>
          <a:xfrm>
            <a:off x="4310257" y="183724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BDC7080F-02E1-4530-BB4C-F3F4EC9FD780}"/>
              </a:ext>
            </a:extLst>
          </p:cNvPr>
          <p:cNvGraphicFramePr/>
          <p:nvPr>
            <p:extLst>
              <p:ext uri="{D42A27DB-BD31-4B8C-83A1-F6EECF244321}">
                <p14:modId xmlns:p14="http://schemas.microsoft.com/office/powerpoint/2010/main" val="401906298"/>
              </p:ext>
            </p:extLst>
          </p:nvPr>
        </p:nvGraphicFramePr>
        <p:xfrm>
          <a:off x="4310257" y="2199895"/>
          <a:ext cx="3471702" cy="24223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3a41bdf00fc41c81">
            <a:extLst>
              <a:ext uri="{FF2B5EF4-FFF2-40B4-BE49-F238E27FC236}">
                <a16:creationId xmlns:a16="http://schemas.microsoft.com/office/drawing/2014/main" id="{8FC28A98-1381-4F1A-A7A6-D4B44048D330}"/>
              </a:ext>
            </a:extLst>
          </p:cNvPr>
          <p:cNvGraphicFramePr/>
          <p:nvPr>
            <p:extLst>
              <p:ext uri="{D42A27DB-BD31-4B8C-83A1-F6EECF244321}">
                <p14:modId xmlns:p14="http://schemas.microsoft.com/office/powerpoint/2010/main" val="481366306"/>
              </p:ext>
            </p:extLst>
          </p:nvPr>
        </p:nvGraphicFramePr>
        <p:xfrm>
          <a:off x="4520449" y="2297635"/>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B922CCFD-DD17-4B94-A241-419E4784B96C}"/>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4b18d7fae8a49338">
            <a:extLst>
              <a:ext uri="{FF2B5EF4-FFF2-40B4-BE49-F238E27FC236}">
                <a16:creationId xmlns:a16="http://schemas.microsoft.com/office/drawing/2014/main" id="{0F8B30AA-D151-4E9E-9A8F-6B2F88F466BE}"/>
              </a:ext>
            </a:extLst>
          </p:cNvPr>
          <p:cNvGraphicFramePr>
            <a:graphicFrameLocks/>
          </p:cNvGraphicFramePr>
          <p:nvPr>
            <p:extLst>
              <p:ext uri="{D42A27DB-BD31-4B8C-83A1-F6EECF244321}">
                <p14:modId xmlns:p14="http://schemas.microsoft.com/office/powerpoint/2010/main" val="2638272658"/>
              </p:ext>
            </p:extLst>
          </p:nvPr>
        </p:nvGraphicFramePr>
        <p:xfrm>
          <a:off x="122781" y="2198519"/>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516B1FE7-9666-B4FD-842C-FF50BF9CD06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Confidence and trust in healthcare professional at last appointment</a:t>
            </a:r>
            <a:endParaRPr lang="en-GB" sz="2800" dirty="0"/>
          </a:p>
        </p:txBody>
      </p:sp>
      <p:sp>
        <p:nvSpPr>
          <p:cNvPr id="6" name="TextBox 5">
            <a:extLst>
              <a:ext uri="{FF2B5EF4-FFF2-40B4-BE49-F238E27FC236}">
                <a16:creationId xmlns:a16="http://schemas.microsoft.com/office/drawing/2014/main" id="{D69213C2-8DD5-B82D-992A-3419A539C2E9}"/>
              </a:ext>
            </a:extLst>
          </p:cNvPr>
          <p:cNvSpPr txBox="1"/>
          <p:nvPr/>
        </p:nvSpPr>
        <p:spPr>
          <a:xfrm>
            <a:off x="324631" y="746134"/>
            <a:ext cx="11535470" cy="338554"/>
          </a:xfrm>
          <a:prstGeom prst="rect">
            <a:avLst/>
          </a:prstGeom>
          <a:noFill/>
        </p:spPr>
        <p:txBody>
          <a:bodyPr wrap="square">
            <a:spAutoFit/>
          </a:bodyPr>
          <a:lstStyle/>
          <a:p>
            <a:r>
              <a:rPr lang="en-GB" sz="1600" b="0" dirty="0"/>
              <a:t>CAMBRIDGESHIRE AND PETERBOROUGH ICS</a:t>
            </a:r>
            <a:endParaRPr lang="en-GB" sz="1600" dirty="0"/>
          </a:p>
        </p:txBody>
      </p:sp>
    </p:spTree>
    <p:extLst>
      <p:ext uri="{BB962C8B-B14F-4D97-AF65-F5344CB8AC3E}">
        <p14:creationId xmlns:p14="http://schemas.microsoft.com/office/powerpoint/2010/main" val="4143945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general practice appointment, were your needs met?</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88395" y="184596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22836" y="1845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4596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5213e5a2cc108a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32388193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ef90460eaa61d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48370007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0e9400dea5e82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89120558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e45a0eb072a7d2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37840293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62f1ba7b46fd2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87085895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1" name="D_6c15ea3187aac2e6">
            <a:extLst>
              <a:ext uri="{FF2B5EF4-FFF2-40B4-BE49-F238E27FC236}">
                <a16:creationId xmlns:a16="http://schemas.microsoft.com/office/drawing/2014/main" id="{3D476CE9-CC58-40D9-AB6B-AAB2BBAC2767}"/>
              </a:ext>
            </a:extLst>
          </p:cNvPr>
          <p:cNvGraphicFramePr/>
          <p:nvPr>
            <p:extLst>
              <p:ext uri="{D42A27DB-BD31-4B8C-83A1-F6EECF244321}">
                <p14:modId xmlns:p14="http://schemas.microsoft.com/office/powerpoint/2010/main" val="3614334673"/>
              </p:ext>
            </p:extLst>
          </p:nvPr>
        </p:nvGraphicFramePr>
        <p:xfrm>
          <a:off x="4322836" y="2236797"/>
          <a:ext cx="3471702" cy="2487763"/>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7" name="D_18ccaa4d754a7d2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77006128"/>
              </p:ext>
            </p:extLst>
          </p:nvPr>
        </p:nvGraphicFramePr>
        <p:xfrm>
          <a:off x="58941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(688,092); ICS 2023 (9,937); ICS 2022 (8,706); ICS 2021 (9,800); ICS 2020 (9,082); PCN bases range from 251 to 842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9" name="D_d52721d7ee463d2b">
            <a:extLst>
              <a:ext uri="{FF2B5EF4-FFF2-40B4-BE49-F238E27FC236}">
                <a16:creationId xmlns:a16="http://schemas.microsoft.com/office/drawing/2014/main" id="{877C7DB0-898D-4A53-BE64-39143361208F}"/>
              </a:ext>
            </a:extLst>
          </p:cNvPr>
          <p:cNvGraphicFramePr/>
          <p:nvPr>
            <p:extLst>
              <p:ext uri="{D42A27DB-BD31-4B8C-83A1-F6EECF244321}">
                <p14:modId xmlns:p14="http://schemas.microsoft.com/office/powerpoint/2010/main" val="3396759887"/>
              </p:ext>
            </p:extLst>
          </p:nvPr>
        </p:nvGraphicFramePr>
        <p:xfrm>
          <a:off x="4533028" y="2415024"/>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18ccaa4d754a7d2b" hidden="1">
            <a:extLst>
              <a:ext uri="{FF2B5EF4-FFF2-40B4-BE49-F238E27FC236}">
                <a16:creationId xmlns:a16="http://schemas.microsoft.com/office/drawing/2014/main" id="{75020E18-7602-470F-AF8C-7C242A30D668}"/>
              </a:ext>
            </a:extLst>
          </p:cNvPr>
          <p:cNvGraphicFramePr/>
          <p:nvPr>
            <p:extLst>
              <p:ext uri="{D42A27DB-BD31-4B8C-83A1-F6EECF244321}">
                <p14:modId xmlns:p14="http://schemas.microsoft.com/office/powerpoint/2010/main" val="13991370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3" name="D_7a62f1ba7b46fd2b" hidden="1">
            <a:extLst>
              <a:ext uri="{FF2B5EF4-FFF2-40B4-BE49-F238E27FC236}">
                <a16:creationId xmlns:a16="http://schemas.microsoft.com/office/drawing/2014/main" id="{C04990D3-A08B-45CE-AEA9-E0553EBC6B7F}"/>
              </a:ext>
            </a:extLst>
          </p:cNvPr>
          <p:cNvGraphicFramePr/>
          <p:nvPr>
            <p:extLst>
              <p:ext uri="{D42A27DB-BD31-4B8C-83A1-F6EECF244321}">
                <p14:modId xmlns:p14="http://schemas.microsoft.com/office/powerpoint/2010/main" val="344207395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5" name="Ipsos Ribbon Rules" hidden="1">
            <a:extLst>
              <a:ext uri="{FF2B5EF4-FFF2-40B4-BE49-F238E27FC236}">
                <a16:creationId xmlns:a16="http://schemas.microsoft.com/office/drawing/2014/main" id="{15627B45-6BEB-400A-BA4A-C258AC31FBD9}"/>
              </a:ext>
            </a:extLst>
          </p:cNvPr>
          <p:cNvGraphicFramePr/>
          <p:nvPr>
            <p:extLst>
              <p:ext uri="{D42A27DB-BD31-4B8C-83A1-F6EECF244321}">
                <p14:modId xmlns:p14="http://schemas.microsoft.com/office/powerpoint/2010/main" val="61783726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41EB3F65-A4E5-47D3-A003-2A3BB714F9D8}"/>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6" name="D_6d7a30b5ef4609d9">
            <a:extLst>
              <a:ext uri="{FF2B5EF4-FFF2-40B4-BE49-F238E27FC236}">
                <a16:creationId xmlns:a16="http://schemas.microsoft.com/office/drawing/2014/main" id="{5B49C529-13BB-4E59-ACAA-0BBB42838D05}"/>
              </a:ext>
            </a:extLst>
          </p:cNvPr>
          <p:cNvGraphicFramePr>
            <a:graphicFrameLocks/>
          </p:cNvGraphicFramePr>
          <p:nvPr>
            <p:extLst>
              <p:ext uri="{D42A27DB-BD31-4B8C-83A1-F6EECF244321}">
                <p14:modId xmlns:p14="http://schemas.microsoft.com/office/powerpoint/2010/main" val="3031326939"/>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9E4AA413-C35E-4850-6D1F-5F878C372661}"/>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Needs met at last appointment</a:t>
            </a:r>
            <a:endParaRPr lang="en-GB" sz="3600" dirty="0"/>
          </a:p>
        </p:txBody>
      </p:sp>
      <p:sp>
        <p:nvSpPr>
          <p:cNvPr id="6" name="TextBox 5">
            <a:extLst>
              <a:ext uri="{FF2B5EF4-FFF2-40B4-BE49-F238E27FC236}">
                <a16:creationId xmlns:a16="http://schemas.microsoft.com/office/drawing/2014/main" id="{C6D6CDB4-B753-B6A3-194D-6FF1E29D544D}"/>
              </a:ext>
            </a:extLst>
          </p:cNvPr>
          <p:cNvSpPr txBox="1"/>
          <p:nvPr/>
        </p:nvSpPr>
        <p:spPr>
          <a:xfrm>
            <a:off x="324631" y="746134"/>
            <a:ext cx="11535470" cy="338554"/>
          </a:xfrm>
          <a:prstGeom prst="rect">
            <a:avLst/>
          </a:prstGeom>
          <a:noFill/>
        </p:spPr>
        <p:txBody>
          <a:bodyPr wrap="square">
            <a:spAutoFit/>
          </a:bodyPr>
          <a:lstStyle/>
          <a:p>
            <a:r>
              <a:rPr lang="en-GB" sz="1600" b="0" dirty="0"/>
              <a:t>CAMBRIDGESHIRE AND PETERBOROUGH ICS</a:t>
            </a:r>
            <a:endParaRPr lang="en-GB" sz="1600" dirty="0"/>
          </a:p>
        </p:txBody>
      </p:sp>
    </p:spTree>
    <p:extLst>
      <p:ext uri="{BB962C8B-B14F-4D97-AF65-F5344CB8AC3E}">
        <p14:creationId xmlns:p14="http://schemas.microsoft.com/office/powerpoint/2010/main" val="3163469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2023 ICS Slidepacks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199821"/>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317841"/>
            <a:ext cx="5562487" cy="1743480"/>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517369"/>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411832"/>
            <a:ext cx="5474619" cy="2582578"/>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3623367429"/>
              </p:ext>
            </p:extLst>
          </p:nvPr>
        </p:nvGraphicFramePr>
        <p:xfrm>
          <a:off x="3366449" y="38046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10 to 5,473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1931716601"/>
              </p:ext>
            </p:extLst>
          </p:nvPr>
        </p:nvGraphicFramePr>
        <p:xfrm>
          <a:off x="9152163" y="298642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83 to 8,805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482438482"/>
              </p:ext>
            </p:extLst>
          </p:nvPr>
        </p:nvGraphicFramePr>
        <p:xfrm>
          <a:off x="3366448" y="5188106"/>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52 to 9,565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3142185074"/>
              </p:ext>
            </p:extLst>
          </p:nvPr>
        </p:nvGraphicFramePr>
        <p:xfrm>
          <a:off x="9152162" y="57658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327 to 2,040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2222021800"/>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2519742309"/>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1052289412"/>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1692976771"/>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98478239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361954" y="1026049"/>
            <a:ext cx="11392817" cy="338554"/>
          </a:xfrm>
          <a:prstGeom prst="rect">
            <a:avLst/>
          </a:prstGeom>
          <a:noFill/>
        </p:spPr>
        <p:txBody>
          <a:bodyPr wrap="square">
            <a:spAutoFit/>
          </a:bodyPr>
          <a:lstStyle/>
          <a:p>
            <a:r>
              <a:rPr lang="en-GB" sz="1600" b="0" dirty="0"/>
              <a:t>CAMBRIDGESHIRE AND PETERBOROUGH ICS</a:t>
            </a:r>
            <a:endParaRPr lang="en-GB" sz="1600" dirty="0"/>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3221704529"/>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2421057009"/>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Base: Asked of patients who had an appointment since being registered with their current GP practice. Patients who selected ‘Doesn't apply' have been excluded. ICS 2023 (9,793).</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1505372973"/>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4126665021"/>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3,291</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1928637630"/>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3368056448"/>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3682333894"/>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1,033 to 2,882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1662324647"/>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63 to 3,192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83847954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361955" y="1026049"/>
            <a:ext cx="11383590" cy="338554"/>
          </a:xfrm>
          <a:prstGeom prst="rect">
            <a:avLst/>
          </a:prstGeom>
          <a:noFill/>
        </p:spPr>
        <p:txBody>
          <a:bodyPr wrap="square">
            <a:spAutoFit/>
          </a:bodyPr>
          <a:lstStyle/>
          <a:p>
            <a:r>
              <a:rPr lang="en-GB" sz="1600" b="0" dirty="0"/>
              <a:t>CAMBRIDGESHIRE AND PETERBOROUGH ICS</a:t>
            </a:r>
            <a:endParaRPr lang="en-GB" sz="1600" dirty="0"/>
          </a:p>
        </p:txBody>
      </p:sp>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3946164129"/>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%Good
²Disability = ‘Yes, a lot’ + ‘Yes, a little’ at Q38. Do any of these conditions or illnesses reduce your ability to carry out your day-to-day activities? for patients identified as having a long-term condition, disability or, illness expected to last 12 months or more.
Base: Asked of patients who had an appointment since being registered with their current GP practice. Patients who selected ‘Doesn't apply' have been excluded. ICS 2023 (9,793).</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2543443311"/>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446756"/>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171384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446455" y="247848"/>
            <a:ext cx="9291433" cy="1055944"/>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42" name="D_3121a9392a9d2a38">
            <a:extLst>
              <a:ext uri="{FF2B5EF4-FFF2-40B4-BE49-F238E27FC236}">
                <a16:creationId xmlns:a16="http://schemas.microsoft.com/office/drawing/2014/main" id="{AE4DA506-D83B-4AA4-9ACF-228CA2673541}"/>
              </a:ext>
            </a:extLst>
          </p:cNvPr>
          <p:cNvGraphicFramePr/>
          <p:nvPr>
            <p:extLst>
              <p:ext uri="{D42A27DB-BD31-4B8C-83A1-F6EECF244321}">
                <p14:modId xmlns:p14="http://schemas.microsoft.com/office/powerpoint/2010/main" val="519771738"/>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2138534531"/>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144647606"/>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3666161389"/>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3915799208"/>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17 to 5,236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372595041"/>
              </p:ext>
            </p:extLst>
          </p:nvPr>
        </p:nvGraphicFramePr>
        <p:xfrm>
          <a:off x="9122242" y="297198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145 to 8,674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748746377"/>
              </p:ext>
            </p:extLst>
          </p:nvPr>
        </p:nvGraphicFramePr>
        <p:xfrm>
          <a:off x="9122242" y="4154968"/>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2,084 to 7,559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331497143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361954" y="1026049"/>
            <a:ext cx="11392817" cy="338554"/>
          </a:xfrm>
          <a:prstGeom prst="rect">
            <a:avLst/>
          </a:prstGeom>
          <a:noFill/>
        </p:spPr>
        <p:txBody>
          <a:bodyPr wrap="square">
            <a:spAutoFit/>
          </a:bodyPr>
          <a:lstStyle/>
          <a:p>
            <a:r>
              <a:rPr lang="en-GB" sz="1600" b="0" dirty="0"/>
              <a:t>CAMBRIDGESHIRE AND PETERBOROUGH ICS</a:t>
            </a:r>
            <a:endParaRPr lang="en-GB" sz="1600" dirty="0"/>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1238062072"/>
              </p:ext>
            </p:extLst>
          </p:nvPr>
        </p:nvGraphicFramePr>
        <p:xfrm>
          <a:off x="294270" y="5377485"/>
          <a:ext cx="5144112" cy="10584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Q58. Do you look after, or give any help or support to family members, friends, neighbours or others because of either: long-term physical or mental ill health / disability, or problems related to old age?
Base: Asked of patients who had an appointment since being registered with their current GP practice. Patients who selected ‘Doesn't apply' have been excluded. ICS 2023 (9,793).</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3840707607"/>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ed80ff213b210c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238620227"/>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4cc20781f3e2a5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218908768"/>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9d284c8f1573b7f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95845351"/>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6e31c939dca4ff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920104229"/>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ce93edb378239ff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58512376"/>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6ec64dbe11e377f3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2060037428"/>
              </p:ext>
            </p:extLst>
          </p:nvPr>
        </p:nvGraphicFramePr>
        <p:xfrm>
          <a:off x="447805"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with a long-term condition, illness, or disability. Patients who selected ‘I haven’t needed support’ or ‘Don’t know / can’t say’ have been excluded. National (293,843); ICS 2023 (4,181); ICS 2022 (3,469); ICS 2021 (3,767); ICS 2020 (3,663); PCN bases range from 117 to 333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202192838"/>
              </p:ext>
            </p:extLst>
          </p:nvPr>
        </p:nvGraphicFramePr>
        <p:xfrm>
          <a:off x="4322835" y="2195789"/>
          <a:ext cx="3471702" cy="237079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1e06286bccf1ff3">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2815968117"/>
              </p:ext>
            </p:extLst>
          </p:nvPr>
        </p:nvGraphicFramePr>
        <p:xfrm>
          <a:off x="4511737" y="2353766"/>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6ec64dbe11e377f3"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193822952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ce93edb378239ff3"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297204183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32786944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a6297f95726265df">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1944106923"/>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A044509F-4DD8-B301-FB26-62F4FAC99570}"/>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Support with managing long-term conditions, disabilities, or illnesses</a:t>
            </a:r>
            <a:endParaRPr lang="en-GB" sz="2800" dirty="0"/>
          </a:p>
        </p:txBody>
      </p:sp>
      <p:sp>
        <p:nvSpPr>
          <p:cNvPr id="2" name="TextBox 1">
            <a:extLst>
              <a:ext uri="{FF2B5EF4-FFF2-40B4-BE49-F238E27FC236}">
                <a16:creationId xmlns:a16="http://schemas.microsoft.com/office/drawing/2014/main" id="{26780233-3AAC-2E52-6939-915B9C05708C}"/>
              </a:ext>
            </a:extLst>
          </p:cNvPr>
          <p:cNvSpPr txBox="1"/>
          <p:nvPr/>
        </p:nvSpPr>
        <p:spPr>
          <a:xfrm>
            <a:off x="324631" y="746134"/>
            <a:ext cx="11535470" cy="338554"/>
          </a:xfrm>
          <a:prstGeom prst="rect">
            <a:avLst/>
          </a:prstGeom>
          <a:noFill/>
        </p:spPr>
        <p:txBody>
          <a:bodyPr wrap="square">
            <a:spAutoFit/>
          </a:bodyPr>
          <a:lstStyle/>
          <a:p>
            <a:r>
              <a:rPr lang="en-GB" sz="1600" b="0" dirty="0"/>
              <a:t>CAMBRIDGESHIRE AND PETERBOROUGH ICS</a:t>
            </a:r>
            <a:endParaRPr lang="en-GB" sz="1600" dirty="0"/>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17eba37c89f908c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48606801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afae9274509b8c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806506399"/>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BRETTON PARK &amp; HAMPTON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PETERBOROUGH PARTNERSHIPS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PETERBOROUGH &amp;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BMC PASTON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CAMBRIDGE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CENTRAL THISTLEMOOR &amp; THORPE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SOUTH PETERBOROUGH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FENLAND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CAMBRIDGE NORTH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GRANTA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HUNTINGDON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ST NEOTS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WISBECH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CAM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CANTAB MEDICAL PRACTICES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ELY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MERIDIAN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CAMBRIDGE CITY 4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ST IVES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A1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SOUTH FENLAND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ELY NORTH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1725340527"/>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501656541"/>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60664448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08579c5b283f48c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934419862"/>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with a long-term condition, illness, or disability. Patients who selected ‘I haven’t needed support’ or ‘Don’t know / can’t say’ have been excluded. National (293,843); ICS 2023 (4,181); PCN bases range from 117 to 333</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5afae9274509b8c1"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323526172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08579c5b283f48c1"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305059324"/>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22" name="Title 4">
            <a:extLst>
              <a:ext uri="{FF2B5EF4-FFF2-40B4-BE49-F238E27FC236}">
                <a16:creationId xmlns:a16="http://schemas.microsoft.com/office/drawing/2014/main" id="{30CF70B8-3700-4533-B1BE-E1DA750ED442}"/>
              </a:ext>
            </a:extLst>
          </p:cNvPr>
          <p:cNvSpPr txBox="1">
            <a:spLocks/>
          </p:cNvSpPr>
          <p:nvPr/>
        </p:nvSpPr>
        <p:spPr>
          <a:xfrm>
            <a:off x="246557" y="120253"/>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800" dirty="0"/>
              <a:t>Support with managing long-term conditions, disabilities, or illnesses: how the results vary by PCN within the ICS</a:t>
            </a:r>
            <a:endParaRPr lang="en-GB" sz="28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those people who have recently used an NHS service when they wanted to see a GP but their GP practice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2621174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258b366283339d15">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238855290"/>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8281"/>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Q45. Considering all of the services you contacted, which of the following happened on that occasion?</a:t>
            </a:r>
            <a:r>
              <a:rPr lang="en-GB" sz="1600" b="1" baseline="30000" dirty="0">
                <a:solidFill>
                  <a:schemeClr val="bg1"/>
                </a:solidFill>
              </a:rPr>
              <a:t>1</a:t>
            </a:r>
            <a:endParaRPr lang="en-GB" sz="1600" baseline="300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2" name="D_284da67e00581d15">
            <a:extLst>
              <a:ext uri="{FF2B5EF4-FFF2-40B4-BE49-F238E27FC236}">
                <a16:creationId xmlns:a16="http://schemas.microsoft.com/office/drawing/2014/main" id="{7D231784-6379-4739-94B2-0C6210CA5553}"/>
              </a:ext>
            </a:extLst>
          </p:cNvPr>
          <p:cNvSpPr txBox="1">
            <a:spLocks/>
          </p:cNvSpPr>
          <p:nvPr/>
        </p:nvSpPr>
        <p:spPr>
          <a:xfrm>
            <a:off x="783767" y="5649272"/>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in the last 12 months contacted NHS services when their GP practice was closed. National (152,554); ICS 2023 (2,349)</a:t>
            </a:r>
            <a:endParaRPr lang="en-GB" sz="800" kern="0" dirty="0">
              <a:solidFill>
                <a:schemeClr val="tx1"/>
              </a:solidFill>
            </a:endParaRPr>
          </a:p>
        </p:txBody>
      </p:sp>
      <p:sp>
        <p:nvSpPr>
          <p:cNvPr id="3" name="D_b08861f96d216bf9">
            <a:extLst>
              <a:ext uri="{FF2B5EF4-FFF2-40B4-BE49-F238E27FC236}">
                <a16:creationId xmlns:a16="http://schemas.microsoft.com/office/drawing/2014/main" id="{638EA87D-AF97-D078-1C40-8094DEEA1746}"/>
              </a:ext>
            </a:extLst>
          </p:cNvPr>
          <p:cNvSpPr txBox="1">
            <a:spLocks/>
          </p:cNvSpPr>
          <p:nvPr/>
        </p:nvSpPr>
        <p:spPr>
          <a:xfrm>
            <a:off x="418834" y="6267968"/>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tx1"/>
                </a:solidFill>
              </a:rPr>
              <a:t>24% of patients in the past 12 months contacted an NHS service when they wanted to see a GP but their GP practice was closed.</a:t>
            </a:r>
          </a:p>
        </p:txBody>
      </p:sp>
      <p:sp>
        <p:nvSpPr>
          <p:cNvPr id="7" name="Title 4">
            <a:extLst>
              <a:ext uri="{FF2B5EF4-FFF2-40B4-BE49-F238E27FC236}">
                <a16:creationId xmlns:a16="http://schemas.microsoft.com/office/drawing/2014/main" id="{563F7963-2B70-ED4D-6942-8719ACB87E1E}"/>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Use of services when GP practice is closed</a:t>
            </a:r>
            <a:endParaRPr lang="en-GB" sz="3600" dirty="0"/>
          </a:p>
        </p:txBody>
      </p:sp>
      <p:sp>
        <p:nvSpPr>
          <p:cNvPr id="8" name="TextBox 7">
            <a:extLst>
              <a:ext uri="{FF2B5EF4-FFF2-40B4-BE49-F238E27FC236}">
                <a16:creationId xmlns:a16="http://schemas.microsoft.com/office/drawing/2014/main" id="{0B559B90-3CD9-ED5E-F0E0-B153EAA7F082}"/>
              </a:ext>
            </a:extLst>
          </p:cNvPr>
          <p:cNvSpPr txBox="1"/>
          <p:nvPr/>
        </p:nvSpPr>
        <p:spPr>
          <a:xfrm>
            <a:off x="324631" y="746134"/>
            <a:ext cx="11535470" cy="338554"/>
          </a:xfrm>
          <a:prstGeom prst="rect">
            <a:avLst/>
          </a:prstGeom>
          <a:noFill/>
        </p:spPr>
        <p:txBody>
          <a:bodyPr wrap="square">
            <a:spAutoFit/>
          </a:bodyPr>
          <a:lstStyle/>
          <a:p>
            <a:r>
              <a:rPr lang="en-GB" sz="1600" b="0" dirty="0"/>
              <a:t>CAMBRIDGESHIRE AND PETERBOROUGH ICS</a:t>
            </a:r>
            <a:endParaRPr lang="en-GB" sz="1600" dirty="0"/>
          </a:p>
        </p:txBody>
      </p:sp>
    </p:spTree>
    <p:extLst>
      <p:ext uri="{BB962C8B-B14F-4D97-AF65-F5344CB8AC3E}">
        <p14:creationId xmlns:p14="http://schemas.microsoft.com/office/powerpoint/2010/main" val="3577826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907"/>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Q46. How do you feel about how quickly you received care or advice on that occasion?</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49050"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664347"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276935" y="2019300"/>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10077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8d80aef6168ac6a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379112558"/>
              </p:ext>
            </p:extLst>
          </p:nvPr>
        </p:nvGraphicFramePr>
        <p:xfrm>
          <a:off x="8397282"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f3a84f1f9af946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739093068"/>
              </p:ext>
            </p:extLst>
          </p:nvPr>
        </p:nvGraphicFramePr>
        <p:xfrm>
          <a:off x="9999070"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2" name="D_a834290d7ca013a7_CalcTable">
            <a:extLst>
              <a:ext uri="{FF2B5EF4-FFF2-40B4-BE49-F238E27FC236}">
                <a16:creationId xmlns:a16="http://schemas.microsoft.com/office/drawing/2014/main" id="{7C331252-642A-4BA8-BC34-755B1F24512D}"/>
              </a:ext>
            </a:extLst>
          </p:cNvPr>
          <p:cNvGraphicFramePr>
            <a:graphicFrameLocks noGrp="1"/>
          </p:cNvGraphicFramePr>
          <p:nvPr>
            <p:extLst>
              <p:ext uri="{D42A27DB-BD31-4B8C-83A1-F6EECF244321}">
                <p14:modId xmlns:p14="http://schemas.microsoft.com/office/powerpoint/2010/main" val="1031826293"/>
              </p:ext>
            </p:extLst>
          </p:nvPr>
        </p:nvGraphicFramePr>
        <p:xfrm>
          <a:off x="437230" y="58325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doesn’t apply’ have been excluded. National (138,720); ICS 2023 (2,148); ICS 2022 (1,605); ICS 2021 (1,691); ICS 2020 (1,742).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D4FCE280-E2A7-4067-B4D1-4B2677975F1D}"/>
              </a:ext>
            </a:extLst>
          </p:cNvPr>
          <p:cNvGraphicFramePr/>
          <p:nvPr>
            <p:extLst>
              <p:ext uri="{D42A27DB-BD31-4B8C-83A1-F6EECF244321}">
                <p14:modId xmlns:p14="http://schemas.microsoft.com/office/powerpoint/2010/main" val="991122005"/>
              </p:ext>
            </p:extLst>
          </p:nvPr>
        </p:nvGraphicFramePr>
        <p:xfrm>
          <a:off x="3628767" y="2151379"/>
          <a:ext cx="4194344" cy="264826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a834290d7ca013a7" hidden="1">
            <a:extLst>
              <a:ext uri="{FF2B5EF4-FFF2-40B4-BE49-F238E27FC236}">
                <a16:creationId xmlns:a16="http://schemas.microsoft.com/office/drawing/2014/main" id="{376CC592-12F4-427B-9691-B88E135EF821}"/>
              </a:ext>
            </a:extLst>
          </p:cNvPr>
          <p:cNvGraphicFramePr/>
          <p:nvPr>
            <p:extLst>
              <p:ext uri="{D42A27DB-BD31-4B8C-83A1-F6EECF244321}">
                <p14:modId xmlns:p14="http://schemas.microsoft.com/office/powerpoint/2010/main" val="59392083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Ipsos Ribbon Rules" hidden="1">
            <a:extLst>
              <a:ext uri="{FF2B5EF4-FFF2-40B4-BE49-F238E27FC236}">
                <a16:creationId xmlns:a16="http://schemas.microsoft.com/office/drawing/2014/main" id="{9B2EB530-E529-40A6-9A85-9A1066DEADCA}"/>
              </a:ext>
            </a:extLst>
          </p:cNvPr>
          <p:cNvGraphicFramePr/>
          <p:nvPr>
            <p:extLst>
              <p:ext uri="{D42A27DB-BD31-4B8C-83A1-F6EECF244321}">
                <p14:modId xmlns:p14="http://schemas.microsoft.com/office/powerpoint/2010/main" val="125988031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4b66881968ecd5f7">
            <a:extLst>
              <a:ext uri="{FF2B5EF4-FFF2-40B4-BE49-F238E27FC236}">
                <a16:creationId xmlns:a16="http://schemas.microsoft.com/office/drawing/2014/main" id="{D0F1B7B9-EE60-4DB7-8373-CF278C6F2F9C}"/>
              </a:ext>
            </a:extLst>
          </p:cNvPr>
          <p:cNvGraphicFramePr/>
          <p:nvPr>
            <p:extLst>
              <p:ext uri="{D42A27DB-BD31-4B8C-83A1-F6EECF244321}">
                <p14:modId xmlns:p14="http://schemas.microsoft.com/office/powerpoint/2010/main" val="3353815861"/>
              </p:ext>
            </p:extLst>
          </p:nvPr>
        </p:nvGraphicFramePr>
        <p:xfrm>
          <a:off x="3936710" y="2249119"/>
          <a:ext cx="3626981" cy="227175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2930acdc73bd2c59">
            <a:extLst>
              <a:ext uri="{FF2B5EF4-FFF2-40B4-BE49-F238E27FC236}">
                <a16:creationId xmlns:a16="http://schemas.microsoft.com/office/drawing/2014/main" id="{36ECE57F-E163-4F69-9C74-5EE52D4553B3}"/>
              </a:ext>
            </a:extLst>
          </p:cNvPr>
          <p:cNvGraphicFramePr>
            <a:graphicFrameLocks/>
          </p:cNvGraphicFramePr>
          <p:nvPr>
            <p:extLst>
              <p:ext uri="{D42A27DB-BD31-4B8C-83A1-F6EECF244321}">
                <p14:modId xmlns:p14="http://schemas.microsoft.com/office/powerpoint/2010/main" val="3424618762"/>
              </p:ext>
            </p:extLst>
          </p:nvPr>
        </p:nvGraphicFramePr>
        <p:xfrm>
          <a:off x="55936" y="2249119"/>
          <a:ext cx="3418859" cy="3138284"/>
        </p:xfrm>
        <a:graphic>
          <a:graphicData uri="http://schemas.openxmlformats.org/drawingml/2006/chart">
            <c:chart xmlns:c="http://schemas.openxmlformats.org/drawingml/2006/chart" xmlns:r="http://schemas.openxmlformats.org/officeDocument/2006/relationships" r:id="rId7"/>
          </a:graphicData>
        </a:graphic>
      </p:graphicFrame>
      <p:sp>
        <p:nvSpPr>
          <p:cNvPr id="6" name="Title 4">
            <a:extLst>
              <a:ext uri="{FF2B5EF4-FFF2-40B4-BE49-F238E27FC236}">
                <a16:creationId xmlns:a16="http://schemas.microsoft.com/office/drawing/2014/main" id="{152299FB-B6E1-236F-EC52-4118456AF75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Time taken to receive care or advice when GP practice is closed</a:t>
            </a:r>
            <a:endParaRPr lang="en-GB" sz="2800" dirty="0"/>
          </a:p>
        </p:txBody>
      </p:sp>
      <p:sp>
        <p:nvSpPr>
          <p:cNvPr id="7" name="TextBox 6">
            <a:extLst>
              <a:ext uri="{FF2B5EF4-FFF2-40B4-BE49-F238E27FC236}">
                <a16:creationId xmlns:a16="http://schemas.microsoft.com/office/drawing/2014/main" id="{B75271D3-B438-4502-F377-EA9A31532BDA}"/>
              </a:ext>
            </a:extLst>
          </p:cNvPr>
          <p:cNvSpPr txBox="1"/>
          <p:nvPr/>
        </p:nvSpPr>
        <p:spPr>
          <a:xfrm>
            <a:off x="324631" y="746134"/>
            <a:ext cx="11535470" cy="338554"/>
          </a:xfrm>
          <a:prstGeom prst="rect">
            <a:avLst/>
          </a:prstGeom>
          <a:noFill/>
        </p:spPr>
        <p:txBody>
          <a:bodyPr wrap="square">
            <a:spAutoFit/>
          </a:bodyPr>
          <a:lstStyle/>
          <a:p>
            <a:r>
              <a:rPr lang="en-GB" sz="1600" b="0" dirty="0"/>
              <a:t>CAMBRIDGESHIRE AND PETERBOROUGH ICS</a:t>
            </a:r>
            <a:endParaRPr lang="en-GB" sz="1600" dirty="0"/>
          </a:p>
        </p:txBody>
      </p:sp>
    </p:spTree>
    <p:extLst>
      <p:ext uri="{BB962C8B-B14F-4D97-AF65-F5344CB8AC3E}">
        <p14:creationId xmlns:p14="http://schemas.microsoft.com/office/powerpoint/2010/main" val="4067293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54</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828"/>
            <a:ext cx="12192000" cy="56495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Overall, how would you describe your last experience of NHS services when you wanted to see a GP but your GP practice was closed?</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27004"/>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905798" y="1827004"/>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7004"/>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780824" y="2148859"/>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397988" y="5524721"/>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329084" y="2562845"/>
            <a:ext cx="142582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83768" y="2562845"/>
            <a:ext cx="137728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5fde6c74a7000f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755814066"/>
              </p:ext>
            </p:extLst>
          </p:nvPr>
        </p:nvGraphicFramePr>
        <p:xfrm>
          <a:off x="8197259" y="3005997"/>
          <a:ext cx="1678576" cy="1476000"/>
        </p:xfrm>
        <a:graphic>
          <a:graphicData uri="http://schemas.openxmlformats.org/drawingml/2006/table">
            <a:tbl>
              <a:tblPr firstRow="1" bandRow="1">
                <a:tableStyleId>{5C22544A-7EE6-4342-B048-85BDC9FD1C3A}</a:tableStyleId>
              </a:tblPr>
              <a:tblGrid>
                <a:gridCol w="839288">
                  <a:extLst>
                    <a:ext uri="{9D8B030D-6E8A-4147-A177-3AD203B41FA5}">
                      <a16:colId xmlns:a16="http://schemas.microsoft.com/office/drawing/2014/main" val="2098080960"/>
                    </a:ext>
                  </a:extLst>
                </a:gridCol>
                <a:gridCol w="839288">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d8d01d66b854cca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979511389"/>
              </p:ext>
            </p:extLst>
          </p:nvPr>
        </p:nvGraphicFramePr>
        <p:xfrm>
          <a:off x="10256245" y="3005997"/>
          <a:ext cx="1621430" cy="1476000"/>
        </p:xfrm>
        <a:graphic>
          <a:graphicData uri="http://schemas.openxmlformats.org/drawingml/2006/table">
            <a:tbl>
              <a:tblPr firstRow="1" bandRow="1">
                <a:tableStyleId>{5C22544A-7EE6-4342-B048-85BDC9FD1C3A}</a:tableStyleId>
              </a:tblPr>
              <a:tblGrid>
                <a:gridCol w="810715">
                  <a:extLst>
                    <a:ext uri="{9D8B030D-6E8A-4147-A177-3AD203B41FA5}">
                      <a16:colId xmlns:a16="http://schemas.microsoft.com/office/drawing/2014/main" val="2098080960"/>
                    </a:ext>
                  </a:extLst>
                </a:gridCol>
                <a:gridCol w="8107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3" name="D_6c15ea3187aac2e6">
            <a:extLst>
              <a:ext uri="{FF2B5EF4-FFF2-40B4-BE49-F238E27FC236}">
                <a16:creationId xmlns:a16="http://schemas.microsoft.com/office/drawing/2014/main" id="{E8903BE0-489D-4B3D-9578-96413BCD7939}"/>
              </a:ext>
            </a:extLst>
          </p:cNvPr>
          <p:cNvGraphicFramePr/>
          <p:nvPr>
            <p:extLst>
              <p:ext uri="{D42A27DB-BD31-4B8C-83A1-F6EECF244321}">
                <p14:modId xmlns:p14="http://schemas.microsoft.com/office/powerpoint/2010/main" val="1120822380"/>
              </p:ext>
            </p:extLst>
          </p:nvPr>
        </p:nvGraphicFramePr>
        <p:xfrm>
          <a:off x="3905798" y="2278418"/>
          <a:ext cx="3905635" cy="266255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67bed1d666e7846d" hidden="1">
            <a:extLst>
              <a:ext uri="{FF2B5EF4-FFF2-40B4-BE49-F238E27FC236}">
                <a16:creationId xmlns:a16="http://schemas.microsoft.com/office/drawing/2014/main" id="{29C06186-6AD0-4910-B317-B02509013363}"/>
              </a:ext>
            </a:extLst>
          </p:cNvPr>
          <p:cNvGraphicFramePr/>
          <p:nvPr>
            <p:extLst>
              <p:ext uri="{D42A27DB-BD31-4B8C-83A1-F6EECF244321}">
                <p14:modId xmlns:p14="http://schemas.microsoft.com/office/powerpoint/2010/main" val="400581119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9" name="Ipsos Ribbon Rules" hidden="1">
            <a:extLst>
              <a:ext uri="{FF2B5EF4-FFF2-40B4-BE49-F238E27FC236}">
                <a16:creationId xmlns:a16="http://schemas.microsoft.com/office/drawing/2014/main" id="{5742E4AB-88F8-46E2-9629-09267EA13C16}"/>
              </a:ext>
            </a:extLst>
          </p:cNvPr>
          <p:cNvGraphicFramePr/>
          <p:nvPr>
            <p:extLst>
              <p:ext uri="{D42A27DB-BD31-4B8C-83A1-F6EECF244321}">
                <p14:modId xmlns:p14="http://schemas.microsoft.com/office/powerpoint/2010/main" val="26839705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8" name="D_0d5b7d82c27a2565">
            <a:extLst>
              <a:ext uri="{FF2B5EF4-FFF2-40B4-BE49-F238E27FC236}">
                <a16:creationId xmlns:a16="http://schemas.microsoft.com/office/drawing/2014/main" id="{84F0F88A-DBC3-46B2-8021-DB8CAE5372E6}"/>
              </a:ext>
            </a:extLst>
          </p:cNvPr>
          <p:cNvGraphicFramePr/>
          <p:nvPr>
            <p:extLst>
              <p:ext uri="{D42A27DB-BD31-4B8C-83A1-F6EECF244321}">
                <p14:modId xmlns:p14="http://schemas.microsoft.com/office/powerpoint/2010/main" val="3790449126"/>
              </p:ext>
            </p:extLst>
          </p:nvPr>
        </p:nvGraphicFramePr>
        <p:xfrm>
          <a:off x="4075326" y="2376158"/>
          <a:ext cx="3589714" cy="2282928"/>
        </p:xfrm>
        <a:graphic>
          <a:graphicData uri="http://schemas.openxmlformats.org/drawingml/2006/chart">
            <c:chart xmlns:c="http://schemas.openxmlformats.org/drawingml/2006/chart" xmlns:r="http://schemas.openxmlformats.org/officeDocument/2006/relationships" r:id="rId8"/>
          </a:graphicData>
        </a:graphic>
      </p:graphicFrame>
      <p:sp>
        <p:nvSpPr>
          <p:cNvPr id="26" name="Rectangle 25">
            <a:extLst>
              <a:ext uri="{FF2B5EF4-FFF2-40B4-BE49-F238E27FC236}">
                <a16:creationId xmlns:a16="http://schemas.microsoft.com/office/drawing/2014/main" id="{3C4542F1-09F1-4C31-A4D3-E07644BA1E05}"/>
              </a:ext>
            </a:extLst>
          </p:cNvPr>
          <p:cNvSpPr/>
          <p:nvPr/>
        </p:nvSpPr>
        <p:spPr>
          <a:xfrm>
            <a:off x="9664354" y="5486992"/>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a:t>
            </a:r>
            <a:r>
              <a:rPr lang="en-GB" sz="800" dirty="0">
                <a:solidFill>
                  <a:prstClr val="black"/>
                </a:solidFill>
                <a:latin typeface="Arial"/>
              </a:rPr>
              <a:t>Very</a:t>
            </a:r>
            <a:r>
              <a:rPr kumimoji="0" lang="en-GB" sz="800" i="0" u="none" strike="noStrike" kern="1200" cap="none" spc="0" normalizeH="0" baseline="0" noProof="0" dirty="0">
                <a:ln>
                  <a:noFill/>
                </a:ln>
                <a:solidFill>
                  <a:prstClr val="black"/>
                </a:solidFill>
                <a:effectLst/>
                <a:uLnTx/>
                <a:uFillTx/>
                <a:latin typeface="Arial"/>
                <a:ea typeface="+mn-ea"/>
                <a:cs typeface="+mn-cs"/>
              </a:rPr>
              <a:t> poor + %</a:t>
            </a:r>
            <a:r>
              <a:rPr lang="en-GB" sz="800" dirty="0">
                <a:solidFill>
                  <a:prstClr val="black"/>
                </a:solidFill>
                <a:latin typeface="Arial"/>
              </a:rPr>
              <a:t>Fairly</a:t>
            </a:r>
            <a:r>
              <a:rPr kumimoji="0" lang="en-GB" sz="800" i="0" u="none" strike="noStrike" kern="1200" cap="none" spc="0" normalizeH="0" baseline="0" noProof="0" dirty="0">
                <a:ln>
                  <a:noFill/>
                </a:ln>
                <a:solidFill>
                  <a:prstClr val="black"/>
                </a:solidFill>
                <a:effectLst/>
                <a:uLnTx/>
                <a:uFillTx/>
                <a:latin typeface="Arial"/>
                <a:ea typeface="+mn-ea"/>
                <a:cs typeface="+mn-cs"/>
              </a:rPr>
              <a:t> poor </a:t>
            </a:r>
          </a:p>
          <a:p>
            <a:pPr algn="l"/>
            <a:endParaRPr lang="en-GB" sz="800" dirty="0">
              <a:latin typeface="+mn-lt"/>
            </a:endParaRPr>
          </a:p>
        </p:txBody>
      </p:sp>
      <p:graphicFrame>
        <p:nvGraphicFramePr>
          <p:cNvPr id="24" name="D_47b3a2fc87ad3c8e">
            <a:extLst>
              <a:ext uri="{FF2B5EF4-FFF2-40B4-BE49-F238E27FC236}">
                <a16:creationId xmlns:a16="http://schemas.microsoft.com/office/drawing/2014/main" id="{8D20F90F-1C29-4B70-9A67-DDFF05BC1DC6}"/>
              </a:ext>
            </a:extLst>
          </p:cNvPr>
          <p:cNvGraphicFramePr>
            <a:graphicFrameLocks/>
          </p:cNvGraphicFramePr>
          <p:nvPr>
            <p:extLst>
              <p:ext uri="{D42A27DB-BD31-4B8C-83A1-F6EECF244321}">
                <p14:modId xmlns:p14="http://schemas.microsoft.com/office/powerpoint/2010/main" val="1316914299"/>
              </p:ext>
            </p:extLst>
          </p:nvPr>
        </p:nvGraphicFramePr>
        <p:xfrm>
          <a:off x="182350" y="2255271"/>
          <a:ext cx="3578545" cy="2977452"/>
        </p:xfrm>
        <a:graphic>
          <a:graphicData uri="http://schemas.openxmlformats.org/drawingml/2006/chart">
            <c:chart xmlns:c="http://schemas.openxmlformats.org/drawingml/2006/chart" xmlns:r="http://schemas.openxmlformats.org/officeDocument/2006/relationships" r:id="rId9"/>
          </a:graphicData>
        </a:graphic>
      </p:graphicFrame>
      <p:sp>
        <p:nvSpPr>
          <p:cNvPr id="6" name="Title 4">
            <a:extLst>
              <a:ext uri="{FF2B5EF4-FFF2-40B4-BE49-F238E27FC236}">
                <a16:creationId xmlns:a16="http://schemas.microsoft.com/office/drawing/2014/main" id="{075881C4-1596-FCA5-3E82-86D3BF3718D8}"/>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Overall experience of services when GP practice is closed</a:t>
            </a:r>
            <a:endParaRPr lang="en-GB" sz="2800" dirty="0"/>
          </a:p>
        </p:txBody>
      </p:sp>
      <p:sp>
        <p:nvSpPr>
          <p:cNvPr id="7" name="TextBox 6">
            <a:extLst>
              <a:ext uri="{FF2B5EF4-FFF2-40B4-BE49-F238E27FC236}">
                <a16:creationId xmlns:a16="http://schemas.microsoft.com/office/drawing/2014/main" id="{893D46B5-25DF-03BB-A6B1-07C36441B940}"/>
              </a:ext>
            </a:extLst>
          </p:cNvPr>
          <p:cNvSpPr txBox="1"/>
          <p:nvPr/>
        </p:nvSpPr>
        <p:spPr>
          <a:xfrm>
            <a:off x="324631" y="746134"/>
            <a:ext cx="11535470" cy="338554"/>
          </a:xfrm>
          <a:prstGeom prst="rect">
            <a:avLst/>
          </a:prstGeom>
          <a:noFill/>
        </p:spPr>
        <p:txBody>
          <a:bodyPr wrap="square">
            <a:spAutoFit/>
          </a:bodyPr>
          <a:lstStyle/>
          <a:p>
            <a:r>
              <a:rPr lang="en-GB" sz="1600" b="0" dirty="0"/>
              <a:t>CAMBRIDGESHIRE AND PETERBOROUGH ICS</a:t>
            </a:r>
            <a:endParaRPr lang="en-GB" sz="1600" dirty="0"/>
          </a:p>
        </p:txBody>
      </p:sp>
      <p:graphicFrame>
        <p:nvGraphicFramePr>
          <p:cNvPr id="2" name="D_67bed1d666e7846d_CalcTable">
            <a:extLst>
              <a:ext uri="{FF2B5EF4-FFF2-40B4-BE49-F238E27FC236}">
                <a16:creationId xmlns:a16="http://schemas.microsoft.com/office/drawing/2014/main" id="{995FE80F-F81F-665C-2D16-D992651DD805}"/>
              </a:ext>
            </a:extLst>
          </p:cNvPr>
          <p:cNvGraphicFramePr>
            <a:graphicFrameLocks noGrp="1"/>
          </p:cNvGraphicFramePr>
          <p:nvPr>
            <p:extLst>
              <p:ext uri="{D42A27DB-BD31-4B8C-83A1-F6EECF244321}">
                <p14:modId xmlns:p14="http://schemas.microsoft.com/office/powerpoint/2010/main" val="857912157"/>
              </p:ext>
            </p:extLst>
          </p:nvPr>
        </p:nvGraphicFramePr>
        <p:xfrm>
          <a:off x="545473" y="574868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can’t say’ have been excluded. National (145,323); ICS 2023 (2,225); ICS 2022 (1,669); ICS 2021 (1,761); ICS 2020 (1,772).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914552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56</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gn="l"/>
            <a:r>
              <a:rPr lang="en-GB" sz="1300" kern="0" dirty="0">
                <a:ea typeface="Roboto" panose="02000000000000000000" pitchFamily="2" charset="0"/>
              </a:rPr>
              <a:t>For example, taking an ICS where 17,122 people responded and where 30% gave a particular answer, there is a 95% likelihood that the true value (which would have been obtained if the whole population had taken part in the survey) will fall within the range of +/-1.00 percentage points from that question’s result (i.e. between 29.00% and 31.00%).</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1218020552"/>
              </p:ext>
            </p:extLst>
          </p:nvPr>
        </p:nvGraphicFramePr>
        <p:xfrm>
          <a:off x="4333875" y="2503451"/>
          <a:ext cx="3524250" cy="2815590"/>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759,149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17,122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592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3.23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4.94</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5.39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p188="http://schemas.microsoft.com/office/powerpoint/2018/8/main" xmlns:a16="http://schemas.microsoft.com/office/drawing/2014/main"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503204"/>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2.6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28.6%, </a:t>
            </a:r>
            <a:r>
              <a:rPr lang="en-GB" sz="1400" dirty="0"/>
              <a:t>based on </a:t>
            </a:r>
            <a:r>
              <a:rPr lang="en-GB" sz="1400" b="1" dirty="0">
                <a:solidFill>
                  <a:srgbClr val="005EB8"/>
                </a:solidFill>
                <a:ea typeface="Roboto" panose="02000000000000000000" pitchFamily="2" charset="0"/>
              </a:rPr>
              <a:t>759,149</a:t>
            </a:r>
            <a:r>
              <a:rPr lang="en-GB" sz="1400" dirty="0"/>
              <a:t> completed surveys. </a:t>
            </a:r>
          </a:p>
          <a:p>
            <a:pPr marL="285750" indent="-285750">
              <a:lnSpc>
                <a:spcPct val="100000"/>
              </a:lnSpc>
              <a:buClr>
                <a:srgbClr val="005EB8"/>
              </a:buClr>
              <a:buSzPct val="150000"/>
              <a:buFont typeface="Arial" panose="020B0604020202020204" pitchFamily="34" charset="0"/>
              <a:buChar char="•"/>
            </a:pPr>
            <a:r>
              <a:rPr lang="en-GB" sz="1400" dirty="0"/>
              <a:t>Participants are sent a </a:t>
            </a:r>
            <a:r>
              <a:rPr lang="en-GB" sz="1400" b="1" dirty="0">
                <a:solidFill>
                  <a:srgbClr val="005EB8"/>
                </a:solidFill>
                <a:ea typeface="Roboto" panose="02000000000000000000" pitchFamily="2" charset="0"/>
              </a:rPr>
              <a:t>postal questionnaire</a:t>
            </a:r>
            <a:r>
              <a:rPr lang="en-GB" sz="1400" dirty="0">
                <a:solidFill>
                  <a:srgbClr val="005EB8"/>
                </a:solidFill>
                <a:ea typeface="Roboto" panose="02000000000000000000" pitchFamily="2" charset="0"/>
              </a:rPr>
              <a:t>, </a:t>
            </a:r>
            <a:r>
              <a:rPr lang="en-GB" sz="1400" dirty="0"/>
              <a:t>also with the option of completing the survey online or via telephone.</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https://gp-patient.co.uk/surveysandreports</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759,149</a:t>
            </a:r>
            <a:br>
              <a:rPr lang="en-GB" b="1" dirty="0">
                <a:solidFill>
                  <a:schemeClr val="bg1"/>
                </a:solidFill>
              </a:rPr>
            </a:br>
            <a:r>
              <a:rPr lang="en-GB" sz="1600" b="1" kern="0" dirty="0">
                <a:solidFill>
                  <a:schemeClr val="bg1"/>
                </a:solidFill>
              </a:rPr>
              <a:t>Completed surveys in the 2023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2.6 million</a:t>
            </a:r>
            <a:br>
              <a:rPr lang="en-GB" b="1" dirty="0">
                <a:solidFill>
                  <a:schemeClr val="bg1"/>
                </a:solidFill>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28.6%</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hyp="http://schemas.microsoft.com/office/drawing/2018/hyperlinkcolor" xmlns:p188="http://schemas.microsoft.com/office/powerpoint/2018/8/main"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59</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4"/>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create and compare results by different participant ‘subgroups’.</a:t>
            </a:r>
            <a:endParaRPr lang="en-GB" sz="1400" dirty="0">
              <a:solidFill>
                <a:srgbClr val="005EB8"/>
              </a:solidFill>
              <a:ea typeface="Roboto" panose="02000000000000000000" pitchFamily="2" charset="0"/>
            </a:endParaRP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go to </a:t>
            </a:r>
            <a:r>
              <a:rPr lang="en-GB" sz="1400" dirty="0">
                <a:solidFill>
                  <a:srgbClr val="005EB8"/>
                </a:solidFill>
                <a:ea typeface="Roboto" panose="02000000000000000000" pitchFamily="2" charset="0"/>
                <a:hlinkClick r:id="rId5">
                  <a:extLst>
                    <a:ext uri="{A12FA001-AC4F-418D-AE19-62706E023703}">
                      <ahyp:hlinkClr xmlns:ahyp="http://schemas.microsoft.com/office/drawing/2018/hyperlinkcolor" val="tx"/>
                    </a:ext>
                  </a:extLst>
                </a:hlinkClick>
              </a:rPr>
              <a:t>https://gp-patient.co.uk/analysistool/trends</a:t>
            </a:r>
            <a:r>
              <a:rPr lang="en-GB" sz="1400" dirty="0">
                <a:ea typeface="Roboto" panose="02000000000000000000" pitchFamily="2" charset="0"/>
              </a:rPr>
              <a:t>.</a:t>
            </a:r>
            <a:r>
              <a:rPr lang="en-GB" sz="1400" dirty="0">
                <a:solidFill>
                  <a:srgbClr val="005EB8"/>
                </a:solidFill>
                <a:ea typeface="Roboto" panose="02000000000000000000" pitchFamily="2" charset="0"/>
              </a:rPr>
              <a:t> </a:t>
            </a:r>
          </a:p>
          <a:p>
            <a:pPr>
              <a:lnSpc>
                <a:spcPct val="100000"/>
              </a:lnSpc>
              <a:buClr>
                <a:srgbClr val="597EB3"/>
              </a:buClr>
              <a:buSzPct val="150000"/>
            </a:pPr>
            <a:endParaRPr lang="en-GB" sz="1400" dirty="0">
              <a:solidFill>
                <a:srgbClr val="005EB8"/>
              </a:solidFill>
            </a:endParaRPr>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6">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p188="http://schemas.microsoft.com/office/powerpoint/2018/8/main" xmlns:a16="http://schemas.microsoft.com/office/drawing/2014/main" xmlns:ahyp="http://schemas.microsoft.com/office/drawing/2018/hyperlinkcolor" xmlns:a14="http://schemas.microsoft.com/office/drawing/2010/main"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cccaf3ac-2de9-44d4-aa31-54302fceb5f7" xsi:nil="true"/>
    <lcf76f155ced4ddcb4097134ff3c332f xmlns="5e82934c-e6a3-49ae-aee5-601394c28065">
      <Terms xmlns="http://schemas.microsoft.com/office/infopath/2007/PartnerControls"/>
    </lcf76f155ced4ddcb4097134ff3c332f>
    <Review_x0020_Date xmlns="5e82934c-e6a3-49ae-aee5-601394c2806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88216B067D49FB488B41B4BE46AE1405" ma:contentTypeVersion="29" ma:contentTypeDescription="Create a new document." ma:contentTypeScope="" ma:versionID="854759b208001e7ace87cb3e296f8480">
  <xsd:schema xmlns:xsd="http://www.w3.org/2001/XMLSchema" xmlns:xs="http://www.w3.org/2001/XMLSchema" xmlns:p="http://schemas.microsoft.com/office/2006/metadata/properties" xmlns:ns2="18373be2-795d-43ed-b075-9ea706dd5b26" xmlns:ns3="5e82934c-e6a3-49ae-aee5-601394c28065" xmlns:ns4="cccaf3ac-2de9-44d4-aa31-54302fceb5f7" targetNamespace="http://schemas.microsoft.com/office/2006/metadata/properties" ma:root="true" ma:fieldsID="b5bce8a5c8c7dbfeb56c426fc73dc97c" ns2:_="" ns3:_="" ns4:_="">
    <xsd:import namespace="18373be2-795d-43ed-b075-9ea706dd5b26"/>
    <xsd:import namespace="5e82934c-e6a3-49ae-aee5-601394c28065"/>
    <xsd:import namespace="cccaf3ac-2de9-44d4-aa31-54302fceb5f7"/>
    <xsd:element name="properties">
      <xsd:complexType>
        <xsd:sequence>
          <xsd:element name="documentManagement">
            <xsd:complexType>
              <xsd:all>
                <xsd:element ref="ns2:SharedWithUsers" minOccurs="0"/>
                <xsd:element ref="ns3:MediaServiceAutoKeyPoints" minOccurs="0"/>
                <xsd:element ref="ns3:MediaServiceKeyPoints"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LengthInSeconds" minOccurs="0"/>
                <xsd:element ref="ns3:Review_x0020_Date" minOccurs="0"/>
                <xsd:element ref="ns3:MediaServiceLocation" minOccurs="0"/>
                <xsd:element ref="ns3: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373be2-795d-43ed-b075-9ea706dd5b26"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5e82934c-e6a3-49ae-aee5-601394c28065" elementFormDefault="qualified">
    <xsd:import namespace="http://schemas.microsoft.com/office/2006/documentManagement/types"/>
    <xsd:import namespace="http://schemas.microsoft.com/office/infopath/2007/PartnerControls"/>
    <xsd:element name="MediaServiceAutoKeyPoints" ma:index="9" nillable="true" ma:displayName="MediaServiceAutoKeyPoints" ma:hidden="true" ma:internalName="MediaServiceAutoKeyPoints" ma:readOnly="true">
      <xsd:simpleType>
        <xsd:restriction base="dms:Note"/>
      </xsd:simpleType>
    </xsd:element>
    <xsd:element name="MediaServiceKeyPoints" ma:index="10" nillable="true" ma:displayName="KeyPoints" ma:internalName="MediaServiceKeyPoints" ma:readOnly="true">
      <xsd:simpleType>
        <xsd:restriction base="dms:Note">
          <xsd:maxLength value="255"/>
        </xsd:restrictio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Review_x0020_Date" ma:index="17" nillable="true" ma:displayName="Review date" ma:indexed="true" ma:internalName="Review_x0020_Dat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443b0bdb-28a8-4814-9fb9-624c17c095fc"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cccaf3ac-2de9-44d4-aa31-54302fceb5f7"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1dfd61aa-f1bb-422b-ba48-68343f7c84c9}" ma:internalName="TaxCatchAll" ma:showField="CatchAllData" ma:web="51bfcd92-eb3e-40f4-8778-2bbfb88a890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7752AC9-3141-4DBE-9E93-91151A710F39}">
  <ds:schemaRefs>
    <ds:schemaRef ds:uri="http://www.w3.org/XML/1998/namespace"/>
    <ds:schemaRef ds:uri="http://schemas.microsoft.com/office/infopath/2007/PartnerControls"/>
    <ds:schemaRef ds:uri="18373be2-795d-43ed-b075-9ea706dd5b26"/>
    <ds:schemaRef ds:uri="http://schemas.microsoft.com/office/2006/metadata/properties"/>
    <ds:schemaRef ds:uri="http://schemas.microsoft.com/office/2006/documentManagement/types"/>
    <ds:schemaRef ds:uri="http://purl.org/dc/terms/"/>
    <ds:schemaRef ds:uri="http://purl.org/dc/dcmitype/"/>
    <ds:schemaRef ds:uri="5e82934c-e6a3-49ae-aee5-601394c28065"/>
    <ds:schemaRef ds:uri="cccaf3ac-2de9-44d4-aa31-54302fceb5f7"/>
    <ds:schemaRef ds:uri="http://schemas.openxmlformats.org/package/2006/metadata/core-properties"/>
    <ds:schemaRef ds:uri="http://purl.org/dc/elements/1.1/"/>
  </ds:schemaRefs>
</ds:datastoreItem>
</file>

<file path=customXml/itemProps2.xml><?xml version="1.0" encoding="utf-8"?>
<ds:datastoreItem xmlns:ds="http://schemas.openxmlformats.org/officeDocument/2006/customXml" ds:itemID="{68DB1685-A370-4CBD-8281-53E215D825E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373be2-795d-43ed-b075-9ea706dd5b26"/>
    <ds:schemaRef ds:uri="5e82934c-e6a3-49ae-aee5-601394c28065"/>
    <ds:schemaRef ds:uri="cccaf3ac-2de9-44d4-aa31-54302fceb5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76A31D0-D410-459F-8B3A-5041DA332E8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19644</TotalTime>
  <Words>10505</Words>
  <Application>Microsoft Office PowerPoint</Application>
  <PresentationFormat>Widescreen</PresentationFormat>
  <Paragraphs>1862</Paragraphs>
  <Slides>59</Slides>
  <Notes>57</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59</vt:i4>
      </vt:variant>
    </vt:vector>
  </HeadingPairs>
  <TitlesOfParts>
    <vt:vector size="67" baseType="lpstr">
      <vt:lpstr>Arial</vt:lpstr>
      <vt:lpstr>Arial Black</vt:lpstr>
      <vt:lpstr>Arial MT Std Light</vt:lpstr>
      <vt:lpstr>HelveticaNeueLT Std Lt Cn</vt:lpstr>
      <vt:lpstr>Segoe UI</vt:lpstr>
      <vt:lpstr>Wingdings</vt:lpstr>
      <vt:lpstr>IPSOS - Classical Template - 16x9</vt:lpstr>
      <vt:lpstr>Diapositive think-cell</vt:lpstr>
      <vt:lpstr>PowerPoint Presentation</vt:lpstr>
      <vt:lpstr>Contents</vt:lpstr>
      <vt:lpstr>Background, introduction and guidance</vt:lpstr>
      <vt:lpstr>Introduction</vt:lpstr>
      <vt:lpstr>Background information about the survey </vt:lpstr>
      <vt:lpstr>How to use this data for improvement</vt:lpstr>
      <vt:lpstr>Interpreting the results</vt:lpstr>
      <vt:lpstr>Overall experience of GP practice</vt:lpstr>
      <vt:lpstr>Overall experience of GP practice</vt:lpstr>
      <vt:lpstr>Overall experience: how the ICS results vary within the region</vt:lpstr>
      <vt:lpstr>Overall experience: how the results vary by PCN within the ICS</vt:lpstr>
      <vt:lpstr>Local GP Services</vt:lpstr>
      <vt:lpstr>Ease of getting through to GP practice on the phone</vt:lpstr>
      <vt:lpstr>Ease of getting through to GP practice on the phone: how the results vary by PCN within the ICS</vt:lpstr>
      <vt:lpstr>Helpfulness of receptionists at GP practice</vt:lpstr>
      <vt:lpstr>Helpfulness of receptionists at GP Practice: how the results vary by PCN within the ICS</vt:lpstr>
      <vt:lpstr>Use of online services</vt:lpstr>
      <vt:lpstr>Online service use</vt:lpstr>
      <vt:lpstr>Ease of use of practice website</vt:lpstr>
      <vt:lpstr>Ease of use of practice website: how the results vary by PCN within the ICS</vt:lpstr>
      <vt:lpstr>Making an appointment</vt:lpstr>
      <vt:lpstr>Choice of appointment</vt:lpstr>
      <vt:lpstr>Choice of appointment: how the results vary by PCN within the ICS</vt:lpstr>
      <vt:lpstr>Satisfaction with appointment offered</vt:lpstr>
      <vt:lpstr>Satisfaction with appointment offered: how the results vary by PCN within the ICS</vt:lpstr>
      <vt:lpstr>What patients do when they did not get an appointment</vt:lpstr>
      <vt:lpstr>Overall experience of making an appointment</vt:lpstr>
      <vt:lpstr>Overall experience of making an appointment: how the results vary by PCN within the ICS</vt:lpstr>
      <vt:lpstr>Type of appointment</vt:lpstr>
      <vt:lpstr>Given a time for appointment</vt:lpstr>
      <vt:lpstr>Given a time for appointment: how the results vary by PCN within the ICS</vt:lpstr>
      <vt:lpstr>Satisfaction with general practice appointment times</vt:lpstr>
      <vt:lpstr>Satisfaction with appointment times</vt:lpstr>
      <vt:lpstr>Satisfaction with appointment times: how the results vary by PCN within the ICS</vt:lpstr>
      <vt:lpstr>Perceptions of care at patients’ last appointment</vt:lpstr>
      <vt:lpstr>Given enough time by healthcare professional at last appointment</vt:lpstr>
      <vt:lpstr>Listened to by healthcare professional at last appointment</vt:lpstr>
      <vt:lpstr>Treated with care and concern by healthcare professional at last appointment</vt:lpstr>
      <vt:lpstr>Mental health needs recognised or understood by healthcare professional at last appointment</vt:lpstr>
      <vt:lpstr>Involved in decisions about care and treatment at last appointment</vt:lpstr>
      <vt:lpstr>Confidence and trust in healthcare professional at last appointment</vt:lpstr>
      <vt:lpstr>Needs met at last appointment</vt:lpstr>
      <vt:lpstr>Care and concern</vt:lpstr>
      <vt:lpstr>Care and concern – in detail </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Managing health conditions</vt:lpstr>
      <vt:lpstr>Support with managing long-term conditions, disabilities, or illnesses</vt:lpstr>
      <vt:lpstr>PowerPoint Presentation</vt:lpstr>
      <vt:lpstr>Services when GP practice is closed</vt:lpstr>
      <vt:lpstr>Use of services when GP practice is closed</vt:lpstr>
      <vt:lpstr>Time taken to receive care or advice when GP practice is closed</vt:lpstr>
      <vt:lpstr>Overall experience of services when GP practice is closed</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Hayley Lepps</cp:lastModifiedBy>
  <cp:revision>821</cp:revision>
  <dcterms:created xsi:type="dcterms:W3CDTF">2020-01-09T15:19:38Z</dcterms:created>
  <dcterms:modified xsi:type="dcterms:W3CDTF">2023-07-11T20:32:31Z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0x01010095766294F5EC314CA03C1934D68C2E3E</vt:lpwstr>
  </property>
  <property fmtid="{D5CDD505-2E9C-101B-9397-08002B2CF9AE}" pid="3" name="MediaServiceImageTags">
    <vt:lpwstr/>
  </property>
</Properties>
</file>