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35</c:v>
                </c:pt>
                <c:pt idx="2">
                  <c:v>11</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59232"/>
        <c:axId val="35760768"/>
      </c:lineChart>
      <c:catAx>
        <c:axId val="3575923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60768"/>
        <c:crosses val="autoZero"/>
        <c:auto val="1"/>
        <c:lblAlgn val="ctr"/>
        <c:lblOffset val="100"/>
        <c:noMultiLvlLbl val="0"/>
      </c:catAx>
      <c:valAx>
        <c:axId val="3576076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5923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Sheet1!$F$2:$F$45</c:f>
              <c:numCache>
                <c:formatCode>General</c:formatCode>
                <c:ptCount val="44"/>
                <c:pt idx="0">
                  <c:v>0.57999999999999996</c:v>
                </c:pt>
                <c:pt idx="1">
                  <c:v>0.66</c:v>
                </c:pt>
                <c:pt idx="2">
                  <c:v>0.7</c:v>
                </c:pt>
                <c:pt idx="3">
                  <c:v>0.7</c:v>
                </c:pt>
                <c:pt idx="4">
                  <c:v>0.74</c:v>
                </c:pt>
                <c:pt idx="5">
                  <c:v>0.75</c:v>
                </c:pt>
                <c:pt idx="6">
                  <c:v>0.75</c:v>
                </c:pt>
                <c:pt idx="7">
                  <c:v>0.76</c:v>
                </c:pt>
                <c:pt idx="8">
                  <c:v>0.77</c:v>
                </c:pt>
                <c:pt idx="9">
                  <c:v>0.78</c:v>
                </c:pt>
                <c:pt idx="10">
                  <c:v>0.78</c:v>
                </c:pt>
                <c:pt idx="11">
                  <c:v>0.8</c:v>
                </c:pt>
                <c:pt idx="12">
                  <c:v>0.81</c:v>
                </c:pt>
                <c:pt idx="13">
                  <c:v>0.82</c:v>
                </c:pt>
                <c:pt idx="14">
                  <c:v>0.82</c:v>
                </c:pt>
                <c:pt idx="15">
                  <c:v>0.83</c:v>
                </c:pt>
                <c:pt idx="16">
                  <c:v>0.83</c:v>
                </c:pt>
                <c:pt idx="17">
                  <c:v>0.83</c:v>
                </c:pt>
                <c:pt idx="18">
                  <c:v>0.84</c:v>
                </c:pt>
                <c:pt idx="19">
                  <c:v>0.84</c:v>
                </c:pt>
                <c:pt idx="20">
                  <c:v>0.84</c:v>
                </c:pt>
                <c:pt idx="21">
                  <c:v>0.84</c:v>
                </c:pt>
                <c:pt idx="22">
                  <c:v>0.85</c:v>
                </c:pt>
                <c:pt idx="23">
                  <c:v>0.85</c:v>
                </c:pt>
                <c:pt idx="24">
                  <c:v>0.85</c:v>
                </c:pt>
                <c:pt idx="25">
                  <c:v>0.85</c:v>
                </c:pt>
                <c:pt idx="26">
                  <c:v>0.85</c:v>
                </c:pt>
                <c:pt idx="27">
                  <c:v>0.85</c:v>
                </c:pt>
                <c:pt idx="28">
                  <c:v>0.86</c:v>
                </c:pt>
                <c:pt idx="29">
                  <c:v>0.86</c:v>
                </c:pt>
                <c:pt idx="30">
                  <c:v>0.87</c:v>
                </c:pt>
                <c:pt idx="31">
                  <c:v>0.88</c:v>
                </c:pt>
                <c:pt idx="32">
                  <c:v>0.88</c:v>
                </c:pt>
                <c:pt idx="33">
                  <c:v>0.88</c:v>
                </c:pt>
                <c:pt idx="34">
                  <c:v>0.89</c:v>
                </c:pt>
                <c:pt idx="35">
                  <c:v>0.89</c:v>
                </c:pt>
                <c:pt idx="36">
                  <c:v>0.9</c:v>
                </c:pt>
                <c:pt idx="37">
                  <c:v>0.9</c:v>
                </c:pt>
                <c:pt idx="38">
                  <c:v>0.9</c:v>
                </c:pt>
                <c:pt idx="39">
                  <c:v>0.9</c:v>
                </c:pt>
                <c:pt idx="40">
                  <c:v>0.9</c:v>
                </c:pt>
                <c:pt idx="41">
                  <c:v>0.91</c:v>
                </c:pt>
                <c:pt idx="42">
                  <c:v>0.93</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35520"/>
        <c:axId val="362339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3"/>
                <c:pt idx="0">
                  <c:v>SOUTHAMPTON LIVING WELL PARTNERSHIP PCN</c:v>
                </c:pt>
                <c:pt idx="1">
                  <c:v>GOSPORT CENTRAL PCN</c:v>
                </c:pt>
                <c:pt idx="2">
                  <c:v>PORTSDOWN PCN</c:v>
                </c:pt>
                <c:pt idx="3">
                  <c:v>STRAWBERRY HEALTH PCN</c:v>
                </c:pt>
                <c:pt idx="4">
                  <c:v>SOUTHAMPTON CENTRAL PCN</c:v>
                </c:pt>
                <c:pt idx="5">
                  <c:v>SOUTHAMPTON BITTERNE PCN</c:v>
                </c:pt>
                <c:pt idx="6">
                  <c:v>CAMROSE, GILLIES &amp; HACKWOOD PARTNERSHIP PCN</c:v>
                </c:pt>
                <c:pt idx="7">
                  <c:v>CENTRAL &amp; WEST (IW) PCN</c:v>
                </c:pt>
                <c:pt idx="8">
                  <c:v>SOVEREIGN PCN</c:v>
                </c:pt>
                <c:pt idx="9">
                  <c:v>BRUNEL PCN</c:v>
                </c:pt>
                <c:pt idx="10">
                  <c:v>GOSPORT WEST PCN</c:v>
                </c:pt>
                <c:pt idx="11">
                  <c:v>PORTSMOUTH SOUTH COAST PCN</c:v>
                </c:pt>
                <c:pt idx="12">
                  <c:v>B-CONNECTED CARE PCN</c:v>
                </c:pt>
                <c:pt idx="13">
                  <c:v>EASTLEIGH HEALTH PCN</c:v>
                </c:pt>
                <c:pt idx="14">
                  <c:v>EASTLEIGH SOUTHERN PARISHES PCN</c:v>
                </c:pt>
                <c:pt idx="15">
                  <c:v>ICS</c:v>
                </c:pt>
                <c:pt idx="16">
                  <c:v>RURAL WEST PCN</c:v>
                </c:pt>
                <c:pt idx="17">
                  <c:v>NORTH &amp; EAST (IW) PCN</c:v>
                </c:pt>
                <c:pt idx="18">
                  <c:v>ROMSEY &amp; NORTH BADDESLEY PCN</c:v>
                </c:pt>
                <c:pt idx="19">
                  <c:v>PORTSMOUTH NORTH PCN</c:v>
                </c:pt>
                <c:pt idx="20">
                  <c:v>COASTAL FAREHAM &amp; GOSPORT PCN</c:v>
                </c:pt>
                <c:pt idx="21">
                  <c:v>SOUTHAMPTON WOOLSTON &amp; TOWNHILL PCN</c:v>
                </c:pt>
                <c:pt idx="22">
                  <c:v>SOUTH (IW) PCN</c:v>
                </c:pt>
                <c:pt idx="23">
                  <c:v>ISLAND CITY PCN</c:v>
                </c:pt>
                <c:pt idx="24">
                  <c:v>HAVANT AND WATERLOOVILLE PCN</c:v>
                </c:pt>
                <c:pt idx="25">
                  <c:v>SOUTHAMPTON WEST PCN</c:v>
                </c:pt>
                <c:pt idx="26">
                  <c:v>AVON VALLEY PCN</c:v>
                </c:pt>
                <c:pt idx="27">
                  <c:v>SOUTHAMPTON NORTH PCN</c:v>
                </c:pt>
                <c:pt idx="28">
                  <c:v>WATERSIDE PCN</c:v>
                </c:pt>
                <c:pt idx="29">
                  <c:v>WINCHESTER CITY PCN</c:v>
                </c:pt>
                <c:pt idx="30">
                  <c:v>CHANDLER'S FORD PCN</c:v>
                </c:pt>
                <c:pt idx="31">
                  <c:v>TOTTON PCN</c:v>
                </c:pt>
                <c:pt idx="32">
                  <c:v>EAST HANTS PCN</c:v>
                </c:pt>
                <c:pt idx="33">
                  <c:v>HAYLING ISLAND &amp; EMSWORTH PCN</c:v>
                </c:pt>
                <c:pt idx="34">
                  <c:v>MOSAIC HEALTHCARE PCN</c:v>
                </c:pt>
                <c:pt idx="35">
                  <c:v>WHITEWATER LODDON PCN</c:v>
                </c:pt>
                <c:pt idx="36">
                  <c:v>WINCHESTER RURAL SOUTH PCN</c:v>
                </c:pt>
                <c:pt idx="37">
                  <c:v>ANDOVER PCN</c:v>
                </c:pt>
                <c:pt idx="38">
                  <c:v>NEW FOREST PCN</c:v>
                </c:pt>
                <c:pt idx="39">
                  <c:v>FAREHAM &amp; PORTCHESTER PCN</c:v>
                </c:pt>
                <c:pt idx="40">
                  <c:v>COASTAL (WEST HAMPSHIRE) PCN</c:v>
                </c:pt>
                <c:pt idx="41">
                  <c:v>WINCHESTER RURAL NORTH &amp; EAST PCN</c:v>
                </c:pt>
                <c:pt idx="42">
                  <c:v>A31 GROUP PCN</c:v>
                </c:pt>
              </c:strCache>
            </c:strRef>
          </c:cat>
          <c:val>
            <c:numRef>
              <c:f>Sheet1!$C$2:$C$45</c:f>
              <c:numCache>
                <c:formatCode>0%</c:formatCode>
                <c:ptCount val="44"/>
                <c:pt idx="0">
                  <c:v>0.57999999999999996</c:v>
                </c:pt>
                <c:pt idx="1">
                  <c:v>0.66</c:v>
                </c:pt>
                <c:pt idx="2">
                  <c:v>0.7</c:v>
                </c:pt>
                <c:pt idx="3">
                  <c:v>0.7</c:v>
                </c:pt>
                <c:pt idx="4">
                  <c:v>0.74</c:v>
                </c:pt>
                <c:pt idx="5">
                  <c:v>0.75</c:v>
                </c:pt>
                <c:pt idx="6">
                  <c:v>0.75</c:v>
                </c:pt>
                <c:pt idx="7">
                  <c:v>0.76</c:v>
                </c:pt>
                <c:pt idx="8">
                  <c:v>0.77</c:v>
                </c:pt>
                <c:pt idx="9">
                  <c:v>0.78</c:v>
                </c:pt>
                <c:pt idx="10">
                  <c:v>0.78</c:v>
                </c:pt>
                <c:pt idx="11">
                  <c:v>0.8</c:v>
                </c:pt>
                <c:pt idx="12">
                  <c:v>0.81</c:v>
                </c:pt>
                <c:pt idx="13">
                  <c:v>0.82</c:v>
                </c:pt>
                <c:pt idx="14">
                  <c:v>0.82</c:v>
                </c:pt>
                <c:pt idx="15">
                  <c:v>-10</c:v>
                </c:pt>
                <c:pt idx="16">
                  <c:v>0.83</c:v>
                </c:pt>
                <c:pt idx="17">
                  <c:v>0.83</c:v>
                </c:pt>
                <c:pt idx="18">
                  <c:v>0.84</c:v>
                </c:pt>
                <c:pt idx="19">
                  <c:v>0.84</c:v>
                </c:pt>
                <c:pt idx="20">
                  <c:v>0.84</c:v>
                </c:pt>
                <c:pt idx="21">
                  <c:v>0.84</c:v>
                </c:pt>
                <c:pt idx="22">
                  <c:v>0.85</c:v>
                </c:pt>
                <c:pt idx="23">
                  <c:v>0.85</c:v>
                </c:pt>
                <c:pt idx="24">
                  <c:v>0.85</c:v>
                </c:pt>
                <c:pt idx="25">
                  <c:v>0.85</c:v>
                </c:pt>
                <c:pt idx="26">
                  <c:v>0.85</c:v>
                </c:pt>
                <c:pt idx="27">
                  <c:v>0.85</c:v>
                </c:pt>
                <c:pt idx="28">
                  <c:v>0.86</c:v>
                </c:pt>
                <c:pt idx="29">
                  <c:v>0.86</c:v>
                </c:pt>
                <c:pt idx="30">
                  <c:v>0.87</c:v>
                </c:pt>
                <c:pt idx="31">
                  <c:v>0.88</c:v>
                </c:pt>
                <c:pt idx="32">
                  <c:v>0.88</c:v>
                </c:pt>
                <c:pt idx="33">
                  <c:v>0.88</c:v>
                </c:pt>
                <c:pt idx="34">
                  <c:v>0.89</c:v>
                </c:pt>
                <c:pt idx="35">
                  <c:v>0.89</c:v>
                </c:pt>
                <c:pt idx="36">
                  <c:v>0.9</c:v>
                </c:pt>
                <c:pt idx="37">
                  <c:v>0.9</c:v>
                </c:pt>
                <c:pt idx="38">
                  <c:v>0.9</c:v>
                </c:pt>
                <c:pt idx="39">
                  <c:v>0.9</c:v>
                </c:pt>
                <c:pt idx="40">
                  <c:v>0.9</c:v>
                </c:pt>
                <c:pt idx="41">
                  <c:v>0.91</c:v>
                </c:pt>
                <c:pt idx="42">
                  <c:v>0.93</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0.83</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21696"/>
        <c:axId val="36224000"/>
      </c:lineChart>
      <c:catAx>
        <c:axId val="362216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24000"/>
        <c:crosses val="autoZero"/>
        <c:auto val="1"/>
        <c:lblAlgn val="ctr"/>
        <c:lblOffset val="100"/>
        <c:noMultiLvlLbl val="0"/>
      </c:catAx>
      <c:valAx>
        <c:axId val="362240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21696"/>
        <c:crosses val="autoZero"/>
        <c:crossBetween val="between"/>
      </c:valAx>
      <c:valAx>
        <c:axId val="36233984"/>
        <c:scaling>
          <c:orientation val="minMax"/>
          <c:max val="1"/>
          <c:min val="0"/>
        </c:scaling>
        <c:delete val="0"/>
        <c:axPos val="r"/>
        <c:numFmt formatCode="0%" sourceLinked="1"/>
        <c:majorTickMark val="none"/>
        <c:minorTickMark val="none"/>
        <c:tickLblPos val="none"/>
        <c:spPr>
          <a:ln>
            <a:noFill/>
          </a:ln>
        </c:spPr>
        <c:crossAx val="36235520"/>
        <c:crosses val="max"/>
        <c:crossBetween val="between"/>
      </c:valAx>
      <c:catAx>
        <c:axId val="36235520"/>
        <c:scaling>
          <c:orientation val="minMax"/>
        </c:scaling>
        <c:delete val="1"/>
        <c:axPos val="b"/>
        <c:numFmt formatCode="General" sourceLinked="1"/>
        <c:majorTickMark val="out"/>
        <c:minorTickMark val="none"/>
        <c:tickLblPos val="nextTo"/>
        <c:crossAx val="362339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48</c:v>
                </c:pt>
                <c:pt idx="2">
                  <c:v>20</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34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07776"/>
        <c:axId val="81709312"/>
      </c:lineChart>
      <c:catAx>
        <c:axId val="81707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09312"/>
        <c:crosses val="autoZero"/>
        <c:auto val="1"/>
        <c:lblAlgn val="ctr"/>
        <c:lblOffset val="100"/>
        <c:noMultiLvlLbl val="0"/>
      </c:catAx>
      <c:valAx>
        <c:axId val="81709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07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Sheet1!$F$2:$F$45</c:f>
              <c:numCache>
                <c:formatCode>General</c:formatCode>
                <c:ptCount val="44"/>
                <c:pt idx="0">
                  <c:v>0.24</c:v>
                </c:pt>
                <c:pt idx="1">
                  <c:v>0.27</c:v>
                </c:pt>
                <c:pt idx="2">
                  <c:v>0.32</c:v>
                </c:pt>
                <c:pt idx="3">
                  <c:v>0.39</c:v>
                </c:pt>
                <c:pt idx="4">
                  <c:v>0.41</c:v>
                </c:pt>
                <c:pt idx="5">
                  <c:v>0.44</c:v>
                </c:pt>
                <c:pt idx="6">
                  <c:v>0.45</c:v>
                </c:pt>
                <c:pt idx="7">
                  <c:v>0.52</c:v>
                </c:pt>
                <c:pt idx="8">
                  <c:v>0.56000000000000005</c:v>
                </c:pt>
                <c:pt idx="9">
                  <c:v>0.56999999999999995</c:v>
                </c:pt>
                <c:pt idx="10">
                  <c:v>0.57999999999999996</c:v>
                </c:pt>
                <c:pt idx="11">
                  <c:v>0.6</c:v>
                </c:pt>
                <c:pt idx="12">
                  <c:v>0.62</c:v>
                </c:pt>
                <c:pt idx="13">
                  <c:v>0.63</c:v>
                </c:pt>
                <c:pt idx="14">
                  <c:v>0.64</c:v>
                </c:pt>
                <c:pt idx="15">
                  <c:v>0.65</c:v>
                </c:pt>
                <c:pt idx="16">
                  <c:v>0.66</c:v>
                </c:pt>
                <c:pt idx="17">
                  <c:v>0.66</c:v>
                </c:pt>
                <c:pt idx="18">
                  <c:v>0.67</c:v>
                </c:pt>
                <c:pt idx="19">
                  <c:v>0.68</c:v>
                </c:pt>
                <c:pt idx="20">
                  <c:v>0.69</c:v>
                </c:pt>
                <c:pt idx="21">
                  <c:v>0.69</c:v>
                </c:pt>
                <c:pt idx="22">
                  <c:v>0.7</c:v>
                </c:pt>
                <c:pt idx="23">
                  <c:v>0.7</c:v>
                </c:pt>
                <c:pt idx="24">
                  <c:v>0.71</c:v>
                </c:pt>
                <c:pt idx="25">
                  <c:v>0.72</c:v>
                </c:pt>
                <c:pt idx="26">
                  <c:v>0.72</c:v>
                </c:pt>
                <c:pt idx="27">
                  <c:v>0.72</c:v>
                </c:pt>
                <c:pt idx="28">
                  <c:v>0.73</c:v>
                </c:pt>
                <c:pt idx="29">
                  <c:v>0.73</c:v>
                </c:pt>
                <c:pt idx="30">
                  <c:v>0.75</c:v>
                </c:pt>
                <c:pt idx="31">
                  <c:v>0.76</c:v>
                </c:pt>
                <c:pt idx="32">
                  <c:v>0.79</c:v>
                </c:pt>
                <c:pt idx="33">
                  <c:v>0.79</c:v>
                </c:pt>
                <c:pt idx="34">
                  <c:v>0.79</c:v>
                </c:pt>
                <c:pt idx="35">
                  <c:v>0.79</c:v>
                </c:pt>
                <c:pt idx="36">
                  <c:v>0.82</c:v>
                </c:pt>
                <c:pt idx="37">
                  <c:v>0.83</c:v>
                </c:pt>
                <c:pt idx="38">
                  <c:v>0.84</c:v>
                </c:pt>
                <c:pt idx="39">
                  <c:v>0.86</c:v>
                </c:pt>
                <c:pt idx="40">
                  <c:v>0.88</c:v>
                </c:pt>
                <c:pt idx="41">
                  <c:v>0.89</c:v>
                </c:pt>
                <c:pt idx="42">
                  <c:v>0.92</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56864"/>
        <c:axId val="82355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3"/>
                <c:pt idx="0">
                  <c:v>SOUTHAMPTON LIVING WELL PARTNERSHIP PCN</c:v>
                </c:pt>
                <c:pt idx="1">
                  <c:v>GOSPORT CENTRAL PCN</c:v>
                </c:pt>
                <c:pt idx="2">
                  <c:v>STRAWBERRY HEALTH PCN</c:v>
                </c:pt>
                <c:pt idx="3">
                  <c:v>SOVEREIGN PCN</c:v>
                </c:pt>
                <c:pt idx="4">
                  <c:v>CENTRAL &amp; WEST (IW) PCN</c:v>
                </c:pt>
                <c:pt idx="5">
                  <c:v>PORTSDOWN PCN</c:v>
                </c:pt>
                <c:pt idx="6">
                  <c:v>CAMROSE, GILLIES &amp; HACKWOOD PARTNERSHIP PCN</c:v>
                </c:pt>
                <c:pt idx="7">
                  <c:v>SOUTHAMPTON CENTRAL PCN</c:v>
                </c:pt>
                <c:pt idx="8">
                  <c:v>ROMSEY &amp; NORTH BADDESLEY PCN</c:v>
                </c:pt>
                <c:pt idx="9">
                  <c:v>SOUTHAMPTON BITTERNE PCN</c:v>
                </c:pt>
                <c:pt idx="10">
                  <c:v>COASTAL (WEST HAMPSHIRE) PCN</c:v>
                </c:pt>
                <c:pt idx="11">
                  <c:v>SOUTH (IW) PCN</c:v>
                </c:pt>
                <c:pt idx="12">
                  <c:v>COASTAL FAREHAM &amp; GOSPORT PCN</c:v>
                </c:pt>
                <c:pt idx="13">
                  <c:v>SOUTHAMPTON WOOLSTON &amp; TOWNHILL PCN</c:v>
                </c:pt>
                <c:pt idx="14">
                  <c:v>GOSPORT WEST PCN</c:v>
                </c:pt>
                <c:pt idx="15">
                  <c:v>BRUNEL PCN</c:v>
                </c:pt>
                <c:pt idx="16">
                  <c:v>ICS</c:v>
                </c:pt>
                <c:pt idx="17">
                  <c:v>TOTTON PCN</c:v>
                </c:pt>
                <c:pt idx="18">
                  <c:v>AVON VALLEY PCN</c:v>
                </c:pt>
                <c:pt idx="19">
                  <c:v>EASTLEIGH SOUTHERN PARISHES PCN</c:v>
                </c:pt>
                <c:pt idx="20">
                  <c:v>ISLAND CITY PCN</c:v>
                </c:pt>
                <c:pt idx="21">
                  <c:v>PORTSMOUTH NORTH PCN</c:v>
                </c:pt>
                <c:pt idx="22">
                  <c:v>WHITEWATER LODDON PCN</c:v>
                </c:pt>
                <c:pt idx="23">
                  <c:v>PORTSMOUTH SOUTH COAST PCN</c:v>
                </c:pt>
                <c:pt idx="24">
                  <c:v>HAVANT AND WATERLOOVILLE PCN</c:v>
                </c:pt>
                <c:pt idx="25">
                  <c:v>WINCHESTER RURAL SOUTH PCN</c:v>
                </c:pt>
                <c:pt idx="26">
                  <c:v>NORTH &amp; EAST (IW) PCN</c:v>
                </c:pt>
                <c:pt idx="27">
                  <c:v>WATERSIDE PCN</c:v>
                </c:pt>
                <c:pt idx="28">
                  <c:v>RURAL WEST PCN</c:v>
                </c:pt>
                <c:pt idx="29">
                  <c:v>SOUTHAMPTON WEST PCN</c:v>
                </c:pt>
                <c:pt idx="30">
                  <c:v>HAYLING ISLAND &amp; EMSWORTH PCN</c:v>
                </c:pt>
                <c:pt idx="31">
                  <c:v>FAREHAM &amp; PORTCHESTER PCN</c:v>
                </c:pt>
                <c:pt idx="32">
                  <c:v>MOSAIC HEALTHCARE PCN</c:v>
                </c:pt>
                <c:pt idx="33">
                  <c:v>EAST HANTS PCN</c:v>
                </c:pt>
                <c:pt idx="34">
                  <c:v>CHANDLER'S FORD PCN</c:v>
                </c:pt>
                <c:pt idx="35">
                  <c:v>WINCHESTER CITY PCN</c:v>
                </c:pt>
                <c:pt idx="36">
                  <c:v>B-CONNECTED CARE PCN</c:v>
                </c:pt>
                <c:pt idx="37">
                  <c:v>EASTLEIGH HEALTH PCN</c:v>
                </c:pt>
                <c:pt idx="38">
                  <c:v>WINCHESTER RURAL NORTH &amp; EAST PCN</c:v>
                </c:pt>
                <c:pt idx="39">
                  <c:v>NEW FOREST PCN</c:v>
                </c:pt>
                <c:pt idx="40">
                  <c:v>A31 GROUP PCN</c:v>
                </c:pt>
                <c:pt idx="41">
                  <c:v>ANDOVER PCN</c:v>
                </c:pt>
                <c:pt idx="42">
                  <c:v>SOUTHAMPTON NORTH PCN</c:v>
                </c:pt>
              </c:strCache>
            </c:strRef>
          </c:cat>
          <c:val>
            <c:numRef>
              <c:f>Sheet1!$C$2:$C$45</c:f>
              <c:numCache>
                <c:formatCode>0%</c:formatCode>
                <c:ptCount val="44"/>
                <c:pt idx="0">
                  <c:v>0.24</c:v>
                </c:pt>
                <c:pt idx="1">
                  <c:v>0.27</c:v>
                </c:pt>
                <c:pt idx="2">
                  <c:v>0.32</c:v>
                </c:pt>
                <c:pt idx="3">
                  <c:v>0.39</c:v>
                </c:pt>
                <c:pt idx="4">
                  <c:v>0.41</c:v>
                </c:pt>
                <c:pt idx="5">
                  <c:v>0.44</c:v>
                </c:pt>
                <c:pt idx="6">
                  <c:v>0.45</c:v>
                </c:pt>
                <c:pt idx="7">
                  <c:v>0.52</c:v>
                </c:pt>
                <c:pt idx="8">
                  <c:v>0.56000000000000005</c:v>
                </c:pt>
                <c:pt idx="9">
                  <c:v>0.56999999999999995</c:v>
                </c:pt>
                <c:pt idx="10">
                  <c:v>0.57999999999999996</c:v>
                </c:pt>
                <c:pt idx="11">
                  <c:v>0.6</c:v>
                </c:pt>
                <c:pt idx="12">
                  <c:v>0.62</c:v>
                </c:pt>
                <c:pt idx="13">
                  <c:v>0.63</c:v>
                </c:pt>
                <c:pt idx="14">
                  <c:v>0.64</c:v>
                </c:pt>
                <c:pt idx="15">
                  <c:v>0.65</c:v>
                </c:pt>
                <c:pt idx="16">
                  <c:v>-10</c:v>
                </c:pt>
                <c:pt idx="17">
                  <c:v>0.66</c:v>
                </c:pt>
                <c:pt idx="18">
                  <c:v>0.67</c:v>
                </c:pt>
                <c:pt idx="19">
                  <c:v>0.68</c:v>
                </c:pt>
                <c:pt idx="20">
                  <c:v>0.69</c:v>
                </c:pt>
                <c:pt idx="21">
                  <c:v>0.69</c:v>
                </c:pt>
                <c:pt idx="22">
                  <c:v>0.7</c:v>
                </c:pt>
                <c:pt idx="23">
                  <c:v>0.7</c:v>
                </c:pt>
                <c:pt idx="24">
                  <c:v>0.71</c:v>
                </c:pt>
                <c:pt idx="25">
                  <c:v>0.72</c:v>
                </c:pt>
                <c:pt idx="26">
                  <c:v>0.72</c:v>
                </c:pt>
                <c:pt idx="27">
                  <c:v>0.72</c:v>
                </c:pt>
                <c:pt idx="28">
                  <c:v>0.73</c:v>
                </c:pt>
                <c:pt idx="29">
                  <c:v>0.73</c:v>
                </c:pt>
                <c:pt idx="30">
                  <c:v>0.75</c:v>
                </c:pt>
                <c:pt idx="31">
                  <c:v>0.76</c:v>
                </c:pt>
                <c:pt idx="32">
                  <c:v>0.79</c:v>
                </c:pt>
                <c:pt idx="33">
                  <c:v>0.79</c:v>
                </c:pt>
                <c:pt idx="34">
                  <c:v>0.79</c:v>
                </c:pt>
                <c:pt idx="35">
                  <c:v>0.79</c:v>
                </c:pt>
                <c:pt idx="36">
                  <c:v>0.82</c:v>
                </c:pt>
                <c:pt idx="37">
                  <c:v>0.83</c:v>
                </c:pt>
                <c:pt idx="38">
                  <c:v>0.84</c:v>
                </c:pt>
                <c:pt idx="39">
                  <c:v>0.86</c:v>
                </c:pt>
                <c:pt idx="40">
                  <c:v>0.88</c:v>
                </c:pt>
                <c:pt idx="41">
                  <c:v>0.89</c:v>
                </c:pt>
                <c:pt idx="42">
                  <c:v>0.92</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51232"/>
        <c:axId val="82353536"/>
      </c:lineChart>
      <c:catAx>
        <c:axId val="82351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53536"/>
        <c:crosses val="autoZero"/>
        <c:auto val="1"/>
        <c:lblAlgn val="ctr"/>
        <c:lblOffset val="100"/>
        <c:noMultiLvlLbl val="0"/>
      </c:catAx>
      <c:valAx>
        <c:axId val="823535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51232"/>
        <c:crosses val="autoZero"/>
        <c:crossBetween val="between"/>
      </c:valAx>
      <c:valAx>
        <c:axId val="82355328"/>
        <c:scaling>
          <c:orientation val="minMax"/>
          <c:max val="1"/>
          <c:min val="0"/>
        </c:scaling>
        <c:delete val="0"/>
        <c:axPos val="r"/>
        <c:numFmt formatCode="0%" sourceLinked="1"/>
        <c:majorTickMark val="none"/>
        <c:minorTickMark val="none"/>
        <c:tickLblPos val="none"/>
        <c:spPr>
          <a:ln>
            <a:noFill/>
          </a:ln>
        </c:spPr>
        <c:crossAx val="82356864"/>
        <c:crosses val="max"/>
        <c:crossBetween val="between"/>
      </c:valAx>
      <c:catAx>
        <c:axId val="82356864"/>
        <c:scaling>
          <c:orientation val="minMax"/>
        </c:scaling>
        <c:delete val="1"/>
        <c:axPos val="b"/>
        <c:numFmt formatCode="General" sourceLinked="1"/>
        <c:majorTickMark val="out"/>
        <c:minorTickMark val="none"/>
        <c:tickLblPos val="nextTo"/>
        <c:crossAx val="82355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43</c:v>
                </c:pt>
                <c:pt idx="1">
                  <c:v>46</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89952"/>
        <c:axId val="89791488"/>
      </c:lineChart>
      <c:catAx>
        <c:axId val="897899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91488"/>
        <c:crosses val="autoZero"/>
        <c:auto val="1"/>
        <c:lblAlgn val="ctr"/>
        <c:lblOffset val="100"/>
        <c:noMultiLvlLbl val="0"/>
      </c:catAx>
      <c:valAx>
        <c:axId val="897914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899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Sheet1!$F$2:$F$45</c:f>
              <c:numCache>
                <c:formatCode>General</c:formatCode>
                <c:ptCount val="44"/>
                <c:pt idx="0">
                  <c:v>0.71</c:v>
                </c:pt>
                <c:pt idx="1">
                  <c:v>0.77</c:v>
                </c:pt>
                <c:pt idx="2">
                  <c:v>0.79</c:v>
                </c:pt>
                <c:pt idx="3">
                  <c:v>0.81</c:v>
                </c:pt>
                <c:pt idx="4">
                  <c:v>0.82</c:v>
                </c:pt>
                <c:pt idx="5">
                  <c:v>0.83</c:v>
                </c:pt>
                <c:pt idx="6">
                  <c:v>0.85</c:v>
                </c:pt>
                <c:pt idx="7">
                  <c:v>0.85</c:v>
                </c:pt>
                <c:pt idx="8">
                  <c:v>0.86</c:v>
                </c:pt>
                <c:pt idx="9">
                  <c:v>0.88</c:v>
                </c:pt>
                <c:pt idx="10">
                  <c:v>0.88</c:v>
                </c:pt>
                <c:pt idx="11">
                  <c:v>0.88</c:v>
                </c:pt>
                <c:pt idx="12">
                  <c:v>0.88</c:v>
                </c:pt>
                <c:pt idx="13">
                  <c:v>0.89</c:v>
                </c:pt>
                <c:pt idx="14">
                  <c:v>0.89</c:v>
                </c:pt>
                <c:pt idx="15">
                  <c:v>0.89</c:v>
                </c:pt>
                <c:pt idx="16">
                  <c:v>0.89</c:v>
                </c:pt>
                <c:pt idx="17">
                  <c:v>0.89</c:v>
                </c:pt>
                <c:pt idx="18">
                  <c:v>0.9</c:v>
                </c:pt>
                <c:pt idx="19">
                  <c:v>0.9</c:v>
                </c:pt>
                <c:pt idx="20">
                  <c:v>0.9</c:v>
                </c:pt>
                <c:pt idx="21">
                  <c:v>0.9</c:v>
                </c:pt>
                <c:pt idx="22">
                  <c:v>0.91</c:v>
                </c:pt>
                <c:pt idx="23">
                  <c:v>0.91</c:v>
                </c:pt>
                <c:pt idx="24">
                  <c:v>0.91</c:v>
                </c:pt>
                <c:pt idx="25">
                  <c:v>0.91</c:v>
                </c:pt>
                <c:pt idx="26">
                  <c:v>0.91</c:v>
                </c:pt>
                <c:pt idx="27">
                  <c:v>0.92</c:v>
                </c:pt>
                <c:pt idx="28">
                  <c:v>0.92</c:v>
                </c:pt>
                <c:pt idx="29">
                  <c:v>0.93</c:v>
                </c:pt>
                <c:pt idx="30">
                  <c:v>0.93</c:v>
                </c:pt>
                <c:pt idx="31">
                  <c:v>0.93</c:v>
                </c:pt>
                <c:pt idx="32">
                  <c:v>0.93</c:v>
                </c:pt>
                <c:pt idx="33">
                  <c:v>0.93</c:v>
                </c:pt>
                <c:pt idx="34">
                  <c:v>0.93</c:v>
                </c:pt>
                <c:pt idx="35">
                  <c:v>0.94</c:v>
                </c:pt>
                <c:pt idx="36">
                  <c:v>0.94</c:v>
                </c:pt>
                <c:pt idx="37">
                  <c:v>0.94</c:v>
                </c:pt>
                <c:pt idx="38">
                  <c:v>0.95</c:v>
                </c:pt>
                <c:pt idx="39">
                  <c:v>0.95</c:v>
                </c:pt>
                <c:pt idx="40">
                  <c:v>0.95</c:v>
                </c:pt>
                <c:pt idx="41">
                  <c:v>0.95</c:v>
                </c:pt>
                <c:pt idx="42">
                  <c:v>0.96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83712"/>
        <c:axId val="90482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3"/>
                <c:pt idx="0">
                  <c:v>SOUTHAMPTON LIVING WELL PARTNERSHIP PCN</c:v>
                </c:pt>
                <c:pt idx="1">
                  <c:v>STRAWBERRY HEALTH PCN</c:v>
                </c:pt>
                <c:pt idx="2">
                  <c:v>PORTSDOWN PCN</c:v>
                </c:pt>
                <c:pt idx="3">
                  <c:v>SOUTHAMPTON CENTRAL PCN</c:v>
                </c:pt>
                <c:pt idx="4">
                  <c:v>CENTRAL &amp; WEST (IW) PCN</c:v>
                </c:pt>
                <c:pt idx="5">
                  <c:v>CAMROSE, GILLIES &amp; HACKWOOD PARTNERSHIP PCN</c:v>
                </c:pt>
                <c:pt idx="6">
                  <c:v>PORTSMOUTH NORTH PCN</c:v>
                </c:pt>
                <c:pt idx="7">
                  <c:v>SOVEREIGN PCN</c:v>
                </c:pt>
                <c:pt idx="8">
                  <c:v>GOSPORT CENTRAL PCN</c:v>
                </c:pt>
                <c:pt idx="9">
                  <c:v>BRUNEL PCN</c:v>
                </c:pt>
                <c:pt idx="10">
                  <c:v>EASTLEIGH HEALTH PCN</c:v>
                </c:pt>
                <c:pt idx="11">
                  <c:v>B-CONNECTED CARE PCN</c:v>
                </c:pt>
                <c:pt idx="12">
                  <c:v>AVON VALLEY PCN</c:v>
                </c:pt>
                <c:pt idx="13">
                  <c:v>ICS</c:v>
                </c:pt>
                <c:pt idx="14">
                  <c:v>COASTAL FAREHAM &amp; GOSPORT PCN</c:v>
                </c:pt>
                <c:pt idx="15">
                  <c:v>SOUTHAMPTON WEST PCN</c:v>
                </c:pt>
                <c:pt idx="16">
                  <c:v>EASTLEIGH SOUTHERN PARISHES PCN</c:v>
                </c:pt>
                <c:pt idx="17">
                  <c:v>NORTH &amp; EAST (IW) PCN</c:v>
                </c:pt>
                <c:pt idx="18">
                  <c:v>RURAL WEST PCN</c:v>
                </c:pt>
                <c:pt idx="19">
                  <c:v>GOSPORT WEST PCN</c:v>
                </c:pt>
                <c:pt idx="20">
                  <c:v>WHITEWATER LODDON PCN</c:v>
                </c:pt>
                <c:pt idx="21">
                  <c:v>WATERSIDE PCN</c:v>
                </c:pt>
                <c:pt idx="22">
                  <c:v>ISLAND CITY PCN</c:v>
                </c:pt>
                <c:pt idx="23">
                  <c:v>ROMSEY &amp; NORTH BADDESLEY PCN</c:v>
                </c:pt>
                <c:pt idx="24">
                  <c:v>HAYLING ISLAND &amp; EMSWORTH PCN</c:v>
                </c:pt>
                <c:pt idx="25">
                  <c:v>WINCHESTER CITY PCN</c:v>
                </c:pt>
                <c:pt idx="26">
                  <c:v>SOUTHAMPTON BITTERNE PCN</c:v>
                </c:pt>
                <c:pt idx="27">
                  <c:v>SOUTH (IW) PCN</c:v>
                </c:pt>
                <c:pt idx="28">
                  <c:v>COASTAL (WEST HAMPSHIRE) PCN</c:v>
                </c:pt>
                <c:pt idx="29">
                  <c:v>WINCHESTER RURAL SOUTH PCN</c:v>
                </c:pt>
                <c:pt idx="30">
                  <c:v>ANDOVER PCN</c:v>
                </c:pt>
                <c:pt idx="31">
                  <c:v>WINCHESTER RURAL NORTH &amp; EAST PCN</c:v>
                </c:pt>
                <c:pt idx="32">
                  <c:v>HAVANT AND WATERLOOVILLE PCN</c:v>
                </c:pt>
                <c:pt idx="33">
                  <c:v>EAST HANTS PCN</c:v>
                </c:pt>
                <c:pt idx="34">
                  <c:v>CHANDLER'S FORD PCN</c:v>
                </c:pt>
                <c:pt idx="35">
                  <c:v>NEW FOREST PCN</c:v>
                </c:pt>
                <c:pt idx="36">
                  <c:v>MOSAIC HEALTHCARE PCN</c:v>
                </c:pt>
                <c:pt idx="37">
                  <c:v>FAREHAM &amp; PORTCHESTER PCN</c:v>
                </c:pt>
                <c:pt idx="38">
                  <c:v>TOTTON PCN</c:v>
                </c:pt>
                <c:pt idx="39">
                  <c:v>SOUTHAMPTON WOOLSTON &amp; TOWNHILL PCN</c:v>
                </c:pt>
                <c:pt idx="40">
                  <c:v>PORTSMOUTH SOUTH COAST PCN</c:v>
                </c:pt>
                <c:pt idx="41">
                  <c:v>SOUTHAMPTON NORTH PCN</c:v>
                </c:pt>
                <c:pt idx="42">
                  <c:v>A31 GROUP PCN</c:v>
                </c:pt>
              </c:strCache>
            </c:strRef>
          </c:cat>
          <c:val>
            <c:numRef>
              <c:f>Sheet1!$C$2:$C$45</c:f>
              <c:numCache>
                <c:formatCode>0%</c:formatCode>
                <c:ptCount val="44"/>
                <c:pt idx="0">
                  <c:v>0.71</c:v>
                </c:pt>
                <c:pt idx="1">
                  <c:v>0.77</c:v>
                </c:pt>
                <c:pt idx="2">
                  <c:v>0.79</c:v>
                </c:pt>
                <c:pt idx="3">
                  <c:v>0.81</c:v>
                </c:pt>
                <c:pt idx="4">
                  <c:v>0.82</c:v>
                </c:pt>
                <c:pt idx="5">
                  <c:v>0.83</c:v>
                </c:pt>
                <c:pt idx="6">
                  <c:v>0.85</c:v>
                </c:pt>
                <c:pt idx="7">
                  <c:v>0.85</c:v>
                </c:pt>
                <c:pt idx="8">
                  <c:v>0.86</c:v>
                </c:pt>
                <c:pt idx="9">
                  <c:v>0.88</c:v>
                </c:pt>
                <c:pt idx="10">
                  <c:v>0.88</c:v>
                </c:pt>
                <c:pt idx="11">
                  <c:v>0.88</c:v>
                </c:pt>
                <c:pt idx="12">
                  <c:v>0.88</c:v>
                </c:pt>
                <c:pt idx="13">
                  <c:v>-10</c:v>
                </c:pt>
                <c:pt idx="14">
                  <c:v>0.89</c:v>
                </c:pt>
                <c:pt idx="15">
                  <c:v>0.89</c:v>
                </c:pt>
                <c:pt idx="16">
                  <c:v>0.89</c:v>
                </c:pt>
                <c:pt idx="17">
                  <c:v>0.89</c:v>
                </c:pt>
                <c:pt idx="18">
                  <c:v>0.9</c:v>
                </c:pt>
                <c:pt idx="19">
                  <c:v>0.9</c:v>
                </c:pt>
                <c:pt idx="20">
                  <c:v>0.9</c:v>
                </c:pt>
                <c:pt idx="21">
                  <c:v>0.9</c:v>
                </c:pt>
                <c:pt idx="22">
                  <c:v>0.91</c:v>
                </c:pt>
                <c:pt idx="23">
                  <c:v>0.91</c:v>
                </c:pt>
                <c:pt idx="24">
                  <c:v>0.91</c:v>
                </c:pt>
                <c:pt idx="25">
                  <c:v>0.91</c:v>
                </c:pt>
                <c:pt idx="26">
                  <c:v>0.91</c:v>
                </c:pt>
                <c:pt idx="27">
                  <c:v>0.92</c:v>
                </c:pt>
                <c:pt idx="28">
                  <c:v>0.92</c:v>
                </c:pt>
                <c:pt idx="29">
                  <c:v>0.93</c:v>
                </c:pt>
                <c:pt idx="30">
                  <c:v>0.93</c:v>
                </c:pt>
                <c:pt idx="31">
                  <c:v>0.93</c:v>
                </c:pt>
                <c:pt idx="32">
                  <c:v>0.93</c:v>
                </c:pt>
                <c:pt idx="33">
                  <c:v>0.93</c:v>
                </c:pt>
                <c:pt idx="34">
                  <c:v>0.93</c:v>
                </c:pt>
                <c:pt idx="35">
                  <c:v>0.94</c:v>
                </c:pt>
                <c:pt idx="36">
                  <c:v>0.94</c:v>
                </c:pt>
                <c:pt idx="37">
                  <c:v>0.94</c:v>
                </c:pt>
                <c:pt idx="38">
                  <c:v>0.95</c:v>
                </c:pt>
                <c:pt idx="39">
                  <c:v>0.95</c:v>
                </c:pt>
                <c:pt idx="40">
                  <c:v>0.95</c:v>
                </c:pt>
                <c:pt idx="41">
                  <c:v>0.95</c:v>
                </c:pt>
                <c:pt idx="42">
                  <c:v>0.96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0.89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73984"/>
        <c:axId val="90480640"/>
      </c:lineChart>
      <c:catAx>
        <c:axId val="9047398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80640"/>
        <c:crosses val="autoZero"/>
        <c:auto val="1"/>
        <c:lblAlgn val="ctr"/>
        <c:lblOffset val="100"/>
        <c:noMultiLvlLbl val="0"/>
      </c:catAx>
      <c:valAx>
        <c:axId val="90480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73984"/>
        <c:crosses val="autoZero"/>
        <c:crossBetween val="between"/>
      </c:valAx>
      <c:valAx>
        <c:axId val="90482176"/>
        <c:scaling>
          <c:orientation val="minMax"/>
          <c:max val="1"/>
          <c:min val="0"/>
        </c:scaling>
        <c:delete val="0"/>
        <c:axPos val="r"/>
        <c:numFmt formatCode="0%" sourceLinked="1"/>
        <c:majorTickMark val="none"/>
        <c:minorTickMark val="none"/>
        <c:tickLblPos val="none"/>
        <c:spPr>
          <a:ln>
            <a:noFill/>
          </a:ln>
        </c:spPr>
        <c:crossAx val="90483712"/>
        <c:crosses val="max"/>
        <c:crossBetween val="between"/>
      </c:valAx>
      <c:catAx>
        <c:axId val="90483712"/>
        <c:scaling>
          <c:orientation val="minMax"/>
        </c:scaling>
        <c:delete val="1"/>
        <c:axPos val="b"/>
        <c:numFmt formatCode="General" sourceLinked="1"/>
        <c:majorTickMark val="out"/>
        <c:minorTickMark val="none"/>
        <c:tickLblPos val="nextTo"/>
        <c:crossAx val="90482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19</c:v>
                </c:pt>
                <c:pt idx="1">
                  <c:v>29</c:v>
                </c:pt>
                <c:pt idx="2">
                  <c:v>10</c:v>
                </c:pt>
                <c:pt idx="3">
                  <c:v>24</c:v>
                </c:pt>
                <c:pt idx="4">
                  <c:v>50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9976704"/>
        <c:axId val="99978240"/>
      </c:barChart>
      <c:catAx>
        <c:axId val="9997670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9978240"/>
        <c:crosses val="autoZero"/>
        <c:auto val="1"/>
        <c:lblAlgn val="ctr"/>
        <c:lblOffset val="100"/>
        <c:noMultiLvlLbl val="0"/>
      </c:catAx>
      <c:valAx>
        <c:axId val="9997824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997670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40</c:v>
                </c:pt>
                <c:pt idx="1">
                  <c:v>44</c:v>
                </c:pt>
                <c:pt idx="2">
                  <c:v>24</c:v>
                </c:pt>
                <c:pt idx="3">
                  <c:v>42</c:v>
                </c:pt>
                <c:pt idx="4">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17</c:v>
                </c:pt>
                <c:pt idx="2">
                  <c:v>4</c:v>
                </c:pt>
                <c:pt idx="3">
                  <c:v>11</c:v>
                </c:pt>
                <c:pt idx="4">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059776"/>
        <c:axId val="100061568"/>
      </c:stockChart>
      <c:catAx>
        <c:axId val="100059776"/>
        <c:scaling>
          <c:orientation val="minMax"/>
        </c:scaling>
        <c:delete val="1"/>
        <c:axPos val="b"/>
        <c:numFmt formatCode="m/d/yyyy" sourceLinked="1"/>
        <c:majorTickMark val="out"/>
        <c:minorTickMark val="none"/>
        <c:tickLblPos val="nextTo"/>
        <c:crossAx val="100061568"/>
        <c:crosses val="autoZero"/>
        <c:auto val="1"/>
        <c:lblAlgn val="ctr"/>
        <c:lblOffset val="100"/>
        <c:noMultiLvlLbl val="0"/>
      </c:catAx>
      <c:valAx>
        <c:axId val="100061568"/>
        <c:scaling>
          <c:orientation val="minMax"/>
          <c:max val="100"/>
          <c:min val="0"/>
        </c:scaling>
        <c:delete val="1"/>
        <c:axPos val="l"/>
        <c:numFmt formatCode="m/d/yyyy" sourceLinked="1"/>
        <c:majorTickMark val="out"/>
        <c:minorTickMark val="none"/>
        <c:tickLblPos val="nextTo"/>
        <c:crossAx val="1000597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53</c:v>
                </c:pt>
                <c:pt idx="2">
                  <c:v>18</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75</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25</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316480"/>
        <c:axId val="103322368"/>
      </c:lineChart>
      <c:catAx>
        <c:axId val="1033164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322368"/>
        <c:crosses val="autoZero"/>
        <c:auto val="1"/>
        <c:lblAlgn val="ctr"/>
        <c:lblOffset val="100"/>
        <c:noMultiLvlLbl val="0"/>
      </c:catAx>
      <c:valAx>
        <c:axId val="10332236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3164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Sheet1!$F$2:$F$45</c:f>
              <c:numCache>
                <c:formatCode>General</c:formatCode>
                <c:ptCount val="44"/>
                <c:pt idx="0">
                  <c:v>0.54</c:v>
                </c:pt>
                <c:pt idx="1">
                  <c:v>0.61</c:v>
                </c:pt>
                <c:pt idx="2">
                  <c:v>0.63</c:v>
                </c:pt>
                <c:pt idx="3">
                  <c:v>0.64</c:v>
                </c:pt>
                <c:pt idx="4">
                  <c:v>0.65</c:v>
                </c:pt>
                <c:pt idx="5">
                  <c:v>0.66</c:v>
                </c:pt>
                <c:pt idx="6">
                  <c:v>0.66</c:v>
                </c:pt>
                <c:pt idx="7">
                  <c:v>0.69</c:v>
                </c:pt>
                <c:pt idx="8">
                  <c:v>0.69</c:v>
                </c:pt>
                <c:pt idx="9">
                  <c:v>0.7</c:v>
                </c:pt>
                <c:pt idx="10">
                  <c:v>0.72</c:v>
                </c:pt>
                <c:pt idx="11">
                  <c:v>0.72</c:v>
                </c:pt>
                <c:pt idx="12">
                  <c:v>0.72</c:v>
                </c:pt>
                <c:pt idx="13">
                  <c:v>0.73</c:v>
                </c:pt>
                <c:pt idx="14">
                  <c:v>0.73</c:v>
                </c:pt>
                <c:pt idx="15">
                  <c:v>0.74</c:v>
                </c:pt>
                <c:pt idx="16">
                  <c:v>0.75</c:v>
                </c:pt>
                <c:pt idx="17">
                  <c:v>0.75</c:v>
                </c:pt>
                <c:pt idx="18">
                  <c:v>0.76</c:v>
                </c:pt>
                <c:pt idx="19">
                  <c:v>0.76</c:v>
                </c:pt>
                <c:pt idx="20">
                  <c:v>0.76</c:v>
                </c:pt>
                <c:pt idx="21">
                  <c:v>0.77</c:v>
                </c:pt>
                <c:pt idx="22">
                  <c:v>0.77</c:v>
                </c:pt>
                <c:pt idx="23">
                  <c:v>0.77</c:v>
                </c:pt>
                <c:pt idx="24">
                  <c:v>0.77</c:v>
                </c:pt>
                <c:pt idx="25">
                  <c:v>0.78</c:v>
                </c:pt>
                <c:pt idx="26">
                  <c:v>0.78</c:v>
                </c:pt>
                <c:pt idx="27">
                  <c:v>0.79</c:v>
                </c:pt>
                <c:pt idx="28">
                  <c:v>0.79</c:v>
                </c:pt>
                <c:pt idx="29">
                  <c:v>0.79</c:v>
                </c:pt>
                <c:pt idx="30">
                  <c:v>0.79</c:v>
                </c:pt>
                <c:pt idx="31">
                  <c:v>0.8</c:v>
                </c:pt>
                <c:pt idx="32">
                  <c:v>0.8</c:v>
                </c:pt>
                <c:pt idx="33">
                  <c:v>0.8</c:v>
                </c:pt>
                <c:pt idx="34">
                  <c:v>0.8</c:v>
                </c:pt>
                <c:pt idx="35">
                  <c:v>0.8</c:v>
                </c:pt>
                <c:pt idx="36">
                  <c:v>0.8</c:v>
                </c:pt>
                <c:pt idx="37">
                  <c:v>0.81</c:v>
                </c:pt>
                <c:pt idx="38">
                  <c:v>0.82</c:v>
                </c:pt>
                <c:pt idx="39">
                  <c:v>0.83</c:v>
                </c:pt>
                <c:pt idx="40">
                  <c:v>0.83</c:v>
                </c:pt>
                <c:pt idx="41">
                  <c:v>0.84</c:v>
                </c:pt>
                <c:pt idx="42">
                  <c:v>0.9</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499648"/>
        <c:axId val="1034981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SOUTHAMPTON LIVING WELL PARTNERSHIP PCN</c:v>
                </c:pt>
                <c:pt idx="1">
                  <c:v>CENTRAL &amp; WEST (IW) PCN</c:v>
                </c:pt>
                <c:pt idx="2">
                  <c:v>CAMROSE, GILLIES &amp; HACKWOOD PARTNERSHIP PCN</c:v>
                </c:pt>
                <c:pt idx="3">
                  <c:v>BRUNEL PCN</c:v>
                </c:pt>
                <c:pt idx="4">
                  <c:v>SOUTHAMPTON CENTRAL PCN</c:v>
                </c:pt>
                <c:pt idx="5">
                  <c:v>EASTLEIGH HEALTH PCN</c:v>
                </c:pt>
                <c:pt idx="6">
                  <c:v>SOVEREIGN PCN</c:v>
                </c:pt>
                <c:pt idx="7">
                  <c:v>PORTSDOWN PCN</c:v>
                </c:pt>
                <c:pt idx="8">
                  <c:v>ROMSEY &amp; NORTH BADDESLEY PCN</c:v>
                </c:pt>
                <c:pt idx="9">
                  <c:v>GOSPORT CENTRAL PCN</c:v>
                </c:pt>
                <c:pt idx="10">
                  <c:v>SOUTH (IW) PCN</c:v>
                </c:pt>
                <c:pt idx="11">
                  <c:v>SOUTHAMPTON WEST PCN</c:v>
                </c:pt>
                <c:pt idx="12">
                  <c:v>WATERSIDE PCN</c:v>
                </c:pt>
                <c:pt idx="13">
                  <c:v>COASTAL FAREHAM &amp; GOSPORT PCN</c:v>
                </c:pt>
                <c:pt idx="14">
                  <c:v>HAYLING ISLAND &amp; EMSWORTH PCN</c:v>
                </c:pt>
                <c:pt idx="15">
                  <c:v>ICS</c:v>
                </c:pt>
                <c:pt idx="16">
                  <c:v>AVON VALLEY PCN</c:v>
                </c:pt>
                <c:pt idx="17">
                  <c:v>SOUTHAMPTON BITTERNE PCN</c:v>
                </c:pt>
                <c:pt idx="18">
                  <c:v>STRAWBERRY HEALTH PCN</c:v>
                </c:pt>
                <c:pt idx="19">
                  <c:v>MOSAIC HEALTHCARE PCN</c:v>
                </c:pt>
                <c:pt idx="20">
                  <c:v>NORTH &amp; EAST (IW) PCN</c:v>
                </c:pt>
                <c:pt idx="21">
                  <c:v>RURAL WEST PCN</c:v>
                </c:pt>
                <c:pt idx="22">
                  <c:v>PORTSMOUTH NORTH PCN</c:v>
                </c:pt>
                <c:pt idx="23">
                  <c:v>FAREHAM &amp; PORTCHESTER PCN</c:v>
                </c:pt>
                <c:pt idx="24">
                  <c:v>WHITEWATER LODDON PCN</c:v>
                </c:pt>
                <c:pt idx="25">
                  <c:v>GOSPORT WEST PCN</c:v>
                </c:pt>
                <c:pt idx="26">
                  <c:v>SOUTHAMPTON NORTH PCN</c:v>
                </c:pt>
                <c:pt idx="27">
                  <c:v>WINCHESTER RURAL NORTH &amp; EAST PCN</c:v>
                </c:pt>
                <c:pt idx="28">
                  <c:v>PORTSMOUTH SOUTH COAST PCN</c:v>
                </c:pt>
                <c:pt idx="29">
                  <c:v>A31 GROUP PCN</c:v>
                </c:pt>
                <c:pt idx="30">
                  <c:v>EAST HANTS PCN</c:v>
                </c:pt>
                <c:pt idx="31">
                  <c:v>ISLAND CITY PCN</c:v>
                </c:pt>
                <c:pt idx="32">
                  <c:v>WINCHESTER RURAL SOUTH PCN</c:v>
                </c:pt>
                <c:pt idx="33">
                  <c:v>NEW FOREST PCN</c:v>
                </c:pt>
                <c:pt idx="34">
                  <c:v>EASTLEIGH SOUTHERN PARISHES PCN</c:v>
                </c:pt>
                <c:pt idx="35">
                  <c:v>B-CONNECTED CARE PCN</c:v>
                </c:pt>
                <c:pt idx="36">
                  <c:v>WINCHESTER CITY PCN</c:v>
                </c:pt>
                <c:pt idx="37">
                  <c:v>ANDOVER PCN</c:v>
                </c:pt>
                <c:pt idx="38">
                  <c:v>CHANDLER'S FORD PCN</c:v>
                </c:pt>
                <c:pt idx="39">
                  <c:v>HAVANT AND WATERLOOVILLE PCN</c:v>
                </c:pt>
                <c:pt idx="40">
                  <c:v>SOUTHAMPTON WOOLSTON &amp; TOWNHILL PCN</c:v>
                </c:pt>
                <c:pt idx="41">
                  <c:v>TOTTON PCN</c:v>
                </c:pt>
                <c:pt idx="42">
                  <c:v>COASTAL (WEST HAMPSHIRE) PCN</c:v>
                </c:pt>
              </c:strCache>
            </c:strRef>
          </c:cat>
          <c:val>
            <c:numRef>
              <c:f>Sheet1!$C$2:$C$45</c:f>
              <c:numCache>
                <c:formatCode>0%</c:formatCode>
                <c:ptCount val="44"/>
                <c:pt idx="0">
                  <c:v>0.54</c:v>
                </c:pt>
                <c:pt idx="1">
                  <c:v>0.61</c:v>
                </c:pt>
                <c:pt idx="2">
                  <c:v>0.63</c:v>
                </c:pt>
                <c:pt idx="3">
                  <c:v>0.64</c:v>
                </c:pt>
                <c:pt idx="4">
                  <c:v>0.65</c:v>
                </c:pt>
                <c:pt idx="5">
                  <c:v>0.66</c:v>
                </c:pt>
                <c:pt idx="6">
                  <c:v>0.66</c:v>
                </c:pt>
                <c:pt idx="7">
                  <c:v>0.69</c:v>
                </c:pt>
                <c:pt idx="8">
                  <c:v>0.69</c:v>
                </c:pt>
                <c:pt idx="9">
                  <c:v>0.7</c:v>
                </c:pt>
                <c:pt idx="10">
                  <c:v>0.72</c:v>
                </c:pt>
                <c:pt idx="11">
                  <c:v>0.72</c:v>
                </c:pt>
                <c:pt idx="12">
                  <c:v>0.72</c:v>
                </c:pt>
                <c:pt idx="13">
                  <c:v>0.73</c:v>
                </c:pt>
                <c:pt idx="14">
                  <c:v>0.73</c:v>
                </c:pt>
                <c:pt idx="15">
                  <c:v>-10</c:v>
                </c:pt>
                <c:pt idx="16">
                  <c:v>0.75</c:v>
                </c:pt>
                <c:pt idx="17">
                  <c:v>0.75</c:v>
                </c:pt>
                <c:pt idx="18">
                  <c:v>0.76</c:v>
                </c:pt>
                <c:pt idx="19">
                  <c:v>0.76</c:v>
                </c:pt>
                <c:pt idx="20">
                  <c:v>0.76</c:v>
                </c:pt>
                <c:pt idx="21">
                  <c:v>0.77</c:v>
                </c:pt>
                <c:pt idx="22">
                  <c:v>0.77</c:v>
                </c:pt>
                <c:pt idx="23">
                  <c:v>0.77</c:v>
                </c:pt>
                <c:pt idx="24">
                  <c:v>0.77</c:v>
                </c:pt>
                <c:pt idx="25">
                  <c:v>0.78</c:v>
                </c:pt>
                <c:pt idx="26">
                  <c:v>0.78</c:v>
                </c:pt>
                <c:pt idx="27">
                  <c:v>0.79</c:v>
                </c:pt>
                <c:pt idx="28">
                  <c:v>0.79</c:v>
                </c:pt>
                <c:pt idx="29">
                  <c:v>0.79</c:v>
                </c:pt>
                <c:pt idx="30">
                  <c:v>0.79</c:v>
                </c:pt>
                <c:pt idx="31">
                  <c:v>0.8</c:v>
                </c:pt>
                <c:pt idx="32">
                  <c:v>0.8</c:v>
                </c:pt>
                <c:pt idx="33">
                  <c:v>0.8</c:v>
                </c:pt>
                <c:pt idx="34">
                  <c:v>0.8</c:v>
                </c:pt>
                <c:pt idx="35">
                  <c:v>0.8</c:v>
                </c:pt>
                <c:pt idx="36">
                  <c:v>0.8</c:v>
                </c:pt>
                <c:pt idx="37">
                  <c:v>0.81</c:v>
                </c:pt>
                <c:pt idx="38">
                  <c:v>0.82</c:v>
                </c:pt>
                <c:pt idx="39">
                  <c:v>0.83</c:v>
                </c:pt>
                <c:pt idx="40">
                  <c:v>0.83</c:v>
                </c:pt>
                <c:pt idx="41">
                  <c:v>0.84</c:v>
                </c:pt>
                <c:pt idx="42">
                  <c:v>0.9</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0.74</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494016"/>
        <c:axId val="103496320"/>
      </c:lineChart>
      <c:catAx>
        <c:axId val="1034940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496320"/>
        <c:crosses val="autoZero"/>
        <c:auto val="1"/>
        <c:lblAlgn val="ctr"/>
        <c:lblOffset val="100"/>
        <c:noMultiLvlLbl val="0"/>
      </c:catAx>
      <c:valAx>
        <c:axId val="103496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494016"/>
        <c:crosses val="autoZero"/>
        <c:crossBetween val="between"/>
      </c:valAx>
      <c:valAx>
        <c:axId val="103498112"/>
        <c:scaling>
          <c:orientation val="minMax"/>
          <c:max val="1"/>
          <c:min val="0"/>
        </c:scaling>
        <c:delete val="0"/>
        <c:axPos val="r"/>
        <c:numFmt formatCode="0%" sourceLinked="1"/>
        <c:majorTickMark val="none"/>
        <c:minorTickMark val="none"/>
        <c:tickLblPos val="none"/>
        <c:spPr>
          <a:ln>
            <a:noFill/>
          </a:ln>
        </c:spPr>
        <c:crossAx val="103499648"/>
        <c:crosses val="max"/>
        <c:crossBetween val="between"/>
      </c:valAx>
      <c:catAx>
        <c:axId val="103499648"/>
        <c:scaling>
          <c:orientation val="minMax"/>
        </c:scaling>
        <c:delete val="1"/>
        <c:axPos val="b"/>
        <c:numFmt formatCode="General" sourceLinked="1"/>
        <c:majorTickMark val="out"/>
        <c:minorTickMark val="none"/>
        <c:tickLblPos val="nextTo"/>
        <c:crossAx val="1034981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35</c:v>
                </c:pt>
                <c:pt idx="2">
                  <c:v>8</c:v>
                </c:pt>
                <c:pt idx="3">
                  <c:v>24</c:v>
                </c:pt>
                <c:pt idx="4">
                  <c:v>34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820224"/>
        <c:axId val="116818688"/>
      </c:barChart>
      <c:valAx>
        <c:axId val="116818688"/>
        <c:scaling>
          <c:orientation val="minMax"/>
        </c:scaling>
        <c:delete val="1"/>
        <c:axPos val="t"/>
        <c:numFmt formatCode="General" sourceLinked="1"/>
        <c:majorTickMark val="out"/>
        <c:minorTickMark val="none"/>
        <c:tickLblPos val="nextTo"/>
        <c:crossAx val="116820224"/>
        <c:crosses val="autoZero"/>
        <c:crossBetween val="between"/>
      </c:valAx>
      <c:catAx>
        <c:axId val="11682022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81868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Sheet1!$F$2:$F$45</c:f>
              <c:numCache>
                <c:formatCode>General</c:formatCode>
                <c:ptCount val="44"/>
                <c:pt idx="0">
                  <c:v>0.38</c:v>
                </c:pt>
                <c:pt idx="1">
                  <c:v>0.47</c:v>
                </c:pt>
                <c:pt idx="2">
                  <c:v>0.52</c:v>
                </c:pt>
                <c:pt idx="3">
                  <c:v>0.54</c:v>
                </c:pt>
                <c:pt idx="4">
                  <c:v>0.55000000000000004</c:v>
                </c:pt>
                <c:pt idx="5">
                  <c:v>0.62</c:v>
                </c:pt>
                <c:pt idx="6">
                  <c:v>0.62</c:v>
                </c:pt>
                <c:pt idx="7">
                  <c:v>0.62</c:v>
                </c:pt>
                <c:pt idx="8">
                  <c:v>0.62</c:v>
                </c:pt>
                <c:pt idx="9">
                  <c:v>0.63</c:v>
                </c:pt>
                <c:pt idx="10">
                  <c:v>0.63</c:v>
                </c:pt>
                <c:pt idx="11">
                  <c:v>0.64</c:v>
                </c:pt>
                <c:pt idx="12">
                  <c:v>0.64</c:v>
                </c:pt>
                <c:pt idx="13">
                  <c:v>0.64</c:v>
                </c:pt>
                <c:pt idx="14">
                  <c:v>0.64</c:v>
                </c:pt>
                <c:pt idx="15">
                  <c:v>0.64</c:v>
                </c:pt>
                <c:pt idx="16">
                  <c:v>0.65</c:v>
                </c:pt>
                <c:pt idx="17">
                  <c:v>0.65</c:v>
                </c:pt>
                <c:pt idx="18">
                  <c:v>0.65</c:v>
                </c:pt>
                <c:pt idx="19">
                  <c:v>0.65</c:v>
                </c:pt>
                <c:pt idx="20">
                  <c:v>0.66</c:v>
                </c:pt>
                <c:pt idx="21">
                  <c:v>0.66</c:v>
                </c:pt>
                <c:pt idx="22">
                  <c:v>0.67</c:v>
                </c:pt>
                <c:pt idx="23">
                  <c:v>0.67</c:v>
                </c:pt>
                <c:pt idx="24">
                  <c:v>0.67</c:v>
                </c:pt>
                <c:pt idx="25">
                  <c:v>0.68</c:v>
                </c:pt>
                <c:pt idx="26">
                  <c:v>0.68</c:v>
                </c:pt>
                <c:pt idx="27">
                  <c:v>0.68</c:v>
                </c:pt>
                <c:pt idx="28">
                  <c:v>0.68</c:v>
                </c:pt>
                <c:pt idx="29">
                  <c:v>0.69</c:v>
                </c:pt>
                <c:pt idx="30">
                  <c:v>0.7</c:v>
                </c:pt>
                <c:pt idx="31">
                  <c:v>0.7</c:v>
                </c:pt>
                <c:pt idx="32">
                  <c:v>0.7</c:v>
                </c:pt>
                <c:pt idx="33">
                  <c:v>0.7</c:v>
                </c:pt>
                <c:pt idx="34">
                  <c:v>0.71</c:v>
                </c:pt>
                <c:pt idx="35">
                  <c:v>0.71</c:v>
                </c:pt>
                <c:pt idx="36">
                  <c:v>0.72</c:v>
                </c:pt>
                <c:pt idx="37">
                  <c:v>0.73</c:v>
                </c:pt>
                <c:pt idx="38">
                  <c:v>0.73</c:v>
                </c:pt>
                <c:pt idx="39">
                  <c:v>0.74</c:v>
                </c:pt>
                <c:pt idx="40">
                  <c:v>0.77</c:v>
                </c:pt>
                <c:pt idx="41">
                  <c:v>0.78</c:v>
                </c:pt>
                <c:pt idx="42">
                  <c:v>0.78</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397568"/>
        <c:axId val="1183960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SOUTHAMPTON LIVING WELL PARTNERSHIP PCN</c:v>
                </c:pt>
                <c:pt idx="1">
                  <c:v>CENTRAL &amp; WEST (IW) PCN</c:v>
                </c:pt>
                <c:pt idx="2">
                  <c:v>STRAWBERRY HEALTH PCN</c:v>
                </c:pt>
                <c:pt idx="3">
                  <c:v>SOVEREIGN PCN</c:v>
                </c:pt>
                <c:pt idx="4">
                  <c:v>PORTSDOWN PCN</c:v>
                </c:pt>
                <c:pt idx="5">
                  <c:v>RURAL WEST PCN</c:v>
                </c:pt>
                <c:pt idx="6">
                  <c:v>GOSPORT WEST PCN</c:v>
                </c:pt>
                <c:pt idx="7">
                  <c:v>NORTH &amp; EAST (IW) PCN</c:v>
                </c:pt>
                <c:pt idx="8">
                  <c:v>SOUTHAMPTON BITTERNE PCN</c:v>
                </c:pt>
                <c:pt idx="9">
                  <c:v>BRUNEL PCN</c:v>
                </c:pt>
                <c:pt idx="10">
                  <c:v>GOSPORT CENTRAL PCN</c:v>
                </c:pt>
                <c:pt idx="11">
                  <c:v>PORTSMOUTH NORTH PCN</c:v>
                </c:pt>
                <c:pt idx="12">
                  <c:v>COASTAL FAREHAM &amp; GOSPORT PCN</c:v>
                </c:pt>
                <c:pt idx="13">
                  <c:v>EASTLEIGH SOUTHERN PARISHES PCN</c:v>
                </c:pt>
                <c:pt idx="14">
                  <c:v>WATERSIDE PCN</c:v>
                </c:pt>
                <c:pt idx="15">
                  <c:v>CAMROSE, GILLIES &amp; HACKWOOD PARTNERSHIP PCN</c:v>
                </c:pt>
                <c:pt idx="16">
                  <c:v>SOUTHAMPTON WOOLSTON &amp; TOWNHILL PCN</c:v>
                </c:pt>
                <c:pt idx="17">
                  <c:v>B-CONNECTED CARE PCN</c:v>
                </c:pt>
                <c:pt idx="18">
                  <c:v>PORTSMOUTH SOUTH COAST PCN</c:v>
                </c:pt>
                <c:pt idx="19">
                  <c:v>AVON VALLEY PCN</c:v>
                </c:pt>
                <c:pt idx="20">
                  <c:v>ICS</c:v>
                </c:pt>
                <c:pt idx="21">
                  <c:v>SOUTHAMPTON CENTRAL PCN</c:v>
                </c:pt>
                <c:pt idx="22">
                  <c:v>SOUTH (IW) PCN</c:v>
                </c:pt>
                <c:pt idx="23">
                  <c:v>ROMSEY &amp; NORTH BADDESLEY PCN</c:v>
                </c:pt>
                <c:pt idx="24">
                  <c:v>WHITEWATER LODDON PCN</c:v>
                </c:pt>
                <c:pt idx="25">
                  <c:v>WINCHESTER RURAL SOUTH PCN</c:v>
                </c:pt>
                <c:pt idx="26">
                  <c:v>COASTAL (WEST HAMPSHIRE) PCN</c:v>
                </c:pt>
                <c:pt idx="27">
                  <c:v>EAST HANTS PCN</c:v>
                </c:pt>
                <c:pt idx="28">
                  <c:v>HAYLING ISLAND &amp; EMSWORTH PCN</c:v>
                </c:pt>
                <c:pt idx="29">
                  <c:v>HAVANT AND WATERLOOVILLE PCN</c:v>
                </c:pt>
                <c:pt idx="30">
                  <c:v>ISLAND CITY PCN</c:v>
                </c:pt>
                <c:pt idx="31">
                  <c:v>ANDOVER PCN</c:v>
                </c:pt>
                <c:pt idx="32">
                  <c:v>TOTTON PCN</c:v>
                </c:pt>
                <c:pt idx="33">
                  <c:v>CHANDLER'S FORD PCN</c:v>
                </c:pt>
                <c:pt idx="34">
                  <c:v>EASTLEIGH HEALTH PCN</c:v>
                </c:pt>
                <c:pt idx="35">
                  <c:v>WINCHESTER RURAL NORTH &amp; EAST PCN</c:v>
                </c:pt>
                <c:pt idx="36">
                  <c:v>SOUTHAMPTON WEST PCN</c:v>
                </c:pt>
                <c:pt idx="37">
                  <c:v>NEW FOREST PCN</c:v>
                </c:pt>
                <c:pt idx="38">
                  <c:v>MOSAIC HEALTHCARE PCN</c:v>
                </c:pt>
                <c:pt idx="39">
                  <c:v>FAREHAM &amp; PORTCHESTER PCN</c:v>
                </c:pt>
                <c:pt idx="40">
                  <c:v>A31 GROUP PCN</c:v>
                </c:pt>
                <c:pt idx="41">
                  <c:v>SOUTHAMPTON NORTH PCN</c:v>
                </c:pt>
                <c:pt idx="42">
                  <c:v>WINCHESTER CITY PCN</c:v>
                </c:pt>
              </c:strCache>
            </c:strRef>
          </c:cat>
          <c:val>
            <c:numRef>
              <c:f>Sheet1!$C$2:$C$45</c:f>
              <c:numCache>
                <c:formatCode>0%</c:formatCode>
                <c:ptCount val="44"/>
                <c:pt idx="0">
                  <c:v>0.38</c:v>
                </c:pt>
                <c:pt idx="1">
                  <c:v>0.47</c:v>
                </c:pt>
                <c:pt idx="2">
                  <c:v>0.52</c:v>
                </c:pt>
                <c:pt idx="3">
                  <c:v>0.54</c:v>
                </c:pt>
                <c:pt idx="4">
                  <c:v>0.55000000000000004</c:v>
                </c:pt>
                <c:pt idx="5">
                  <c:v>0.62</c:v>
                </c:pt>
                <c:pt idx="6">
                  <c:v>0.62</c:v>
                </c:pt>
                <c:pt idx="7">
                  <c:v>0.62</c:v>
                </c:pt>
                <c:pt idx="8">
                  <c:v>0.62</c:v>
                </c:pt>
                <c:pt idx="9">
                  <c:v>0.63</c:v>
                </c:pt>
                <c:pt idx="10">
                  <c:v>0.63</c:v>
                </c:pt>
                <c:pt idx="11">
                  <c:v>0.64</c:v>
                </c:pt>
                <c:pt idx="12">
                  <c:v>0.64</c:v>
                </c:pt>
                <c:pt idx="13">
                  <c:v>0.64</c:v>
                </c:pt>
                <c:pt idx="14">
                  <c:v>0.64</c:v>
                </c:pt>
                <c:pt idx="15">
                  <c:v>0.64</c:v>
                </c:pt>
                <c:pt idx="16">
                  <c:v>0.65</c:v>
                </c:pt>
                <c:pt idx="17">
                  <c:v>0.65</c:v>
                </c:pt>
                <c:pt idx="18">
                  <c:v>0.65</c:v>
                </c:pt>
                <c:pt idx="19">
                  <c:v>0.65</c:v>
                </c:pt>
                <c:pt idx="20">
                  <c:v>-10</c:v>
                </c:pt>
                <c:pt idx="21">
                  <c:v>0.66</c:v>
                </c:pt>
                <c:pt idx="22">
                  <c:v>0.67</c:v>
                </c:pt>
                <c:pt idx="23">
                  <c:v>0.67</c:v>
                </c:pt>
                <c:pt idx="24">
                  <c:v>0.67</c:v>
                </c:pt>
                <c:pt idx="25">
                  <c:v>0.68</c:v>
                </c:pt>
                <c:pt idx="26">
                  <c:v>0.68</c:v>
                </c:pt>
                <c:pt idx="27">
                  <c:v>0.68</c:v>
                </c:pt>
                <c:pt idx="28">
                  <c:v>0.68</c:v>
                </c:pt>
                <c:pt idx="29">
                  <c:v>0.69</c:v>
                </c:pt>
                <c:pt idx="30">
                  <c:v>0.7</c:v>
                </c:pt>
                <c:pt idx="31">
                  <c:v>0.7</c:v>
                </c:pt>
                <c:pt idx="32">
                  <c:v>0.7</c:v>
                </c:pt>
                <c:pt idx="33">
                  <c:v>0.7</c:v>
                </c:pt>
                <c:pt idx="34">
                  <c:v>0.71</c:v>
                </c:pt>
                <c:pt idx="35">
                  <c:v>0.71</c:v>
                </c:pt>
                <c:pt idx="36">
                  <c:v>0.72</c:v>
                </c:pt>
                <c:pt idx="37">
                  <c:v>0.73</c:v>
                </c:pt>
                <c:pt idx="38">
                  <c:v>0.73</c:v>
                </c:pt>
                <c:pt idx="39">
                  <c:v>0.74</c:v>
                </c:pt>
                <c:pt idx="40">
                  <c:v>0.77</c:v>
                </c:pt>
                <c:pt idx="41">
                  <c:v>0.78</c:v>
                </c:pt>
                <c:pt idx="42">
                  <c:v>0.78</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0.66</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387840"/>
        <c:axId val="118390144"/>
      </c:lineChart>
      <c:catAx>
        <c:axId val="1183878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390144"/>
        <c:crosses val="autoZero"/>
        <c:auto val="1"/>
        <c:lblAlgn val="ctr"/>
        <c:lblOffset val="100"/>
        <c:noMultiLvlLbl val="0"/>
      </c:catAx>
      <c:valAx>
        <c:axId val="1183901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387840"/>
        <c:crosses val="autoZero"/>
        <c:crossBetween val="between"/>
      </c:valAx>
      <c:valAx>
        <c:axId val="118396032"/>
        <c:scaling>
          <c:orientation val="minMax"/>
          <c:max val="1"/>
          <c:min val="0"/>
        </c:scaling>
        <c:delete val="0"/>
        <c:axPos val="r"/>
        <c:numFmt formatCode="0%" sourceLinked="1"/>
        <c:majorTickMark val="none"/>
        <c:minorTickMark val="none"/>
        <c:tickLblPos val="none"/>
        <c:spPr>
          <a:ln>
            <a:noFill/>
          </a:ln>
        </c:spPr>
        <c:crossAx val="118397568"/>
        <c:crosses val="max"/>
        <c:crossBetween val="between"/>
      </c:valAx>
      <c:catAx>
        <c:axId val="118397568"/>
        <c:scaling>
          <c:orientation val="minMax"/>
        </c:scaling>
        <c:delete val="1"/>
        <c:axPos val="b"/>
        <c:numFmt formatCode="General" sourceLinked="1"/>
        <c:majorTickMark val="out"/>
        <c:minorTickMark val="none"/>
        <c:tickLblPos val="nextTo"/>
        <c:crossAx val="1183960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82</c:v>
                </c:pt>
                <c:pt idx="1">
                  <c:v>15</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Sheet1!$F$2:$F$45</c:f>
              <c:numCache>
                <c:formatCode>General</c:formatCode>
                <c:ptCount val="44"/>
                <c:pt idx="0">
                  <c:v>0.64</c:v>
                </c:pt>
                <c:pt idx="1">
                  <c:v>0.67</c:v>
                </c:pt>
                <c:pt idx="2">
                  <c:v>0.68</c:v>
                </c:pt>
                <c:pt idx="3">
                  <c:v>0.71</c:v>
                </c:pt>
                <c:pt idx="4">
                  <c:v>0.71</c:v>
                </c:pt>
                <c:pt idx="5">
                  <c:v>0.76</c:v>
                </c:pt>
                <c:pt idx="6">
                  <c:v>0.76</c:v>
                </c:pt>
                <c:pt idx="7">
                  <c:v>0.77</c:v>
                </c:pt>
                <c:pt idx="8">
                  <c:v>0.77</c:v>
                </c:pt>
                <c:pt idx="9">
                  <c:v>0.79</c:v>
                </c:pt>
                <c:pt idx="10">
                  <c:v>0.79</c:v>
                </c:pt>
                <c:pt idx="11">
                  <c:v>0.8</c:v>
                </c:pt>
                <c:pt idx="12">
                  <c:v>0.8</c:v>
                </c:pt>
                <c:pt idx="13">
                  <c:v>0.8</c:v>
                </c:pt>
                <c:pt idx="14">
                  <c:v>0.81</c:v>
                </c:pt>
                <c:pt idx="15">
                  <c:v>0.81</c:v>
                </c:pt>
                <c:pt idx="16">
                  <c:v>0.81</c:v>
                </c:pt>
                <c:pt idx="17">
                  <c:v>0.81</c:v>
                </c:pt>
                <c:pt idx="18">
                  <c:v>0.81</c:v>
                </c:pt>
                <c:pt idx="19">
                  <c:v>0.82</c:v>
                </c:pt>
                <c:pt idx="20">
                  <c:v>0.82</c:v>
                </c:pt>
                <c:pt idx="21">
                  <c:v>0.82</c:v>
                </c:pt>
                <c:pt idx="22">
                  <c:v>0.82</c:v>
                </c:pt>
                <c:pt idx="23">
                  <c:v>0.82</c:v>
                </c:pt>
                <c:pt idx="24">
                  <c:v>0.83</c:v>
                </c:pt>
                <c:pt idx="25">
                  <c:v>0.83</c:v>
                </c:pt>
                <c:pt idx="26">
                  <c:v>0.84</c:v>
                </c:pt>
                <c:pt idx="27">
                  <c:v>0.84</c:v>
                </c:pt>
                <c:pt idx="28">
                  <c:v>0.84</c:v>
                </c:pt>
                <c:pt idx="29">
                  <c:v>0.85</c:v>
                </c:pt>
                <c:pt idx="30">
                  <c:v>0.85</c:v>
                </c:pt>
                <c:pt idx="31">
                  <c:v>0.85</c:v>
                </c:pt>
                <c:pt idx="32">
                  <c:v>0.86</c:v>
                </c:pt>
                <c:pt idx="33">
                  <c:v>0.87</c:v>
                </c:pt>
                <c:pt idx="34">
                  <c:v>0.87</c:v>
                </c:pt>
                <c:pt idx="35">
                  <c:v>0.87</c:v>
                </c:pt>
                <c:pt idx="36">
                  <c:v>0.87</c:v>
                </c:pt>
                <c:pt idx="37">
                  <c:v>0.88</c:v>
                </c:pt>
                <c:pt idx="38">
                  <c:v>0.88</c:v>
                </c:pt>
                <c:pt idx="39">
                  <c:v>0.88</c:v>
                </c:pt>
                <c:pt idx="40">
                  <c:v>0.89</c:v>
                </c:pt>
                <c:pt idx="41">
                  <c:v>0.9</c:v>
                </c:pt>
                <c:pt idx="42">
                  <c:v>0.92</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709312"/>
        <c:axId val="1217034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PORTSDOWN PCN</c:v>
                </c:pt>
                <c:pt idx="1">
                  <c:v>SOUTHAMPTON LIVING WELL PARTNERSHIP PCN</c:v>
                </c:pt>
                <c:pt idx="2">
                  <c:v>GOSPORT CENTRAL PCN</c:v>
                </c:pt>
                <c:pt idx="3">
                  <c:v>BRUNEL PCN</c:v>
                </c:pt>
                <c:pt idx="4">
                  <c:v>CAMROSE, GILLIES &amp; HACKWOOD PARTNERSHIP PCN</c:v>
                </c:pt>
                <c:pt idx="5">
                  <c:v>WHITEWATER LODDON PCN</c:v>
                </c:pt>
                <c:pt idx="6">
                  <c:v>SOVEREIGN PCN</c:v>
                </c:pt>
                <c:pt idx="7">
                  <c:v>CENTRAL &amp; WEST (IW) PCN</c:v>
                </c:pt>
                <c:pt idx="8">
                  <c:v>B-CONNECTED CARE PCN</c:v>
                </c:pt>
                <c:pt idx="9">
                  <c:v>ROMSEY &amp; NORTH BADDESLEY PCN</c:v>
                </c:pt>
                <c:pt idx="10">
                  <c:v>STRAWBERRY HEALTH PCN</c:v>
                </c:pt>
                <c:pt idx="11">
                  <c:v>SOUTHAMPTON CENTRAL PCN</c:v>
                </c:pt>
                <c:pt idx="12">
                  <c:v>EASTLEIGH HEALTH PCN</c:v>
                </c:pt>
                <c:pt idx="13">
                  <c:v>SOUTHAMPTON BITTERNE PCN</c:v>
                </c:pt>
                <c:pt idx="14">
                  <c:v>SOUTH (IW) PCN</c:v>
                </c:pt>
                <c:pt idx="15">
                  <c:v>PORTSMOUTH NORTH PCN</c:v>
                </c:pt>
                <c:pt idx="16">
                  <c:v>SOUTHAMPTON WOOLSTON &amp; TOWNHILL PCN</c:v>
                </c:pt>
                <c:pt idx="17">
                  <c:v>PORTSMOUTH SOUTH COAST PCN</c:v>
                </c:pt>
                <c:pt idx="18">
                  <c:v>WATERSIDE PCN</c:v>
                </c:pt>
                <c:pt idx="19">
                  <c:v>ICS</c:v>
                </c:pt>
                <c:pt idx="20">
                  <c:v>RURAL WEST PCN</c:v>
                </c:pt>
                <c:pt idx="21">
                  <c:v>ANDOVER PCN</c:v>
                </c:pt>
                <c:pt idx="22">
                  <c:v>COASTAL (WEST HAMPSHIRE) PCN</c:v>
                </c:pt>
                <c:pt idx="23">
                  <c:v>NORTH &amp; EAST (IW) PCN</c:v>
                </c:pt>
                <c:pt idx="24">
                  <c:v>COASTAL FAREHAM &amp; GOSPORT PCN</c:v>
                </c:pt>
                <c:pt idx="25">
                  <c:v>MOSAIC HEALTHCARE PCN</c:v>
                </c:pt>
                <c:pt idx="26">
                  <c:v>TOTTON PCN</c:v>
                </c:pt>
                <c:pt idx="27">
                  <c:v>SOUTHAMPTON WEST PCN</c:v>
                </c:pt>
                <c:pt idx="28">
                  <c:v>HAYLING ISLAND &amp; EMSWORTH PCN</c:v>
                </c:pt>
                <c:pt idx="29">
                  <c:v>GOSPORT WEST PCN</c:v>
                </c:pt>
                <c:pt idx="30">
                  <c:v>EAST HANTS PCN</c:v>
                </c:pt>
                <c:pt idx="31">
                  <c:v>WINCHESTER CITY PCN</c:v>
                </c:pt>
                <c:pt idx="32">
                  <c:v>CHANDLER'S FORD PCN</c:v>
                </c:pt>
                <c:pt idx="33">
                  <c:v>ISLAND CITY PCN</c:v>
                </c:pt>
                <c:pt idx="34">
                  <c:v>WINCHESTER RURAL NORTH &amp; EAST PCN</c:v>
                </c:pt>
                <c:pt idx="35">
                  <c:v>HAVANT AND WATERLOOVILLE PCN</c:v>
                </c:pt>
                <c:pt idx="36">
                  <c:v>AVON VALLEY PCN</c:v>
                </c:pt>
                <c:pt idx="37">
                  <c:v>NEW FOREST PCN</c:v>
                </c:pt>
                <c:pt idx="38">
                  <c:v>FAREHAM &amp; PORTCHESTER PCN</c:v>
                </c:pt>
                <c:pt idx="39">
                  <c:v>EASTLEIGH SOUTHERN PARISHES PCN</c:v>
                </c:pt>
                <c:pt idx="40">
                  <c:v>WINCHESTER RURAL SOUTH PCN</c:v>
                </c:pt>
                <c:pt idx="41">
                  <c:v>SOUTHAMPTON NORTH PCN</c:v>
                </c:pt>
                <c:pt idx="42">
                  <c:v>A31 GROUP PCN</c:v>
                </c:pt>
              </c:strCache>
            </c:strRef>
          </c:cat>
          <c:val>
            <c:numRef>
              <c:f>Sheet1!$C$2:$C$45</c:f>
              <c:numCache>
                <c:formatCode>0%</c:formatCode>
                <c:ptCount val="44"/>
                <c:pt idx="0">
                  <c:v>0.64</c:v>
                </c:pt>
                <c:pt idx="1">
                  <c:v>0.67</c:v>
                </c:pt>
                <c:pt idx="2">
                  <c:v>0.68</c:v>
                </c:pt>
                <c:pt idx="3">
                  <c:v>0.71</c:v>
                </c:pt>
                <c:pt idx="4">
                  <c:v>0.71</c:v>
                </c:pt>
                <c:pt idx="5">
                  <c:v>0.76</c:v>
                </c:pt>
                <c:pt idx="6">
                  <c:v>0.76</c:v>
                </c:pt>
                <c:pt idx="7">
                  <c:v>0.77</c:v>
                </c:pt>
                <c:pt idx="8">
                  <c:v>0.77</c:v>
                </c:pt>
                <c:pt idx="9">
                  <c:v>0.79</c:v>
                </c:pt>
                <c:pt idx="10">
                  <c:v>0.79</c:v>
                </c:pt>
                <c:pt idx="11">
                  <c:v>0.8</c:v>
                </c:pt>
                <c:pt idx="12">
                  <c:v>0.8</c:v>
                </c:pt>
                <c:pt idx="13">
                  <c:v>0.8</c:v>
                </c:pt>
                <c:pt idx="14">
                  <c:v>0.81</c:v>
                </c:pt>
                <c:pt idx="15">
                  <c:v>0.81</c:v>
                </c:pt>
                <c:pt idx="16">
                  <c:v>0.81</c:v>
                </c:pt>
                <c:pt idx="17">
                  <c:v>0.81</c:v>
                </c:pt>
                <c:pt idx="18">
                  <c:v>0.81</c:v>
                </c:pt>
                <c:pt idx="19">
                  <c:v>-10</c:v>
                </c:pt>
                <c:pt idx="20">
                  <c:v>0.82</c:v>
                </c:pt>
                <c:pt idx="21">
                  <c:v>0.82</c:v>
                </c:pt>
                <c:pt idx="22">
                  <c:v>0.82</c:v>
                </c:pt>
                <c:pt idx="23">
                  <c:v>0.82</c:v>
                </c:pt>
                <c:pt idx="24">
                  <c:v>0.83</c:v>
                </c:pt>
                <c:pt idx="25">
                  <c:v>0.83</c:v>
                </c:pt>
                <c:pt idx="26">
                  <c:v>0.84</c:v>
                </c:pt>
                <c:pt idx="27">
                  <c:v>0.84</c:v>
                </c:pt>
                <c:pt idx="28">
                  <c:v>0.84</c:v>
                </c:pt>
                <c:pt idx="29">
                  <c:v>0.85</c:v>
                </c:pt>
                <c:pt idx="30">
                  <c:v>0.85</c:v>
                </c:pt>
                <c:pt idx="31">
                  <c:v>0.85</c:v>
                </c:pt>
                <c:pt idx="32">
                  <c:v>0.86</c:v>
                </c:pt>
                <c:pt idx="33">
                  <c:v>0.87</c:v>
                </c:pt>
                <c:pt idx="34">
                  <c:v>0.87</c:v>
                </c:pt>
                <c:pt idx="35">
                  <c:v>0.87</c:v>
                </c:pt>
                <c:pt idx="36">
                  <c:v>0.87</c:v>
                </c:pt>
                <c:pt idx="37">
                  <c:v>0.88</c:v>
                </c:pt>
                <c:pt idx="38">
                  <c:v>0.88</c:v>
                </c:pt>
                <c:pt idx="39">
                  <c:v>0.88</c:v>
                </c:pt>
                <c:pt idx="40">
                  <c:v>0.89</c:v>
                </c:pt>
                <c:pt idx="41">
                  <c:v>0.9</c:v>
                </c:pt>
                <c:pt idx="42">
                  <c:v>0.92</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0.82</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674752"/>
        <c:axId val="121701888"/>
      </c:lineChart>
      <c:catAx>
        <c:axId val="1216747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701888"/>
        <c:crosses val="autoZero"/>
        <c:auto val="1"/>
        <c:lblAlgn val="ctr"/>
        <c:lblOffset val="100"/>
        <c:noMultiLvlLbl val="0"/>
      </c:catAx>
      <c:valAx>
        <c:axId val="1217018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674752"/>
        <c:crosses val="autoZero"/>
        <c:crossBetween val="between"/>
      </c:valAx>
      <c:valAx>
        <c:axId val="121703424"/>
        <c:scaling>
          <c:orientation val="minMax"/>
          <c:max val="1"/>
          <c:min val="0"/>
        </c:scaling>
        <c:delete val="0"/>
        <c:axPos val="r"/>
        <c:numFmt formatCode="0%" sourceLinked="1"/>
        <c:majorTickMark val="none"/>
        <c:minorTickMark val="none"/>
        <c:tickLblPos val="none"/>
        <c:spPr>
          <a:ln>
            <a:noFill/>
          </a:ln>
        </c:spPr>
        <c:crossAx val="121709312"/>
        <c:crosses val="max"/>
        <c:crossBetween val="between"/>
      </c:valAx>
      <c:catAx>
        <c:axId val="121709312"/>
        <c:scaling>
          <c:orientation val="minMax"/>
        </c:scaling>
        <c:delete val="1"/>
        <c:axPos val="b"/>
        <c:numFmt formatCode="General" sourceLinked="1"/>
        <c:majorTickMark val="out"/>
        <c:minorTickMark val="none"/>
        <c:tickLblPos val="nextTo"/>
        <c:crossAx val="1217034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8</c:v>
                </c:pt>
                <c:pt idx="2">
                  <c:v>5</c:v>
                </c:pt>
                <c:pt idx="3">
                  <c:v>3</c:v>
                </c:pt>
                <c:pt idx="4">
                  <c:v>6</c:v>
                </c:pt>
                <c:pt idx="5">
                  <c:v>11</c:v>
                </c:pt>
                <c:pt idx="6">
                  <c:v>5</c:v>
                </c:pt>
                <c:pt idx="7">
                  <c:v>3</c:v>
                </c:pt>
                <c:pt idx="8">
                  <c:v>12</c:v>
                </c:pt>
                <c:pt idx="9">
                  <c:v>9</c:v>
                </c:pt>
                <c:pt idx="10">
                  <c:v>23</c:v>
                </c:pt>
                <c:pt idx="11">
                  <c:v>33</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928320"/>
        <c:axId val="121946496"/>
      </c:barChart>
      <c:catAx>
        <c:axId val="12192832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946496"/>
        <c:crosses val="autoZero"/>
        <c:auto val="1"/>
        <c:lblAlgn val="ctr"/>
        <c:lblOffset val="100"/>
        <c:noMultiLvlLbl val="0"/>
      </c:catAx>
      <c:valAx>
        <c:axId val="12194649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92832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38</c:v>
                </c:pt>
                <c:pt idx="2">
                  <c:v>17</c:v>
                </c:pt>
                <c:pt idx="3">
                  <c:v>9</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662336"/>
        <c:axId val="125663872"/>
      </c:lineChart>
      <c:catAx>
        <c:axId val="1256623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663872"/>
        <c:crosses val="autoZero"/>
        <c:auto val="1"/>
        <c:lblAlgn val="ctr"/>
        <c:lblOffset val="100"/>
        <c:noMultiLvlLbl val="0"/>
      </c:catAx>
      <c:valAx>
        <c:axId val="125663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6623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Sheet1!$F$2:$F$45</c:f>
              <c:numCache>
                <c:formatCode>General</c:formatCode>
                <c:ptCount val="44"/>
                <c:pt idx="0">
                  <c:v>0.36</c:v>
                </c:pt>
                <c:pt idx="1">
                  <c:v>0.41</c:v>
                </c:pt>
                <c:pt idx="2">
                  <c:v>0.49</c:v>
                </c:pt>
                <c:pt idx="3">
                  <c:v>0.52</c:v>
                </c:pt>
                <c:pt idx="4">
                  <c:v>0.54</c:v>
                </c:pt>
                <c:pt idx="5">
                  <c:v>0.55000000000000004</c:v>
                </c:pt>
                <c:pt idx="6">
                  <c:v>0.56000000000000005</c:v>
                </c:pt>
                <c:pt idx="7">
                  <c:v>0.57999999999999996</c:v>
                </c:pt>
                <c:pt idx="8">
                  <c:v>0.62</c:v>
                </c:pt>
                <c:pt idx="9">
                  <c:v>0.63</c:v>
                </c:pt>
                <c:pt idx="10">
                  <c:v>0.63</c:v>
                </c:pt>
                <c:pt idx="11">
                  <c:v>0.64</c:v>
                </c:pt>
                <c:pt idx="12">
                  <c:v>0.67</c:v>
                </c:pt>
                <c:pt idx="13">
                  <c:v>0.67</c:v>
                </c:pt>
                <c:pt idx="14">
                  <c:v>0.68</c:v>
                </c:pt>
                <c:pt idx="15">
                  <c:v>0.68</c:v>
                </c:pt>
                <c:pt idx="16">
                  <c:v>0.69</c:v>
                </c:pt>
                <c:pt idx="17">
                  <c:v>0.69</c:v>
                </c:pt>
                <c:pt idx="18">
                  <c:v>0.69</c:v>
                </c:pt>
                <c:pt idx="19">
                  <c:v>0.7</c:v>
                </c:pt>
                <c:pt idx="20">
                  <c:v>0.7</c:v>
                </c:pt>
                <c:pt idx="21">
                  <c:v>0.72</c:v>
                </c:pt>
                <c:pt idx="22">
                  <c:v>0.72</c:v>
                </c:pt>
                <c:pt idx="23">
                  <c:v>0.72</c:v>
                </c:pt>
                <c:pt idx="24">
                  <c:v>0.72</c:v>
                </c:pt>
                <c:pt idx="25">
                  <c:v>0.73</c:v>
                </c:pt>
                <c:pt idx="26">
                  <c:v>0.73</c:v>
                </c:pt>
                <c:pt idx="27">
                  <c:v>0.74</c:v>
                </c:pt>
                <c:pt idx="28">
                  <c:v>0.74</c:v>
                </c:pt>
                <c:pt idx="29">
                  <c:v>0.74</c:v>
                </c:pt>
                <c:pt idx="30">
                  <c:v>0.74</c:v>
                </c:pt>
                <c:pt idx="31">
                  <c:v>0.74</c:v>
                </c:pt>
                <c:pt idx="32">
                  <c:v>0.75</c:v>
                </c:pt>
                <c:pt idx="33">
                  <c:v>0.75</c:v>
                </c:pt>
                <c:pt idx="34">
                  <c:v>0.75</c:v>
                </c:pt>
                <c:pt idx="35">
                  <c:v>0.78</c:v>
                </c:pt>
                <c:pt idx="36">
                  <c:v>0.79</c:v>
                </c:pt>
                <c:pt idx="37">
                  <c:v>0.79</c:v>
                </c:pt>
                <c:pt idx="38">
                  <c:v>0.79</c:v>
                </c:pt>
                <c:pt idx="39">
                  <c:v>0.79</c:v>
                </c:pt>
                <c:pt idx="40">
                  <c:v>0.8</c:v>
                </c:pt>
                <c:pt idx="41">
                  <c:v>0.85</c:v>
                </c:pt>
                <c:pt idx="42">
                  <c:v>0.86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853056"/>
        <c:axId val="1258515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3"/>
                <c:pt idx="0">
                  <c:v>SOUTHAMPTON LIVING WELL PARTNERSHIP PCN</c:v>
                </c:pt>
                <c:pt idx="1">
                  <c:v>PORTSDOWN PCN</c:v>
                </c:pt>
                <c:pt idx="2">
                  <c:v>STRAWBERRY HEALTH PCN</c:v>
                </c:pt>
                <c:pt idx="3">
                  <c:v>SOVEREIGN PCN</c:v>
                </c:pt>
                <c:pt idx="4">
                  <c:v>CAMROSE, GILLIES &amp; HACKWOOD PARTNERSHIP PCN</c:v>
                </c:pt>
                <c:pt idx="5">
                  <c:v>GOSPORT CENTRAL PCN</c:v>
                </c:pt>
                <c:pt idx="6">
                  <c:v>BRUNEL PCN</c:v>
                </c:pt>
                <c:pt idx="7">
                  <c:v>CENTRAL &amp; WEST (IW) PCN</c:v>
                </c:pt>
                <c:pt idx="8">
                  <c:v>SOUTHAMPTON CENTRAL PCN</c:v>
                </c:pt>
                <c:pt idx="9">
                  <c:v>PORTSMOUTH SOUTH COAST PCN</c:v>
                </c:pt>
                <c:pt idx="10">
                  <c:v>SOUTHAMPTON BITTERNE PCN</c:v>
                </c:pt>
                <c:pt idx="11">
                  <c:v>ROMSEY &amp; NORTH BADDESLEY PCN</c:v>
                </c:pt>
                <c:pt idx="12">
                  <c:v>GOSPORT WEST PCN</c:v>
                </c:pt>
                <c:pt idx="13">
                  <c:v>COASTAL FAREHAM &amp; GOSPORT PCN</c:v>
                </c:pt>
                <c:pt idx="14">
                  <c:v>WHITEWATER LODDON PCN</c:v>
                </c:pt>
                <c:pt idx="15">
                  <c:v>NORTH &amp; EAST (IW) PCN</c:v>
                </c:pt>
                <c:pt idx="16">
                  <c:v>ICS</c:v>
                </c:pt>
                <c:pt idx="17">
                  <c:v>SOUTHAMPTON WOOLSTON &amp; TOWNHILL PCN</c:v>
                </c:pt>
                <c:pt idx="18">
                  <c:v>COASTAL (WEST HAMPSHIRE) PCN</c:v>
                </c:pt>
                <c:pt idx="19">
                  <c:v>ISLAND CITY PCN</c:v>
                </c:pt>
                <c:pt idx="20">
                  <c:v>B-CONNECTED CARE PCN</c:v>
                </c:pt>
                <c:pt idx="21">
                  <c:v>FAREHAM &amp; PORTCHESTER PCN</c:v>
                </c:pt>
                <c:pt idx="22">
                  <c:v>EASTLEIGH HEALTH PCN</c:v>
                </c:pt>
                <c:pt idx="23">
                  <c:v>EASTLEIGH SOUTHERN PARISHES PCN</c:v>
                </c:pt>
                <c:pt idx="24">
                  <c:v>WATERSIDE PCN</c:v>
                </c:pt>
                <c:pt idx="25">
                  <c:v>RURAL WEST PCN</c:v>
                </c:pt>
                <c:pt idx="26">
                  <c:v>TOTTON PCN</c:v>
                </c:pt>
                <c:pt idx="27">
                  <c:v>SOUTH (IW) PCN</c:v>
                </c:pt>
                <c:pt idx="28">
                  <c:v>PORTSMOUTH NORTH PCN</c:v>
                </c:pt>
                <c:pt idx="29">
                  <c:v>MOSAIC HEALTHCARE PCN</c:v>
                </c:pt>
                <c:pt idx="30">
                  <c:v>HAVANT AND WATERLOOVILLE PCN</c:v>
                </c:pt>
                <c:pt idx="31">
                  <c:v>SOUTHAMPTON WEST PCN</c:v>
                </c:pt>
                <c:pt idx="32">
                  <c:v>AVON VALLEY PCN</c:v>
                </c:pt>
                <c:pt idx="33">
                  <c:v>EAST HANTS PCN</c:v>
                </c:pt>
                <c:pt idx="34">
                  <c:v>HAYLING ISLAND &amp; EMSWORTH PCN</c:v>
                </c:pt>
                <c:pt idx="35">
                  <c:v>CHANDLER'S FORD PCN</c:v>
                </c:pt>
                <c:pt idx="36">
                  <c:v>WINCHESTER RURAL SOUTH PCN</c:v>
                </c:pt>
                <c:pt idx="37">
                  <c:v>ANDOVER PCN</c:v>
                </c:pt>
                <c:pt idx="38">
                  <c:v>WINCHESTER RURAL NORTH &amp; EAST PCN</c:v>
                </c:pt>
                <c:pt idx="39">
                  <c:v>WINCHESTER CITY PCN</c:v>
                </c:pt>
                <c:pt idx="40">
                  <c:v>NEW FOREST PCN</c:v>
                </c:pt>
                <c:pt idx="41">
                  <c:v>A31 GROUP PCN</c:v>
                </c:pt>
                <c:pt idx="42">
                  <c:v>SOUTHAMPTON NORTH PCN</c:v>
                </c:pt>
              </c:strCache>
            </c:strRef>
          </c:cat>
          <c:val>
            <c:numRef>
              <c:f>Sheet1!$C$2:$C$45</c:f>
              <c:numCache>
                <c:formatCode>0%</c:formatCode>
                <c:ptCount val="44"/>
                <c:pt idx="0">
                  <c:v>0.36</c:v>
                </c:pt>
                <c:pt idx="1">
                  <c:v>0.41</c:v>
                </c:pt>
                <c:pt idx="2">
                  <c:v>0.49</c:v>
                </c:pt>
                <c:pt idx="3">
                  <c:v>0.52</c:v>
                </c:pt>
                <c:pt idx="4">
                  <c:v>0.54</c:v>
                </c:pt>
                <c:pt idx="5">
                  <c:v>0.55000000000000004</c:v>
                </c:pt>
                <c:pt idx="6">
                  <c:v>0.56000000000000005</c:v>
                </c:pt>
                <c:pt idx="7">
                  <c:v>0.57999999999999996</c:v>
                </c:pt>
                <c:pt idx="8">
                  <c:v>0.62</c:v>
                </c:pt>
                <c:pt idx="9">
                  <c:v>0.63</c:v>
                </c:pt>
                <c:pt idx="10">
                  <c:v>0.63</c:v>
                </c:pt>
                <c:pt idx="11">
                  <c:v>0.64</c:v>
                </c:pt>
                <c:pt idx="12">
                  <c:v>0.67</c:v>
                </c:pt>
                <c:pt idx="13">
                  <c:v>0.67</c:v>
                </c:pt>
                <c:pt idx="14">
                  <c:v>0.68</c:v>
                </c:pt>
                <c:pt idx="15">
                  <c:v>0.68</c:v>
                </c:pt>
                <c:pt idx="16">
                  <c:v>-10</c:v>
                </c:pt>
                <c:pt idx="17">
                  <c:v>0.69</c:v>
                </c:pt>
                <c:pt idx="18">
                  <c:v>0.69</c:v>
                </c:pt>
                <c:pt idx="19">
                  <c:v>0.7</c:v>
                </c:pt>
                <c:pt idx="20">
                  <c:v>0.7</c:v>
                </c:pt>
                <c:pt idx="21">
                  <c:v>0.72</c:v>
                </c:pt>
                <c:pt idx="22">
                  <c:v>0.72</c:v>
                </c:pt>
                <c:pt idx="23">
                  <c:v>0.72</c:v>
                </c:pt>
                <c:pt idx="24">
                  <c:v>0.72</c:v>
                </c:pt>
                <c:pt idx="25">
                  <c:v>0.73</c:v>
                </c:pt>
                <c:pt idx="26">
                  <c:v>0.73</c:v>
                </c:pt>
                <c:pt idx="27">
                  <c:v>0.74</c:v>
                </c:pt>
                <c:pt idx="28">
                  <c:v>0.74</c:v>
                </c:pt>
                <c:pt idx="29">
                  <c:v>0.74</c:v>
                </c:pt>
                <c:pt idx="30">
                  <c:v>0.74</c:v>
                </c:pt>
                <c:pt idx="31">
                  <c:v>0.74</c:v>
                </c:pt>
                <c:pt idx="32">
                  <c:v>0.75</c:v>
                </c:pt>
                <c:pt idx="33">
                  <c:v>0.75</c:v>
                </c:pt>
                <c:pt idx="34">
                  <c:v>0.75</c:v>
                </c:pt>
                <c:pt idx="35">
                  <c:v>0.78</c:v>
                </c:pt>
                <c:pt idx="36">
                  <c:v>0.79</c:v>
                </c:pt>
                <c:pt idx="37">
                  <c:v>0.79</c:v>
                </c:pt>
                <c:pt idx="38">
                  <c:v>0.79</c:v>
                </c:pt>
                <c:pt idx="39">
                  <c:v>0.79</c:v>
                </c:pt>
                <c:pt idx="40">
                  <c:v>0.8</c:v>
                </c:pt>
                <c:pt idx="41">
                  <c:v>0.85</c:v>
                </c:pt>
                <c:pt idx="42">
                  <c:v>0.86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835136"/>
        <c:axId val="125849984"/>
      </c:lineChart>
      <c:catAx>
        <c:axId val="1258351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849984"/>
        <c:crosses val="autoZero"/>
        <c:auto val="1"/>
        <c:lblAlgn val="ctr"/>
        <c:lblOffset val="100"/>
        <c:noMultiLvlLbl val="0"/>
      </c:catAx>
      <c:valAx>
        <c:axId val="1258499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835136"/>
        <c:crosses val="autoZero"/>
        <c:crossBetween val="between"/>
      </c:valAx>
      <c:valAx>
        <c:axId val="125851520"/>
        <c:scaling>
          <c:orientation val="minMax"/>
          <c:max val="1"/>
          <c:min val="0"/>
        </c:scaling>
        <c:delete val="0"/>
        <c:axPos val="r"/>
        <c:numFmt formatCode="0%" sourceLinked="1"/>
        <c:majorTickMark val="none"/>
        <c:minorTickMark val="none"/>
        <c:tickLblPos val="none"/>
        <c:spPr>
          <a:ln>
            <a:noFill/>
          </a:ln>
        </c:spPr>
        <c:crossAx val="125853056"/>
        <c:crosses val="max"/>
        <c:crossBetween val="between"/>
      </c:valAx>
      <c:catAx>
        <c:axId val="125853056"/>
        <c:scaling>
          <c:orientation val="minMax"/>
        </c:scaling>
        <c:delete val="1"/>
        <c:axPos val="b"/>
        <c:numFmt formatCode="General" sourceLinked="1"/>
        <c:majorTickMark val="out"/>
        <c:minorTickMark val="none"/>
        <c:tickLblPos val="nextTo"/>
        <c:crossAx val="1258515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31</c:v>
                </c:pt>
                <c:pt idx="1">
                  <c:v>63</c:v>
                </c:pt>
                <c:pt idx="2">
                  <c:v>4</c:v>
                </c:pt>
                <c:pt idx="3">
                  <c:v>2</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6106240"/>
        <c:axId val="126112128"/>
      </c:barChart>
      <c:catAx>
        <c:axId val="12610624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112128"/>
        <c:crosses val="autoZero"/>
        <c:auto val="1"/>
        <c:lblAlgn val="ctr"/>
        <c:lblOffset val="100"/>
        <c:noMultiLvlLbl val="0"/>
      </c:catAx>
      <c:valAx>
        <c:axId val="12611212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610624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73</c:v>
                </c:pt>
                <c:pt idx="2">
                  <c:v>14</c:v>
                </c:pt>
                <c:pt idx="3">
                  <c:v>5</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22</c:v>
                </c:pt>
                <c:pt idx="1">
                  <c:v>50</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222336"/>
        <c:axId val="126223872"/>
      </c:stockChart>
      <c:catAx>
        <c:axId val="126222336"/>
        <c:scaling>
          <c:orientation val="minMax"/>
        </c:scaling>
        <c:delete val="1"/>
        <c:axPos val="b"/>
        <c:numFmt formatCode="m/d/yyyy" sourceLinked="1"/>
        <c:majorTickMark val="out"/>
        <c:minorTickMark val="none"/>
        <c:tickLblPos val="nextTo"/>
        <c:crossAx val="126223872"/>
        <c:crosses val="autoZero"/>
        <c:auto val="1"/>
        <c:lblAlgn val="ctr"/>
        <c:lblOffset val="100"/>
        <c:noMultiLvlLbl val="0"/>
      </c:catAx>
      <c:valAx>
        <c:axId val="126223872"/>
        <c:scaling>
          <c:orientation val="minMax"/>
          <c:max val="100"/>
          <c:min val="0"/>
        </c:scaling>
        <c:delete val="1"/>
        <c:axPos val="l"/>
        <c:numFmt formatCode="m/d/yyyy" sourceLinked="1"/>
        <c:majorTickMark val="out"/>
        <c:minorTickMark val="none"/>
        <c:tickLblPos val="nextTo"/>
        <c:crossAx val="12622233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74</c:v>
                </c:pt>
                <c:pt idx="1">
                  <c:v>17</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Sheet1!$F$2:$F$45</c:f>
              <c:numCache>
                <c:formatCode>General</c:formatCode>
                <c:ptCount val="44"/>
                <c:pt idx="0">
                  <c:v>0.84</c:v>
                </c:pt>
                <c:pt idx="1">
                  <c:v>0.84</c:v>
                </c:pt>
                <c:pt idx="2">
                  <c:v>0.85</c:v>
                </c:pt>
                <c:pt idx="3">
                  <c:v>0.85</c:v>
                </c:pt>
                <c:pt idx="4">
                  <c:v>0.85</c:v>
                </c:pt>
                <c:pt idx="5">
                  <c:v>0.86</c:v>
                </c:pt>
                <c:pt idx="6">
                  <c:v>0.86</c:v>
                </c:pt>
                <c:pt idx="7">
                  <c:v>0.87</c:v>
                </c:pt>
                <c:pt idx="8">
                  <c:v>0.87</c:v>
                </c:pt>
                <c:pt idx="9">
                  <c:v>0.88</c:v>
                </c:pt>
                <c:pt idx="10">
                  <c:v>0.88</c:v>
                </c:pt>
                <c:pt idx="11">
                  <c:v>0.89</c:v>
                </c:pt>
                <c:pt idx="12">
                  <c:v>0.89</c:v>
                </c:pt>
                <c:pt idx="13">
                  <c:v>0.89</c:v>
                </c:pt>
                <c:pt idx="14">
                  <c:v>0.89</c:v>
                </c:pt>
                <c:pt idx="15">
                  <c:v>0.9</c:v>
                </c:pt>
                <c:pt idx="16">
                  <c:v>0.9</c:v>
                </c:pt>
                <c:pt idx="17">
                  <c:v>0.9</c:v>
                </c:pt>
                <c:pt idx="18">
                  <c:v>0.9</c:v>
                </c:pt>
                <c:pt idx="19">
                  <c:v>0.9</c:v>
                </c:pt>
                <c:pt idx="20">
                  <c:v>0.9</c:v>
                </c:pt>
                <c:pt idx="21">
                  <c:v>0.9</c:v>
                </c:pt>
                <c:pt idx="22">
                  <c:v>0.91</c:v>
                </c:pt>
                <c:pt idx="23">
                  <c:v>0.91</c:v>
                </c:pt>
                <c:pt idx="24">
                  <c:v>0.91</c:v>
                </c:pt>
                <c:pt idx="25">
                  <c:v>0.91</c:v>
                </c:pt>
                <c:pt idx="26">
                  <c:v>0.92</c:v>
                </c:pt>
                <c:pt idx="27">
                  <c:v>0.92</c:v>
                </c:pt>
                <c:pt idx="28">
                  <c:v>0.92</c:v>
                </c:pt>
                <c:pt idx="29">
                  <c:v>0.92</c:v>
                </c:pt>
                <c:pt idx="30">
                  <c:v>0.93</c:v>
                </c:pt>
                <c:pt idx="31">
                  <c:v>0.94</c:v>
                </c:pt>
                <c:pt idx="32">
                  <c:v>0.94</c:v>
                </c:pt>
                <c:pt idx="33">
                  <c:v>0.94</c:v>
                </c:pt>
                <c:pt idx="34">
                  <c:v>0.94</c:v>
                </c:pt>
                <c:pt idx="35">
                  <c:v>0.94</c:v>
                </c:pt>
                <c:pt idx="36">
                  <c:v>0.94</c:v>
                </c:pt>
                <c:pt idx="37">
                  <c:v>0.95</c:v>
                </c:pt>
                <c:pt idx="38">
                  <c:v>0.95</c:v>
                </c:pt>
                <c:pt idx="39">
                  <c:v>0.95</c:v>
                </c:pt>
                <c:pt idx="40">
                  <c:v>0.96</c:v>
                </c:pt>
                <c:pt idx="41">
                  <c:v>0.96</c:v>
                </c:pt>
                <c:pt idx="42">
                  <c:v>0.96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915904"/>
        <c:axId val="1279143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SOUTHAMPTON LIVING WELL PARTNERSHIP PCN</c:v>
                </c:pt>
                <c:pt idx="1">
                  <c:v>SOUTHAMPTON CENTRAL PCN</c:v>
                </c:pt>
                <c:pt idx="2">
                  <c:v>PORTSDOWN PCN</c:v>
                </c:pt>
                <c:pt idx="3">
                  <c:v>STRAWBERRY HEALTH PCN</c:v>
                </c:pt>
                <c:pt idx="4">
                  <c:v>CAMROSE, GILLIES &amp; HACKWOOD PARTNERSHIP PCN</c:v>
                </c:pt>
                <c:pt idx="5">
                  <c:v>BRUNEL PCN</c:v>
                </c:pt>
                <c:pt idx="6">
                  <c:v>GOSPORT CENTRAL PCN</c:v>
                </c:pt>
                <c:pt idx="7">
                  <c:v>CENTRAL &amp; WEST (IW) PCN</c:v>
                </c:pt>
                <c:pt idx="8">
                  <c:v>WATERSIDE PCN</c:v>
                </c:pt>
                <c:pt idx="9">
                  <c:v>NORTH &amp; EAST (IW) PCN</c:v>
                </c:pt>
                <c:pt idx="10">
                  <c:v>SOVEREIGN PCN</c:v>
                </c:pt>
                <c:pt idx="11">
                  <c:v>SOUTH (IW) PCN</c:v>
                </c:pt>
                <c:pt idx="12">
                  <c:v>ISLAND CITY PCN</c:v>
                </c:pt>
                <c:pt idx="13">
                  <c:v>ROMSEY &amp; NORTH BADDESLEY PCN</c:v>
                </c:pt>
                <c:pt idx="14">
                  <c:v>B-CONNECTED CARE PCN</c:v>
                </c:pt>
                <c:pt idx="15">
                  <c:v>ICS</c:v>
                </c:pt>
                <c:pt idx="16">
                  <c:v>GOSPORT WEST PCN</c:v>
                </c:pt>
                <c:pt idx="17">
                  <c:v>PORTSMOUTH NORTH PCN</c:v>
                </c:pt>
                <c:pt idx="18">
                  <c:v>FAREHAM &amp; PORTCHESTER PCN</c:v>
                </c:pt>
                <c:pt idx="19">
                  <c:v>HAVANT AND WATERLOOVILLE PCN</c:v>
                </c:pt>
                <c:pt idx="20">
                  <c:v>A31 GROUP PCN</c:v>
                </c:pt>
                <c:pt idx="21">
                  <c:v>HAYLING ISLAND &amp; EMSWORTH PCN</c:v>
                </c:pt>
                <c:pt idx="22">
                  <c:v>MOSAIC HEALTHCARE PCN</c:v>
                </c:pt>
                <c:pt idx="23">
                  <c:v>SOUTHAMPTON WEST PCN</c:v>
                </c:pt>
                <c:pt idx="24">
                  <c:v>EASTLEIGH SOUTHERN PARISHES PCN</c:v>
                </c:pt>
                <c:pt idx="25">
                  <c:v>AVON VALLEY PCN</c:v>
                </c:pt>
                <c:pt idx="26">
                  <c:v>RURAL WEST PCN</c:v>
                </c:pt>
                <c:pt idx="27">
                  <c:v>SOUTHAMPTON WOOLSTON &amp; TOWNHILL PCN</c:v>
                </c:pt>
                <c:pt idx="28">
                  <c:v>PORTSMOUTH SOUTH COAST PCN</c:v>
                </c:pt>
                <c:pt idx="29">
                  <c:v>EAST HANTS PCN</c:v>
                </c:pt>
                <c:pt idx="30">
                  <c:v>COASTAL FAREHAM &amp; GOSPORT PCN</c:v>
                </c:pt>
                <c:pt idx="31">
                  <c:v>ANDOVER PCN</c:v>
                </c:pt>
                <c:pt idx="32">
                  <c:v>TOTTON PCN</c:v>
                </c:pt>
                <c:pt idx="33">
                  <c:v>WHITEWATER LODDON PCN</c:v>
                </c:pt>
                <c:pt idx="34">
                  <c:v>EASTLEIGH HEALTH PCN</c:v>
                </c:pt>
                <c:pt idx="35">
                  <c:v>WINCHESTER RURAL NORTH &amp; EAST PCN</c:v>
                </c:pt>
                <c:pt idx="36">
                  <c:v>SOUTHAMPTON BITTERNE PCN</c:v>
                </c:pt>
                <c:pt idx="37">
                  <c:v>WINCHESTER RURAL SOUTH PCN</c:v>
                </c:pt>
                <c:pt idx="38">
                  <c:v>NEW FOREST PCN</c:v>
                </c:pt>
                <c:pt idx="39">
                  <c:v>WINCHESTER CITY PCN</c:v>
                </c:pt>
                <c:pt idx="40">
                  <c:v>COASTAL (WEST HAMPSHIRE) PCN</c:v>
                </c:pt>
                <c:pt idx="41">
                  <c:v>CHANDLER'S FORD PCN</c:v>
                </c:pt>
                <c:pt idx="42">
                  <c:v>SOUTHAMPTON NORTH PCN</c:v>
                </c:pt>
              </c:strCache>
            </c:strRef>
          </c:cat>
          <c:val>
            <c:numRef>
              <c:f>Sheet1!$C$2:$C$45</c:f>
              <c:numCache>
                <c:formatCode>0%</c:formatCode>
                <c:ptCount val="44"/>
                <c:pt idx="0">
                  <c:v>0.84</c:v>
                </c:pt>
                <c:pt idx="1">
                  <c:v>0.84</c:v>
                </c:pt>
                <c:pt idx="2">
                  <c:v>0.85</c:v>
                </c:pt>
                <c:pt idx="3">
                  <c:v>0.85</c:v>
                </c:pt>
                <c:pt idx="4">
                  <c:v>0.85</c:v>
                </c:pt>
                <c:pt idx="5">
                  <c:v>0.86</c:v>
                </c:pt>
                <c:pt idx="6">
                  <c:v>0.86</c:v>
                </c:pt>
                <c:pt idx="7">
                  <c:v>0.87</c:v>
                </c:pt>
                <c:pt idx="8">
                  <c:v>0.87</c:v>
                </c:pt>
                <c:pt idx="9">
                  <c:v>0.88</c:v>
                </c:pt>
                <c:pt idx="10">
                  <c:v>0.88</c:v>
                </c:pt>
                <c:pt idx="11">
                  <c:v>0.89</c:v>
                </c:pt>
                <c:pt idx="12">
                  <c:v>0.89</c:v>
                </c:pt>
                <c:pt idx="13">
                  <c:v>0.89</c:v>
                </c:pt>
                <c:pt idx="14">
                  <c:v>0.89</c:v>
                </c:pt>
                <c:pt idx="15">
                  <c:v>-10</c:v>
                </c:pt>
                <c:pt idx="16">
                  <c:v>0.9</c:v>
                </c:pt>
                <c:pt idx="17">
                  <c:v>0.9</c:v>
                </c:pt>
                <c:pt idx="18">
                  <c:v>0.9</c:v>
                </c:pt>
                <c:pt idx="19">
                  <c:v>0.9</c:v>
                </c:pt>
                <c:pt idx="20">
                  <c:v>0.9</c:v>
                </c:pt>
                <c:pt idx="21">
                  <c:v>0.9</c:v>
                </c:pt>
                <c:pt idx="22">
                  <c:v>0.91</c:v>
                </c:pt>
                <c:pt idx="23">
                  <c:v>0.91</c:v>
                </c:pt>
                <c:pt idx="24">
                  <c:v>0.91</c:v>
                </c:pt>
                <c:pt idx="25">
                  <c:v>0.91</c:v>
                </c:pt>
                <c:pt idx="26">
                  <c:v>0.92</c:v>
                </c:pt>
                <c:pt idx="27">
                  <c:v>0.92</c:v>
                </c:pt>
                <c:pt idx="28">
                  <c:v>0.92</c:v>
                </c:pt>
                <c:pt idx="29">
                  <c:v>0.92</c:v>
                </c:pt>
                <c:pt idx="30">
                  <c:v>0.93</c:v>
                </c:pt>
                <c:pt idx="31">
                  <c:v>0.94</c:v>
                </c:pt>
                <c:pt idx="32">
                  <c:v>0.94</c:v>
                </c:pt>
                <c:pt idx="33">
                  <c:v>0.94</c:v>
                </c:pt>
                <c:pt idx="34">
                  <c:v>0.94</c:v>
                </c:pt>
                <c:pt idx="35">
                  <c:v>0.94</c:v>
                </c:pt>
                <c:pt idx="36">
                  <c:v>0.94</c:v>
                </c:pt>
                <c:pt idx="37">
                  <c:v>0.95</c:v>
                </c:pt>
                <c:pt idx="38">
                  <c:v>0.95</c:v>
                </c:pt>
                <c:pt idx="39">
                  <c:v>0.95</c:v>
                </c:pt>
                <c:pt idx="40">
                  <c:v>0.96</c:v>
                </c:pt>
                <c:pt idx="41">
                  <c:v>0.96</c:v>
                </c:pt>
                <c:pt idx="42">
                  <c:v>0.96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0.9</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902080"/>
        <c:axId val="127904384"/>
      </c:lineChart>
      <c:catAx>
        <c:axId val="12790208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904384"/>
        <c:crosses val="autoZero"/>
        <c:auto val="1"/>
        <c:lblAlgn val="ctr"/>
        <c:lblOffset val="100"/>
        <c:noMultiLvlLbl val="0"/>
      </c:catAx>
      <c:valAx>
        <c:axId val="1279043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902080"/>
        <c:crosses val="autoZero"/>
        <c:crossBetween val="between"/>
      </c:valAx>
      <c:valAx>
        <c:axId val="127914368"/>
        <c:scaling>
          <c:orientation val="minMax"/>
          <c:max val="1"/>
          <c:min val="0"/>
        </c:scaling>
        <c:delete val="0"/>
        <c:axPos val="r"/>
        <c:numFmt formatCode="0%" sourceLinked="1"/>
        <c:majorTickMark val="none"/>
        <c:minorTickMark val="none"/>
        <c:tickLblPos val="none"/>
        <c:spPr>
          <a:ln>
            <a:noFill/>
          </a:ln>
        </c:spPr>
        <c:crossAx val="127915904"/>
        <c:crosses val="max"/>
        <c:crossBetween val="between"/>
      </c:valAx>
      <c:catAx>
        <c:axId val="127915904"/>
        <c:scaling>
          <c:orientation val="minMax"/>
        </c:scaling>
        <c:delete val="1"/>
        <c:axPos val="b"/>
        <c:numFmt formatCode="General" sourceLinked="1"/>
        <c:majorTickMark val="out"/>
        <c:minorTickMark val="none"/>
        <c:tickLblPos val="nextTo"/>
        <c:crossAx val="1279143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56</c:v>
                </c:pt>
                <c:pt idx="1">
                  <c:v>57</c:v>
                </c:pt>
                <c:pt idx="2">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34</c:v>
                </c:pt>
                <c:pt idx="1">
                  <c:v>33</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389504"/>
        <c:axId val="128391040"/>
      </c:barChart>
      <c:catAx>
        <c:axId val="12838950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391040"/>
        <c:crosses val="autoZero"/>
        <c:auto val="1"/>
        <c:lblAlgn val="ctr"/>
        <c:lblOffset val="100"/>
        <c:noMultiLvlLbl val="0"/>
      </c:catAx>
      <c:valAx>
        <c:axId val="12839104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38950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64</c:v>
                </c:pt>
                <c:pt idx="1">
                  <c:v>73</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30</c:v>
                </c:pt>
                <c:pt idx="1">
                  <c:v>23</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69728"/>
        <c:axId val="128571264"/>
      </c:barChart>
      <c:catAx>
        <c:axId val="12856972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71264"/>
        <c:crosses val="autoZero"/>
        <c:auto val="1"/>
        <c:lblAlgn val="ctr"/>
        <c:lblOffset val="100"/>
        <c:noMultiLvlLbl val="0"/>
      </c:catAx>
      <c:valAx>
        <c:axId val="12857126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6972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31</c:v>
                </c:pt>
                <c:pt idx="2">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255680"/>
        <c:axId val="129265664"/>
      </c:lineChart>
      <c:catAx>
        <c:axId val="129255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265664"/>
        <c:crosses val="autoZero"/>
        <c:auto val="1"/>
        <c:lblAlgn val="ctr"/>
        <c:lblOffset val="100"/>
        <c:noMultiLvlLbl val="0"/>
      </c:catAx>
      <c:valAx>
        <c:axId val="1292656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255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38</c:v>
                </c:pt>
                <c:pt idx="1">
                  <c:v>39</c:v>
                </c:pt>
                <c:pt idx="2">
                  <c:v>23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538432"/>
        <c:axId val="143560704"/>
      </c:lineChart>
      <c:catAx>
        <c:axId val="14353843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560704"/>
        <c:crosses val="autoZero"/>
        <c:auto val="1"/>
        <c:lblAlgn val="ctr"/>
        <c:lblOffset val="100"/>
        <c:noMultiLvlLbl val="0"/>
      </c:catAx>
      <c:valAx>
        <c:axId val="1435607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53843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Sheet1!$F$2:$F$45</c:f>
              <c:numCache>
                <c:formatCode>General</c:formatCode>
                <c:ptCount val="44"/>
                <c:pt idx="0">
                  <c:v>0.56000000000000005</c:v>
                </c:pt>
                <c:pt idx="1">
                  <c:v>0.65</c:v>
                </c:pt>
                <c:pt idx="2">
                  <c:v>0.65</c:v>
                </c:pt>
                <c:pt idx="3">
                  <c:v>0.68</c:v>
                </c:pt>
                <c:pt idx="4">
                  <c:v>0.68</c:v>
                </c:pt>
                <c:pt idx="5">
                  <c:v>0.7</c:v>
                </c:pt>
                <c:pt idx="6">
                  <c:v>0.71</c:v>
                </c:pt>
                <c:pt idx="7">
                  <c:v>0.71</c:v>
                </c:pt>
                <c:pt idx="8">
                  <c:v>0.71</c:v>
                </c:pt>
                <c:pt idx="9">
                  <c:v>0.72</c:v>
                </c:pt>
                <c:pt idx="10">
                  <c:v>0.73</c:v>
                </c:pt>
                <c:pt idx="11">
                  <c:v>0.73</c:v>
                </c:pt>
                <c:pt idx="12">
                  <c:v>0.73</c:v>
                </c:pt>
                <c:pt idx="13">
                  <c:v>0.74</c:v>
                </c:pt>
                <c:pt idx="14">
                  <c:v>0.75</c:v>
                </c:pt>
                <c:pt idx="15">
                  <c:v>0.75</c:v>
                </c:pt>
                <c:pt idx="16">
                  <c:v>0.76</c:v>
                </c:pt>
                <c:pt idx="17">
                  <c:v>0.76</c:v>
                </c:pt>
                <c:pt idx="18">
                  <c:v>0.76</c:v>
                </c:pt>
                <c:pt idx="19">
                  <c:v>0.77</c:v>
                </c:pt>
                <c:pt idx="20">
                  <c:v>0.77</c:v>
                </c:pt>
                <c:pt idx="21">
                  <c:v>0.77</c:v>
                </c:pt>
                <c:pt idx="22">
                  <c:v>0.77</c:v>
                </c:pt>
                <c:pt idx="23">
                  <c:v>0.77</c:v>
                </c:pt>
                <c:pt idx="24">
                  <c:v>0.78</c:v>
                </c:pt>
                <c:pt idx="25">
                  <c:v>0.79</c:v>
                </c:pt>
                <c:pt idx="26">
                  <c:v>0.79</c:v>
                </c:pt>
                <c:pt idx="27">
                  <c:v>0.8</c:v>
                </c:pt>
                <c:pt idx="28">
                  <c:v>0.8</c:v>
                </c:pt>
                <c:pt idx="29">
                  <c:v>0.8</c:v>
                </c:pt>
                <c:pt idx="30">
                  <c:v>0.8</c:v>
                </c:pt>
                <c:pt idx="31">
                  <c:v>0.81</c:v>
                </c:pt>
                <c:pt idx="32">
                  <c:v>0.82</c:v>
                </c:pt>
                <c:pt idx="33">
                  <c:v>0.82</c:v>
                </c:pt>
                <c:pt idx="34">
                  <c:v>0.82</c:v>
                </c:pt>
                <c:pt idx="35">
                  <c:v>0.83</c:v>
                </c:pt>
                <c:pt idx="36">
                  <c:v>0.83</c:v>
                </c:pt>
                <c:pt idx="37">
                  <c:v>0.84</c:v>
                </c:pt>
                <c:pt idx="38">
                  <c:v>0.84</c:v>
                </c:pt>
                <c:pt idx="39">
                  <c:v>0.86</c:v>
                </c:pt>
                <c:pt idx="40">
                  <c:v>0.86</c:v>
                </c:pt>
                <c:pt idx="41">
                  <c:v>0.87</c:v>
                </c:pt>
                <c:pt idx="42">
                  <c:v>0.87</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761792"/>
        <c:axId val="143755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SOUTHAMPTON LIVING WELL PARTNERSHIP PCN</c:v>
                </c:pt>
                <c:pt idx="1">
                  <c:v>GOSPORT CENTRAL PCN</c:v>
                </c:pt>
                <c:pt idx="2">
                  <c:v>SOUTHAMPTON BITTERNE PCN</c:v>
                </c:pt>
                <c:pt idx="3">
                  <c:v>FAREHAM &amp; PORTCHESTER PCN</c:v>
                </c:pt>
                <c:pt idx="4">
                  <c:v>B-CONNECTED CARE PCN</c:v>
                </c:pt>
                <c:pt idx="5">
                  <c:v>EASTLEIGH HEALTH PCN</c:v>
                </c:pt>
                <c:pt idx="6">
                  <c:v>SOUTHAMPTON CENTRAL PCN</c:v>
                </c:pt>
                <c:pt idx="7">
                  <c:v>STRAWBERRY HEALTH PCN</c:v>
                </c:pt>
                <c:pt idx="8">
                  <c:v>WHITEWATER LODDON PCN</c:v>
                </c:pt>
                <c:pt idx="9">
                  <c:v>CENTRAL &amp; WEST (IW) PCN</c:v>
                </c:pt>
                <c:pt idx="10">
                  <c:v>ROMSEY &amp; NORTH BADDESLEY PCN</c:v>
                </c:pt>
                <c:pt idx="11">
                  <c:v>NORTH &amp; EAST (IW) PCN</c:v>
                </c:pt>
                <c:pt idx="12">
                  <c:v>SOVEREIGN PCN</c:v>
                </c:pt>
                <c:pt idx="13">
                  <c:v>ISLAND CITY PCN</c:v>
                </c:pt>
                <c:pt idx="14">
                  <c:v>BRUNEL PCN</c:v>
                </c:pt>
                <c:pt idx="15">
                  <c:v>PORTSMOUTH NORTH PCN</c:v>
                </c:pt>
                <c:pt idx="16">
                  <c:v>SOUTH (IW) PCN</c:v>
                </c:pt>
                <c:pt idx="17">
                  <c:v>GOSPORT WEST PCN</c:v>
                </c:pt>
                <c:pt idx="18">
                  <c:v>EAST HANTS PCN</c:v>
                </c:pt>
                <c:pt idx="19">
                  <c:v>ICS</c:v>
                </c:pt>
                <c:pt idx="20">
                  <c:v>NEW FOREST PCN</c:v>
                </c:pt>
                <c:pt idx="21">
                  <c:v>HAVANT AND WATERLOOVILLE PCN</c:v>
                </c:pt>
                <c:pt idx="22">
                  <c:v>SOUTHAMPTON WEST PCN</c:v>
                </c:pt>
                <c:pt idx="23">
                  <c:v>SOUTHAMPTON WOOLSTON &amp; TOWNHILL PCN</c:v>
                </c:pt>
                <c:pt idx="24">
                  <c:v>MOSAIC HEALTHCARE PCN</c:v>
                </c:pt>
                <c:pt idx="25">
                  <c:v>ANDOVER PCN</c:v>
                </c:pt>
                <c:pt idx="26">
                  <c:v>COASTAL FAREHAM &amp; GOSPORT PCN</c:v>
                </c:pt>
                <c:pt idx="27">
                  <c:v>RURAL WEST PCN</c:v>
                </c:pt>
                <c:pt idx="28">
                  <c:v>TOTTON PCN</c:v>
                </c:pt>
                <c:pt idx="29">
                  <c:v>HAYLING ISLAND &amp; EMSWORTH PCN</c:v>
                </c:pt>
                <c:pt idx="30">
                  <c:v>WINCHESTER CITY PCN</c:v>
                </c:pt>
                <c:pt idx="31">
                  <c:v>CHANDLER'S FORD PCN</c:v>
                </c:pt>
                <c:pt idx="32">
                  <c:v>WINCHESTER RURAL SOUTH PCN</c:v>
                </c:pt>
                <c:pt idx="33">
                  <c:v>EASTLEIGH SOUTHERN PARISHES PCN</c:v>
                </c:pt>
                <c:pt idx="34">
                  <c:v>AVON VALLEY PCN</c:v>
                </c:pt>
                <c:pt idx="35">
                  <c:v>WATERSIDE PCN</c:v>
                </c:pt>
                <c:pt idx="36">
                  <c:v>CAMROSE, GILLIES &amp; HACKWOOD PARTNERSHIP PCN</c:v>
                </c:pt>
                <c:pt idx="37">
                  <c:v>PORTSDOWN PCN</c:v>
                </c:pt>
                <c:pt idx="38">
                  <c:v>PORTSMOUTH SOUTH COAST PCN</c:v>
                </c:pt>
                <c:pt idx="39">
                  <c:v>WINCHESTER RURAL NORTH &amp; EAST PCN</c:v>
                </c:pt>
                <c:pt idx="40">
                  <c:v>A31 GROUP PCN</c:v>
                </c:pt>
                <c:pt idx="41">
                  <c:v>COASTAL (WEST HAMPSHIRE) PCN</c:v>
                </c:pt>
                <c:pt idx="42">
                  <c:v>SOUTHAMPTON NORTH PCN</c:v>
                </c:pt>
              </c:strCache>
            </c:strRef>
          </c:cat>
          <c:val>
            <c:numRef>
              <c:f>Sheet1!$C$2:$C$45</c:f>
              <c:numCache>
                <c:formatCode>0%</c:formatCode>
                <c:ptCount val="44"/>
                <c:pt idx="0">
                  <c:v>0.56000000000000005</c:v>
                </c:pt>
                <c:pt idx="1">
                  <c:v>0.65</c:v>
                </c:pt>
                <c:pt idx="2">
                  <c:v>0.65</c:v>
                </c:pt>
                <c:pt idx="3">
                  <c:v>0.68</c:v>
                </c:pt>
                <c:pt idx="4">
                  <c:v>0.68</c:v>
                </c:pt>
                <c:pt idx="5">
                  <c:v>0.7</c:v>
                </c:pt>
                <c:pt idx="6">
                  <c:v>0.71</c:v>
                </c:pt>
                <c:pt idx="7">
                  <c:v>0.71</c:v>
                </c:pt>
                <c:pt idx="8">
                  <c:v>0.71</c:v>
                </c:pt>
                <c:pt idx="9">
                  <c:v>0.72</c:v>
                </c:pt>
                <c:pt idx="10">
                  <c:v>0.73</c:v>
                </c:pt>
                <c:pt idx="11">
                  <c:v>0.73</c:v>
                </c:pt>
                <c:pt idx="12">
                  <c:v>0.73</c:v>
                </c:pt>
                <c:pt idx="13">
                  <c:v>0.74</c:v>
                </c:pt>
                <c:pt idx="14">
                  <c:v>0.75</c:v>
                </c:pt>
                <c:pt idx="15">
                  <c:v>0.75</c:v>
                </c:pt>
                <c:pt idx="16">
                  <c:v>0.76</c:v>
                </c:pt>
                <c:pt idx="17">
                  <c:v>0.76</c:v>
                </c:pt>
                <c:pt idx="18">
                  <c:v>0.76</c:v>
                </c:pt>
                <c:pt idx="19">
                  <c:v>-10</c:v>
                </c:pt>
                <c:pt idx="20">
                  <c:v>0.77</c:v>
                </c:pt>
                <c:pt idx="21">
                  <c:v>0.77</c:v>
                </c:pt>
                <c:pt idx="22">
                  <c:v>0.77</c:v>
                </c:pt>
                <c:pt idx="23">
                  <c:v>0.77</c:v>
                </c:pt>
                <c:pt idx="24">
                  <c:v>0.78</c:v>
                </c:pt>
                <c:pt idx="25">
                  <c:v>0.79</c:v>
                </c:pt>
                <c:pt idx="26">
                  <c:v>0.79</c:v>
                </c:pt>
                <c:pt idx="27">
                  <c:v>0.8</c:v>
                </c:pt>
                <c:pt idx="28">
                  <c:v>0.8</c:v>
                </c:pt>
                <c:pt idx="29">
                  <c:v>0.8</c:v>
                </c:pt>
                <c:pt idx="30">
                  <c:v>0.8</c:v>
                </c:pt>
                <c:pt idx="31">
                  <c:v>0.81</c:v>
                </c:pt>
                <c:pt idx="32">
                  <c:v>0.82</c:v>
                </c:pt>
                <c:pt idx="33">
                  <c:v>0.82</c:v>
                </c:pt>
                <c:pt idx="34">
                  <c:v>0.82</c:v>
                </c:pt>
                <c:pt idx="35">
                  <c:v>0.83</c:v>
                </c:pt>
                <c:pt idx="36">
                  <c:v>0.83</c:v>
                </c:pt>
                <c:pt idx="37">
                  <c:v>0.84</c:v>
                </c:pt>
                <c:pt idx="38">
                  <c:v>0.84</c:v>
                </c:pt>
                <c:pt idx="39">
                  <c:v>0.86</c:v>
                </c:pt>
                <c:pt idx="40">
                  <c:v>0.86</c:v>
                </c:pt>
                <c:pt idx="41">
                  <c:v>0.87</c:v>
                </c:pt>
                <c:pt idx="42">
                  <c:v>0.87</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0.77</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743616"/>
        <c:axId val="143754368"/>
      </c:lineChart>
      <c:catAx>
        <c:axId val="1437436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754368"/>
        <c:crosses val="autoZero"/>
        <c:auto val="1"/>
        <c:lblAlgn val="ctr"/>
        <c:lblOffset val="100"/>
        <c:noMultiLvlLbl val="0"/>
      </c:catAx>
      <c:valAx>
        <c:axId val="1437543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743616"/>
        <c:crosses val="autoZero"/>
        <c:crossBetween val="between"/>
      </c:valAx>
      <c:valAx>
        <c:axId val="143755904"/>
        <c:scaling>
          <c:orientation val="minMax"/>
          <c:max val="1"/>
          <c:min val="0"/>
        </c:scaling>
        <c:delete val="0"/>
        <c:axPos val="r"/>
        <c:numFmt formatCode="0%" sourceLinked="1"/>
        <c:majorTickMark val="none"/>
        <c:minorTickMark val="none"/>
        <c:tickLblPos val="none"/>
        <c:spPr>
          <a:ln>
            <a:noFill/>
          </a:ln>
        </c:spPr>
        <c:crossAx val="143761792"/>
        <c:crosses val="max"/>
        <c:crossBetween val="between"/>
      </c:valAx>
      <c:catAx>
        <c:axId val="143761792"/>
        <c:scaling>
          <c:orientation val="minMax"/>
        </c:scaling>
        <c:delete val="1"/>
        <c:axPos val="b"/>
        <c:numFmt formatCode="General" sourceLinked="1"/>
        <c:majorTickMark val="out"/>
        <c:minorTickMark val="none"/>
        <c:tickLblPos val="nextTo"/>
        <c:crossAx val="143755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25</c:v>
                </c:pt>
                <c:pt idx="1">
                  <c:v>40</c:v>
                </c:pt>
                <c:pt idx="2">
                  <c:v>22</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175680"/>
        <c:axId val="145177216"/>
      </c:lineChart>
      <c:catAx>
        <c:axId val="145175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177216"/>
        <c:crosses val="autoZero"/>
        <c:auto val="1"/>
        <c:lblAlgn val="ctr"/>
        <c:lblOffset val="100"/>
        <c:noMultiLvlLbl val="0"/>
      </c:catAx>
      <c:valAx>
        <c:axId val="145177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175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Sheet1!$F$2:$F$45</c:f>
              <c:numCache>
                <c:formatCode>General</c:formatCode>
                <c:ptCount val="44"/>
                <c:pt idx="0">
                  <c:v>0.34</c:v>
                </c:pt>
                <c:pt idx="1">
                  <c:v>0.47</c:v>
                </c:pt>
                <c:pt idx="2">
                  <c:v>0.5</c:v>
                </c:pt>
                <c:pt idx="3">
                  <c:v>0.5</c:v>
                </c:pt>
                <c:pt idx="4">
                  <c:v>0.52</c:v>
                </c:pt>
                <c:pt idx="5">
                  <c:v>0.54</c:v>
                </c:pt>
                <c:pt idx="6">
                  <c:v>0.54</c:v>
                </c:pt>
                <c:pt idx="7">
                  <c:v>0.55000000000000004</c:v>
                </c:pt>
                <c:pt idx="8">
                  <c:v>0.56000000000000005</c:v>
                </c:pt>
                <c:pt idx="9">
                  <c:v>0.6</c:v>
                </c:pt>
                <c:pt idx="10">
                  <c:v>0.61</c:v>
                </c:pt>
                <c:pt idx="11">
                  <c:v>0.61</c:v>
                </c:pt>
                <c:pt idx="12">
                  <c:v>0.62</c:v>
                </c:pt>
                <c:pt idx="13">
                  <c:v>0.62</c:v>
                </c:pt>
                <c:pt idx="14">
                  <c:v>0.64</c:v>
                </c:pt>
                <c:pt idx="15">
                  <c:v>0.64</c:v>
                </c:pt>
                <c:pt idx="16">
                  <c:v>0.64</c:v>
                </c:pt>
                <c:pt idx="17">
                  <c:v>0.64</c:v>
                </c:pt>
                <c:pt idx="18">
                  <c:v>0.64</c:v>
                </c:pt>
                <c:pt idx="19">
                  <c:v>0.65</c:v>
                </c:pt>
                <c:pt idx="20">
                  <c:v>0.65</c:v>
                </c:pt>
                <c:pt idx="21">
                  <c:v>0.66</c:v>
                </c:pt>
                <c:pt idx="22">
                  <c:v>0.66</c:v>
                </c:pt>
                <c:pt idx="23">
                  <c:v>0.66</c:v>
                </c:pt>
                <c:pt idx="24">
                  <c:v>0.66</c:v>
                </c:pt>
                <c:pt idx="25">
                  <c:v>0.66</c:v>
                </c:pt>
                <c:pt idx="26">
                  <c:v>0.67</c:v>
                </c:pt>
                <c:pt idx="27">
                  <c:v>0.68</c:v>
                </c:pt>
                <c:pt idx="28">
                  <c:v>0.68</c:v>
                </c:pt>
                <c:pt idx="29">
                  <c:v>0.68</c:v>
                </c:pt>
                <c:pt idx="30">
                  <c:v>0.68</c:v>
                </c:pt>
                <c:pt idx="31">
                  <c:v>0.68</c:v>
                </c:pt>
                <c:pt idx="32">
                  <c:v>0.68</c:v>
                </c:pt>
                <c:pt idx="33">
                  <c:v>0.69</c:v>
                </c:pt>
                <c:pt idx="34">
                  <c:v>0.7</c:v>
                </c:pt>
                <c:pt idx="35">
                  <c:v>0.7</c:v>
                </c:pt>
                <c:pt idx="36">
                  <c:v>0.71</c:v>
                </c:pt>
                <c:pt idx="37">
                  <c:v>0.72</c:v>
                </c:pt>
                <c:pt idx="38">
                  <c:v>0.72</c:v>
                </c:pt>
                <c:pt idx="39">
                  <c:v>0.72</c:v>
                </c:pt>
                <c:pt idx="40">
                  <c:v>0.73</c:v>
                </c:pt>
                <c:pt idx="41">
                  <c:v>0.77</c:v>
                </c:pt>
                <c:pt idx="42">
                  <c:v>0.78</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367808"/>
        <c:axId val="1453660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3"/>
                <c:pt idx="0">
                  <c:v>SOUTHAMPTON LIVING WELL PARTNERSHIP PCN</c:v>
                </c:pt>
                <c:pt idx="1">
                  <c:v>PORTSDOWN PCN</c:v>
                </c:pt>
                <c:pt idx="2">
                  <c:v>GOSPORT CENTRAL PCN</c:v>
                </c:pt>
                <c:pt idx="3">
                  <c:v>SOVEREIGN PCN</c:v>
                </c:pt>
                <c:pt idx="4">
                  <c:v>STRAWBERRY HEALTH PCN</c:v>
                </c:pt>
                <c:pt idx="5">
                  <c:v>CENTRAL &amp; WEST (IW) PCN</c:v>
                </c:pt>
                <c:pt idx="6">
                  <c:v>CAMROSE, GILLIES &amp; HACKWOOD PARTNERSHIP PCN</c:v>
                </c:pt>
                <c:pt idx="7">
                  <c:v>BRUNEL PCN</c:v>
                </c:pt>
                <c:pt idx="8">
                  <c:v>COASTAL FAREHAM &amp; GOSPORT PCN</c:v>
                </c:pt>
                <c:pt idx="9">
                  <c:v>SOUTHAMPTON CENTRAL PCN</c:v>
                </c:pt>
                <c:pt idx="10">
                  <c:v>GOSPORT WEST PCN</c:v>
                </c:pt>
                <c:pt idx="11">
                  <c:v>COASTAL (WEST HAMPSHIRE) PCN</c:v>
                </c:pt>
                <c:pt idx="12">
                  <c:v>RURAL WEST PCN</c:v>
                </c:pt>
                <c:pt idx="13">
                  <c:v>WATERSIDE PCN</c:v>
                </c:pt>
                <c:pt idx="14">
                  <c:v>ICS</c:v>
                </c:pt>
                <c:pt idx="15">
                  <c:v>PORTSMOUTH NORTH PCN</c:v>
                </c:pt>
                <c:pt idx="16">
                  <c:v>EASTLEIGH HEALTH PCN</c:v>
                </c:pt>
                <c:pt idx="17">
                  <c:v>B-CONNECTED CARE PCN</c:v>
                </c:pt>
                <c:pt idx="18">
                  <c:v>PORTSMOUTH SOUTH COAST PCN</c:v>
                </c:pt>
                <c:pt idx="19">
                  <c:v>ROMSEY &amp; NORTH BADDESLEY PCN</c:v>
                </c:pt>
                <c:pt idx="20">
                  <c:v>EASTLEIGH SOUTHERN PARISHES PCN</c:v>
                </c:pt>
                <c:pt idx="21">
                  <c:v>WHITEWATER LODDON PCN</c:v>
                </c:pt>
                <c:pt idx="22">
                  <c:v>SOUTHAMPTON WOOLSTON &amp; TOWNHILL PCN</c:v>
                </c:pt>
                <c:pt idx="23">
                  <c:v>NORTH &amp; EAST (IW) PCN</c:v>
                </c:pt>
                <c:pt idx="24">
                  <c:v>HAYLING ISLAND &amp; EMSWORTH PCN</c:v>
                </c:pt>
                <c:pt idx="25">
                  <c:v>SOUTHAMPTON BITTERNE PCN</c:v>
                </c:pt>
                <c:pt idx="26">
                  <c:v>ISLAND CITY PCN</c:v>
                </c:pt>
                <c:pt idx="27">
                  <c:v>ANDOVER PCN</c:v>
                </c:pt>
                <c:pt idx="28">
                  <c:v>TOTTON PCN</c:v>
                </c:pt>
                <c:pt idx="29">
                  <c:v>FAREHAM &amp; PORTCHESTER PCN</c:v>
                </c:pt>
                <c:pt idx="30">
                  <c:v>SOUTHAMPTON WEST PCN</c:v>
                </c:pt>
                <c:pt idx="31">
                  <c:v>AVON VALLEY PCN</c:v>
                </c:pt>
                <c:pt idx="32">
                  <c:v>CHANDLER'S FORD PCN</c:v>
                </c:pt>
                <c:pt idx="33">
                  <c:v>NEW FOREST PCN</c:v>
                </c:pt>
                <c:pt idx="34">
                  <c:v>MOSAIC HEALTHCARE PCN</c:v>
                </c:pt>
                <c:pt idx="35">
                  <c:v>HAVANT AND WATERLOOVILLE PCN</c:v>
                </c:pt>
                <c:pt idx="36">
                  <c:v>WINCHESTER CITY PCN</c:v>
                </c:pt>
                <c:pt idx="37">
                  <c:v>SOUTH (IW) PCN</c:v>
                </c:pt>
                <c:pt idx="38">
                  <c:v>WINCHESTER RURAL NORTH &amp; EAST PCN</c:v>
                </c:pt>
                <c:pt idx="39">
                  <c:v>EAST HANTS PCN</c:v>
                </c:pt>
                <c:pt idx="40">
                  <c:v>WINCHESTER RURAL SOUTH PCN</c:v>
                </c:pt>
                <c:pt idx="41">
                  <c:v>SOUTHAMPTON NORTH PCN</c:v>
                </c:pt>
                <c:pt idx="42">
                  <c:v>A31 GROUP PCN</c:v>
                </c:pt>
              </c:strCache>
            </c:strRef>
          </c:cat>
          <c:val>
            <c:numRef>
              <c:f>Sheet1!$C$2:$C$45</c:f>
              <c:numCache>
                <c:formatCode>0%</c:formatCode>
                <c:ptCount val="44"/>
                <c:pt idx="0">
                  <c:v>0.34</c:v>
                </c:pt>
                <c:pt idx="1">
                  <c:v>0.47</c:v>
                </c:pt>
                <c:pt idx="2">
                  <c:v>0.5</c:v>
                </c:pt>
                <c:pt idx="3">
                  <c:v>0.5</c:v>
                </c:pt>
                <c:pt idx="4">
                  <c:v>0.52</c:v>
                </c:pt>
                <c:pt idx="5">
                  <c:v>0.54</c:v>
                </c:pt>
                <c:pt idx="6">
                  <c:v>0.54</c:v>
                </c:pt>
                <c:pt idx="7">
                  <c:v>0.55000000000000004</c:v>
                </c:pt>
                <c:pt idx="8">
                  <c:v>0.56000000000000005</c:v>
                </c:pt>
                <c:pt idx="9">
                  <c:v>0.6</c:v>
                </c:pt>
                <c:pt idx="10">
                  <c:v>0.61</c:v>
                </c:pt>
                <c:pt idx="11">
                  <c:v>0.61</c:v>
                </c:pt>
                <c:pt idx="12">
                  <c:v>0.62</c:v>
                </c:pt>
                <c:pt idx="13">
                  <c:v>0.62</c:v>
                </c:pt>
                <c:pt idx="14">
                  <c:v>-10</c:v>
                </c:pt>
                <c:pt idx="15">
                  <c:v>0.64</c:v>
                </c:pt>
                <c:pt idx="16">
                  <c:v>0.64</c:v>
                </c:pt>
                <c:pt idx="17">
                  <c:v>0.64</c:v>
                </c:pt>
                <c:pt idx="18">
                  <c:v>0.64</c:v>
                </c:pt>
                <c:pt idx="19">
                  <c:v>0.65</c:v>
                </c:pt>
                <c:pt idx="20">
                  <c:v>0.65</c:v>
                </c:pt>
                <c:pt idx="21">
                  <c:v>0.66</c:v>
                </c:pt>
                <c:pt idx="22">
                  <c:v>0.66</c:v>
                </c:pt>
                <c:pt idx="23">
                  <c:v>0.66</c:v>
                </c:pt>
                <c:pt idx="24">
                  <c:v>0.66</c:v>
                </c:pt>
                <c:pt idx="25">
                  <c:v>0.66</c:v>
                </c:pt>
                <c:pt idx="26">
                  <c:v>0.67</c:v>
                </c:pt>
                <c:pt idx="27">
                  <c:v>0.68</c:v>
                </c:pt>
                <c:pt idx="28">
                  <c:v>0.68</c:v>
                </c:pt>
                <c:pt idx="29">
                  <c:v>0.68</c:v>
                </c:pt>
                <c:pt idx="30">
                  <c:v>0.68</c:v>
                </c:pt>
                <c:pt idx="31">
                  <c:v>0.68</c:v>
                </c:pt>
                <c:pt idx="32">
                  <c:v>0.68</c:v>
                </c:pt>
                <c:pt idx="33">
                  <c:v>0.69</c:v>
                </c:pt>
                <c:pt idx="34">
                  <c:v>0.7</c:v>
                </c:pt>
                <c:pt idx="35">
                  <c:v>0.7</c:v>
                </c:pt>
                <c:pt idx="36">
                  <c:v>0.71</c:v>
                </c:pt>
                <c:pt idx="37">
                  <c:v>0.72</c:v>
                </c:pt>
                <c:pt idx="38">
                  <c:v>0.72</c:v>
                </c:pt>
                <c:pt idx="39">
                  <c:v>0.72</c:v>
                </c:pt>
                <c:pt idx="40">
                  <c:v>0.73</c:v>
                </c:pt>
                <c:pt idx="41">
                  <c:v>0.77</c:v>
                </c:pt>
                <c:pt idx="42">
                  <c:v>0.78</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0.64</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357824"/>
        <c:axId val="145364480"/>
      </c:lineChart>
      <c:catAx>
        <c:axId val="1453578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364480"/>
        <c:crosses val="autoZero"/>
        <c:auto val="1"/>
        <c:lblAlgn val="ctr"/>
        <c:lblOffset val="100"/>
        <c:noMultiLvlLbl val="0"/>
      </c:catAx>
      <c:valAx>
        <c:axId val="1453644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357824"/>
        <c:crosses val="autoZero"/>
        <c:crossBetween val="between"/>
      </c:valAx>
      <c:valAx>
        <c:axId val="145366016"/>
        <c:scaling>
          <c:orientation val="minMax"/>
          <c:max val="1"/>
          <c:min val="0"/>
        </c:scaling>
        <c:delete val="0"/>
        <c:axPos val="r"/>
        <c:numFmt formatCode="0%" sourceLinked="1"/>
        <c:majorTickMark val="none"/>
        <c:minorTickMark val="none"/>
        <c:tickLblPos val="none"/>
        <c:spPr>
          <a:ln>
            <a:noFill/>
          </a:ln>
        </c:spPr>
        <c:crossAx val="145367808"/>
        <c:crosses val="max"/>
        <c:crossBetween val="between"/>
      </c:valAx>
      <c:catAx>
        <c:axId val="145367808"/>
        <c:scaling>
          <c:orientation val="minMax"/>
        </c:scaling>
        <c:delete val="1"/>
        <c:axPos val="b"/>
        <c:numFmt formatCode="General" sourceLinked="1"/>
        <c:majorTickMark val="out"/>
        <c:minorTickMark val="none"/>
        <c:tickLblPos val="nextTo"/>
        <c:crossAx val="1453660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18</c:v>
                </c:pt>
                <c:pt idx="2">
                  <c:v>7</c:v>
                </c:pt>
                <c:pt idx="3">
                  <c:v>25</c:v>
                </c:pt>
                <c:pt idx="4">
                  <c:v>5</c:v>
                </c:pt>
                <c:pt idx="5">
                  <c:v>22</c:v>
                </c:pt>
                <c:pt idx="6">
                  <c:v>15</c:v>
                </c:pt>
                <c:pt idx="7">
                  <c:v>3</c:v>
                </c:pt>
                <c:pt idx="8">
                  <c:v>7</c:v>
                </c:pt>
                <c:pt idx="9">
                  <c:v>2</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632256"/>
        <c:axId val="145650432"/>
      </c:barChart>
      <c:catAx>
        <c:axId val="14563225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650432"/>
        <c:crosses val="autoZero"/>
        <c:auto val="1"/>
        <c:lblAlgn val="ctr"/>
        <c:lblOffset val="100"/>
        <c:noMultiLvlLbl val="0"/>
      </c:catAx>
      <c:valAx>
        <c:axId val="14565043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63225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014592"/>
        <c:axId val="146016128"/>
      </c:lineChart>
      <c:catAx>
        <c:axId val="1460145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16128"/>
        <c:crosses val="autoZero"/>
        <c:auto val="1"/>
        <c:lblAlgn val="ctr"/>
        <c:lblOffset val="100"/>
        <c:noMultiLvlLbl val="0"/>
      </c:catAx>
      <c:valAx>
        <c:axId val="1460161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0145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34</c:v>
                </c:pt>
                <c:pt idx="2">
                  <c:v>16</c:v>
                </c:pt>
                <c:pt idx="3">
                  <c:v>10</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7285888"/>
        <c:axId val="147287424"/>
      </c:lineChart>
      <c:catAx>
        <c:axId val="14728588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7287424"/>
        <c:crosses val="autoZero"/>
        <c:auto val="1"/>
        <c:lblAlgn val="ctr"/>
        <c:lblOffset val="100"/>
        <c:noMultiLvlLbl val="0"/>
      </c:catAx>
      <c:valAx>
        <c:axId val="14728742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728588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gp-patient.co.uk/pcn-report" TargetMode="External"/><Relationship Id="rId7"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10R%20-%20NHS%20PORTSMOUTH%20CCG.pptm" TargetMode="External"/><Relationship Id="rId5" Type="http://schemas.openxmlformats.org/officeDocument/2006/relationships/hyperlink" Target="https://gp-patient.co.uk/downloads/slidepacks/2021/D9Y0V%20-%20NHS%20HAMPSHIRE,%20SOUTHAMPTON%20AND%20ISLE%20OF%20WIGHT%20CCG.pptm" TargetMode="External"/><Relationship Id="rId10" Type="http://schemas.openxmlformats.org/officeDocument/2006/relationships/image" Target="../media/image6.png"/><Relationship Id="rId4" Type="http://schemas.openxmlformats.org/officeDocument/2006/relationships/hyperlink" Target="https://www.gp-patient.co.uk/Slidepacks2021" TargetMode="Externa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HAMPSHIRE AND THE ISLE OF WIGHT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43</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HAMPSHIRE AND THE ISLE OF WIGHT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HAMPSHIRE AND THE ISLE OF WIGHT ICS, 46,639</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19,931</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43%</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857118711"/>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HAMPSHIRE, SOUTHAMPTON AND ISLE OF WIGHT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PORTSMOUTH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2222032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HAMPSHIRE AND THE ISLE OF WIGHT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8"/>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9"/>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0"/>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HAMPSHIRE AND THE ISLE OF WIGHT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2586990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99350989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3103393168"/>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06571416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7382686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954841306"/>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76109833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(19,625); ICS 2020 (17,123); PCN bases range from 106 to 1,303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5211018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809951142"/>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746884229"/>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226019493"/>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108265603"/>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17108364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92622520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282898589"/>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9279567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80%</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86%</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940207520"/>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861767517"/>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9,523 to 25,714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76710921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08298676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(19,625); PCN bases range from 106 to 1,303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688068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97724012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4099654239"/>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93862585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7601383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78275765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60590175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411115295"/>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(18,741); ICS 2020 (16,749); PCN bases range from 98 to 1,265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5309092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11005439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3905339151"/>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71381589"/>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412335162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4945312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76312485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62880076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82917129"/>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30885707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43607124"/>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(18,741); PCN bases range from 98 to 1,265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6375979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366164044"/>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408346464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85872175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01336931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85433717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13478388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(18,944); ICS 2020 (17,073); PCN bases range from 99 to 1,266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421459327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1234419189"/>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559280714"/>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516760903"/>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174964567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9074940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72797588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06106227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856302131"/>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93419332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293492215"/>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(18,944); PCN bases range from 99 to 1,266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8144398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242287758"/>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9988516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7080968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372314490"/>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(19,589); PCN bases range from 108 to 1,300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17463781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99711677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95789633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32921490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81382093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30053226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(10,887); ICS 2020 (7,310); PCN bases range from 66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22968472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536316891"/>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4229227301"/>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723673101"/>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4058054532"/>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215491143"/>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17967074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66798610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6786435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84004842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(40%)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632548953"/>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6982829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40080941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(10,887); PCN bases range from 66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88815483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295288476"/>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(13,305); PCN bases range from 67 to 900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36634856"/>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1344192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940199714"/>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329051848"/>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882043397"/>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34%</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2328228514"/>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85380968"/>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66%</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992488879"/>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22942023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03136441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122138541"/>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8557964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1004391129"/>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(13,305); PCN bases range from 67 to 900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285372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46187444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(16,365); PCN bases range from 76 to 1,139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4230115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38839248"/>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82%</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16900848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33294207"/>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156254490"/>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556941434"/>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149712625"/>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3643103320"/>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987842531"/>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747014285"/>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230667617"/>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881863079"/>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(10%)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80522984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8894934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041629961"/>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(16,365); PCN bases range from 76 to 1,139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2320386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(1,880)</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75042869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876152779"/>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43219749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701452130"/>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299652666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8363706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1894534997"/>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614519156"/>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4271371493"/>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404772730"/>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7573491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(18,012); ICS 2020 (16,113); PCN bases range from 91 to 1,214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72402554"/>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22388360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84452647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5762639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06025631"/>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210908251"/>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(18,012); PCN bases range from 91 to 1,214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46590567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6759714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644202570"/>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241140368"/>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5155410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456765267"/>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(18,077); PCN bases range from 91 to 1,219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92236839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1915793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10181365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129806470"/>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(17,450); PCN bases range from 88 to 1,182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4689127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25070288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4222634164"/>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1494170477"/>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548781746"/>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377559245"/>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803114740"/>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3453428983"/>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64895684"/>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14447980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7506676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257246182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(17,450); PCN bases range from 88 to 1,182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(18,101; 17,791; 17,987)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23913696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20593806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16548925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86314636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(15,951; 17,944; 17,960)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1830443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46985971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130075075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75002365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138374560"/>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408125326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35756309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97048497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4873118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102361646"/>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(7,391); ICS 2020 (6,166); PCN bases range from 33 to 478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18551190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18532420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8610733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3041828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89515567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665507599"/>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127192202"/>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52879059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640890386"/>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036735189"/>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12770243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90992715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9867531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5254998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67908298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(7,216); ICS 2020 (6,719); PCN bases range from 47 to 460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62863337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4164591825"/>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887356542"/>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859333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426115898"/>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5457569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6151539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78913354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711485350"/>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73946445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17257414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129214476"/>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(7,216); PCN bases range from 47 to 460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4208775570"/>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70316156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773551065"/>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217852833"/>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4237198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50675572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(16,496); ICS 2020 (15,653); PCN bases range from 77 to 1,133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06511513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57590619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573221589"/>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775485914"/>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881622884"/>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7490181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3412565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2115388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549528269"/>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(8%)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51890876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(16,496); 
PCN bases range from 77 to 1,133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15403834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41933951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(3,206)</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37756736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74739780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577638733"/>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175452181"/>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371020198"/>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367872186"/>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2945616166"/>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(2,938); ICS 2020 (2,757)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1955525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744366431"/>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85962876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89766361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745729697"/>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10287865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29902518"/>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481428328"/>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773019128"/>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1268554296"/>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07182470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(3,038); ICS 2020 (2,835)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1932975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264901897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84612914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9732013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431190099"/>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5931</Words>
  <Application>Microsoft Office PowerPoint</Application>
  <PresentationFormat>A4 Paper (210x297 mm)</PresentationFormat>
  <Paragraphs>687</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HAMPSHIRE AND THE ISLE OF WIGHT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