
<file path=[Content_Types].xml><?xml version="1.0" encoding="utf-8"?>
<Types xmlns="http://schemas.openxmlformats.org/package/2006/content-types">
  <Default Extension="bin" ContentType="application/vnd.ms-office.vbaProject"/>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300" autoAdjust="0"/>
    <p:restoredTop sz="95182" autoAdjust="0"/>
  </p:normalViewPr>
  <p:slideViewPr>
    <p:cSldViewPr>
      <p:cViewPr varScale="1">
        <p:scale>
          <a:sx n="110" d="100"/>
          <a:sy n="110" d="100"/>
        </p:scale>
        <p:origin x="1746" y="102"/>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61" Type="http://schemas.openxmlformats.org/officeDocument/2006/relationships/commentAuthors" Target="commentAuthor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3.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5.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3" Type="http://schemas.openxmlformats.org/officeDocument/2006/relationships/package" Target="../embeddings/Microsoft_Excel_Worksheet88.xlsx"/><Relationship Id="rId2" Type="http://schemas.microsoft.com/office/2011/relationships/chartColorStyle" Target="colors1.xml"/><Relationship Id="rId1" Type="http://schemas.microsoft.com/office/2011/relationships/chartStyle" Target="style1.xml"/></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2.xml"/><Relationship Id="rId1" Type="http://schemas.microsoft.com/office/2011/relationships/chartStyle" Target="style2.xml"/></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1.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09.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1.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44</c:v>
                </c:pt>
                <c:pt idx="1">
                  <c:v>37</c:v>
                </c:pt>
                <c:pt idx="2">
                  <c:v>11</c:v>
                </c:pt>
                <c:pt idx="3">
                  <c:v>5</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8E-4BB0-92DB-0D1CF41E0AD8}"/>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81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15872"/>
        <c:axId val="35617408"/>
      </c:lineChart>
      <c:catAx>
        <c:axId val="356158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17408"/>
        <c:crosses val="autoZero"/>
        <c:auto val="1"/>
        <c:lblAlgn val="ctr"/>
        <c:lblOffset val="100"/>
        <c:noMultiLvlLbl val="0"/>
      </c:catAx>
      <c:valAx>
        <c:axId val="356174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158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Sheet1!$F$2:$F$45</c:f>
              <c:numCache>
                <c:formatCode>General</c:formatCode>
                <c:ptCount val="44"/>
                <c:pt idx="0">
                  <c:v>0.67</c:v>
                </c:pt>
                <c:pt idx="1">
                  <c:v>0.69</c:v>
                </c:pt>
                <c:pt idx="2">
                  <c:v>0.72</c:v>
                </c:pt>
                <c:pt idx="3">
                  <c:v>0.72</c:v>
                </c:pt>
                <c:pt idx="4">
                  <c:v>0.74</c:v>
                </c:pt>
                <c:pt idx="5">
                  <c:v>0.76</c:v>
                </c:pt>
                <c:pt idx="6">
                  <c:v>0.76</c:v>
                </c:pt>
                <c:pt idx="7">
                  <c:v>0.76</c:v>
                </c:pt>
                <c:pt idx="8">
                  <c:v>0.77</c:v>
                </c:pt>
                <c:pt idx="9">
                  <c:v>0.78</c:v>
                </c:pt>
                <c:pt idx="10">
                  <c:v>0.79</c:v>
                </c:pt>
                <c:pt idx="11">
                  <c:v>0.8</c:v>
                </c:pt>
                <c:pt idx="12">
                  <c:v>0.81</c:v>
                </c:pt>
                <c:pt idx="13">
                  <c:v>0.82</c:v>
                </c:pt>
                <c:pt idx="14">
                  <c:v>0.82</c:v>
                </c:pt>
                <c:pt idx="15">
                  <c:v>0.82</c:v>
                </c:pt>
                <c:pt idx="16">
                  <c:v>0.83</c:v>
                </c:pt>
                <c:pt idx="17">
                  <c:v>0.84</c:v>
                </c:pt>
                <c:pt idx="18">
                  <c:v>0.85</c:v>
                </c:pt>
                <c:pt idx="19">
                  <c:v>0.87</c:v>
                </c:pt>
                <c:pt idx="20">
                  <c:v>0.87</c:v>
                </c:pt>
                <c:pt idx="21">
                  <c:v>0.88</c:v>
                </c:pt>
                <c:pt idx="22">
                  <c:v>0.9</c:v>
                </c:pt>
                <c:pt idx="23">
                  <c:v>0.91</c:v>
                </c:pt>
                <c:pt idx="24">
                  <c:v>0.92</c:v>
                </c:pt>
                <c:pt idx="25">
                  <c:v>0.92</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79872"/>
        <c:axId val="360783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205-4086-8582-29BAD4A4738C}"/>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05-4086-8582-29BAD4A4738C}"/>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205-4086-8582-29BAD4A4738C}"/>
              </c:ext>
            </c:extLst>
          </c:dPt>
          <c:cat>
            <c:strRef>
              <c:f>Sheet1!$A$2:$A$45</c:f>
              <c:strCache>
                <c:ptCount val="26"/>
                <c:pt idx="0">
                  <c:v>AEGIS HEALTHCARE PCN</c:v>
                </c:pt>
                <c:pt idx="1">
                  <c:v>CITY CARE ALLIANCE PCN</c:v>
                </c:pt>
                <c:pt idx="2">
                  <c:v>MILLENNIUM PCN</c:v>
                </c:pt>
                <c:pt idx="3">
                  <c:v>CROSS COUNTIES PCN</c:v>
                </c:pt>
                <c:pt idx="4">
                  <c:v>BEACON (CHARNWOOD) PCN</c:v>
                </c:pt>
                <c:pt idx="5">
                  <c:v>THE LEICESTER FOXES PCN</c:v>
                </c:pt>
                <c:pt idx="6">
                  <c:v>BELGRAVE &amp; SPINNEY HILL PCN</c:v>
                </c:pt>
                <c:pt idx="7">
                  <c:v>LEICESTER CENTRAL PCN</c:v>
                </c:pt>
                <c:pt idx="8">
                  <c:v>WATERMEAD PCN</c:v>
                </c:pt>
                <c:pt idx="9">
                  <c:v>LEICESTER CITY &amp; UNIVERSITY PCN</c:v>
                </c:pt>
                <c:pt idx="10">
                  <c:v>HINCKLEY CENTRAL PCN</c:v>
                </c:pt>
                <c:pt idx="11">
                  <c:v>LEICESTER HEALTH FOCUS PCN</c:v>
                </c:pt>
                <c:pt idx="12">
                  <c:v>ICS</c:v>
                </c:pt>
                <c:pt idx="13">
                  <c:v>OADBY &amp; WIGSTON PCN</c:v>
                </c:pt>
                <c:pt idx="14">
                  <c:v>NORTH BLABY PCN</c:v>
                </c:pt>
                <c:pt idx="15">
                  <c:v>SALUTEM PCN</c:v>
                </c:pt>
                <c:pt idx="16">
                  <c:v>NORTH WEST LEICESTERSHIRE PCN</c:v>
                </c:pt>
                <c:pt idx="17">
                  <c:v>MELTON, SYSTON AND VALE PCN</c:v>
                </c:pt>
                <c:pt idx="18">
                  <c:v>RUTLAND HEALTH PCN</c:v>
                </c:pt>
                <c:pt idx="19">
                  <c:v>LEICESTER CITY SOUTH PCN</c:v>
                </c:pt>
                <c:pt idx="20">
                  <c:v>FOSSEWAY PCN</c:v>
                </c:pt>
                <c:pt idx="21">
                  <c:v>CARILLON PCN</c:v>
                </c:pt>
                <c:pt idx="22">
                  <c:v>SOAR VALLEY PCN</c:v>
                </c:pt>
                <c:pt idx="23">
                  <c:v>MARKET HARBOROUGH &amp; BOSWORTH PCN</c:v>
                </c:pt>
                <c:pt idx="24">
                  <c:v>SOUTH BLABY &amp; LUTTERWORTH PCN</c:v>
                </c:pt>
                <c:pt idx="25">
                  <c:v>BOSWORTH PCN</c:v>
                </c:pt>
              </c:strCache>
            </c:strRef>
          </c:cat>
          <c:val>
            <c:numRef>
              <c:f>Sheet1!$C$2:$C$45</c:f>
              <c:numCache>
                <c:formatCode>0%</c:formatCode>
                <c:ptCount val="44"/>
                <c:pt idx="0">
                  <c:v>0.67</c:v>
                </c:pt>
                <c:pt idx="1">
                  <c:v>0.69</c:v>
                </c:pt>
                <c:pt idx="2">
                  <c:v>0.72</c:v>
                </c:pt>
                <c:pt idx="3">
                  <c:v>0.72</c:v>
                </c:pt>
                <c:pt idx="4">
                  <c:v>0.74</c:v>
                </c:pt>
                <c:pt idx="5">
                  <c:v>0.76</c:v>
                </c:pt>
                <c:pt idx="6">
                  <c:v>0.76</c:v>
                </c:pt>
                <c:pt idx="7">
                  <c:v>0.76</c:v>
                </c:pt>
                <c:pt idx="8">
                  <c:v>0.77</c:v>
                </c:pt>
                <c:pt idx="9">
                  <c:v>0.78</c:v>
                </c:pt>
                <c:pt idx="10">
                  <c:v>0.79</c:v>
                </c:pt>
                <c:pt idx="11">
                  <c:v>0.8</c:v>
                </c:pt>
                <c:pt idx="12">
                  <c:v>-10</c:v>
                </c:pt>
                <c:pt idx="13">
                  <c:v>0.82</c:v>
                </c:pt>
                <c:pt idx="14">
                  <c:v>0.82</c:v>
                </c:pt>
                <c:pt idx="15">
                  <c:v>0.82</c:v>
                </c:pt>
                <c:pt idx="16">
                  <c:v>0.83</c:v>
                </c:pt>
                <c:pt idx="17">
                  <c:v>0.84</c:v>
                </c:pt>
                <c:pt idx="18">
                  <c:v>0.85</c:v>
                </c:pt>
                <c:pt idx="19">
                  <c:v>0.87</c:v>
                </c:pt>
                <c:pt idx="20">
                  <c:v>0.87</c:v>
                </c:pt>
                <c:pt idx="21">
                  <c:v>0.88</c:v>
                </c:pt>
                <c:pt idx="22">
                  <c:v>0.9</c:v>
                </c:pt>
                <c:pt idx="23">
                  <c:v>0.91</c:v>
                </c:pt>
                <c:pt idx="24">
                  <c:v>0.92</c:v>
                </c:pt>
                <c:pt idx="25">
                  <c:v>0.92</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0.81</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61952"/>
        <c:axId val="36064256"/>
      </c:lineChart>
      <c:catAx>
        <c:axId val="360619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64256"/>
        <c:crosses val="autoZero"/>
        <c:auto val="1"/>
        <c:lblAlgn val="ctr"/>
        <c:lblOffset val="100"/>
        <c:noMultiLvlLbl val="0"/>
      </c:catAx>
      <c:valAx>
        <c:axId val="360642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61952"/>
        <c:crosses val="autoZero"/>
        <c:crossBetween val="between"/>
      </c:valAx>
      <c:valAx>
        <c:axId val="36078336"/>
        <c:scaling>
          <c:orientation val="minMax"/>
          <c:max val="1"/>
          <c:min val="0"/>
        </c:scaling>
        <c:delete val="0"/>
        <c:axPos val="r"/>
        <c:numFmt formatCode="0%" sourceLinked="1"/>
        <c:majorTickMark val="none"/>
        <c:minorTickMark val="none"/>
        <c:tickLblPos val="none"/>
        <c:spPr>
          <a:ln>
            <a:noFill/>
          </a:ln>
        </c:spPr>
        <c:crossAx val="36079872"/>
        <c:crosses val="max"/>
        <c:crossBetween val="between"/>
      </c:valAx>
      <c:catAx>
        <c:axId val="36079872"/>
        <c:scaling>
          <c:orientation val="minMax"/>
        </c:scaling>
        <c:delete val="1"/>
        <c:axPos val="b"/>
        <c:numFmt formatCode="General" sourceLinked="1"/>
        <c:majorTickMark val="out"/>
        <c:minorTickMark val="none"/>
        <c:tickLblPos val="nextTo"/>
        <c:crossAx val="360783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46</c:v>
                </c:pt>
                <c:pt idx="2">
                  <c:v>22</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0CC-40DF-94EB-52455776B055}"/>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41</c:v>
                </c:pt>
                <c:pt idx="1">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85280"/>
        <c:axId val="81586816"/>
      </c:lineChart>
      <c:catAx>
        <c:axId val="815852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86816"/>
        <c:crosses val="autoZero"/>
        <c:auto val="1"/>
        <c:lblAlgn val="ctr"/>
        <c:lblOffset val="100"/>
        <c:noMultiLvlLbl val="0"/>
      </c:catAx>
      <c:valAx>
        <c:axId val="815868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852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Sheet1!$F$2:$F$45</c:f>
              <c:numCache>
                <c:formatCode>General</c:formatCode>
                <c:ptCount val="44"/>
                <c:pt idx="0">
                  <c:v>0.41</c:v>
                </c:pt>
                <c:pt idx="1">
                  <c:v>0.49</c:v>
                </c:pt>
                <c:pt idx="2">
                  <c:v>0.53</c:v>
                </c:pt>
                <c:pt idx="3">
                  <c:v>0.53</c:v>
                </c:pt>
                <c:pt idx="4">
                  <c:v>0.53</c:v>
                </c:pt>
                <c:pt idx="5">
                  <c:v>0.56000000000000005</c:v>
                </c:pt>
                <c:pt idx="6">
                  <c:v>0.56999999999999995</c:v>
                </c:pt>
                <c:pt idx="7">
                  <c:v>0.59</c:v>
                </c:pt>
                <c:pt idx="8">
                  <c:v>0.61</c:v>
                </c:pt>
                <c:pt idx="9">
                  <c:v>0.64</c:v>
                </c:pt>
                <c:pt idx="10">
                  <c:v>0.64</c:v>
                </c:pt>
                <c:pt idx="11">
                  <c:v>0.64</c:v>
                </c:pt>
                <c:pt idx="12">
                  <c:v>0.65</c:v>
                </c:pt>
                <c:pt idx="13">
                  <c:v>0.65</c:v>
                </c:pt>
                <c:pt idx="14">
                  <c:v>0.67</c:v>
                </c:pt>
                <c:pt idx="15">
                  <c:v>0.67</c:v>
                </c:pt>
                <c:pt idx="16">
                  <c:v>0.69</c:v>
                </c:pt>
                <c:pt idx="17">
                  <c:v>0.69</c:v>
                </c:pt>
                <c:pt idx="18">
                  <c:v>0.69</c:v>
                </c:pt>
                <c:pt idx="19">
                  <c:v>0.7</c:v>
                </c:pt>
                <c:pt idx="20">
                  <c:v>0.71</c:v>
                </c:pt>
                <c:pt idx="21">
                  <c:v>0.73</c:v>
                </c:pt>
                <c:pt idx="22">
                  <c:v>0.73</c:v>
                </c:pt>
                <c:pt idx="23">
                  <c:v>0.8</c:v>
                </c:pt>
                <c:pt idx="24">
                  <c:v>0.83</c:v>
                </c:pt>
                <c:pt idx="25">
                  <c:v>0.87</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53440"/>
        <c:axId val="81851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BF36-4707-993B-0E42FBB233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36-4707-993B-0E42FBB233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BF36-4707-993B-0E42FBB23393}"/>
              </c:ext>
            </c:extLst>
          </c:dPt>
          <c:cat>
            <c:strRef>
              <c:f>Sheet1!$A$2:$A$45</c:f>
              <c:strCache>
                <c:ptCount val="26"/>
                <c:pt idx="0">
                  <c:v>CROSS COUNTIES PCN</c:v>
                </c:pt>
                <c:pt idx="1">
                  <c:v>AEGIS HEALTHCARE PCN</c:v>
                </c:pt>
                <c:pt idx="2">
                  <c:v>MILLENNIUM PCN</c:v>
                </c:pt>
                <c:pt idx="3">
                  <c:v>BEACON (CHARNWOOD) PCN</c:v>
                </c:pt>
                <c:pt idx="4">
                  <c:v>LEICESTER CENTRAL PCN</c:v>
                </c:pt>
                <c:pt idx="5">
                  <c:v>HINCKLEY CENTRAL PCN</c:v>
                </c:pt>
                <c:pt idx="6">
                  <c:v>CITY CARE ALLIANCE PCN</c:v>
                </c:pt>
                <c:pt idx="7">
                  <c:v>OADBY &amp; WIGSTON PCN</c:v>
                </c:pt>
                <c:pt idx="8">
                  <c:v>BELGRAVE &amp; SPINNEY HILL PCN</c:v>
                </c:pt>
                <c:pt idx="9">
                  <c:v>NORTH BLABY PCN</c:v>
                </c:pt>
                <c:pt idx="10">
                  <c:v>WATERMEAD PCN</c:v>
                </c:pt>
                <c:pt idx="11">
                  <c:v>RUTLAND HEALTH PCN</c:v>
                </c:pt>
                <c:pt idx="12">
                  <c:v>ICS</c:v>
                </c:pt>
                <c:pt idx="13">
                  <c:v>CARILLON PCN</c:v>
                </c:pt>
                <c:pt idx="14">
                  <c:v>THE LEICESTER FOXES PCN</c:v>
                </c:pt>
                <c:pt idx="15">
                  <c:v>MELTON, SYSTON AND VALE PCN</c:v>
                </c:pt>
                <c:pt idx="16">
                  <c:v>LEICESTER HEALTH FOCUS PCN</c:v>
                </c:pt>
                <c:pt idx="17">
                  <c:v>MARKET HARBOROUGH &amp; BOSWORTH PCN</c:v>
                </c:pt>
                <c:pt idx="18">
                  <c:v>SALUTEM PCN</c:v>
                </c:pt>
                <c:pt idx="19">
                  <c:v>LEICESTER CITY SOUTH PCN</c:v>
                </c:pt>
                <c:pt idx="20">
                  <c:v>FOSSEWAY PCN</c:v>
                </c:pt>
                <c:pt idx="21">
                  <c:v>NORTH WEST LEICESTERSHIRE PCN</c:v>
                </c:pt>
                <c:pt idx="22">
                  <c:v>LEICESTER CITY &amp; UNIVERSITY PCN</c:v>
                </c:pt>
                <c:pt idx="23">
                  <c:v>BOSWORTH PCN</c:v>
                </c:pt>
                <c:pt idx="24">
                  <c:v>SOAR VALLEY PCN</c:v>
                </c:pt>
                <c:pt idx="25">
                  <c:v>SOUTH BLABY &amp; LUTTERWORTH PCN</c:v>
                </c:pt>
              </c:strCache>
            </c:strRef>
          </c:cat>
          <c:val>
            <c:numRef>
              <c:f>Sheet1!$C$2:$C$45</c:f>
              <c:numCache>
                <c:formatCode>0%</c:formatCode>
                <c:ptCount val="44"/>
                <c:pt idx="0">
                  <c:v>0.41</c:v>
                </c:pt>
                <c:pt idx="1">
                  <c:v>0.49</c:v>
                </c:pt>
                <c:pt idx="2">
                  <c:v>0.53</c:v>
                </c:pt>
                <c:pt idx="3">
                  <c:v>0.53</c:v>
                </c:pt>
                <c:pt idx="4">
                  <c:v>0.53</c:v>
                </c:pt>
                <c:pt idx="5">
                  <c:v>0.56000000000000005</c:v>
                </c:pt>
                <c:pt idx="6">
                  <c:v>0.56999999999999995</c:v>
                </c:pt>
                <c:pt idx="7">
                  <c:v>0.59</c:v>
                </c:pt>
                <c:pt idx="8">
                  <c:v>0.61</c:v>
                </c:pt>
                <c:pt idx="9">
                  <c:v>0.64</c:v>
                </c:pt>
                <c:pt idx="10">
                  <c:v>0.64</c:v>
                </c:pt>
                <c:pt idx="11">
                  <c:v>0.64</c:v>
                </c:pt>
                <c:pt idx="12">
                  <c:v>-10</c:v>
                </c:pt>
                <c:pt idx="13">
                  <c:v>0.65</c:v>
                </c:pt>
                <c:pt idx="14">
                  <c:v>0.67</c:v>
                </c:pt>
                <c:pt idx="15">
                  <c:v>0.67</c:v>
                </c:pt>
                <c:pt idx="16">
                  <c:v>0.69</c:v>
                </c:pt>
                <c:pt idx="17">
                  <c:v>0.69</c:v>
                </c:pt>
                <c:pt idx="18">
                  <c:v>0.69</c:v>
                </c:pt>
                <c:pt idx="19">
                  <c:v>0.7</c:v>
                </c:pt>
                <c:pt idx="20">
                  <c:v>0.71</c:v>
                </c:pt>
                <c:pt idx="21">
                  <c:v>0.73</c:v>
                </c:pt>
                <c:pt idx="22">
                  <c:v>0.73</c:v>
                </c:pt>
                <c:pt idx="23">
                  <c:v>0.8</c:v>
                </c:pt>
                <c:pt idx="24">
                  <c:v>0.83</c:v>
                </c:pt>
                <c:pt idx="25">
                  <c:v>0.87</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43712"/>
        <c:axId val="81850368"/>
      </c:lineChart>
      <c:catAx>
        <c:axId val="818437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50368"/>
        <c:crosses val="autoZero"/>
        <c:auto val="1"/>
        <c:lblAlgn val="ctr"/>
        <c:lblOffset val="100"/>
        <c:noMultiLvlLbl val="0"/>
      </c:catAx>
      <c:valAx>
        <c:axId val="818503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43712"/>
        <c:crosses val="autoZero"/>
        <c:crossBetween val="between"/>
      </c:valAx>
      <c:valAx>
        <c:axId val="81851904"/>
        <c:scaling>
          <c:orientation val="minMax"/>
          <c:max val="1"/>
          <c:min val="0"/>
        </c:scaling>
        <c:delete val="0"/>
        <c:axPos val="r"/>
        <c:numFmt formatCode="0%" sourceLinked="1"/>
        <c:majorTickMark val="none"/>
        <c:minorTickMark val="none"/>
        <c:tickLblPos val="none"/>
        <c:spPr>
          <a:ln>
            <a:noFill/>
          </a:ln>
        </c:spPr>
        <c:crossAx val="81853440"/>
        <c:crosses val="max"/>
        <c:crossBetween val="between"/>
      </c:valAx>
      <c:catAx>
        <c:axId val="81853440"/>
        <c:scaling>
          <c:orientation val="minMax"/>
        </c:scaling>
        <c:delete val="1"/>
        <c:axPos val="b"/>
        <c:numFmt formatCode="General" sourceLinked="1"/>
        <c:majorTickMark val="out"/>
        <c:minorTickMark val="none"/>
        <c:tickLblPos val="nextTo"/>
        <c:crossAx val="81851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47</c:v>
                </c:pt>
                <c:pt idx="2">
                  <c:v>9</c:v>
                </c:pt>
                <c:pt idx="3">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7F4-4284-BD93-2BA81AF259E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87</c:v>
                </c:pt>
                <c:pt idx="1">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470848"/>
        <c:axId val="89472384"/>
      </c:lineChart>
      <c:catAx>
        <c:axId val="8947084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472384"/>
        <c:crosses val="autoZero"/>
        <c:auto val="1"/>
        <c:lblAlgn val="ctr"/>
        <c:lblOffset val="100"/>
        <c:noMultiLvlLbl val="0"/>
      </c:catAx>
      <c:valAx>
        <c:axId val="8947238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47084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Sheet1!$F$2:$F$45</c:f>
              <c:numCache>
                <c:formatCode>General</c:formatCode>
                <c:ptCount val="44"/>
                <c:pt idx="0">
                  <c:v>0.74</c:v>
                </c:pt>
                <c:pt idx="1">
                  <c:v>0.8</c:v>
                </c:pt>
                <c:pt idx="2">
                  <c:v>0.81</c:v>
                </c:pt>
                <c:pt idx="3">
                  <c:v>0.82</c:v>
                </c:pt>
                <c:pt idx="4">
                  <c:v>0.82</c:v>
                </c:pt>
                <c:pt idx="5">
                  <c:v>0.82</c:v>
                </c:pt>
                <c:pt idx="6">
                  <c:v>0.83</c:v>
                </c:pt>
                <c:pt idx="7">
                  <c:v>0.84</c:v>
                </c:pt>
                <c:pt idx="8">
                  <c:v>0.84</c:v>
                </c:pt>
                <c:pt idx="9">
                  <c:v>0.86</c:v>
                </c:pt>
                <c:pt idx="10">
                  <c:v>0.87</c:v>
                </c:pt>
                <c:pt idx="11">
                  <c:v>0.87</c:v>
                </c:pt>
                <c:pt idx="12">
                  <c:v>0.87</c:v>
                </c:pt>
                <c:pt idx="13">
                  <c:v>0.87</c:v>
                </c:pt>
                <c:pt idx="14">
                  <c:v>0.88</c:v>
                </c:pt>
                <c:pt idx="15">
                  <c:v>0.88</c:v>
                </c:pt>
                <c:pt idx="16">
                  <c:v>0.88</c:v>
                </c:pt>
                <c:pt idx="17">
                  <c:v>0.9</c:v>
                </c:pt>
                <c:pt idx="18">
                  <c:v>0.91</c:v>
                </c:pt>
                <c:pt idx="19">
                  <c:v>0.91</c:v>
                </c:pt>
                <c:pt idx="20">
                  <c:v>0.91</c:v>
                </c:pt>
                <c:pt idx="21">
                  <c:v>0.92</c:v>
                </c:pt>
                <c:pt idx="22">
                  <c:v>0.92</c:v>
                </c:pt>
                <c:pt idx="23">
                  <c:v>0.92</c:v>
                </c:pt>
                <c:pt idx="24">
                  <c:v>0.93</c:v>
                </c:pt>
                <c:pt idx="25">
                  <c:v>0.94</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59744"/>
        <c:axId val="89757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5F09-4F02-BA13-BD22460DB64F}"/>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F09-4F02-BA13-BD22460DB64F}"/>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5F09-4F02-BA13-BD22460DB64F}"/>
              </c:ext>
            </c:extLst>
          </c:dPt>
          <c:cat>
            <c:strRef>
              <c:f>Sheet1!$A$2:$A$45</c:f>
              <c:strCache>
                <c:ptCount val="26"/>
                <c:pt idx="0">
                  <c:v>AEGIS HEALTHCARE PCN</c:v>
                </c:pt>
                <c:pt idx="1">
                  <c:v>BELGRAVE &amp; SPINNEY HILL PCN</c:v>
                </c:pt>
                <c:pt idx="2">
                  <c:v>MILLENNIUM PCN</c:v>
                </c:pt>
                <c:pt idx="3">
                  <c:v>HINCKLEY CENTRAL PCN</c:v>
                </c:pt>
                <c:pt idx="4">
                  <c:v>LEICESTER CITY &amp; UNIVERSITY PCN</c:v>
                </c:pt>
                <c:pt idx="5">
                  <c:v>LEICESTER CENTRAL PCN</c:v>
                </c:pt>
                <c:pt idx="6">
                  <c:v>CITY CARE ALLIANCE PCN</c:v>
                </c:pt>
                <c:pt idx="7">
                  <c:v>THE LEICESTER FOXES PCN</c:v>
                </c:pt>
                <c:pt idx="8">
                  <c:v>CROSS COUNTIES PCN</c:v>
                </c:pt>
                <c:pt idx="9">
                  <c:v>WATERMEAD PCN</c:v>
                </c:pt>
                <c:pt idx="10">
                  <c:v>ICS</c:v>
                </c:pt>
                <c:pt idx="11">
                  <c:v>BEACON (CHARNWOOD) PCN</c:v>
                </c:pt>
                <c:pt idx="12">
                  <c:v>RUTLAND HEALTH PCN</c:v>
                </c:pt>
                <c:pt idx="13">
                  <c:v>SALUTEM PCN</c:v>
                </c:pt>
                <c:pt idx="14">
                  <c:v>NORTH BLABY PCN</c:v>
                </c:pt>
                <c:pt idx="15">
                  <c:v>MARKET HARBOROUGH &amp; BOSWORTH PCN</c:v>
                </c:pt>
                <c:pt idx="16">
                  <c:v>CARILLON PCN</c:v>
                </c:pt>
                <c:pt idx="17">
                  <c:v>FOSSEWAY PCN</c:v>
                </c:pt>
                <c:pt idx="18">
                  <c:v>NORTH WEST LEICESTERSHIRE PCN</c:v>
                </c:pt>
                <c:pt idx="19">
                  <c:v>LEICESTER CITY SOUTH PCN</c:v>
                </c:pt>
                <c:pt idx="20">
                  <c:v>SOUTH BLABY &amp; LUTTERWORTH PCN</c:v>
                </c:pt>
                <c:pt idx="21">
                  <c:v>OADBY &amp; WIGSTON PCN</c:v>
                </c:pt>
                <c:pt idx="22">
                  <c:v>MELTON, SYSTON AND VALE PCN</c:v>
                </c:pt>
                <c:pt idx="23">
                  <c:v>BOSWORTH PCN</c:v>
                </c:pt>
                <c:pt idx="24">
                  <c:v>SOAR VALLEY PCN</c:v>
                </c:pt>
                <c:pt idx="25">
                  <c:v>LEICESTER HEALTH FOCUS PCN</c:v>
                </c:pt>
              </c:strCache>
            </c:strRef>
          </c:cat>
          <c:val>
            <c:numRef>
              <c:f>Sheet1!$C$2:$C$45</c:f>
              <c:numCache>
                <c:formatCode>0%</c:formatCode>
                <c:ptCount val="44"/>
                <c:pt idx="0">
                  <c:v>0.74</c:v>
                </c:pt>
                <c:pt idx="1">
                  <c:v>0.8</c:v>
                </c:pt>
                <c:pt idx="2">
                  <c:v>0.81</c:v>
                </c:pt>
                <c:pt idx="3">
                  <c:v>0.82</c:v>
                </c:pt>
                <c:pt idx="4">
                  <c:v>0.82</c:v>
                </c:pt>
                <c:pt idx="5">
                  <c:v>0.82</c:v>
                </c:pt>
                <c:pt idx="6">
                  <c:v>0.83</c:v>
                </c:pt>
                <c:pt idx="7">
                  <c:v>0.84</c:v>
                </c:pt>
                <c:pt idx="8">
                  <c:v>0.84</c:v>
                </c:pt>
                <c:pt idx="9">
                  <c:v>0.86</c:v>
                </c:pt>
                <c:pt idx="10">
                  <c:v>-10</c:v>
                </c:pt>
                <c:pt idx="11">
                  <c:v>0.87</c:v>
                </c:pt>
                <c:pt idx="12">
                  <c:v>0.87</c:v>
                </c:pt>
                <c:pt idx="13">
                  <c:v>0.87</c:v>
                </c:pt>
                <c:pt idx="14">
                  <c:v>0.88</c:v>
                </c:pt>
                <c:pt idx="15">
                  <c:v>0.88</c:v>
                </c:pt>
                <c:pt idx="16">
                  <c:v>0.88</c:v>
                </c:pt>
                <c:pt idx="17">
                  <c:v>0.9</c:v>
                </c:pt>
                <c:pt idx="18">
                  <c:v>0.91</c:v>
                </c:pt>
                <c:pt idx="19">
                  <c:v>0.91</c:v>
                </c:pt>
                <c:pt idx="20">
                  <c:v>0.91</c:v>
                </c:pt>
                <c:pt idx="21">
                  <c:v>0.92</c:v>
                </c:pt>
                <c:pt idx="22">
                  <c:v>0.92</c:v>
                </c:pt>
                <c:pt idx="23">
                  <c:v>0.92</c:v>
                </c:pt>
                <c:pt idx="24">
                  <c:v>0.93</c:v>
                </c:pt>
                <c:pt idx="25">
                  <c:v>0.94</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0.87</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49760"/>
        <c:axId val="89756416"/>
      </c:lineChart>
      <c:catAx>
        <c:axId val="8974976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56416"/>
        <c:crosses val="autoZero"/>
        <c:auto val="1"/>
        <c:lblAlgn val="ctr"/>
        <c:lblOffset val="100"/>
        <c:noMultiLvlLbl val="0"/>
      </c:catAx>
      <c:valAx>
        <c:axId val="897564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49760"/>
        <c:crosses val="autoZero"/>
        <c:crossBetween val="between"/>
      </c:valAx>
      <c:valAx>
        <c:axId val="89757952"/>
        <c:scaling>
          <c:orientation val="minMax"/>
          <c:max val="1"/>
          <c:min val="0"/>
        </c:scaling>
        <c:delete val="0"/>
        <c:axPos val="r"/>
        <c:numFmt formatCode="0%" sourceLinked="1"/>
        <c:majorTickMark val="none"/>
        <c:minorTickMark val="none"/>
        <c:tickLblPos val="none"/>
        <c:spPr>
          <a:ln>
            <a:noFill/>
          </a:ln>
        </c:spPr>
        <c:crossAx val="89759744"/>
        <c:crosses val="max"/>
        <c:crossBetween val="between"/>
      </c:valAx>
      <c:catAx>
        <c:axId val="89759744"/>
        <c:scaling>
          <c:orientation val="minMax"/>
        </c:scaling>
        <c:delete val="1"/>
        <c:axPos val="b"/>
        <c:numFmt formatCode="General" sourceLinked="1"/>
        <c:majorTickMark val="out"/>
        <c:minorTickMark val="none"/>
        <c:tickLblPos val="nextTo"/>
        <c:crossAx val="89757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16</c:v>
                </c:pt>
                <c:pt idx="1">
                  <c:v>26</c:v>
                </c:pt>
                <c:pt idx="2">
                  <c:v>7</c:v>
                </c:pt>
                <c:pt idx="3">
                  <c:v>13</c:v>
                </c:pt>
                <c:pt idx="4">
                  <c:v>60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95232"/>
        <c:axId val="98369536"/>
      </c:barChart>
      <c:catAx>
        <c:axId val="9049523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369536"/>
        <c:crosses val="autoZero"/>
        <c:auto val="1"/>
        <c:lblAlgn val="ctr"/>
        <c:lblOffset val="100"/>
        <c:noMultiLvlLbl val="0"/>
      </c:catAx>
      <c:valAx>
        <c:axId val="9836953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9523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42</c:v>
                </c:pt>
                <c:pt idx="1">
                  <c:v>34</c:v>
                </c:pt>
                <c:pt idx="2">
                  <c:v>19</c:v>
                </c:pt>
                <c:pt idx="3">
                  <c:v>27</c:v>
                </c:pt>
                <c:pt idx="4">
                  <c:v>70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14</c:v>
                </c:pt>
                <c:pt idx="2">
                  <c:v>3</c:v>
                </c:pt>
                <c:pt idx="3">
                  <c:v>7</c:v>
                </c:pt>
                <c:pt idx="4">
                  <c:v>42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401664"/>
        <c:axId val="98411648"/>
      </c:stockChart>
      <c:catAx>
        <c:axId val="98401664"/>
        <c:scaling>
          <c:orientation val="minMax"/>
        </c:scaling>
        <c:delete val="1"/>
        <c:axPos val="b"/>
        <c:numFmt formatCode="m/d/yyyy" sourceLinked="1"/>
        <c:majorTickMark val="out"/>
        <c:minorTickMark val="none"/>
        <c:tickLblPos val="nextTo"/>
        <c:crossAx val="98411648"/>
        <c:crosses val="autoZero"/>
        <c:auto val="1"/>
        <c:lblAlgn val="ctr"/>
        <c:lblOffset val="100"/>
        <c:noMultiLvlLbl val="0"/>
      </c:catAx>
      <c:valAx>
        <c:axId val="98411648"/>
        <c:scaling>
          <c:orientation val="minMax"/>
          <c:max val="100"/>
          <c:min val="0"/>
        </c:scaling>
        <c:delete val="1"/>
        <c:axPos val="l"/>
        <c:numFmt formatCode="m/d/yyyy" sourceLinked="1"/>
        <c:majorTickMark val="out"/>
        <c:minorTickMark val="none"/>
        <c:tickLblPos val="nextTo"/>
        <c:crossAx val="9840166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E2D-4A26-B8F0-4D2D229036C3}"/>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50</c:v>
                </c:pt>
                <c:pt idx="2">
                  <c:v>17</c:v>
                </c:pt>
                <c:pt idx="3">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818304"/>
        <c:axId val="100824192"/>
      </c:lineChart>
      <c:catAx>
        <c:axId val="1008183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824192"/>
        <c:crosses val="autoZero"/>
        <c:auto val="1"/>
        <c:lblAlgn val="ctr"/>
        <c:lblOffset val="100"/>
        <c:noMultiLvlLbl val="0"/>
      </c:catAx>
      <c:valAx>
        <c:axId val="100824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8183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Sheet1!$F$2:$F$45</c:f>
              <c:numCache>
                <c:formatCode>General</c:formatCode>
                <c:ptCount val="44"/>
                <c:pt idx="0">
                  <c:v>0.54</c:v>
                </c:pt>
                <c:pt idx="1">
                  <c:v>0.67</c:v>
                </c:pt>
                <c:pt idx="2">
                  <c:v>0.67</c:v>
                </c:pt>
                <c:pt idx="3">
                  <c:v>0.69</c:v>
                </c:pt>
                <c:pt idx="4">
                  <c:v>0.7</c:v>
                </c:pt>
                <c:pt idx="5">
                  <c:v>0.71</c:v>
                </c:pt>
                <c:pt idx="6">
                  <c:v>0.71</c:v>
                </c:pt>
                <c:pt idx="7">
                  <c:v>0.73</c:v>
                </c:pt>
                <c:pt idx="8">
                  <c:v>0.73</c:v>
                </c:pt>
                <c:pt idx="9">
                  <c:v>0.73</c:v>
                </c:pt>
                <c:pt idx="10">
                  <c:v>0.74</c:v>
                </c:pt>
                <c:pt idx="11">
                  <c:v>0.74</c:v>
                </c:pt>
                <c:pt idx="12">
                  <c:v>0.75</c:v>
                </c:pt>
                <c:pt idx="13">
                  <c:v>0.75</c:v>
                </c:pt>
                <c:pt idx="14">
                  <c:v>0.75</c:v>
                </c:pt>
                <c:pt idx="15">
                  <c:v>0.75</c:v>
                </c:pt>
                <c:pt idx="16">
                  <c:v>0.76</c:v>
                </c:pt>
                <c:pt idx="17">
                  <c:v>0.77</c:v>
                </c:pt>
                <c:pt idx="18">
                  <c:v>0.78</c:v>
                </c:pt>
                <c:pt idx="19">
                  <c:v>0.79</c:v>
                </c:pt>
                <c:pt idx="20">
                  <c:v>0.8</c:v>
                </c:pt>
                <c:pt idx="21">
                  <c:v>0.81</c:v>
                </c:pt>
                <c:pt idx="22">
                  <c:v>0.82</c:v>
                </c:pt>
                <c:pt idx="23">
                  <c:v>0.82</c:v>
                </c:pt>
                <c:pt idx="24">
                  <c:v>0.82</c:v>
                </c:pt>
                <c:pt idx="25">
                  <c:v>0.83</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241984"/>
        <c:axId val="1032404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26"/>
                <c:pt idx="0">
                  <c:v>AEGIS HEALTHCARE PCN</c:v>
                </c:pt>
                <c:pt idx="1">
                  <c:v>BELGRAVE &amp; SPINNEY HILL PCN</c:v>
                </c:pt>
                <c:pt idx="2">
                  <c:v>CITY CARE ALLIANCE PCN</c:v>
                </c:pt>
                <c:pt idx="3">
                  <c:v>WATERMEAD PCN</c:v>
                </c:pt>
                <c:pt idx="4">
                  <c:v>CARILLON PCN</c:v>
                </c:pt>
                <c:pt idx="5">
                  <c:v>MILLENNIUM PCN</c:v>
                </c:pt>
                <c:pt idx="6">
                  <c:v>LEICESTER CITY &amp; UNIVERSITY PCN</c:v>
                </c:pt>
                <c:pt idx="7">
                  <c:v>CROSS COUNTIES PCN</c:v>
                </c:pt>
                <c:pt idx="8">
                  <c:v>LEICESTER CITY SOUTH PCN</c:v>
                </c:pt>
                <c:pt idx="9">
                  <c:v>RUTLAND HEALTH PCN</c:v>
                </c:pt>
                <c:pt idx="10">
                  <c:v>THE LEICESTER FOXES PCN</c:v>
                </c:pt>
                <c:pt idx="11">
                  <c:v>BEACON (CHARNWOOD) PCN</c:v>
                </c:pt>
                <c:pt idx="12">
                  <c:v>ICS</c:v>
                </c:pt>
                <c:pt idx="13">
                  <c:v>OADBY &amp; WIGSTON PCN</c:v>
                </c:pt>
                <c:pt idx="14">
                  <c:v>SALUTEM PCN</c:v>
                </c:pt>
                <c:pt idx="15">
                  <c:v>LEICESTER CENTRAL PCN</c:v>
                </c:pt>
                <c:pt idx="16">
                  <c:v>LEICESTER HEALTH FOCUS PCN</c:v>
                </c:pt>
                <c:pt idx="17">
                  <c:v>FOSSEWAY PCN</c:v>
                </c:pt>
                <c:pt idx="18">
                  <c:v>NORTH BLABY PCN</c:v>
                </c:pt>
                <c:pt idx="19">
                  <c:v>MELTON, SYSTON AND VALE PCN</c:v>
                </c:pt>
                <c:pt idx="20">
                  <c:v>HINCKLEY CENTRAL PCN</c:v>
                </c:pt>
                <c:pt idx="21">
                  <c:v>NORTH WEST LEICESTERSHIRE PCN</c:v>
                </c:pt>
                <c:pt idx="22">
                  <c:v>SOAR VALLEY PCN</c:v>
                </c:pt>
                <c:pt idx="23">
                  <c:v>MARKET HARBOROUGH &amp; BOSWORTH PCN</c:v>
                </c:pt>
                <c:pt idx="24">
                  <c:v>SOUTH BLABY &amp; LUTTERWORTH PCN</c:v>
                </c:pt>
                <c:pt idx="25">
                  <c:v>BOSWORTH PCN</c:v>
                </c:pt>
              </c:strCache>
            </c:strRef>
          </c:cat>
          <c:val>
            <c:numRef>
              <c:f>Sheet1!$C$2:$C$45</c:f>
              <c:numCache>
                <c:formatCode>0%</c:formatCode>
                <c:ptCount val="44"/>
                <c:pt idx="0">
                  <c:v>0.54</c:v>
                </c:pt>
                <c:pt idx="1">
                  <c:v>0.67</c:v>
                </c:pt>
                <c:pt idx="2">
                  <c:v>0.67</c:v>
                </c:pt>
                <c:pt idx="3">
                  <c:v>0.69</c:v>
                </c:pt>
                <c:pt idx="4">
                  <c:v>0.7</c:v>
                </c:pt>
                <c:pt idx="5">
                  <c:v>0.71</c:v>
                </c:pt>
                <c:pt idx="6">
                  <c:v>0.71</c:v>
                </c:pt>
                <c:pt idx="7">
                  <c:v>0.73</c:v>
                </c:pt>
                <c:pt idx="8">
                  <c:v>0.73</c:v>
                </c:pt>
                <c:pt idx="9">
                  <c:v>0.73</c:v>
                </c:pt>
                <c:pt idx="10">
                  <c:v>0.74</c:v>
                </c:pt>
                <c:pt idx="11">
                  <c:v>0.74</c:v>
                </c:pt>
                <c:pt idx="12">
                  <c:v>-10</c:v>
                </c:pt>
                <c:pt idx="13">
                  <c:v>0.75</c:v>
                </c:pt>
                <c:pt idx="14">
                  <c:v>0.75</c:v>
                </c:pt>
                <c:pt idx="15">
                  <c:v>0.75</c:v>
                </c:pt>
                <c:pt idx="16">
                  <c:v>0.76</c:v>
                </c:pt>
                <c:pt idx="17">
                  <c:v>0.77</c:v>
                </c:pt>
                <c:pt idx="18">
                  <c:v>0.78</c:v>
                </c:pt>
                <c:pt idx="19">
                  <c:v>0.79</c:v>
                </c:pt>
                <c:pt idx="20">
                  <c:v>0.8</c:v>
                </c:pt>
                <c:pt idx="21">
                  <c:v>0.81</c:v>
                </c:pt>
                <c:pt idx="22">
                  <c:v>0.82</c:v>
                </c:pt>
                <c:pt idx="23">
                  <c:v>0.82</c:v>
                </c:pt>
                <c:pt idx="24">
                  <c:v>0.82</c:v>
                </c:pt>
                <c:pt idx="25">
                  <c:v>0.83</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236352"/>
        <c:axId val="103238656"/>
      </c:lineChart>
      <c:catAx>
        <c:axId val="1032363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238656"/>
        <c:crosses val="autoZero"/>
        <c:auto val="1"/>
        <c:lblAlgn val="ctr"/>
        <c:lblOffset val="100"/>
        <c:noMultiLvlLbl val="0"/>
      </c:catAx>
      <c:valAx>
        <c:axId val="1032386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236352"/>
        <c:crosses val="autoZero"/>
        <c:crossBetween val="between"/>
      </c:valAx>
      <c:valAx>
        <c:axId val="103240448"/>
        <c:scaling>
          <c:orientation val="minMax"/>
          <c:max val="1"/>
          <c:min val="0"/>
        </c:scaling>
        <c:delete val="0"/>
        <c:axPos val="r"/>
        <c:numFmt formatCode="0%" sourceLinked="1"/>
        <c:majorTickMark val="none"/>
        <c:minorTickMark val="none"/>
        <c:tickLblPos val="none"/>
        <c:spPr>
          <a:ln>
            <a:noFill/>
          </a:ln>
        </c:spPr>
        <c:crossAx val="103241984"/>
        <c:crosses val="max"/>
        <c:crossBetween val="between"/>
      </c:valAx>
      <c:catAx>
        <c:axId val="103241984"/>
        <c:scaling>
          <c:orientation val="minMax"/>
        </c:scaling>
        <c:delete val="1"/>
        <c:axPos val="b"/>
        <c:numFmt formatCode="General" sourceLinked="1"/>
        <c:majorTickMark val="out"/>
        <c:minorTickMark val="none"/>
        <c:tickLblPos val="nextTo"/>
        <c:crossAx val="1032404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13</c:v>
                </c:pt>
                <c:pt idx="1">
                  <c:v>37</c:v>
                </c:pt>
                <c:pt idx="2">
                  <c:v>7</c:v>
                </c:pt>
                <c:pt idx="3">
                  <c:v>23</c:v>
                </c:pt>
                <c:pt idx="4">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4498176"/>
        <c:axId val="114496640"/>
      </c:barChart>
      <c:valAx>
        <c:axId val="114496640"/>
        <c:scaling>
          <c:orientation val="minMax"/>
        </c:scaling>
        <c:delete val="1"/>
        <c:axPos val="t"/>
        <c:numFmt formatCode="General" sourceLinked="1"/>
        <c:majorTickMark val="out"/>
        <c:minorTickMark val="none"/>
        <c:tickLblPos val="nextTo"/>
        <c:crossAx val="114498176"/>
        <c:crosses val="autoZero"/>
        <c:crossBetween val="between"/>
      </c:valAx>
      <c:catAx>
        <c:axId val="114498176"/>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4496640"/>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6DC-4EAD-BF07-FF58D83669C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Sheet1!$F$2:$F$45</c:f>
              <c:numCache>
                <c:formatCode>General</c:formatCode>
                <c:ptCount val="44"/>
                <c:pt idx="0">
                  <c:v>0.53</c:v>
                </c:pt>
                <c:pt idx="1">
                  <c:v>0.56000000000000005</c:v>
                </c:pt>
                <c:pt idx="2">
                  <c:v>0.56000000000000005</c:v>
                </c:pt>
                <c:pt idx="3">
                  <c:v>0.59</c:v>
                </c:pt>
                <c:pt idx="4">
                  <c:v>0.62</c:v>
                </c:pt>
                <c:pt idx="5">
                  <c:v>0.63</c:v>
                </c:pt>
                <c:pt idx="6">
                  <c:v>0.63</c:v>
                </c:pt>
                <c:pt idx="7">
                  <c:v>0.64</c:v>
                </c:pt>
                <c:pt idx="8">
                  <c:v>0.64</c:v>
                </c:pt>
                <c:pt idx="9">
                  <c:v>0.65</c:v>
                </c:pt>
                <c:pt idx="10">
                  <c:v>0.65</c:v>
                </c:pt>
                <c:pt idx="11">
                  <c:v>0.66</c:v>
                </c:pt>
                <c:pt idx="12">
                  <c:v>0.66</c:v>
                </c:pt>
                <c:pt idx="13">
                  <c:v>0.66</c:v>
                </c:pt>
                <c:pt idx="14">
                  <c:v>0.68</c:v>
                </c:pt>
                <c:pt idx="15">
                  <c:v>0.68</c:v>
                </c:pt>
                <c:pt idx="16">
                  <c:v>0.68</c:v>
                </c:pt>
                <c:pt idx="17">
                  <c:v>0.68</c:v>
                </c:pt>
                <c:pt idx="18">
                  <c:v>0.68</c:v>
                </c:pt>
                <c:pt idx="19">
                  <c:v>0.69</c:v>
                </c:pt>
                <c:pt idx="20">
                  <c:v>0.69</c:v>
                </c:pt>
                <c:pt idx="21">
                  <c:v>0.69</c:v>
                </c:pt>
                <c:pt idx="22">
                  <c:v>0.7</c:v>
                </c:pt>
                <c:pt idx="23">
                  <c:v>0.71</c:v>
                </c:pt>
                <c:pt idx="24">
                  <c:v>0.74</c:v>
                </c:pt>
                <c:pt idx="25">
                  <c:v>0.74</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911104"/>
        <c:axId val="116909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26"/>
                <c:pt idx="0">
                  <c:v>CROSS COUNTIES PCN</c:v>
                </c:pt>
                <c:pt idx="1">
                  <c:v>AEGIS HEALTHCARE PCN</c:v>
                </c:pt>
                <c:pt idx="2">
                  <c:v>BEACON (CHARNWOOD) PCN</c:v>
                </c:pt>
                <c:pt idx="3">
                  <c:v>HINCKLEY CENTRAL PCN</c:v>
                </c:pt>
                <c:pt idx="4">
                  <c:v>CITY CARE ALLIANCE PCN</c:v>
                </c:pt>
                <c:pt idx="5">
                  <c:v>THE LEICESTER FOXES PCN</c:v>
                </c:pt>
                <c:pt idx="6">
                  <c:v>MILLENNIUM PCN</c:v>
                </c:pt>
                <c:pt idx="7">
                  <c:v>NORTH BLABY PCN</c:v>
                </c:pt>
                <c:pt idx="8">
                  <c:v>NORTH WEST LEICESTERSHIRE PCN</c:v>
                </c:pt>
                <c:pt idx="9">
                  <c:v>SOUTH BLABY &amp; LUTTERWORTH PCN</c:v>
                </c:pt>
                <c:pt idx="10">
                  <c:v>CARILLON PCN</c:v>
                </c:pt>
                <c:pt idx="11">
                  <c:v>ICS</c:v>
                </c:pt>
                <c:pt idx="12">
                  <c:v>LEICESTER CITY &amp; UNIVERSITY PCN</c:v>
                </c:pt>
                <c:pt idx="13">
                  <c:v>LEICESTER CENTRAL PCN</c:v>
                </c:pt>
                <c:pt idx="14">
                  <c:v>LEICESTER HEALTH FOCUS PCN</c:v>
                </c:pt>
                <c:pt idx="15">
                  <c:v>WATERMEAD PCN</c:v>
                </c:pt>
                <c:pt idx="16">
                  <c:v>BELGRAVE &amp; SPINNEY HILL PCN</c:v>
                </c:pt>
                <c:pt idx="17">
                  <c:v>SALUTEM PCN</c:v>
                </c:pt>
                <c:pt idx="18">
                  <c:v>FOSSEWAY PCN</c:v>
                </c:pt>
                <c:pt idx="19">
                  <c:v>SOAR VALLEY PCN</c:v>
                </c:pt>
                <c:pt idx="20">
                  <c:v>RUTLAND HEALTH PCN</c:v>
                </c:pt>
                <c:pt idx="21">
                  <c:v>BOSWORTH PCN</c:v>
                </c:pt>
                <c:pt idx="22">
                  <c:v>LEICESTER CITY SOUTH PCN</c:v>
                </c:pt>
                <c:pt idx="23">
                  <c:v>MARKET HARBOROUGH &amp; BOSWORTH PCN</c:v>
                </c:pt>
                <c:pt idx="24">
                  <c:v>OADBY &amp; WIGSTON PCN</c:v>
                </c:pt>
                <c:pt idx="25">
                  <c:v>MELTON, SYSTON AND VALE PCN</c:v>
                </c:pt>
              </c:strCache>
            </c:strRef>
          </c:cat>
          <c:val>
            <c:numRef>
              <c:f>Sheet1!$C$2:$C$45</c:f>
              <c:numCache>
                <c:formatCode>0%</c:formatCode>
                <c:ptCount val="44"/>
                <c:pt idx="0">
                  <c:v>0.53</c:v>
                </c:pt>
                <c:pt idx="1">
                  <c:v>0.56000000000000005</c:v>
                </c:pt>
                <c:pt idx="2">
                  <c:v>0.56000000000000005</c:v>
                </c:pt>
                <c:pt idx="3">
                  <c:v>0.59</c:v>
                </c:pt>
                <c:pt idx="4">
                  <c:v>0.62</c:v>
                </c:pt>
                <c:pt idx="5">
                  <c:v>0.63</c:v>
                </c:pt>
                <c:pt idx="6">
                  <c:v>0.63</c:v>
                </c:pt>
                <c:pt idx="7">
                  <c:v>0.64</c:v>
                </c:pt>
                <c:pt idx="8">
                  <c:v>0.64</c:v>
                </c:pt>
                <c:pt idx="9">
                  <c:v>0.65</c:v>
                </c:pt>
                <c:pt idx="10">
                  <c:v>0.65</c:v>
                </c:pt>
                <c:pt idx="11">
                  <c:v>-10</c:v>
                </c:pt>
                <c:pt idx="12">
                  <c:v>0.66</c:v>
                </c:pt>
                <c:pt idx="13">
                  <c:v>0.66</c:v>
                </c:pt>
                <c:pt idx="14">
                  <c:v>0.68</c:v>
                </c:pt>
                <c:pt idx="15">
                  <c:v>0.68</c:v>
                </c:pt>
                <c:pt idx="16">
                  <c:v>0.68</c:v>
                </c:pt>
                <c:pt idx="17">
                  <c:v>0.68</c:v>
                </c:pt>
                <c:pt idx="18">
                  <c:v>0.68</c:v>
                </c:pt>
                <c:pt idx="19">
                  <c:v>0.69</c:v>
                </c:pt>
                <c:pt idx="20">
                  <c:v>0.69</c:v>
                </c:pt>
                <c:pt idx="21">
                  <c:v>0.69</c:v>
                </c:pt>
                <c:pt idx="22">
                  <c:v>0.7</c:v>
                </c:pt>
                <c:pt idx="23">
                  <c:v>0.71</c:v>
                </c:pt>
                <c:pt idx="24">
                  <c:v>0.74</c:v>
                </c:pt>
                <c:pt idx="25">
                  <c:v>0.74</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0.66</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901376"/>
        <c:axId val="116908032"/>
      </c:lineChart>
      <c:catAx>
        <c:axId val="11690137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908032"/>
        <c:crosses val="autoZero"/>
        <c:auto val="1"/>
        <c:lblAlgn val="ctr"/>
        <c:lblOffset val="100"/>
        <c:noMultiLvlLbl val="0"/>
      </c:catAx>
      <c:valAx>
        <c:axId val="116908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901376"/>
        <c:crosses val="autoZero"/>
        <c:crossBetween val="between"/>
      </c:valAx>
      <c:valAx>
        <c:axId val="116909568"/>
        <c:scaling>
          <c:orientation val="minMax"/>
          <c:max val="1"/>
          <c:min val="0"/>
        </c:scaling>
        <c:delete val="0"/>
        <c:axPos val="r"/>
        <c:numFmt formatCode="0%" sourceLinked="1"/>
        <c:majorTickMark val="none"/>
        <c:minorTickMark val="none"/>
        <c:tickLblPos val="none"/>
        <c:spPr>
          <a:ln>
            <a:noFill/>
          </a:ln>
        </c:spPr>
        <c:crossAx val="116911104"/>
        <c:crosses val="max"/>
        <c:crossBetween val="between"/>
      </c:valAx>
      <c:catAx>
        <c:axId val="116911104"/>
        <c:scaling>
          <c:orientation val="minMax"/>
        </c:scaling>
        <c:delete val="1"/>
        <c:axPos val="b"/>
        <c:numFmt formatCode="General" sourceLinked="1"/>
        <c:majorTickMark val="out"/>
        <c:minorTickMark val="none"/>
        <c:tickLblPos val="nextTo"/>
        <c:crossAx val="116909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3A4-4CDF-AB89-E010999A036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1AD8-4EA1-BD59-953273C64643}"/>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79</c:v>
                </c:pt>
                <c:pt idx="1">
                  <c:v>18</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Sheet1!$F$2:$F$45</c:f>
              <c:numCache>
                <c:formatCode>General</c:formatCode>
                <c:ptCount val="44"/>
                <c:pt idx="0">
                  <c:v>0.69</c:v>
                </c:pt>
                <c:pt idx="1">
                  <c:v>0.7</c:v>
                </c:pt>
                <c:pt idx="2">
                  <c:v>0.75</c:v>
                </c:pt>
                <c:pt idx="3">
                  <c:v>0.75</c:v>
                </c:pt>
                <c:pt idx="4">
                  <c:v>0.76</c:v>
                </c:pt>
                <c:pt idx="5">
                  <c:v>0.76</c:v>
                </c:pt>
                <c:pt idx="6">
                  <c:v>0.76</c:v>
                </c:pt>
                <c:pt idx="7">
                  <c:v>0.76</c:v>
                </c:pt>
                <c:pt idx="8">
                  <c:v>0.76</c:v>
                </c:pt>
                <c:pt idx="9">
                  <c:v>0.76</c:v>
                </c:pt>
                <c:pt idx="10">
                  <c:v>0.76</c:v>
                </c:pt>
                <c:pt idx="11">
                  <c:v>0.77</c:v>
                </c:pt>
                <c:pt idx="12">
                  <c:v>0.77</c:v>
                </c:pt>
                <c:pt idx="13">
                  <c:v>0.77</c:v>
                </c:pt>
                <c:pt idx="14">
                  <c:v>0.79</c:v>
                </c:pt>
                <c:pt idx="15">
                  <c:v>0.79</c:v>
                </c:pt>
                <c:pt idx="16">
                  <c:v>0.8</c:v>
                </c:pt>
                <c:pt idx="17">
                  <c:v>0.82</c:v>
                </c:pt>
                <c:pt idx="18">
                  <c:v>0.82</c:v>
                </c:pt>
                <c:pt idx="19">
                  <c:v>0.83</c:v>
                </c:pt>
                <c:pt idx="20">
                  <c:v>0.83</c:v>
                </c:pt>
                <c:pt idx="21">
                  <c:v>0.83</c:v>
                </c:pt>
                <c:pt idx="22">
                  <c:v>0.85</c:v>
                </c:pt>
                <c:pt idx="23">
                  <c:v>0.85</c:v>
                </c:pt>
                <c:pt idx="24">
                  <c:v>0.86</c:v>
                </c:pt>
                <c:pt idx="25">
                  <c:v>0.9</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57440"/>
        <c:axId val="1213556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26"/>
                <c:pt idx="0">
                  <c:v>AEGIS HEALTHCARE PCN</c:v>
                </c:pt>
                <c:pt idx="1">
                  <c:v>MILLENNIUM PCN</c:v>
                </c:pt>
                <c:pt idx="2">
                  <c:v>BELGRAVE &amp; SPINNEY HILL PCN</c:v>
                </c:pt>
                <c:pt idx="3">
                  <c:v>LEICESTER CENTRAL PCN</c:v>
                </c:pt>
                <c:pt idx="4">
                  <c:v>THE LEICESTER FOXES PCN</c:v>
                </c:pt>
                <c:pt idx="5">
                  <c:v>MELTON, SYSTON AND VALE PCN</c:v>
                </c:pt>
                <c:pt idx="6">
                  <c:v>CROSS COUNTIES PCN</c:v>
                </c:pt>
                <c:pt idx="7">
                  <c:v>LEICESTER CITY &amp; UNIVERSITY PCN</c:v>
                </c:pt>
                <c:pt idx="8">
                  <c:v>MARKET HARBOROUGH &amp; BOSWORTH PCN</c:v>
                </c:pt>
                <c:pt idx="9">
                  <c:v>BEACON (CHARNWOOD) PCN</c:v>
                </c:pt>
                <c:pt idx="10">
                  <c:v>CITY CARE ALLIANCE PCN</c:v>
                </c:pt>
                <c:pt idx="11">
                  <c:v>LEICESTER HEALTH FOCUS PCN</c:v>
                </c:pt>
                <c:pt idx="12">
                  <c:v>WATERMEAD PCN</c:v>
                </c:pt>
                <c:pt idx="13">
                  <c:v>SALUTEM PCN</c:v>
                </c:pt>
                <c:pt idx="14">
                  <c:v>ICS</c:v>
                </c:pt>
                <c:pt idx="15">
                  <c:v>HINCKLEY CENTRAL PCN</c:v>
                </c:pt>
                <c:pt idx="16">
                  <c:v>NORTH BLABY PCN</c:v>
                </c:pt>
                <c:pt idx="17">
                  <c:v>NORTH WEST LEICESTERSHIRE PCN</c:v>
                </c:pt>
                <c:pt idx="18">
                  <c:v>CARILLON PCN</c:v>
                </c:pt>
                <c:pt idx="19">
                  <c:v>OADBY &amp; WIGSTON PCN</c:v>
                </c:pt>
                <c:pt idx="20">
                  <c:v>LEICESTER CITY SOUTH PCN</c:v>
                </c:pt>
                <c:pt idx="21">
                  <c:v>FOSSEWAY PCN</c:v>
                </c:pt>
                <c:pt idx="22">
                  <c:v>RUTLAND HEALTH PCN</c:v>
                </c:pt>
                <c:pt idx="23">
                  <c:v>BOSWORTH PCN</c:v>
                </c:pt>
                <c:pt idx="24">
                  <c:v>SOUTH BLABY &amp; LUTTERWORTH PCN</c:v>
                </c:pt>
                <c:pt idx="25">
                  <c:v>SOAR VALLEY PCN</c:v>
                </c:pt>
              </c:strCache>
            </c:strRef>
          </c:cat>
          <c:val>
            <c:numRef>
              <c:f>Sheet1!$C$2:$C$45</c:f>
              <c:numCache>
                <c:formatCode>0%</c:formatCode>
                <c:ptCount val="44"/>
                <c:pt idx="0">
                  <c:v>0.69</c:v>
                </c:pt>
                <c:pt idx="1">
                  <c:v>0.7</c:v>
                </c:pt>
                <c:pt idx="2">
                  <c:v>0.75</c:v>
                </c:pt>
                <c:pt idx="3">
                  <c:v>0.75</c:v>
                </c:pt>
                <c:pt idx="4">
                  <c:v>0.76</c:v>
                </c:pt>
                <c:pt idx="5">
                  <c:v>0.76</c:v>
                </c:pt>
                <c:pt idx="6">
                  <c:v>0.76</c:v>
                </c:pt>
                <c:pt idx="7">
                  <c:v>0.76</c:v>
                </c:pt>
                <c:pt idx="8">
                  <c:v>0.76</c:v>
                </c:pt>
                <c:pt idx="9">
                  <c:v>0.76</c:v>
                </c:pt>
                <c:pt idx="10">
                  <c:v>0.76</c:v>
                </c:pt>
                <c:pt idx="11">
                  <c:v>0.77</c:v>
                </c:pt>
                <c:pt idx="12">
                  <c:v>0.77</c:v>
                </c:pt>
                <c:pt idx="13">
                  <c:v>0.77</c:v>
                </c:pt>
                <c:pt idx="14">
                  <c:v>-10</c:v>
                </c:pt>
                <c:pt idx="15">
                  <c:v>0.79</c:v>
                </c:pt>
                <c:pt idx="16">
                  <c:v>0.8</c:v>
                </c:pt>
                <c:pt idx="17">
                  <c:v>0.82</c:v>
                </c:pt>
                <c:pt idx="18">
                  <c:v>0.82</c:v>
                </c:pt>
                <c:pt idx="19">
                  <c:v>0.83</c:v>
                </c:pt>
                <c:pt idx="20">
                  <c:v>0.83</c:v>
                </c:pt>
                <c:pt idx="21">
                  <c:v>0.83</c:v>
                </c:pt>
                <c:pt idx="22">
                  <c:v>0.85</c:v>
                </c:pt>
                <c:pt idx="23">
                  <c:v>0.85</c:v>
                </c:pt>
                <c:pt idx="24">
                  <c:v>0.86</c:v>
                </c:pt>
                <c:pt idx="25">
                  <c:v>0.9</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0.79</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43360"/>
        <c:axId val="121354112"/>
      </c:lineChart>
      <c:catAx>
        <c:axId val="1213433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54112"/>
        <c:crosses val="autoZero"/>
        <c:auto val="1"/>
        <c:lblAlgn val="ctr"/>
        <c:lblOffset val="100"/>
        <c:noMultiLvlLbl val="0"/>
      </c:catAx>
      <c:valAx>
        <c:axId val="121354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43360"/>
        <c:crosses val="autoZero"/>
        <c:crossBetween val="between"/>
      </c:valAx>
      <c:valAx>
        <c:axId val="121355648"/>
        <c:scaling>
          <c:orientation val="minMax"/>
          <c:max val="1"/>
          <c:min val="0"/>
        </c:scaling>
        <c:delete val="0"/>
        <c:axPos val="r"/>
        <c:numFmt formatCode="0%" sourceLinked="1"/>
        <c:majorTickMark val="none"/>
        <c:minorTickMark val="none"/>
        <c:tickLblPos val="none"/>
        <c:spPr>
          <a:ln>
            <a:noFill/>
          </a:ln>
        </c:spPr>
        <c:crossAx val="121357440"/>
        <c:crosses val="max"/>
        <c:crossBetween val="between"/>
      </c:valAx>
      <c:catAx>
        <c:axId val="121357440"/>
        <c:scaling>
          <c:orientation val="minMax"/>
        </c:scaling>
        <c:delete val="1"/>
        <c:axPos val="b"/>
        <c:numFmt formatCode="General" sourceLinked="1"/>
        <c:majorTickMark val="out"/>
        <c:minorTickMark val="none"/>
        <c:tickLblPos val="nextTo"/>
        <c:crossAx val="1213556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7</c:v>
                </c:pt>
                <c:pt idx="1">
                  <c:v>11</c:v>
                </c:pt>
                <c:pt idx="2">
                  <c:v>4</c:v>
                </c:pt>
                <c:pt idx="3">
                  <c:v>2</c:v>
                </c:pt>
                <c:pt idx="4">
                  <c:v>7</c:v>
                </c:pt>
                <c:pt idx="5">
                  <c:v>11</c:v>
                </c:pt>
                <c:pt idx="6">
                  <c:v>3</c:v>
                </c:pt>
                <c:pt idx="7">
                  <c:v>3</c:v>
                </c:pt>
                <c:pt idx="8">
                  <c:v>15</c:v>
                </c:pt>
                <c:pt idx="9">
                  <c:v>11</c:v>
                </c:pt>
                <c:pt idx="10">
                  <c:v>13</c:v>
                </c:pt>
                <c:pt idx="11">
                  <c:v>33</c:v>
                </c:pt>
                <c:pt idx="12">
                  <c:v>12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36192"/>
        <c:axId val="121750272"/>
      </c:barChart>
      <c:catAx>
        <c:axId val="12173619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50272"/>
        <c:crosses val="autoZero"/>
        <c:auto val="1"/>
        <c:lblAlgn val="ctr"/>
        <c:lblOffset val="100"/>
        <c:noMultiLvlLbl val="0"/>
      </c:catAx>
      <c:valAx>
        <c:axId val="1217502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3619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38</c:v>
                </c:pt>
                <c:pt idx="2">
                  <c:v>17</c:v>
                </c:pt>
                <c:pt idx="3">
                  <c:v>10</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550-4C79-BC5A-242F3395280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19</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380096"/>
        <c:axId val="125381632"/>
      </c:lineChart>
      <c:catAx>
        <c:axId val="1253800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381632"/>
        <c:crosses val="autoZero"/>
        <c:auto val="1"/>
        <c:lblAlgn val="ctr"/>
        <c:lblOffset val="100"/>
        <c:noMultiLvlLbl val="0"/>
      </c:catAx>
      <c:valAx>
        <c:axId val="1253816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3800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Sheet1!$F$2:$F$45</c:f>
              <c:numCache>
                <c:formatCode>General</c:formatCode>
                <c:ptCount val="44"/>
                <c:pt idx="0">
                  <c:v>0.5</c:v>
                </c:pt>
                <c:pt idx="1">
                  <c:v>0.51</c:v>
                </c:pt>
                <c:pt idx="2">
                  <c:v>0.57999999999999996</c:v>
                </c:pt>
                <c:pt idx="3">
                  <c:v>0.57999999999999996</c:v>
                </c:pt>
                <c:pt idx="4">
                  <c:v>0.59</c:v>
                </c:pt>
                <c:pt idx="5">
                  <c:v>0.6</c:v>
                </c:pt>
                <c:pt idx="6">
                  <c:v>0.64</c:v>
                </c:pt>
                <c:pt idx="7">
                  <c:v>0.64</c:v>
                </c:pt>
                <c:pt idx="8">
                  <c:v>0.67</c:v>
                </c:pt>
                <c:pt idx="9">
                  <c:v>0.68</c:v>
                </c:pt>
                <c:pt idx="10">
                  <c:v>0.68</c:v>
                </c:pt>
                <c:pt idx="11">
                  <c:v>0.68</c:v>
                </c:pt>
                <c:pt idx="12">
                  <c:v>0.69</c:v>
                </c:pt>
                <c:pt idx="13">
                  <c:v>0.69</c:v>
                </c:pt>
                <c:pt idx="14">
                  <c:v>0.7</c:v>
                </c:pt>
                <c:pt idx="15">
                  <c:v>0.7</c:v>
                </c:pt>
                <c:pt idx="16">
                  <c:v>0.71</c:v>
                </c:pt>
                <c:pt idx="17">
                  <c:v>0.71</c:v>
                </c:pt>
                <c:pt idx="18">
                  <c:v>0.71</c:v>
                </c:pt>
                <c:pt idx="19">
                  <c:v>0.72</c:v>
                </c:pt>
                <c:pt idx="20">
                  <c:v>0.73</c:v>
                </c:pt>
                <c:pt idx="21">
                  <c:v>0.73</c:v>
                </c:pt>
                <c:pt idx="22">
                  <c:v>0.73</c:v>
                </c:pt>
                <c:pt idx="23">
                  <c:v>0.78</c:v>
                </c:pt>
                <c:pt idx="24">
                  <c:v>0.8</c:v>
                </c:pt>
                <c:pt idx="25">
                  <c:v>0.83</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497344"/>
        <c:axId val="1254914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F08-4400-9115-A28A0ABFAD1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F08-4400-9115-A28A0ABFAD1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F08-4400-9115-A28A0ABFAD12}"/>
              </c:ext>
            </c:extLst>
          </c:dPt>
          <c:cat>
            <c:strRef>
              <c:f>Sheet1!$A$2:$A$45</c:f>
              <c:strCache>
                <c:ptCount val="26"/>
                <c:pt idx="0">
                  <c:v>AEGIS HEALTHCARE PCN</c:v>
                </c:pt>
                <c:pt idx="1">
                  <c:v>CROSS COUNTIES PCN</c:v>
                </c:pt>
                <c:pt idx="2">
                  <c:v>MILLENNIUM PCN</c:v>
                </c:pt>
                <c:pt idx="3">
                  <c:v>CITY CARE ALLIANCE PCN</c:v>
                </c:pt>
                <c:pt idx="4">
                  <c:v>BEACON (CHARNWOOD) PCN</c:v>
                </c:pt>
                <c:pt idx="5">
                  <c:v>LEICESTER CENTRAL PCN</c:v>
                </c:pt>
                <c:pt idx="6">
                  <c:v>HINCKLEY CENTRAL PCN</c:v>
                </c:pt>
                <c:pt idx="7">
                  <c:v>BELGRAVE &amp; SPINNEY HILL PCN</c:v>
                </c:pt>
                <c:pt idx="8">
                  <c:v>SALUTEM PCN</c:v>
                </c:pt>
                <c:pt idx="9">
                  <c:v>ICS</c:v>
                </c:pt>
                <c:pt idx="10">
                  <c:v>THE LEICESTER FOXES PCN</c:v>
                </c:pt>
                <c:pt idx="11">
                  <c:v>WATERMEAD PCN</c:v>
                </c:pt>
                <c:pt idx="12">
                  <c:v>MELTON, SYSTON AND VALE PCN</c:v>
                </c:pt>
                <c:pt idx="13">
                  <c:v>MARKET HARBOROUGH &amp; BOSWORTH PCN</c:v>
                </c:pt>
                <c:pt idx="14">
                  <c:v>NORTH WEST LEICESTERSHIRE PCN</c:v>
                </c:pt>
                <c:pt idx="15">
                  <c:v>RUTLAND HEALTH PCN</c:v>
                </c:pt>
                <c:pt idx="16">
                  <c:v>OADBY &amp; WIGSTON PCN</c:v>
                </c:pt>
                <c:pt idx="17">
                  <c:v>NORTH BLABY PCN</c:v>
                </c:pt>
                <c:pt idx="18">
                  <c:v>CARILLON PCN</c:v>
                </c:pt>
                <c:pt idx="19">
                  <c:v>LEICESTER HEALTH FOCUS PCN</c:v>
                </c:pt>
                <c:pt idx="20">
                  <c:v>LEICESTER CITY &amp; UNIVERSITY PCN</c:v>
                </c:pt>
                <c:pt idx="21">
                  <c:v>LEICESTER CITY SOUTH PCN</c:v>
                </c:pt>
                <c:pt idx="22">
                  <c:v>FOSSEWAY PCN</c:v>
                </c:pt>
                <c:pt idx="23">
                  <c:v>BOSWORTH PCN</c:v>
                </c:pt>
                <c:pt idx="24">
                  <c:v>SOUTH BLABY &amp; LUTTERWORTH PCN</c:v>
                </c:pt>
                <c:pt idx="25">
                  <c:v>SOAR VALLEY PCN</c:v>
                </c:pt>
              </c:strCache>
            </c:strRef>
          </c:cat>
          <c:val>
            <c:numRef>
              <c:f>Sheet1!$C$2:$C$45</c:f>
              <c:numCache>
                <c:formatCode>0%</c:formatCode>
                <c:ptCount val="44"/>
                <c:pt idx="0">
                  <c:v>0.5</c:v>
                </c:pt>
                <c:pt idx="1">
                  <c:v>0.51</c:v>
                </c:pt>
                <c:pt idx="2">
                  <c:v>0.57999999999999996</c:v>
                </c:pt>
                <c:pt idx="3">
                  <c:v>0.57999999999999996</c:v>
                </c:pt>
                <c:pt idx="4">
                  <c:v>0.59</c:v>
                </c:pt>
                <c:pt idx="5">
                  <c:v>0.6</c:v>
                </c:pt>
                <c:pt idx="6">
                  <c:v>0.64</c:v>
                </c:pt>
                <c:pt idx="7">
                  <c:v>0.64</c:v>
                </c:pt>
                <c:pt idx="8">
                  <c:v>0.67</c:v>
                </c:pt>
                <c:pt idx="9">
                  <c:v>-10</c:v>
                </c:pt>
                <c:pt idx="10">
                  <c:v>0.68</c:v>
                </c:pt>
                <c:pt idx="11">
                  <c:v>0.68</c:v>
                </c:pt>
                <c:pt idx="12">
                  <c:v>0.69</c:v>
                </c:pt>
                <c:pt idx="13">
                  <c:v>0.69</c:v>
                </c:pt>
                <c:pt idx="14">
                  <c:v>0.7</c:v>
                </c:pt>
                <c:pt idx="15">
                  <c:v>0.7</c:v>
                </c:pt>
                <c:pt idx="16">
                  <c:v>0.71</c:v>
                </c:pt>
                <c:pt idx="17">
                  <c:v>0.71</c:v>
                </c:pt>
                <c:pt idx="18">
                  <c:v>0.71</c:v>
                </c:pt>
                <c:pt idx="19">
                  <c:v>0.72</c:v>
                </c:pt>
                <c:pt idx="20">
                  <c:v>0.73</c:v>
                </c:pt>
                <c:pt idx="21">
                  <c:v>0.73</c:v>
                </c:pt>
                <c:pt idx="22">
                  <c:v>0.73</c:v>
                </c:pt>
                <c:pt idx="23">
                  <c:v>0.78</c:v>
                </c:pt>
                <c:pt idx="24">
                  <c:v>0.8</c:v>
                </c:pt>
                <c:pt idx="25">
                  <c:v>0.83</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0.68</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79168"/>
        <c:axId val="125489920"/>
      </c:lineChart>
      <c:catAx>
        <c:axId val="12547916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489920"/>
        <c:crosses val="autoZero"/>
        <c:auto val="1"/>
        <c:lblAlgn val="ctr"/>
        <c:lblOffset val="100"/>
        <c:noMultiLvlLbl val="0"/>
      </c:catAx>
      <c:valAx>
        <c:axId val="1254899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79168"/>
        <c:crosses val="autoZero"/>
        <c:crossBetween val="between"/>
      </c:valAx>
      <c:valAx>
        <c:axId val="125491456"/>
        <c:scaling>
          <c:orientation val="minMax"/>
          <c:max val="1"/>
          <c:min val="0"/>
        </c:scaling>
        <c:delete val="0"/>
        <c:axPos val="r"/>
        <c:numFmt formatCode="0%" sourceLinked="1"/>
        <c:majorTickMark val="none"/>
        <c:minorTickMark val="none"/>
        <c:tickLblPos val="none"/>
        <c:spPr>
          <a:ln>
            <a:noFill/>
          </a:ln>
        </c:spPr>
        <c:crossAx val="125497344"/>
        <c:crosses val="max"/>
        <c:crossBetween val="between"/>
      </c:valAx>
      <c:catAx>
        <c:axId val="125497344"/>
        <c:scaling>
          <c:orientation val="minMax"/>
        </c:scaling>
        <c:delete val="1"/>
        <c:axPos val="b"/>
        <c:numFmt formatCode="General" sourceLinked="1"/>
        <c:majorTickMark val="out"/>
        <c:minorTickMark val="none"/>
        <c:tickLblPos val="nextTo"/>
        <c:crossAx val="1254914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37</c:v>
                </c:pt>
                <c:pt idx="1">
                  <c:v>59</c:v>
                </c:pt>
                <c:pt idx="2">
                  <c:v>3</c:v>
                </c:pt>
                <c:pt idx="3">
                  <c:v>1</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46176"/>
        <c:axId val="125756160"/>
      </c:barChart>
      <c:catAx>
        <c:axId val="12574617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756160"/>
        <c:crosses val="autoZero"/>
        <c:auto val="1"/>
        <c:lblAlgn val="ctr"/>
        <c:lblOffset val="100"/>
        <c:noMultiLvlLbl val="0"/>
      </c:catAx>
      <c:valAx>
        <c:axId val="12575616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4617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45</c:v>
                </c:pt>
                <c:pt idx="1">
                  <c:v>67</c:v>
                </c:pt>
                <c:pt idx="2">
                  <c:v>9</c:v>
                </c:pt>
                <c:pt idx="3">
                  <c:v>4</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30</c:v>
                </c:pt>
                <c:pt idx="1">
                  <c:v>47</c:v>
                </c:pt>
                <c:pt idx="2">
                  <c:v>1</c:v>
                </c:pt>
                <c:pt idx="3">
                  <c:v>1</c:v>
                </c:pt>
                <c:pt idx="4">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78656"/>
        <c:axId val="125880192"/>
      </c:stockChart>
      <c:catAx>
        <c:axId val="125878656"/>
        <c:scaling>
          <c:orientation val="minMax"/>
        </c:scaling>
        <c:delete val="1"/>
        <c:axPos val="b"/>
        <c:numFmt formatCode="m/d/yyyy" sourceLinked="1"/>
        <c:majorTickMark val="out"/>
        <c:minorTickMark val="none"/>
        <c:tickLblPos val="nextTo"/>
        <c:crossAx val="125880192"/>
        <c:crosses val="autoZero"/>
        <c:auto val="1"/>
        <c:lblAlgn val="ctr"/>
        <c:lblOffset val="100"/>
        <c:noMultiLvlLbl val="0"/>
      </c:catAx>
      <c:valAx>
        <c:axId val="125880192"/>
        <c:scaling>
          <c:orientation val="minMax"/>
          <c:max val="100"/>
          <c:min val="0"/>
        </c:scaling>
        <c:delete val="1"/>
        <c:axPos val="l"/>
        <c:numFmt formatCode="m/d/yyyy" sourceLinked="1"/>
        <c:majorTickMark val="out"/>
        <c:minorTickMark val="none"/>
        <c:tickLblPos val="nextTo"/>
        <c:crossAx val="12587865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2B8-4F49-BF57-E40B5342B414}"/>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extLst>
                <c:ext xmlns:c16="http://schemas.microsoft.com/office/drawing/2014/chart" uri="{C3380CC4-5D6E-409C-BE32-E72D297353CC}">
                  <c16:uniqueId val="{00000001-5933-466D-8BBA-A93DA461C2E0}"/>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68</c:v>
                </c:pt>
                <c:pt idx="1">
                  <c:v>21</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Sheet1!$F$2:$F$45</c:f>
              <c:numCache>
                <c:formatCode>General</c:formatCode>
                <c:ptCount val="44"/>
                <c:pt idx="0">
                  <c:v>0.84</c:v>
                </c:pt>
                <c:pt idx="1">
                  <c:v>0.85</c:v>
                </c:pt>
                <c:pt idx="2">
                  <c:v>0.86</c:v>
                </c:pt>
                <c:pt idx="3">
                  <c:v>0.87</c:v>
                </c:pt>
                <c:pt idx="4">
                  <c:v>0.87</c:v>
                </c:pt>
                <c:pt idx="5">
                  <c:v>0.87</c:v>
                </c:pt>
                <c:pt idx="6">
                  <c:v>0.88</c:v>
                </c:pt>
                <c:pt idx="7">
                  <c:v>0.88</c:v>
                </c:pt>
                <c:pt idx="8">
                  <c:v>0.89</c:v>
                </c:pt>
                <c:pt idx="9">
                  <c:v>0.89</c:v>
                </c:pt>
                <c:pt idx="10">
                  <c:v>0.89</c:v>
                </c:pt>
                <c:pt idx="11">
                  <c:v>0.89</c:v>
                </c:pt>
                <c:pt idx="12">
                  <c:v>0.89</c:v>
                </c:pt>
                <c:pt idx="13">
                  <c:v>0.9</c:v>
                </c:pt>
                <c:pt idx="14">
                  <c:v>0.9</c:v>
                </c:pt>
                <c:pt idx="15">
                  <c:v>0.9</c:v>
                </c:pt>
                <c:pt idx="16">
                  <c:v>0.91</c:v>
                </c:pt>
                <c:pt idx="17">
                  <c:v>0.91</c:v>
                </c:pt>
                <c:pt idx="18">
                  <c:v>0.91</c:v>
                </c:pt>
                <c:pt idx="19">
                  <c:v>0.91</c:v>
                </c:pt>
                <c:pt idx="20">
                  <c:v>0.91</c:v>
                </c:pt>
                <c:pt idx="21">
                  <c:v>0.91</c:v>
                </c:pt>
                <c:pt idx="22">
                  <c:v>0.93</c:v>
                </c:pt>
                <c:pt idx="23">
                  <c:v>0.94</c:v>
                </c:pt>
                <c:pt idx="24">
                  <c:v>0.96</c:v>
                </c:pt>
                <c:pt idx="25">
                  <c:v>0.98</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82400"/>
        <c:axId val="1269808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26"/>
                <c:pt idx="0">
                  <c:v>CITY CARE ALLIANCE PCN</c:v>
                </c:pt>
                <c:pt idx="1">
                  <c:v>MILLENNIUM PCN</c:v>
                </c:pt>
                <c:pt idx="2">
                  <c:v>AEGIS HEALTHCARE PCN</c:v>
                </c:pt>
                <c:pt idx="3">
                  <c:v>OADBY &amp; WIGSTON PCN</c:v>
                </c:pt>
                <c:pt idx="4">
                  <c:v>CROSS COUNTIES PCN</c:v>
                </c:pt>
                <c:pt idx="5">
                  <c:v>HINCKLEY CENTRAL PCN</c:v>
                </c:pt>
                <c:pt idx="6">
                  <c:v>BEACON (CHARNWOOD) PCN</c:v>
                </c:pt>
                <c:pt idx="7">
                  <c:v>FOSSEWAY PCN</c:v>
                </c:pt>
                <c:pt idx="8">
                  <c:v>THE LEICESTER FOXES PCN</c:v>
                </c:pt>
                <c:pt idx="9">
                  <c:v>LEICESTER HEALTH FOCUS PCN</c:v>
                </c:pt>
                <c:pt idx="10">
                  <c:v>BELGRAVE &amp; SPINNEY HILL PCN</c:v>
                </c:pt>
                <c:pt idx="11">
                  <c:v>SALUTEM PCN</c:v>
                </c:pt>
                <c:pt idx="12">
                  <c:v>BOSWORTH PCN</c:v>
                </c:pt>
                <c:pt idx="13">
                  <c:v>ICS</c:v>
                </c:pt>
                <c:pt idx="14">
                  <c:v>SOAR VALLEY PCN</c:v>
                </c:pt>
                <c:pt idx="15">
                  <c:v>NORTH WEST LEICESTERSHIRE PCN</c:v>
                </c:pt>
                <c:pt idx="16">
                  <c:v>NORTH BLABY PCN</c:v>
                </c:pt>
                <c:pt idx="17">
                  <c:v>MELTON, SYSTON AND VALE PCN</c:v>
                </c:pt>
                <c:pt idx="18">
                  <c:v>LEICESTER CITY SOUTH PCN</c:v>
                </c:pt>
                <c:pt idx="19">
                  <c:v>RUTLAND HEALTH PCN</c:v>
                </c:pt>
                <c:pt idx="20">
                  <c:v>SOUTH BLABY &amp; LUTTERWORTH PCN</c:v>
                </c:pt>
                <c:pt idx="21">
                  <c:v>LEICESTER CENTRAL PCN</c:v>
                </c:pt>
                <c:pt idx="22">
                  <c:v>CARILLON PCN</c:v>
                </c:pt>
                <c:pt idx="23">
                  <c:v>WATERMEAD PCN</c:v>
                </c:pt>
                <c:pt idx="24">
                  <c:v>LEICESTER CITY &amp; UNIVERSITY PCN</c:v>
                </c:pt>
                <c:pt idx="25">
                  <c:v>MARKET HARBOROUGH &amp; BOSWORTH PCN</c:v>
                </c:pt>
              </c:strCache>
            </c:strRef>
          </c:cat>
          <c:val>
            <c:numRef>
              <c:f>Sheet1!$C$2:$C$45</c:f>
              <c:numCache>
                <c:formatCode>0%</c:formatCode>
                <c:ptCount val="44"/>
                <c:pt idx="0">
                  <c:v>0.84</c:v>
                </c:pt>
                <c:pt idx="1">
                  <c:v>0.85</c:v>
                </c:pt>
                <c:pt idx="2">
                  <c:v>0.86</c:v>
                </c:pt>
                <c:pt idx="3">
                  <c:v>0.87</c:v>
                </c:pt>
                <c:pt idx="4">
                  <c:v>0.87</c:v>
                </c:pt>
                <c:pt idx="5">
                  <c:v>0.87</c:v>
                </c:pt>
                <c:pt idx="6">
                  <c:v>0.88</c:v>
                </c:pt>
                <c:pt idx="7">
                  <c:v>0.88</c:v>
                </c:pt>
                <c:pt idx="8">
                  <c:v>0.89</c:v>
                </c:pt>
                <c:pt idx="9">
                  <c:v>0.89</c:v>
                </c:pt>
                <c:pt idx="10">
                  <c:v>0.89</c:v>
                </c:pt>
                <c:pt idx="11">
                  <c:v>0.89</c:v>
                </c:pt>
                <c:pt idx="12">
                  <c:v>0.89</c:v>
                </c:pt>
                <c:pt idx="13">
                  <c:v>-10</c:v>
                </c:pt>
                <c:pt idx="14">
                  <c:v>0.9</c:v>
                </c:pt>
                <c:pt idx="15">
                  <c:v>0.9</c:v>
                </c:pt>
                <c:pt idx="16">
                  <c:v>0.91</c:v>
                </c:pt>
                <c:pt idx="17">
                  <c:v>0.91</c:v>
                </c:pt>
                <c:pt idx="18">
                  <c:v>0.91</c:v>
                </c:pt>
                <c:pt idx="19">
                  <c:v>0.91</c:v>
                </c:pt>
                <c:pt idx="20">
                  <c:v>0.91</c:v>
                </c:pt>
                <c:pt idx="21">
                  <c:v>0.91</c:v>
                </c:pt>
                <c:pt idx="22">
                  <c:v>0.93</c:v>
                </c:pt>
                <c:pt idx="23">
                  <c:v>0.94</c:v>
                </c:pt>
                <c:pt idx="24">
                  <c:v>0.96</c:v>
                </c:pt>
                <c:pt idx="25">
                  <c:v>0.98</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60384"/>
        <c:axId val="126962688"/>
      </c:lineChart>
      <c:catAx>
        <c:axId val="12696038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62688"/>
        <c:crosses val="autoZero"/>
        <c:auto val="1"/>
        <c:lblAlgn val="ctr"/>
        <c:lblOffset val="100"/>
        <c:noMultiLvlLbl val="0"/>
      </c:catAx>
      <c:valAx>
        <c:axId val="12696268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60384"/>
        <c:crosses val="autoZero"/>
        <c:crossBetween val="between"/>
      </c:valAx>
      <c:valAx>
        <c:axId val="126980864"/>
        <c:scaling>
          <c:orientation val="minMax"/>
          <c:max val="1"/>
          <c:min val="0"/>
        </c:scaling>
        <c:delete val="0"/>
        <c:axPos val="r"/>
        <c:numFmt formatCode="0%" sourceLinked="1"/>
        <c:majorTickMark val="none"/>
        <c:minorTickMark val="none"/>
        <c:tickLblPos val="none"/>
        <c:spPr>
          <a:ln>
            <a:noFill/>
          </a:ln>
        </c:spPr>
        <c:crossAx val="126982400"/>
        <c:crosses val="max"/>
        <c:crossBetween val="between"/>
      </c:valAx>
      <c:catAx>
        <c:axId val="126982400"/>
        <c:scaling>
          <c:orientation val="minMax"/>
        </c:scaling>
        <c:delete val="1"/>
        <c:axPos val="b"/>
        <c:numFmt formatCode="General" sourceLinked="1"/>
        <c:majorTickMark val="out"/>
        <c:minorTickMark val="none"/>
        <c:tickLblPos val="nextTo"/>
        <c:crossAx val="1269808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50</c:v>
                </c:pt>
                <c:pt idx="1">
                  <c:v>52</c:v>
                </c:pt>
                <c:pt idx="2">
                  <c:v>53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37</c:v>
                </c:pt>
                <c:pt idx="1">
                  <c:v>37</c:v>
                </c:pt>
                <c:pt idx="2">
                  <c:v>34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9</c:v>
                </c:pt>
                <c:pt idx="1">
                  <c:v>8</c:v>
                </c:pt>
                <c:pt idx="2">
                  <c:v>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51616"/>
        <c:axId val="127953152"/>
      </c:barChart>
      <c:catAx>
        <c:axId val="12795161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53152"/>
        <c:crosses val="autoZero"/>
        <c:auto val="1"/>
        <c:lblAlgn val="ctr"/>
        <c:lblOffset val="100"/>
        <c:noMultiLvlLbl val="0"/>
      </c:catAx>
      <c:valAx>
        <c:axId val="12795315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5161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58</c:v>
                </c:pt>
                <c:pt idx="1">
                  <c:v>68</c:v>
                </c:pt>
                <c:pt idx="2">
                  <c:v>62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34</c:v>
                </c:pt>
                <c:pt idx="1">
                  <c:v>27</c:v>
                </c:pt>
                <c:pt idx="2">
                  <c:v>32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8</c:v>
                </c:pt>
                <c:pt idx="1">
                  <c:v>5</c:v>
                </c:pt>
                <c:pt idx="2">
                  <c:v>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05568"/>
        <c:axId val="128207104"/>
      </c:barChart>
      <c:catAx>
        <c:axId val="128205568"/>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07104"/>
        <c:crosses val="autoZero"/>
        <c:auto val="1"/>
        <c:lblAlgn val="ctr"/>
        <c:lblOffset val="100"/>
        <c:noMultiLvlLbl val="0"/>
      </c:catAx>
      <c:valAx>
        <c:axId val="128207104"/>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05568"/>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33</c:v>
                </c:pt>
                <c:pt idx="2">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84</c:v>
                </c:pt>
                <c:pt idx="1">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42368"/>
        <c:axId val="128860544"/>
      </c:lineChart>
      <c:catAx>
        <c:axId val="128842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60544"/>
        <c:crosses val="autoZero"/>
        <c:auto val="1"/>
        <c:lblAlgn val="ctr"/>
        <c:lblOffset val="100"/>
        <c:noMultiLvlLbl val="0"/>
      </c:catAx>
      <c:valAx>
        <c:axId val="1288605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42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B5-4C27-B674-84E839753999}"/>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35</c:v>
                </c:pt>
                <c:pt idx="1">
                  <c:v>39</c:v>
                </c:pt>
                <c:pt idx="2">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EA8-4DD5-9776-84421720FFFF}"/>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77</c:v>
                </c:pt>
                <c:pt idx="1">
                  <c:v>74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23</c:v>
                </c:pt>
                <c:pt idx="1">
                  <c:v>26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48000"/>
        <c:axId val="130453888"/>
      </c:lineChart>
      <c:catAx>
        <c:axId val="1304480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53888"/>
        <c:crosses val="autoZero"/>
        <c:auto val="1"/>
        <c:lblAlgn val="ctr"/>
        <c:lblOffset val="100"/>
        <c:noMultiLvlLbl val="0"/>
      </c:catAx>
      <c:valAx>
        <c:axId val="130453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480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Sheet1!$F$2:$F$45</c:f>
              <c:numCache>
                <c:formatCode>General</c:formatCode>
                <c:ptCount val="44"/>
                <c:pt idx="0">
                  <c:v>0.63</c:v>
                </c:pt>
                <c:pt idx="1">
                  <c:v>0.63</c:v>
                </c:pt>
                <c:pt idx="2">
                  <c:v>0.64</c:v>
                </c:pt>
                <c:pt idx="3">
                  <c:v>0.65</c:v>
                </c:pt>
                <c:pt idx="4">
                  <c:v>0.66</c:v>
                </c:pt>
                <c:pt idx="5">
                  <c:v>0.69</c:v>
                </c:pt>
                <c:pt idx="6">
                  <c:v>0.7</c:v>
                </c:pt>
                <c:pt idx="7">
                  <c:v>0.71</c:v>
                </c:pt>
                <c:pt idx="8">
                  <c:v>0.71</c:v>
                </c:pt>
                <c:pt idx="9">
                  <c:v>0.72</c:v>
                </c:pt>
                <c:pt idx="10">
                  <c:v>0.72</c:v>
                </c:pt>
                <c:pt idx="11">
                  <c:v>0.73</c:v>
                </c:pt>
                <c:pt idx="12">
                  <c:v>0.74</c:v>
                </c:pt>
                <c:pt idx="13">
                  <c:v>0.74</c:v>
                </c:pt>
                <c:pt idx="14">
                  <c:v>0.74</c:v>
                </c:pt>
                <c:pt idx="15">
                  <c:v>0.75</c:v>
                </c:pt>
                <c:pt idx="16">
                  <c:v>0.75</c:v>
                </c:pt>
                <c:pt idx="17">
                  <c:v>0.76</c:v>
                </c:pt>
                <c:pt idx="18">
                  <c:v>0.78</c:v>
                </c:pt>
                <c:pt idx="19">
                  <c:v>0.78</c:v>
                </c:pt>
                <c:pt idx="20">
                  <c:v>0.78</c:v>
                </c:pt>
                <c:pt idx="21">
                  <c:v>0.78</c:v>
                </c:pt>
                <c:pt idx="22">
                  <c:v>0.79</c:v>
                </c:pt>
                <c:pt idx="23">
                  <c:v>0.83</c:v>
                </c:pt>
                <c:pt idx="24">
                  <c:v>0.83</c:v>
                </c:pt>
                <c:pt idx="25">
                  <c:v>0.84</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700032"/>
        <c:axId val="130685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E50-4179-899A-5ACC15050FE2}"/>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E50-4179-899A-5ACC15050FE2}"/>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EE50-4179-899A-5ACC15050FE2}"/>
              </c:ext>
            </c:extLst>
          </c:dPt>
          <c:cat>
            <c:strRef>
              <c:f>Sheet1!$A$2:$A$45</c:f>
              <c:strCache>
                <c:ptCount val="26"/>
                <c:pt idx="0">
                  <c:v>AEGIS HEALTHCARE PCN</c:v>
                </c:pt>
                <c:pt idx="1">
                  <c:v>CITY CARE ALLIANCE PCN</c:v>
                </c:pt>
                <c:pt idx="2">
                  <c:v>SALUTEM PCN</c:v>
                </c:pt>
                <c:pt idx="3">
                  <c:v>MILLENNIUM PCN</c:v>
                </c:pt>
                <c:pt idx="4">
                  <c:v>THE LEICESTER FOXES PCN</c:v>
                </c:pt>
                <c:pt idx="5">
                  <c:v>LEICESTER CENTRAL PCN</c:v>
                </c:pt>
                <c:pt idx="6">
                  <c:v>BELGRAVE &amp; SPINNEY HILL PCN</c:v>
                </c:pt>
                <c:pt idx="7">
                  <c:v>CROSS COUNTIES PCN</c:v>
                </c:pt>
                <c:pt idx="8">
                  <c:v>LEICESTER CITY &amp; UNIVERSITY PCN</c:v>
                </c:pt>
                <c:pt idx="9">
                  <c:v>LEICESTER HEALTH FOCUS PCN</c:v>
                </c:pt>
                <c:pt idx="10">
                  <c:v>WATERMEAD PCN</c:v>
                </c:pt>
                <c:pt idx="11">
                  <c:v>NORTH BLABY PCN</c:v>
                </c:pt>
                <c:pt idx="12">
                  <c:v>ICS</c:v>
                </c:pt>
                <c:pt idx="13">
                  <c:v>NORTH WEST LEICESTERSHIRE PCN</c:v>
                </c:pt>
                <c:pt idx="14">
                  <c:v>LEICESTER CITY SOUTH PCN</c:v>
                </c:pt>
                <c:pt idx="15">
                  <c:v>SOUTH BLABY &amp; LUTTERWORTH PCN</c:v>
                </c:pt>
                <c:pt idx="16">
                  <c:v>CARILLON PCN</c:v>
                </c:pt>
                <c:pt idx="17">
                  <c:v>BOSWORTH PCN</c:v>
                </c:pt>
                <c:pt idx="18">
                  <c:v>OADBY &amp; WIGSTON PCN</c:v>
                </c:pt>
                <c:pt idx="19">
                  <c:v>BEACON (CHARNWOOD) PCN</c:v>
                </c:pt>
                <c:pt idx="20">
                  <c:v>RUTLAND HEALTH PCN</c:v>
                </c:pt>
                <c:pt idx="21">
                  <c:v>FOSSEWAY PCN</c:v>
                </c:pt>
                <c:pt idx="22">
                  <c:v>HINCKLEY CENTRAL PCN</c:v>
                </c:pt>
                <c:pt idx="23">
                  <c:v>SOAR VALLEY PCN</c:v>
                </c:pt>
                <c:pt idx="24">
                  <c:v>MARKET HARBOROUGH &amp; BOSWORTH PCN</c:v>
                </c:pt>
                <c:pt idx="25">
                  <c:v>MELTON, SYSTON AND VALE PCN</c:v>
                </c:pt>
              </c:strCache>
            </c:strRef>
          </c:cat>
          <c:val>
            <c:numRef>
              <c:f>Sheet1!$C$2:$C$45</c:f>
              <c:numCache>
                <c:formatCode>0%</c:formatCode>
                <c:ptCount val="44"/>
                <c:pt idx="0">
                  <c:v>0.63</c:v>
                </c:pt>
                <c:pt idx="1">
                  <c:v>0.63</c:v>
                </c:pt>
                <c:pt idx="2">
                  <c:v>0.64</c:v>
                </c:pt>
                <c:pt idx="3">
                  <c:v>0.65</c:v>
                </c:pt>
                <c:pt idx="4">
                  <c:v>0.66</c:v>
                </c:pt>
                <c:pt idx="5">
                  <c:v>0.69</c:v>
                </c:pt>
                <c:pt idx="6">
                  <c:v>0.7</c:v>
                </c:pt>
                <c:pt idx="7">
                  <c:v>0.71</c:v>
                </c:pt>
                <c:pt idx="8">
                  <c:v>0.71</c:v>
                </c:pt>
                <c:pt idx="9">
                  <c:v>0.72</c:v>
                </c:pt>
                <c:pt idx="10">
                  <c:v>0.72</c:v>
                </c:pt>
                <c:pt idx="11">
                  <c:v>0.73</c:v>
                </c:pt>
                <c:pt idx="12">
                  <c:v>-10</c:v>
                </c:pt>
                <c:pt idx="13">
                  <c:v>0.74</c:v>
                </c:pt>
                <c:pt idx="14">
                  <c:v>0.74</c:v>
                </c:pt>
                <c:pt idx="15">
                  <c:v>0.75</c:v>
                </c:pt>
                <c:pt idx="16">
                  <c:v>0.75</c:v>
                </c:pt>
                <c:pt idx="17">
                  <c:v>0.76</c:v>
                </c:pt>
                <c:pt idx="18">
                  <c:v>0.78</c:v>
                </c:pt>
                <c:pt idx="19">
                  <c:v>0.78</c:v>
                </c:pt>
                <c:pt idx="20">
                  <c:v>0.78</c:v>
                </c:pt>
                <c:pt idx="21">
                  <c:v>0.78</c:v>
                </c:pt>
                <c:pt idx="22">
                  <c:v>0.79</c:v>
                </c:pt>
                <c:pt idx="23">
                  <c:v>0.83</c:v>
                </c:pt>
                <c:pt idx="24">
                  <c:v>0.83</c:v>
                </c:pt>
                <c:pt idx="25">
                  <c:v>0.84</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0.74</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681856"/>
        <c:axId val="130684416"/>
      </c:lineChart>
      <c:catAx>
        <c:axId val="1306818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684416"/>
        <c:crosses val="autoZero"/>
        <c:auto val="1"/>
        <c:lblAlgn val="ctr"/>
        <c:lblOffset val="100"/>
        <c:noMultiLvlLbl val="0"/>
      </c:catAx>
      <c:valAx>
        <c:axId val="13068441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681856"/>
        <c:crosses val="autoZero"/>
        <c:crossBetween val="between"/>
      </c:valAx>
      <c:valAx>
        <c:axId val="130685952"/>
        <c:scaling>
          <c:orientation val="minMax"/>
          <c:max val="1"/>
          <c:min val="0"/>
        </c:scaling>
        <c:delete val="0"/>
        <c:axPos val="r"/>
        <c:numFmt formatCode="0%" sourceLinked="1"/>
        <c:majorTickMark val="none"/>
        <c:minorTickMark val="none"/>
        <c:tickLblPos val="none"/>
        <c:spPr>
          <a:ln>
            <a:noFill/>
          </a:ln>
        </c:spPr>
        <c:crossAx val="130700032"/>
        <c:crosses val="max"/>
        <c:crossBetween val="between"/>
      </c:valAx>
      <c:catAx>
        <c:axId val="130700032"/>
        <c:scaling>
          <c:orientation val="minMax"/>
        </c:scaling>
        <c:delete val="1"/>
        <c:axPos val="b"/>
        <c:numFmt formatCode="General" sourceLinked="1"/>
        <c:majorTickMark val="out"/>
        <c:minorTickMark val="none"/>
        <c:tickLblPos val="nextTo"/>
        <c:crossAx val="130685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40</c:v>
                </c:pt>
                <c:pt idx="2">
                  <c:v>21</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165-4368-B411-43C5EE61AD40}"/>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59</c:v>
                </c:pt>
                <c:pt idx="1">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516608"/>
        <c:axId val="144518144"/>
      </c:lineChart>
      <c:catAx>
        <c:axId val="1445166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518144"/>
        <c:crosses val="autoZero"/>
        <c:auto val="1"/>
        <c:lblAlgn val="ctr"/>
        <c:lblOffset val="100"/>
        <c:noMultiLvlLbl val="0"/>
      </c:catAx>
      <c:valAx>
        <c:axId val="1445181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5166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Sheet1!$D$2:$D$45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Sheet1!$E$2:$E$45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Sheet1!$F$2:$F$45</c:f>
              <c:numCache>
                <c:formatCode>General</c:formatCode>
                <c:ptCount val="44"/>
                <c:pt idx="0">
                  <c:v>0.46</c:v>
                </c:pt>
                <c:pt idx="1">
                  <c:v>0.47</c:v>
                </c:pt>
                <c:pt idx="2">
                  <c:v>0.59</c:v>
                </c:pt>
                <c:pt idx="3">
                  <c:v>0.6</c:v>
                </c:pt>
                <c:pt idx="4">
                  <c:v>0.6</c:v>
                </c:pt>
                <c:pt idx="5">
                  <c:v>0.62</c:v>
                </c:pt>
                <c:pt idx="6">
                  <c:v>0.62</c:v>
                </c:pt>
                <c:pt idx="7">
                  <c:v>0.62</c:v>
                </c:pt>
                <c:pt idx="8">
                  <c:v>0.62</c:v>
                </c:pt>
                <c:pt idx="9">
                  <c:v>0.63</c:v>
                </c:pt>
                <c:pt idx="10">
                  <c:v>0.64</c:v>
                </c:pt>
                <c:pt idx="11">
                  <c:v>0.64</c:v>
                </c:pt>
                <c:pt idx="12">
                  <c:v>0.64</c:v>
                </c:pt>
                <c:pt idx="13">
                  <c:v>0.64</c:v>
                </c:pt>
                <c:pt idx="14">
                  <c:v>0.64</c:v>
                </c:pt>
                <c:pt idx="15">
                  <c:v>0.65</c:v>
                </c:pt>
                <c:pt idx="16">
                  <c:v>0.66</c:v>
                </c:pt>
                <c:pt idx="17">
                  <c:v>0.66</c:v>
                </c:pt>
                <c:pt idx="18">
                  <c:v>0.66</c:v>
                </c:pt>
                <c:pt idx="19">
                  <c:v>0.66</c:v>
                </c:pt>
                <c:pt idx="20">
                  <c:v>0.67</c:v>
                </c:pt>
                <c:pt idx="21">
                  <c:v>0.7</c:v>
                </c:pt>
                <c:pt idx="22">
                  <c:v>0.7</c:v>
                </c:pt>
                <c:pt idx="23">
                  <c:v>0.74</c:v>
                </c:pt>
                <c:pt idx="24">
                  <c:v>0.75</c:v>
                </c:pt>
                <c:pt idx="25">
                  <c:v>0.76</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Sheet1!$G$2:$G$45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Sheet1!$H$2:$H$45</c:f>
              <c:numCache>
                <c:formatCode>General</c:formatCode>
                <c:ptCount val="44"/>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073280"/>
        <c:axId val="1450714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AF7-4CCA-8C7F-315BE54A2593}"/>
              </c:ext>
            </c:extLst>
          </c:dPt>
          <c:dPt>
            <c:idx val="16"/>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AF7-4CCA-8C7F-315BE54A2593}"/>
              </c:ext>
            </c:extLst>
          </c:dPt>
          <c:dPt>
            <c:idx val="23"/>
            <c:bubble3D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AAF7-4CCA-8C7F-315BE54A2593}"/>
              </c:ext>
            </c:extLst>
          </c:dPt>
          <c:cat>
            <c:strRef>
              <c:f>Sheet1!$A$2:$A$45</c:f>
              <c:strCache>
                <c:ptCount val="26"/>
                <c:pt idx="0">
                  <c:v>CROSS COUNTIES PCN</c:v>
                </c:pt>
                <c:pt idx="1">
                  <c:v>AEGIS HEALTHCARE PCN</c:v>
                </c:pt>
                <c:pt idx="2">
                  <c:v>BEACON (CHARNWOOD) PCN</c:v>
                </c:pt>
                <c:pt idx="3">
                  <c:v>HINCKLEY CENTRAL PCN</c:v>
                </c:pt>
                <c:pt idx="4">
                  <c:v>CITY CARE ALLIANCE PCN</c:v>
                </c:pt>
                <c:pt idx="5">
                  <c:v>MILLENNIUM PCN</c:v>
                </c:pt>
                <c:pt idx="6">
                  <c:v>MARKET HARBOROUGH &amp; BOSWORTH PCN</c:v>
                </c:pt>
                <c:pt idx="7">
                  <c:v>WATERMEAD PCN</c:v>
                </c:pt>
                <c:pt idx="8">
                  <c:v>RUTLAND HEALTH PCN</c:v>
                </c:pt>
                <c:pt idx="9">
                  <c:v>LEICESTER CENTRAL PCN</c:v>
                </c:pt>
                <c:pt idx="10">
                  <c:v>ICS</c:v>
                </c:pt>
                <c:pt idx="11">
                  <c:v>NORTH BLABY PCN</c:v>
                </c:pt>
                <c:pt idx="12">
                  <c:v>NORTH WEST LEICESTERSHIRE PCN</c:v>
                </c:pt>
                <c:pt idx="13">
                  <c:v>CARILLON PCN</c:v>
                </c:pt>
                <c:pt idx="14">
                  <c:v>FOSSEWAY PCN</c:v>
                </c:pt>
                <c:pt idx="15">
                  <c:v>LEICESTER CITY SOUTH PCN</c:v>
                </c:pt>
                <c:pt idx="16">
                  <c:v>THE LEICESTER FOXES PCN</c:v>
                </c:pt>
                <c:pt idx="17">
                  <c:v>MELTON, SYSTON AND VALE PCN</c:v>
                </c:pt>
                <c:pt idx="18">
                  <c:v>BELGRAVE &amp; SPINNEY HILL PCN</c:v>
                </c:pt>
                <c:pt idx="19">
                  <c:v>SALUTEM PCN</c:v>
                </c:pt>
                <c:pt idx="20">
                  <c:v>OADBY &amp; WIGSTON PCN</c:v>
                </c:pt>
                <c:pt idx="21">
                  <c:v>LEICESTER HEALTH FOCUS PCN</c:v>
                </c:pt>
                <c:pt idx="22">
                  <c:v>LEICESTER CITY &amp; UNIVERSITY PCN</c:v>
                </c:pt>
                <c:pt idx="23">
                  <c:v>SOAR VALLEY PCN</c:v>
                </c:pt>
                <c:pt idx="24">
                  <c:v>SOUTH BLABY &amp; LUTTERWORTH PCN</c:v>
                </c:pt>
                <c:pt idx="25">
                  <c:v>BOSWORTH PCN</c:v>
                </c:pt>
              </c:strCache>
            </c:strRef>
          </c:cat>
          <c:val>
            <c:numRef>
              <c:f>Sheet1!$C$2:$C$45</c:f>
              <c:numCache>
                <c:formatCode>0%</c:formatCode>
                <c:ptCount val="44"/>
                <c:pt idx="0">
                  <c:v>0.46</c:v>
                </c:pt>
                <c:pt idx="1">
                  <c:v>0.47</c:v>
                </c:pt>
                <c:pt idx="2">
                  <c:v>0.59</c:v>
                </c:pt>
                <c:pt idx="3">
                  <c:v>0.6</c:v>
                </c:pt>
                <c:pt idx="4">
                  <c:v>0.6</c:v>
                </c:pt>
                <c:pt idx="5">
                  <c:v>0.62</c:v>
                </c:pt>
                <c:pt idx="6">
                  <c:v>0.62</c:v>
                </c:pt>
                <c:pt idx="7">
                  <c:v>0.62</c:v>
                </c:pt>
                <c:pt idx="8">
                  <c:v>0.62</c:v>
                </c:pt>
                <c:pt idx="9">
                  <c:v>0.63</c:v>
                </c:pt>
                <c:pt idx="10">
                  <c:v>-10</c:v>
                </c:pt>
                <c:pt idx="11">
                  <c:v>0.64</c:v>
                </c:pt>
                <c:pt idx="12">
                  <c:v>0.64</c:v>
                </c:pt>
                <c:pt idx="13">
                  <c:v>0.64</c:v>
                </c:pt>
                <c:pt idx="14">
                  <c:v>0.64</c:v>
                </c:pt>
                <c:pt idx="15">
                  <c:v>0.65</c:v>
                </c:pt>
                <c:pt idx="16">
                  <c:v>0.66</c:v>
                </c:pt>
                <c:pt idx="17">
                  <c:v>0.66</c:v>
                </c:pt>
                <c:pt idx="18">
                  <c:v>0.66</c:v>
                </c:pt>
                <c:pt idx="19">
                  <c:v>0.66</c:v>
                </c:pt>
                <c:pt idx="20">
                  <c:v>0.67</c:v>
                </c:pt>
                <c:pt idx="21">
                  <c:v>0.7</c:v>
                </c:pt>
                <c:pt idx="22">
                  <c:v>0.7</c:v>
                </c:pt>
                <c:pt idx="23">
                  <c:v>0.74</c:v>
                </c:pt>
                <c:pt idx="24">
                  <c:v>0.75</c:v>
                </c:pt>
                <c:pt idx="25">
                  <c:v>0.76</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0.64</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059200"/>
        <c:axId val="145069952"/>
      </c:lineChart>
      <c:catAx>
        <c:axId val="1450592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069952"/>
        <c:crosses val="autoZero"/>
        <c:auto val="1"/>
        <c:lblAlgn val="ctr"/>
        <c:lblOffset val="100"/>
        <c:noMultiLvlLbl val="0"/>
      </c:catAx>
      <c:valAx>
        <c:axId val="1450699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059200"/>
        <c:crosses val="autoZero"/>
        <c:crossBetween val="between"/>
      </c:valAx>
      <c:valAx>
        <c:axId val="145071488"/>
        <c:scaling>
          <c:orientation val="minMax"/>
          <c:max val="1"/>
          <c:min val="0"/>
        </c:scaling>
        <c:delete val="0"/>
        <c:axPos val="r"/>
        <c:numFmt formatCode="0%" sourceLinked="1"/>
        <c:majorTickMark val="none"/>
        <c:minorTickMark val="none"/>
        <c:tickLblPos val="none"/>
        <c:spPr>
          <a:ln>
            <a:noFill/>
          </a:ln>
        </c:spPr>
        <c:crossAx val="145073280"/>
        <c:crosses val="max"/>
        <c:crossBetween val="between"/>
      </c:valAx>
      <c:catAx>
        <c:axId val="145073280"/>
        <c:scaling>
          <c:orientation val="minMax"/>
        </c:scaling>
        <c:delete val="1"/>
        <c:axPos val="b"/>
        <c:numFmt formatCode="General" sourceLinked="1"/>
        <c:majorTickMark val="out"/>
        <c:minorTickMark val="none"/>
        <c:tickLblPos val="nextTo"/>
        <c:crossAx val="1450714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61</c:v>
                </c:pt>
                <c:pt idx="1">
                  <c:v>15</c:v>
                </c:pt>
                <c:pt idx="2">
                  <c:v>9</c:v>
                </c:pt>
                <c:pt idx="3">
                  <c:v>21</c:v>
                </c:pt>
                <c:pt idx="4">
                  <c:v>4</c:v>
                </c:pt>
                <c:pt idx="5">
                  <c:v>23</c:v>
                </c:pt>
                <c:pt idx="6">
                  <c:v>13</c:v>
                </c:pt>
                <c:pt idx="7">
                  <c:v>4</c:v>
                </c:pt>
                <c:pt idx="8">
                  <c:v>8</c:v>
                </c:pt>
                <c:pt idx="9">
                  <c:v>2</c:v>
                </c:pt>
                <c:pt idx="10">
                  <c:v>11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29536"/>
        <c:axId val="145335424"/>
      </c:barChart>
      <c:catAx>
        <c:axId val="14532953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35424"/>
        <c:crosses val="autoZero"/>
        <c:auto val="1"/>
        <c:lblAlgn val="ctr"/>
        <c:lblOffset val="100"/>
        <c:noMultiLvlLbl val="0"/>
      </c:catAx>
      <c:valAx>
        <c:axId val="14533542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2953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4431-4C39-86F5-33D4B8AB8027}"/>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31-4C39-86F5-33D4B8AB8027}"/>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431-4C39-86F5-33D4B8AB8027}"/>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38</c:v>
                </c:pt>
                <c:pt idx="1">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81504"/>
        <c:axId val="145783040"/>
      </c:lineChart>
      <c:catAx>
        <c:axId val="1457815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83040"/>
        <c:crosses val="autoZero"/>
        <c:auto val="1"/>
        <c:lblAlgn val="ctr"/>
        <c:lblOffset val="100"/>
        <c:noMultiLvlLbl val="0"/>
      </c:catAx>
      <c:valAx>
        <c:axId val="1457830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815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32</c:v>
                </c:pt>
                <c:pt idx="2">
                  <c:v>20</c:v>
                </c:pt>
                <c:pt idx="3">
                  <c:v>8</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55776"/>
        <c:axId val="146194432"/>
      </c:lineChart>
      <c:catAx>
        <c:axId val="146155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94432"/>
        <c:crosses val="autoZero"/>
        <c:auto val="1"/>
        <c:lblAlgn val="ctr"/>
        <c:lblOffset val="100"/>
        <c:noMultiLvlLbl val="0"/>
      </c:catAx>
      <c:valAx>
        <c:axId val="1461944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55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4C%20-%20NHS%20LEICESTER%20CITY%20CCG.pptm"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04V%20-%20NHS%20WEST%20LEICESTERSHIRE%20CCG.pptm" TargetMode="External"/><Relationship Id="rId11" Type="http://schemas.openxmlformats.org/officeDocument/2006/relationships/image" Target="../media/image6.png"/><Relationship Id="rId5" Type="http://schemas.openxmlformats.org/officeDocument/2006/relationships/hyperlink" Target="https://gp-patient.co.uk/downloads/slidepacks/2021/03W%20-%20NHS%20EAST%20LEICESTERSHIRE%20AND%20RUTLAND%20CCG.pptm" TargetMode="External"/><Relationship Id="rId10" Type="http://schemas.openxmlformats.org/officeDocument/2006/relationships/image" Target="../media/image5.png"/><Relationship Id="rId4" Type="http://schemas.openxmlformats.org/officeDocument/2006/relationships/hyperlink" Target="https://www.gp-patient.co.uk/Slidepacks2021" TargetMode="External"/><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LEICESTER, LEICESTERSHIRE AND RUTLAND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26</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585871"/>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LEICESTER, LEICESTERSHIRE AND RUTLAND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LEICESTER, LEICESTERSHIRE AND RUTLAND ICS, 45,735</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16,820</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id="{4CBEA86A-901E-4B10-8E43-C0ECBF1DF10E}"/>
              </a:ext>
            </a:extLst>
          </p:cNvPr>
          <p:cNvGraphicFramePr>
            <a:graphicFrameLocks noGrp="1"/>
          </p:cNvGraphicFramePr>
          <p:nvPr>
            <p:extLst>
              <p:ext uri="{D42A27DB-BD31-4B8C-83A1-F6EECF244321}">
                <p14:modId xmlns:p14="http://schemas.microsoft.com/office/powerpoint/2010/main" val="3408980697"/>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58517177"/>
                  </a:ext>
                </a:extLst>
              </a:tr>
              <a:tr h="266819">
                <a:tc>
                  <a:txBody>
                    <a:bodyPr/>
                    <a:lstStyle/>
                    <a:p>
                      <a:r>
                        <a:rPr lang="en-GB" sz="1100" b="0" dirty="0">
                          <a:solidFill>
                            <a:schemeClr val="tx1"/>
                          </a:solidFill>
                          <a:hlinkClick r:id="rId5"/>
                        </a:rPr>
                        <a:t>NHS EAST LEICESTERSHIRE AND RUTLAND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66819">
                <a:tc>
                  <a:txBody>
                    <a:bodyPr/>
                    <a:lstStyle/>
                    <a:p>
                      <a:r>
                        <a:rPr lang="en-GB" sz="1100" b="0" dirty="0">
                          <a:solidFill>
                            <a:schemeClr val="tx1"/>
                          </a:solidFill>
                          <a:hlinkClick r:id="rId6"/>
                        </a:rPr>
                        <a:t>NHS WEST LEICESTERSHIRE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66819">
                <a:tc>
                  <a:txBody>
                    <a:bodyPr/>
                    <a:lstStyle/>
                    <a:p>
                      <a:r>
                        <a:rPr lang="en-GB" sz="1100" b="0" dirty="0">
                          <a:solidFill>
                            <a:schemeClr val="tx1"/>
                          </a:solidFill>
                          <a:hlinkClick r:id="rId7"/>
                        </a:rPr>
                        <a:t>NHS LEICESTER CITY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graphicFrame>
        <p:nvGraphicFramePr>
          <p:cNvPr id="11" name="Ipsos Ribbon Rules" hidden="1">
            <a:extLst>
              <a:ext uri="{FF2B5EF4-FFF2-40B4-BE49-F238E27FC236}">
                <a16:creationId xmlns:a16="http://schemas.microsoft.com/office/drawing/2014/main" id="{1D430F2C-BC6F-44A8-B894-90DB3BC5E8DD}"/>
              </a:ext>
            </a:extLst>
          </p:cNvPr>
          <p:cNvGraphicFramePr/>
          <p:nvPr>
            <p:extLst>
              <p:ext uri="{D42A27DB-BD31-4B8C-83A1-F6EECF244321}">
                <p14:modId xmlns:p14="http://schemas.microsoft.com/office/powerpoint/2010/main" val="62460386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2" name="TextBox 11" hidden="1">
            <a:extLst>
              <a:ext uri="{FF2B5EF4-FFF2-40B4-BE49-F238E27FC236}">
                <a16:creationId xmlns:a16="http://schemas.microsoft.com/office/drawing/2014/main"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LEICESTER, LEICESTERSHIRE AND RUTLAND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id="{40B647F0-6EDC-4AA3-AC4E-BF8C62152A60}"/>
              </a:ext>
            </a:extLst>
          </p:cNvPr>
          <p:cNvPicPr>
            <a:picLocks noChangeAspect="1"/>
          </p:cNvPicPr>
          <p:nvPr/>
        </p:nvPicPr>
        <p:blipFill>
          <a:blip r:embed="rId9"/>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id="{C35587EA-BAEF-407F-A1B1-B382D0CEDE6F}"/>
              </a:ext>
            </a:extLst>
          </p:cNvPr>
          <p:cNvPicPr>
            <a:picLocks noChangeAspect="1"/>
          </p:cNvPicPr>
          <p:nvPr/>
        </p:nvPicPr>
        <p:blipFill>
          <a:blip r:embed="rId10"/>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id="{ACB1DC81-FB41-4ED6-9F27-53413A9E5BB1}"/>
              </a:ext>
            </a:extLst>
          </p:cNvPr>
          <p:cNvPicPr>
            <a:picLocks noChangeAspect="1"/>
          </p:cNvPicPr>
          <p:nvPr/>
        </p:nvPicPr>
        <p:blipFill>
          <a:blip r:embed="rId11"/>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LEICESTER, LEICESTERSHIRE AND RUTLAND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7" name="Content Placeholder 2">
            <a:extLst>
              <a:ext uri="{FF2B5EF4-FFF2-40B4-BE49-F238E27FC236}">
                <a16:creationId xmlns:a16="http://schemas.microsoft.com/office/drawing/2014/main" id="{EEFD154A-FA90-4BC6-A2E9-9028DC53252D}"/>
              </a:ext>
            </a:extLst>
          </p:cNvPr>
          <p:cNvSpPr>
            <a:spLocks noGrp="1"/>
          </p:cNvSpPr>
          <p:nvPr>
            <p:ph sz="quarter" idx="10"/>
          </p:nvPr>
        </p:nvSpPr>
        <p:spPr>
          <a:xfrm>
            <a:off x="259557" y="908720"/>
            <a:ext cx="9382918" cy="5472608"/>
          </a:xfrm>
        </p:spPr>
        <p:txBody>
          <a:bodyPr numCol="2" spcCol="360000"/>
          <a:lstStyle/>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Bef>
                <a:spcPts val="400"/>
              </a:spcBef>
              <a:spcAft>
                <a:spcPts val="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Bef>
                <a:spcPts val="400"/>
              </a:spcBef>
              <a:spcAft>
                <a:spcPts val="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This report contains MELTON, SYSTON AND VALE PCN, which includes practices that are based in LINCOLNSHIRE ICS. All practices within that PCN are included in this report where the PCN results are mentioned, but these practices are not included in the overall ICS results.</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58008639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011287313"/>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260001134"/>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76898937"/>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2003038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02568331"/>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502731305"/>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06216">
                <a:tc>
                  <a:txBody>
                    <a:bodyPr/>
                    <a:lstStyle/>
                    <a:p>
                      <a:pPr marL="0" indent="0">
                        <a:buNone/>
                      </a:pPr>
                      <a:r>
                        <a:rPr lang="en-GB" sz="800" b="0">
                          <a:solidFill>
                            <a:schemeClr val="bg1"/>
                          </a:solidFill>
                        </a:rPr>
                        <a:t>Base: All those completing a questionnaire: National (836,008); ICS 2021 (16,531); ICS 2020 (14,077); PCN bases range from 113 to 1,580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8651653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018066342"/>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id="{98DE1657-A3B7-4CA4-99DE-F737602D0E9E}"/>
              </a:ext>
            </a:extLst>
          </p:cNvPr>
          <p:cNvGraphicFramePr/>
          <p:nvPr>
            <p:extLst>
              <p:ext uri="{D42A27DB-BD31-4B8C-83A1-F6EECF244321}">
                <p14:modId xmlns:p14="http://schemas.microsoft.com/office/powerpoint/2010/main" val="3427657413"/>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id="{9B06D634-E849-4F22-86DF-6BEE723696F3}"/>
              </a:ext>
            </a:extLst>
          </p:cNvPr>
          <p:cNvGraphicFramePr/>
          <p:nvPr>
            <p:extLst>
              <p:ext uri="{D42A27DB-BD31-4B8C-83A1-F6EECF244321}">
                <p14:modId xmlns:p14="http://schemas.microsoft.com/office/powerpoint/2010/main" val="1628835219"/>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id="{E2905421-7BC4-4A47-BA1A-E8201FBB11AC}"/>
              </a:ext>
            </a:extLst>
          </p:cNvPr>
          <p:cNvGraphicFramePr>
            <a:graphicFrameLocks noGrp="1"/>
          </p:cNvGraphicFramePr>
          <p:nvPr>
            <p:extLst>
              <p:ext uri="{D42A27DB-BD31-4B8C-83A1-F6EECF244321}">
                <p14:modId xmlns:p14="http://schemas.microsoft.com/office/powerpoint/2010/main" val="1729815557"/>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34972611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23471183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4172298438"/>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c="http://schemas.openxmlformats.org/drawingml/2006/chart" xmlns:a16="http://schemas.microsoft.com/office/drawing/2014/main"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835190000"/>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1097200130"/>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921907996"/>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64432658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a14="http://schemas.microsoft.com/office/drawing/2010/main" xmlns:c="http://schemas.openxmlformats.org/drawingml/2006/chart" xmlns:a16="http://schemas.microsoft.com/office/drawing/2014/main"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90461694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2378">
                <a:tc>
                  <a:txBody>
                    <a:bodyPr/>
                    <a:lstStyle/>
                    <a:p>
                      <a:pPr marL="0" indent="0">
                        <a:buNone/>
                      </a:pPr>
                      <a:r>
                        <a:rPr lang="en-GB" sz="800" b="0">
                          <a:solidFill>
                            <a:schemeClr val="bg1"/>
                          </a:solidFill>
                        </a:rPr>
                        <a:t>Base: All those completing a questionnaire: National (836,008); ICS 2021 (16,531); PCN bases range from 113 to 1,580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9495931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id="{DC651961-5C24-4AE4-AA42-2D588596E634}"/>
              </a:ext>
            </a:extLst>
          </p:cNvPr>
          <p:cNvGraphicFramePr/>
          <p:nvPr>
            <p:extLst>
              <p:ext uri="{D42A27DB-BD31-4B8C-83A1-F6EECF244321}">
                <p14:modId xmlns:p14="http://schemas.microsoft.com/office/powerpoint/2010/main" val="196469272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id="{599833D2-440C-4649-812A-32054B29F118}"/>
              </a:ext>
            </a:extLst>
          </p:cNvPr>
          <p:cNvGraphicFramePr>
            <a:graphicFrameLocks/>
          </p:cNvGraphicFramePr>
          <p:nvPr>
            <p:extLst>
              <p:ext uri="{D42A27DB-BD31-4B8C-83A1-F6EECF244321}">
                <p14:modId xmlns:p14="http://schemas.microsoft.com/office/powerpoint/2010/main" val="410012144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22874168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94358788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96862705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61396600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19321763"/>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(16,041); ICS 2020 (13,916); PCN bases range from 110 to 1,524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9212602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96071097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id="{2800418A-413C-4A60-8AB1-03CD22BB6126}"/>
              </a:ext>
            </a:extLst>
          </p:cNvPr>
          <p:cNvGraphicFramePr/>
          <p:nvPr>
            <p:extLst>
              <p:ext uri="{D42A27DB-BD31-4B8C-83A1-F6EECF244321}">
                <p14:modId xmlns:p14="http://schemas.microsoft.com/office/powerpoint/2010/main" val="2018048669"/>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id="{E6760CFE-E84B-4C6C-9087-F5FDBF8833D8}"/>
              </a:ext>
            </a:extLst>
          </p:cNvPr>
          <p:cNvGraphicFramePr/>
          <p:nvPr>
            <p:extLst>
              <p:ext uri="{D42A27DB-BD31-4B8C-83A1-F6EECF244321}">
                <p14:modId xmlns:p14="http://schemas.microsoft.com/office/powerpoint/2010/main" val="3261196916"/>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id="{D132B779-CF8C-4D17-B024-524B9B9FCBD0}"/>
              </a:ext>
            </a:extLst>
          </p:cNvPr>
          <p:cNvGraphicFramePr>
            <a:graphicFrameLocks noGrp="1"/>
          </p:cNvGraphicFramePr>
          <p:nvPr>
            <p:extLst>
              <p:ext uri="{D42A27DB-BD31-4B8C-83A1-F6EECF244321}">
                <p14:modId xmlns:p14="http://schemas.microsoft.com/office/powerpoint/2010/main" val="292696632"/>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18804769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95802483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7993517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3605496851"/>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41819810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856737137"/>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(16,041); PCN bases range from 110 to 1,524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60675295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id="{AB9E7CB9-D800-4F9E-BFA5-534E106D155F}"/>
              </a:ext>
            </a:extLst>
          </p:cNvPr>
          <p:cNvGraphicFramePr>
            <a:graphicFrameLocks/>
          </p:cNvGraphicFramePr>
          <p:nvPr>
            <p:extLst>
              <p:ext uri="{D42A27DB-BD31-4B8C-83A1-F6EECF244321}">
                <p14:modId xmlns:p14="http://schemas.microsoft.com/office/powerpoint/2010/main" val="2616579669"/>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99075148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264709370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43714565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4131691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63207007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‘Don’t know’: National (815,587); ICS 2021 (16,161); ICS 2020 (14,188); PCN bases range from 110 to 1,543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83519975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id="{2ADB6DC4-191E-4D96-8321-7126B5302051}"/>
              </a:ext>
            </a:extLst>
          </p:cNvPr>
          <p:cNvGraphicFramePr/>
          <p:nvPr>
            <p:extLst>
              <p:ext uri="{D42A27DB-BD31-4B8C-83A1-F6EECF244321}">
                <p14:modId xmlns:p14="http://schemas.microsoft.com/office/powerpoint/2010/main" val="3836743320"/>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id="{31B99B19-8000-44CC-BE3E-5CDDF679EA5F}"/>
              </a:ext>
            </a:extLst>
          </p:cNvPr>
          <p:cNvGraphicFramePr/>
          <p:nvPr>
            <p:extLst>
              <p:ext uri="{D42A27DB-BD31-4B8C-83A1-F6EECF244321}">
                <p14:modId xmlns:p14="http://schemas.microsoft.com/office/powerpoint/2010/main" val="49734644"/>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id="{9C0FECA1-D6A1-4093-B082-5141F6A6E41B}"/>
              </a:ext>
            </a:extLst>
          </p:cNvPr>
          <p:cNvGraphicFramePr>
            <a:graphicFrameLocks noGrp="1"/>
          </p:cNvGraphicFramePr>
          <p:nvPr>
            <p:extLst>
              <p:ext uri="{D42A27DB-BD31-4B8C-83A1-F6EECF244321}">
                <p14:modId xmlns:p14="http://schemas.microsoft.com/office/powerpoint/2010/main" val="2692757006"/>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195024589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id="{36EC88D1-CEEF-4743-9B31-227528C3D36E}"/>
              </a:ext>
            </a:extLst>
          </p:cNvPr>
          <p:cNvGraphicFramePr/>
          <p:nvPr>
            <p:extLst>
              <p:ext uri="{D42A27DB-BD31-4B8C-83A1-F6EECF244321}">
                <p14:modId xmlns:p14="http://schemas.microsoft.com/office/powerpoint/2010/main" val="41672575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15649400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57918396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572865841"/>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id="{ECED12A0-0B45-4A52-AAA9-2D1054163303}"/>
              </a:ext>
            </a:extLst>
          </p:cNvPr>
          <p:cNvGraphicFramePr/>
          <p:nvPr>
            <p:extLst>
              <p:ext uri="{D42A27DB-BD31-4B8C-83A1-F6EECF244321}">
                <p14:modId xmlns:p14="http://schemas.microsoft.com/office/powerpoint/2010/main" val="304542202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560613985"/>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9918">
                <a:tc>
                  <a:txBody>
                    <a:bodyPr/>
                    <a:lstStyle/>
                    <a:p>
                      <a:pPr marL="0" indent="0">
                        <a:buNone/>
                      </a:pPr>
                      <a:r>
                        <a:rPr lang="en-GB" sz="800" b="0">
                          <a:solidFill>
                            <a:schemeClr val="bg1"/>
                          </a:solidFill>
                        </a:rPr>
                        <a:t>Base: All those completing a questionnaire excluding ‘Don’t know’: National (815,587); ICS 2021 (16,161); PCN bases range from 110 to 1,543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6737973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365077360"/>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505940106"/>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187778360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1136221249"/>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77860">
                <a:tc>
                  <a:txBody>
                    <a:bodyPr/>
                    <a:lstStyle/>
                    <a:p>
                      <a:pPr marL="0" indent="0">
                        <a:buNone/>
                      </a:pPr>
                      <a:r>
                        <a:rPr lang="en-GB" sz="800" b="0">
                          <a:solidFill>
                            <a:schemeClr val="bg1"/>
                          </a:solidFill>
                        </a:rPr>
                        <a:t>Base: All those completing a questionnaire: National (832,291); ICS 2021 (16,439); PCN bases range from 114 to 1,572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3" name="Rectangle 12">
            <a:extLst>
              <a:ext uri="{FF2B5EF4-FFF2-40B4-BE49-F238E27FC236}">
                <a16:creationId xmlns:a16="http://schemas.microsoft.com/office/drawing/2014/main"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6151374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88636126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19489446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6912401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2707075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54085647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(7,510); ICS 2020 (5,712); PCN bases range from 87 to 716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749233462"/>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id="{5DF7FC82-B551-427A-ACF4-210ED6B4230A}"/>
              </a:ext>
            </a:extLst>
          </p:cNvPr>
          <p:cNvGraphicFramePr/>
          <p:nvPr>
            <p:extLst>
              <p:ext uri="{D42A27DB-BD31-4B8C-83A1-F6EECF244321}">
                <p14:modId xmlns:p14="http://schemas.microsoft.com/office/powerpoint/2010/main" val="3900079301"/>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id="{A30363F1-BCFF-4452-AD20-DED852719D57}"/>
              </a:ext>
            </a:extLst>
          </p:cNvPr>
          <p:cNvGraphicFramePr/>
          <p:nvPr>
            <p:extLst>
              <p:ext uri="{D42A27DB-BD31-4B8C-83A1-F6EECF244321}">
                <p14:modId xmlns:p14="http://schemas.microsoft.com/office/powerpoint/2010/main" val="3256754407"/>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id="{8DC56842-E226-469E-9E32-D396F8A442F0}"/>
              </a:ext>
            </a:extLst>
          </p:cNvPr>
          <p:cNvGraphicFramePr>
            <a:graphicFrameLocks noGrp="1"/>
          </p:cNvGraphicFramePr>
          <p:nvPr>
            <p:extLst>
              <p:ext uri="{D42A27DB-BD31-4B8C-83A1-F6EECF244321}">
                <p14:modId xmlns:p14="http://schemas.microsoft.com/office/powerpoint/2010/main" val="400784714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8" name="D_c129b3132817349f">
            <a:extLst>
              <a:ext uri="{FF2B5EF4-FFF2-40B4-BE49-F238E27FC236}">
                <a16:creationId xmlns:a16="http://schemas.microsoft.com/office/drawing/2014/main" id="{134002F3-910F-4508-84C2-365C5603CF91}"/>
              </a:ext>
            </a:extLst>
          </p:cNvPr>
          <p:cNvGraphicFramePr>
            <a:graphicFrameLocks/>
          </p:cNvGraphicFramePr>
          <p:nvPr>
            <p:extLst>
              <p:ext uri="{D42A27DB-BD31-4B8C-83A1-F6EECF244321}">
                <p14:modId xmlns:p14="http://schemas.microsoft.com/office/powerpoint/2010/main" val="363252999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712436422"/>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id="{EB3C54E1-BA27-4134-B82A-76FBEDF26EF2}"/>
              </a:ext>
            </a:extLst>
          </p:cNvPr>
          <p:cNvGraphicFramePr/>
          <p:nvPr>
            <p:extLst>
              <p:ext uri="{D42A27DB-BD31-4B8C-83A1-F6EECF244321}">
                <p14:modId xmlns:p14="http://schemas.microsoft.com/office/powerpoint/2010/main" val="38534770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26146293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78204230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id="{EAE3A725-FC4D-4C9A-9C6E-217D88257591}"/>
              </a:ext>
            </a:extLst>
          </p:cNvPr>
          <p:cNvGraphicFramePr/>
          <p:nvPr>
            <p:extLst>
              <p:ext uri="{D42A27DB-BD31-4B8C-83A1-F6EECF244321}">
                <p14:modId xmlns:p14="http://schemas.microsoft.com/office/powerpoint/2010/main" val="1570438784"/>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(50%)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2059884198"/>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2647287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027517618"/>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(7,510); PCN bases range from 87 to 716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3636160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489589023"/>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(11,491); PCN bases range from 83 to 1,100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276055031"/>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id="{89F6E896-9913-4587-8C3F-5DF6AACB4D2D}"/>
              </a:ext>
            </a:extLst>
          </p:cNvPr>
          <p:cNvGraphicFramePr/>
          <p:nvPr>
            <p:extLst>
              <p:ext uri="{D42A27DB-BD31-4B8C-83A1-F6EECF244321}">
                <p14:modId xmlns:p14="http://schemas.microsoft.com/office/powerpoint/2010/main" val="20656961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id="{FC315000-7549-4634-B6A8-5ED512DCBBAC}"/>
              </a:ext>
            </a:extLst>
          </p:cNvPr>
          <p:cNvGraphicFramePr>
            <a:graphicFrameLocks/>
          </p:cNvGraphicFramePr>
          <p:nvPr>
            <p:extLst>
              <p:ext uri="{D42A27DB-BD31-4B8C-83A1-F6EECF244321}">
                <p14:modId xmlns:p14="http://schemas.microsoft.com/office/powerpoint/2010/main" val="1918429223"/>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id="{2141BCA1-91A4-4FB2-A0AB-14A7B530D743}"/>
              </a:ext>
            </a:extLst>
          </p:cNvPr>
          <p:cNvGraphicFramePr>
            <a:graphicFrameLocks noGrp="1"/>
          </p:cNvGraphicFramePr>
          <p:nvPr>
            <p:extLst>
              <p:ext uri="{D42A27DB-BD31-4B8C-83A1-F6EECF244321}">
                <p14:modId xmlns:p14="http://schemas.microsoft.com/office/powerpoint/2010/main" val="3382249163"/>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5" name="D_199d11d42d24474d">
            <a:extLst>
              <a:ext uri="{FF2B5EF4-FFF2-40B4-BE49-F238E27FC236}">
                <a16:creationId xmlns:a16="http://schemas.microsoft.com/office/drawing/2014/main" id="{E8211053-11E9-4838-B13B-747F5E5E5C70}"/>
              </a:ext>
            </a:extLst>
          </p:cNvPr>
          <p:cNvGraphicFramePr>
            <a:graphicFrameLocks noGrp="1"/>
          </p:cNvGraphicFramePr>
          <p:nvPr>
            <p:extLst>
              <p:ext uri="{D42A27DB-BD31-4B8C-83A1-F6EECF244321}">
                <p14:modId xmlns:p14="http://schemas.microsoft.com/office/powerpoint/2010/main" val="423462728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34%</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76" name="D_144c480f75da5f4d">
            <a:extLst>
              <a:ext uri="{FF2B5EF4-FFF2-40B4-BE49-F238E27FC236}">
                <a16:creationId xmlns:a16="http://schemas.microsoft.com/office/drawing/2014/main" id="{02D39241-2E2E-4EFF-979B-4DDB9C3E70CA}"/>
              </a:ext>
            </a:extLst>
          </p:cNvPr>
          <p:cNvGraphicFramePr>
            <a:graphicFrameLocks noGrp="1"/>
          </p:cNvGraphicFramePr>
          <p:nvPr>
            <p:extLst>
              <p:ext uri="{D42A27DB-BD31-4B8C-83A1-F6EECF244321}">
                <p14:modId xmlns:p14="http://schemas.microsoft.com/office/powerpoint/2010/main" val="510522138"/>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77" name="TextBox 76">
            <a:extLst>
              <a:ext uri="{FF2B5EF4-FFF2-40B4-BE49-F238E27FC236}">
                <a16:creationId xmlns:a16="http://schemas.microsoft.com/office/drawing/2014/main"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id="{B5E4D78D-6DFE-465F-9578-E2867DA97144}"/>
              </a:ext>
            </a:extLst>
          </p:cNvPr>
          <p:cNvGraphicFramePr>
            <a:graphicFrameLocks noGrp="1"/>
          </p:cNvGraphicFramePr>
          <p:nvPr>
            <p:extLst>
              <p:ext uri="{D42A27DB-BD31-4B8C-83A1-F6EECF244321}">
                <p14:modId xmlns:p14="http://schemas.microsoft.com/office/powerpoint/2010/main" val="576541771"/>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1"/>
                          </a:solidFill>
                          <a:latin typeface="Arial" panose="020B0604020202020204" pitchFamily="34" charset="0"/>
                        </a:rPr>
                        <a:t>66%</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0" name="TextBox 79">
            <a:extLst>
              <a:ext uri="{FF2B5EF4-FFF2-40B4-BE49-F238E27FC236}">
                <a16:creationId xmlns:a16="http://schemas.microsoft.com/office/drawing/2014/main"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id="{4909D514-FA28-4869-A69B-58A8C7791787}"/>
              </a:ext>
            </a:extLst>
          </p:cNvPr>
          <p:cNvGraphicFramePr/>
          <p:nvPr>
            <p:extLst>
              <p:ext uri="{D42A27DB-BD31-4B8C-83A1-F6EECF244321}">
                <p14:modId xmlns:p14="http://schemas.microsoft.com/office/powerpoint/2010/main" val="749861388"/>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id="{B8FBBA5E-16DB-4F5C-B594-D0C299A70173}"/>
              </a:ext>
            </a:extLst>
          </p:cNvPr>
          <p:cNvGraphicFramePr/>
          <p:nvPr>
            <p:extLst>
              <p:ext uri="{D42A27DB-BD31-4B8C-83A1-F6EECF244321}">
                <p14:modId xmlns:p14="http://schemas.microsoft.com/office/powerpoint/2010/main" val="183978372"/>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id="{3E27805F-EC9C-434B-98E2-2779BA6DBE9D}"/>
              </a:ext>
            </a:extLst>
          </p:cNvPr>
          <p:cNvGraphicFramePr>
            <a:graphicFrameLocks noGrp="1"/>
          </p:cNvGraphicFramePr>
          <p:nvPr>
            <p:extLst>
              <p:ext uri="{D42A27DB-BD31-4B8C-83A1-F6EECF244321}">
                <p14:modId xmlns:p14="http://schemas.microsoft.com/office/powerpoint/2010/main" val="3294171446"/>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92" name="TextBox 91">
            <a:extLst>
              <a:ext uri="{FF2B5EF4-FFF2-40B4-BE49-F238E27FC236}">
                <a16:creationId xmlns:a16="http://schemas.microsoft.com/office/drawing/2014/main"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766787298"/>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37480967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1739048790"/>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(11,491); PCN bases range from 83 to 1,100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42422648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190763530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(14,012); PCN bases range from 106 to 1,344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32297673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id="{D8FC60BA-7C89-41E0-8802-432C6A19E219}"/>
              </a:ext>
            </a:extLst>
          </p:cNvPr>
          <p:cNvGraphicFramePr>
            <a:graphicFrameLocks noGrp="1"/>
          </p:cNvGraphicFramePr>
          <p:nvPr>
            <p:extLst>
              <p:ext uri="{D42A27DB-BD31-4B8C-83A1-F6EECF244321}">
                <p14:modId xmlns:p14="http://schemas.microsoft.com/office/powerpoint/2010/main" val="2912168068"/>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a:solidFill>
                            <a:schemeClr val="accent1"/>
                          </a:solidFill>
                          <a:latin typeface="Arial" panose="020B0604020202020204" pitchFamily="34" charset="0"/>
                        </a:rPr>
                        <a:t>79%</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63" name="Rectangle 62">
            <a:extLst>
              <a:ext uri="{FF2B5EF4-FFF2-40B4-BE49-F238E27FC236}">
                <a16:creationId xmlns:a16="http://schemas.microsoft.com/office/drawing/2014/main"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id="{1530F1E3-1E77-45F0-B5D4-93BA427426B0}"/>
              </a:ext>
            </a:extLst>
          </p:cNvPr>
          <p:cNvGraphicFramePr/>
          <p:nvPr>
            <p:extLst>
              <p:ext uri="{D42A27DB-BD31-4B8C-83A1-F6EECF244321}">
                <p14:modId xmlns:p14="http://schemas.microsoft.com/office/powerpoint/2010/main" val="3352817192"/>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id="{18F37FC8-51BF-49F3-AFBF-9444AF14C92B}"/>
              </a:ext>
            </a:extLst>
          </p:cNvPr>
          <p:cNvGraphicFramePr/>
          <p:nvPr>
            <p:extLst>
              <p:ext uri="{D42A27DB-BD31-4B8C-83A1-F6EECF244321}">
                <p14:modId xmlns:p14="http://schemas.microsoft.com/office/powerpoint/2010/main" val="2168943871"/>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id="{B108686E-D048-4C32-B9B8-178565FFED45}"/>
              </a:ext>
            </a:extLst>
          </p:cNvPr>
          <p:cNvGraphicFramePr>
            <a:graphicFrameLocks noGrp="1"/>
          </p:cNvGraphicFramePr>
          <p:nvPr>
            <p:extLst>
              <p:ext uri="{D42A27DB-BD31-4B8C-83A1-F6EECF244321}">
                <p14:modId xmlns:p14="http://schemas.microsoft.com/office/powerpoint/2010/main" val="1832579662"/>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3" name="D_68b5f2a57ff583f8" hidden="1">
            <a:extLst>
              <a:ext uri="{FF2B5EF4-FFF2-40B4-BE49-F238E27FC236}">
                <a16:creationId xmlns:a16="http://schemas.microsoft.com/office/drawing/2014/main" id="{4CA57579-EAAE-4532-99EF-D8CB185B138F}"/>
              </a:ext>
            </a:extLst>
          </p:cNvPr>
          <p:cNvGraphicFramePr/>
          <p:nvPr>
            <p:extLst>
              <p:ext uri="{D42A27DB-BD31-4B8C-83A1-F6EECF244321}">
                <p14:modId xmlns:p14="http://schemas.microsoft.com/office/powerpoint/2010/main" val="2662002618"/>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id="{C63F09C1-A6E1-4663-BFC1-A65D1D552B0F}"/>
              </a:ext>
            </a:extLst>
          </p:cNvPr>
          <p:cNvGraphicFramePr>
            <a:graphicFrameLocks noGrp="1"/>
          </p:cNvGraphicFramePr>
          <p:nvPr>
            <p:extLst>
              <p:ext uri="{D42A27DB-BD31-4B8C-83A1-F6EECF244321}">
                <p14:modId xmlns:p14="http://schemas.microsoft.com/office/powerpoint/2010/main" val="1148555144"/>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6" name="D_8353122e746889d6">
            <a:extLst>
              <a:ext uri="{FF2B5EF4-FFF2-40B4-BE49-F238E27FC236}">
                <a16:creationId xmlns:a16="http://schemas.microsoft.com/office/drawing/2014/main" id="{0053BB59-8BAB-4027-BEE1-8245D4F1334F}"/>
              </a:ext>
            </a:extLst>
          </p:cNvPr>
          <p:cNvGraphicFramePr>
            <a:graphicFrameLocks noGrp="1"/>
          </p:cNvGraphicFramePr>
          <p:nvPr>
            <p:extLst>
              <p:ext uri="{D42A27DB-BD31-4B8C-83A1-F6EECF244321}">
                <p14:modId xmlns:p14="http://schemas.microsoft.com/office/powerpoint/2010/main" val="2830198194"/>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18%</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87" name="D_ba9f9a88d8618bae">
            <a:extLst>
              <a:ext uri="{FF2B5EF4-FFF2-40B4-BE49-F238E27FC236}">
                <a16:creationId xmlns:a16="http://schemas.microsoft.com/office/drawing/2014/main" id="{1EA1A6B8-7020-4117-B2DA-AC83C64E10B6}"/>
              </a:ext>
            </a:extLst>
          </p:cNvPr>
          <p:cNvGraphicFramePr>
            <a:graphicFrameLocks noGrp="1"/>
          </p:cNvGraphicFramePr>
          <p:nvPr>
            <p:extLst>
              <p:ext uri="{D42A27DB-BD31-4B8C-83A1-F6EECF244321}">
                <p14:modId xmlns:p14="http://schemas.microsoft.com/office/powerpoint/2010/main" val="2186651947"/>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8" name="TextBox 87">
            <a:extLst>
              <a:ext uri="{FF2B5EF4-FFF2-40B4-BE49-F238E27FC236}">
                <a16:creationId xmlns:a16="http://schemas.microsoft.com/office/drawing/2014/main"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id="{2D46EFF9-7CF0-4604-85B5-FB38891A2639}"/>
              </a:ext>
            </a:extLst>
          </p:cNvPr>
          <p:cNvGraphicFramePr>
            <a:graphicFrameLocks noGrp="1"/>
          </p:cNvGraphicFramePr>
          <p:nvPr>
            <p:extLst>
              <p:ext uri="{D42A27DB-BD31-4B8C-83A1-F6EECF244321}">
                <p14:modId xmlns:p14="http://schemas.microsoft.com/office/powerpoint/2010/main" val="167391811"/>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0" name="TextBox 89">
            <a:extLst>
              <a:ext uri="{FF2B5EF4-FFF2-40B4-BE49-F238E27FC236}">
                <a16:creationId xmlns:a16="http://schemas.microsoft.com/office/drawing/2014/main"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id="{831612A6-F7C6-4223-8BA2-877E09DB69B3}"/>
              </a:ext>
            </a:extLst>
          </p:cNvPr>
          <p:cNvGraphicFramePr>
            <a:graphicFrameLocks/>
          </p:cNvGraphicFramePr>
          <p:nvPr>
            <p:extLst>
              <p:ext uri="{D42A27DB-BD31-4B8C-83A1-F6EECF244321}">
                <p14:modId xmlns:p14="http://schemas.microsoft.com/office/powerpoint/2010/main" val="3314118363"/>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id="{5D9A3B5C-D038-4453-BB28-BEA9BE10BADD}"/>
              </a:ext>
            </a:extLst>
          </p:cNvPr>
          <p:cNvGraphicFramePr>
            <a:graphicFrameLocks noGrp="1"/>
          </p:cNvGraphicFramePr>
          <p:nvPr>
            <p:extLst>
              <p:ext uri="{D42A27DB-BD31-4B8C-83A1-F6EECF244321}">
                <p14:modId xmlns:p14="http://schemas.microsoft.com/office/powerpoint/2010/main" val="2355137966"/>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1">
            <a:extLst>
              <a:ext uri="{FF2B5EF4-FFF2-40B4-BE49-F238E27FC236}">
                <a16:creationId xmlns:a16="http://schemas.microsoft.com/office/drawing/2014/main"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14599954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5231812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20528993"/>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(14,012); PCN bases range from 106 to 1,344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76663627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(1,432)</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id="{E64D5F25-7C74-4983-A4F7-BBF9B7A0B467}"/>
              </a:ext>
            </a:extLst>
          </p:cNvPr>
          <p:cNvGraphicFramePr>
            <a:graphicFrameLocks/>
          </p:cNvGraphicFramePr>
          <p:nvPr>
            <p:extLst>
              <p:ext uri="{D42A27DB-BD31-4B8C-83A1-F6EECF244321}">
                <p14:modId xmlns:p14="http://schemas.microsoft.com/office/powerpoint/2010/main" val="40786623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624399852"/>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91442529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227423621"/>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8533331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20863315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2448842748"/>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4149149630"/>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3390470120"/>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17650210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96410297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(15,243); ICS 2020 (13,394); PCN bases range from 111 to 1,476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023895513"/>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id="{7D24D653-72BD-4312-9943-891490F5F781}"/>
              </a:ext>
            </a:extLst>
          </p:cNvPr>
          <p:cNvGraphicFramePr/>
          <p:nvPr>
            <p:extLst>
              <p:ext uri="{D42A27DB-BD31-4B8C-83A1-F6EECF244321}">
                <p14:modId xmlns:p14="http://schemas.microsoft.com/office/powerpoint/2010/main" val="6267152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9643518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40939649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3061630685"/>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118442364"/>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(15,243); PCN bases range from 111 to 1,476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17dccc4bd35a270"/>
          <p:cNvGraphicFramePr/>
          <p:nvPr>
            <p:extLst>
              <p:ext uri="{D42A27DB-BD31-4B8C-83A1-F6EECF244321}">
                <p14:modId xmlns:p14="http://schemas.microsoft.com/office/powerpoint/2010/main" val="174522804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82271152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074100256"/>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994071095"/>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40794315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497584240"/>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(15,150); PCN bases range from 110 to 1,473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Rectangle 16">
            <a:extLst>
              <a:ext uri="{FF2B5EF4-FFF2-40B4-BE49-F238E27FC236}">
                <a16:creationId xmlns:a16="http://schemas.microsoft.com/office/drawing/2014/main"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74084378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95057708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560352507"/>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053317239"/>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(14,540); PCN bases range from 101 to 1,433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7" name="Rectangle 46">
            <a:extLst>
              <a:ext uri="{FF2B5EF4-FFF2-40B4-BE49-F238E27FC236}">
                <a16:creationId xmlns:a16="http://schemas.microsoft.com/office/drawing/2014/main"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id="{FA9B2EEA-084C-4560-8FC1-E7DD59C99696}"/>
              </a:ext>
            </a:extLst>
          </p:cNvPr>
          <p:cNvGraphicFramePr/>
          <p:nvPr>
            <p:extLst>
              <p:ext uri="{D42A27DB-BD31-4B8C-83A1-F6EECF244321}">
                <p14:modId xmlns:p14="http://schemas.microsoft.com/office/powerpoint/2010/main" val="17910685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id="{FFDB5213-2938-48A7-8BF1-6DE4369BB812}"/>
              </a:ext>
            </a:extLst>
          </p:cNvPr>
          <p:cNvGraphicFramePr/>
          <p:nvPr>
            <p:extLst>
              <p:ext uri="{D42A27DB-BD31-4B8C-83A1-F6EECF244321}">
                <p14:modId xmlns:p14="http://schemas.microsoft.com/office/powerpoint/2010/main" val="2515884335"/>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id="{DE2E081C-4162-4853-BAE2-5C2CCFF9EF3C}"/>
              </a:ext>
            </a:extLst>
          </p:cNvPr>
          <p:cNvGraphicFramePr/>
          <p:nvPr>
            <p:extLst>
              <p:ext uri="{D42A27DB-BD31-4B8C-83A1-F6EECF244321}">
                <p14:modId xmlns:p14="http://schemas.microsoft.com/office/powerpoint/2010/main" val="3153199525"/>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id="{0A6139CC-04DA-419D-BD96-24402A98A225}"/>
              </a:ext>
            </a:extLst>
          </p:cNvPr>
          <p:cNvGraphicFramePr>
            <a:graphicFrameLocks noGrp="1"/>
          </p:cNvGraphicFramePr>
          <p:nvPr>
            <p:extLst>
              <p:ext uri="{D42A27DB-BD31-4B8C-83A1-F6EECF244321}">
                <p14:modId xmlns:p14="http://schemas.microsoft.com/office/powerpoint/2010/main" val="2985092540"/>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cxnSp>
        <p:nvCxnSpPr>
          <p:cNvPr id="83" name="Straight Connector 82">
            <a:extLst>
              <a:ext uri="{FF2B5EF4-FFF2-40B4-BE49-F238E27FC236}">
                <a16:creationId xmlns:a16="http://schemas.microsoft.com/office/drawing/2014/main"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id="{0E678451-731C-41E3-ADC1-9EC2E9DA8EAC}"/>
              </a:ext>
            </a:extLst>
          </p:cNvPr>
          <p:cNvGraphicFramePr>
            <a:graphicFrameLocks noGrp="1"/>
          </p:cNvGraphicFramePr>
          <p:nvPr>
            <p:extLst>
              <p:ext uri="{D42A27DB-BD31-4B8C-83A1-F6EECF244321}">
                <p14:modId xmlns:p14="http://schemas.microsoft.com/office/powerpoint/2010/main" val="1637218547"/>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0" name="D_a3e4bbb241567847">
            <a:extLst>
              <a:ext uri="{FF2B5EF4-FFF2-40B4-BE49-F238E27FC236}">
                <a16:creationId xmlns:a16="http://schemas.microsoft.com/office/drawing/2014/main" id="{2C763365-14BB-439B-9733-F30BCC81DA96}"/>
              </a:ext>
            </a:extLst>
          </p:cNvPr>
          <p:cNvGraphicFramePr>
            <a:graphicFrameLocks noGrp="1"/>
          </p:cNvGraphicFramePr>
          <p:nvPr>
            <p:extLst>
              <p:ext uri="{D42A27DB-BD31-4B8C-83A1-F6EECF244321}">
                <p14:modId xmlns:p14="http://schemas.microsoft.com/office/powerpoint/2010/main" val="1834095888"/>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10%</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1" name="D_73aefe1cc3b71847">
            <a:extLst>
              <a:ext uri="{FF2B5EF4-FFF2-40B4-BE49-F238E27FC236}">
                <a16:creationId xmlns:a16="http://schemas.microsoft.com/office/drawing/2014/main" id="{BDE7D0A4-8269-44A3-9B44-DA385469F31D}"/>
              </a:ext>
            </a:extLst>
          </p:cNvPr>
          <p:cNvGraphicFramePr>
            <a:graphicFrameLocks noGrp="1"/>
          </p:cNvGraphicFramePr>
          <p:nvPr>
            <p:extLst>
              <p:ext uri="{D42A27DB-BD31-4B8C-83A1-F6EECF244321}">
                <p14:modId xmlns:p14="http://schemas.microsoft.com/office/powerpoint/2010/main" val="1843373238"/>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2" name="TextBox 91">
            <a:extLst>
              <a:ext uri="{FF2B5EF4-FFF2-40B4-BE49-F238E27FC236}">
                <a16:creationId xmlns:a16="http://schemas.microsoft.com/office/drawing/2014/main"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id="{FBE482DB-AC88-409C-989F-631D2EA40C77}"/>
              </a:ext>
            </a:extLst>
          </p:cNvPr>
          <p:cNvGraphicFramePr>
            <a:graphicFrameLocks noGrp="1"/>
          </p:cNvGraphicFramePr>
          <p:nvPr>
            <p:extLst>
              <p:ext uri="{D42A27DB-BD31-4B8C-83A1-F6EECF244321}">
                <p14:modId xmlns:p14="http://schemas.microsoft.com/office/powerpoint/2010/main" val="417819588"/>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rgbClr val="003E74"/>
                          </a:solidFill>
                          <a:latin typeface="Arial" panose="020B0604020202020204" pitchFamily="34" charset="0"/>
                        </a:rPr>
                        <a:t>90%</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5" name="TextBox 94">
            <a:extLst>
              <a:ext uri="{FF2B5EF4-FFF2-40B4-BE49-F238E27FC236}">
                <a16:creationId xmlns:a16="http://schemas.microsoft.com/office/drawing/2014/main"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id="{5680F877-1B9B-4F1C-B747-3461500FD298}"/>
              </a:ext>
            </a:extLst>
          </p:cNvPr>
          <p:cNvGraphicFramePr>
            <a:graphicFrameLocks/>
          </p:cNvGraphicFramePr>
          <p:nvPr>
            <p:extLst>
              <p:ext uri="{D42A27DB-BD31-4B8C-83A1-F6EECF244321}">
                <p14:modId xmlns:p14="http://schemas.microsoft.com/office/powerpoint/2010/main" val="590182086"/>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68749966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50174899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316454057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(14,540); PCN bases range from 101 to 1,433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2" name="Rectangle 21">
            <a:extLst>
              <a:ext uri="{FF2B5EF4-FFF2-40B4-BE49-F238E27FC236}">
                <a16:creationId xmlns:a16="http://schemas.microsoft.com/office/drawing/2014/main"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(15,202; 14,890; 15,070)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83583057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1253731991"/>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2522755198"/>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78019994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(13,281; 14,843; 14,918)</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25711492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id="{F56F5EAF-486B-43F2-A89E-A00F0CC463D2}"/>
              </a:ext>
            </a:extLst>
          </p:cNvPr>
          <p:cNvGraphicFramePr/>
          <p:nvPr>
            <p:extLst>
              <p:ext uri="{D42A27DB-BD31-4B8C-83A1-F6EECF244321}">
                <p14:modId xmlns:p14="http://schemas.microsoft.com/office/powerpoint/2010/main" val="1809081372"/>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345857461"/>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24383803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val="20000"/>
                    </a:ext>
                  </a:extLst>
                </a:gridCol>
                <a:gridCol w="2448272">
                  <a:extLst>
                    <a:ext uri="{9D8B030D-6E8A-4147-A177-3AD203B41FA5}">
                      <a16:colId xmlns:a16="http://schemas.microsoft.com/office/drawing/2014/main" val="20001"/>
                    </a:ext>
                  </a:extLst>
                </a:gridCol>
                <a:gridCol w="2681188">
                  <a:extLst>
                    <a:ext uri="{9D8B030D-6E8A-4147-A177-3AD203B41FA5}">
                      <a16:colId xmlns:a16="http://schemas.microsoft.com/office/drawing/2014/main" val="20002"/>
                    </a:ext>
                  </a:extLst>
                </a:gridCol>
              </a:tblGrid>
              <a:tr h="363973">
                <a:tc>
                  <a:txBody>
                    <a:bodyPr/>
                    <a:lstStyle/>
                    <a:p>
                      <a:pPr algn="ctr"/>
                      <a:r>
                        <a:rPr lang="en-GB" sz="1200" b="0">
                          <a:solidFill>
                            <a:schemeClr val="bg1"/>
                          </a:solidFill>
                          <a:latin typeface="Arial" panose="020B0604020202020204" pitchFamily="34" charset="0"/>
                        </a:rPr>
                        <a:t>8%</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 name="TextBox 1">
            <a:extLst>
              <a:ext uri="{FF2B5EF4-FFF2-40B4-BE49-F238E27FC236}">
                <a16:creationId xmlns:a16="http://schemas.microsoft.com/office/drawing/2014/main"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id="{40EDB6FA-2721-43E2-BF7F-90FEE8821599}"/>
              </a:ext>
            </a:extLst>
          </p:cNvPr>
          <p:cNvGraphicFramePr>
            <a:graphicFrameLocks/>
          </p:cNvGraphicFramePr>
          <p:nvPr>
            <p:extLst>
              <p:ext uri="{D42A27DB-BD31-4B8C-83A1-F6EECF244321}">
                <p14:modId xmlns:p14="http://schemas.microsoft.com/office/powerpoint/2010/main" val="3556856501"/>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78492766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76702890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31222603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56039466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182877072"/>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(6,898); ICS 2020 (5,684); PCN bases range from 64 to 610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82280426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84%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09600506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id="{5A2993AB-5A19-47EE-8599-D6F86E613F43}"/>
              </a:ext>
            </a:extLst>
          </p:cNvPr>
          <p:cNvGraphicFramePr/>
          <p:nvPr>
            <p:extLst>
              <p:ext uri="{D42A27DB-BD31-4B8C-83A1-F6EECF244321}">
                <p14:modId xmlns:p14="http://schemas.microsoft.com/office/powerpoint/2010/main" val="26144095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5412065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89204356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1548762056"/>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id="{7F7542FF-B152-4E54-B059-A30ADEEED643}"/>
              </a:ext>
            </a:extLst>
          </p:cNvPr>
          <p:cNvGraphicFramePr/>
          <p:nvPr>
            <p:extLst>
              <p:ext uri="{D42A27DB-BD31-4B8C-83A1-F6EECF244321}">
                <p14:modId xmlns:p14="http://schemas.microsoft.com/office/powerpoint/2010/main" val="3448670963"/>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id="{73557706-CCA8-4D89-9023-A7D8DEDF6E4A}"/>
              </a:ext>
            </a:extLst>
          </p:cNvPr>
          <p:cNvGraphicFramePr/>
          <p:nvPr>
            <p:extLst>
              <p:ext uri="{D42A27DB-BD31-4B8C-83A1-F6EECF244321}">
                <p14:modId xmlns:p14="http://schemas.microsoft.com/office/powerpoint/2010/main" val="1677427772"/>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id="{8D2C9474-AAC3-4AC1-B163-CAB2C0E8BFCB}"/>
              </a:ext>
            </a:extLst>
          </p:cNvPr>
          <p:cNvGraphicFramePr>
            <a:graphicFrameLocks noGrp="1"/>
          </p:cNvGraphicFramePr>
          <p:nvPr>
            <p:extLst>
              <p:ext uri="{D42A27DB-BD31-4B8C-83A1-F6EECF244321}">
                <p14:modId xmlns:p14="http://schemas.microsoft.com/office/powerpoint/2010/main" val="3757547278"/>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id="{4AEA36EB-63E9-40F7-B025-DDBAE677AFD0}"/>
              </a:ext>
            </a:extLst>
          </p:cNvPr>
          <p:cNvGraphicFramePr>
            <a:graphicFrameLocks/>
          </p:cNvGraphicFramePr>
          <p:nvPr>
            <p:extLst>
              <p:ext uri="{D42A27DB-BD31-4B8C-83A1-F6EECF244321}">
                <p14:modId xmlns:p14="http://schemas.microsoft.com/office/powerpoint/2010/main" val="758561674"/>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82957484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4071410621"/>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15615867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2005087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6642470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(5,817); ICS 2020 (5,360); PCN bases range from 49 to 568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52665973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id="{3FF89623-6F95-457A-B35F-5875194CBD9C}"/>
              </a:ext>
            </a:extLst>
          </p:cNvPr>
          <p:cNvGraphicFramePr/>
          <p:nvPr>
            <p:extLst>
              <p:ext uri="{D42A27DB-BD31-4B8C-83A1-F6EECF244321}">
                <p14:modId xmlns:p14="http://schemas.microsoft.com/office/powerpoint/2010/main" val="2641210473"/>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id="{18028F7A-6B8D-44E0-A0C3-B0A806211E2A}"/>
              </a:ext>
            </a:extLst>
          </p:cNvPr>
          <p:cNvGraphicFramePr/>
          <p:nvPr>
            <p:extLst>
              <p:ext uri="{D42A27DB-BD31-4B8C-83A1-F6EECF244321}">
                <p14:modId xmlns:p14="http://schemas.microsoft.com/office/powerpoint/2010/main" val="2017275070"/>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id="{BC685492-2417-40EF-B6D9-F0E590A5C515}"/>
              </a:ext>
            </a:extLst>
          </p:cNvPr>
          <p:cNvGraphicFramePr>
            <a:graphicFrameLocks noGrp="1"/>
          </p:cNvGraphicFramePr>
          <p:nvPr>
            <p:extLst>
              <p:ext uri="{D42A27DB-BD31-4B8C-83A1-F6EECF244321}">
                <p14:modId xmlns:p14="http://schemas.microsoft.com/office/powerpoint/2010/main" val="3258541328"/>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274582199"/>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id="{D5FB2BAB-0703-4F1F-88A4-47516F5ACC6D}"/>
              </a:ext>
            </a:extLst>
          </p:cNvPr>
          <p:cNvGraphicFramePr/>
          <p:nvPr>
            <p:extLst>
              <p:ext uri="{D42A27DB-BD31-4B8C-83A1-F6EECF244321}">
                <p14:modId xmlns:p14="http://schemas.microsoft.com/office/powerpoint/2010/main" val="29040371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58573176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50088662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id="{237784D6-00CD-4DFC-BB01-2123900E03C2}"/>
              </a:ext>
            </a:extLst>
          </p:cNvPr>
          <p:cNvGraphicFramePr/>
          <p:nvPr>
            <p:extLst>
              <p:ext uri="{D42A27DB-BD31-4B8C-83A1-F6EECF244321}">
                <p14:modId xmlns:p14="http://schemas.microsoft.com/office/powerpoint/2010/main" val="2129657193"/>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48700309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406503381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67512331"/>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(5,817); PCN bases range from 49 to 568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8" name="Rectangle 17">
            <a:extLst>
              <a:ext uri="{FF2B5EF4-FFF2-40B4-BE49-F238E27FC236}">
                <a16:creationId xmlns:a16="http://schemas.microsoft.com/office/drawing/2014/main"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id="{1ECB861F-E841-4A03-8362-445659F0404B}"/>
              </a:ext>
            </a:extLst>
          </p:cNvPr>
          <p:cNvGraphicFramePr>
            <a:graphicFrameLocks/>
          </p:cNvGraphicFramePr>
          <p:nvPr>
            <p:extLst>
              <p:ext uri="{D42A27DB-BD31-4B8C-83A1-F6EECF244321}">
                <p14:modId xmlns:p14="http://schemas.microsoft.com/office/powerpoint/2010/main" val="3580689676"/>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127094313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013682262"/>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096850340"/>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0332567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29376103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(14,600); ICS 2020 (13,228); PCN bases range from 104 to 1,385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62034723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val="20000"/>
                    </a:ext>
                  </a:extLst>
                </a:gridCol>
              </a:tblGrid>
              <a:tr h="792088">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id="{5C7883C2-827C-4E1A-B264-E6604AE9D7B2}"/>
              </a:ext>
            </a:extLst>
          </p:cNvPr>
          <p:cNvGraphicFramePr/>
          <p:nvPr>
            <p:extLst>
              <p:ext uri="{D42A27DB-BD31-4B8C-83A1-F6EECF244321}">
                <p14:modId xmlns:p14="http://schemas.microsoft.com/office/powerpoint/2010/main" val="3146156808"/>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id="{1A03F2BB-199D-4608-A57A-3CDAC05487F2}"/>
              </a:ext>
            </a:extLst>
          </p:cNvPr>
          <p:cNvGraphicFramePr/>
          <p:nvPr>
            <p:extLst>
              <p:ext uri="{D42A27DB-BD31-4B8C-83A1-F6EECF244321}">
                <p14:modId xmlns:p14="http://schemas.microsoft.com/office/powerpoint/2010/main" val="1757497713"/>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id="{6D1BA441-8DE0-4E9E-96AC-1661A16F248B}"/>
              </a:ext>
            </a:extLst>
          </p:cNvPr>
          <p:cNvGraphicFramePr>
            <a:graphicFrameLocks noGrp="1"/>
          </p:cNvGraphicFramePr>
          <p:nvPr>
            <p:extLst>
              <p:ext uri="{D42A27DB-BD31-4B8C-83A1-F6EECF244321}">
                <p14:modId xmlns:p14="http://schemas.microsoft.com/office/powerpoint/2010/main" val="2064439188"/>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516271396"/>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id="{79209C0A-AE7D-4082-A904-A1697ADBE414}"/>
              </a:ext>
            </a:extLst>
          </p:cNvPr>
          <p:cNvGraphicFramePr/>
          <p:nvPr>
            <p:extLst>
              <p:ext uri="{D42A27DB-BD31-4B8C-83A1-F6EECF244321}">
                <p14:modId xmlns:p14="http://schemas.microsoft.com/office/powerpoint/2010/main" val="37668692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60791930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87898278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id="{92DE1580-DB4D-4962-921A-2F8B99575852}"/>
              </a:ext>
            </a:extLst>
          </p:cNvPr>
          <p:cNvGraphicFramePr/>
          <p:nvPr>
            <p:extLst>
              <p:ext uri="{D42A27DB-BD31-4B8C-83A1-F6EECF244321}">
                <p14:modId xmlns:p14="http://schemas.microsoft.com/office/powerpoint/2010/main" val="312394892"/>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818414661"/>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(14,600); 
PCN bases range from 104 to 1,385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0a5c4a60ce75c6e"/>
          <p:cNvGraphicFramePr/>
          <p:nvPr>
            <p:extLst>
              <p:ext uri="{D42A27DB-BD31-4B8C-83A1-F6EECF244321}">
                <p14:modId xmlns:p14="http://schemas.microsoft.com/office/powerpoint/2010/main" val="340845155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63805731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(3,243)</a:t>
            </a:r>
            <a:endParaRPr lang="en-GB" dirty="0"/>
          </a:p>
        </p:txBody>
      </p:sp>
      <p:sp>
        <p:nvSpPr>
          <p:cNvPr id="7" name="Rectangle 6">
            <a:extLst>
              <a:ext uri="{FF2B5EF4-FFF2-40B4-BE49-F238E27FC236}">
                <a16:creationId xmlns:a16="http://schemas.microsoft.com/office/drawing/2014/main"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id="{6BCAA466-5590-4C0D-9E30-3A03AA690100}"/>
              </a:ext>
            </a:extLst>
          </p:cNvPr>
          <p:cNvGraphicFramePr>
            <a:graphicFrameLocks/>
          </p:cNvGraphicFramePr>
          <p:nvPr>
            <p:extLst>
              <p:ext uri="{D42A27DB-BD31-4B8C-83A1-F6EECF244321}">
                <p14:modId xmlns:p14="http://schemas.microsoft.com/office/powerpoint/2010/main" val="2354157707"/>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c="http://schemas.openxmlformats.org/drawingml/2006/chart" xmlns:a16="http://schemas.microsoft.com/office/drawing/2014/main"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46289937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id="{F9527DCE-87D4-4EE7-B133-40247370670D}"/>
              </a:ext>
            </a:extLst>
          </p:cNvPr>
          <p:cNvGraphicFramePr>
            <a:graphicFrameLocks/>
          </p:cNvGraphicFramePr>
          <p:nvPr>
            <p:extLst>
              <p:ext uri="{D42A27DB-BD31-4B8C-83A1-F6EECF244321}">
                <p14:modId xmlns:p14="http://schemas.microsoft.com/office/powerpoint/2010/main" val="646668257"/>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id="{A9AEC062-CA0F-4B82-B990-7404C13F5963}"/>
              </a:ext>
            </a:extLst>
          </p:cNvPr>
          <p:cNvGraphicFramePr>
            <a:graphicFrameLocks noGrp="1"/>
          </p:cNvGraphicFramePr>
          <p:nvPr>
            <p:extLst>
              <p:ext uri="{D42A27DB-BD31-4B8C-83A1-F6EECF244321}">
                <p14:modId xmlns:p14="http://schemas.microsoft.com/office/powerpoint/2010/main" val="4043079806"/>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d7b7e55407a48fd1">
            <a:extLst>
              <a:ext uri="{FF2B5EF4-FFF2-40B4-BE49-F238E27FC236}">
                <a16:creationId xmlns:a16="http://schemas.microsoft.com/office/drawing/2014/main" id="{16C84D7F-A164-4460-BBCE-364451711B92}"/>
              </a:ext>
            </a:extLst>
          </p:cNvPr>
          <p:cNvGraphicFramePr>
            <a:graphicFrameLocks noGrp="1"/>
          </p:cNvGraphicFramePr>
          <p:nvPr>
            <p:extLst>
              <p:ext uri="{D42A27DB-BD31-4B8C-83A1-F6EECF244321}">
                <p14:modId xmlns:p14="http://schemas.microsoft.com/office/powerpoint/2010/main" val="720187648"/>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d45a6495887ba0fc">
            <a:extLst>
              <a:ext uri="{FF2B5EF4-FFF2-40B4-BE49-F238E27FC236}">
                <a16:creationId xmlns:a16="http://schemas.microsoft.com/office/drawing/2014/main" id="{2CA9F03A-6C1F-4203-A6A8-A64DA535D121}"/>
              </a:ext>
            </a:extLst>
          </p:cNvPr>
          <p:cNvGraphicFramePr>
            <a:graphicFrameLocks noGrp="1"/>
          </p:cNvGraphicFramePr>
          <p:nvPr>
            <p:extLst>
              <p:ext uri="{D42A27DB-BD31-4B8C-83A1-F6EECF244321}">
                <p14:modId xmlns:p14="http://schemas.microsoft.com/office/powerpoint/2010/main" val="3320240751"/>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40" name="TextBox 39">
            <a:extLst>
              <a:ext uri="{FF2B5EF4-FFF2-40B4-BE49-F238E27FC236}">
                <a16:creationId xmlns:a16="http://schemas.microsoft.com/office/drawing/2014/main"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id="{D5A8BC58-8576-4EDC-994F-1E9B7CC67BBC}"/>
              </a:ext>
            </a:extLst>
          </p:cNvPr>
          <p:cNvGraphicFramePr>
            <a:graphicFrameLocks noGrp="1"/>
          </p:cNvGraphicFramePr>
          <p:nvPr>
            <p:extLst>
              <p:ext uri="{D42A27DB-BD31-4B8C-83A1-F6EECF244321}">
                <p14:modId xmlns:p14="http://schemas.microsoft.com/office/powerpoint/2010/main" val="3757879134"/>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(2,919); ICS 2020 (2,974)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52" name="D_3c6e922016313377" hidden="1">
            <a:extLst>
              <a:ext uri="{FF2B5EF4-FFF2-40B4-BE49-F238E27FC236}">
                <a16:creationId xmlns:a16="http://schemas.microsoft.com/office/drawing/2014/main" id="{BE10D8BB-477A-4B55-B08D-F46D582ADFCE}"/>
              </a:ext>
            </a:extLst>
          </p:cNvPr>
          <p:cNvGraphicFramePr/>
          <p:nvPr>
            <p:extLst>
              <p:ext uri="{D42A27DB-BD31-4B8C-83A1-F6EECF244321}">
                <p14:modId xmlns:p14="http://schemas.microsoft.com/office/powerpoint/2010/main" val="26060317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id="{96E0D654-AB74-4B81-99B3-AD75C0853961}"/>
              </a:ext>
            </a:extLst>
          </p:cNvPr>
          <p:cNvGraphicFramePr>
            <a:graphicFrameLocks noGrp="1"/>
          </p:cNvGraphicFramePr>
          <p:nvPr>
            <p:extLst>
              <p:ext uri="{D42A27DB-BD31-4B8C-83A1-F6EECF244321}">
                <p14:modId xmlns:p14="http://schemas.microsoft.com/office/powerpoint/2010/main" val="4053293008"/>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4" name="TextBox 53">
            <a:extLst>
              <a:ext uri="{FF2B5EF4-FFF2-40B4-BE49-F238E27FC236}">
                <a16:creationId xmlns:a16="http://schemas.microsoft.com/office/drawing/2014/main"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id="{4C03FE96-2CBF-4C82-B26C-118C0E994193}"/>
              </a:ext>
            </a:extLst>
          </p:cNvPr>
          <p:cNvGraphicFramePr>
            <a:graphicFrameLocks noGrp="1"/>
          </p:cNvGraphicFramePr>
          <p:nvPr>
            <p:extLst>
              <p:ext uri="{D42A27DB-BD31-4B8C-83A1-F6EECF244321}">
                <p14:modId xmlns:p14="http://schemas.microsoft.com/office/powerpoint/2010/main" val="380589041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60" name="D_3b251f3c426c31a3" hidden="1">
            <a:extLst>
              <a:ext uri="{FF2B5EF4-FFF2-40B4-BE49-F238E27FC236}">
                <a16:creationId xmlns:a16="http://schemas.microsoft.com/office/drawing/2014/main" id="{8CEF85AA-A808-45D0-BF54-6DAEA5480160}"/>
              </a:ext>
            </a:extLst>
          </p:cNvPr>
          <p:cNvGraphicFramePr/>
          <p:nvPr>
            <p:extLst>
              <p:ext uri="{D42A27DB-BD31-4B8C-83A1-F6EECF244321}">
                <p14:modId xmlns:p14="http://schemas.microsoft.com/office/powerpoint/2010/main" val="166977365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id="{14E440A5-F3BE-4475-A2E3-F69D1AA6E71F}"/>
              </a:ext>
            </a:extLst>
          </p:cNvPr>
          <p:cNvGraphicFramePr/>
          <p:nvPr>
            <p:extLst>
              <p:ext uri="{D42A27DB-BD31-4B8C-83A1-F6EECF244321}">
                <p14:modId xmlns:p14="http://schemas.microsoft.com/office/powerpoint/2010/main" val="4007719210"/>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10763065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id="{C5E6E9E5-A757-400E-9915-6D7418B3064D}"/>
              </a:ext>
            </a:extLst>
          </p:cNvPr>
          <p:cNvGraphicFramePr>
            <a:graphicFrameLocks/>
          </p:cNvGraphicFramePr>
          <p:nvPr>
            <p:extLst>
              <p:ext uri="{D42A27DB-BD31-4B8C-83A1-F6EECF244321}">
                <p14:modId xmlns:p14="http://schemas.microsoft.com/office/powerpoint/2010/main" val="946565000"/>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id="{625AA9E0-9EEF-4408-9CA0-B6A2DAF372AF}"/>
              </a:ext>
            </a:extLst>
          </p:cNvPr>
          <p:cNvGraphicFramePr>
            <a:graphicFrameLocks noGrp="1"/>
          </p:cNvGraphicFramePr>
          <p:nvPr>
            <p:extLst>
              <p:ext uri="{D42A27DB-BD31-4B8C-83A1-F6EECF244321}">
                <p14:modId xmlns:p14="http://schemas.microsoft.com/office/powerpoint/2010/main" val="3223193317"/>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6" name="D_fb208f27f055a6ca">
            <a:extLst>
              <a:ext uri="{FF2B5EF4-FFF2-40B4-BE49-F238E27FC236}">
                <a16:creationId xmlns:a16="http://schemas.microsoft.com/office/drawing/2014/main" id="{C27CF594-08DA-489A-AAF0-6CCD12A9DDA5}"/>
              </a:ext>
            </a:extLst>
          </p:cNvPr>
          <p:cNvGraphicFramePr>
            <a:graphicFrameLocks noGrp="1"/>
          </p:cNvGraphicFramePr>
          <p:nvPr>
            <p:extLst>
              <p:ext uri="{D42A27DB-BD31-4B8C-83A1-F6EECF244321}">
                <p14:modId xmlns:p14="http://schemas.microsoft.com/office/powerpoint/2010/main" val="3337711759"/>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8" name="D_74dc103df97836ca">
            <a:extLst>
              <a:ext uri="{FF2B5EF4-FFF2-40B4-BE49-F238E27FC236}">
                <a16:creationId xmlns:a16="http://schemas.microsoft.com/office/drawing/2014/main" id="{2FD53B22-1079-435C-9216-086B15163501}"/>
              </a:ext>
            </a:extLst>
          </p:cNvPr>
          <p:cNvGraphicFramePr>
            <a:graphicFrameLocks noGrp="1"/>
          </p:cNvGraphicFramePr>
          <p:nvPr>
            <p:extLst>
              <p:ext uri="{D42A27DB-BD31-4B8C-83A1-F6EECF244321}">
                <p14:modId xmlns:p14="http://schemas.microsoft.com/office/powerpoint/2010/main" val="301295743"/>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9" name="D_9772ce49898aa419_CalcTable">
            <a:extLst>
              <a:ext uri="{FF2B5EF4-FFF2-40B4-BE49-F238E27FC236}">
                <a16:creationId xmlns:a16="http://schemas.microsoft.com/office/drawing/2014/main" id="{212E2DCE-CCE3-4C8B-BB8F-94DA8BE1866D}"/>
              </a:ext>
            </a:extLst>
          </p:cNvPr>
          <p:cNvGraphicFramePr>
            <a:graphicFrameLocks noGrp="1"/>
          </p:cNvGraphicFramePr>
          <p:nvPr>
            <p:extLst>
              <p:ext uri="{D42A27DB-BD31-4B8C-83A1-F6EECF244321}">
                <p14:modId xmlns:p14="http://schemas.microsoft.com/office/powerpoint/2010/main" val="2133677826"/>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(3,079); ICS 2020 (3,079)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40" name="D_9772ce49898aa419" hidden="1">
            <a:extLst>
              <a:ext uri="{FF2B5EF4-FFF2-40B4-BE49-F238E27FC236}">
                <a16:creationId xmlns:a16="http://schemas.microsoft.com/office/drawing/2014/main" id="{C9BC23B6-1CEB-4278-9550-7F62CDC37E2E}"/>
              </a:ext>
            </a:extLst>
          </p:cNvPr>
          <p:cNvGraphicFramePr/>
          <p:nvPr>
            <p:extLst>
              <p:ext uri="{D42A27DB-BD31-4B8C-83A1-F6EECF244321}">
                <p14:modId xmlns:p14="http://schemas.microsoft.com/office/powerpoint/2010/main" val="8638954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id="{093B06E9-2668-4032-B851-EF201C53ADBD}"/>
              </a:ext>
            </a:extLst>
          </p:cNvPr>
          <p:cNvGraphicFramePr>
            <a:graphicFrameLocks noGrp="1"/>
          </p:cNvGraphicFramePr>
          <p:nvPr>
            <p:extLst>
              <p:ext uri="{D42A27DB-BD31-4B8C-83A1-F6EECF244321}">
                <p14:modId xmlns:p14="http://schemas.microsoft.com/office/powerpoint/2010/main" val="3188398127"/>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val="20000"/>
                    </a:ext>
                  </a:extLst>
                </a:gridCol>
              </a:tblGrid>
              <a:tr h="504056">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cxnSp>
        <p:nvCxnSpPr>
          <p:cNvPr id="44" name="Straight Connector 43">
            <a:extLst>
              <a:ext uri="{FF2B5EF4-FFF2-40B4-BE49-F238E27FC236}">
                <a16:creationId xmlns:a16="http://schemas.microsoft.com/office/drawing/2014/main"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id="{4A9AB8FC-4B92-4E9B-AED8-67F01C7F6429}"/>
              </a:ext>
            </a:extLst>
          </p:cNvPr>
          <p:cNvGraphicFramePr>
            <a:graphicFrameLocks noGrp="1"/>
          </p:cNvGraphicFramePr>
          <p:nvPr>
            <p:extLst>
              <p:ext uri="{D42A27DB-BD31-4B8C-83A1-F6EECF244321}">
                <p14:modId xmlns:p14="http://schemas.microsoft.com/office/powerpoint/2010/main" val="15525236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val="2255263612"/>
                  </a:ext>
                </a:extLst>
              </a:tr>
            </a:tbl>
          </a:graphicData>
        </a:graphic>
      </p:graphicFrame>
      <p:graphicFrame>
        <p:nvGraphicFramePr>
          <p:cNvPr id="57" name="D_3b251f3c426c31a3" hidden="1">
            <a:extLst>
              <a:ext uri="{FF2B5EF4-FFF2-40B4-BE49-F238E27FC236}">
                <a16:creationId xmlns:a16="http://schemas.microsoft.com/office/drawing/2014/main" id="{2AE4DC77-0485-4FEE-ABED-3D9529817398}"/>
              </a:ext>
            </a:extLst>
          </p:cNvPr>
          <p:cNvGraphicFramePr/>
          <p:nvPr>
            <p:extLst>
              <p:ext uri="{D42A27DB-BD31-4B8C-83A1-F6EECF244321}">
                <p14:modId xmlns:p14="http://schemas.microsoft.com/office/powerpoint/2010/main" val="122570607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id="{E9430BE1-A205-4931-8383-D6C843B1DC6E}"/>
              </a:ext>
            </a:extLst>
          </p:cNvPr>
          <p:cNvGraphicFramePr/>
          <p:nvPr>
            <p:extLst>
              <p:ext uri="{D42A27DB-BD31-4B8C-83A1-F6EECF244321}">
                <p14:modId xmlns:p14="http://schemas.microsoft.com/office/powerpoint/2010/main" val="4078645613"/>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a16="http://schemas.microsoft.com/office/drawing/2014/main" xmlns:c="http://schemas.openxmlformats.org/drawingml/2006/chart"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val="20000"/>
                    </a:ext>
                  </a:extLst>
                </a:gridCol>
                <a:gridCol w="2270190">
                  <a:extLst>
                    <a:ext uri="{9D8B030D-6E8A-4147-A177-3AD203B41FA5}">
                      <a16:colId xmlns:a16="http://schemas.microsoft.com/office/drawing/2014/main" val="20001"/>
                    </a:ext>
                  </a:extLst>
                </a:gridCol>
                <a:gridCol w="1537870">
                  <a:extLst>
                    <a:ext uri="{9D8B030D-6E8A-4147-A177-3AD203B41FA5}">
                      <a16:colId xmlns:a16="http://schemas.microsoft.com/office/drawing/2014/main" val="20002"/>
                    </a:ext>
                  </a:extLst>
                </a:gridCol>
                <a:gridCol w="1684335">
                  <a:extLst>
                    <a:ext uri="{9D8B030D-6E8A-4147-A177-3AD203B41FA5}">
                      <a16:colId xmlns:a16="http://schemas.microsoft.com/office/drawing/2014/main" val="20003"/>
                    </a:ext>
                  </a:extLst>
                </a:gridCol>
                <a:gridCol w="1541749">
                  <a:extLst>
                    <a:ext uri="{9D8B030D-6E8A-4147-A177-3AD203B41FA5}">
                      <a16:colId xmlns:a16="http://schemas.microsoft.com/office/drawing/2014/main"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val="10005"/>
                  </a:ext>
                </a:extLst>
              </a:tr>
            </a:tbl>
          </a:graphicData>
        </a:graphic>
      </p:graphicFrame>
      <p:sp>
        <p:nvSpPr>
          <p:cNvPr id="12" name="Rectangle 11">
            <a:extLst>
              <a:ext uri="{FF2B5EF4-FFF2-40B4-BE49-F238E27FC236}">
                <a16:creationId xmlns:a16="http://schemas.microsoft.com/office/drawing/2014/main"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ahyp="http://schemas.microsoft.com/office/drawing/2018/hyperlinkcolor" xmlns="">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49891</TotalTime>
  <Words>6237</Words>
  <Application>Microsoft Office PowerPoint</Application>
  <PresentationFormat>A4 Paper (210x297 mm)</PresentationFormat>
  <Paragraphs>689</Paragraphs>
  <Slides>52</Slides>
  <Notes>52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52</vt:i4>
      </vt:variant>
    </vt:vector>
  </HeadingPairs>
  <TitlesOfParts>
    <vt:vector size="58" baseType="lpstr">
      <vt:lpstr>Arial</vt:lpstr>
      <vt:lpstr>Arial Black</vt:lpstr>
      <vt:lpstr>Arial MT Std Light</vt:lpstr>
      <vt:lpstr>ITCAvantGardeStd-Md</vt:lpstr>
      <vt:lpstr>UK - Ipsos SRI</vt:lpstr>
      <vt:lpstr>1_UK - Ipsos SRI</vt:lpstr>
      <vt:lpstr>LEICESTER, LEICESTERSHIRE AND RUTLAND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Hayley Lepps</cp:lastModifiedBy>
  <cp:revision>3494</cp:revision>
  <cp:lastPrinted>2018-07-02T16:25:50Z</cp:lastPrinted>
  <dcterms:created xsi:type="dcterms:W3CDTF">2012-04-19T11:10:37Z</dcterms:created>
  <dcterms:modified xsi:type="dcterms:W3CDTF">2021-11-17T11:25:20Z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