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notesSlides/notesSlide17.xml" ContentType="application/vnd.openxmlformats-officedocument.presentationml.notesSlide+xml"/>
  <Override PartName="/ppt/charts/chart26.xml" ContentType="application/vnd.openxmlformats-officedocument.drawingml.chart+xml"/>
  <Override PartName="/ppt/charts/chart27.xml" ContentType="application/vnd.openxmlformats-officedocument.drawingml.chart+xml"/>
  <Override PartName="/ppt/notesSlides/notesSlide18.xml" ContentType="application/vnd.openxmlformats-officedocument.presentationml.notesSlide+xml"/>
  <Override PartName="/ppt/charts/chart28.xml" ContentType="application/vnd.openxmlformats-officedocument.drawingml.chart+xml"/>
  <Override PartName="/ppt/theme/themeOverride2.xml" ContentType="application/vnd.openxmlformats-officedocument.themeOverride+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notesSlides/notesSlide19.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0.xml" ContentType="application/vnd.openxmlformats-officedocument.drawingml.chart+xml"/>
  <Override PartName="/ppt/theme/themeOverride3.xml" ContentType="application/vnd.openxmlformats-officedocument.themeOverride+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notesSlides/notesSlide23.xml" ContentType="application/vnd.openxmlformats-officedocument.presentationml.notesSlid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notesSlides/notesSlide24.xml" ContentType="application/vnd.openxmlformats-officedocument.presentationml.notesSlide+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theme/themeOverride4.xml" ContentType="application/vnd.openxmlformats-officedocument.themeOverride+xml"/>
  <Override PartName="/ppt/charts/chart60.xml" ContentType="application/vnd.openxmlformats-officedocument.drawingml.chart+xml"/>
  <Override PartName="/ppt/charts/chart61.xml" ContentType="application/vnd.openxmlformats-officedocument.drawingml.chart+xml"/>
  <Override PartName="/ppt/notesSlides/notesSlide28.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9.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30.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theme/themeOverride5.xml" ContentType="application/vnd.openxmlformats-officedocument.themeOverride+xml"/>
  <Override PartName="/ppt/notesSlides/notesSlide31.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notesSlides/notesSlide32.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3.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notesSlides/notesSlide34.xml" ContentType="application/vnd.openxmlformats-officedocument.presentationml.notesSlide+xml"/>
  <Override PartName="/ppt/charts/chart78.xml" ContentType="application/vnd.openxmlformats-officedocument.drawingml.chart+xml"/>
  <Override PartName="/ppt/theme/themeOverride6.xml" ContentType="application/vnd.openxmlformats-officedocument.themeOverr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notesSlides/notesSlide35.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6.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7.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notesSlides/notesSlide38.xml" ContentType="application/vnd.openxmlformats-officedocument.presentationml.notesSlide+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theme/themeOverride7.xml" ContentType="application/vnd.openxmlformats-officedocument.themeOverride+xml"/>
  <Override PartName="/ppt/notesSlides/notesSlide39.xml" ContentType="application/vnd.openxmlformats-officedocument.presentationml.notesSlide+xml"/>
  <Override PartName="/ppt/charts/chart100.xml" ContentType="application/vnd.openxmlformats-officedocument.drawingml.chart+xml"/>
  <Override PartName="/ppt/charts/chart101.xml" ContentType="application/vnd.openxmlformats-officedocument.drawingml.chart+xml"/>
  <Override PartName="/ppt/notesSlides/notesSlide40.xml" ContentType="application/vnd.openxmlformats-officedocument.presentationml.notesSlide+xml"/>
  <Override PartName="/ppt/charts/chart102.xml" ContentType="application/vnd.openxmlformats-officedocument.drawingml.chart+xml"/>
  <Override PartName="/ppt/charts/chart103.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04.xml" ContentType="application/vnd.openxmlformats-officedocument.drawingml.chart+xml"/>
  <Override PartName="/ppt/charts/chart105.xml" ContentType="application/vnd.openxmlformats-officedocument.drawingml.chart+xml"/>
  <Override PartName="/ppt/notesSlides/notesSlide43.xml" ContentType="application/vnd.openxmlformats-officedocument.presentationml.notesSlide+xml"/>
  <Override PartName="/ppt/charts/chart106.xml" ContentType="application/vnd.openxmlformats-officedocument.drawingml.chart+xml"/>
  <Override PartName="/ppt/charts/chart107.xml" ContentType="application/vnd.openxmlformats-officedocument.drawingml.chart+xml"/>
  <Override PartName="/ppt/notesSlides/notesSlide44.xml" ContentType="application/vnd.openxmlformats-officedocument.presentationml.notesSlide+xml"/>
  <Override PartName="/ppt/charts/chart108.xml" ContentType="application/vnd.openxmlformats-officedocument.drawingml.chart+xml"/>
  <Override PartName="/ppt/theme/themeOverride8.xml" ContentType="application/vnd.openxmlformats-officedocument.themeOverride+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16.xml" ContentType="application/vnd.openxmlformats-officedocument.drawingml.chart+xml"/>
  <Override PartName="/ppt/theme/themeOverride9.xml" ContentType="application/vnd.openxmlformats-officedocument.themeOverrid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4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notesSlides/notesSlide48.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28.xml" ContentType="application/vnd.openxmlformats-officedocument.drawingml.chart+xml"/>
  <Override PartName="/ppt/theme/themeOverride10.xml" ContentType="application/vnd.openxmlformats-officedocument.themeOverride+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51.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notesSlides/notesSlide52.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40.xml" ContentType="application/vnd.openxmlformats-officedocument.drawingml.chart+xml"/>
  <Override PartName="/ppt/notesSlides/notesSlide55.xml" ContentType="application/vnd.openxmlformats-officedocument.presentationml.notesSlide+xml"/>
  <Override PartName="/ppt/charts/chart141.xml" ContentType="application/vnd.openxmlformats-officedocument.drawingml.chart+xml"/>
  <Override PartName="/ppt/charts/chart142.xml" ContentType="application/vnd.openxmlformats-officedocument.drawingml.chart+xml"/>
  <Override PartName="/ppt/theme/themeOverride11.xml" ContentType="application/vnd.openxmlformats-officedocument.themeOverr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notesSlides/notesSlide56.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theme/themeOverride12.xml" ContentType="application/vnd.openxmlformats-officedocument.themeOverride+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68"/>
  </p:notesMasterIdLst>
  <p:handoutMasterIdLst>
    <p:handoutMasterId r:id="rId6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1028" r:id="rId18"/>
    <p:sldId id="943" r:id="rId19"/>
    <p:sldId id="992" r:id="rId20"/>
    <p:sldId id="1008" r:id="rId21"/>
    <p:sldId id="1029" r:id="rId22"/>
    <p:sldId id="993" r:id="rId23"/>
    <p:sldId id="1009" r:id="rId24"/>
    <p:sldId id="1030" r:id="rId25"/>
    <p:sldId id="778" r:id="rId26"/>
    <p:sldId id="1011" r:id="rId27"/>
    <p:sldId id="994" r:id="rId28"/>
    <p:sldId id="1012" r:id="rId29"/>
    <p:sldId id="1031" r:id="rId30"/>
    <p:sldId id="788" r:id="rId31"/>
    <p:sldId id="995" r:id="rId32"/>
    <p:sldId id="1013" r:id="rId33"/>
    <p:sldId id="1032" r:id="rId34"/>
    <p:sldId id="996" r:id="rId35"/>
    <p:sldId id="1014" r:id="rId36"/>
    <p:sldId id="1033" r:id="rId37"/>
    <p:sldId id="1015" r:id="rId38"/>
    <p:sldId id="997" r:id="rId39"/>
    <p:sldId id="1016" r:id="rId40"/>
    <p:sldId id="1034" r:id="rId41"/>
    <p:sldId id="1027" r:id="rId42"/>
    <p:sldId id="1025" r:id="rId43"/>
    <p:sldId id="1026" r:id="rId44"/>
    <p:sldId id="1035" r:id="rId45"/>
    <p:sldId id="976" r:id="rId46"/>
    <p:sldId id="1017" r:id="rId47"/>
    <p:sldId id="1018" r:id="rId48"/>
    <p:sldId id="998" r:id="rId49"/>
    <p:sldId id="968" r:id="rId50"/>
    <p:sldId id="999" r:id="rId51"/>
    <p:sldId id="1019" r:id="rId52"/>
    <p:sldId id="1036" r:id="rId53"/>
    <p:sldId id="803" r:id="rId54"/>
    <p:sldId id="1000" r:id="rId55"/>
    <p:sldId id="1020" r:id="rId56"/>
    <p:sldId id="1037" r:id="rId57"/>
    <p:sldId id="826" r:id="rId58"/>
    <p:sldId id="927" r:id="rId59"/>
    <p:sldId id="1021" r:id="rId60"/>
    <p:sldId id="1002" r:id="rId61"/>
    <p:sldId id="885" r:id="rId62"/>
    <p:sldId id="1022" r:id="rId63"/>
    <p:sldId id="893" r:id="rId64"/>
    <p:sldId id="941" r:id="rId65"/>
    <p:sldId id="1004" r:id="rId66"/>
    <p:sldId id="825" r:id="rId67"/>
  </p:sldIdLst>
  <p:sldSz cx="9906000" cy="6858000" type="A4"/>
  <p:notesSz cx="6797675" cy="9926638"/>
  <p:custDataLst>
    <p:tags r:id="rId7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notesMaster" Target="notesMasters/notesMaster1.xml"/><Relationship Id="rId76" Type="http://schemas.microsoft.com/office/2006/relationships/vbaProject" Target="vbaProject.bin"/><Relationship Id="rId7" Type="http://schemas.openxmlformats.org/officeDocument/2006/relationships/slide" Target="slides/slide2.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themeOverride" Target="../theme/themeOverride2.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2" Type="http://schemas.openxmlformats.org/officeDocument/2006/relationships/package" Target="../embeddings/Microsoft_Excel_Worksheet40.xlsx"/><Relationship Id="rId1" Type="http://schemas.openxmlformats.org/officeDocument/2006/relationships/themeOverride" Target="../theme/themeOverride3.xml"/></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4.xml"/></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5.xml"/></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themeOverride" Target="../theme/themeOverride6.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7.xml"/></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8.xlsx"/><Relationship Id="rId1" Type="http://schemas.openxmlformats.org/officeDocument/2006/relationships/themeOverride" Target="../theme/themeOverride8.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9.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8.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10.xml"/></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11.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7.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2.xml"/></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32</c:v>
                </c:pt>
                <c:pt idx="2">
                  <c:v>9</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34272"/>
        <c:axId val="35735808"/>
      </c:lineChart>
      <c:catAx>
        <c:axId val="357342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35808"/>
        <c:crosses val="autoZero"/>
        <c:auto val="1"/>
        <c:lblAlgn val="ctr"/>
        <c:lblOffset val="100"/>
        <c:noMultiLvlLbl val="0"/>
      </c:catAx>
      <c:valAx>
        <c:axId val="357358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342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Sheet1!$F$2:$F$45</c:f>
              <c:numCache>
                <c:formatCode>General</c:formatCode>
                <c:ptCount val="44"/>
                <c:pt idx="0">
                  <c:v>0.73</c:v>
                </c:pt>
                <c:pt idx="1">
                  <c:v>0.74</c:v>
                </c:pt>
                <c:pt idx="2">
                  <c:v>0.75</c:v>
                </c:pt>
                <c:pt idx="3">
                  <c:v>0.76</c:v>
                </c:pt>
                <c:pt idx="4">
                  <c:v>0.78</c:v>
                </c:pt>
                <c:pt idx="5">
                  <c:v>0.78</c:v>
                </c:pt>
                <c:pt idx="6">
                  <c:v>0.79</c:v>
                </c:pt>
                <c:pt idx="7">
                  <c:v>0.79</c:v>
                </c:pt>
                <c:pt idx="8">
                  <c:v>0.8</c:v>
                </c:pt>
                <c:pt idx="9">
                  <c:v>0.8</c:v>
                </c:pt>
                <c:pt idx="10">
                  <c:v>0.8</c:v>
                </c:pt>
                <c:pt idx="11">
                  <c:v>0.81</c:v>
                </c:pt>
                <c:pt idx="12">
                  <c:v>0.81</c:v>
                </c:pt>
                <c:pt idx="13">
                  <c:v>0.81</c:v>
                </c:pt>
                <c:pt idx="14">
                  <c:v>0.81</c:v>
                </c:pt>
                <c:pt idx="15">
                  <c:v>0.81</c:v>
                </c:pt>
                <c:pt idx="16">
                  <c:v>0.82</c:v>
                </c:pt>
                <c:pt idx="17">
                  <c:v>0.82</c:v>
                </c:pt>
                <c:pt idx="18">
                  <c:v>0.82</c:v>
                </c:pt>
                <c:pt idx="19">
                  <c:v>0.82</c:v>
                </c:pt>
                <c:pt idx="20">
                  <c:v>0.82</c:v>
                </c:pt>
                <c:pt idx="21">
                  <c:v>0.82</c:v>
                </c:pt>
                <c:pt idx="22">
                  <c:v>0.83</c:v>
                </c:pt>
                <c:pt idx="23">
                  <c:v>0.83</c:v>
                </c:pt>
                <c:pt idx="24">
                  <c:v>0.83</c:v>
                </c:pt>
                <c:pt idx="25">
                  <c:v>0.84</c:v>
                </c:pt>
                <c:pt idx="26">
                  <c:v>0.84</c:v>
                </c:pt>
                <c:pt idx="27">
                  <c:v>0.85</c:v>
                </c:pt>
                <c:pt idx="28">
                  <c:v>0.85</c:v>
                </c:pt>
                <c:pt idx="29">
                  <c:v>0.85</c:v>
                </c:pt>
                <c:pt idx="30">
                  <c:v>0.85</c:v>
                </c:pt>
                <c:pt idx="31">
                  <c:v>0.85</c:v>
                </c:pt>
                <c:pt idx="32">
                  <c:v>0.85</c:v>
                </c:pt>
                <c:pt idx="33">
                  <c:v>0.86</c:v>
                </c:pt>
                <c:pt idx="34">
                  <c:v>0.86</c:v>
                </c:pt>
                <c:pt idx="35">
                  <c:v>0.86</c:v>
                </c:pt>
                <c:pt idx="36">
                  <c:v>0.86</c:v>
                </c:pt>
                <c:pt idx="37">
                  <c:v>0.86</c:v>
                </c:pt>
                <c:pt idx="38">
                  <c:v>0.86</c:v>
                </c:pt>
                <c:pt idx="39">
                  <c:v>0.87</c:v>
                </c:pt>
                <c:pt idx="40">
                  <c:v>0.87</c:v>
                </c:pt>
                <c:pt idx="41">
                  <c:v>0.87</c:v>
                </c:pt>
                <c:pt idx="42">
                  <c:v>0.87</c:v>
                </c:pt>
                <c:pt idx="43">
                  <c:v>0.88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607488"/>
        <c:axId val="36605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4"/>
                <c:pt idx="0">
                  <c:v>WORKINGTON PCN</c:v>
                </c:pt>
                <c:pt idx="1">
                  <c:v>HARTLEPOOL HEALTH PCN</c:v>
                </c:pt>
                <c:pt idx="2">
                  <c:v>NEWCASTLE CENTRAL HEALTH PCN</c:v>
                </c:pt>
                <c:pt idx="3">
                  <c:v>BIRTLEY, OXFORD TERR &amp; RAWLING RD PCN</c:v>
                </c:pt>
                <c:pt idx="4">
                  <c:v>COPELAND PCN</c:v>
                </c:pt>
                <c:pt idx="5">
                  <c:v>CARLISLE HEALTHCARE PCN</c:v>
                </c:pt>
                <c:pt idx="6">
                  <c:v>EASINGTON CENTRAL PCN</c:v>
                </c:pt>
                <c:pt idx="7">
                  <c:v>EASINGTON DISTRICT PCN</c:v>
                </c:pt>
                <c:pt idx="8">
                  <c:v>GATESHEAD OUTER WEST PCN</c:v>
                </c:pt>
                <c:pt idx="9">
                  <c:v>NEWCASTLE INNER WEST PCN</c:v>
                </c:pt>
                <c:pt idx="10">
                  <c:v>STOCKTON PCN</c:v>
                </c:pt>
                <c:pt idx="11">
                  <c:v>BLYTH PCN</c:v>
                </c:pt>
                <c:pt idx="12">
                  <c:v>ONE LIFE HARTLEPOOL PCN</c:v>
                </c:pt>
                <c:pt idx="13">
                  <c:v>DURHAM EAST PCN</c:v>
                </c:pt>
                <c:pt idx="14">
                  <c:v>HOLGATE PCN</c:v>
                </c:pt>
                <c:pt idx="15">
                  <c:v>ESTON PCN</c:v>
                </c:pt>
                <c:pt idx="16">
                  <c:v>GREATER MIDDLESBROUGH PCN</c:v>
                </c:pt>
                <c:pt idx="17">
                  <c:v>EAST CLEVELAND PCN</c:v>
                </c:pt>
                <c:pt idx="18">
                  <c:v>NEWCASTLE EAST PCN</c:v>
                </c:pt>
                <c:pt idx="19">
                  <c:v>REDCAR COASTAL PCN</c:v>
                </c:pt>
                <c:pt idx="20">
                  <c:v>WEST END FAMILY HEALTH PCN</c:v>
                </c:pt>
                <c:pt idx="21">
                  <c:v>CARLISLE PCN</c:v>
                </c:pt>
                <c:pt idx="22">
                  <c:v>SEDGEFIELD NORTH PCN</c:v>
                </c:pt>
                <c:pt idx="23">
                  <c:v>WASHINGTON PCN</c:v>
                </c:pt>
                <c:pt idx="24">
                  <c:v>NORTH SHIELDS PCN</c:v>
                </c:pt>
                <c:pt idx="25">
                  <c:v>CENTRAL MIDDLESBROUGH PCN</c:v>
                </c:pt>
                <c:pt idx="26">
                  <c:v>BILLINGHAM &amp; NORTON PCN</c:v>
                </c:pt>
                <c:pt idx="27">
                  <c:v>ICS</c:v>
                </c:pt>
                <c:pt idx="28">
                  <c:v>GATESHEAD EAST PCN</c:v>
                </c:pt>
                <c:pt idx="29">
                  <c:v>SUNDERLAND WEST 1 PCN</c:v>
                </c:pt>
                <c:pt idx="30">
                  <c:v>BYTES PCN</c:v>
                </c:pt>
                <c:pt idx="31">
                  <c:v>CHESTER LE STREET PCN</c:v>
                </c:pt>
                <c:pt idx="32">
                  <c:v>NEWCASTLE OUTER WEST PCN</c:v>
                </c:pt>
                <c:pt idx="33">
                  <c:v>WALLSEND PCN</c:v>
                </c:pt>
                <c:pt idx="34">
                  <c:v>WANSBECK PCN</c:v>
                </c:pt>
                <c:pt idx="35">
                  <c:v>WELL UP NORTH PCN</c:v>
                </c:pt>
                <c:pt idx="36">
                  <c:v>SOUTH TYNESIDE WEST PCN</c:v>
                </c:pt>
                <c:pt idx="37">
                  <c:v>SUNDERLAND EAST PCN</c:v>
                </c:pt>
                <c:pt idx="38">
                  <c:v>WEAR VALLEY PCN</c:v>
                </c:pt>
                <c:pt idx="39">
                  <c:v>SOUTH TYNESIDE EAST PCN</c:v>
                </c:pt>
                <c:pt idx="40">
                  <c:v>SEDGEFIELD 1 PCN</c:v>
                </c:pt>
                <c:pt idx="41">
                  <c:v>DARLINGTON PCN</c:v>
                </c:pt>
                <c:pt idx="42">
                  <c:v>COCKERMOUTH &amp; MARYPORT PCN</c:v>
                </c:pt>
                <c:pt idx="43">
                  <c:v>CLAYPATH &amp; UNIVERSITY MEDICAL GROUP PCN</c:v>
                </c:pt>
              </c:strCache>
            </c:strRef>
          </c:cat>
          <c:val>
            <c:numRef>
              <c:f>Sheet1!$C$2:$C$45</c:f>
              <c:numCache>
                <c:formatCode>0%</c:formatCode>
                <c:ptCount val="44"/>
                <c:pt idx="0">
                  <c:v>0.73</c:v>
                </c:pt>
                <c:pt idx="1">
                  <c:v>0.74</c:v>
                </c:pt>
                <c:pt idx="2">
                  <c:v>0.75</c:v>
                </c:pt>
                <c:pt idx="3">
                  <c:v>0.76</c:v>
                </c:pt>
                <c:pt idx="4">
                  <c:v>0.78</c:v>
                </c:pt>
                <c:pt idx="5">
                  <c:v>0.78</c:v>
                </c:pt>
                <c:pt idx="6">
                  <c:v>0.79</c:v>
                </c:pt>
                <c:pt idx="7">
                  <c:v>0.79</c:v>
                </c:pt>
                <c:pt idx="8">
                  <c:v>0.8</c:v>
                </c:pt>
                <c:pt idx="9">
                  <c:v>0.8</c:v>
                </c:pt>
                <c:pt idx="10">
                  <c:v>0.8</c:v>
                </c:pt>
                <c:pt idx="11">
                  <c:v>0.81</c:v>
                </c:pt>
                <c:pt idx="12">
                  <c:v>0.81</c:v>
                </c:pt>
                <c:pt idx="13">
                  <c:v>0.81</c:v>
                </c:pt>
                <c:pt idx="14">
                  <c:v>0.81</c:v>
                </c:pt>
                <c:pt idx="15">
                  <c:v>0.81</c:v>
                </c:pt>
                <c:pt idx="16">
                  <c:v>0.82</c:v>
                </c:pt>
                <c:pt idx="17">
                  <c:v>0.82</c:v>
                </c:pt>
                <c:pt idx="18">
                  <c:v>0.82</c:v>
                </c:pt>
                <c:pt idx="19">
                  <c:v>0.82</c:v>
                </c:pt>
                <c:pt idx="20">
                  <c:v>0.82</c:v>
                </c:pt>
                <c:pt idx="21">
                  <c:v>0.82</c:v>
                </c:pt>
                <c:pt idx="22">
                  <c:v>0.83</c:v>
                </c:pt>
                <c:pt idx="23">
                  <c:v>0.83</c:v>
                </c:pt>
                <c:pt idx="24">
                  <c:v>0.83</c:v>
                </c:pt>
                <c:pt idx="25">
                  <c:v>0.84</c:v>
                </c:pt>
                <c:pt idx="26">
                  <c:v>0.84</c:v>
                </c:pt>
                <c:pt idx="27">
                  <c:v>-10</c:v>
                </c:pt>
                <c:pt idx="28">
                  <c:v>0.85</c:v>
                </c:pt>
                <c:pt idx="29">
                  <c:v>0.85</c:v>
                </c:pt>
                <c:pt idx="30">
                  <c:v>0.85</c:v>
                </c:pt>
                <c:pt idx="31">
                  <c:v>0.85</c:v>
                </c:pt>
                <c:pt idx="32">
                  <c:v>0.85</c:v>
                </c:pt>
                <c:pt idx="33">
                  <c:v>0.86</c:v>
                </c:pt>
                <c:pt idx="34">
                  <c:v>0.86</c:v>
                </c:pt>
                <c:pt idx="35">
                  <c:v>0.86</c:v>
                </c:pt>
                <c:pt idx="36">
                  <c:v>0.86</c:v>
                </c:pt>
                <c:pt idx="37">
                  <c:v>0.86</c:v>
                </c:pt>
                <c:pt idx="38">
                  <c:v>0.86</c:v>
                </c:pt>
                <c:pt idx="39">
                  <c:v>0.87</c:v>
                </c:pt>
                <c:pt idx="40">
                  <c:v>0.87</c:v>
                </c:pt>
                <c:pt idx="41">
                  <c:v>0.87</c:v>
                </c:pt>
                <c:pt idx="42">
                  <c:v>0.87</c:v>
                </c:pt>
                <c:pt idx="43">
                  <c:v>0.88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0.85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601856"/>
        <c:axId val="36604160"/>
      </c:lineChart>
      <c:catAx>
        <c:axId val="366018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604160"/>
        <c:crosses val="autoZero"/>
        <c:auto val="1"/>
        <c:lblAlgn val="ctr"/>
        <c:lblOffset val="100"/>
        <c:noMultiLvlLbl val="0"/>
      </c:catAx>
      <c:valAx>
        <c:axId val="366041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601856"/>
        <c:crosses val="autoZero"/>
        <c:crossBetween val="between"/>
      </c:valAx>
      <c:valAx>
        <c:axId val="36605952"/>
        <c:scaling>
          <c:orientation val="minMax"/>
          <c:max val="1"/>
          <c:min val="0"/>
        </c:scaling>
        <c:delete val="0"/>
        <c:axPos val="r"/>
        <c:numFmt formatCode="0%" sourceLinked="1"/>
        <c:majorTickMark val="none"/>
        <c:minorTickMark val="none"/>
        <c:tickLblPos val="none"/>
        <c:spPr>
          <a:ln>
            <a:noFill/>
          </a:ln>
        </c:spPr>
        <c:crossAx val="36607488"/>
        <c:crosses val="max"/>
        <c:crossBetween val="between"/>
      </c:valAx>
      <c:catAx>
        <c:axId val="36607488"/>
        <c:scaling>
          <c:orientation val="minMax"/>
        </c:scaling>
        <c:delete val="1"/>
        <c:axPos val="b"/>
        <c:numFmt formatCode="General" sourceLinked="1"/>
        <c:majorTickMark val="out"/>
        <c:minorTickMark val="none"/>
        <c:tickLblPos val="nextTo"/>
        <c:crossAx val="36605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Sheet1!$F$2:$F$45</c:f>
              <c:numCache>
                <c:formatCode>General</c:formatCode>
                <c:ptCount val="44"/>
                <c:pt idx="0">
                  <c:v>0.88</c:v>
                </c:pt>
                <c:pt idx="1">
                  <c:v>0.88</c:v>
                </c:pt>
                <c:pt idx="2">
                  <c:v>0.88</c:v>
                </c:pt>
                <c:pt idx="3">
                  <c:v>0.88</c:v>
                </c:pt>
                <c:pt idx="4">
                  <c:v>0.88</c:v>
                </c:pt>
                <c:pt idx="5">
                  <c:v>0.89</c:v>
                </c:pt>
                <c:pt idx="6">
                  <c:v>0.89</c:v>
                </c:pt>
                <c:pt idx="7">
                  <c:v>0.89</c:v>
                </c:pt>
                <c:pt idx="8">
                  <c:v>0.9</c:v>
                </c:pt>
                <c:pt idx="9">
                  <c:v>0.9</c:v>
                </c:pt>
                <c:pt idx="10">
                  <c:v>0.9</c:v>
                </c:pt>
                <c:pt idx="11">
                  <c:v>0.91</c:v>
                </c:pt>
                <c:pt idx="12">
                  <c:v>0.91</c:v>
                </c:pt>
                <c:pt idx="13">
                  <c:v>0.91</c:v>
                </c:pt>
                <c:pt idx="14">
                  <c:v>0.91</c:v>
                </c:pt>
                <c:pt idx="15">
                  <c:v>0.91</c:v>
                </c:pt>
                <c:pt idx="16">
                  <c:v>0.91</c:v>
                </c:pt>
                <c:pt idx="17">
                  <c:v>0.92</c:v>
                </c:pt>
                <c:pt idx="18">
                  <c:v>0.92</c:v>
                </c:pt>
                <c:pt idx="19">
                  <c:v>0.92</c:v>
                </c:pt>
                <c:pt idx="20">
                  <c:v>0.93</c:v>
                </c:pt>
                <c:pt idx="21">
                  <c:v>0.94</c:v>
                </c:pt>
                <c:pt idx="22">
                  <c:v>0.95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192150144"/>
        <c:axId val="1921486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205-4086-8582-29BAD4A4738C}"/>
              </c:ext>
            </c:extLst>
          </c:dPt>
          <c:cat>
            <c:strRef>
              <c:f>Sheet1!$A$2:$A$45</c:f>
              <c:strCache>
                <c:ptCount val="23"/>
                <c:pt idx="0">
                  <c:v>SUNDERLAND NORTH PCN</c:v>
                </c:pt>
                <c:pt idx="1">
                  <c:v>HARTLEPOOL PCN</c:v>
                </c:pt>
                <c:pt idx="2">
                  <c:v>NORTH EASINGTON PCN</c:v>
                </c:pt>
                <c:pt idx="3">
                  <c:v>BISHOP AUCKLAND PCN</c:v>
                </c:pt>
                <c:pt idx="4">
                  <c:v>NORTH TYNESIDE NORTH WEST PCN</c:v>
                </c:pt>
                <c:pt idx="5">
                  <c:v>COALFIELDS PCN</c:v>
                </c:pt>
                <c:pt idx="6">
                  <c:v>SOUTH TYNESIDE SOUTH PCN</c:v>
                </c:pt>
                <c:pt idx="7">
                  <c:v>GATESHEAD CENTRAL SOUTH PCN</c:v>
                </c:pt>
                <c:pt idx="8">
                  <c:v>NORTH STOCKTON PCN</c:v>
                </c:pt>
                <c:pt idx="9">
                  <c:v>TEESDALE PCN</c:v>
                </c:pt>
                <c:pt idx="10">
                  <c:v>VALENS PCN</c:v>
                </c:pt>
                <c:pt idx="11">
                  <c:v>DURHAM WEST PCN</c:v>
                </c:pt>
                <c:pt idx="12">
                  <c:v>WHITLEY BAY PCN</c:v>
                </c:pt>
                <c:pt idx="13">
                  <c:v>EDEN (CUMBRIA) PCN</c:v>
                </c:pt>
                <c:pt idx="14">
                  <c:v>CRAMLINGTON SEATON VALLEY PCN</c:v>
                </c:pt>
                <c:pt idx="15">
                  <c:v>GATESHEAD INNER WEST PCN</c:v>
                </c:pt>
                <c:pt idx="16">
                  <c:v>DERWENTSIDE PCN</c:v>
                </c:pt>
                <c:pt idx="17">
                  <c:v>SUNDERLAND WEST 2 PCN</c:v>
                </c:pt>
                <c:pt idx="18">
                  <c:v>WEST NORTHUMBERLAND PCN</c:v>
                </c:pt>
                <c:pt idx="19">
                  <c:v>NORTH GOSFORTH PCN</c:v>
                </c:pt>
                <c:pt idx="20">
                  <c:v>JESMOND - LOWER GOSFORTH PCN</c:v>
                </c:pt>
                <c:pt idx="21">
                  <c:v>KESWICK &amp; SOLWAY PCN</c:v>
                </c:pt>
                <c:pt idx="22">
                  <c:v>CARLISLE RURAL PCN</c:v>
                </c:pt>
              </c:strCache>
            </c:strRef>
          </c:cat>
          <c:val>
            <c:numRef>
              <c:f>Sheet1!$C$2:$C$45</c:f>
              <c:numCache>
                <c:formatCode>0%</c:formatCode>
                <c:ptCount val="44"/>
                <c:pt idx="0">
                  <c:v>0.88</c:v>
                </c:pt>
                <c:pt idx="1">
                  <c:v>0.88</c:v>
                </c:pt>
                <c:pt idx="2">
                  <c:v>0.88</c:v>
                </c:pt>
                <c:pt idx="3">
                  <c:v>0.88</c:v>
                </c:pt>
                <c:pt idx="4">
                  <c:v>0.88</c:v>
                </c:pt>
                <c:pt idx="5">
                  <c:v>0.89</c:v>
                </c:pt>
                <c:pt idx="6">
                  <c:v>0.89</c:v>
                </c:pt>
                <c:pt idx="7">
                  <c:v>0.89</c:v>
                </c:pt>
                <c:pt idx="8">
                  <c:v>0.9</c:v>
                </c:pt>
                <c:pt idx="9">
                  <c:v>0.9</c:v>
                </c:pt>
                <c:pt idx="10">
                  <c:v>0.9</c:v>
                </c:pt>
                <c:pt idx="11">
                  <c:v>0.91</c:v>
                </c:pt>
                <c:pt idx="12">
                  <c:v>0.91</c:v>
                </c:pt>
                <c:pt idx="13">
                  <c:v>0.91</c:v>
                </c:pt>
                <c:pt idx="14">
                  <c:v>0.91</c:v>
                </c:pt>
                <c:pt idx="15">
                  <c:v>0.91</c:v>
                </c:pt>
                <c:pt idx="16">
                  <c:v>0.91</c:v>
                </c:pt>
                <c:pt idx="17">
                  <c:v>0.92</c:v>
                </c:pt>
                <c:pt idx="18">
                  <c:v>0.92</c:v>
                </c:pt>
                <c:pt idx="19">
                  <c:v>0.92</c:v>
                </c:pt>
                <c:pt idx="20">
                  <c:v>0.93</c:v>
                </c:pt>
                <c:pt idx="21">
                  <c:v>0.94</c:v>
                </c:pt>
                <c:pt idx="22">
                  <c:v>0.95</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192111744"/>
        <c:axId val="192114048"/>
      </c:lineChart>
      <c:catAx>
        <c:axId val="1921117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2114048"/>
        <c:crosses val="autoZero"/>
        <c:auto val="1"/>
        <c:lblAlgn val="ctr"/>
        <c:lblOffset val="100"/>
        <c:noMultiLvlLbl val="0"/>
      </c:catAx>
      <c:valAx>
        <c:axId val="192114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2111744"/>
        <c:crosses val="autoZero"/>
        <c:crossBetween val="between"/>
      </c:valAx>
      <c:valAx>
        <c:axId val="192148608"/>
        <c:scaling>
          <c:orientation val="minMax"/>
          <c:max val="1"/>
          <c:min val="0"/>
        </c:scaling>
        <c:delete val="0"/>
        <c:axPos val="r"/>
        <c:numFmt formatCode="0%" sourceLinked="1"/>
        <c:majorTickMark val="none"/>
        <c:minorTickMark val="none"/>
        <c:tickLblPos val="none"/>
        <c:spPr>
          <a:ln>
            <a:noFill/>
          </a:ln>
        </c:spPr>
        <c:crossAx val="192150144"/>
        <c:crosses val="max"/>
        <c:crossBetween val="between"/>
      </c:valAx>
      <c:catAx>
        <c:axId val="192150144"/>
        <c:scaling>
          <c:orientation val="minMax"/>
        </c:scaling>
        <c:delete val="1"/>
        <c:axPos val="b"/>
        <c:numFmt formatCode="General" sourceLinked="1"/>
        <c:majorTickMark val="out"/>
        <c:minorTickMark val="none"/>
        <c:tickLblPos val="nextTo"/>
        <c:crossAx val="1921486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47</c:v>
                </c:pt>
                <c:pt idx="2">
                  <c:v>19</c:v>
                </c:pt>
                <c:pt idx="3">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30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61664"/>
        <c:axId val="82163200"/>
      </c:lineChart>
      <c:catAx>
        <c:axId val="821616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63200"/>
        <c:crosses val="autoZero"/>
        <c:auto val="1"/>
        <c:lblAlgn val="ctr"/>
        <c:lblOffset val="100"/>
        <c:noMultiLvlLbl val="0"/>
      </c:catAx>
      <c:valAx>
        <c:axId val="821632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616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Sheet1!$F$2:$F$45</c:f>
              <c:numCache>
                <c:formatCode>General</c:formatCode>
                <c:ptCount val="44"/>
                <c:pt idx="0">
                  <c:v>0.35</c:v>
                </c:pt>
                <c:pt idx="1">
                  <c:v>0.39</c:v>
                </c:pt>
                <c:pt idx="2">
                  <c:v>0.42</c:v>
                </c:pt>
                <c:pt idx="3">
                  <c:v>0.47</c:v>
                </c:pt>
                <c:pt idx="4">
                  <c:v>0.48</c:v>
                </c:pt>
                <c:pt idx="5">
                  <c:v>0.51</c:v>
                </c:pt>
                <c:pt idx="6">
                  <c:v>0.53</c:v>
                </c:pt>
                <c:pt idx="7">
                  <c:v>0.54</c:v>
                </c:pt>
                <c:pt idx="8">
                  <c:v>0.56000000000000005</c:v>
                </c:pt>
                <c:pt idx="9">
                  <c:v>0.56000000000000005</c:v>
                </c:pt>
                <c:pt idx="10">
                  <c:v>0.57999999999999996</c:v>
                </c:pt>
                <c:pt idx="11">
                  <c:v>0.59</c:v>
                </c:pt>
                <c:pt idx="12">
                  <c:v>0.6</c:v>
                </c:pt>
                <c:pt idx="13">
                  <c:v>0.61</c:v>
                </c:pt>
                <c:pt idx="14">
                  <c:v>0.62</c:v>
                </c:pt>
                <c:pt idx="15">
                  <c:v>0.63</c:v>
                </c:pt>
                <c:pt idx="16">
                  <c:v>0.63</c:v>
                </c:pt>
                <c:pt idx="17">
                  <c:v>0.65</c:v>
                </c:pt>
                <c:pt idx="18">
                  <c:v>0.66</c:v>
                </c:pt>
                <c:pt idx="19">
                  <c:v>0.66</c:v>
                </c:pt>
                <c:pt idx="20">
                  <c:v>0.67</c:v>
                </c:pt>
                <c:pt idx="21">
                  <c:v>0.67</c:v>
                </c:pt>
                <c:pt idx="22">
                  <c:v>0.67</c:v>
                </c:pt>
                <c:pt idx="23">
                  <c:v>0.67</c:v>
                </c:pt>
                <c:pt idx="24">
                  <c:v>0.68</c:v>
                </c:pt>
                <c:pt idx="25">
                  <c:v>0.69</c:v>
                </c:pt>
                <c:pt idx="26">
                  <c:v>0.69</c:v>
                </c:pt>
                <c:pt idx="27">
                  <c:v>0.7</c:v>
                </c:pt>
                <c:pt idx="28">
                  <c:v>0.7</c:v>
                </c:pt>
                <c:pt idx="29">
                  <c:v>0.7</c:v>
                </c:pt>
                <c:pt idx="30">
                  <c:v>0.7</c:v>
                </c:pt>
                <c:pt idx="31">
                  <c:v>0.7</c:v>
                </c:pt>
                <c:pt idx="32">
                  <c:v>0.71</c:v>
                </c:pt>
                <c:pt idx="33">
                  <c:v>0.71</c:v>
                </c:pt>
                <c:pt idx="34">
                  <c:v>0.71</c:v>
                </c:pt>
                <c:pt idx="35">
                  <c:v>0.72</c:v>
                </c:pt>
                <c:pt idx="36">
                  <c:v>0.73</c:v>
                </c:pt>
                <c:pt idx="37">
                  <c:v>0.73</c:v>
                </c:pt>
                <c:pt idx="38">
                  <c:v>0.73</c:v>
                </c:pt>
                <c:pt idx="39">
                  <c:v>0.73</c:v>
                </c:pt>
                <c:pt idx="40">
                  <c:v>0.74</c:v>
                </c:pt>
                <c:pt idx="41">
                  <c:v>0.74</c:v>
                </c:pt>
                <c:pt idx="42">
                  <c:v>0.74</c:v>
                </c:pt>
                <c:pt idx="43">
                  <c:v>0.74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7066496"/>
        <c:axId val="870649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4"/>
                <c:pt idx="0">
                  <c:v>WORKINGTON PCN</c:v>
                </c:pt>
                <c:pt idx="1">
                  <c:v>HARTLEPOOL HEALTH PCN</c:v>
                </c:pt>
                <c:pt idx="2">
                  <c:v>CARLISLE HEALTHCARE PCN</c:v>
                </c:pt>
                <c:pt idx="3">
                  <c:v>NORTH STOCKTON PCN</c:v>
                </c:pt>
                <c:pt idx="4">
                  <c:v>ONE LIFE HARTLEPOOL PCN</c:v>
                </c:pt>
                <c:pt idx="5">
                  <c:v>BIRTLEY, OXFORD TERR &amp; RAWLING RD PCN</c:v>
                </c:pt>
                <c:pt idx="6">
                  <c:v>HOLGATE PCN</c:v>
                </c:pt>
                <c:pt idx="7">
                  <c:v>COPELAND PCN</c:v>
                </c:pt>
                <c:pt idx="8">
                  <c:v>GREATER MIDDLESBROUGH PCN</c:v>
                </c:pt>
                <c:pt idx="9">
                  <c:v>SEDGEFIELD NORTH PCN</c:v>
                </c:pt>
                <c:pt idx="10">
                  <c:v>BLYTH PCN</c:v>
                </c:pt>
                <c:pt idx="11">
                  <c:v>NEWCASTLE CENTRAL HEALTH PCN</c:v>
                </c:pt>
                <c:pt idx="12">
                  <c:v>WANSBECK PCN</c:v>
                </c:pt>
                <c:pt idx="13">
                  <c:v>STOCKTON PCN</c:v>
                </c:pt>
                <c:pt idx="14">
                  <c:v>EAST CLEVELAND PCN</c:v>
                </c:pt>
                <c:pt idx="15">
                  <c:v>BYTES PCN</c:v>
                </c:pt>
                <c:pt idx="16">
                  <c:v>ESTON PCN</c:v>
                </c:pt>
                <c:pt idx="17">
                  <c:v>WASHINGTON PCN</c:v>
                </c:pt>
                <c:pt idx="18">
                  <c:v>CARLISLE PCN</c:v>
                </c:pt>
                <c:pt idx="19">
                  <c:v>NEWCASTLE OUTER WEST PCN</c:v>
                </c:pt>
                <c:pt idx="20">
                  <c:v>EASINGTON CENTRAL PCN</c:v>
                </c:pt>
                <c:pt idx="21">
                  <c:v>WEST END FAMILY HEALTH PCN</c:v>
                </c:pt>
                <c:pt idx="22">
                  <c:v>DARLINGTON PCN</c:v>
                </c:pt>
                <c:pt idx="23">
                  <c:v>BILLINGHAM &amp; NORTON PCN</c:v>
                </c:pt>
                <c:pt idx="24">
                  <c:v>NORTH SHIELDS PCN</c:v>
                </c:pt>
                <c:pt idx="25">
                  <c:v>GATESHEAD OUTER WEST PCN</c:v>
                </c:pt>
                <c:pt idx="26">
                  <c:v>GATESHEAD CENTRAL SOUTH PCN</c:v>
                </c:pt>
                <c:pt idx="27">
                  <c:v>ICS</c:v>
                </c:pt>
                <c:pt idx="28">
                  <c:v>DURHAM WEST PCN</c:v>
                </c:pt>
                <c:pt idx="29">
                  <c:v>REDCAR COASTAL PCN</c:v>
                </c:pt>
                <c:pt idx="30">
                  <c:v>EASINGTON DISTRICT PCN</c:v>
                </c:pt>
                <c:pt idx="31">
                  <c:v>BISHOP AUCKLAND PCN</c:v>
                </c:pt>
                <c:pt idx="32">
                  <c:v>SEDGEFIELD 1 PCN</c:v>
                </c:pt>
                <c:pt idx="33">
                  <c:v>NEWCASTLE INNER WEST PCN</c:v>
                </c:pt>
                <c:pt idx="34">
                  <c:v>DURHAM EAST PCN</c:v>
                </c:pt>
                <c:pt idx="35">
                  <c:v>SUNDERLAND NORTH PCN</c:v>
                </c:pt>
                <c:pt idx="36">
                  <c:v>GATESHEAD EAST PCN</c:v>
                </c:pt>
                <c:pt idx="37">
                  <c:v>DERWENTSIDE PCN</c:v>
                </c:pt>
                <c:pt idx="38">
                  <c:v>COCKERMOUTH &amp; MARYPORT PCN</c:v>
                </c:pt>
                <c:pt idx="39">
                  <c:v>CHESTER LE STREET PCN</c:v>
                </c:pt>
                <c:pt idx="40">
                  <c:v>WELL UP NORTH PCN</c:v>
                </c:pt>
                <c:pt idx="41">
                  <c:v>SOUTH TYNESIDE WEST PCN</c:v>
                </c:pt>
                <c:pt idx="42">
                  <c:v>SUNDERLAND EAST PCN</c:v>
                </c:pt>
                <c:pt idx="43">
                  <c:v>WEAR VALLEY PCN</c:v>
                </c:pt>
              </c:strCache>
            </c:strRef>
          </c:cat>
          <c:val>
            <c:numRef>
              <c:f>Sheet1!$C$2:$C$45</c:f>
              <c:numCache>
                <c:formatCode>0%</c:formatCode>
                <c:ptCount val="44"/>
                <c:pt idx="0">
                  <c:v>0.35</c:v>
                </c:pt>
                <c:pt idx="1">
                  <c:v>0.39</c:v>
                </c:pt>
                <c:pt idx="2">
                  <c:v>0.42</c:v>
                </c:pt>
                <c:pt idx="3">
                  <c:v>0.47</c:v>
                </c:pt>
                <c:pt idx="4">
                  <c:v>0.48</c:v>
                </c:pt>
                <c:pt idx="5">
                  <c:v>0.51</c:v>
                </c:pt>
                <c:pt idx="6">
                  <c:v>0.53</c:v>
                </c:pt>
                <c:pt idx="7">
                  <c:v>0.54</c:v>
                </c:pt>
                <c:pt idx="8">
                  <c:v>0.56000000000000005</c:v>
                </c:pt>
                <c:pt idx="9">
                  <c:v>0.56000000000000005</c:v>
                </c:pt>
                <c:pt idx="10">
                  <c:v>0.57999999999999996</c:v>
                </c:pt>
                <c:pt idx="11">
                  <c:v>0.59</c:v>
                </c:pt>
                <c:pt idx="12">
                  <c:v>0.6</c:v>
                </c:pt>
                <c:pt idx="13">
                  <c:v>0.61</c:v>
                </c:pt>
                <c:pt idx="14">
                  <c:v>0.62</c:v>
                </c:pt>
                <c:pt idx="15">
                  <c:v>0.63</c:v>
                </c:pt>
                <c:pt idx="16">
                  <c:v>0.63</c:v>
                </c:pt>
                <c:pt idx="17">
                  <c:v>0.65</c:v>
                </c:pt>
                <c:pt idx="18">
                  <c:v>0.66</c:v>
                </c:pt>
                <c:pt idx="19">
                  <c:v>0.66</c:v>
                </c:pt>
                <c:pt idx="20">
                  <c:v>0.67</c:v>
                </c:pt>
                <c:pt idx="21">
                  <c:v>0.67</c:v>
                </c:pt>
                <c:pt idx="22">
                  <c:v>0.67</c:v>
                </c:pt>
                <c:pt idx="23">
                  <c:v>0.67</c:v>
                </c:pt>
                <c:pt idx="24">
                  <c:v>0.68</c:v>
                </c:pt>
                <c:pt idx="25">
                  <c:v>0.69</c:v>
                </c:pt>
                <c:pt idx="26">
                  <c:v>0.69</c:v>
                </c:pt>
                <c:pt idx="27">
                  <c:v>-10</c:v>
                </c:pt>
                <c:pt idx="28">
                  <c:v>0.7</c:v>
                </c:pt>
                <c:pt idx="29">
                  <c:v>0.7</c:v>
                </c:pt>
                <c:pt idx="30">
                  <c:v>0.7</c:v>
                </c:pt>
                <c:pt idx="31">
                  <c:v>0.7</c:v>
                </c:pt>
                <c:pt idx="32">
                  <c:v>0.71</c:v>
                </c:pt>
                <c:pt idx="33">
                  <c:v>0.71</c:v>
                </c:pt>
                <c:pt idx="34">
                  <c:v>0.71</c:v>
                </c:pt>
                <c:pt idx="35">
                  <c:v>0.72</c:v>
                </c:pt>
                <c:pt idx="36">
                  <c:v>0.73</c:v>
                </c:pt>
                <c:pt idx="37">
                  <c:v>0.73</c:v>
                </c:pt>
                <c:pt idx="38">
                  <c:v>0.73</c:v>
                </c:pt>
                <c:pt idx="39">
                  <c:v>0.73</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0.7</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7060864"/>
        <c:axId val="87063168"/>
      </c:lineChart>
      <c:catAx>
        <c:axId val="870608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7063168"/>
        <c:crosses val="autoZero"/>
        <c:auto val="1"/>
        <c:lblAlgn val="ctr"/>
        <c:lblOffset val="100"/>
        <c:noMultiLvlLbl val="0"/>
      </c:catAx>
      <c:valAx>
        <c:axId val="870631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7060864"/>
        <c:crosses val="autoZero"/>
        <c:crossBetween val="between"/>
      </c:valAx>
      <c:valAx>
        <c:axId val="87064960"/>
        <c:scaling>
          <c:orientation val="minMax"/>
          <c:max val="1"/>
          <c:min val="0"/>
        </c:scaling>
        <c:delete val="0"/>
        <c:axPos val="r"/>
        <c:numFmt formatCode="0%" sourceLinked="1"/>
        <c:majorTickMark val="none"/>
        <c:minorTickMark val="none"/>
        <c:tickLblPos val="none"/>
        <c:spPr>
          <a:ln>
            <a:noFill/>
          </a:ln>
        </c:spPr>
        <c:crossAx val="87066496"/>
        <c:crosses val="max"/>
        <c:crossBetween val="between"/>
      </c:valAx>
      <c:catAx>
        <c:axId val="87066496"/>
        <c:scaling>
          <c:orientation val="minMax"/>
        </c:scaling>
        <c:delete val="1"/>
        <c:axPos val="b"/>
        <c:numFmt formatCode="General" sourceLinked="1"/>
        <c:majorTickMark val="out"/>
        <c:minorTickMark val="none"/>
        <c:tickLblPos val="nextTo"/>
        <c:crossAx val="870649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Sheet1!$F$2:$F$45</c:f>
              <c:numCache>
                <c:formatCode>General</c:formatCode>
                <c:ptCount val="44"/>
                <c:pt idx="0">
                  <c:v>0.75</c:v>
                </c:pt>
                <c:pt idx="1">
                  <c:v>0.75</c:v>
                </c:pt>
                <c:pt idx="2">
                  <c:v>0.76</c:v>
                </c:pt>
                <c:pt idx="3">
                  <c:v>0.76</c:v>
                </c:pt>
                <c:pt idx="4">
                  <c:v>0.76</c:v>
                </c:pt>
                <c:pt idx="5">
                  <c:v>0.76</c:v>
                </c:pt>
                <c:pt idx="6">
                  <c:v>0.76</c:v>
                </c:pt>
                <c:pt idx="7">
                  <c:v>0.77</c:v>
                </c:pt>
                <c:pt idx="8">
                  <c:v>0.79</c:v>
                </c:pt>
                <c:pt idx="9">
                  <c:v>0.81</c:v>
                </c:pt>
                <c:pt idx="10">
                  <c:v>0.82</c:v>
                </c:pt>
                <c:pt idx="11">
                  <c:v>0.82</c:v>
                </c:pt>
                <c:pt idx="12">
                  <c:v>0.82</c:v>
                </c:pt>
                <c:pt idx="13">
                  <c:v>0.83</c:v>
                </c:pt>
                <c:pt idx="14">
                  <c:v>0.83</c:v>
                </c:pt>
                <c:pt idx="15">
                  <c:v>0.84</c:v>
                </c:pt>
                <c:pt idx="16">
                  <c:v>0.84</c:v>
                </c:pt>
                <c:pt idx="17">
                  <c:v>0.85</c:v>
                </c:pt>
                <c:pt idx="18">
                  <c:v>0.85</c:v>
                </c:pt>
                <c:pt idx="19">
                  <c:v>0.87</c:v>
                </c:pt>
                <c:pt idx="20">
                  <c:v>0.87</c:v>
                </c:pt>
                <c:pt idx="21">
                  <c:v>0.88</c:v>
                </c:pt>
                <c:pt idx="22">
                  <c:v>0.92</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193367040"/>
        <c:axId val="1933655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BF36-4707-993B-0E42FBB23393}"/>
              </c:ext>
            </c:extLst>
          </c:dPt>
          <c:cat>
            <c:strRef>
              <c:f>Sheet1!$A$2:$A$45</c:f>
              <c:strCache>
                <c:ptCount val="23"/>
                <c:pt idx="0">
                  <c:v>CENTRAL MIDDLESBROUGH PCN</c:v>
                </c:pt>
                <c:pt idx="1">
                  <c:v>SOUTH TYNESIDE SOUTH PCN</c:v>
                </c:pt>
                <c:pt idx="2">
                  <c:v>WALLSEND PCN</c:v>
                </c:pt>
                <c:pt idx="3">
                  <c:v>NEWCASTLE EAST PCN</c:v>
                </c:pt>
                <c:pt idx="4">
                  <c:v>COALFIELDS PCN</c:v>
                </c:pt>
                <c:pt idx="5">
                  <c:v>VALENS PCN</c:v>
                </c:pt>
                <c:pt idx="6">
                  <c:v>NORTH TYNESIDE NORTH WEST PCN</c:v>
                </c:pt>
                <c:pt idx="7">
                  <c:v>NORTH EASINGTON PCN</c:v>
                </c:pt>
                <c:pt idx="8">
                  <c:v>HARTLEPOOL PCN</c:v>
                </c:pt>
                <c:pt idx="9">
                  <c:v>SUNDERLAND WEST 1 PCN</c:v>
                </c:pt>
                <c:pt idx="10">
                  <c:v>CARLISLE RURAL PCN</c:v>
                </c:pt>
                <c:pt idx="11">
                  <c:v>SOUTH TYNESIDE EAST PCN</c:v>
                </c:pt>
                <c:pt idx="12">
                  <c:v>GATESHEAD INNER WEST PCN</c:v>
                </c:pt>
                <c:pt idx="13">
                  <c:v>SUNDERLAND WEST 2 PCN</c:v>
                </c:pt>
                <c:pt idx="14">
                  <c:v>TEESDALE PCN</c:v>
                </c:pt>
                <c:pt idx="15">
                  <c:v>CRAMLINGTON SEATON VALLEY PCN</c:v>
                </c:pt>
                <c:pt idx="16">
                  <c:v>JESMOND - LOWER GOSFORTH PCN</c:v>
                </c:pt>
                <c:pt idx="17">
                  <c:v>CLAYPATH &amp; UNIVERSITY MEDICAL GROUP PCN</c:v>
                </c:pt>
                <c:pt idx="18">
                  <c:v>NORTH GOSFORTH PCN</c:v>
                </c:pt>
                <c:pt idx="19">
                  <c:v>WHITLEY BAY PCN</c:v>
                </c:pt>
                <c:pt idx="20">
                  <c:v>WEST NORTHUMBERLAND PCN</c:v>
                </c:pt>
                <c:pt idx="21">
                  <c:v>EDEN (CUMBRIA) PCN</c:v>
                </c:pt>
                <c:pt idx="22">
                  <c:v>KESWICK &amp; SOLWAY PCN</c:v>
                </c:pt>
              </c:strCache>
            </c:strRef>
          </c:cat>
          <c:val>
            <c:numRef>
              <c:f>Sheet1!$C$2:$C$45</c:f>
              <c:numCache>
                <c:formatCode>0%</c:formatCode>
                <c:ptCount val="44"/>
                <c:pt idx="0">
                  <c:v>0.75</c:v>
                </c:pt>
                <c:pt idx="1">
                  <c:v>0.75</c:v>
                </c:pt>
                <c:pt idx="2">
                  <c:v>0.76</c:v>
                </c:pt>
                <c:pt idx="3">
                  <c:v>0.76</c:v>
                </c:pt>
                <c:pt idx="4">
                  <c:v>0.76</c:v>
                </c:pt>
                <c:pt idx="5">
                  <c:v>0.76</c:v>
                </c:pt>
                <c:pt idx="6">
                  <c:v>0.76</c:v>
                </c:pt>
                <c:pt idx="7">
                  <c:v>0.77</c:v>
                </c:pt>
                <c:pt idx="8">
                  <c:v>0.79</c:v>
                </c:pt>
                <c:pt idx="9">
                  <c:v>0.81</c:v>
                </c:pt>
                <c:pt idx="10">
                  <c:v>0.82</c:v>
                </c:pt>
                <c:pt idx="11">
                  <c:v>0.82</c:v>
                </c:pt>
                <c:pt idx="12">
                  <c:v>0.82</c:v>
                </c:pt>
                <c:pt idx="13">
                  <c:v>0.83</c:v>
                </c:pt>
                <c:pt idx="14">
                  <c:v>0.83</c:v>
                </c:pt>
                <c:pt idx="15">
                  <c:v>0.84</c:v>
                </c:pt>
                <c:pt idx="16">
                  <c:v>0.84</c:v>
                </c:pt>
                <c:pt idx="17">
                  <c:v>0.85</c:v>
                </c:pt>
                <c:pt idx="18">
                  <c:v>0.85</c:v>
                </c:pt>
                <c:pt idx="19">
                  <c:v>0.87</c:v>
                </c:pt>
                <c:pt idx="20">
                  <c:v>0.87</c:v>
                </c:pt>
                <c:pt idx="21">
                  <c:v>0.88</c:v>
                </c:pt>
                <c:pt idx="22">
                  <c:v>0.92</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193361408"/>
        <c:axId val="193363968"/>
      </c:lineChart>
      <c:catAx>
        <c:axId val="1933614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3363968"/>
        <c:crosses val="autoZero"/>
        <c:auto val="1"/>
        <c:lblAlgn val="ctr"/>
        <c:lblOffset val="100"/>
        <c:noMultiLvlLbl val="0"/>
      </c:catAx>
      <c:valAx>
        <c:axId val="1933639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361408"/>
        <c:crosses val="autoZero"/>
        <c:crossBetween val="between"/>
      </c:valAx>
      <c:valAx>
        <c:axId val="193365504"/>
        <c:scaling>
          <c:orientation val="minMax"/>
          <c:max val="1"/>
          <c:min val="0"/>
        </c:scaling>
        <c:delete val="0"/>
        <c:axPos val="r"/>
        <c:numFmt formatCode="0%" sourceLinked="1"/>
        <c:majorTickMark val="none"/>
        <c:minorTickMark val="none"/>
        <c:tickLblPos val="none"/>
        <c:spPr>
          <a:ln>
            <a:noFill/>
          </a:ln>
        </c:spPr>
        <c:crossAx val="193367040"/>
        <c:crosses val="max"/>
        <c:crossBetween val="between"/>
      </c:valAx>
      <c:catAx>
        <c:axId val="193367040"/>
        <c:scaling>
          <c:orientation val="minMax"/>
        </c:scaling>
        <c:delete val="1"/>
        <c:axPos val="b"/>
        <c:numFmt formatCode="General" sourceLinked="1"/>
        <c:majorTickMark val="out"/>
        <c:minorTickMark val="none"/>
        <c:tickLblPos val="nextTo"/>
        <c:crossAx val="1933655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49</c:v>
                </c:pt>
                <c:pt idx="1">
                  <c:v>42</c:v>
                </c:pt>
                <c:pt idx="2">
                  <c:v>7</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91</c:v>
                </c:pt>
                <c:pt idx="1">
                  <c:v>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90428160"/>
        <c:axId val="90429696"/>
      </c:lineChart>
      <c:catAx>
        <c:axId val="904281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90429696"/>
        <c:crosses val="autoZero"/>
        <c:auto val="1"/>
        <c:lblAlgn val="ctr"/>
        <c:lblOffset val="100"/>
        <c:noMultiLvlLbl val="0"/>
      </c:catAx>
      <c:valAx>
        <c:axId val="904296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904281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Sheet1!$F$2:$F$45</c:f>
              <c:numCache>
                <c:formatCode>General</c:formatCode>
                <c:ptCount val="44"/>
                <c:pt idx="0">
                  <c:v>0.81</c:v>
                </c:pt>
                <c:pt idx="1">
                  <c:v>0.83</c:v>
                </c:pt>
                <c:pt idx="2">
                  <c:v>0.84</c:v>
                </c:pt>
                <c:pt idx="3">
                  <c:v>0.84</c:v>
                </c:pt>
                <c:pt idx="4">
                  <c:v>0.85</c:v>
                </c:pt>
                <c:pt idx="5">
                  <c:v>0.86</c:v>
                </c:pt>
                <c:pt idx="6">
                  <c:v>0.87</c:v>
                </c:pt>
                <c:pt idx="7">
                  <c:v>0.87</c:v>
                </c:pt>
                <c:pt idx="8">
                  <c:v>0.87</c:v>
                </c:pt>
                <c:pt idx="9">
                  <c:v>0.87</c:v>
                </c:pt>
                <c:pt idx="10">
                  <c:v>0.88</c:v>
                </c:pt>
                <c:pt idx="11">
                  <c:v>0.88</c:v>
                </c:pt>
                <c:pt idx="12">
                  <c:v>0.88</c:v>
                </c:pt>
                <c:pt idx="13">
                  <c:v>0.88</c:v>
                </c:pt>
                <c:pt idx="14">
                  <c:v>0.88</c:v>
                </c:pt>
                <c:pt idx="15">
                  <c:v>0.89</c:v>
                </c:pt>
                <c:pt idx="16">
                  <c:v>0.89</c:v>
                </c:pt>
                <c:pt idx="17">
                  <c:v>0.89</c:v>
                </c:pt>
                <c:pt idx="18">
                  <c:v>0.89</c:v>
                </c:pt>
                <c:pt idx="19">
                  <c:v>0.89</c:v>
                </c:pt>
                <c:pt idx="20">
                  <c:v>0.89</c:v>
                </c:pt>
                <c:pt idx="21">
                  <c:v>0.89</c:v>
                </c:pt>
                <c:pt idx="22">
                  <c:v>0.9</c:v>
                </c:pt>
                <c:pt idx="23">
                  <c:v>0.9</c:v>
                </c:pt>
                <c:pt idx="24">
                  <c:v>0.9</c:v>
                </c:pt>
                <c:pt idx="25">
                  <c:v>0.9</c:v>
                </c:pt>
                <c:pt idx="26">
                  <c:v>0.9</c:v>
                </c:pt>
                <c:pt idx="27">
                  <c:v>0.9</c:v>
                </c:pt>
                <c:pt idx="28">
                  <c:v>0.91</c:v>
                </c:pt>
                <c:pt idx="29">
                  <c:v>0.91</c:v>
                </c:pt>
                <c:pt idx="30">
                  <c:v>0.91</c:v>
                </c:pt>
                <c:pt idx="31">
                  <c:v>0.91</c:v>
                </c:pt>
                <c:pt idx="32">
                  <c:v>0.91</c:v>
                </c:pt>
                <c:pt idx="33">
                  <c:v>0.91</c:v>
                </c:pt>
                <c:pt idx="34">
                  <c:v>0.91</c:v>
                </c:pt>
                <c:pt idx="35">
                  <c:v>0.91</c:v>
                </c:pt>
                <c:pt idx="36">
                  <c:v>0.91</c:v>
                </c:pt>
                <c:pt idx="37">
                  <c:v>0.92</c:v>
                </c:pt>
                <c:pt idx="38">
                  <c:v>0.92</c:v>
                </c:pt>
                <c:pt idx="39">
                  <c:v>0.92</c:v>
                </c:pt>
                <c:pt idx="40">
                  <c:v>0.92</c:v>
                </c:pt>
                <c:pt idx="41">
                  <c:v>0.92</c:v>
                </c:pt>
                <c:pt idx="42">
                  <c:v>0.92</c:v>
                </c:pt>
                <c:pt idx="43">
                  <c:v>0.93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8638464"/>
        <c:axId val="986369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4"/>
                <c:pt idx="0">
                  <c:v>BIRTLEY, OXFORD TERR &amp; RAWLING RD PCN</c:v>
                </c:pt>
                <c:pt idx="1">
                  <c:v>HARTLEPOOL HEALTH PCN</c:v>
                </c:pt>
                <c:pt idx="2">
                  <c:v>BLYTH PCN</c:v>
                </c:pt>
                <c:pt idx="3">
                  <c:v>COCKERMOUTH &amp; MARYPORT PCN</c:v>
                </c:pt>
                <c:pt idx="4">
                  <c:v>WORKINGTON PCN</c:v>
                </c:pt>
                <c:pt idx="5">
                  <c:v>HOLGATE PCN</c:v>
                </c:pt>
                <c:pt idx="6">
                  <c:v>GREATER MIDDLESBROUGH PCN</c:v>
                </c:pt>
                <c:pt idx="7">
                  <c:v>EAST CLEVELAND PCN</c:v>
                </c:pt>
                <c:pt idx="8">
                  <c:v>COPELAND PCN</c:v>
                </c:pt>
                <c:pt idx="9">
                  <c:v>DURHAM EAST PCN</c:v>
                </c:pt>
                <c:pt idx="10">
                  <c:v>NORTH STOCKTON PCN</c:v>
                </c:pt>
                <c:pt idx="11">
                  <c:v>REDCAR COASTAL PCN</c:v>
                </c:pt>
                <c:pt idx="12">
                  <c:v>EASINGTON DISTRICT PCN</c:v>
                </c:pt>
                <c:pt idx="13">
                  <c:v>SOUTH TYNESIDE WEST PCN</c:v>
                </c:pt>
                <c:pt idx="14">
                  <c:v>STOCKTON PCN</c:v>
                </c:pt>
                <c:pt idx="15">
                  <c:v>WEST END FAMILY HEALTH PCN</c:v>
                </c:pt>
                <c:pt idx="16">
                  <c:v>CENTRAL MIDDLESBROUGH PCN</c:v>
                </c:pt>
                <c:pt idx="17">
                  <c:v>WASHINGTON PCN</c:v>
                </c:pt>
                <c:pt idx="18">
                  <c:v>CARLISLE PCN</c:v>
                </c:pt>
                <c:pt idx="19">
                  <c:v>ESTON PCN</c:v>
                </c:pt>
                <c:pt idx="20">
                  <c:v>NEWCASTLE OUTER WEST PCN</c:v>
                </c:pt>
                <c:pt idx="21">
                  <c:v>CARLISLE HEALTHCARE PCN</c:v>
                </c:pt>
                <c:pt idx="22">
                  <c:v>NEWCASTLE EAST PCN</c:v>
                </c:pt>
                <c:pt idx="23">
                  <c:v>GATESHEAD OUTER WEST PCN</c:v>
                </c:pt>
                <c:pt idx="24">
                  <c:v>NEWCASTLE INNER WEST PCN</c:v>
                </c:pt>
                <c:pt idx="25">
                  <c:v>BISHOP AUCKLAND PCN</c:v>
                </c:pt>
                <c:pt idx="26">
                  <c:v>SOUTH TYNESIDE SOUTH PCN</c:v>
                </c:pt>
                <c:pt idx="27">
                  <c:v>NORTH TYNESIDE NORTH WEST PCN</c:v>
                </c:pt>
                <c:pt idx="28">
                  <c:v>ICS</c:v>
                </c:pt>
                <c:pt idx="29">
                  <c:v>SEDGEFIELD NORTH PCN</c:v>
                </c:pt>
                <c:pt idx="30">
                  <c:v>SUNDERLAND WEST 1 PCN</c:v>
                </c:pt>
                <c:pt idx="31">
                  <c:v>SEDGEFIELD 1 PCN</c:v>
                </c:pt>
                <c:pt idx="32">
                  <c:v>DARLINGTON PCN</c:v>
                </c:pt>
                <c:pt idx="33">
                  <c:v>NORTH GOSFORTH PCN</c:v>
                </c:pt>
                <c:pt idx="34">
                  <c:v>CHESTER LE STREET PCN</c:v>
                </c:pt>
                <c:pt idx="35">
                  <c:v>BILLINGHAM &amp; NORTON PCN</c:v>
                </c:pt>
                <c:pt idx="36">
                  <c:v>WEAR VALLEY PCN</c:v>
                </c:pt>
                <c:pt idx="37">
                  <c:v>EASINGTON CENTRAL PCN</c:v>
                </c:pt>
                <c:pt idx="38">
                  <c:v>GATESHEAD INNER WEST PCN</c:v>
                </c:pt>
                <c:pt idx="39">
                  <c:v>SUNDERLAND EAST PCN</c:v>
                </c:pt>
                <c:pt idx="40">
                  <c:v>DERWENTSIDE PCN</c:v>
                </c:pt>
                <c:pt idx="41">
                  <c:v>NORTH SHIELDS PCN</c:v>
                </c:pt>
                <c:pt idx="42">
                  <c:v>GATESHEAD CENTRAL SOUTH PCN</c:v>
                </c:pt>
                <c:pt idx="43">
                  <c:v>WALLSEND PCN</c:v>
                </c:pt>
              </c:strCache>
            </c:strRef>
          </c:cat>
          <c:val>
            <c:numRef>
              <c:f>Sheet1!$C$2:$C$45</c:f>
              <c:numCache>
                <c:formatCode>0%</c:formatCode>
                <c:ptCount val="44"/>
                <c:pt idx="0">
                  <c:v>0.81</c:v>
                </c:pt>
                <c:pt idx="1">
                  <c:v>0.83</c:v>
                </c:pt>
                <c:pt idx="2">
                  <c:v>0.84</c:v>
                </c:pt>
                <c:pt idx="3">
                  <c:v>0.84</c:v>
                </c:pt>
                <c:pt idx="4">
                  <c:v>0.85</c:v>
                </c:pt>
                <c:pt idx="5">
                  <c:v>0.86</c:v>
                </c:pt>
                <c:pt idx="6">
                  <c:v>0.87</c:v>
                </c:pt>
                <c:pt idx="7">
                  <c:v>0.87</c:v>
                </c:pt>
                <c:pt idx="8">
                  <c:v>0.87</c:v>
                </c:pt>
                <c:pt idx="9">
                  <c:v>0.87</c:v>
                </c:pt>
                <c:pt idx="10">
                  <c:v>0.88</c:v>
                </c:pt>
                <c:pt idx="11">
                  <c:v>0.88</c:v>
                </c:pt>
                <c:pt idx="12">
                  <c:v>0.88</c:v>
                </c:pt>
                <c:pt idx="13">
                  <c:v>0.88</c:v>
                </c:pt>
                <c:pt idx="14">
                  <c:v>0.88</c:v>
                </c:pt>
                <c:pt idx="15">
                  <c:v>0.89</c:v>
                </c:pt>
                <c:pt idx="16">
                  <c:v>0.89</c:v>
                </c:pt>
                <c:pt idx="17">
                  <c:v>0.89</c:v>
                </c:pt>
                <c:pt idx="18">
                  <c:v>0.89</c:v>
                </c:pt>
                <c:pt idx="19">
                  <c:v>0.89</c:v>
                </c:pt>
                <c:pt idx="20">
                  <c:v>0.89</c:v>
                </c:pt>
                <c:pt idx="21">
                  <c:v>0.89</c:v>
                </c:pt>
                <c:pt idx="22">
                  <c:v>0.9</c:v>
                </c:pt>
                <c:pt idx="23">
                  <c:v>0.9</c:v>
                </c:pt>
                <c:pt idx="24">
                  <c:v>0.9</c:v>
                </c:pt>
                <c:pt idx="25">
                  <c:v>0.9</c:v>
                </c:pt>
                <c:pt idx="26">
                  <c:v>0.9</c:v>
                </c:pt>
                <c:pt idx="27">
                  <c:v>0.9</c:v>
                </c:pt>
                <c:pt idx="28">
                  <c:v>-10</c:v>
                </c:pt>
                <c:pt idx="29">
                  <c:v>0.91</c:v>
                </c:pt>
                <c:pt idx="30">
                  <c:v>0.91</c:v>
                </c:pt>
                <c:pt idx="31">
                  <c:v>0.91</c:v>
                </c:pt>
                <c:pt idx="32">
                  <c:v>0.91</c:v>
                </c:pt>
                <c:pt idx="33">
                  <c:v>0.91</c:v>
                </c:pt>
                <c:pt idx="34">
                  <c:v>0.91</c:v>
                </c:pt>
                <c:pt idx="35">
                  <c:v>0.91</c:v>
                </c:pt>
                <c:pt idx="36">
                  <c:v>0.91</c:v>
                </c:pt>
                <c:pt idx="37">
                  <c:v>0.92</c:v>
                </c:pt>
                <c:pt idx="38">
                  <c:v>0.92</c:v>
                </c:pt>
                <c:pt idx="39">
                  <c:v>0.92</c:v>
                </c:pt>
                <c:pt idx="40">
                  <c:v>0.92</c:v>
                </c:pt>
                <c:pt idx="41">
                  <c:v>0.92</c:v>
                </c:pt>
                <c:pt idx="42">
                  <c:v>0.92</c:v>
                </c:pt>
                <c:pt idx="43">
                  <c:v>0.93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0.91</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8632832"/>
        <c:axId val="98635136"/>
      </c:lineChart>
      <c:catAx>
        <c:axId val="986328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8635136"/>
        <c:crosses val="autoZero"/>
        <c:auto val="1"/>
        <c:lblAlgn val="ctr"/>
        <c:lblOffset val="100"/>
        <c:noMultiLvlLbl val="0"/>
      </c:catAx>
      <c:valAx>
        <c:axId val="986351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8632832"/>
        <c:crosses val="autoZero"/>
        <c:crossBetween val="between"/>
      </c:valAx>
      <c:valAx>
        <c:axId val="98636928"/>
        <c:scaling>
          <c:orientation val="minMax"/>
          <c:max val="1"/>
          <c:min val="0"/>
        </c:scaling>
        <c:delete val="0"/>
        <c:axPos val="r"/>
        <c:numFmt formatCode="0%" sourceLinked="1"/>
        <c:majorTickMark val="none"/>
        <c:minorTickMark val="none"/>
        <c:tickLblPos val="none"/>
        <c:spPr>
          <a:ln>
            <a:noFill/>
          </a:ln>
        </c:spPr>
        <c:crossAx val="98638464"/>
        <c:crosses val="max"/>
        <c:crossBetween val="between"/>
      </c:valAx>
      <c:catAx>
        <c:axId val="98638464"/>
        <c:scaling>
          <c:orientation val="minMax"/>
        </c:scaling>
        <c:delete val="1"/>
        <c:axPos val="b"/>
        <c:numFmt formatCode="General" sourceLinked="1"/>
        <c:majorTickMark val="out"/>
        <c:minorTickMark val="none"/>
        <c:tickLblPos val="nextTo"/>
        <c:crossAx val="986369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Sheet1!$F$2:$F$45</c:f>
              <c:numCache>
                <c:formatCode>General</c:formatCode>
                <c:ptCount val="44"/>
                <c:pt idx="0">
                  <c:v>0.93</c:v>
                </c:pt>
                <c:pt idx="1">
                  <c:v>0.93</c:v>
                </c:pt>
                <c:pt idx="2">
                  <c:v>0.93</c:v>
                </c:pt>
                <c:pt idx="3">
                  <c:v>0.93</c:v>
                </c:pt>
                <c:pt idx="4">
                  <c:v>0.93</c:v>
                </c:pt>
                <c:pt idx="5">
                  <c:v>0.93</c:v>
                </c:pt>
                <c:pt idx="6">
                  <c:v>0.93</c:v>
                </c:pt>
                <c:pt idx="7">
                  <c:v>0.94</c:v>
                </c:pt>
                <c:pt idx="8">
                  <c:v>0.94</c:v>
                </c:pt>
                <c:pt idx="9">
                  <c:v>0.94</c:v>
                </c:pt>
                <c:pt idx="10">
                  <c:v>0.94</c:v>
                </c:pt>
                <c:pt idx="11">
                  <c:v>0.95</c:v>
                </c:pt>
                <c:pt idx="12">
                  <c:v>0.95</c:v>
                </c:pt>
                <c:pt idx="13">
                  <c:v>0.95</c:v>
                </c:pt>
                <c:pt idx="14">
                  <c:v>0.95</c:v>
                </c:pt>
                <c:pt idx="15">
                  <c:v>0.95</c:v>
                </c:pt>
                <c:pt idx="16">
                  <c:v>0.96</c:v>
                </c:pt>
                <c:pt idx="17">
                  <c:v>0.96</c:v>
                </c:pt>
                <c:pt idx="18">
                  <c:v>0.96</c:v>
                </c:pt>
                <c:pt idx="19">
                  <c:v>0.96</c:v>
                </c:pt>
                <c:pt idx="20">
                  <c:v>0.96</c:v>
                </c:pt>
                <c:pt idx="21">
                  <c:v>0.96</c:v>
                </c:pt>
                <c:pt idx="22">
                  <c:v>0.97</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93831296"/>
        <c:axId val="1938254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5F09-4F02-BA13-BD22460DB64F}"/>
              </c:ext>
            </c:extLst>
          </c:dPt>
          <c:cat>
            <c:strRef>
              <c:f>Sheet1!$A$2:$A$45</c:f>
              <c:strCache>
                <c:ptCount val="23"/>
                <c:pt idx="0">
                  <c:v>GATESHEAD EAST PCN</c:v>
                </c:pt>
                <c:pt idx="1">
                  <c:v>SOUTH TYNESIDE EAST PCN</c:v>
                </c:pt>
                <c:pt idx="2">
                  <c:v>WELL UP NORTH PCN</c:v>
                </c:pt>
                <c:pt idx="3">
                  <c:v>ONE LIFE HARTLEPOOL PCN</c:v>
                </c:pt>
                <c:pt idx="4">
                  <c:v>TEESDALE PCN</c:v>
                </c:pt>
                <c:pt idx="5">
                  <c:v>CLAYPATH &amp; UNIVERSITY MEDICAL GROUP PCN</c:v>
                </c:pt>
                <c:pt idx="6">
                  <c:v>BYTES PCN</c:v>
                </c:pt>
                <c:pt idx="7">
                  <c:v>SUNDERLAND NORTH PCN</c:v>
                </c:pt>
                <c:pt idx="8">
                  <c:v>COALFIELDS PCN</c:v>
                </c:pt>
                <c:pt idx="9">
                  <c:v>VALENS PCN</c:v>
                </c:pt>
                <c:pt idx="10">
                  <c:v>NORTH EASINGTON PCN</c:v>
                </c:pt>
                <c:pt idx="11">
                  <c:v>CARLISLE RURAL PCN</c:v>
                </c:pt>
                <c:pt idx="12">
                  <c:v>WHITLEY BAY PCN</c:v>
                </c:pt>
                <c:pt idx="13">
                  <c:v>WANSBECK PCN</c:v>
                </c:pt>
                <c:pt idx="14">
                  <c:v>CRAMLINGTON SEATON VALLEY PCN</c:v>
                </c:pt>
                <c:pt idx="15">
                  <c:v>HARTLEPOOL PCN</c:v>
                </c:pt>
                <c:pt idx="16">
                  <c:v>DURHAM WEST PCN</c:v>
                </c:pt>
                <c:pt idx="17">
                  <c:v>SUNDERLAND WEST 2 PCN</c:v>
                </c:pt>
                <c:pt idx="18">
                  <c:v>WEST NORTHUMBERLAND PCN</c:v>
                </c:pt>
                <c:pt idx="19">
                  <c:v>EDEN (CUMBRIA) PCN</c:v>
                </c:pt>
                <c:pt idx="20">
                  <c:v>JESMOND - LOWER GOSFORTH PCN</c:v>
                </c:pt>
                <c:pt idx="21">
                  <c:v>NEWCASTLE CENTRAL HEALTH PCN</c:v>
                </c:pt>
                <c:pt idx="22">
                  <c:v>KESWICK &amp; SOLWAY PCN</c:v>
                </c:pt>
              </c:strCache>
            </c:strRef>
          </c:cat>
          <c:val>
            <c:numRef>
              <c:f>Sheet1!$C$2:$C$45</c:f>
              <c:numCache>
                <c:formatCode>0%</c:formatCode>
                <c:ptCount val="44"/>
                <c:pt idx="0">
                  <c:v>0.93</c:v>
                </c:pt>
                <c:pt idx="1">
                  <c:v>0.93</c:v>
                </c:pt>
                <c:pt idx="2">
                  <c:v>0.93</c:v>
                </c:pt>
                <c:pt idx="3">
                  <c:v>0.93</c:v>
                </c:pt>
                <c:pt idx="4">
                  <c:v>0.93</c:v>
                </c:pt>
                <c:pt idx="5">
                  <c:v>0.93</c:v>
                </c:pt>
                <c:pt idx="6">
                  <c:v>0.93</c:v>
                </c:pt>
                <c:pt idx="7">
                  <c:v>0.94</c:v>
                </c:pt>
                <c:pt idx="8">
                  <c:v>0.94</c:v>
                </c:pt>
                <c:pt idx="9">
                  <c:v>0.94</c:v>
                </c:pt>
                <c:pt idx="10">
                  <c:v>0.94</c:v>
                </c:pt>
                <c:pt idx="11">
                  <c:v>0.95</c:v>
                </c:pt>
                <c:pt idx="12">
                  <c:v>0.95</c:v>
                </c:pt>
                <c:pt idx="13">
                  <c:v>0.95</c:v>
                </c:pt>
                <c:pt idx="14">
                  <c:v>0.95</c:v>
                </c:pt>
                <c:pt idx="15">
                  <c:v>0.95</c:v>
                </c:pt>
                <c:pt idx="16">
                  <c:v>0.96</c:v>
                </c:pt>
                <c:pt idx="17">
                  <c:v>0.96</c:v>
                </c:pt>
                <c:pt idx="18">
                  <c:v>0.96</c:v>
                </c:pt>
                <c:pt idx="19">
                  <c:v>0.96</c:v>
                </c:pt>
                <c:pt idx="20">
                  <c:v>0.96</c:v>
                </c:pt>
                <c:pt idx="21">
                  <c:v>0.96</c:v>
                </c:pt>
                <c:pt idx="22">
                  <c:v>0.97</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93821312"/>
        <c:axId val="193823872"/>
      </c:lineChart>
      <c:catAx>
        <c:axId val="1938213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3823872"/>
        <c:crosses val="autoZero"/>
        <c:auto val="1"/>
        <c:lblAlgn val="ctr"/>
        <c:lblOffset val="100"/>
        <c:noMultiLvlLbl val="0"/>
      </c:catAx>
      <c:valAx>
        <c:axId val="1938238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821312"/>
        <c:crosses val="autoZero"/>
        <c:crossBetween val="between"/>
      </c:valAx>
      <c:valAx>
        <c:axId val="193825408"/>
        <c:scaling>
          <c:orientation val="minMax"/>
          <c:max val="1"/>
          <c:min val="0"/>
        </c:scaling>
        <c:delete val="0"/>
        <c:axPos val="r"/>
        <c:numFmt formatCode="0%" sourceLinked="1"/>
        <c:majorTickMark val="none"/>
        <c:minorTickMark val="none"/>
        <c:tickLblPos val="none"/>
        <c:spPr>
          <a:ln>
            <a:noFill/>
          </a:ln>
        </c:spPr>
        <c:crossAx val="193831296"/>
        <c:crosses val="max"/>
        <c:crossBetween val="between"/>
      </c:valAx>
      <c:catAx>
        <c:axId val="193831296"/>
        <c:scaling>
          <c:orientation val="minMax"/>
        </c:scaling>
        <c:delete val="1"/>
        <c:axPos val="b"/>
        <c:numFmt formatCode="General" sourceLinked="1"/>
        <c:majorTickMark val="out"/>
        <c:minorTickMark val="none"/>
        <c:tickLblPos val="nextTo"/>
        <c:crossAx val="1938254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15</c:v>
                </c:pt>
                <c:pt idx="1">
                  <c:v>27</c:v>
                </c:pt>
                <c:pt idx="2">
                  <c:v>5</c:v>
                </c:pt>
                <c:pt idx="3">
                  <c:v>15</c:v>
                </c:pt>
                <c:pt idx="4">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00078720"/>
        <c:axId val="100080256"/>
      </c:barChart>
      <c:catAx>
        <c:axId val="10007872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00080256"/>
        <c:crosses val="autoZero"/>
        <c:auto val="1"/>
        <c:lblAlgn val="ctr"/>
        <c:lblOffset val="100"/>
        <c:noMultiLvlLbl val="0"/>
      </c:catAx>
      <c:valAx>
        <c:axId val="10008025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0007872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26</c:v>
                </c:pt>
                <c:pt idx="1">
                  <c:v>37</c:v>
                </c:pt>
                <c:pt idx="2">
                  <c:v>12</c:v>
                </c:pt>
                <c:pt idx="3">
                  <c:v>36</c:v>
                </c:pt>
                <c:pt idx="4">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6</c:v>
                </c:pt>
                <c:pt idx="1">
                  <c:v>15</c:v>
                </c:pt>
                <c:pt idx="2">
                  <c:v>2</c:v>
                </c:pt>
                <c:pt idx="3">
                  <c:v>5</c:v>
                </c:pt>
                <c:pt idx="4">
                  <c:v>44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116736"/>
        <c:axId val="100126720"/>
      </c:stockChart>
      <c:catAx>
        <c:axId val="100116736"/>
        <c:scaling>
          <c:orientation val="minMax"/>
        </c:scaling>
        <c:delete val="1"/>
        <c:axPos val="b"/>
        <c:numFmt formatCode="m/d/yyyy" sourceLinked="1"/>
        <c:majorTickMark val="out"/>
        <c:minorTickMark val="none"/>
        <c:tickLblPos val="nextTo"/>
        <c:crossAx val="100126720"/>
        <c:crosses val="autoZero"/>
        <c:auto val="1"/>
        <c:lblAlgn val="ctr"/>
        <c:lblOffset val="100"/>
        <c:noMultiLvlLbl val="0"/>
      </c:catAx>
      <c:valAx>
        <c:axId val="100126720"/>
        <c:scaling>
          <c:orientation val="minMax"/>
          <c:max val="100"/>
          <c:min val="0"/>
        </c:scaling>
        <c:delete val="1"/>
        <c:axPos val="l"/>
        <c:numFmt formatCode="m/d/yyyy" sourceLinked="1"/>
        <c:majorTickMark val="out"/>
        <c:minorTickMark val="none"/>
        <c:tickLblPos val="nextTo"/>
        <c:crossAx val="10011673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27</c:v>
                </c:pt>
                <c:pt idx="1">
                  <c:v>51</c:v>
                </c:pt>
                <c:pt idx="2">
                  <c:v>16</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361152"/>
        <c:axId val="103367040"/>
      </c:lineChart>
      <c:catAx>
        <c:axId val="1033611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367040"/>
        <c:crosses val="autoZero"/>
        <c:auto val="1"/>
        <c:lblAlgn val="ctr"/>
        <c:lblOffset val="100"/>
        <c:noMultiLvlLbl val="0"/>
      </c:catAx>
      <c:valAx>
        <c:axId val="1033670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3611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Sheet1!$F$2:$F$45</c:f>
              <c:numCache>
                <c:formatCode>General</c:formatCode>
                <c:ptCount val="44"/>
                <c:pt idx="0">
                  <c:v>0.57999999999999996</c:v>
                </c:pt>
                <c:pt idx="1">
                  <c:v>0.66</c:v>
                </c:pt>
                <c:pt idx="2">
                  <c:v>0.67</c:v>
                </c:pt>
                <c:pt idx="3">
                  <c:v>0.68</c:v>
                </c:pt>
                <c:pt idx="4">
                  <c:v>0.68</c:v>
                </c:pt>
                <c:pt idx="5">
                  <c:v>0.7</c:v>
                </c:pt>
                <c:pt idx="6">
                  <c:v>0.7</c:v>
                </c:pt>
                <c:pt idx="7">
                  <c:v>0.7</c:v>
                </c:pt>
                <c:pt idx="8">
                  <c:v>0.71</c:v>
                </c:pt>
                <c:pt idx="9">
                  <c:v>0.71</c:v>
                </c:pt>
                <c:pt idx="10">
                  <c:v>0.73</c:v>
                </c:pt>
                <c:pt idx="11">
                  <c:v>0.73</c:v>
                </c:pt>
                <c:pt idx="12">
                  <c:v>0.73</c:v>
                </c:pt>
                <c:pt idx="13">
                  <c:v>0.73</c:v>
                </c:pt>
                <c:pt idx="14">
                  <c:v>0.74</c:v>
                </c:pt>
                <c:pt idx="15">
                  <c:v>0.75</c:v>
                </c:pt>
                <c:pt idx="16">
                  <c:v>0.76</c:v>
                </c:pt>
                <c:pt idx="17">
                  <c:v>0.76</c:v>
                </c:pt>
                <c:pt idx="18">
                  <c:v>0.76</c:v>
                </c:pt>
                <c:pt idx="19">
                  <c:v>0.76</c:v>
                </c:pt>
                <c:pt idx="20">
                  <c:v>0.76</c:v>
                </c:pt>
                <c:pt idx="21">
                  <c:v>0.77</c:v>
                </c:pt>
                <c:pt idx="22">
                  <c:v>0.77</c:v>
                </c:pt>
                <c:pt idx="23">
                  <c:v>0.77</c:v>
                </c:pt>
                <c:pt idx="24">
                  <c:v>0.77</c:v>
                </c:pt>
                <c:pt idx="25">
                  <c:v>0.77</c:v>
                </c:pt>
                <c:pt idx="26">
                  <c:v>0.78</c:v>
                </c:pt>
                <c:pt idx="27">
                  <c:v>0.78</c:v>
                </c:pt>
                <c:pt idx="28">
                  <c:v>0.78</c:v>
                </c:pt>
                <c:pt idx="29">
                  <c:v>0.78</c:v>
                </c:pt>
                <c:pt idx="30">
                  <c:v>0.78</c:v>
                </c:pt>
                <c:pt idx="31">
                  <c:v>0.78</c:v>
                </c:pt>
                <c:pt idx="32">
                  <c:v>0.78</c:v>
                </c:pt>
                <c:pt idx="33">
                  <c:v>0.78</c:v>
                </c:pt>
                <c:pt idx="34">
                  <c:v>0.78</c:v>
                </c:pt>
                <c:pt idx="35">
                  <c:v>0.78</c:v>
                </c:pt>
                <c:pt idx="36">
                  <c:v>0.78</c:v>
                </c:pt>
                <c:pt idx="37">
                  <c:v>0.79</c:v>
                </c:pt>
                <c:pt idx="38">
                  <c:v>0.8</c:v>
                </c:pt>
                <c:pt idx="39">
                  <c:v>0.8</c:v>
                </c:pt>
                <c:pt idx="40">
                  <c:v>0.8</c:v>
                </c:pt>
                <c:pt idx="41">
                  <c:v>0.8</c:v>
                </c:pt>
                <c:pt idx="42">
                  <c:v>0.8</c:v>
                </c:pt>
                <c:pt idx="43">
                  <c:v>0.81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806464"/>
        <c:axId val="1038049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NEWCASTLE CENTRAL HEALTH PCN</c:v>
                </c:pt>
                <c:pt idx="1">
                  <c:v>NORTH SHIELDS PCN</c:v>
                </c:pt>
                <c:pt idx="2">
                  <c:v>GATESHEAD OUTER WEST PCN</c:v>
                </c:pt>
                <c:pt idx="3">
                  <c:v>WORKINGTON PCN</c:v>
                </c:pt>
                <c:pt idx="4">
                  <c:v>BIRTLEY, OXFORD TERR &amp; RAWLING RD PCN</c:v>
                </c:pt>
                <c:pt idx="5">
                  <c:v>EASINGTON DISTRICT PCN</c:v>
                </c:pt>
                <c:pt idx="6">
                  <c:v>CLAYPATH &amp; UNIVERSITY MEDICAL GROUP PCN</c:v>
                </c:pt>
                <c:pt idx="7">
                  <c:v>WASHINGTON PCN</c:v>
                </c:pt>
                <c:pt idx="8">
                  <c:v>NEWCASTLE EAST PCN</c:v>
                </c:pt>
                <c:pt idx="9">
                  <c:v>CARLISLE PCN</c:v>
                </c:pt>
                <c:pt idx="10">
                  <c:v>SOUTH TYNESIDE WEST PCN</c:v>
                </c:pt>
                <c:pt idx="11">
                  <c:v>HARTLEPOOL HEALTH PCN</c:v>
                </c:pt>
                <c:pt idx="12">
                  <c:v>DURHAM EAST PCN</c:v>
                </c:pt>
                <c:pt idx="13">
                  <c:v>HOLGATE PCN</c:v>
                </c:pt>
                <c:pt idx="14">
                  <c:v>NORTH TYNESIDE NORTH WEST PCN</c:v>
                </c:pt>
                <c:pt idx="15">
                  <c:v>WEST END FAMILY HEALTH PCN</c:v>
                </c:pt>
                <c:pt idx="16">
                  <c:v>EAST CLEVELAND PCN</c:v>
                </c:pt>
                <c:pt idx="17">
                  <c:v>GATESHEAD EAST PCN</c:v>
                </c:pt>
                <c:pt idx="18">
                  <c:v>BLYTH PCN</c:v>
                </c:pt>
                <c:pt idx="19">
                  <c:v>NEWCASTLE INNER WEST PCN</c:v>
                </c:pt>
                <c:pt idx="20">
                  <c:v>COPELAND PCN</c:v>
                </c:pt>
                <c:pt idx="21">
                  <c:v>SEDGEFIELD NORTH PCN</c:v>
                </c:pt>
                <c:pt idx="22">
                  <c:v>VALENS PCN</c:v>
                </c:pt>
                <c:pt idx="23">
                  <c:v>NEWCASTLE OUTER WEST PCN</c:v>
                </c:pt>
                <c:pt idx="24">
                  <c:v>SOUTH TYNESIDE SOUTH PCN</c:v>
                </c:pt>
                <c:pt idx="25">
                  <c:v>STOCKTON PCN</c:v>
                </c:pt>
                <c:pt idx="26">
                  <c:v>ICS</c:v>
                </c:pt>
                <c:pt idx="27">
                  <c:v>GREATER MIDDLESBROUGH PCN</c:v>
                </c:pt>
                <c:pt idx="28">
                  <c:v>WALLSEND PCN</c:v>
                </c:pt>
                <c:pt idx="29">
                  <c:v>EASINGTON CENTRAL PCN</c:v>
                </c:pt>
                <c:pt idx="30">
                  <c:v>SUNDERLAND EAST PCN</c:v>
                </c:pt>
                <c:pt idx="31">
                  <c:v>NORTH GOSFORTH PCN</c:v>
                </c:pt>
                <c:pt idx="32">
                  <c:v>COCKERMOUTH &amp; MARYPORT PCN</c:v>
                </c:pt>
                <c:pt idx="33">
                  <c:v>CHESTER LE STREET PCN</c:v>
                </c:pt>
                <c:pt idx="34">
                  <c:v>ESTON PCN</c:v>
                </c:pt>
                <c:pt idx="35">
                  <c:v>GATESHEAD CENTRAL SOUTH PCN</c:v>
                </c:pt>
                <c:pt idx="36">
                  <c:v>WEAR VALLEY PCN</c:v>
                </c:pt>
                <c:pt idx="37">
                  <c:v>REDCAR COASTAL PCN</c:v>
                </c:pt>
                <c:pt idx="38">
                  <c:v>ONE LIFE HARTLEPOOL PCN</c:v>
                </c:pt>
                <c:pt idx="39">
                  <c:v>GATESHEAD INNER WEST PCN</c:v>
                </c:pt>
                <c:pt idx="40">
                  <c:v>COALFIELDS PCN</c:v>
                </c:pt>
                <c:pt idx="41">
                  <c:v>CARLISLE HEALTHCARE PCN</c:v>
                </c:pt>
                <c:pt idx="42">
                  <c:v>BILLINGHAM &amp; NORTON PCN</c:v>
                </c:pt>
                <c:pt idx="43">
                  <c:v>WANSBECK PCN</c:v>
                </c:pt>
              </c:strCache>
            </c:strRef>
          </c:cat>
          <c:val>
            <c:numRef>
              <c:f>Sheet1!$C$2:$C$45</c:f>
              <c:numCache>
                <c:formatCode>0%</c:formatCode>
                <c:ptCount val="44"/>
                <c:pt idx="0">
                  <c:v>0.57999999999999996</c:v>
                </c:pt>
                <c:pt idx="1">
                  <c:v>0.66</c:v>
                </c:pt>
                <c:pt idx="2">
                  <c:v>0.67</c:v>
                </c:pt>
                <c:pt idx="3">
                  <c:v>0.68</c:v>
                </c:pt>
                <c:pt idx="4">
                  <c:v>0.68</c:v>
                </c:pt>
                <c:pt idx="5">
                  <c:v>0.7</c:v>
                </c:pt>
                <c:pt idx="6">
                  <c:v>0.7</c:v>
                </c:pt>
                <c:pt idx="7">
                  <c:v>0.7</c:v>
                </c:pt>
                <c:pt idx="8">
                  <c:v>0.71</c:v>
                </c:pt>
                <c:pt idx="9">
                  <c:v>0.71</c:v>
                </c:pt>
                <c:pt idx="10">
                  <c:v>0.73</c:v>
                </c:pt>
                <c:pt idx="11">
                  <c:v>0.73</c:v>
                </c:pt>
                <c:pt idx="12">
                  <c:v>0.73</c:v>
                </c:pt>
                <c:pt idx="13">
                  <c:v>0.73</c:v>
                </c:pt>
                <c:pt idx="14">
                  <c:v>0.74</c:v>
                </c:pt>
                <c:pt idx="15">
                  <c:v>0.75</c:v>
                </c:pt>
                <c:pt idx="16">
                  <c:v>0.76</c:v>
                </c:pt>
                <c:pt idx="17">
                  <c:v>0.76</c:v>
                </c:pt>
                <c:pt idx="18">
                  <c:v>0.76</c:v>
                </c:pt>
                <c:pt idx="19">
                  <c:v>0.76</c:v>
                </c:pt>
                <c:pt idx="20">
                  <c:v>0.76</c:v>
                </c:pt>
                <c:pt idx="21">
                  <c:v>0.77</c:v>
                </c:pt>
                <c:pt idx="22">
                  <c:v>0.77</c:v>
                </c:pt>
                <c:pt idx="23">
                  <c:v>0.77</c:v>
                </c:pt>
                <c:pt idx="24">
                  <c:v>0.77</c:v>
                </c:pt>
                <c:pt idx="25">
                  <c:v>0.77</c:v>
                </c:pt>
                <c:pt idx="26">
                  <c:v>-10</c:v>
                </c:pt>
                <c:pt idx="27">
                  <c:v>0.78</c:v>
                </c:pt>
                <c:pt idx="28">
                  <c:v>0.78</c:v>
                </c:pt>
                <c:pt idx="29">
                  <c:v>0.78</c:v>
                </c:pt>
                <c:pt idx="30">
                  <c:v>0.78</c:v>
                </c:pt>
                <c:pt idx="31">
                  <c:v>0.78</c:v>
                </c:pt>
                <c:pt idx="32">
                  <c:v>0.78</c:v>
                </c:pt>
                <c:pt idx="33">
                  <c:v>0.78</c:v>
                </c:pt>
                <c:pt idx="34">
                  <c:v>0.78</c:v>
                </c:pt>
                <c:pt idx="35">
                  <c:v>0.78</c:v>
                </c:pt>
                <c:pt idx="36">
                  <c:v>0.78</c:v>
                </c:pt>
                <c:pt idx="37">
                  <c:v>0.79</c:v>
                </c:pt>
                <c:pt idx="38">
                  <c:v>0.8</c:v>
                </c:pt>
                <c:pt idx="39">
                  <c:v>0.8</c:v>
                </c:pt>
                <c:pt idx="40">
                  <c:v>0.8</c:v>
                </c:pt>
                <c:pt idx="41">
                  <c:v>0.8</c:v>
                </c:pt>
                <c:pt idx="42">
                  <c:v>0.8</c:v>
                </c:pt>
                <c:pt idx="43">
                  <c:v>0.81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0.78</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780352"/>
        <c:axId val="103782656"/>
      </c:lineChart>
      <c:catAx>
        <c:axId val="1037803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782656"/>
        <c:crosses val="autoZero"/>
        <c:auto val="1"/>
        <c:lblAlgn val="ctr"/>
        <c:lblOffset val="100"/>
        <c:noMultiLvlLbl val="0"/>
      </c:catAx>
      <c:valAx>
        <c:axId val="1037826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780352"/>
        <c:crosses val="autoZero"/>
        <c:crossBetween val="between"/>
      </c:valAx>
      <c:valAx>
        <c:axId val="103804928"/>
        <c:scaling>
          <c:orientation val="minMax"/>
          <c:max val="1"/>
          <c:min val="0"/>
        </c:scaling>
        <c:delete val="0"/>
        <c:axPos val="r"/>
        <c:numFmt formatCode="0%" sourceLinked="1"/>
        <c:majorTickMark val="none"/>
        <c:minorTickMark val="none"/>
        <c:tickLblPos val="none"/>
        <c:spPr>
          <a:ln>
            <a:noFill/>
          </a:ln>
        </c:spPr>
        <c:crossAx val="103806464"/>
        <c:crosses val="max"/>
        <c:crossBetween val="between"/>
      </c:valAx>
      <c:catAx>
        <c:axId val="103806464"/>
        <c:scaling>
          <c:orientation val="minMax"/>
        </c:scaling>
        <c:delete val="1"/>
        <c:axPos val="b"/>
        <c:numFmt formatCode="General" sourceLinked="1"/>
        <c:majorTickMark val="out"/>
        <c:minorTickMark val="none"/>
        <c:tickLblPos val="nextTo"/>
        <c:crossAx val="1038049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Sheet1!$F$2:$F$45</c:f>
              <c:numCache>
                <c:formatCode>General</c:formatCode>
                <c:ptCount val="44"/>
                <c:pt idx="0">
                  <c:v>0.81</c:v>
                </c:pt>
                <c:pt idx="1">
                  <c:v>0.82</c:v>
                </c:pt>
                <c:pt idx="2">
                  <c:v>0.82</c:v>
                </c:pt>
                <c:pt idx="3">
                  <c:v>0.82</c:v>
                </c:pt>
                <c:pt idx="4">
                  <c:v>0.82</c:v>
                </c:pt>
                <c:pt idx="5">
                  <c:v>0.83</c:v>
                </c:pt>
                <c:pt idx="6">
                  <c:v>0.83</c:v>
                </c:pt>
                <c:pt idx="7">
                  <c:v>0.83</c:v>
                </c:pt>
                <c:pt idx="8">
                  <c:v>0.83</c:v>
                </c:pt>
                <c:pt idx="9">
                  <c:v>0.83</c:v>
                </c:pt>
                <c:pt idx="10">
                  <c:v>0.83</c:v>
                </c:pt>
                <c:pt idx="11">
                  <c:v>0.83</c:v>
                </c:pt>
                <c:pt idx="12">
                  <c:v>0.84</c:v>
                </c:pt>
                <c:pt idx="13">
                  <c:v>0.84</c:v>
                </c:pt>
                <c:pt idx="14">
                  <c:v>0.85</c:v>
                </c:pt>
                <c:pt idx="15">
                  <c:v>0.85</c:v>
                </c:pt>
                <c:pt idx="16">
                  <c:v>0.85</c:v>
                </c:pt>
                <c:pt idx="17">
                  <c:v>0.86</c:v>
                </c:pt>
                <c:pt idx="18">
                  <c:v>0.86</c:v>
                </c:pt>
                <c:pt idx="19">
                  <c:v>0.87</c:v>
                </c:pt>
                <c:pt idx="20">
                  <c:v>0.87</c:v>
                </c:pt>
                <c:pt idx="21">
                  <c:v>0.89</c:v>
                </c:pt>
                <c:pt idx="22">
                  <c:v>0.9</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7297664"/>
        <c:axId val="1972961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3"/>
                <c:pt idx="0">
                  <c:v>DARLINGTON PCN</c:v>
                </c:pt>
                <c:pt idx="1">
                  <c:v>DURHAM WEST PCN</c:v>
                </c:pt>
                <c:pt idx="2">
                  <c:v>WEST NORTHUMBERLAND PCN</c:v>
                </c:pt>
                <c:pt idx="3">
                  <c:v>WELL UP NORTH PCN</c:v>
                </c:pt>
                <c:pt idx="4">
                  <c:v>CENTRAL MIDDLESBROUGH PCN</c:v>
                </c:pt>
                <c:pt idx="5">
                  <c:v>NORTH STOCKTON PCN</c:v>
                </c:pt>
                <c:pt idx="6">
                  <c:v>EDEN (CUMBRIA) PCN</c:v>
                </c:pt>
                <c:pt idx="7">
                  <c:v>SUNDERLAND WEST 1 PCN</c:v>
                </c:pt>
                <c:pt idx="8">
                  <c:v>SOUTH TYNESIDE EAST PCN</c:v>
                </c:pt>
                <c:pt idx="9">
                  <c:v>SUNDERLAND NORTH PCN</c:v>
                </c:pt>
                <c:pt idx="10">
                  <c:v>DERWENTSIDE PCN</c:v>
                </c:pt>
                <c:pt idx="11">
                  <c:v>BISHOP AUCKLAND PCN</c:v>
                </c:pt>
                <c:pt idx="12">
                  <c:v>TEESDALE PCN</c:v>
                </c:pt>
                <c:pt idx="13">
                  <c:v>NORTH EASINGTON PCN</c:v>
                </c:pt>
                <c:pt idx="14">
                  <c:v>SUNDERLAND WEST 2 PCN</c:v>
                </c:pt>
                <c:pt idx="15">
                  <c:v>CRAMLINGTON SEATON VALLEY PCN</c:v>
                </c:pt>
                <c:pt idx="16">
                  <c:v>SEDGEFIELD 1 PCN</c:v>
                </c:pt>
                <c:pt idx="17">
                  <c:v>WHITLEY BAY PCN</c:v>
                </c:pt>
                <c:pt idx="18">
                  <c:v>BYTES PCN</c:v>
                </c:pt>
                <c:pt idx="19">
                  <c:v>JESMOND - LOWER GOSFORTH PCN</c:v>
                </c:pt>
                <c:pt idx="20">
                  <c:v>HARTLEPOOL PCN</c:v>
                </c:pt>
                <c:pt idx="21">
                  <c:v>KESWICK &amp; SOLWAY PCN</c:v>
                </c:pt>
                <c:pt idx="22">
                  <c:v>CARLISLE RURAL PCN</c:v>
                </c:pt>
              </c:strCache>
            </c:strRef>
          </c:cat>
          <c:val>
            <c:numRef>
              <c:f>Sheet1!$C$2:$C$45</c:f>
              <c:numCache>
                <c:formatCode>0%</c:formatCode>
                <c:ptCount val="44"/>
                <c:pt idx="0">
                  <c:v>0.81</c:v>
                </c:pt>
                <c:pt idx="1">
                  <c:v>0.82</c:v>
                </c:pt>
                <c:pt idx="2">
                  <c:v>0.82</c:v>
                </c:pt>
                <c:pt idx="3">
                  <c:v>0.82</c:v>
                </c:pt>
                <c:pt idx="4">
                  <c:v>0.82</c:v>
                </c:pt>
                <c:pt idx="5">
                  <c:v>0.83</c:v>
                </c:pt>
                <c:pt idx="6">
                  <c:v>0.83</c:v>
                </c:pt>
                <c:pt idx="7">
                  <c:v>0.83</c:v>
                </c:pt>
                <c:pt idx="8">
                  <c:v>0.83</c:v>
                </c:pt>
                <c:pt idx="9">
                  <c:v>0.83</c:v>
                </c:pt>
                <c:pt idx="10">
                  <c:v>0.83</c:v>
                </c:pt>
                <c:pt idx="11">
                  <c:v>0.83</c:v>
                </c:pt>
                <c:pt idx="12">
                  <c:v>0.84</c:v>
                </c:pt>
                <c:pt idx="13">
                  <c:v>0.84</c:v>
                </c:pt>
                <c:pt idx="14">
                  <c:v>0.85</c:v>
                </c:pt>
                <c:pt idx="15">
                  <c:v>0.85</c:v>
                </c:pt>
                <c:pt idx="16">
                  <c:v>0.85</c:v>
                </c:pt>
                <c:pt idx="17">
                  <c:v>0.86</c:v>
                </c:pt>
                <c:pt idx="18">
                  <c:v>0.86</c:v>
                </c:pt>
                <c:pt idx="19">
                  <c:v>0.87</c:v>
                </c:pt>
                <c:pt idx="20">
                  <c:v>0.87</c:v>
                </c:pt>
                <c:pt idx="21">
                  <c:v>0.89</c:v>
                </c:pt>
                <c:pt idx="22">
                  <c:v>0.9</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7292032"/>
        <c:axId val="197294336"/>
      </c:lineChart>
      <c:catAx>
        <c:axId val="19729203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7294336"/>
        <c:crosses val="autoZero"/>
        <c:auto val="1"/>
        <c:lblAlgn val="ctr"/>
        <c:lblOffset val="100"/>
        <c:noMultiLvlLbl val="0"/>
      </c:catAx>
      <c:valAx>
        <c:axId val="1972943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7292032"/>
        <c:crosses val="autoZero"/>
        <c:crossBetween val="between"/>
      </c:valAx>
      <c:valAx>
        <c:axId val="197296128"/>
        <c:scaling>
          <c:orientation val="minMax"/>
          <c:max val="1"/>
          <c:min val="0"/>
        </c:scaling>
        <c:delete val="0"/>
        <c:axPos val="r"/>
        <c:numFmt formatCode="0%" sourceLinked="1"/>
        <c:majorTickMark val="none"/>
        <c:minorTickMark val="none"/>
        <c:tickLblPos val="none"/>
        <c:spPr>
          <a:ln>
            <a:noFill/>
          </a:ln>
        </c:spPr>
        <c:crossAx val="197297664"/>
        <c:crosses val="max"/>
        <c:crossBetween val="between"/>
      </c:valAx>
      <c:catAx>
        <c:axId val="197297664"/>
        <c:scaling>
          <c:orientation val="minMax"/>
        </c:scaling>
        <c:delete val="1"/>
        <c:axPos val="b"/>
        <c:numFmt formatCode="General" sourceLinked="1"/>
        <c:majorTickMark val="out"/>
        <c:minorTickMark val="none"/>
        <c:tickLblPos val="nextTo"/>
        <c:crossAx val="1972961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40</c:v>
                </c:pt>
                <c:pt idx="2">
                  <c:v>9</c:v>
                </c:pt>
                <c:pt idx="3">
                  <c:v>26</c:v>
                </c:pt>
                <c:pt idx="4">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897664"/>
        <c:axId val="116896128"/>
      </c:barChart>
      <c:valAx>
        <c:axId val="116896128"/>
        <c:scaling>
          <c:orientation val="minMax"/>
        </c:scaling>
        <c:delete val="1"/>
        <c:axPos val="t"/>
        <c:numFmt formatCode="General" sourceLinked="1"/>
        <c:majorTickMark val="out"/>
        <c:minorTickMark val="none"/>
        <c:tickLblPos val="nextTo"/>
        <c:crossAx val="116897664"/>
        <c:crosses val="autoZero"/>
        <c:crossBetween val="between"/>
      </c:valAx>
      <c:catAx>
        <c:axId val="11689766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89612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Sheet1!$F$2:$F$45</c:f>
              <c:numCache>
                <c:formatCode>General</c:formatCode>
                <c:ptCount val="44"/>
                <c:pt idx="0">
                  <c:v>0.61</c:v>
                </c:pt>
                <c:pt idx="1">
                  <c:v>0.63</c:v>
                </c:pt>
                <c:pt idx="2">
                  <c:v>0.63</c:v>
                </c:pt>
                <c:pt idx="3">
                  <c:v>0.65</c:v>
                </c:pt>
                <c:pt idx="4">
                  <c:v>0.65</c:v>
                </c:pt>
                <c:pt idx="5">
                  <c:v>0.66</c:v>
                </c:pt>
                <c:pt idx="6">
                  <c:v>0.66</c:v>
                </c:pt>
                <c:pt idx="7">
                  <c:v>0.67</c:v>
                </c:pt>
                <c:pt idx="8">
                  <c:v>0.68</c:v>
                </c:pt>
                <c:pt idx="9">
                  <c:v>0.69</c:v>
                </c:pt>
                <c:pt idx="10">
                  <c:v>0.69</c:v>
                </c:pt>
                <c:pt idx="11">
                  <c:v>0.69</c:v>
                </c:pt>
                <c:pt idx="12">
                  <c:v>0.69</c:v>
                </c:pt>
                <c:pt idx="13">
                  <c:v>0.7</c:v>
                </c:pt>
                <c:pt idx="14">
                  <c:v>0.7</c:v>
                </c:pt>
                <c:pt idx="15">
                  <c:v>0.7</c:v>
                </c:pt>
                <c:pt idx="16">
                  <c:v>0.7</c:v>
                </c:pt>
                <c:pt idx="17">
                  <c:v>0.7</c:v>
                </c:pt>
                <c:pt idx="18">
                  <c:v>0.7</c:v>
                </c:pt>
                <c:pt idx="19">
                  <c:v>0.7</c:v>
                </c:pt>
                <c:pt idx="20">
                  <c:v>0.7</c:v>
                </c:pt>
                <c:pt idx="21">
                  <c:v>0.71</c:v>
                </c:pt>
                <c:pt idx="22">
                  <c:v>0.71</c:v>
                </c:pt>
                <c:pt idx="23">
                  <c:v>0.71</c:v>
                </c:pt>
                <c:pt idx="24">
                  <c:v>0.71</c:v>
                </c:pt>
                <c:pt idx="25">
                  <c:v>0.71</c:v>
                </c:pt>
                <c:pt idx="26">
                  <c:v>0.71</c:v>
                </c:pt>
                <c:pt idx="27">
                  <c:v>0.71</c:v>
                </c:pt>
                <c:pt idx="28">
                  <c:v>0.72</c:v>
                </c:pt>
                <c:pt idx="29">
                  <c:v>0.72</c:v>
                </c:pt>
                <c:pt idx="30">
                  <c:v>0.72</c:v>
                </c:pt>
                <c:pt idx="31">
                  <c:v>0.72</c:v>
                </c:pt>
                <c:pt idx="32">
                  <c:v>0.72</c:v>
                </c:pt>
                <c:pt idx="33">
                  <c:v>0.72</c:v>
                </c:pt>
                <c:pt idx="34">
                  <c:v>0.72</c:v>
                </c:pt>
                <c:pt idx="35">
                  <c:v>0.73</c:v>
                </c:pt>
                <c:pt idx="36">
                  <c:v>0.73</c:v>
                </c:pt>
                <c:pt idx="37">
                  <c:v>0.73</c:v>
                </c:pt>
                <c:pt idx="38">
                  <c:v>0.73</c:v>
                </c:pt>
                <c:pt idx="39">
                  <c:v>0.73</c:v>
                </c:pt>
                <c:pt idx="40">
                  <c:v>0.73</c:v>
                </c:pt>
                <c:pt idx="41">
                  <c:v>0.73</c:v>
                </c:pt>
                <c:pt idx="42">
                  <c:v>0.73</c:v>
                </c:pt>
                <c:pt idx="43">
                  <c:v>0.73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548736"/>
        <c:axId val="1185472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BLYTH PCN</c:v>
                </c:pt>
                <c:pt idx="1">
                  <c:v>ONE LIFE HARTLEPOOL PCN</c:v>
                </c:pt>
                <c:pt idx="2">
                  <c:v>CARLISLE HEALTHCARE PCN</c:v>
                </c:pt>
                <c:pt idx="3">
                  <c:v>COPELAND PCN</c:v>
                </c:pt>
                <c:pt idx="4">
                  <c:v>DURHAM EAST PCN</c:v>
                </c:pt>
                <c:pt idx="5">
                  <c:v>HARTLEPOOL HEALTH PCN</c:v>
                </c:pt>
                <c:pt idx="6">
                  <c:v>WORKINGTON PCN</c:v>
                </c:pt>
                <c:pt idx="7">
                  <c:v>DURHAM WEST PCN</c:v>
                </c:pt>
                <c:pt idx="8">
                  <c:v>NEWCASTLE OUTER WEST PCN</c:v>
                </c:pt>
                <c:pt idx="9">
                  <c:v>GREATER MIDDLESBROUGH PCN</c:v>
                </c:pt>
                <c:pt idx="10">
                  <c:v>WANSBECK PCN</c:v>
                </c:pt>
                <c:pt idx="11">
                  <c:v>WASHINGTON PCN</c:v>
                </c:pt>
                <c:pt idx="12">
                  <c:v>ESTON PCN</c:v>
                </c:pt>
                <c:pt idx="13">
                  <c:v>NORTH STOCKTON PCN</c:v>
                </c:pt>
                <c:pt idx="14">
                  <c:v>SEDGEFIELD NORTH PCN</c:v>
                </c:pt>
                <c:pt idx="15">
                  <c:v>SOUTH TYNESIDE WEST PCN</c:v>
                </c:pt>
                <c:pt idx="16">
                  <c:v>CLAYPATH &amp; UNIVERSITY MEDICAL GROUP PCN</c:v>
                </c:pt>
                <c:pt idx="17">
                  <c:v>WEST END FAMILY HEALTH PCN</c:v>
                </c:pt>
                <c:pt idx="18">
                  <c:v>NORTH EASINGTON PCN</c:v>
                </c:pt>
                <c:pt idx="19">
                  <c:v>BILLINGHAM &amp; NORTON PCN</c:v>
                </c:pt>
                <c:pt idx="20">
                  <c:v>NORTH TYNESIDE NORTH WEST PCN</c:v>
                </c:pt>
                <c:pt idx="21">
                  <c:v>GATESHEAD EAST PCN</c:v>
                </c:pt>
                <c:pt idx="22">
                  <c:v>REDCAR COASTAL PCN</c:v>
                </c:pt>
                <c:pt idx="23">
                  <c:v>NEWCASTLE CENTRAL HEALTH PCN</c:v>
                </c:pt>
                <c:pt idx="24">
                  <c:v>CENTRAL MIDDLESBROUGH PCN</c:v>
                </c:pt>
                <c:pt idx="25">
                  <c:v>HOLGATE PCN</c:v>
                </c:pt>
                <c:pt idx="26">
                  <c:v>STOCKTON PCN</c:v>
                </c:pt>
                <c:pt idx="27">
                  <c:v>WEAR VALLEY PCN</c:v>
                </c:pt>
                <c:pt idx="28">
                  <c:v>NEWCASTLE EAST PCN</c:v>
                </c:pt>
                <c:pt idx="29">
                  <c:v>WELL UP NORTH PCN</c:v>
                </c:pt>
                <c:pt idx="30">
                  <c:v>CARLISLE PCN</c:v>
                </c:pt>
                <c:pt idx="31">
                  <c:v>COALFIELDS PCN</c:v>
                </c:pt>
                <c:pt idx="32">
                  <c:v>NORTH GOSFORTH PCN</c:v>
                </c:pt>
                <c:pt idx="33">
                  <c:v>BIRTLEY, OXFORD TERR &amp; RAWLING RD PCN</c:v>
                </c:pt>
                <c:pt idx="34">
                  <c:v>GATESHEAD CENTRAL SOUTH PCN</c:v>
                </c:pt>
                <c:pt idx="35">
                  <c:v>ICS</c:v>
                </c:pt>
                <c:pt idx="36">
                  <c:v>EAST CLEVELAND PCN</c:v>
                </c:pt>
                <c:pt idx="37">
                  <c:v>EASINGTON CENTRAL PCN</c:v>
                </c:pt>
                <c:pt idx="38">
                  <c:v>CRAMLINGTON SEATON VALLEY PCN</c:v>
                </c:pt>
                <c:pt idx="39">
                  <c:v>SEDGEFIELD 1 PCN</c:v>
                </c:pt>
                <c:pt idx="40">
                  <c:v>GATESHEAD OUTER WEST PCN</c:v>
                </c:pt>
                <c:pt idx="41">
                  <c:v>NEWCASTLE INNER WEST PCN</c:v>
                </c:pt>
                <c:pt idx="42">
                  <c:v>SUNDERLAND EAST PCN</c:v>
                </c:pt>
                <c:pt idx="43">
                  <c:v>BISHOP AUCKLAND PCN</c:v>
                </c:pt>
              </c:strCache>
            </c:strRef>
          </c:cat>
          <c:val>
            <c:numRef>
              <c:f>Sheet1!$C$2:$C$45</c:f>
              <c:numCache>
                <c:formatCode>0%</c:formatCode>
                <c:ptCount val="44"/>
                <c:pt idx="0">
                  <c:v>0.61</c:v>
                </c:pt>
                <c:pt idx="1">
                  <c:v>0.63</c:v>
                </c:pt>
                <c:pt idx="2">
                  <c:v>0.63</c:v>
                </c:pt>
                <c:pt idx="3">
                  <c:v>0.65</c:v>
                </c:pt>
                <c:pt idx="4">
                  <c:v>0.65</c:v>
                </c:pt>
                <c:pt idx="5">
                  <c:v>0.66</c:v>
                </c:pt>
                <c:pt idx="6">
                  <c:v>0.66</c:v>
                </c:pt>
                <c:pt idx="7">
                  <c:v>0.67</c:v>
                </c:pt>
                <c:pt idx="8">
                  <c:v>0.68</c:v>
                </c:pt>
                <c:pt idx="9">
                  <c:v>0.69</c:v>
                </c:pt>
                <c:pt idx="10">
                  <c:v>0.69</c:v>
                </c:pt>
                <c:pt idx="11">
                  <c:v>0.69</c:v>
                </c:pt>
                <c:pt idx="12">
                  <c:v>0.69</c:v>
                </c:pt>
                <c:pt idx="13">
                  <c:v>0.7</c:v>
                </c:pt>
                <c:pt idx="14">
                  <c:v>0.7</c:v>
                </c:pt>
                <c:pt idx="15">
                  <c:v>0.7</c:v>
                </c:pt>
                <c:pt idx="16">
                  <c:v>0.7</c:v>
                </c:pt>
                <c:pt idx="17">
                  <c:v>0.7</c:v>
                </c:pt>
                <c:pt idx="18">
                  <c:v>0.7</c:v>
                </c:pt>
                <c:pt idx="19">
                  <c:v>0.7</c:v>
                </c:pt>
                <c:pt idx="20">
                  <c:v>0.7</c:v>
                </c:pt>
                <c:pt idx="21">
                  <c:v>0.71</c:v>
                </c:pt>
                <c:pt idx="22">
                  <c:v>0.71</c:v>
                </c:pt>
                <c:pt idx="23">
                  <c:v>0.71</c:v>
                </c:pt>
                <c:pt idx="24">
                  <c:v>0.71</c:v>
                </c:pt>
                <c:pt idx="25">
                  <c:v>0.71</c:v>
                </c:pt>
                <c:pt idx="26">
                  <c:v>0.71</c:v>
                </c:pt>
                <c:pt idx="27">
                  <c:v>0.71</c:v>
                </c:pt>
                <c:pt idx="28">
                  <c:v>0.72</c:v>
                </c:pt>
                <c:pt idx="29">
                  <c:v>0.72</c:v>
                </c:pt>
                <c:pt idx="30">
                  <c:v>0.72</c:v>
                </c:pt>
                <c:pt idx="31">
                  <c:v>0.72</c:v>
                </c:pt>
                <c:pt idx="32">
                  <c:v>0.72</c:v>
                </c:pt>
                <c:pt idx="33">
                  <c:v>0.72</c:v>
                </c:pt>
                <c:pt idx="34">
                  <c:v>0.72</c:v>
                </c:pt>
                <c:pt idx="35">
                  <c:v>-10</c:v>
                </c:pt>
                <c:pt idx="36">
                  <c:v>0.73</c:v>
                </c:pt>
                <c:pt idx="37">
                  <c:v>0.73</c:v>
                </c:pt>
                <c:pt idx="38">
                  <c:v>0.73</c:v>
                </c:pt>
                <c:pt idx="39">
                  <c:v>0.73</c:v>
                </c:pt>
                <c:pt idx="40">
                  <c:v>0.73</c:v>
                </c:pt>
                <c:pt idx="41">
                  <c:v>0.73</c:v>
                </c:pt>
                <c:pt idx="42">
                  <c:v>0.73</c:v>
                </c:pt>
                <c:pt idx="43">
                  <c:v>0.73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0.73</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534912"/>
        <c:axId val="118537216"/>
      </c:lineChart>
      <c:catAx>
        <c:axId val="1185349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537216"/>
        <c:crosses val="autoZero"/>
        <c:auto val="1"/>
        <c:lblAlgn val="ctr"/>
        <c:lblOffset val="100"/>
        <c:noMultiLvlLbl val="0"/>
      </c:catAx>
      <c:valAx>
        <c:axId val="1185372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534912"/>
        <c:crosses val="autoZero"/>
        <c:crossBetween val="between"/>
      </c:valAx>
      <c:valAx>
        <c:axId val="118547200"/>
        <c:scaling>
          <c:orientation val="minMax"/>
          <c:max val="1"/>
          <c:min val="0"/>
        </c:scaling>
        <c:delete val="0"/>
        <c:axPos val="r"/>
        <c:numFmt formatCode="0%" sourceLinked="1"/>
        <c:majorTickMark val="none"/>
        <c:minorTickMark val="none"/>
        <c:tickLblPos val="none"/>
        <c:spPr>
          <a:ln>
            <a:noFill/>
          </a:ln>
        </c:spPr>
        <c:crossAx val="118548736"/>
        <c:crosses val="max"/>
        <c:crossBetween val="between"/>
      </c:valAx>
      <c:catAx>
        <c:axId val="118548736"/>
        <c:scaling>
          <c:orientation val="minMax"/>
        </c:scaling>
        <c:delete val="1"/>
        <c:axPos val="b"/>
        <c:numFmt formatCode="General" sourceLinked="1"/>
        <c:majorTickMark val="out"/>
        <c:minorTickMark val="none"/>
        <c:tickLblPos val="nextTo"/>
        <c:crossAx val="1185472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Sheet1!$F$2:$F$45</c:f>
              <c:numCache>
                <c:formatCode>General</c:formatCode>
                <c:ptCount val="44"/>
                <c:pt idx="0">
                  <c:v>0.74</c:v>
                </c:pt>
                <c:pt idx="1">
                  <c:v>0.75</c:v>
                </c:pt>
                <c:pt idx="2">
                  <c:v>0.75</c:v>
                </c:pt>
                <c:pt idx="3">
                  <c:v>0.75</c:v>
                </c:pt>
                <c:pt idx="4">
                  <c:v>0.75</c:v>
                </c:pt>
                <c:pt idx="5">
                  <c:v>0.75</c:v>
                </c:pt>
                <c:pt idx="6">
                  <c:v>0.76</c:v>
                </c:pt>
                <c:pt idx="7">
                  <c:v>0.76</c:v>
                </c:pt>
                <c:pt idx="8">
                  <c:v>0.76</c:v>
                </c:pt>
                <c:pt idx="9">
                  <c:v>0.76</c:v>
                </c:pt>
                <c:pt idx="10">
                  <c:v>0.77</c:v>
                </c:pt>
                <c:pt idx="11">
                  <c:v>0.77</c:v>
                </c:pt>
                <c:pt idx="12">
                  <c:v>0.78</c:v>
                </c:pt>
                <c:pt idx="13">
                  <c:v>0.78</c:v>
                </c:pt>
                <c:pt idx="14">
                  <c:v>0.78</c:v>
                </c:pt>
                <c:pt idx="15">
                  <c:v>0.79</c:v>
                </c:pt>
                <c:pt idx="16">
                  <c:v>0.79</c:v>
                </c:pt>
                <c:pt idx="17">
                  <c:v>0.79</c:v>
                </c:pt>
                <c:pt idx="18">
                  <c:v>0.8</c:v>
                </c:pt>
                <c:pt idx="19">
                  <c:v>0.8</c:v>
                </c:pt>
                <c:pt idx="20">
                  <c:v>0.81</c:v>
                </c:pt>
                <c:pt idx="21">
                  <c:v>0.84</c:v>
                </c:pt>
                <c:pt idx="22">
                  <c:v>0.88</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8496256"/>
        <c:axId val="198494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3"/>
                <c:pt idx="0">
                  <c:v>SUNDERLAND WEST 1 PCN</c:v>
                </c:pt>
                <c:pt idx="1">
                  <c:v>WHITLEY BAY PCN</c:v>
                </c:pt>
                <c:pt idx="2">
                  <c:v>EASINGTON DISTRICT PCN</c:v>
                </c:pt>
                <c:pt idx="3">
                  <c:v>DARLINGTON PCN</c:v>
                </c:pt>
                <c:pt idx="4">
                  <c:v>BYTES PCN</c:v>
                </c:pt>
                <c:pt idx="5">
                  <c:v>CHESTER LE STREET PCN</c:v>
                </c:pt>
                <c:pt idx="6">
                  <c:v>SOUTH TYNESIDE EAST PCN</c:v>
                </c:pt>
                <c:pt idx="7">
                  <c:v>GATESHEAD INNER WEST PCN</c:v>
                </c:pt>
                <c:pt idx="8">
                  <c:v>SUNDERLAND NORTH PCN</c:v>
                </c:pt>
                <c:pt idx="9">
                  <c:v>NORTH SHIELDS PCN</c:v>
                </c:pt>
                <c:pt idx="10">
                  <c:v>WALLSEND PCN</c:v>
                </c:pt>
                <c:pt idx="11">
                  <c:v>DERWENTSIDE PCN</c:v>
                </c:pt>
                <c:pt idx="12">
                  <c:v>HARTLEPOOL PCN</c:v>
                </c:pt>
                <c:pt idx="13">
                  <c:v>VALENS PCN</c:v>
                </c:pt>
                <c:pt idx="14">
                  <c:v>SOUTH TYNESIDE SOUTH PCN</c:v>
                </c:pt>
                <c:pt idx="15">
                  <c:v>EDEN (CUMBRIA) PCN</c:v>
                </c:pt>
                <c:pt idx="16">
                  <c:v>TEESDALE PCN</c:v>
                </c:pt>
                <c:pt idx="17">
                  <c:v>COCKERMOUTH &amp; MARYPORT PCN</c:v>
                </c:pt>
                <c:pt idx="18">
                  <c:v>SUNDERLAND WEST 2 PCN</c:v>
                </c:pt>
                <c:pt idx="19">
                  <c:v>KESWICK &amp; SOLWAY PCN</c:v>
                </c:pt>
                <c:pt idx="20">
                  <c:v>WEST NORTHUMBERLAND PCN</c:v>
                </c:pt>
                <c:pt idx="21">
                  <c:v>JESMOND - LOWER GOSFORTH PCN</c:v>
                </c:pt>
                <c:pt idx="22">
                  <c:v>CARLISLE RURAL PCN</c:v>
                </c:pt>
              </c:strCache>
            </c:strRef>
          </c:cat>
          <c:val>
            <c:numRef>
              <c:f>Sheet1!$C$2:$C$45</c:f>
              <c:numCache>
                <c:formatCode>0%</c:formatCode>
                <c:ptCount val="44"/>
                <c:pt idx="0">
                  <c:v>0.74</c:v>
                </c:pt>
                <c:pt idx="1">
                  <c:v>0.75</c:v>
                </c:pt>
                <c:pt idx="2">
                  <c:v>0.75</c:v>
                </c:pt>
                <c:pt idx="3">
                  <c:v>0.75</c:v>
                </c:pt>
                <c:pt idx="4">
                  <c:v>0.75</c:v>
                </c:pt>
                <c:pt idx="5">
                  <c:v>0.75</c:v>
                </c:pt>
                <c:pt idx="6">
                  <c:v>0.76</c:v>
                </c:pt>
                <c:pt idx="7">
                  <c:v>0.76</c:v>
                </c:pt>
                <c:pt idx="8">
                  <c:v>0.76</c:v>
                </c:pt>
                <c:pt idx="9">
                  <c:v>0.76</c:v>
                </c:pt>
                <c:pt idx="10">
                  <c:v>0.77</c:v>
                </c:pt>
                <c:pt idx="11">
                  <c:v>0.77</c:v>
                </c:pt>
                <c:pt idx="12">
                  <c:v>0.78</c:v>
                </c:pt>
                <c:pt idx="13">
                  <c:v>0.78</c:v>
                </c:pt>
                <c:pt idx="14">
                  <c:v>0.78</c:v>
                </c:pt>
                <c:pt idx="15">
                  <c:v>0.79</c:v>
                </c:pt>
                <c:pt idx="16">
                  <c:v>0.79</c:v>
                </c:pt>
                <c:pt idx="17">
                  <c:v>0.79</c:v>
                </c:pt>
                <c:pt idx="18">
                  <c:v>0.8</c:v>
                </c:pt>
                <c:pt idx="19">
                  <c:v>0.8</c:v>
                </c:pt>
                <c:pt idx="20">
                  <c:v>0.81</c:v>
                </c:pt>
                <c:pt idx="21">
                  <c:v>0.84</c:v>
                </c:pt>
                <c:pt idx="22">
                  <c:v>0.88</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8490368"/>
        <c:axId val="198492928"/>
      </c:lineChart>
      <c:catAx>
        <c:axId val="1984903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8492928"/>
        <c:crosses val="autoZero"/>
        <c:auto val="1"/>
        <c:lblAlgn val="ctr"/>
        <c:lblOffset val="100"/>
        <c:noMultiLvlLbl val="0"/>
      </c:catAx>
      <c:valAx>
        <c:axId val="1984929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8490368"/>
        <c:crosses val="autoZero"/>
        <c:crossBetween val="between"/>
      </c:valAx>
      <c:valAx>
        <c:axId val="198494464"/>
        <c:scaling>
          <c:orientation val="minMax"/>
          <c:max val="1"/>
          <c:min val="0"/>
        </c:scaling>
        <c:delete val="0"/>
        <c:axPos val="r"/>
        <c:numFmt formatCode="0%" sourceLinked="1"/>
        <c:majorTickMark val="none"/>
        <c:minorTickMark val="none"/>
        <c:tickLblPos val="none"/>
        <c:spPr>
          <a:ln>
            <a:noFill/>
          </a:ln>
        </c:spPr>
        <c:crossAx val="198496256"/>
        <c:crosses val="max"/>
        <c:crossBetween val="between"/>
      </c:valAx>
      <c:catAx>
        <c:axId val="198496256"/>
        <c:scaling>
          <c:orientation val="minMax"/>
        </c:scaling>
        <c:delete val="1"/>
        <c:axPos val="b"/>
        <c:numFmt formatCode="General" sourceLinked="1"/>
        <c:majorTickMark val="out"/>
        <c:minorTickMark val="none"/>
        <c:tickLblPos val="nextTo"/>
        <c:crossAx val="198494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83</c:v>
                </c:pt>
                <c:pt idx="1">
                  <c:v>15</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Sheet1!$F$2:$F$45</c:f>
              <c:numCache>
                <c:formatCode>General</c:formatCode>
                <c:ptCount val="44"/>
                <c:pt idx="0">
                  <c:v>0.68</c:v>
                </c:pt>
                <c:pt idx="1">
                  <c:v>0.69</c:v>
                </c:pt>
                <c:pt idx="2">
                  <c:v>0.75</c:v>
                </c:pt>
                <c:pt idx="3">
                  <c:v>0.76</c:v>
                </c:pt>
                <c:pt idx="4">
                  <c:v>0.76</c:v>
                </c:pt>
                <c:pt idx="5">
                  <c:v>0.77</c:v>
                </c:pt>
                <c:pt idx="6">
                  <c:v>0.77</c:v>
                </c:pt>
                <c:pt idx="7">
                  <c:v>0.78</c:v>
                </c:pt>
                <c:pt idx="8">
                  <c:v>0.78</c:v>
                </c:pt>
                <c:pt idx="9">
                  <c:v>0.78</c:v>
                </c:pt>
                <c:pt idx="10">
                  <c:v>0.79</c:v>
                </c:pt>
                <c:pt idx="11">
                  <c:v>0.79</c:v>
                </c:pt>
                <c:pt idx="12">
                  <c:v>0.79</c:v>
                </c:pt>
                <c:pt idx="13">
                  <c:v>0.8</c:v>
                </c:pt>
                <c:pt idx="14">
                  <c:v>0.8</c:v>
                </c:pt>
                <c:pt idx="15">
                  <c:v>0.8</c:v>
                </c:pt>
                <c:pt idx="16">
                  <c:v>0.81</c:v>
                </c:pt>
                <c:pt idx="17">
                  <c:v>0.81</c:v>
                </c:pt>
                <c:pt idx="18">
                  <c:v>0.81</c:v>
                </c:pt>
                <c:pt idx="19">
                  <c:v>0.81</c:v>
                </c:pt>
                <c:pt idx="20">
                  <c:v>0.81</c:v>
                </c:pt>
                <c:pt idx="21">
                  <c:v>0.82</c:v>
                </c:pt>
                <c:pt idx="22">
                  <c:v>0.82</c:v>
                </c:pt>
                <c:pt idx="23">
                  <c:v>0.82</c:v>
                </c:pt>
                <c:pt idx="24">
                  <c:v>0.82</c:v>
                </c:pt>
                <c:pt idx="25">
                  <c:v>0.82</c:v>
                </c:pt>
                <c:pt idx="26">
                  <c:v>0.82</c:v>
                </c:pt>
                <c:pt idx="27">
                  <c:v>0.82</c:v>
                </c:pt>
                <c:pt idx="28">
                  <c:v>0.82</c:v>
                </c:pt>
                <c:pt idx="29">
                  <c:v>0.82</c:v>
                </c:pt>
                <c:pt idx="30">
                  <c:v>0.82</c:v>
                </c:pt>
                <c:pt idx="31">
                  <c:v>0.83</c:v>
                </c:pt>
                <c:pt idx="32">
                  <c:v>0.83</c:v>
                </c:pt>
                <c:pt idx="33">
                  <c:v>0.83</c:v>
                </c:pt>
                <c:pt idx="34">
                  <c:v>0.83</c:v>
                </c:pt>
                <c:pt idx="35">
                  <c:v>0.83</c:v>
                </c:pt>
                <c:pt idx="36">
                  <c:v>0.84</c:v>
                </c:pt>
                <c:pt idx="37">
                  <c:v>0.84</c:v>
                </c:pt>
                <c:pt idx="38">
                  <c:v>0.84</c:v>
                </c:pt>
                <c:pt idx="39">
                  <c:v>0.84</c:v>
                </c:pt>
                <c:pt idx="40">
                  <c:v>0.84</c:v>
                </c:pt>
                <c:pt idx="41">
                  <c:v>0.84</c:v>
                </c:pt>
                <c:pt idx="42">
                  <c:v>0.84</c:v>
                </c:pt>
                <c:pt idx="43">
                  <c:v>0.84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803136"/>
        <c:axId val="1217972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WORKINGTON PCN</c:v>
                </c:pt>
                <c:pt idx="1">
                  <c:v>HARTLEPOOL HEALTH PCN</c:v>
                </c:pt>
                <c:pt idx="2">
                  <c:v>NEWCASTLE INNER WEST PCN</c:v>
                </c:pt>
                <c:pt idx="3">
                  <c:v>NEWCASTLE EAST PCN</c:v>
                </c:pt>
                <c:pt idx="4">
                  <c:v>CARLISLE HEALTHCARE PCN</c:v>
                </c:pt>
                <c:pt idx="5">
                  <c:v>GATESHEAD OUTER WEST PCN</c:v>
                </c:pt>
                <c:pt idx="6">
                  <c:v>HOLGATE PCN</c:v>
                </c:pt>
                <c:pt idx="7">
                  <c:v>SUNDERLAND WEST 1 PCN</c:v>
                </c:pt>
                <c:pt idx="8">
                  <c:v>COPELAND PCN</c:v>
                </c:pt>
                <c:pt idx="9">
                  <c:v>BIRTLEY, OXFORD TERR &amp; RAWLING RD PCN</c:v>
                </c:pt>
                <c:pt idx="10">
                  <c:v>BLYTH PCN</c:v>
                </c:pt>
                <c:pt idx="11">
                  <c:v>EASINGTON DISTRICT PCN</c:v>
                </c:pt>
                <c:pt idx="12">
                  <c:v>WASHINGTON PCN</c:v>
                </c:pt>
                <c:pt idx="13">
                  <c:v>GREATER MIDDLESBROUGH PCN</c:v>
                </c:pt>
                <c:pt idx="14">
                  <c:v>REDCAR COASTAL PCN</c:v>
                </c:pt>
                <c:pt idx="15">
                  <c:v>NORTH SHIELDS PCN</c:v>
                </c:pt>
                <c:pt idx="16">
                  <c:v>EAST CLEVELAND PCN</c:v>
                </c:pt>
                <c:pt idx="17">
                  <c:v>EASINGTON CENTRAL PCN</c:v>
                </c:pt>
                <c:pt idx="18">
                  <c:v>SUNDERLAND EAST PCN</c:v>
                </c:pt>
                <c:pt idx="19">
                  <c:v>DURHAM EAST PCN</c:v>
                </c:pt>
                <c:pt idx="20">
                  <c:v>NORTH TYNESIDE NORTH WEST PCN</c:v>
                </c:pt>
                <c:pt idx="21">
                  <c:v>SEDGEFIELD NORTH PCN</c:v>
                </c:pt>
                <c:pt idx="22">
                  <c:v>SOUTH TYNESIDE EAST PCN</c:v>
                </c:pt>
                <c:pt idx="23">
                  <c:v>ONE LIFE HARTLEPOOL PCN</c:v>
                </c:pt>
                <c:pt idx="24">
                  <c:v>SUNDERLAND NORTH PCN</c:v>
                </c:pt>
                <c:pt idx="25">
                  <c:v>NEWCASTLE CENTRAL HEALTH PCN</c:v>
                </c:pt>
                <c:pt idx="26">
                  <c:v>ESTON PCN</c:v>
                </c:pt>
                <c:pt idx="27">
                  <c:v>NEWCASTLE OUTER WEST PCN</c:v>
                </c:pt>
                <c:pt idx="28">
                  <c:v>STOCKTON PCN</c:v>
                </c:pt>
                <c:pt idx="29">
                  <c:v>BILLINGHAM &amp; NORTON PCN</c:v>
                </c:pt>
                <c:pt idx="30">
                  <c:v>WEAR VALLEY PCN</c:v>
                </c:pt>
                <c:pt idx="31">
                  <c:v>ICS</c:v>
                </c:pt>
                <c:pt idx="32">
                  <c:v>WANSBECK PCN</c:v>
                </c:pt>
                <c:pt idx="33">
                  <c:v>GATESHEAD EAST PCN</c:v>
                </c:pt>
                <c:pt idx="34">
                  <c:v>DARLINGTON PCN</c:v>
                </c:pt>
                <c:pt idx="35">
                  <c:v>NORTH EASINGTON PCN</c:v>
                </c:pt>
                <c:pt idx="36">
                  <c:v>SUNDERLAND WEST 2 PCN</c:v>
                </c:pt>
                <c:pt idx="37">
                  <c:v>WALLSEND PCN</c:v>
                </c:pt>
                <c:pt idx="38">
                  <c:v>SOUTH TYNESIDE WEST PCN</c:v>
                </c:pt>
                <c:pt idx="39">
                  <c:v>CLAYPATH &amp; UNIVERSITY MEDICAL GROUP PCN</c:v>
                </c:pt>
                <c:pt idx="40">
                  <c:v>WEST END FAMILY HEALTH PCN</c:v>
                </c:pt>
                <c:pt idx="41">
                  <c:v>CARLISLE PCN</c:v>
                </c:pt>
                <c:pt idx="42">
                  <c:v>COALFIELDS PCN</c:v>
                </c:pt>
                <c:pt idx="43">
                  <c:v>COCKERMOUTH &amp; MARYPORT PCN</c:v>
                </c:pt>
              </c:strCache>
            </c:strRef>
          </c:cat>
          <c:val>
            <c:numRef>
              <c:f>Sheet1!$C$2:$C$45</c:f>
              <c:numCache>
                <c:formatCode>0%</c:formatCode>
                <c:ptCount val="44"/>
                <c:pt idx="0">
                  <c:v>0.68</c:v>
                </c:pt>
                <c:pt idx="1">
                  <c:v>0.69</c:v>
                </c:pt>
                <c:pt idx="2">
                  <c:v>0.75</c:v>
                </c:pt>
                <c:pt idx="3">
                  <c:v>0.76</c:v>
                </c:pt>
                <c:pt idx="4">
                  <c:v>0.76</c:v>
                </c:pt>
                <c:pt idx="5">
                  <c:v>0.77</c:v>
                </c:pt>
                <c:pt idx="6">
                  <c:v>0.77</c:v>
                </c:pt>
                <c:pt idx="7">
                  <c:v>0.78</c:v>
                </c:pt>
                <c:pt idx="8">
                  <c:v>0.78</c:v>
                </c:pt>
                <c:pt idx="9">
                  <c:v>0.78</c:v>
                </c:pt>
                <c:pt idx="10">
                  <c:v>0.79</c:v>
                </c:pt>
                <c:pt idx="11">
                  <c:v>0.79</c:v>
                </c:pt>
                <c:pt idx="12">
                  <c:v>0.79</c:v>
                </c:pt>
                <c:pt idx="13">
                  <c:v>0.8</c:v>
                </c:pt>
                <c:pt idx="14">
                  <c:v>0.8</c:v>
                </c:pt>
                <c:pt idx="15">
                  <c:v>0.8</c:v>
                </c:pt>
                <c:pt idx="16">
                  <c:v>0.81</c:v>
                </c:pt>
                <c:pt idx="17">
                  <c:v>0.81</c:v>
                </c:pt>
                <c:pt idx="18">
                  <c:v>0.81</c:v>
                </c:pt>
                <c:pt idx="19">
                  <c:v>0.81</c:v>
                </c:pt>
                <c:pt idx="20">
                  <c:v>0.81</c:v>
                </c:pt>
                <c:pt idx="21">
                  <c:v>0.82</c:v>
                </c:pt>
                <c:pt idx="22">
                  <c:v>0.82</c:v>
                </c:pt>
                <c:pt idx="23">
                  <c:v>0.82</c:v>
                </c:pt>
                <c:pt idx="24">
                  <c:v>0.82</c:v>
                </c:pt>
                <c:pt idx="25">
                  <c:v>0.82</c:v>
                </c:pt>
                <c:pt idx="26">
                  <c:v>0.82</c:v>
                </c:pt>
                <c:pt idx="27">
                  <c:v>0.82</c:v>
                </c:pt>
                <c:pt idx="28">
                  <c:v>0.82</c:v>
                </c:pt>
                <c:pt idx="29">
                  <c:v>0.82</c:v>
                </c:pt>
                <c:pt idx="30">
                  <c:v>0.82</c:v>
                </c:pt>
                <c:pt idx="31">
                  <c:v>-10</c:v>
                </c:pt>
                <c:pt idx="32">
                  <c:v>0.83</c:v>
                </c:pt>
                <c:pt idx="33">
                  <c:v>0.83</c:v>
                </c:pt>
                <c:pt idx="34">
                  <c:v>0.83</c:v>
                </c:pt>
                <c:pt idx="35">
                  <c:v>0.83</c:v>
                </c:pt>
                <c:pt idx="36">
                  <c:v>0.84</c:v>
                </c:pt>
                <c:pt idx="37">
                  <c:v>0.84</c:v>
                </c:pt>
                <c:pt idx="38">
                  <c:v>0.84</c:v>
                </c:pt>
                <c:pt idx="39">
                  <c:v>0.84</c:v>
                </c:pt>
                <c:pt idx="40">
                  <c:v>0.84</c:v>
                </c:pt>
                <c:pt idx="41">
                  <c:v>0.84</c:v>
                </c:pt>
                <c:pt idx="42">
                  <c:v>0.84</c:v>
                </c:pt>
                <c:pt idx="43">
                  <c:v>0.84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0.83</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776768"/>
        <c:axId val="121795712"/>
      </c:lineChart>
      <c:catAx>
        <c:axId val="1217767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795712"/>
        <c:crosses val="autoZero"/>
        <c:auto val="1"/>
        <c:lblAlgn val="ctr"/>
        <c:lblOffset val="100"/>
        <c:noMultiLvlLbl val="0"/>
      </c:catAx>
      <c:valAx>
        <c:axId val="1217957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776768"/>
        <c:crosses val="autoZero"/>
        <c:crossBetween val="between"/>
      </c:valAx>
      <c:valAx>
        <c:axId val="121797248"/>
        <c:scaling>
          <c:orientation val="minMax"/>
          <c:max val="1"/>
          <c:min val="0"/>
        </c:scaling>
        <c:delete val="0"/>
        <c:axPos val="r"/>
        <c:numFmt formatCode="0%" sourceLinked="1"/>
        <c:majorTickMark val="none"/>
        <c:minorTickMark val="none"/>
        <c:tickLblPos val="none"/>
        <c:spPr>
          <a:ln>
            <a:noFill/>
          </a:ln>
        </c:spPr>
        <c:crossAx val="121803136"/>
        <c:crosses val="max"/>
        <c:crossBetween val="between"/>
      </c:valAx>
      <c:catAx>
        <c:axId val="121803136"/>
        <c:scaling>
          <c:orientation val="minMax"/>
        </c:scaling>
        <c:delete val="1"/>
        <c:axPos val="b"/>
        <c:numFmt formatCode="General" sourceLinked="1"/>
        <c:majorTickMark val="out"/>
        <c:minorTickMark val="none"/>
        <c:tickLblPos val="nextTo"/>
        <c:crossAx val="1217972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Sheet1!$F$2:$F$45</c:f>
              <c:numCache>
                <c:formatCode>General</c:formatCode>
                <c:ptCount val="44"/>
                <c:pt idx="0">
                  <c:v>0.84</c:v>
                </c:pt>
                <c:pt idx="1">
                  <c:v>0.85</c:v>
                </c:pt>
                <c:pt idx="2">
                  <c:v>0.85</c:v>
                </c:pt>
                <c:pt idx="3">
                  <c:v>0.85</c:v>
                </c:pt>
                <c:pt idx="4">
                  <c:v>0.85</c:v>
                </c:pt>
                <c:pt idx="5">
                  <c:v>0.85</c:v>
                </c:pt>
                <c:pt idx="6">
                  <c:v>0.86</c:v>
                </c:pt>
                <c:pt idx="7">
                  <c:v>0.86</c:v>
                </c:pt>
                <c:pt idx="8">
                  <c:v>0.87</c:v>
                </c:pt>
                <c:pt idx="9">
                  <c:v>0.87</c:v>
                </c:pt>
                <c:pt idx="10">
                  <c:v>0.87</c:v>
                </c:pt>
                <c:pt idx="11">
                  <c:v>0.88</c:v>
                </c:pt>
                <c:pt idx="12">
                  <c:v>0.88</c:v>
                </c:pt>
                <c:pt idx="13">
                  <c:v>0.88</c:v>
                </c:pt>
                <c:pt idx="14">
                  <c:v>0.88</c:v>
                </c:pt>
                <c:pt idx="15">
                  <c:v>0.88</c:v>
                </c:pt>
                <c:pt idx="16">
                  <c:v>0.88</c:v>
                </c:pt>
                <c:pt idx="17">
                  <c:v>0.89</c:v>
                </c:pt>
                <c:pt idx="18">
                  <c:v>0.89</c:v>
                </c:pt>
                <c:pt idx="19">
                  <c:v>0.9</c:v>
                </c:pt>
                <c:pt idx="20">
                  <c:v>0.91</c:v>
                </c:pt>
                <c:pt idx="21">
                  <c:v>0.92</c:v>
                </c:pt>
                <c:pt idx="22">
                  <c:v>0.93</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200303744"/>
        <c:axId val="200285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3"/>
                <c:pt idx="0">
                  <c:v>GATESHEAD CENTRAL SOUTH PCN</c:v>
                </c:pt>
                <c:pt idx="1">
                  <c:v>CRAMLINGTON SEATON VALLEY PCN</c:v>
                </c:pt>
                <c:pt idx="2">
                  <c:v>BYTES PCN</c:v>
                </c:pt>
                <c:pt idx="3">
                  <c:v>NORTH GOSFORTH PCN</c:v>
                </c:pt>
                <c:pt idx="4">
                  <c:v>CHESTER LE STREET PCN</c:v>
                </c:pt>
                <c:pt idx="5">
                  <c:v>BISHOP AUCKLAND PCN</c:v>
                </c:pt>
                <c:pt idx="6">
                  <c:v>WEST NORTHUMBERLAND PCN</c:v>
                </c:pt>
                <c:pt idx="7">
                  <c:v>CENTRAL MIDDLESBROUGH PCN</c:v>
                </c:pt>
                <c:pt idx="8">
                  <c:v>WELL UP NORTH PCN</c:v>
                </c:pt>
                <c:pt idx="9">
                  <c:v>GATESHEAD INNER WEST PCN</c:v>
                </c:pt>
                <c:pt idx="10">
                  <c:v>DERWENTSIDE PCN</c:v>
                </c:pt>
                <c:pt idx="11">
                  <c:v>WHITLEY BAY PCN</c:v>
                </c:pt>
                <c:pt idx="12">
                  <c:v>NORTH STOCKTON PCN</c:v>
                </c:pt>
                <c:pt idx="13">
                  <c:v>KESWICK &amp; SOLWAY PCN</c:v>
                </c:pt>
                <c:pt idx="14">
                  <c:v>TEESDALE PCN</c:v>
                </c:pt>
                <c:pt idx="15">
                  <c:v>SEDGEFIELD 1 PCN</c:v>
                </c:pt>
                <c:pt idx="16">
                  <c:v>HARTLEPOOL PCN</c:v>
                </c:pt>
                <c:pt idx="17">
                  <c:v>CARLISLE RURAL PCN</c:v>
                </c:pt>
                <c:pt idx="18">
                  <c:v>VALENS PCN</c:v>
                </c:pt>
                <c:pt idx="19">
                  <c:v>SOUTH TYNESIDE SOUTH PCN</c:v>
                </c:pt>
                <c:pt idx="20">
                  <c:v>DURHAM WEST PCN</c:v>
                </c:pt>
                <c:pt idx="21">
                  <c:v>JESMOND - LOWER GOSFORTH PCN</c:v>
                </c:pt>
                <c:pt idx="22">
                  <c:v>EDEN (CUMBRIA) PCN</c:v>
                </c:pt>
              </c:strCache>
            </c:strRef>
          </c:cat>
          <c:val>
            <c:numRef>
              <c:f>Sheet1!$C$2:$C$45</c:f>
              <c:numCache>
                <c:formatCode>0%</c:formatCode>
                <c:ptCount val="44"/>
                <c:pt idx="0">
                  <c:v>0.84</c:v>
                </c:pt>
                <c:pt idx="1">
                  <c:v>0.85</c:v>
                </c:pt>
                <c:pt idx="2">
                  <c:v>0.85</c:v>
                </c:pt>
                <c:pt idx="3">
                  <c:v>0.85</c:v>
                </c:pt>
                <c:pt idx="4">
                  <c:v>0.85</c:v>
                </c:pt>
                <c:pt idx="5">
                  <c:v>0.85</c:v>
                </c:pt>
                <c:pt idx="6">
                  <c:v>0.86</c:v>
                </c:pt>
                <c:pt idx="7">
                  <c:v>0.86</c:v>
                </c:pt>
                <c:pt idx="8">
                  <c:v>0.87</c:v>
                </c:pt>
                <c:pt idx="9">
                  <c:v>0.87</c:v>
                </c:pt>
                <c:pt idx="10">
                  <c:v>0.87</c:v>
                </c:pt>
                <c:pt idx="11">
                  <c:v>0.88</c:v>
                </c:pt>
                <c:pt idx="12">
                  <c:v>0.88</c:v>
                </c:pt>
                <c:pt idx="13">
                  <c:v>0.88</c:v>
                </c:pt>
                <c:pt idx="14">
                  <c:v>0.88</c:v>
                </c:pt>
                <c:pt idx="15">
                  <c:v>0.88</c:v>
                </c:pt>
                <c:pt idx="16">
                  <c:v>0.88</c:v>
                </c:pt>
                <c:pt idx="17">
                  <c:v>0.89</c:v>
                </c:pt>
                <c:pt idx="18">
                  <c:v>0.89</c:v>
                </c:pt>
                <c:pt idx="19">
                  <c:v>0.9</c:v>
                </c:pt>
                <c:pt idx="20">
                  <c:v>0.91</c:v>
                </c:pt>
                <c:pt idx="21">
                  <c:v>0.92</c:v>
                </c:pt>
                <c:pt idx="22">
                  <c:v>0.93</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200207744"/>
        <c:axId val="200284032"/>
      </c:lineChart>
      <c:catAx>
        <c:axId val="20020774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200284032"/>
        <c:crosses val="autoZero"/>
        <c:auto val="1"/>
        <c:lblAlgn val="ctr"/>
        <c:lblOffset val="100"/>
        <c:noMultiLvlLbl val="0"/>
      </c:catAx>
      <c:valAx>
        <c:axId val="200284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00207744"/>
        <c:crosses val="autoZero"/>
        <c:crossBetween val="between"/>
      </c:valAx>
      <c:valAx>
        <c:axId val="200285568"/>
        <c:scaling>
          <c:orientation val="minMax"/>
          <c:max val="1"/>
          <c:min val="0"/>
        </c:scaling>
        <c:delete val="0"/>
        <c:axPos val="r"/>
        <c:numFmt formatCode="0%" sourceLinked="1"/>
        <c:majorTickMark val="none"/>
        <c:minorTickMark val="none"/>
        <c:tickLblPos val="none"/>
        <c:spPr>
          <a:ln>
            <a:noFill/>
          </a:ln>
        </c:spPr>
        <c:crossAx val="200303744"/>
        <c:crosses val="max"/>
        <c:crossBetween val="between"/>
      </c:valAx>
      <c:catAx>
        <c:axId val="200303744"/>
        <c:scaling>
          <c:orientation val="minMax"/>
        </c:scaling>
        <c:delete val="1"/>
        <c:axPos val="b"/>
        <c:numFmt formatCode="General" sourceLinked="1"/>
        <c:majorTickMark val="out"/>
        <c:minorTickMark val="none"/>
        <c:tickLblPos val="nextTo"/>
        <c:crossAx val="200285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9</c:v>
                </c:pt>
                <c:pt idx="2">
                  <c:v>2</c:v>
                </c:pt>
                <c:pt idx="3">
                  <c:v>2</c:v>
                </c:pt>
                <c:pt idx="4">
                  <c:v>6</c:v>
                </c:pt>
                <c:pt idx="5">
                  <c:v>9</c:v>
                </c:pt>
                <c:pt idx="6">
                  <c:v>5</c:v>
                </c:pt>
                <c:pt idx="7">
                  <c:v>1</c:v>
                </c:pt>
                <c:pt idx="8">
                  <c:v>15</c:v>
                </c:pt>
                <c:pt idx="9">
                  <c:v>8</c:v>
                </c:pt>
                <c:pt idx="10">
                  <c:v>18</c:v>
                </c:pt>
                <c:pt idx="11">
                  <c:v>32</c:v>
                </c:pt>
                <c:pt idx="1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2059008"/>
        <c:axId val="122241024"/>
      </c:barChart>
      <c:catAx>
        <c:axId val="12205900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2241024"/>
        <c:crosses val="autoZero"/>
        <c:auto val="1"/>
        <c:lblAlgn val="ctr"/>
        <c:lblOffset val="100"/>
        <c:noMultiLvlLbl val="0"/>
      </c:catAx>
      <c:valAx>
        <c:axId val="12224102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205900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38</c:v>
                </c:pt>
                <c:pt idx="2">
                  <c:v>15</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6030592"/>
        <c:axId val="126032128"/>
      </c:lineChart>
      <c:catAx>
        <c:axId val="1260305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6032128"/>
        <c:crosses val="autoZero"/>
        <c:auto val="1"/>
        <c:lblAlgn val="ctr"/>
        <c:lblOffset val="100"/>
        <c:noMultiLvlLbl val="0"/>
      </c:catAx>
      <c:valAx>
        <c:axId val="1260321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60305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Sheet1!$F$2:$F$45</c:f>
              <c:numCache>
                <c:formatCode>General</c:formatCode>
                <c:ptCount val="44"/>
                <c:pt idx="0">
                  <c:v>0.48</c:v>
                </c:pt>
                <c:pt idx="1">
                  <c:v>0.51</c:v>
                </c:pt>
                <c:pt idx="2">
                  <c:v>0.57999999999999996</c:v>
                </c:pt>
                <c:pt idx="3">
                  <c:v>0.59</c:v>
                </c:pt>
                <c:pt idx="4">
                  <c:v>0.6</c:v>
                </c:pt>
                <c:pt idx="5">
                  <c:v>0.6</c:v>
                </c:pt>
                <c:pt idx="6">
                  <c:v>0.63</c:v>
                </c:pt>
                <c:pt idx="7">
                  <c:v>0.65</c:v>
                </c:pt>
                <c:pt idx="8">
                  <c:v>0.65</c:v>
                </c:pt>
                <c:pt idx="9">
                  <c:v>0.66</c:v>
                </c:pt>
                <c:pt idx="10">
                  <c:v>0.66</c:v>
                </c:pt>
                <c:pt idx="11">
                  <c:v>0.67</c:v>
                </c:pt>
                <c:pt idx="12">
                  <c:v>0.68</c:v>
                </c:pt>
                <c:pt idx="13">
                  <c:v>0.68</c:v>
                </c:pt>
                <c:pt idx="14">
                  <c:v>0.68</c:v>
                </c:pt>
                <c:pt idx="15">
                  <c:v>0.69</c:v>
                </c:pt>
                <c:pt idx="16">
                  <c:v>0.69</c:v>
                </c:pt>
                <c:pt idx="17">
                  <c:v>0.69</c:v>
                </c:pt>
                <c:pt idx="18">
                  <c:v>0.69</c:v>
                </c:pt>
                <c:pt idx="19">
                  <c:v>0.7</c:v>
                </c:pt>
                <c:pt idx="20">
                  <c:v>0.7</c:v>
                </c:pt>
                <c:pt idx="21">
                  <c:v>0.7</c:v>
                </c:pt>
                <c:pt idx="22">
                  <c:v>0.71</c:v>
                </c:pt>
                <c:pt idx="23">
                  <c:v>0.71</c:v>
                </c:pt>
                <c:pt idx="24">
                  <c:v>0.71</c:v>
                </c:pt>
                <c:pt idx="25">
                  <c:v>0.71</c:v>
                </c:pt>
                <c:pt idx="26">
                  <c:v>0.71</c:v>
                </c:pt>
                <c:pt idx="27">
                  <c:v>0.71</c:v>
                </c:pt>
                <c:pt idx="28">
                  <c:v>0.72</c:v>
                </c:pt>
                <c:pt idx="29">
                  <c:v>0.72</c:v>
                </c:pt>
                <c:pt idx="30">
                  <c:v>0.73</c:v>
                </c:pt>
                <c:pt idx="31">
                  <c:v>0.73</c:v>
                </c:pt>
                <c:pt idx="32">
                  <c:v>0.73</c:v>
                </c:pt>
                <c:pt idx="33">
                  <c:v>0.73</c:v>
                </c:pt>
                <c:pt idx="34">
                  <c:v>0.73</c:v>
                </c:pt>
                <c:pt idx="35">
                  <c:v>0.73</c:v>
                </c:pt>
                <c:pt idx="36">
                  <c:v>0.73</c:v>
                </c:pt>
                <c:pt idx="37">
                  <c:v>0.74</c:v>
                </c:pt>
                <c:pt idx="38">
                  <c:v>0.74</c:v>
                </c:pt>
                <c:pt idx="39">
                  <c:v>0.74</c:v>
                </c:pt>
                <c:pt idx="40">
                  <c:v>0.74</c:v>
                </c:pt>
                <c:pt idx="41">
                  <c:v>0.74</c:v>
                </c:pt>
                <c:pt idx="42">
                  <c:v>0.74</c:v>
                </c:pt>
                <c:pt idx="43">
                  <c:v>0.75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6262272"/>
        <c:axId val="1262607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4"/>
                <c:pt idx="0">
                  <c:v>WORKINGTON PCN</c:v>
                </c:pt>
                <c:pt idx="1">
                  <c:v>HARTLEPOOL HEALTH PCN</c:v>
                </c:pt>
                <c:pt idx="2">
                  <c:v>NEWCASTLE CENTRAL HEALTH PCN</c:v>
                </c:pt>
                <c:pt idx="3">
                  <c:v>ONE LIFE HARTLEPOOL PCN</c:v>
                </c:pt>
                <c:pt idx="4">
                  <c:v>COPELAND PCN</c:v>
                </c:pt>
                <c:pt idx="5">
                  <c:v>BIRTLEY, OXFORD TERR &amp; RAWLING RD PCN</c:v>
                </c:pt>
                <c:pt idx="6">
                  <c:v>CARLISLE HEALTHCARE PCN</c:v>
                </c:pt>
                <c:pt idx="7">
                  <c:v>GREATER MIDDLESBROUGH PCN</c:v>
                </c:pt>
                <c:pt idx="8">
                  <c:v>BLYTH PCN</c:v>
                </c:pt>
                <c:pt idx="9">
                  <c:v>NEWCASTLE EAST PCN</c:v>
                </c:pt>
                <c:pt idx="10">
                  <c:v>EASINGTON DISTRICT PCN</c:v>
                </c:pt>
                <c:pt idx="11">
                  <c:v>WASHINGTON PCN</c:v>
                </c:pt>
                <c:pt idx="12">
                  <c:v>DURHAM EAST PCN</c:v>
                </c:pt>
                <c:pt idx="13">
                  <c:v>HOLGATE PCN</c:v>
                </c:pt>
                <c:pt idx="14">
                  <c:v>ESTON PCN</c:v>
                </c:pt>
                <c:pt idx="15">
                  <c:v>NORTH STOCKTON PCN</c:v>
                </c:pt>
                <c:pt idx="16">
                  <c:v>EASINGTON CENTRAL PCN</c:v>
                </c:pt>
                <c:pt idx="17">
                  <c:v>GATESHEAD OUTER WEST PCN</c:v>
                </c:pt>
                <c:pt idx="18">
                  <c:v>STOCKTON PCN</c:v>
                </c:pt>
                <c:pt idx="19">
                  <c:v>SEDGEFIELD NORTH PCN</c:v>
                </c:pt>
                <c:pt idx="20">
                  <c:v>CARLISLE PCN</c:v>
                </c:pt>
                <c:pt idx="21">
                  <c:v>NEWCASTLE OUTER WEST PCN</c:v>
                </c:pt>
                <c:pt idx="22">
                  <c:v>EAST CLEVELAND PCN</c:v>
                </c:pt>
                <c:pt idx="23">
                  <c:v>WANSBECK PCN</c:v>
                </c:pt>
                <c:pt idx="24">
                  <c:v>REDCAR COASTAL PCN</c:v>
                </c:pt>
                <c:pt idx="25">
                  <c:v>SUNDERLAND NORTH PCN</c:v>
                </c:pt>
                <c:pt idx="26">
                  <c:v>NORTH SHIELDS PCN</c:v>
                </c:pt>
                <c:pt idx="27">
                  <c:v>BILLINGHAM &amp; NORTON PCN</c:v>
                </c:pt>
                <c:pt idx="28">
                  <c:v>NEWCASTLE INNER WEST PCN</c:v>
                </c:pt>
                <c:pt idx="29">
                  <c:v>COCKERMOUTH &amp; MARYPORT PCN</c:v>
                </c:pt>
                <c:pt idx="30">
                  <c:v>ICS</c:v>
                </c:pt>
                <c:pt idx="31">
                  <c:v>SEDGEFIELD 1 PCN</c:v>
                </c:pt>
                <c:pt idx="32">
                  <c:v>SOUTH TYNESIDE WEST PCN</c:v>
                </c:pt>
                <c:pt idx="33">
                  <c:v>SUNDERLAND EAST PCN</c:v>
                </c:pt>
                <c:pt idx="34">
                  <c:v>CENTRAL MIDDLESBROUGH PCN</c:v>
                </c:pt>
                <c:pt idx="35">
                  <c:v>CHESTER LE STREET PCN</c:v>
                </c:pt>
                <c:pt idx="36">
                  <c:v>NORTH TYNESIDE NORTH WEST PCN</c:v>
                </c:pt>
                <c:pt idx="37">
                  <c:v>WELL UP NORTH PCN</c:v>
                </c:pt>
                <c:pt idx="38">
                  <c:v>WEST END FAMILY HEALTH PCN</c:v>
                </c:pt>
                <c:pt idx="39">
                  <c:v>DARLINGTON PCN</c:v>
                </c:pt>
                <c:pt idx="40">
                  <c:v>BYTES PCN</c:v>
                </c:pt>
                <c:pt idx="41">
                  <c:v>COALFIELDS PCN</c:v>
                </c:pt>
                <c:pt idx="42">
                  <c:v>NORTH EASINGTON PCN</c:v>
                </c:pt>
                <c:pt idx="43">
                  <c:v>GATESHEAD EAST PCN</c:v>
                </c:pt>
              </c:strCache>
            </c:strRef>
          </c:cat>
          <c:val>
            <c:numRef>
              <c:f>Sheet1!$C$2:$C$45</c:f>
              <c:numCache>
                <c:formatCode>0%</c:formatCode>
                <c:ptCount val="44"/>
                <c:pt idx="0">
                  <c:v>0.48</c:v>
                </c:pt>
                <c:pt idx="1">
                  <c:v>0.51</c:v>
                </c:pt>
                <c:pt idx="2">
                  <c:v>0.57999999999999996</c:v>
                </c:pt>
                <c:pt idx="3">
                  <c:v>0.59</c:v>
                </c:pt>
                <c:pt idx="4">
                  <c:v>0.6</c:v>
                </c:pt>
                <c:pt idx="5">
                  <c:v>0.6</c:v>
                </c:pt>
                <c:pt idx="6">
                  <c:v>0.63</c:v>
                </c:pt>
                <c:pt idx="7">
                  <c:v>0.65</c:v>
                </c:pt>
                <c:pt idx="8">
                  <c:v>0.65</c:v>
                </c:pt>
                <c:pt idx="9">
                  <c:v>0.66</c:v>
                </c:pt>
                <c:pt idx="10">
                  <c:v>0.66</c:v>
                </c:pt>
                <c:pt idx="11">
                  <c:v>0.67</c:v>
                </c:pt>
                <c:pt idx="12">
                  <c:v>0.68</c:v>
                </c:pt>
                <c:pt idx="13">
                  <c:v>0.68</c:v>
                </c:pt>
                <c:pt idx="14">
                  <c:v>0.68</c:v>
                </c:pt>
                <c:pt idx="15">
                  <c:v>0.69</c:v>
                </c:pt>
                <c:pt idx="16">
                  <c:v>0.69</c:v>
                </c:pt>
                <c:pt idx="17">
                  <c:v>0.69</c:v>
                </c:pt>
                <c:pt idx="18">
                  <c:v>0.69</c:v>
                </c:pt>
                <c:pt idx="19">
                  <c:v>0.7</c:v>
                </c:pt>
                <c:pt idx="20">
                  <c:v>0.7</c:v>
                </c:pt>
                <c:pt idx="21">
                  <c:v>0.7</c:v>
                </c:pt>
                <c:pt idx="22">
                  <c:v>0.71</c:v>
                </c:pt>
                <c:pt idx="23">
                  <c:v>0.71</c:v>
                </c:pt>
                <c:pt idx="24">
                  <c:v>0.71</c:v>
                </c:pt>
                <c:pt idx="25">
                  <c:v>0.71</c:v>
                </c:pt>
                <c:pt idx="26">
                  <c:v>0.71</c:v>
                </c:pt>
                <c:pt idx="27">
                  <c:v>0.71</c:v>
                </c:pt>
                <c:pt idx="28">
                  <c:v>0.72</c:v>
                </c:pt>
                <c:pt idx="29">
                  <c:v>0.72</c:v>
                </c:pt>
                <c:pt idx="30">
                  <c:v>-10</c:v>
                </c:pt>
                <c:pt idx="31">
                  <c:v>0.73</c:v>
                </c:pt>
                <c:pt idx="32">
                  <c:v>0.73</c:v>
                </c:pt>
                <c:pt idx="33">
                  <c:v>0.73</c:v>
                </c:pt>
                <c:pt idx="34">
                  <c:v>0.73</c:v>
                </c:pt>
                <c:pt idx="35">
                  <c:v>0.73</c:v>
                </c:pt>
                <c:pt idx="36">
                  <c:v>0.73</c:v>
                </c:pt>
                <c:pt idx="37">
                  <c:v>0.74</c:v>
                </c:pt>
                <c:pt idx="38">
                  <c:v>0.74</c:v>
                </c:pt>
                <c:pt idx="39">
                  <c:v>0.74</c:v>
                </c:pt>
                <c:pt idx="40">
                  <c:v>0.74</c:v>
                </c:pt>
                <c:pt idx="41">
                  <c:v>0.74</c:v>
                </c:pt>
                <c:pt idx="42">
                  <c:v>0.74</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0.73</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6248448"/>
        <c:axId val="126259200"/>
      </c:lineChart>
      <c:catAx>
        <c:axId val="1262484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6259200"/>
        <c:crosses val="autoZero"/>
        <c:auto val="1"/>
        <c:lblAlgn val="ctr"/>
        <c:lblOffset val="100"/>
        <c:noMultiLvlLbl val="0"/>
      </c:catAx>
      <c:valAx>
        <c:axId val="1262592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248448"/>
        <c:crosses val="autoZero"/>
        <c:crossBetween val="between"/>
      </c:valAx>
      <c:valAx>
        <c:axId val="126260736"/>
        <c:scaling>
          <c:orientation val="minMax"/>
          <c:max val="1"/>
          <c:min val="0"/>
        </c:scaling>
        <c:delete val="0"/>
        <c:axPos val="r"/>
        <c:numFmt formatCode="0%" sourceLinked="1"/>
        <c:majorTickMark val="none"/>
        <c:minorTickMark val="none"/>
        <c:tickLblPos val="none"/>
        <c:spPr>
          <a:ln>
            <a:noFill/>
          </a:ln>
        </c:spPr>
        <c:crossAx val="126262272"/>
        <c:crosses val="max"/>
        <c:crossBetween val="between"/>
      </c:valAx>
      <c:catAx>
        <c:axId val="126262272"/>
        <c:scaling>
          <c:orientation val="minMax"/>
        </c:scaling>
        <c:delete val="1"/>
        <c:axPos val="b"/>
        <c:numFmt formatCode="General" sourceLinked="1"/>
        <c:majorTickMark val="out"/>
        <c:minorTickMark val="none"/>
        <c:tickLblPos val="nextTo"/>
        <c:crossAx val="1262607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Sheet1!$F$2:$F$45</c:f>
              <c:numCache>
                <c:formatCode>General</c:formatCode>
                <c:ptCount val="44"/>
                <c:pt idx="0">
                  <c:v>0.75</c:v>
                </c:pt>
                <c:pt idx="1">
                  <c:v>0.75</c:v>
                </c:pt>
                <c:pt idx="2">
                  <c:v>0.76</c:v>
                </c:pt>
                <c:pt idx="3">
                  <c:v>0.76</c:v>
                </c:pt>
                <c:pt idx="4">
                  <c:v>0.77</c:v>
                </c:pt>
                <c:pt idx="5">
                  <c:v>0.77</c:v>
                </c:pt>
                <c:pt idx="6">
                  <c:v>0.77</c:v>
                </c:pt>
                <c:pt idx="7">
                  <c:v>0.78</c:v>
                </c:pt>
                <c:pt idx="8">
                  <c:v>0.78</c:v>
                </c:pt>
                <c:pt idx="9">
                  <c:v>0.78</c:v>
                </c:pt>
                <c:pt idx="10">
                  <c:v>0.78</c:v>
                </c:pt>
                <c:pt idx="11">
                  <c:v>0.8</c:v>
                </c:pt>
                <c:pt idx="12">
                  <c:v>0.81</c:v>
                </c:pt>
                <c:pt idx="13">
                  <c:v>0.81</c:v>
                </c:pt>
                <c:pt idx="14">
                  <c:v>0.81</c:v>
                </c:pt>
                <c:pt idx="15">
                  <c:v>0.81</c:v>
                </c:pt>
                <c:pt idx="16">
                  <c:v>0.82</c:v>
                </c:pt>
                <c:pt idx="17">
                  <c:v>0.82</c:v>
                </c:pt>
                <c:pt idx="18">
                  <c:v>0.83</c:v>
                </c:pt>
                <c:pt idx="19">
                  <c:v>0.85</c:v>
                </c:pt>
                <c:pt idx="20">
                  <c:v>0.85</c:v>
                </c:pt>
                <c:pt idx="21">
                  <c:v>0.86</c:v>
                </c:pt>
                <c:pt idx="22">
                  <c:v>0.86</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211241216"/>
        <c:axId val="2112396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4F08-4400-9115-A28A0ABFAD12}"/>
              </c:ext>
            </c:extLst>
          </c:dPt>
          <c:cat>
            <c:strRef>
              <c:f>Sheet1!$A$2:$A$45</c:f>
              <c:strCache>
                <c:ptCount val="23"/>
                <c:pt idx="0">
                  <c:v>SUNDERLAND WEST 1 PCN</c:v>
                </c:pt>
                <c:pt idx="1">
                  <c:v>WEAR VALLEY PCN</c:v>
                </c:pt>
                <c:pt idx="2">
                  <c:v>WALLSEND PCN</c:v>
                </c:pt>
                <c:pt idx="3">
                  <c:v>GATESHEAD CENTRAL SOUTH PCN</c:v>
                </c:pt>
                <c:pt idx="4">
                  <c:v>SOUTH TYNESIDE EAST PCN</c:v>
                </c:pt>
                <c:pt idx="5">
                  <c:v>CRAMLINGTON SEATON VALLEY PCN</c:v>
                </c:pt>
                <c:pt idx="6">
                  <c:v>DERWENTSIDE PCN</c:v>
                </c:pt>
                <c:pt idx="7">
                  <c:v>CLAYPATH &amp; UNIVERSITY MEDICAL GROUP PCN</c:v>
                </c:pt>
                <c:pt idx="8">
                  <c:v>NORTH GOSFORTH PCN</c:v>
                </c:pt>
                <c:pt idx="9">
                  <c:v>BISHOP AUCKLAND PCN</c:v>
                </c:pt>
                <c:pt idx="10">
                  <c:v>SOUTH TYNESIDE SOUTH PCN</c:v>
                </c:pt>
                <c:pt idx="11">
                  <c:v>DURHAM WEST PCN</c:v>
                </c:pt>
                <c:pt idx="12">
                  <c:v>WHITLEY BAY PCN</c:v>
                </c:pt>
                <c:pt idx="13">
                  <c:v>SUNDERLAND WEST 2 PCN</c:v>
                </c:pt>
                <c:pt idx="14">
                  <c:v>TEESDALE PCN</c:v>
                </c:pt>
                <c:pt idx="15">
                  <c:v>HARTLEPOOL PCN</c:v>
                </c:pt>
                <c:pt idx="16">
                  <c:v>GATESHEAD INNER WEST PCN</c:v>
                </c:pt>
                <c:pt idx="17">
                  <c:v>VALENS PCN</c:v>
                </c:pt>
                <c:pt idx="18">
                  <c:v>WEST NORTHUMBERLAND PCN</c:v>
                </c:pt>
                <c:pt idx="19">
                  <c:v>EDEN (CUMBRIA) PCN</c:v>
                </c:pt>
                <c:pt idx="20">
                  <c:v>JESMOND - LOWER GOSFORTH PCN</c:v>
                </c:pt>
                <c:pt idx="21">
                  <c:v>CARLISLE RURAL PCN</c:v>
                </c:pt>
                <c:pt idx="22">
                  <c:v>KESWICK &amp; SOLWAY PCN</c:v>
                </c:pt>
              </c:strCache>
            </c:strRef>
          </c:cat>
          <c:val>
            <c:numRef>
              <c:f>Sheet1!$C$2:$C$45</c:f>
              <c:numCache>
                <c:formatCode>0%</c:formatCode>
                <c:ptCount val="44"/>
                <c:pt idx="0">
                  <c:v>0.75</c:v>
                </c:pt>
                <c:pt idx="1">
                  <c:v>0.75</c:v>
                </c:pt>
                <c:pt idx="2">
                  <c:v>0.76</c:v>
                </c:pt>
                <c:pt idx="3">
                  <c:v>0.76</c:v>
                </c:pt>
                <c:pt idx="4">
                  <c:v>0.77</c:v>
                </c:pt>
                <c:pt idx="5">
                  <c:v>0.77</c:v>
                </c:pt>
                <c:pt idx="6">
                  <c:v>0.77</c:v>
                </c:pt>
                <c:pt idx="7">
                  <c:v>0.78</c:v>
                </c:pt>
                <c:pt idx="8">
                  <c:v>0.78</c:v>
                </c:pt>
                <c:pt idx="9">
                  <c:v>0.78</c:v>
                </c:pt>
                <c:pt idx="10">
                  <c:v>0.78</c:v>
                </c:pt>
                <c:pt idx="11">
                  <c:v>0.8</c:v>
                </c:pt>
                <c:pt idx="12">
                  <c:v>0.81</c:v>
                </c:pt>
                <c:pt idx="13">
                  <c:v>0.81</c:v>
                </c:pt>
                <c:pt idx="14">
                  <c:v>0.81</c:v>
                </c:pt>
                <c:pt idx="15">
                  <c:v>0.81</c:v>
                </c:pt>
                <c:pt idx="16">
                  <c:v>0.82</c:v>
                </c:pt>
                <c:pt idx="17">
                  <c:v>0.82</c:v>
                </c:pt>
                <c:pt idx="18">
                  <c:v>0.83</c:v>
                </c:pt>
                <c:pt idx="19">
                  <c:v>0.85</c:v>
                </c:pt>
                <c:pt idx="20">
                  <c:v>0.85</c:v>
                </c:pt>
                <c:pt idx="21">
                  <c:v>0.86</c:v>
                </c:pt>
                <c:pt idx="22">
                  <c:v>0.86</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211231488"/>
        <c:axId val="211233792"/>
      </c:lineChart>
      <c:catAx>
        <c:axId val="2112314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211233792"/>
        <c:crosses val="autoZero"/>
        <c:auto val="1"/>
        <c:lblAlgn val="ctr"/>
        <c:lblOffset val="100"/>
        <c:noMultiLvlLbl val="0"/>
      </c:catAx>
      <c:valAx>
        <c:axId val="2112337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11231488"/>
        <c:crosses val="autoZero"/>
        <c:crossBetween val="between"/>
      </c:valAx>
      <c:valAx>
        <c:axId val="211239680"/>
        <c:scaling>
          <c:orientation val="minMax"/>
          <c:max val="1"/>
          <c:min val="0"/>
        </c:scaling>
        <c:delete val="0"/>
        <c:axPos val="r"/>
        <c:numFmt formatCode="0%" sourceLinked="1"/>
        <c:majorTickMark val="none"/>
        <c:minorTickMark val="none"/>
        <c:tickLblPos val="none"/>
        <c:spPr>
          <a:ln>
            <a:noFill/>
          </a:ln>
        </c:spPr>
        <c:crossAx val="211241216"/>
        <c:crosses val="max"/>
        <c:crossBetween val="between"/>
      </c:valAx>
      <c:catAx>
        <c:axId val="211241216"/>
        <c:scaling>
          <c:orientation val="minMax"/>
        </c:scaling>
        <c:delete val="1"/>
        <c:axPos val="b"/>
        <c:numFmt formatCode="General" sourceLinked="1"/>
        <c:majorTickMark val="out"/>
        <c:minorTickMark val="none"/>
        <c:tickLblPos val="nextTo"/>
        <c:crossAx val="2112396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32</c:v>
                </c:pt>
                <c:pt idx="1">
                  <c:v>63</c:v>
                </c:pt>
                <c:pt idx="2">
                  <c:v>3</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6449920"/>
        <c:axId val="126464000"/>
      </c:barChart>
      <c:catAx>
        <c:axId val="12644992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464000"/>
        <c:crosses val="autoZero"/>
        <c:auto val="1"/>
        <c:lblAlgn val="ctr"/>
        <c:lblOffset val="100"/>
        <c:noMultiLvlLbl val="0"/>
      </c:catAx>
      <c:valAx>
        <c:axId val="12646400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644992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40</c:v>
                </c:pt>
                <c:pt idx="1">
                  <c:v>71</c:v>
                </c:pt>
                <c:pt idx="2">
                  <c:v>15</c:v>
                </c:pt>
                <c:pt idx="3">
                  <c:v>7</c:v>
                </c:pt>
                <c:pt idx="4">
                  <c:v>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50</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512512"/>
        <c:axId val="126514304"/>
      </c:stockChart>
      <c:catAx>
        <c:axId val="126512512"/>
        <c:scaling>
          <c:orientation val="minMax"/>
        </c:scaling>
        <c:delete val="1"/>
        <c:axPos val="b"/>
        <c:numFmt formatCode="m/d/yyyy" sourceLinked="1"/>
        <c:majorTickMark val="out"/>
        <c:minorTickMark val="none"/>
        <c:tickLblPos val="nextTo"/>
        <c:crossAx val="126514304"/>
        <c:crosses val="autoZero"/>
        <c:auto val="1"/>
        <c:lblAlgn val="ctr"/>
        <c:lblOffset val="100"/>
        <c:noMultiLvlLbl val="0"/>
      </c:catAx>
      <c:valAx>
        <c:axId val="126514304"/>
        <c:scaling>
          <c:orientation val="minMax"/>
          <c:max val="100"/>
          <c:min val="0"/>
        </c:scaling>
        <c:delete val="1"/>
        <c:axPos val="l"/>
        <c:numFmt formatCode="m/d/yyyy" sourceLinked="1"/>
        <c:majorTickMark val="out"/>
        <c:minorTickMark val="none"/>
        <c:tickLblPos val="nextTo"/>
        <c:crossAx val="12651251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77</c:v>
                </c:pt>
                <c:pt idx="1">
                  <c:v>15</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Sheet1!$F$2:$F$45</c:f>
              <c:numCache>
                <c:formatCode>General</c:formatCode>
                <c:ptCount val="44"/>
                <c:pt idx="0">
                  <c:v>0.8</c:v>
                </c:pt>
                <c:pt idx="1">
                  <c:v>0.85</c:v>
                </c:pt>
                <c:pt idx="2">
                  <c:v>0.85</c:v>
                </c:pt>
                <c:pt idx="3">
                  <c:v>0.87</c:v>
                </c:pt>
                <c:pt idx="4">
                  <c:v>0.87</c:v>
                </c:pt>
                <c:pt idx="5">
                  <c:v>0.88</c:v>
                </c:pt>
                <c:pt idx="6">
                  <c:v>0.88</c:v>
                </c:pt>
                <c:pt idx="7">
                  <c:v>0.88</c:v>
                </c:pt>
                <c:pt idx="8">
                  <c:v>0.88</c:v>
                </c:pt>
                <c:pt idx="9">
                  <c:v>0.88</c:v>
                </c:pt>
                <c:pt idx="10">
                  <c:v>0.89</c:v>
                </c:pt>
                <c:pt idx="11">
                  <c:v>0.89</c:v>
                </c:pt>
                <c:pt idx="12">
                  <c:v>0.9</c:v>
                </c:pt>
                <c:pt idx="13">
                  <c:v>0.9</c:v>
                </c:pt>
                <c:pt idx="14">
                  <c:v>0.9</c:v>
                </c:pt>
                <c:pt idx="15">
                  <c:v>0.91</c:v>
                </c:pt>
                <c:pt idx="16">
                  <c:v>0.91</c:v>
                </c:pt>
                <c:pt idx="17">
                  <c:v>0.91</c:v>
                </c:pt>
                <c:pt idx="18">
                  <c:v>0.91</c:v>
                </c:pt>
                <c:pt idx="19">
                  <c:v>0.91</c:v>
                </c:pt>
                <c:pt idx="20">
                  <c:v>0.91</c:v>
                </c:pt>
                <c:pt idx="21">
                  <c:v>0.92</c:v>
                </c:pt>
                <c:pt idx="22">
                  <c:v>0.92</c:v>
                </c:pt>
                <c:pt idx="23">
                  <c:v>0.92</c:v>
                </c:pt>
                <c:pt idx="24">
                  <c:v>0.92</c:v>
                </c:pt>
                <c:pt idx="25">
                  <c:v>0.92</c:v>
                </c:pt>
                <c:pt idx="26">
                  <c:v>0.92</c:v>
                </c:pt>
                <c:pt idx="27">
                  <c:v>0.92</c:v>
                </c:pt>
                <c:pt idx="28">
                  <c:v>0.92</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0.94</c:v>
                </c:pt>
                <c:pt idx="43">
                  <c:v>0.94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8198144"/>
        <c:axId val="1281966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HARTLEPOOL HEALTH PCN</c:v>
                </c:pt>
                <c:pt idx="1">
                  <c:v>CENTRAL MIDDLESBROUGH PCN</c:v>
                </c:pt>
                <c:pt idx="2">
                  <c:v>VALENS PCN</c:v>
                </c:pt>
                <c:pt idx="3">
                  <c:v>NEWCASTLE INNER WEST PCN</c:v>
                </c:pt>
                <c:pt idx="4">
                  <c:v>BISHOP AUCKLAND PCN</c:v>
                </c:pt>
                <c:pt idx="5">
                  <c:v>GREATER MIDDLESBROUGH PCN</c:v>
                </c:pt>
                <c:pt idx="6">
                  <c:v>HOLGATE PCN</c:v>
                </c:pt>
                <c:pt idx="7">
                  <c:v>ESTON PCN</c:v>
                </c:pt>
                <c:pt idx="8">
                  <c:v>STOCKTON PCN</c:v>
                </c:pt>
                <c:pt idx="9">
                  <c:v>BILLINGHAM &amp; NORTON PCN</c:v>
                </c:pt>
                <c:pt idx="10">
                  <c:v>GATESHEAD EAST PCN</c:v>
                </c:pt>
                <c:pt idx="11">
                  <c:v>NEWCASTLE CENTRAL HEALTH PCN</c:v>
                </c:pt>
                <c:pt idx="12">
                  <c:v>BLYTH PCN</c:v>
                </c:pt>
                <c:pt idx="13">
                  <c:v>WELL UP NORTH PCN</c:v>
                </c:pt>
                <c:pt idx="14">
                  <c:v>DURHAM EAST PCN</c:v>
                </c:pt>
                <c:pt idx="15">
                  <c:v>EAST CLEVELAND PCN</c:v>
                </c:pt>
                <c:pt idx="16">
                  <c:v>SEDGEFIELD NORTH PCN</c:v>
                </c:pt>
                <c:pt idx="17">
                  <c:v>ONE LIFE HARTLEPOOL PCN</c:v>
                </c:pt>
                <c:pt idx="18">
                  <c:v>WEST END FAMILY HEALTH PCN</c:v>
                </c:pt>
                <c:pt idx="19">
                  <c:v>NORTH EASINGTON PCN</c:v>
                </c:pt>
                <c:pt idx="20">
                  <c:v>NEWCASTLE OUTER WEST PCN</c:v>
                </c:pt>
                <c:pt idx="21">
                  <c:v>ICS</c:v>
                </c:pt>
                <c:pt idx="22">
                  <c:v>EASINGTON DISTRICT PCN</c:v>
                </c:pt>
                <c:pt idx="23">
                  <c:v>SOUTH TYNESIDE WEST PCN</c:v>
                </c:pt>
                <c:pt idx="24">
                  <c:v>CARLISLE PCN</c:v>
                </c:pt>
                <c:pt idx="25">
                  <c:v>WORKINGTON PCN</c:v>
                </c:pt>
                <c:pt idx="26">
                  <c:v>HARTLEPOOL PCN</c:v>
                </c:pt>
                <c:pt idx="27">
                  <c:v>DERWENTSIDE PCN</c:v>
                </c:pt>
                <c:pt idx="28">
                  <c:v>COCKERMOUTH &amp; MARYPORT PCN</c:v>
                </c:pt>
                <c:pt idx="29">
                  <c:v>CARLISLE RURAL PCN</c:v>
                </c:pt>
                <c:pt idx="30">
                  <c:v>DURHAM WEST PCN</c:v>
                </c:pt>
                <c:pt idx="31">
                  <c:v>NORTH STOCKTON PCN</c:v>
                </c:pt>
                <c:pt idx="32">
                  <c:v>EASINGTON CENTRAL PCN</c:v>
                </c:pt>
                <c:pt idx="33">
                  <c:v>NEWCASTLE EAST PCN</c:v>
                </c:pt>
                <c:pt idx="34">
                  <c:v>SEDGEFIELD 1 PCN</c:v>
                </c:pt>
                <c:pt idx="35">
                  <c:v>COPELAND PCN</c:v>
                </c:pt>
                <c:pt idx="36">
                  <c:v>WASHINGTON PCN</c:v>
                </c:pt>
                <c:pt idx="37">
                  <c:v>CHESTER LE STREET PCN</c:v>
                </c:pt>
                <c:pt idx="38">
                  <c:v>SOUTH TYNESIDE SOUTH PCN</c:v>
                </c:pt>
                <c:pt idx="39">
                  <c:v>GATESHEAD CENTRAL SOUTH PCN</c:v>
                </c:pt>
                <c:pt idx="40">
                  <c:v>CARLISLE HEALTHCARE PCN</c:v>
                </c:pt>
                <c:pt idx="41">
                  <c:v>NORTH TYNESIDE NORTH WEST PCN</c:v>
                </c:pt>
                <c:pt idx="42">
                  <c:v>EDEN (CUMBRIA) PCN</c:v>
                </c:pt>
                <c:pt idx="43">
                  <c:v>WALLSEND PCN</c:v>
                </c:pt>
              </c:strCache>
            </c:strRef>
          </c:cat>
          <c:val>
            <c:numRef>
              <c:f>Sheet1!$C$2:$C$45</c:f>
              <c:numCache>
                <c:formatCode>0%</c:formatCode>
                <c:ptCount val="44"/>
                <c:pt idx="0">
                  <c:v>0.8</c:v>
                </c:pt>
                <c:pt idx="1">
                  <c:v>0.85</c:v>
                </c:pt>
                <c:pt idx="2">
                  <c:v>0.85</c:v>
                </c:pt>
                <c:pt idx="3">
                  <c:v>0.87</c:v>
                </c:pt>
                <c:pt idx="4">
                  <c:v>0.87</c:v>
                </c:pt>
                <c:pt idx="5">
                  <c:v>0.88</c:v>
                </c:pt>
                <c:pt idx="6">
                  <c:v>0.88</c:v>
                </c:pt>
                <c:pt idx="7">
                  <c:v>0.88</c:v>
                </c:pt>
                <c:pt idx="8">
                  <c:v>0.88</c:v>
                </c:pt>
                <c:pt idx="9">
                  <c:v>0.88</c:v>
                </c:pt>
                <c:pt idx="10">
                  <c:v>0.89</c:v>
                </c:pt>
                <c:pt idx="11">
                  <c:v>0.89</c:v>
                </c:pt>
                <c:pt idx="12">
                  <c:v>0.9</c:v>
                </c:pt>
                <c:pt idx="13">
                  <c:v>0.9</c:v>
                </c:pt>
                <c:pt idx="14">
                  <c:v>0.9</c:v>
                </c:pt>
                <c:pt idx="15">
                  <c:v>0.91</c:v>
                </c:pt>
                <c:pt idx="16">
                  <c:v>0.91</c:v>
                </c:pt>
                <c:pt idx="17">
                  <c:v>0.91</c:v>
                </c:pt>
                <c:pt idx="18">
                  <c:v>0.91</c:v>
                </c:pt>
                <c:pt idx="19">
                  <c:v>0.91</c:v>
                </c:pt>
                <c:pt idx="20">
                  <c:v>0.91</c:v>
                </c:pt>
                <c:pt idx="21">
                  <c:v>-10</c:v>
                </c:pt>
                <c:pt idx="22">
                  <c:v>0.92</c:v>
                </c:pt>
                <c:pt idx="23">
                  <c:v>0.92</c:v>
                </c:pt>
                <c:pt idx="24">
                  <c:v>0.92</c:v>
                </c:pt>
                <c:pt idx="25">
                  <c:v>0.92</c:v>
                </c:pt>
                <c:pt idx="26">
                  <c:v>0.92</c:v>
                </c:pt>
                <c:pt idx="27">
                  <c:v>0.92</c:v>
                </c:pt>
                <c:pt idx="28">
                  <c:v>0.92</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0.94</c:v>
                </c:pt>
                <c:pt idx="43">
                  <c:v>0.94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0.92</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8114688"/>
        <c:axId val="128116992"/>
      </c:lineChart>
      <c:catAx>
        <c:axId val="1281146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8116992"/>
        <c:crosses val="autoZero"/>
        <c:auto val="1"/>
        <c:lblAlgn val="ctr"/>
        <c:lblOffset val="100"/>
        <c:noMultiLvlLbl val="0"/>
      </c:catAx>
      <c:valAx>
        <c:axId val="1281169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8114688"/>
        <c:crosses val="autoZero"/>
        <c:crossBetween val="between"/>
      </c:valAx>
      <c:valAx>
        <c:axId val="128196608"/>
        <c:scaling>
          <c:orientation val="minMax"/>
          <c:max val="1"/>
          <c:min val="0"/>
        </c:scaling>
        <c:delete val="0"/>
        <c:axPos val="r"/>
        <c:numFmt formatCode="0%" sourceLinked="1"/>
        <c:majorTickMark val="none"/>
        <c:minorTickMark val="none"/>
        <c:tickLblPos val="none"/>
        <c:spPr>
          <a:ln>
            <a:noFill/>
          </a:ln>
        </c:spPr>
        <c:crossAx val="128198144"/>
        <c:crosses val="max"/>
        <c:crossBetween val="between"/>
      </c:valAx>
      <c:catAx>
        <c:axId val="128198144"/>
        <c:scaling>
          <c:orientation val="minMax"/>
        </c:scaling>
        <c:delete val="1"/>
        <c:axPos val="b"/>
        <c:numFmt formatCode="General" sourceLinked="1"/>
        <c:majorTickMark val="out"/>
        <c:minorTickMark val="none"/>
        <c:tickLblPos val="nextTo"/>
        <c:crossAx val="1281966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Sheet1!$F$2:$F$45</c:f>
              <c:numCache>
                <c:formatCode>General</c:formatCode>
                <c:ptCount val="44"/>
                <c:pt idx="0">
                  <c:v>0.94</c:v>
                </c:pt>
                <c:pt idx="1">
                  <c:v>0.94</c:v>
                </c:pt>
                <c:pt idx="2">
                  <c:v>0.94</c:v>
                </c:pt>
                <c:pt idx="3">
                  <c:v>0.94</c:v>
                </c:pt>
                <c:pt idx="4">
                  <c:v>0.94</c:v>
                </c:pt>
                <c:pt idx="5">
                  <c:v>0.94</c:v>
                </c:pt>
                <c:pt idx="6">
                  <c:v>0.94</c:v>
                </c:pt>
                <c:pt idx="7">
                  <c:v>0.94</c:v>
                </c:pt>
                <c:pt idx="8">
                  <c:v>0.95</c:v>
                </c:pt>
                <c:pt idx="9">
                  <c:v>0.95</c:v>
                </c:pt>
                <c:pt idx="10">
                  <c:v>0.95</c:v>
                </c:pt>
                <c:pt idx="11">
                  <c:v>0.96</c:v>
                </c:pt>
                <c:pt idx="12">
                  <c:v>0.96</c:v>
                </c:pt>
                <c:pt idx="13">
                  <c:v>0.96</c:v>
                </c:pt>
                <c:pt idx="14">
                  <c:v>0.96</c:v>
                </c:pt>
                <c:pt idx="15">
                  <c:v>0.96</c:v>
                </c:pt>
                <c:pt idx="16">
                  <c:v>0.96</c:v>
                </c:pt>
                <c:pt idx="17">
                  <c:v>0.96</c:v>
                </c:pt>
                <c:pt idx="18">
                  <c:v>0.97</c:v>
                </c:pt>
                <c:pt idx="19">
                  <c:v>0.97</c:v>
                </c:pt>
                <c:pt idx="20">
                  <c:v>0.97</c:v>
                </c:pt>
                <c:pt idx="21">
                  <c:v>0.97</c:v>
                </c:pt>
                <c:pt idx="22">
                  <c:v>0.98</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212122624"/>
        <c:axId val="212121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3"/>
                <c:pt idx="0">
                  <c:v>SUNDERLAND WEST 1 PCN</c:v>
                </c:pt>
                <c:pt idx="1">
                  <c:v>REDCAR COASTAL PCN</c:v>
                </c:pt>
                <c:pt idx="2">
                  <c:v>JESMOND - LOWER GOSFORTH PCN</c:v>
                </c:pt>
                <c:pt idx="3">
                  <c:v>DARLINGTON PCN</c:v>
                </c:pt>
                <c:pt idx="4">
                  <c:v>SUNDERLAND EAST PCN</c:v>
                </c:pt>
                <c:pt idx="5">
                  <c:v>COALFIELDS PCN</c:v>
                </c:pt>
                <c:pt idx="6">
                  <c:v>NORTH GOSFORTH PCN</c:v>
                </c:pt>
                <c:pt idx="7">
                  <c:v>WEAR VALLEY PCN</c:v>
                </c:pt>
                <c:pt idx="8">
                  <c:v>WANSBECK PCN</c:v>
                </c:pt>
                <c:pt idx="9">
                  <c:v>CRAMLINGTON SEATON VALLEY PCN</c:v>
                </c:pt>
                <c:pt idx="10">
                  <c:v>NORTH SHIELDS PCN</c:v>
                </c:pt>
                <c:pt idx="11">
                  <c:v>WHITLEY BAY PCN</c:v>
                </c:pt>
                <c:pt idx="12">
                  <c:v>SOUTH TYNESIDE EAST PCN</c:v>
                </c:pt>
                <c:pt idx="13">
                  <c:v>GATESHEAD INNER WEST PCN</c:v>
                </c:pt>
                <c:pt idx="14">
                  <c:v>CLAYPATH &amp; UNIVERSITY MEDICAL GROUP PCN</c:v>
                </c:pt>
                <c:pt idx="15">
                  <c:v>GATESHEAD OUTER WEST PCN</c:v>
                </c:pt>
                <c:pt idx="16">
                  <c:v>SUNDERLAND NORTH PCN</c:v>
                </c:pt>
                <c:pt idx="17">
                  <c:v>BYTES PCN</c:v>
                </c:pt>
                <c:pt idx="18">
                  <c:v>SUNDERLAND WEST 2 PCN</c:v>
                </c:pt>
                <c:pt idx="19">
                  <c:v>KESWICK &amp; SOLWAY PCN</c:v>
                </c:pt>
                <c:pt idx="20">
                  <c:v>TEESDALE PCN</c:v>
                </c:pt>
                <c:pt idx="21">
                  <c:v>BIRTLEY, OXFORD TERR &amp; RAWLING RD PCN</c:v>
                </c:pt>
                <c:pt idx="22">
                  <c:v>WEST NORTHUMBERLAND PCN</c:v>
                </c:pt>
              </c:strCache>
            </c:strRef>
          </c:cat>
          <c:val>
            <c:numRef>
              <c:f>Sheet1!$C$2:$C$45</c:f>
              <c:numCache>
                <c:formatCode>0%</c:formatCode>
                <c:ptCount val="44"/>
                <c:pt idx="0">
                  <c:v>0.94</c:v>
                </c:pt>
                <c:pt idx="1">
                  <c:v>0.94</c:v>
                </c:pt>
                <c:pt idx="2">
                  <c:v>0.94</c:v>
                </c:pt>
                <c:pt idx="3">
                  <c:v>0.94</c:v>
                </c:pt>
                <c:pt idx="4">
                  <c:v>0.94</c:v>
                </c:pt>
                <c:pt idx="5">
                  <c:v>0.94</c:v>
                </c:pt>
                <c:pt idx="6">
                  <c:v>0.94</c:v>
                </c:pt>
                <c:pt idx="7">
                  <c:v>0.94</c:v>
                </c:pt>
                <c:pt idx="8">
                  <c:v>0.95</c:v>
                </c:pt>
                <c:pt idx="9">
                  <c:v>0.95</c:v>
                </c:pt>
                <c:pt idx="10">
                  <c:v>0.95</c:v>
                </c:pt>
                <c:pt idx="11">
                  <c:v>0.96</c:v>
                </c:pt>
                <c:pt idx="12">
                  <c:v>0.96</c:v>
                </c:pt>
                <c:pt idx="13">
                  <c:v>0.96</c:v>
                </c:pt>
                <c:pt idx="14">
                  <c:v>0.96</c:v>
                </c:pt>
                <c:pt idx="15">
                  <c:v>0.96</c:v>
                </c:pt>
                <c:pt idx="16">
                  <c:v>0.96</c:v>
                </c:pt>
                <c:pt idx="17">
                  <c:v>0.96</c:v>
                </c:pt>
                <c:pt idx="18">
                  <c:v>0.97</c:v>
                </c:pt>
                <c:pt idx="19">
                  <c:v>0.97</c:v>
                </c:pt>
                <c:pt idx="20">
                  <c:v>0.97</c:v>
                </c:pt>
                <c:pt idx="21">
                  <c:v>0.97</c:v>
                </c:pt>
                <c:pt idx="22">
                  <c:v>0.98</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211322368"/>
        <c:axId val="212119552"/>
      </c:lineChart>
      <c:catAx>
        <c:axId val="2113223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212119552"/>
        <c:crosses val="autoZero"/>
        <c:auto val="1"/>
        <c:lblAlgn val="ctr"/>
        <c:lblOffset val="100"/>
        <c:noMultiLvlLbl val="0"/>
      </c:catAx>
      <c:valAx>
        <c:axId val="212119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11322368"/>
        <c:crosses val="autoZero"/>
        <c:crossBetween val="between"/>
      </c:valAx>
      <c:valAx>
        <c:axId val="212121088"/>
        <c:scaling>
          <c:orientation val="minMax"/>
          <c:max val="1"/>
          <c:min val="0"/>
        </c:scaling>
        <c:delete val="0"/>
        <c:axPos val="r"/>
        <c:numFmt formatCode="0%" sourceLinked="1"/>
        <c:majorTickMark val="none"/>
        <c:minorTickMark val="none"/>
        <c:tickLblPos val="none"/>
        <c:spPr>
          <a:ln>
            <a:noFill/>
          </a:ln>
        </c:spPr>
        <c:crossAx val="212122624"/>
        <c:crosses val="max"/>
        <c:crossBetween val="between"/>
      </c:valAx>
      <c:catAx>
        <c:axId val="212122624"/>
        <c:scaling>
          <c:orientation val="minMax"/>
        </c:scaling>
        <c:delete val="1"/>
        <c:axPos val="b"/>
        <c:numFmt formatCode="General" sourceLinked="1"/>
        <c:majorTickMark val="out"/>
        <c:minorTickMark val="none"/>
        <c:tickLblPos val="nextTo"/>
        <c:crossAx val="212121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59</c:v>
                </c:pt>
                <c:pt idx="1">
                  <c:v>60</c:v>
                </c:pt>
                <c:pt idx="2">
                  <c:v>61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31</c:v>
                </c:pt>
                <c:pt idx="1">
                  <c:v>30</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720896"/>
        <c:axId val="128722432"/>
      </c:barChart>
      <c:catAx>
        <c:axId val="12872089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722432"/>
        <c:crosses val="autoZero"/>
        <c:auto val="1"/>
        <c:lblAlgn val="ctr"/>
        <c:lblOffset val="100"/>
        <c:noMultiLvlLbl val="0"/>
      </c:catAx>
      <c:valAx>
        <c:axId val="12872243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72089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65</c:v>
                </c:pt>
                <c:pt idx="1">
                  <c:v>76</c:v>
                </c:pt>
                <c:pt idx="2">
                  <c:v>69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29</c:v>
                </c:pt>
                <c:pt idx="1">
                  <c:v>21</c:v>
                </c:pt>
                <c:pt idx="2">
                  <c:v>26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921600"/>
        <c:axId val="128923136"/>
      </c:barChart>
      <c:catAx>
        <c:axId val="12892160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923136"/>
        <c:crosses val="autoZero"/>
        <c:auto val="1"/>
        <c:lblAlgn val="ctr"/>
        <c:lblOffset val="100"/>
        <c:noMultiLvlLbl val="0"/>
      </c:catAx>
      <c:valAx>
        <c:axId val="12892313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92160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28</c:v>
                </c:pt>
                <c:pt idx="2">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008960"/>
        <c:axId val="130010496"/>
      </c:lineChart>
      <c:catAx>
        <c:axId val="1300089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010496"/>
        <c:crosses val="autoZero"/>
        <c:auto val="1"/>
        <c:lblAlgn val="ctr"/>
        <c:lblOffset val="100"/>
        <c:noMultiLvlLbl val="0"/>
      </c:catAx>
      <c:valAx>
        <c:axId val="1300104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0089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39</c:v>
                </c:pt>
                <c:pt idx="1">
                  <c:v>38</c:v>
                </c:pt>
                <c:pt idx="2">
                  <c:v>24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119680"/>
        <c:axId val="144121216"/>
      </c:lineChart>
      <c:catAx>
        <c:axId val="144119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121216"/>
        <c:crosses val="autoZero"/>
        <c:auto val="1"/>
        <c:lblAlgn val="ctr"/>
        <c:lblOffset val="100"/>
        <c:noMultiLvlLbl val="0"/>
      </c:catAx>
      <c:valAx>
        <c:axId val="144121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119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Sheet1!$F$2:$F$45</c:f>
              <c:numCache>
                <c:formatCode>General</c:formatCode>
                <c:ptCount val="44"/>
                <c:pt idx="0">
                  <c:v>0.64</c:v>
                </c:pt>
                <c:pt idx="1">
                  <c:v>0.66</c:v>
                </c:pt>
                <c:pt idx="2">
                  <c:v>0.68</c:v>
                </c:pt>
                <c:pt idx="3">
                  <c:v>0.69</c:v>
                </c:pt>
                <c:pt idx="4">
                  <c:v>0.69</c:v>
                </c:pt>
                <c:pt idx="5">
                  <c:v>0.69</c:v>
                </c:pt>
                <c:pt idx="6">
                  <c:v>0.7</c:v>
                </c:pt>
                <c:pt idx="7">
                  <c:v>0.7</c:v>
                </c:pt>
                <c:pt idx="8">
                  <c:v>0.71</c:v>
                </c:pt>
                <c:pt idx="9">
                  <c:v>0.71</c:v>
                </c:pt>
                <c:pt idx="10">
                  <c:v>0.72</c:v>
                </c:pt>
                <c:pt idx="11">
                  <c:v>0.72</c:v>
                </c:pt>
                <c:pt idx="12">
                  <c:v>0.72</c:v>
                </c:pt>
                <c:pt idx="13">
                  <c:v>0.73</c:v>
                </c:pt>
                <c:pt idx="14">
                  <c:v>0.73</c:v>
                </c:pt>
                <c:pt idx="15">
                  <c:v>0.73</c:v>
                </c:pt>
                <c:pt idx="16">
                  <c:v>0.73</c:v>
                </c:pt>
                <c:pt idx="17">
                  <c:v>0.74</c:v>
                </c:pt>
                <c:pt idx="18">
                  <c:v>0.74</c:v>
                </c:pt>
                <c:pt idx="19">
                  <c:v>0.74</c:v>
                </c:pt>
                <c:pt idx="20">
                  <c:v>0.74</c:v>
                </c:pt>
                <c:pt idx="21">
                  <c:v>0.74</c:v>
                </c:pt>
                <c:pt idx="22">
                  <c:v>0.74</c:v>
                </c:pt>
                <c:pt idx="23">
                  <c:v>0.74</c:v>
                </c:pt>
                <c:pt idx="24">
                  <c:v>0.75</c:v>
                </c:pt>
                <c:pt idx="25">
                  <c:v>0.75</c:v>
                </c:pt>
                <c:pt idx="26">
                  <c:v>0.75</c:v>
                </c:pt>
                <c:pt idx="27">
                  <c:v>0.75</c:v>
                </c:pt>
                <c:pt idx="28">
                  <c:v>0.75</c:v>
                </c:pt>
                <c:pt idx="29">
                  <c:v>0.76</c:v>
                </c:pt>
                <c:pt idx="30">
                  <c:v>0.76</c:v>
                </c:pt>
                <c:pt idx="31">
                  <c:v>0.76</c:v>
                </c:pt>
                <c:pt idx="32">
                  <c:v>0.76</c:v>
                </c:pt>
                <c:pt idx="33">
                  <c:v>0.76</c:v>
                </c:pt>
                <c:pt idx="34">
                  <c:v>0.76</c:v>
                </c:pt>
                <c:pt idx="35">
                  <c:v>0.76</c:v>
                </c:pt>
                <c:pt idx="36">
                  <c:v>0.76</c:v>
                </c:pt>
                <c:pt idx="37">
                  <c:v>0.76</c:v>
                </c:pt>
                <c:pt idx="38">
                  <c:v>0.76</c:v>
                </c:pt>
                <c:pt idx="39">
                  <c:v>0.76</c:v>
                </c:pt>
                <c:pt idx="40">
                  <c:v>0.77</c:v>
                </c:pt>
                <c:pt idx="41">
                  <c:v>0.77</c:v>
                </c:pt>
                <c:pt idx="42">
                  <c:v>0.77</c:v>
                </c:pt>
                <c:pt idx="43">
                  <c:v>0.77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4564224"/>
        <c:axId val="144558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BLYTH PCN</c:v>
                </c:pt>
                <c:pt idx="1">
                  <c:v>BIRTLEY, OXFORD TERR &amp; RAWLING RD PCN</c:v>
                </c:pt>
                <c:pt idx="2">
                  <c:v>WORKINGTON PCN</c:v>
                </c:pt>
                <c:pt idx="3">
                  <c:v>SEDGEFIELD 1 PCN</c:v>
                </c:pt>
                <c:pt idx="4">
                  <c:v>WASHINGTON PCN</c:v>
                </c:pt>
                <c:pt idx="5">
                  <c:v>VALENS PCN</c:v>
                </c:pt>
                <c:pt idx="6">
                  <c:v>GREATER MIDDLESBROUGH PCN</c:v>
                </c:pt>
                <c:pt idx="7">
                  <c:v>ONE LIFE HARTLEPOOL PCN</c:v>
                </c:pt>
                <c:pt idx="8">
                  <c:v>SUNDERLAND NORTH PCN</c:v>
                </c:pt>
                <c:pt idx="9">
                  <c:v>CARLISLE HEALTHCARE PCN</c:v>
                </c:pt>
                <c:pt idx="10">
                  <c:v>NEWCASTLE INNER WEST PCN</c:v>
                </c:pt>
                <c:pt idx="11">
                  <c:v>BYTES PCN</c:v>
                </c:pt>
                <c:pt idx="12">
                  <c:v>STOCKTON PCN</c:v>
                </c:pt>
                <c:pt idx="13">
                  <c:v>REDCAR COASTAL PCN</c:v>
                </c:pt>
                <c:pt idx="14">
                  <c:v>GATESHEAD OUTER WEST PCN</c:v>
                </c:pt>
                <c:pt idx="15">
                  <c:v>NORTH EASINGTON PCN</c:v>
                </c:pt>
                <c:pt idx="16">
                  <c:v>BILLINGHAM &amp; NORTON PCN</c:v>
                </c:pt>
                <c:pt idx="17">
                  <c:v>WALLSEND PCN</c:v>
                </c:pt>
                <c:pt idx="18">
                  <c:v>SEDGEFIELD NORTH PCN</c:v>
                </c:pt>
                <c:pt idx="19">
                  <c:v>EASINGTON DISTRICT PCN</c:v>
                </c:pt>
                <c:pt idx="20">
                  <c:v>DURHAM EAST PCN</c:v>
                </c:pt>
                <c:pt idx="21">
                  <c:v>CENTRAL MIDDLESBROUGH PCN</c:v>
                </c:pt>
                <c:pt idx="22">
                  <c:v>BISHOP AUCKLAND PCN</c:v>
                </c:pt>
                <c:pt idx="23">
                  <c:v>ESTON PCN</c:v>
                </c:pt>
                <c:pt idx="24">
                  <c:v>GATESHEAD EAST PCN</c:v>
                </c:pt>
                <c:pt idx="25">
                  <c:v>HARTLEPOOL HEALTH PCN</c:v>
                </c:pt>
                <c:pt idx="26">
                  <c:v>NEWCASTLE CENTRAL HEALTH PCN</c:v>
                </c:pt>
                <c:pt idx="27">
                  <c:v>DARLINGTON PCN</c:v>
                </c:pt>
                <c:pt idx="28">
                  <c:v>NEWCASTLE OUTER WEST PCN</c:v>
                </c:pt>
                <c:pt idx="29">
                  <c:v>ICS</c:v>
                </c:pt>
                <c:pt idx="30">
                  <c:v>CARLISLE RURAL PCN</c:v>
                </c:pt>
                <c:pt idx="31">
                  <c:v>DURHAM WEST PCN</c:v>
                </c:pt>
                <c:pt idx="32">
                  <c:v>SUNDERLAND WEST 2 PCN</c:v>
                </c:pt>
                <c:pt idx="33">
                  <c:v>EAST CLEVELAND PCN</c:v>
                </c:pt>
                <c:pt idx="34">
                  <c:v>WANSBECK PCN</c:v>
                </c:pt>
                <c:pt idx="35">
                  <c:v>SOUTH TYNESIDE WEST PCN</c:v>
                </c:pt>
                <c:pt idx="36">
                  <c:v>CARLISLE PCN</c:v>
                </c:pt>
                <c:pt idx="37">
                  <c:v>COALFIELDS PCN</c:v>
                </c:pt>
                <c:pt idx="38">
                  <c:v>CHESTER LE STREET PCN</c:v>
                </c:pt>
                <c:pt idx="39">
                  <c:v>GATESHEAD CENTRAL SOUTH PCN</c:v>
                </c:pt>
                <c:pt idx="40">
                  <c:v>EASINGTON CENTRAL PCN</c:v>
                </c:pt>
                <c:pt idx="41">
                  <c:v>COPELAND PCN</c:v>
                </c:pt>
                <c:pt idx="42">
                  <c:v>HOLGATE PCN</c:v>
                </c:pt>
                <c:pt idx="43">
                  <c:v>NORTH SHIELDS PCN</c:v>
                </c:pt>
              </c:strCache>
            </c:strRef>
          </c:cat>
          <c:val>
            <c:numRef>
              <c:f>Sheet1!$C$2:$C$45</c:f>
              <c:numCache>
                <c:formatCode>0%</c:formatCode>
                <c:ptCount val="44"/>
                <c:pt idx="0">
                  <c:v>0.64</c:v>
                </c:pt>
                <c:pt idx="1">
                  <c:v>0.66</c:v>
                </c:pt>
                <c:pt idx="2">
                  <c:v>0.68</c:v>
                </c:pt>
                <c:pt idx="3">
                  <c:v>0.69</c:v>
                </c:pt>
                <c:pt idx="4">
                  <c:v>0.69</c:v>
                </c:pt>
                <c:pt idx="5">
                  <c:v>0.69</c:v>
                </c:pt>
                <c:pt idx="6">
                  <c:v>0.7</c:v>
                </c:pt>
                <c:pt idx="7">
                  <c:v>0.7</c:v>
                </c:pt>
                <c:pt idx="8">
                  <c:v>0.71</c:v>
                </c:pt>
                <c:pt idx="9">
                  <c:v>0.71</c:v>
                </c:pt>
                <c:pt idx="10">
                  <c:v>0.72</c:v>
                </c:pt>
                <c:pt idx="11">
                  <c:v>0.72</c:v>
                </c:pt>
                <c:pt idx="12">
                  <c:v>0.72</c:v>
                </c:pt>
                <c:pt idx="13">
                  <c:v>0.73</c:v>
                </c:pt>
                <c:pt idx="14">
                  <c:v>0.73</c:v>
                </c:pt>
                <c:pt idx="15">
                  <c:v>0.73</c:v>
                </c:pt>
                <c:pt idx="16">
                  <c:v>0.73</c:v>
                </c:pt>
                <c:pt idx="17">
                  <c:v>0.74</c:v>
                </c:pt>
                <c:pt idx="18">
                  <c:v>0.74</c:v>
                </c:pt>
                <c:pt idx="19">
                  <c:v>0.74</c:v>
                </c:pt>
                <c:pt idx="20">
                  <c:v>0.74</c:v>
                </c:pt>
                <c:pt idx="21">
                  <c:v>0.74</c:v>
                </c:pt>
                <c:pt idx="22">
                  <c:v>0.74</c:v>
                </c:pt>
                <c:pt idx="23">
                  <c:v>0.74</c:v>
                </c:pt>
                <c:pt idx="24">
                  <c:v>0.75</c:v>
                </c:pt>
                <c:pt idx="25">
                  <c:v>0.75</c:v>
                </c:pt>
                <c:pt idx="26">
                  <c:v>0.75</c:v>
                </c:pt>
                <c:pt idx="27">
                  <c:v>0.75</c:v>
                </c:pt>
                <c:pt idx="28">
                  <c:v>0.75</c:v>
                </c:pt>
                <c:pt idx="29">
                  <c:v>-10</c:v>
                </c:pt>
                <c:pt idx="30">
                  <c:v>0.76</c:v>
                </c:pt>
                <c:pt idx="31">
                  <c:v>0.76</c:v>
                </c:pt>
                <c:pt idx="32">
                  <c:v>0.76</c:v>
                </c:pt>
                <c:pt idx="33">
                  <c:v>0.76</c:v>
                </c:pt>
                <c:pt idx="34">
                  <c:v>0.76</c:v>
                </c:pt>
                <c:pt idx="35">
                  <c:v>0.76</c:v>
                </c:pt>
                <c:pt idx="36">
                  <c:v>0.76</c:v>
                </c:pt>
                <c:pt idx="37">
                  <c:v>0.76</c:v>
                </c:pt>
                <c:pt idx="38">
                  <c:v>0.76</c:v>
                </c:pt>
                <c:pt idx="39">
                  <c:v>0.76</c:v>
                </c:pt>
                <c:pt idx="40">
                  <c:v>0.77</c:v>
                </c:pt>
                <c:pt idx="41">
                  <c:v>0.77</c:v>
                </c:pt>
                <c:pt idx="42">
                  <c:v>0.77</c:v>
                </c:pt>
                <c:pt idx="43">
                  <c:v>0.77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0.76</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4546048"/>
        <c:axId val="144556800"/>
      </c:lineChart>
      <c:catAx>
        <c:axId val="1445460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4556800"/>
        <c:crosses val="autoZero"/>
        <c:auto val="1"/>
        <c:lblAlgn val="ctr"/>
        <c:lblOffset val="100"/>
        <c:noMultiLvlLbl val="0"/>
      </c:catAx>
      <c:valAx>
        <c:axId val="1445568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546048"/>
        <c:crosses val="autoZero"/>
        <c:crossBetween val="between"/>
      </c:valAx>
      <c:valAx>
        <c:axId val="144558336"/>
        <c:scaling>
          <c:orientation val="minMax"/>
          <c:max val="1"/>
          <c:min val="0"/>
        </c:scaling>
        <c:delete val="0"/>
        <c:axPos val="r"/>
        <c:numFmt formatCode="0%" sourceLinked="1"/>
        <c:majorTickMark val="none"/>
        <c:minorTickMark val="none"/>
        <c:tickLblPos val="none"/>
        <c:spPr>
          <a:ln>
            <a:noFill/>
          </a:ln>
        </c:spPr>
        <c:crossAx val="144564224"/>
        <c:crosses val="max"/>
        <c:crossBetween val="between"/>
      </c:valAx>
      <c:catAx>
        <c:axId val="144564224"/>
        <c:scaling>
          <c:orientation val="minMax"/>
        </c:scaling>
        <c:delete val="1"/>
        <c:axPos val="b"/>
        <c:numFmt formatCode="General" sourceLinked="1"/>
        <c:majorTickMark val="out"/>
        <c:minorTickMark val="none"/>
        <c:tickLblPos val="nextTo"/>
        <c:crossAx val="144558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Sheet1!$F$2:$F$45</c:f>
              <c:numCache>
                <c:formatCode>General</c:formatCode>
                <c:ptCount val="44"/>
                <c:pt idx="0">
                  <c:v>0.78</c:v>
                </c:pt>
                <c:pt idx="1">
                  <c:v>0.78</c:v>
                </c:pt>
                <c:pt idx="2">
                  <c:v>0.78</c:v>
                </c:pt>
                <c:pt idx="3">
                  <c:v>0.78</c:v>
                </c:pt>
                <c:pt idx="4">
                  <c:v>0.78</c:v>
                </c:pt>
                <c:pt idx="5">
                  <c:v>0.78</c:v>
                </c:pt>
                <c:pt idx="6">
                  <c:v>0.79</c:v>
                </c:pt>
                <c:pt idx="7">
                  <c:v>0.79</c:v>
                </c:pt>
                <c:pt idx="8">
                  <c:v>0.79</c:v>
                </c:pt>
                <c:pt idx="9">
                  <c:v>0.8</c:v>
                </c:pt>
                <c:pt idx="10">
                  <c:v>0.8</c:v>
                </c:pt>
                <c:pt idx="11">
                  <c:v>0.81</c:v>
                </c:pt>
                <c:pt idx="12">
                  <c:v>0.82</c:v>
                </c:pt>
                <c:pt idx="13">
                  <c:v>0.83</c:v>
                </c:pt>
                <c:pt idx="14">
                  <c:v>0.83</c:v>
                </c:pt>
                <c:pt idx="15">
                  <c:v>0.83</c:v>
                </c:pt>
                <c:pt idx="16">
                  <c:v>0.84</c:v>
                </c:pt>
                <c:pt idx="17">
                  <c:v>0.84</c:v>
                </c:pt>
                <c:pt idx="18">
                  <c:v>0.84</c:v>
                </c:pt>
                <c:pt idx="19">
                  <c:v>0.84</c:v>
                </c:pt>
                <c:pt idx="20">
                  <c:v>0.87</c:v>
                </c:pt>
                <c:pt idx="21">
                  <c:v>0.89</c:v>
                </c:pt>
                <c:pt idx="22">
                  <c:v>0.98</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211177856"/>
        <c:axId val="1258932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3"/>
                <c:pt idx="0">
                  <c:v>NORTH STOCKTON PCN</c:v>
                </c:pt>
                <c:pt idx="1">
                  <c:v>NEWCASTLE EAST PCN</c:v>
                </c:pt>
                <c:pt idx="2">
                  <c:v>SOUTH TYNESIDE EAST PCN</c:v>
                </c:pt>
                <c:pt idx="3">
                  <c:v>SUNDERLAND EAST PCN</c:v>
                </c:pt>
                <c:pt idx="4">
                  <c:v>DERWENTSIDE PCN</c:v>
                </c:pt>
                <c:pt idx="5">
                  <c:v>NORTH TYNESIDE NORTH WEST PCN</c:v>
                </c:pt>
                <c:pt idx="6">
                  <c:v>SUNDERLAND WEST 1 PCN</c:v>
                </c:pt>
                <c:pt idx="7">
                  <c:v>WEST END FAMILY HEALTH PCN</c:v>
                </c:pt>
                <c:pt idx="8">
                  <c:v>SOUTH TYNESIDE SOUTH PCN</c:v>
                </c:pt>
                <c:pt idx="9">
                  <c:v>TEESDALE PCN</c:v>
                </c:pt>
                <c:pt idx="10">
                  <c:v>GATESHEAD INNER WEST PCN</c:v>
                </c:pt>
                <c:pt idx="11">
                  <c:v>HARTLEPOOL PCN</c:v>
                </c:pt>
                <c:pt idx="12">
                  <c:v>WEAR VALLEY PCN</c:v>
                </c:pt>
                <c:pt idx="13">
                  <c:v>WEST NORTHUMBERLAND PCN</c:v>
                </c:pt>
                <c:pt idx="14">
                  <c:v>WELL UP NORTH PCN</c:v>
                </c:pt>
                <c:pt idx="15">
                  <c:v>NORTH GOSFORTH PCN</c:v>
                </c:pt>
                <c:pt idx="16">
                  <c:v>EDEN (CUMBRIA) PCN</c:v>
                </c:pt>
                <c:pt idx="17">
                  <c:v>CRAMLINGTON SEATON VALLEY PCN</c:v>
                </c:pt>
                <c:pt idx="18">
                  <c:v>KESWICK &amp; SOLWAY PCN</c:v>
                </c:pt>
                <c:pt idx="19">
                  <c:v>COCKERMOUTH &amp; MARYPORT PCN</c:v>
                </c:pt>
                <c:pt idx="20">
                  <c:v>JESMOND - LOWER GOSFORTH PCN</c:v>
                </c:pt>
                <c:pt idx="21">
                  <c:v>WHITLEY BAY PCN</c:v>
                </c:pt>
                <c:pt idx="22">
                  <c:v>CLAYPATH &amp; UNIVERSITY MEDICAL GROUP PCN</c:v>
                </c:pt>
              </c:strCache>
            </c:strRef>
          </c:cat>
          <c:val>
            <c:numRef>
              <c:f>Sheet1!$C$2:$C$45</c:f>
              <c:numCache>
                <c:formatCode>0%</c:formatCode>
                <c:ptCount val="44"/>
                <c:pt idx="0">
                  <c:v>0.78</c:v>
                </c:pt>
                <c:pt idx="1">
                  <c:v>0.78</c:v>
                </c:pt>
                <c:pt idx="2">
                  <c:v>0.78</c:v>
                </c:pt>
                <c:pt idx="3">
                  <c:v>0.78</c:v>
                </c:pt>
                <c:pt idx="4">
                  <c:v>0.78</c:v>
                </c:pt>
                <c:pt idx="5">
                  <c:v>0.78</c:v>
                </c:pt>
                <c:pt idx="6">
                  <c:v>0.79</c:v>
                </c:pt>
                <c:pt idx="7">
                  <c:v>0.79</c:v>
                </c:pt>
                <c:pt idx="8">
                  <c:v>0.79</c:v>
                </c:pt>
                <c:pt idx="9">
                  <c:v>0.8</c:v>
                </c:pt>
                <c:pt idx="10">
                  <c:v>0.8</c:v>
                </c:pt>
                <c:pt idx="11">
                  <c:v>0.81</c:v>
                </c:pt>
                <c:pt idx="12">
                  <c:v>0.82</c:v>
                </c:pt>
                <c:pt idx="13">
                  <c:v>0.83</c:v>
                </c:pt>
                <c:pt idx="14">
                  <c:v>0.83</c:v>
                </c:pt>
                <c:pt idx="15">
                  <c:v>0.83</c:v>
                </c:pt>
                <c:pt idx="16">
                  <c:v>0.84</c:v>
                </c:pt>
                <c:pt idx="17">
                  <c:v>0.84</c:v>
                </c:pt>
                <c:pt idx="18">
                  <c:v>0.84</c:v>
                </c:pt>
                <c:pt idx="19">
                  <c:v>0.84</c:v>
                </c:pt>
                <c:pt idx="20">
                  <c:v>0.87</c:v>
                </c:pt>
                <c:pt idx="21">
                  <c:v>0.89</c:v>
                </c:pt>
                <c:pt idx="22">
                  <c:v>0.98</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5885056"/>
        <c:axId val="125891712"/>
      </c:lineChart>
      <c:catAx>
        <c:axId val="1258850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5891712"/>
        <c:crosses val="autoZero"/>
        <c:auto val="1"/>
        <c:lblAlgn val="ctr"/>
        <c:lblOffset val="100"/>
        <c:noMultiLvlLbl val="0"/>
      </c:catAx>
      <c:valAx>
        <c:axId val="1258917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885056"/>
        <c:crosses val="autoZero"/>
        <c:crossBetween val="between"/>
      </c:valAx>
      <c:valAx>
        <c:axId val="125893248"/>
        <c:scaling>
          <c:orientation val="minMax"/>
          <c:max val="1"/>
          <c:min val="0"/>
        </c:scaling>
        <c:delete val="0"/>
        <c:axPos val="r"/>
        <c:numFmt formatCode="0%" sourceLinked="1"/>
        <c:majorTickMark val="none"/>
        <c:minorTickMark val="none"/>
        <c:tickLblPos val="none"/>
        <c:spPr>
          <a:ln>
            <a:noFill/>
          </a:ln>
        </c:spPr>
        <c:crossAx val="211177856"/>
        <c:crosses val="max"/>
        <c:crossBetween val="between"/>
      </c:valAx>
      <c:catAx>
        <c:axId val="211177856"/>
        <c:scaling>
          <c:orientation val="minMax"/>
        </c:scaling>
        <c:delete val="1"/>
        <c:axPos val="b"/>
        <c:numFmt formatCode="General" sourceLinked="1"/>
        <c:majorTickMark val="out"/>
        <c:minorTickMark val="none"/>
        <c:tickLblPos val="nextTo"/>
        <c:crossAx val="1258932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29</c:v>
                </c:pt>
                <c:pt idx="1">
                  <c:v>40</c:v>
                </c:pt>
                <c:pt idx="2">
                  <c:v>19</c:v>
                </c:pt>
                <c:pt idx="3">
                  <c:v>7</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15968"/>
        <c:axId val="145717504"/>
      </c:lineChart>
      <c:catAx>
        <c:axId val="1457159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17504"/>
        <c:crosses val="autoZero"/>
        <c:auto val="1"/>
        <c:lblAlgn val="ctr"/>
        <c:lblOffset val="100"/>
        <c:noMultiLvlLbl val="0"/>
      </c:catAx>
      <c:valAx>
        <c:axId val="145717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159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Sheet1!$F$2:$F$45</c:f>
              <c:numCache>
                <c:formatCode>General</c:formatCode>
                <c:ptCount val="44"/>
                <c:pt idx="0">
                  <c:v>0.48</c:v>
                </c:pt>
                <c:pt idx="1">
                  <c:v>0.51</c:v>
                </c:pt>
                <c:pt idx="2">
                  <c:v>0.55000000000000004</c:v>
                </c:pt>
                <c:pt idx="3">
                  <c:v>0.57999999999999996</c:v>
                </c:pt>
                <c:pt idx="4">
                  <c:v>0.59</c:v>
                </c:pt>
                <c:pt idx="5">
                  <c:v>0.59</c:v>
                </c:pt>
                <c:pt idx="6">
                  <c:v>0.6</c:v>
                </c:pt>
                <c:pt idx="7">
                  <c:v>0.62</c:v>
                </c:pt>
                <c:pt idx="8">
                  <c:v>0.64</c:v>
                </c:pt>
                <c:pt idx="9">
                  <c:v>0.64</c:v>
                </c:pt>
                <c:pt idx="10">
                  <c:v>0.65</c:v>
                </c:pt>
                <c:pt idx="11">
                  <c:v>0.65</c:v>
                </c:pt>
                <c:pt idx="12">
                  <c:v>0.65</c:v>
                </c:pt>
                <c:pt idx="13">
                  <c:v>0.65</c:v>
                </c:pt>
                <c:pt idx="14">
                  <c:v>0.65</c:v>
                </c:pt>
                <c:pt idx="15">
                  <c:v>0.65</c:v>
                </c:pt>
                <c:pt idx="16">
                  <c:v>0.65</c:v>
                </c:pt>
                <c:pt idx="17">
                  <c:v>0.66</c:v>
                </c:pt>
                <c:pt idx="18">
                  <c:v>0.66</c:v>
                </c:pt>
                <c:pt idx="19">
                  <c:v>0.66</c:v>
                </c:pt>
                <c:pt idx="20">
                  <c:v>0.67</c:v>
                </c:pt>
                <c:pt idx="21">
                  <c:v>0.67</c:v>
                </c:pt>
                <c:pt idx="22">
                  <c:v>0.67</c:v>
                </c:pt>
                <c:pt idx="23">
                  <c:v>0.67</c:v>
                </c:pt>
                <c:pt idx="24">
                  <c:v>0.67</c:v>
                </c:pt>
                <c:pt idx="25">
                  <c:v>0.68</c:v>
                </c:pt>
                <c:pt idx="26">
                  <c:v>0.68</c:v>
                </c:pt>
                <c:pt idx="27">
                  <c:v>0.68</c:v>
                </c:pt>
                <c:pt idx="28">
                  <c:v>0.68</c:v>
                </c:pt>
                <c:pt idx="29">
                  <c:v>0.68</c:v>
                </c:pt>
                <c:pt idx="30">
                  <c:v>0.68</c:v>
                </c:pt>
                <c:pt idx="31">
                  <c:v>0.69</c:v>
                </c:pt>
                <c:pt idx="32">
                  <c:v>0.69</c:v>
                </c:pt>
                <c:pt idx="33">
                  <c:v>0.69</c:v>
                </c:pt>
                <c:pt idx="34">
                  <c:v>0.69</c:v>
                </c:pt>
                <c:pt idx="35">
                  <c:v>0.69</c:v>
                </c:pt>
                <c:pt idx="36">
                  <c:v>0.69</c:v>
                </c:pt>
                <c:pt idx="37">
                  <c:v>0.69</c:v>
                </c:pt>
                <c:pt idx="38">
                  <c:v>0.7</c:v>
                </c:pt>
                <c:pt idx="39">
                  <c:v>0.7</c:v>
                </c:pt>
                <c:pt idx="40">
                  <c:v>0.7</c:v>
                </c:pt>
                <c:pt idx="41">
                  <c:v>0.7</c:v>
                </c:pt>
                <c:pt idx="42">
                  <c:v>0.7</c:v>
                </c:pt>
                <c:pt idx="43">
                  <c:v>0.7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985920"/>
        <c:axId val="1459841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4"/>
                <c:pt idx="0">
                  <c:v>WORKINGTON PCN</c:v>
                </c:pt>
                <c:pt idx="1">
                  <c:v>HARTLEPOOL HEALTH PCN</c:v>
                </c:pt>
                <c:pt idx="2">
                  <c:v>COPELAND PCN</c:v>
                </c:pt>
                <c:pt idx="3">
                  <c:v>ONE LIFE HARTLEPOOL PCN</c:v>
                </c:pt>
                <c:pt idx="4">
                  <c:v>DURHAM EAST PCN</c:v>
                </c:pt>
                <c:pt idx="5">
                  <c:v>HOLGATE PCN</c:v>
                </c:pt>
                <c:pt idx="6">
                  <c:v>GATESHEAD OUTER WEST PCN</c:v>
                </c:pt>
                <c:pt idx="7">
                  <c:v>BLYTH PCN</c:v>
                </c:pt>
                <c:pt idx="8">
                  <c:v>BIRTLEY, OXFORD TERR &amp; RAWLING RD PCN</c:v>
                </c:pt>
                <c:pt idx="9">
                  <c:v>CARLISLE HEALTHCARE PCN</c:v>
                </c:pt>
                <c:pt idx="10">
                  <c:v>GREATER MIDDLESBROUGH PCN</c:v>
                </c:pt>
                <c:pt idx="11">
                  <c:v>WANSBECK PCN</c:v>
                </c:pt>
                <c:pt idx="12">
                  <c:v>EASINGTON CENTRAL PCN</c:v>
                </c:pt>
                <c:pt idx="13">
                  <c:v>NEWCASTLE INNER WEST PCN</c:v>
                </c:pt>
                <c:pt idx="14">
                  <c:v>WASHINGTON PCN</c:v>
                </c:pt>
                <c:pt idx="15">
                  <c:v>STOCKTON PCN</c:v>
                </c:pt>
                <c:pt idx="16">
                  <c:v>NORTH TYNESIDE NORTH WEST PCN</c:v>
                </c:pt>
                <c:pt idx="17">
                  <c:v>EAST CLEVELAND PCN</c:v>
                </c:pt>
                <c:pt idx="18">
                  <c:v>SEDGEFIELD NORTH PCN</c:v>
                </c:pt>
                <c:pt idx="19">
                  <c:v>NEWCASTLE EAST PCN</c:v>
                </c:pt>
                <c:pt idx="20">
                  <c:v>EASINGTON DISTRICT PCN</c:v>
                </c:pt>
                <c:pt idx="21">
                  <c:v>NEWCASTLE CENTRAL HEALTH PCN</c:v>
                </c:pt>
                <c:pt idx="22">
                  <c:v>CHESTER LE STREET PCN</c:v>
                </c:pt>
                <c:pt idx="23">
                  <c:v>ESTON PCN</c:v>
                </c:pt>
                <c:pt idx="24">
                  <c:v>NORTH SHIELDS PCN</c:v>
                </c:pt>
                <c:pt idx="25">
                  <c:v>REDCAR COASTAL PCN</c:v>
                </c:pt>
                <c:pt idx="26">
                  <c:v>WEST END FAMILY HEALTH PCN</c:v>
                </c:pt>
                <c:pt idx="27">
                  <c:v>SUNDERLAND EAST PCN</c:v>
                </c:pt>
                <c:pt idx="28">
                  <c:v>BYTES PCN</c:v>
                </c:pt>
                <c:pt idx="29">
                  <c:v>NEWCASTLE OUTER WEST PCN</c:v>
                </c:pt>
                <c:pt idx="30">
                  <c:v>BILLINGHAM &amp; NORTON PCN</c:v>
                </c:pt>
                <c:pt idx="31">
                  <c:v>ICS</c:v>
                </c:pt>
                <c:pt idx="32">
                  <c:v>WALLSEND PCN</c:v>
                </c:pt>
                <c:pt idx="33">
                  <c:v>SUNDERLAND WEST 1 PCN</c:v>
                </c:pt>
                <c:pt idx="34">
                  <c:v>CLAYPATH &amp; UNIVERSITY MEDICAL GROUP PCN</c:v>
                </c:pt>
                <c:pt idx="35">
                  <c:v>CENTRAL MIDDLESBROUGH PCN</c:v>
                </c:pt>
                <c:pt idx="36">
                  <c:v>CARLISLE PCN</c:v>
                </c:pt>
                <c:pt idx="37">
                  <c:v>WEAR VALLEY PCN</c:v>
                </c:pt>
                <c:pt idx="38">
                  <c:v>CRAMLINGTON SEATON VALLEY PCN</c:v>
                </c:pt>
                <c:pt idx="39">
                  <c:v>SEDGEFIELD 1 PCN</c:v>
                </c:pt>
                <c:pt idx="40">
                  <c:v>SOUTH TYNESIDE WEST PCN</c:v>
                </c:pt>
                <c:pt idx="41">
                  <c:v>DARLINGTON PCN</c:v>
                </c:pt>
                <c:pt idx="42">
                  <c:v>COALFIELDS PCN</c:v>
                </c:pt>
                <c:pt idx="43">
                  <c:v>COCKERMOUTH &amp; MARYPORT PCN</c:v>
                </c:pt>
              </c:strCache>
            </c:strRef>
          </c:cat>
          <c:val>
            <c:numRef>
              <c:f>Sheet1!$C$2:$C$45</c:f>
              <c:numCache>
                <c:formatCode>0%</c:formatCode>
                <c:ptCount val="44"/>
                <c:pt idx="0">
                  <c:v>0.48</c:v>
                </c:pt>
                <c:pt idx="1">
                  <c:v>0.51</c:v>
                </c:pt>
                <c:pt idx="2">
                  <c:v>0.55000000000000004</c:v>
                </c:pt>
                <c:pt idx="3">
                  <c:v>0.57999999999999996</c:v>
                </c:pt>
                <c:pt idx="4">
                  <c:v>0.59</c:v>
                </c:pt>
                <c:pt idx="5">
                  <c:v>0.59</c:v>
                </c:pt>
                <c:pt idx="6">
                  <c:v>0.6</c:v>
                </c:pt>
                <c:pt idx="7">
                  <c:v>0.62</c:v>
                </c:pt>
                <c:pt idx="8">
                  <c:v>0.64</c:v>
                </c:pt>
                <c:pt idx="9">
                  <c:v>0.64</c:v>
                </c:pt>
                <c:pt idx="10">
                  <c:v>0.65</c:v>
                </c:pt>
                <c:pt idx="11">
                  <c:v>0.65</c:v>
                </c:pt>
                <c:pt idx="12">
                  <c:v>0.65</c:v>
                </c:pt>
                <c:pt idx="13">
                  <c:v>0.65</c:v>
                </c:pt>
                <c:pt idx="14">
                  <c:v>0.65</c:v>
                </c:pt>
                <c:pt idx="15">
                  <c:v>0.65</c:v>
                </c:pt>
                <c:pt idx="16">
                  <c:v>0.65</c:v>
                </c:pt>
                <c:pt idx="17">
                  <c:v>0.66</c:v>
                </c:pt>
                <c:pt idx="18">
                  <c:v>0.66</c:v>
                </c:pt>
                <c:pt idx="19">
                  <c:v>0.66</c:v>
                </c:pt>
                <c:pt idx="20">
                  <c:v>0.67</c:v>
                </c:pt>
                <c:pt idx="21">
                  <c:v>0.67</c:v>
                </c:pt>
                <c:pt idx="22">
                  <c:v>0.67</c:v>
                </c:pt>
                <c:pt idx="23">
                  <c:v>0.67</c:v>
                </c:pt>
                <c:pt idx="24">
                  <c:v>0.67</c:v>
                </c:pt>
                <c:pt idx="25">
                  <c:v>0.68</c:v>
                </c:pt>
                <c:pt idx="26">
                  <c:v>0.68</c:v>
                </c:pt>
                <c:pt idx="27">
                  <c:v>0.68</c:v>
                </c:pt>
                <c:pt idx="28">
                  <c:v>0.68</c:v>
                </c:pt>
                <c:pt idx="29">
                  <c:v>0.68</c:v>
                </c:pt>
                <c:pt idx="30">
                  <c:v>0.68</c:v>
                </c:pt>
                <c:pt idx="31">
                  <c:v>-10</c:v>
                </c:pt>
                <c:pt idx="32">
                  <c:v>0.69</c:v>
                </c:pt>
                <c:pt idx="33">
                  <c:v>0.69</c:v>
                </c:pt>
                <c:pt idx="34">
                  <c:v>0.69</c:v>
                </c:pt>
                <c:pt idx="35">
                  <c:v>0.69</c:v>
                </c:pt>
                <c:pt idx="36">
                  <c:v>0.69</c:v>
                </c:pt>
                <c:pt idx="37">
                  <c:v>0.69</c:v>
                </c:pt>
                <c:pt idx="38">
                  <c:v>0.7</c:v>
                </c:pt>
                <c:pt idx="39">
                  <c:v>0.7</c:v>
                </c:pt>
                <c:pt idx="40">
                  <c:v>0.7</c:v>
                </c:pt>
                <c:pt idx="41">
                  <c:v>0.7</c:v>
                </c:pt>
                <c:pt idx="42">
                  <c:v>0.7</c:v>
                </c:pt>
                <c:pt idx="43">
                  <c:v>0.7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0.69</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971840"/>
        <c:axId val="145982592"/>
      </c:lineChart>
      <c:catAx>
        <c:axId val="1459718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982592"/>
        <c:crosses val="autoZero"/>
        <c:auto val="1"/>
        <c:lblAlgn val="ctr"/>
        <c:lblOffset val="100"/>
        <c:noMultiLvlLbl val="0"/>
      </c:catAx>
      <c:valAx>
        <c:axId val="1459825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971840"/>
        <c:crosses val="autoZero"/>
        <c:crossBetween val="between"/>
      </c:valAx>
      <c:valAx>
        <c:axId val="145984128"/>
        <c:scaling>
          <c:orientation val="minMax"/>
          <c:max val="1"/>
          <c:min val="0"/>
        </c:scaling>
        <c:delete val="0"/>
        <c:axPos val="r"/>
        <c:numFmt formatCode="0%" sourceLinked="1"/>
        <c:majorTickMark val="none"/>
        <c:minorTickMark val="none"/>
        <c:tickLblPos val="none"/>
        <c:spPr>
          <a:ln>
            <a:noFill/>
          </a:ln>
        </c:spPr>
        <c:crossAx val="145985920"/>
        <c:crosses val="max"/>
        <c:crossBetween val="between"/>
      </c:valAx>
      <c:catAx>
        <c:axId val="145985920"/>
        <c:scaling>
          <c:orientation val="minMax"/>
        </c:scaling>
        <c:delete val="1"/>
        <c:axPos val="b"/>
        <c:numFmt formatCode="General" sourceLinked="1"/>
        <c:majorTickMark val="out"/>
        <c:minorTickMark val="none"/>
        <c:tickLblPos val="nextTo"/>
        <c:crossAx val="1459841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Sheet1!$F$2:$F$45</c:f>
              <c:numCache>
                <c:formatCode>General</c:formatCode>
                <c:ptCount val="44"/>
                <c:pt idx="0">
                  <c:v>0.71</c:v>
                </c:pt>
                <c:pt idx="1">
                  <c:v>0.71</c:v>
                </c:pt>
                <c:pt idx="2">
                  <c:v>0.71</c:v>
                </c:pt>
                <c:pt idx="3">
                  <c:v>0.72</c:v>
                </c:pt>
                <c:pt idx="4">
                  <c:v>0.72</c:v>
                </c:pt>
                <c:pt idx="5">
                  <c:v>0.72</c:v>
                </c:pt>
                <c:pt idx="6">
                  <c:v>0.72</c:v>
                </c:pt>
                <c:pt idx="7">
                  <c:v>0.72</c:v>
                </c:pt>
                <c:pt idx="8">
                  <c:v>0.72</c:v>
                </c:pt>
                <c:pt idx="9">
                  <c:v>0.73</c:v>
                </c:pt>
                <c:pt idx="10">
                  <c:v>0.73</c:v>
                </c:pt>
                <c:pt idx="11">
                  <c:v>0.74</c:v>
                </c:pt>
                <c:pt idx="12">
                  <c:v>0.75</c:v>
                </c:pt>
                <c:pt idx="13">
                  <c:v>0.75</c:v>
                </c:pt>
                <c:pt idx="14">
                  <c:v>0.76</c:v>
                </c:pt>
                <c:pt idx="15">
                  <c:v>0.76</c:v>
                </c:pt>
                <c:pt idx="16">
                  <c:v>0.76</c:v>
                </c:pt>
                <c:pt idx="17">
                  <c:v>0.77</c:v>
                </c:pt>
                <c:pt idx="18">
                  <c:v>0.78</c:v>
                </c:pt>
                <c:pt idx="19">
                  <c:v>0.78</c:v>
                </c:pt>
                <c:pt idx="20">
                  <c:v>0.79</c:v>
                </c:pt>
                <c:pt idx="21">
                  <c:v>0.8</c:v>
                </c:pt>
                <c:pt idx="22">
                  <c:v>0.82</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27134336"/>
        <c:axId val="1271328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AF7-4CCA-8C7F-315BE54A2593}"/>
              </c:ext>
            </c:extLst>
          </c:dPt>
          <c:cat>
            <c:strRef>
              <c:f>Sheet1!$A$2:$A$45</c:f>
              <c:strCache>
                <c:ptCount val="23"/>
                <c:pt idx="0">
                  <c:v>NORTH STOCKTON PCN</c:v>
                </c:pt>
                <c:pt idx="1">
                  <c:v>SUNDERLAND NORTH PCN</c:v>
                </c:pt>
                <c:pt idx="2">
                  <c:v>NORTH EASINGTON PCN</c:v>
                </c:pt>
                <c:pt idx="3">
                  <c:v>DURHAM WEST PCN</c:v>
                </c:pt>
                <c:pt idx="4">
                  <c:v>GATESHEAD EAST PCN</c:v>
                </c:pt>
                <c:pt idx="5">
                  <c:v>WELL UP NORTH PCN</c:v>
                </c:pt>
                <c:pt idx="6">
                  <c:v>VALENS PCN</c:v>
                </c:pt>
                <c:pt idx="7">
                  <c:v>BISHOP AUCKLAND PCN</c:v>
                </c:pt>
                <c:pt idx="8">
                  <c:v>GATESHEAD CENTRAL SOUTH PCN</c:v>
                </c:pt>
                <c:pt idx="9">
                  <c:v>WHITLEY BAY PCN</c:v>
                </c:pt>
                <c:pt idx="10">
                  <c:v>GATESHEAD INNER WEST PCN</c:v>
                </c:pt>
                <c:pt idx="11">
                  <c:v>SUNDERLAND WEST 2 PCN</c:v>
                </c:pt>
                <c:pt idx="12">
                  <c:v>SOUTH TYNESIDE EAST PCN</c:v>
                </c:pt>
                <c:pt idx="13">
                  <c:v>JESMOND - LOWER GOSFORTH PCN</c:v>
                </c:pt>
                <c:pt idx="14">
                  <c:v>HARTLEPOOL PCN</c:v>
                </c:pt>
                <c:pt idx="15">
                  <c:v>DERWENTSIDE PCN</c:v>
                </c:pt>
                <c:pt idx="16">
                  <c:v>NORTH GOSFORTH PCN</c:v>
                </c:pt>
                <c:pt idx="17">
                  <c:v>WEST NORTHUMBERLAND PCN</c:v>
                </c:pt>
                <c:pt idx="18">
                  <c:v>EDEN (CUMBRIA) PCN</c:v>
                </c:pt>
                <c:pt idx="19">
                  <c:v>TEESDALE PCN</c:v>
                </c:pt>
                <c:pt idx="20">
                  <c:v>SOUTH TYNESIDE SOUTH PCN</c:v>
                </c:pt>
                <c:pt idx="21">
                  <c:v>KESWICK &amp; SOLWAY PCN</c:v>
                </c:pt>
                <c:pt idx="22">
                  <c:v>CARLISLE RURAL PCN</c:v>
                </c:pt>
              </c:strCache>
            </c:strRef>
          </c:cat>
          <c:val>
            <c:numRef>
              <c:f>Sheet1!$C$2:$C$45</c:f>
              <c:numCache>
                <c:formatCode>0%</c:formatCode>
                <c:ptCount val="44"/>
                <c:pt idx="0">
                  <c:v>0.71</c:v>
                </c:pt>
                <c:pt idx="1">
                  <c:v>0.71</c:v>
                </c:pt>
                <c:pt idx="2">
                  <c:v>0.71</c:v>
                </c:pt>
                <c:pt idx="3">
                  <c:v>0.72</c:v>
                </c:pt>
                <c:pt idx="4">
                  <c:v>0.72</c:v>
                </c:pt>
                <c:pt idx="5">
                  <c:v>0.72</c:v>
                </c:pt>
                <c:pt idx="6">
                  <c:v>0.72</c:v>
                </c:pt>
                <c:pt idx="7">
                  <c:v>0.72</c:v>
                </c:pt>
                <c:pt idx="8">
                  <c:v>0.72</c:v>
                </c:pt>
                <c:pt idx="9">
                  <c:v>0.73</c:v>
                </c:pt>
                <c:pt idx="10">
                  <c:v>0.73</c:v>
                </c:pt>
                <c:pt idx="11">
                  <c:v>0.74</c:v>
                </c:pt>
                <c:pt idx="12">
                  <c:v>0.75</c:v>
                </c:pt>
                <c:pt idx="13">
                  <c:v>0.75</c:v>
                </c:pt>
                <c:pt idx="14">
                  <c:v>0.76</c:v>
                </c:pt>
                <c:pt idx="15">
                  <c:v>0.76</c:v>
                </c:pt>
                <c:pt idx="16">
                  <c:v>0.76</c:v>
                </c:pt>
                <c:pt idx="17">
                  <c:v>0.77</c:v>
                </c:pt>
                <c:pt idx="18">
                  <c:v>0.78</c:v>
                </c:pt>
                <c:pt idx="19">
                  <c:v>0.78</c:v>
                </c:pt>
                <c:pt idx="20">
                  <c:v>0.79</c:v>
                </c:pt>
                <c:pt idx="21">
                  <c:v>0.8</c:v>
                </c:pt>
                <c:pt idx="22">
                  <c:v>0.82</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27087744"/>
        <c:axId val="127090048"/>
      </c:lineChart>
      <c:catAx>
        <c:axId val="1270877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7090048"/>
        <c:crosses val="autoZero"/>
        <c:auto val="1"/>
        <c:lblAlgn val="ctr"/>
        <c:lblOffset val="100"/>
        <c:noMultiLvlLbl val="0"/>
      </c:catAx>
      <c:valAx>
        <c:axId val="127090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087744"/>
        <c:crosses val="autoZero"/>
        <c:crossBetween val="between"/>
      </c:valAx>
      <c:valAx>
        <c:axId val="127132800"/>
        <c:scaling>
          <c:orientation val="minMax"/>
          <c:max val="1"/>
          <c:min val="0"/>
        </c:scaling>
        <c:delete val="0"/>
        <c:axPos val="r"/>
        <c:numFmt formatCode="0%" sourceLinked="1"/>
        <c:majorTickMark val="none"/>
        <c:minorTickMark val="none"/>
        <c:tickLblPos val="none"/>
        <c:spPr>
          <a:ln>
            <a:noFill/>
          </a:ln>
        </c:spPr>
        <c:crossAx val="127134336"/>
        <c:crosses val="max"/>
        <c:crossBetween val="between"/>
      </c:valAx>
      <c:catAx>
        <c:axId val="127134336"/>
        <c:scaling>
          <c:orientation val="minMax"/>
        </c:scaling>
        <c:delete val="1"/>
        <c:axPos val="b"/>
        <c:numFmt formatCode="General" sourceLinked="1"/>
        <c:majorTickMark val="out"/>
        <c:minorTickMark val="none"/>
        <c:tickLblPos val="nextTo"/>
        <c:crossAx val="1271328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59</c:v>
                </c:pt>
                <c:pt idx="1">
                  <c:v>16</c:v>
                </c:pt>
                <c:pt idx="2">
                  <c:v>8</c:v>
                </c:pt>
                <c:pt idx="3">
                  <c:v>23</c:v>
                </c:pt>
                <c:pt idx="4">
                  <c:v>4</c:v>
                </c:pt>
                <c:pt idx="5">
                  <c:v>26</c:v>
                </c:pt>
                <c:pt idx="6">
                  <c:v>14</c:v>
                </c:pt>
                <c:pt idx="7">
                  <c:v>3</c:v>
                </c:pt>
                <c:pt idx="8">
                  <c:v>8</c:v>
                </c:pt>
                <c:pt idx="9">
                  <c:v>2</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6217600"/>
        <c:axId val="146235776"/>
      </c:barChart>
      <c:catAx>
        <c:axId val="14621760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6235776"/>
        <c:crosses val="autoZero"/>
        <c:auto val="1"/>
        <c:lblAlgn val="ctr"/>
        <c:lblOffset val="100"/>
        <c:noMultiLvlLbl val="0"/>
      </c:catAx>
      <c:valAx>
        <c:axId val="1462357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621760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73</c:v>
                </c:pt>
                <c:pt idx="1">
                  <c:v>27</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697152"/>
        <c:axId val="155698688"/>
      </c:lineChart>
      <c:catAx>
        <c:axId val="1556971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698688"/>
        <c:crosses val="autoZero"/>
        <c:auto val="1"/>
        <c:lblAlgn val="ctr"/>
        <c:lblOffset val="100"/>
        <c:noMultiLvlLbl val="0"/>
      </c:catAx>
      <c:valAx>
        <c:axId val="1556986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6971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34</c:v>
                </c:pt>
                <c:pt idx="2">
                  <c:v>15</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64455936"/>
        <c:axId val="164457472"/>
      </c:lineChart>
      <c:catAx>
        <c:axId val="1644559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64457472"/>
        <c:crosses val="autoZero"/>
        <c:auto val="1"/>
        <c:lblAlgn val="ctr"/>
        <c:lblOffset val="100"/>
        <c:noMultiLvlLbl val="0"/>
      </c:catAx>
      <c:valAx>
        <c:axId val="1644574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644559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59.xml"/><Relationship Id="rId3" Type="http://schemas.openxmlformats.org/officeDocument/2006/relationships/slide" Target="slide3.xml"/><Relationship Id="rId7" Type="http://schemas.openxmlformats.org/officeDocument/2006/relationships/slide" Target="slide26.xml"/><Relationship Id="rId12" Type="http://schemas.openxmlformats.org/officeDocument/2006/relationships/slide" Target="slide5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21.xml"/><Relationship Id="rId11" Type="http://schemas.openxmlformats.org/officeDocument/2006/relationships/slide" Target="slide53.xml"/><Relationship Id="rId5" Type="http://schemas.openxmlformats.org/officeDocument/2006/relationships/slide" Target="slide14.xml"/><Relationship Id="rId10" Type="http://schemas.openxmlformats.org/officeDocument/2006/relationships/slide" Target="slide49.xml"/><Relationship Id="rId4" Type="http://schemas.openxmlformats.org/officeDocument/2006/relationships/slide" Target="slide9.xml"/><Relationship Id="rId9" Type="http://schemas.openxmlformats.org/officeDocument/2006/relationships/slide" Target="slide4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00L%20-%20NHS%20NORTHUMBERLAND%20CCG.pptm" TargetMode="External"/><Relationship Id="rId13"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84H%20-%20NHS%20COUNTY%20DURHAM%20CCG.pptm" TargetMode="External"/><Relationship Id="rId12" Type="http://schemas.openxmlformats.org/officeDocument/2006/relationships/hyperlink" Target="https://gp-patient.co.uk/downloads/slidepacks/2021/00P%20-%20NHS%20SUNDERLAND%20CCG.pptm" TargetMode="External"/><Relationship Id="rId2" Type="http://schemas.openxmlformats.org/officeDocument/2006/relationships/notesSlide" Target="../notesSlides/notesSlide5.xml"/><Relationship Id="rId16"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gp-patient.co.uk/downloads/slidepacks/2021/01H%20-%20NHS%20NORTH%20CUMBRIA%20CCG.pptm" TargetMode="External"/><Relationship Id="rId11" Type="http://schemas.openxmlformats.org/officeDocument/2006/relationships/hyperlink" Target="https://gp-patient.co.uk/downloads/slidepacks/2021/00N%20-%20NHS%20SOUTH%20TYNESIDE%20CCG.pptm" TargetMode="External"/><Relationship Id="rId5" Type="http://schemas.openxmlformats.org/officeDocument/2006/relationships/hyperlink" Target="https://gp-patient.co.uk/downloads/slidepacks/2021/16C%20-%20NHS%20TEES%20VALLEY%20CCG.pptm" TargetMode="External"/><Relationship Id="rId15" Type="http://schemas.openxmlformats.org/officeDocument/2006/relationships/image" Target="../media/image5.png"/><Relationship Id="rId10" Type="http://schemas.openxmlformats.org/officeDocument/2006/relationships/hyperlink" Target="https://gp-patient.co.uk/downloads/slidepacks/2021/99C%20-%20NHS%20NORTH%20TYNESIDE%20CCG.pptm" TargetMode="Externa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13T%20-%20NHS%20NEWCASTLE%20GATESHEAD%20CCG.pptm" TargetMode="External"/><Relationship Id="rId1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chart" Target="../charts/char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chart" Target="../charts/chart16.xml"/><Relationship Id="rId7" Type="http://schemas.openxmlformats.org/officeDocument/2006/relationships/chart" Target="../charts/chart20.xml"/><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chart" Target="../charts/chart19.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chart" Target="../charts/chart17.xml"/><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chart" Target="../charts/chart25.xml"/></Relationships>
</file>

<file path=ppt/slides/_rels/slide17.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27.xml"/></Relationships>
</file>

<file path=ppt/slides/_rels/slide18.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chart" Target="../charts/chart31.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chart" Target="../charts/chart29.xml"/><Relationship Id="rId9" Type="http://schemas.openxmlformats.org/officeDocument/2006/relationships/chart" Target="../charts/chart34.xml"/></Relationships>
</file>

<file path=ppt/slides/_rels/slide19.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chart" Target="../charts/chart37.xml"/></Relationships>
</file>

<file path=ppt/slides/_rels/slide20.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chart" Target="../charts/chart3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chart" Target="../charts/chart43.xml"/><Relationship Id="rId5" Type="http://schemas.openxmlformats.org/officeDocument/2006/relationships/chart" Target="../charts/chart42.xml"/><Relationship Id="rId4" Type="http://schemas.openxmlformats.org/officeDocument/2006/relationships/chart" Target="../charts/chart41.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chart" Target="../charts/chart44.xml"/><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47.xml"/><Relationship Id="rId5" Type="http://schemas.openxmlformats.org/officeDocument/2006/relationships/chart" Target="../charts/chart46.xml"/><Relationship Id="rId10" Type="http://schemas.openxmlformats.org/officeDocument/2006/relationships/chart" Target="../charts/chart51.xml"/><Relationship Id="rId4" Type="http://schemas.openxmlformats.org/officeDocument/2006/relationships/chart" Target="../charts/chart45.xml"/><Relationship Id="rId9" Type="http://schemas.openxmlformats.org/officeDocument/2006/relationships/chart" Target="../charts/chart50.xml"/></Relationships>
</file>

<file path=ppt/slides/_rels/slide24.xml.rels><?xml version="1.0" encoding="UTF-8" standalone="yes"?>
<Relationships xmlns="http://schemas.openxmlformats.org/package/2006/relationships"><Relationship Id="rId3"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3.xml"/></Relationships>
</file>

<file path=ppt/slides/_rels/slide25.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8.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9.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30.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chart" Target="../charts/chart67.xml"/></Relationships>
</file>

<file path=ppt/slides/_rels/slide31.xml.rels><?xml version="1.0" encoding="UTF-8" standalone="yes"?>
<Relationships xmlns="http://schemas.openxmlformats.org/package/2006/relationships"><Relationship Id="rId3" Type="http://schemas.openxmlformats.org/officeDocument/2006/relationships/chart" Target="../charts/chart72.xml"/><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chart" Target="../charts/chart73.xml"/></Relationships>
</file>

<file path=ppt/slides/_rels/slide32.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3.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3.xml"/><Relationship Id="rId1" Type="http://schemas.openxmlformats.org/officeDocument/2006/relationships/slideLayout" Target="../slideLayouts/slideLayout10.xml"/><Relationship Id="rId4" Type="http://schemas.openxmlformats.org/officeDocument/2006/relationships/chart" Target="../charts/chart77.xml"/></Relationships>
</file>

<file path=ppt/slides/_rels/slide34.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chart" Target="../charts/chart78.xml"/><Relationship Id="rId7" Type="http://schemas.openxmlformats.org/officeDocument/2006/relationships/chart" Target="../charts/chart82.xml"/><Relationship Id="rId2" Type="http://schemas.openxmlformats.org/officeDocument/2006/relationships/notesSlide" Target="../notesSlides/notesSlide34.xml"/><Relationship Id="rId1" Type="http://schemas.openxmlformats.org/officeDocument/2006/relationships/slideLayout" Target="../slideLayouts/slideLayout10.xml"/><Relationship Id="rId6" Type="http://schemas.openxmlformats.org/officeDocument/2006/relationships/chart" Target="../charts/chart81.xml"/><Relationship Id="rId5" Type="http://schemas.openxmlformats.org/officeDocument/2006/relationships/chart" Target="../charts/chart80.xml"/><Relationship Id="rId10" Type="http://schemas.openxmlformats.org/officeDocument/2006/relationships/chart" Target="../charts/chart85.xml"/><Relationship Id="rId4" Type="http://schemas.openxmlformats.org/officeDocument/2006/relationships/chart" Target="../charts/chart79.xml"/><Relationship Id="rId9" Type="http://schemas.openxmlformats.org/officeDocument/2006/relationships/chart" Target="../charts/chart84.xml"/></Relationships>
</file>

<file path=ppt/slides/_rels/slide35.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6.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7.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chart" Target="../charts/chart91.xml"/></Relationships>
</file>

<file path=ppt/slides/_rels/slide38.xml.rels><?xml version="1.0" encoding="UTF-8" standalone="yes"?>
<Relationships xmlns="http://schemas.openxmlformats.org/package/2006/relationships"><Relationship Id="rId8" Type="http://schemas.openxmlformats.org/officeDocument/2006/relationships/chart" Target="../charts/chart99.xml"/><Relationship Id="rId3" Type="http://schemas.openxmlformats.org/officeDocument/2006/relationships/chart" Target="../charts/chart94.xml"/><Relationship Id="rId7" Type="http://schemas.openxmlformats.org/officeDocument/2006/relationships/chart" Target="../charts/chart98.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97.xml"/><Relationship Id="rId5" Type="http://schemas.openxmlformats.org/officeDocument/2006/relationships/chart" Target="../charts/chart96.xml"/><Relationship Id="rId4" Type="http://schemas.openxmlformats.org/officeDocument/2006/relationships/chart" Target="../charts/chart95.xml"/></Relationships>
</file>

<file path=ppt/slides/_rels/slide39.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1.xml"/></Relationships>
</file>

<file path=ppt/slides/_rels/slide40.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40.xml"/><Relationship Id="rId1" Type="http://schemas.openxmlformats.org/officeDocument/2006/relationships/slideLayout" Target="../slideLayouts/slideLayout10.xml"/><Relationship Id="rId4" Type="http://schemas.openxmlformats.org/officeDocument/2006/relationships/chart" Target="../charts/chart10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chart" Target="../charts/chart104.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05.xml"/></Relationships>
</file>

<file path=ppt/slides/_rels/slide43.xml.rels><?xml version="1.0" encoding="UTF-8" standalone="yes"?>
<Relationships xmlns="http://schemas.openxmlformats.org/package/2006/relationships"><Relationship Id="rId3" Type="http://schemas.openxmlformats.org/officeDocument/2006/relationships/chart" Target="../charts/chart106.xml"/><Relationship Id="rId2" Type="http://schemas.openxmlformats.org/officeDocument/2006/relationships/notesSlide" Target="../notesSlides/notesSlide43.xml"/><Relationship Id="rId1" Type="http://schemas.openxmlformats.org/officeDocument/2006/relationships/slideLayout" Target="../slideLayouts/slideLayout10.xml"/><Relationship Id="rId4" Type="http://schemas.openxmlformats.org/officeDocument/2006/relationships/chart" Target="../charts/chart107.xml"/></Relationships>
</file>

<file path=ppt/slides/_rels/slide44.xml.rels><?xml version="1.0" encoding="UTF-8" standalone="yes"?>
<Relationships xmlns="http://schemas.openxmlformats.org/package/2006/relationships"><Relationship Id="rId8" Type="http://schemas.openxmlformats.org/officeDocument/2006/relationships/chart" Target="../charts/chart113.xml"/><Relationship Id="rId3" Type="http://schemas.openxmlformats.org/officeDocument/2006/relationships/chart" Target="../charts/chart108.xml"/><Relationship Id="rId7" Type="http://schemas.openxmlformats.org/officeDocument/2006/relationships/chart" Target="../charts/chart112.xml"/><Relationship Id="rId2" Type="http://schemas.openxmlformats.org/officeDocument/2006/relationships/notesSlide" Target="../notesSlides/notesSlide44.xml"/><Relationship Id="rId1" Type="http://schemas.openxmlformats.org/officeDocument/2006/relationships/slideLayout" Target="../slideLayouts/slideLayout10.xml"/><Relationship Id="rId6" Type="http://schemas.openxmlformats.org/officeDocument/2006/relationships/chart" Target="../charts/chart111.xml"/><Relationship Id="rId5" Type="http://schemas.openxmlformats.org/officeDocument/2006/relationships/chart" Target="../charts/chart110.xml"/><Relationship Id="rId10" Type="http://schemas.openxmlformats.org/officeDocument/2006/relationships/chart" Target="../charts/chart115.xml"/><Relationship Id="rId4" Type="http://schemas.openxmlformats.org/officeDocument/2006/relationships/chart" Target="../charts/chart109.xml"/><Relationship Id="rId9" Type="http://schemas.openxmlformats.org/officeDocument/2006/relationships/chart" Target="../charts/chart1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21.xml"/><Relationship Id="rId3" Type="http://schemas.openxmlformats.org/officeDocument/2006/relationships/chart" Target="../charts/chart116.xml"/><Relationship Id="rId7" Type="http://schemas.openxmlformats.org/officeDocument/2006/relationships/chart" Target="../charts/chart12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19.xml"/><Relationship Id="rId5" Type="http://schemas.openxmlformats.org/officeDocument/2006/relationships/chart" Target="../charts/chart118.xml"/><Relationship Id="rId10" Type="http://schemas.openxmlformats.org/officeDocument/2006/relationships/chart" Target="../charts/chart123.xml"/><Relationship Id="rId4" Type="http://schemas.openxmlformats.org/officeDocument/2006/relationships/chart" Target="../charts/chart117.xml"/><Relationship Id="rId9" Type="http://schemas.openxmlformats.org/officeDocument/2006/relationships/chart" Target="../charts/chart122.xml"/></Relationships>
</file>

<file path=ppt/slides/_rels/slide47.xml.rels><?xml version="1.0" encoding="UTF-8" standalone="yes"?>
<Relationships xmlns="http://schemas.openxmlformats.org/package/2006/relationships"><Relationship Id="rId3" Type="http://schemas.openxmlformats.org/officeDocument/2006/relationships/chart" Target="../charts/chart124.xml"/><Relationship Id="rId2" Type="http://schemas.openxmlformats.org/officeDocument/2006/relationships/notesSlide" Target="../notesSlides/notesSlide47.xml"/><Relationship Id="rId1" Type="http://schemas.openxmlformats.org/officeDocument/2006/relationships/slideLayout" Target="../slideLayouts/slideLayout10.xml"/><Relationship Id="rId4" Type="http://schemas.openxmlformats.org/officeDocument/2006/relationships/chart" Target="../charts/chart125.xml"/></Relationships>
</file>

<file path=ppt/slides/_rels/slide48.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48.xml"/><Relationship Id="rId1" Type="http://schemas.openxmlformats.org/officeDocument/2006/relationships/slideLayout" Target="../slideLayouts/slideLayout10.xml"/><Relationship Id="rId4" Type="http://schemas.openxmlformats.org/officeDocument/2006/relationships/chart" Target="../charts/chart12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chart" Target="../charts/chart128.xml"/><Relationship Id="rId7" Type="http://schemas.openxmlformats.org/officeDocument/2006/relationships/chart" Target="../charts/chart132.xml"/><Relationship Id="rId2" Type="http://schemas.openxmlformats.org/officeDocument/2006/relationships/notesSlide" Target="../notesSlides/notesSlide50.xml"/><Relationship Id="rId1" Type="http://schemas.openxmlformats.org/officeDocument/2006/relationships/slideLayout" Target="../slideLayouts/slideLayout10.xml"/><Relationship Id="rId6" Type="http://schemas.openxmlformats.org/officeDocument/2006/relationships/chart" Target="../charts/chart131.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chart" Target="../charts/chart129.xml"/><Relationship Id="rId9" Type="http://schemas.openxmlformats.org/officeDocument/2006/relationships/chart" Target="../charts/chart134.xml"/></Relationships>
</file>

<file path=ppt/slides/_rels/slide51.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1.xml"/><Relationship Id="rId1" Type="http://schemas.openxmlformats.org/officeDocument/2006/relationships/slideLayout" Target="../slideLayouts/slideLayout10.xml"/><Relationship Id="rId4" Type="http://schemas.openxmlformats.org/officeDocument/2006/relationships/chart" Target="../charts/chart137.xml"/></Relationships>
</file>

<file path=ppt/slides/_rels/slide52.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2.xml"/><Relationship Id="rId1" Type="http://schemas.openxmlformats.org/officeDocument/2006/relationships/slideLayout" Target="../slideLayouts/slideLayout10.xml"/><Relationship Id="rId4" Type="http://schemas.openxmlformats.org/officeDocument/2006/relationships/chart" Target="../charts/chart139.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chart" Target="../charts/chart141.xml"/><Relationship Id="rId7" Type="http://schemas.openxmlformats.org/officeDocument/2006/relationships/chart" Target="../charts/chart145.xml"/><Relationship Id="rId2" Type="http://schemas.openxmlformats.org/officeDocument/2006/relationships/notesSlide" Target="../notesSlides/notesSlide55.xml"/><Relationship Id="rId1" Type="http://schemas.openxmlformats.org/officeDocument/2006/relationships/slideLayout" Target="../slideLayouts/slideLayout10.xml"/><Relationship Id="rId6" Type="http://schemas.openxmlformats.org/officeDocument/2006/relationships/chart" Target="../charts/chart144.xml"/><Relationship Id="rId5" Type="http://schemas.openxmlformats.org/officeDocument/2006/relationships/chart" Target="../charts/chart143.xml"/><Relationship Id="rId4" Type="http://schemas.openxmlformats.org/officeDocument/2006/relationships/chart" Target="../charts/chart142.xml"/></Relationships>
</file>

<file path=ppt/slides/_rels/slide56.xml.rels><?xml version="1.0" encoding="UTF-8" standalone="yes"?>
<Relationships xmlns="http://schemas.openxmlformats.org/package/2006/relationships"><Relationship Id="rId3" Type="http://schemas.openxmlformats.org/officeDocument/2006/relationships/chart" Target="../charts/chart146.xml"/><Relationship Id="rId7" Type="http://schemas.openxmlformats.org/officeDocument/2006/relationships/chart" Target="../charts/chart150.xml"/><Relationship Id="rId2" Type="http://schemas.openxmlformats.org/officeDocument/2006/relationships/notesSlide" Target="../notesSlides/notesSlide56.xml"/><Relationship Id="rId1" Type="http://schemas.openxmlformats.org/officeDocument/2006/relationships/slideLayout" Target="../slideLayouts/slideLayout10.xml"/><Relationship Id="rId6" Type="http://schemas.openxmlformats.org/officeDocument/2006/relationships/chart" Target="../charts/chart149.xml"/><Relationship Id="rId5" Type="http://schemas.openxmlformats.org/officeDocument/2006/relationships/chart" Target="../charts/chart148.xml"/><Relationship Id="rId4" Type="http://schemas.openxmlformats.org/officeDocument/2006/relationships/chart" Target="../charts/chart14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6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6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CUMBRIA AND NORTH EAST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67</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CUMBRIA AND NORTH EAST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CUMBRIA AND NORTH EAST ICS, 120,618</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48,122</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40%</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61726944"/>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TEES VALLEY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NORTH CUMBRIA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COUNTY DURHAM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NORTHUMBERLAND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NEWCASTLE GATESHEAD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66819">
                <a:tc>
                  <a:txBody>
                    <a:bodyPr/>
                    <a:lstStyle/>
                    <a:p>
                      <a:r>
                        <a:rPr lang="en-GB" sz="1100" b="0" dirty="0">
                          <a:solidFill>
                            <a:schemeClr val="tx1"/>
                          </a:solidFill>
                          <a:hlinkClick r:id="rId10"/>
                        </a:rPr>
                        <a:t>NHS NORTH TYNESIDE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266819">
                <a:tc>
                  <a:txBody>
                    <a:bodyPr/>
                    <a:lstStyle/>
                    <a:p>
                      <a:r>
                        <a:rPr lang="en-GB" sz="1100" b="0" dirty="0">
                          <a:solidFill>
                            <a:schemeClr val="tx1"/>
                          </a:solidFill>
                          <a:hlinkClick r:id="rId11"/>
                        </a:rPr>
                        <a:t>NHS SOUTH TYNESIDE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r h="266819">
                <a:tc>
                  <a:txBody>
                    <a:bodyPr/>
                    <a:lstStyle/>
                    <a:p>
                      <a:r>
                        <a:rPr lang="en-GB" sz="1100" b="0" dirty="0">
                          <a:solidFill>
                            <a:schemeClr val="tx1"/>
                          </a:solidFill>
                          <a:hlinkClick r:id="rId12"/>
                        </a:rPr>
                        <a:t>NHS SUNDERLAND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77953768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3"/>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CUMBRIA AND NORTH EAST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4"/>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5"/>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6"/>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CUMBRIA AND NORTH EAST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99654103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631613984"/>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328041924"/>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150941448"/>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49805355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408448172"/>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149033967"/>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(47,420); ICS 2020 (40,211); PCN bases range from 89 to 1,627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7119737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559416363"/>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9356871"/>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2383160266"/>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25368191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71529692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94556030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07647361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913413165"/>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81%</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443573593"/>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92773645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23,705 to 47,420</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95860003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1019524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(47,420); PCN bases range from 89 to 1,627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04536844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2484018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75807921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(47,420); PCN bases range from 89 to 1,627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4334767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00308843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4609275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67377340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60800635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56012826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78419496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7990876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662984971"/>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(46,290); ICS 2020 (39,882); PCN bases range from 82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8235729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24754847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671162432"/>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661345238"/>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698908070"/>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9597538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23172211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10436392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21189603"/>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92013437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909582837"/>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(46,290); PCN bases range from 82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419798709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15543960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01890085"/>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(46,290); PCN bases range from 82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9119119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84084414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260087946"/>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31177133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69104013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59137874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43083975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32926117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(46,549); ICS 2020 (40,420); PCN bases range from 85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52791760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43337660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25845314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809128909"/>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204204237"/>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847588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56782879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03356783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35349759"/>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91023053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80766611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(46,549); PCN bases range from 85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5202828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07285499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927620676"/>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(46,549); PCN bases range from 85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2914260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84447018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42460666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4267612716"/>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86247865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419660184"/>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(47,032); PCN bases range from 88 to 1,605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2190244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81103428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298415133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13665571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6534391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87764999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(19,717); ICS 2020 (13,785); PCN bases range from 45 to 827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4105743011"/>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051352063"/>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3940031515"/>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78827403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778090561"/>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582727726"/>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9191121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07022948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53626126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90713057"/>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(54%)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309301569"/>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74604196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80757633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(19,717); PCN bases range from 45 to 827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13947152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8073412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51019261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(19,717); PCN bases range from 45 to 827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41673992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0078542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17147513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(33,278); PCN bases range from 58 to 1,083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872375154"/>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6017620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427257224"/>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577259743"/>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160645427"/>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242866183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724516243"/>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73%</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34955321"/>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4200053463"/>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071131933"/>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985244210"/>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9215096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773220252"/>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(33,278); PCN bases range from 58 to 1,083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388555447"/>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13701033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285875864"/>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(33,278); PCN bases range from 58 to 1,083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1201250857"/>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3204458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25909042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(40,783); PCN bases range from 76 to 1,412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2055700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895141200"/>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83%</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904804801"/>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118895530"/>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9945347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56727465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77468859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845197502"/>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945949007"/>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309456984"/>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936040946"/>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889651944"/>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70491573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42023993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14317212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(40,783); PCN bases range from 76 to 1,412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57172480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4095102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107731711"/>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(40,783); PCN bases range from 76 to 1,412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67159304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1679439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(3,424)</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82538544"/>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3435152366"/>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27847390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727757659"/>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202691590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99855509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314761004"/>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908756917"/>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126615610"/>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975396537"/>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41431313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(43,739); ICS 2020 (37,947); PCN bases range from 81 to 1,469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700443951"/>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45705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03225071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47309013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76665392"/>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148006735"/>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(43,739); PCN bases range from 81 to 1,469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55494349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9365369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908751025"/>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(43,739); PCN bases range from 81 to 1,469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47238144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7519631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6992376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951718020"/>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602432287"/>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6960533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202204908"/>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(43,949); PCN bases range from 84 to 1,499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8380194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5485056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281596297"/>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744387598"/>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(42,787); PCN bases range from 78 to 1,457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7702091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766583876"/>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533421593"/>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1497680689"/>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342704963"/>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005526423"/>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443588814"/>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581206134"/>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4190625878"/>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89709018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270939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65796914"/>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(42,787); PCN bases range from 78 to 1,457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64174516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7563270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243662327"/>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(42,787); PCN bases range from 78 to 1,457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982385427"/>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(44,206; 43,312; 43,787)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7399662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70404545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145750864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88185994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(39,452; 43,728; 43,766)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9410966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46569862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93801996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71805777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74031574"/>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54654691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91153201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620949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9231328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001443258"/>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(20,005); ICS 2020 (16,086); PCN bases range from 38 to 660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68016688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839440960"/>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3503952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02428505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40507146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0058679"/>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068918152"/>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989617134"/>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146144795"/>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894069685"/>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336969594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146146903"/>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42637644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86000999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58835586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(18,783); ICS 2020 (17,357); PCN bases range from 38 to 647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87742594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628680441"/>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1361632495"/>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908821906"/>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935681360"/>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0295698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92538520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20693089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511750362"/>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52949246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4307395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06265053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(18,783); PCN bases range from 38 to 647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19245860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74298413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73872049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(18,783); PCN bases range from 38 to 647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135538021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167804693"/>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88468623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676242566"/>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98053833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1207753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6134409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(41,648); ICS 2020 (37,412); PCN bases range from 71 to 1,424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4612954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397960985"/>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36732799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1208889423"/>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121812229"/>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723582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66154952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72586011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716940977"/>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420302210"/>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(41,648); 
PCN bases range from 71 to 1,424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28707407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0968715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547464843"/>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(41,648); 
PCN bases range from 71 to 1,424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52911478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74409720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338071644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(7,331)</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671879994"/>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1659404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36933338"/>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568993985"/>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724004499"/>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610561352"/>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2863743324"/>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(6,688); ICS 2020 (6,927)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9381040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715991809"/>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45161277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39973470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4290183435"/>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4360399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218810527"/>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967505125"/>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25677372"/>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330363497"/>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873937714"/>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(6,956); ICS 2020 (7,131)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21040723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121118830"/>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1020676309"/>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411132408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4205752279"/>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7226</Words>
  <Application>Microsoft Office PowerPoint</Application>
  <PresentationFormat>A4 Paper (210x297 mm)</PresentationFormat>
  <Paragraphs>802</Paragraphs>
  <Slides>62</Slides>
  <Notes>62</Notes>
  <HiddenSlides>0</HiddenSlides>
  <MMClips>0</MMClips>
  <ScaleCrop>false</ScaleCrop>
  <HeadingPairs>
    <vt:vector size="4" baseType="variant">
      <vt:variant>
        <vt:lpstr>Theme</vt:lpstr>
      </vt:variant>
      <vt:variant>
        <vt:i4>2</vt:i4>
      </vt:variant>
      <vt:variant>
        <vt:lpstr>Slide Titles</vt:lpstr>
      </vt:variant>
      <vt:variant>
        <vt:i4>62</vt:i4>
      </vt:variant>
    </vt:vector>
  </HeadingPairs>
  <TitlesOfParts>
    <vt:vector size="64" baseType="lpstr">
      <vt:lpstr>UK - Ipsos SRI</vt:lpstr>
      <vt:lpstr>1_UK - Ipsos SRI</vt:lpstr>
      <vt:lpstr>CUMBRIA AND NORTH EAST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Ease of getting through to GP practice on the phone: how the PCNs within the ICS compare</vt:lpstr>
      <vt:lpstr>Helpfulness of receptionists at GP practice </vt:lpstr>
      <vt:lpstr>Helpfulness of receptionists at GP practice: how the PCNs within the ICS compare</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Ease of use of online services:  how the PCNs within the ICS compare</vt:lpstr>
      <vt:lpstr>PowerPoint Presentation</vt:lpstr>
      <vt:lpstr>Choice of appointment</vt:lpstr>
      <vt:lpstr>Choice of appointment:  how the PCNs within the ICS compare</vt:lpstr>
      <vt:lpstr>Choice of appointment:  how the PCNs within the ICS compare</vt:lpstr>
      <vt:lpstr>Satisfaction with appointment offered</vt:lpstr>
      <vt:lpstr>Satisfaction with appointment offered:  how the PCNs within the ICS compare</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Overall experience of making an appointment: how the PCNs within the ICS compare</vt:lpstr>
      <vt:lpstr>Type of appointment</vt:lpstr>
      <vt:lpstr>Given a time for appointment</vt:lpstr>
      <vt:lpstr>Given a time for appointment: how the PCNs within the ICS compare</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